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8" r:id="rId11"/>
    <p:sldId id="265" r:id="rId12"/>
    <p:sldId id="266" r:id="rId13"/>
    <p:sldId id="267"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1" autoAdjust="0"/>
    <p:restoredTop sz="94660"/>
  </p:normalViewPr>
  <p:slideViewPr>
    <p:cSldViewPr snapToGrid="0">
      <p:cViewPr>
        <p:scale>
          <a:sx n="81" d="100"/>
          <a:sy n="81" d="100"/>
        </p:scale>
        <p:origin x="56"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4/2/2019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4/2/2019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4/2/2019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4/2/2019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4/2/2019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4/2/2019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4/2/2019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4/2/2019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4/2/2019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4/2/2019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4/2/2019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4/2/2019</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9836D3-1687-41DC-876A-790447DA2351}"/>
              </a:ext>
            </a:extLst>
          </p:cNvPr>
          <p:cNvSpPr>
            <a:spLocks noGrp="1"/>
          </p:cNvSpPr>
          <p:nvPr>
            <p:ph type="ctrTitle"/>
          </p:nvPr>
        </p:nvSpPr>
        <p:spPr/>
        <p:txBody>
          <a:bodyPr/>
          <a:lstStyle/>
          <a:p>
            <a:r>
              <a:rPr lang="en-US" dirty="0"/>
              <a:t>SWAPS - Overview</a:t>
            </a:r>
          </a:p>
        </p:txBody>
      </p:sp>
      <p:sp>
        <p:nvSpPr>
          <p:cNvPr id="3" name="Subtitle 2">
            <a:extLst>
              <a:ext uri="{FF2B5EF4-FFF2-40B4-BE49-F238E27FC236}">
                <a16:creationId xmlns:a16="http://schemas.microsoft.com/office/drawing/2014/main" id="{924B2FC3-88B9-4EB4-A7E7-7EF1DA6CD761}"/>
              </a:ext>
            </a:extLst>
          </p:cNvPr>
          <p:cNvSpPr>
            <a:spLocks noGrp="1"/>
          </p:cNvSpPr>
          <p:nvPr>
            <p:ph type="subTitle" idx="1"/>
          </p:nvPr>
        </p:nvSpPr>
        <p:spPr/>
        <p:txBody>
          <a:bodyPr/>
          <a:lstStyle/>
          <a:p>
            <a:r>
              <a:rPr lang="en-US" dirty="0"/>
              <a:t>Professor Chris Droussiotis</a:t>
            </a:r>
          </a:p>
          <a:p>
            <a:endParaRPr lang="en-US" dirty="0"/>
          </a:p>
        </p:txBody>
      </p:sp>
    </p:spTree>
    <p:extLst>
      <p:ext uri="{BB962C8B-B14F-4D97-AF65-F5344CB8AC3E}">
        <p14:creationId xmlns:p14="http://schemas.microsoft.com/office/powerpoint/2010/main" val="19637467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8B44A-DF49-44EE-9E15-C6020C461646}"/>
              </a:ext>
            </a:extLst>
          </p:cNvPr>
          <p:cNvSpPr>
            <a:spLocks noGrp="1"/>
          </p:cNvSpPr>
          <p:nvPr>
            <p:ph type="title"/>
          </p:nvPr>
        </p:nvSpPr>
        <p:spPr/>
        <p:txBody>
          <a:bodyPr/>
          <a:lstStyle/>
          <a:p>
            <a:r>
              <a:rPr lang="en-US" dirty="0"/>
              <a:t>Currency Rate Swaps</a:t>
            </a:r>
          </a:p>
        </p:txBody>
      </p:sp>
      <p:sp>
        <p:nvSpPr>
          <p:cNvPr id="4" name="Rectangle 3">
            <a:extLst>
              <a:ext uri="{FF2B5EF4-FFF2-40B4-BE49-F238E27FC236}">
                <a16:creationId xmlns:a16="http://schemas.microsoft.com/office/drawing/2014/main" id="{57746636-0D08-43EB-9D8C-2CF21BA0B8AE}"/>
              </a:ext>
            </a:extLst>
          </p:cNvPr>
          <p:cNvSpPr/>
          <p:nvPr/>
        </p:nvSpPr>
        <p:spPr>
          <a:xfrm>
            <a:off x="1192924" y="1720840"/>
            <a:ext cx="9743090" cy="3970318"/>
          </a:xfrm>
          <a:prstGeom prst="rect">
            <a:avLst/>
          </a:prstGeom>
        </p:spPr>
        <p:txBody>
          <a:bodyPr wrap="square">
            <a:spAutoFit/>
          </a:bodyPr>
          <a:lstStyle/>
          <a:p>
            <a:endParaRPr lang="en-US" dirty="0"/>
          </a:p>
          <a:p>
            <a:r>
              <a:rPr lang="en-US" b="1" dirty="0"/>
              <a:t>Interest Rate Swaps</a:t>
            </a:r>
            <a:endParaRPr lang="en-US" dirty="0"/>
          </a:p>
          <a:p>
            <a:pPr lvl="1"/>
            <a:endParaRPr lang="en-US" dirty="0"/>
          </a:p>
          <a:p>
            <a:pPr marL="742950" lvl="1" indent="-285750">
              <a:buFont typeface="Arial" panose="020B0604020202020204" pitchFamily="34" charset="0"/>
              <a:buChar char="•"/>
            </a:pPr>
            <a:r>
              <a:rPr lang="en-US" dirty="0"/>
              <a:t>It’s a derivative in which one party exchange a stream of payments in one currency for another party’s stream of cash flows of another currency.</a:t>
            </a:r>
          </a:p>
          <a:p>
            <a:pPr lvl="1"/>
            <a:endParaRPr lang="en-US" dirty="0"/>
          </a:p>
          <a:p>
            <a:pPr marL="742950" lvl="1" indent="-285750">
              <a:buFont typeface="Arial" panose="020B0604020202020204" pitchFamily="34" charset="0"/>
              <a:buChar char="•"/>
            </a:pPr>
            <a:r>
              <a:rPr lang="en-US" dirty="0"/>
              <a:t>currency rate swaps can be used by hedgers to manage their foreign exchange exposure for assets and liabilities</a:t>
            </a:r>
          </a:p>
          <a:p>
            <a:pPr marL="742950" lvl="1" indent="-285750">
              <a:buFont typeface="Arial" panose="020B0604020202020204" pitchFamily="34" charset="0"/>
              <a:buChar char="•"/>
            </a:pPr>
            <a:endParaRPr lang="en-US" dirty="0"/>
          </a:p>
          <a:p>
            <a:pPr marL="742950" lvl="1" indent="-285750">
              <a:buFont typeface="Arial" panose="020B0604020202020204" pitchFamily="34" charset="0"/>
              <a:buChar char="•"/>
            </a:pPr>
            <a:r>
              <a:rPr lang="en-US" dirty="0"/>
              <a:t>They could also for speculation – speculators replicate unfunded bond exposures to profit from changes in currency rates between two currencies. </a:t>
            </a:r>
          </a:p>
          <a:p>
            <a:pPr lvl="1"/>
            <a:endParaRPr lang="en-US" dirty="0"/>
          </a:p>
          <a:p>
            <a:pPr marL="742950" lvl="1" indent="-285750">
              <a:buFont typeface="Arial" panose="020B0604020202020204" pitchFamily="34" charset="0"/>
              <a:buChar char="•"/>
            </a:pPr>
            <a:r>
              <a:rPr lang="en-US" dirty="0"/>
              <a:t>Each counterparty agrees to pay/receive certain currency and use the currency swap market to hedge the position against currency swings that can affect their revenue or cost </a:t>
            </a:r>
          </a:p>
        </p:txBody>
      </p:sp>
    </p:spTree>
    <p:extLst>
      <p:ext uri="{BB962C8B-B14F-4D97-AF65-F5344CB8AC3E}">
        <p14:creationId xmlns:p14="http://schemas.microsoft.com/office/powerpoint/2010/main" val="18929406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D03838-DB67-4AB8-BCA8-9A2596B300FE}"/>
              </a:ext>
            </a:extLst>
          </p:cNvPr>
          <p:cNvSpPr>
            <a:spLocks noGrp="1"/>
          </p:cNvSpPr>
          <p:nvPr>
            <p:ph type="title"/>
          </p:nvPr>
        </p:nvSpPr>
        <p:spPr/>
        <p:txBody>
          <a:bodyPr/>
          <a:lstStyle/>
          <a:p>
            <a:r>
              <a:rPr lang="en-US" dirty="0"/>
              <a:t>Currency Swap - Example</a:t>
            </a:r>
          </a:p>
        </p:txBody>
      </p:sp>
      <p:sp>
        <p:nvSpPr>
          <p:cNvPr id="3" name="Content Placeholder 2">
            <a:extLst>
              <a:ext uri="{FF2B5EF4-FFF2-40B4-BE49-F238E27FC236}">
                <a16:creationId xmlns:a16="http://schemas.microsoft.com/office/drawing/2014/main" id="{FD3E1101-456A-4F4F-A3CF-EB0822E495CB}"/>
              </a:ext>
            </a:extLst>
          </p:cNvPr>
          <p:cNvSpPr>
            <a:spLocks noGrp="1"/>
          </p:cNvSpPr>
          <p:nvPr>
            <p:ph idx="1"/>
          </p:nvPr>
        </p:nvSpPr>
        <p:spPr/>
        <p:txBody>
          <a:bodyPr>
            <a:normAutofit lnSpcReduction="10000"/>
          </a:bodyPr>
          <a:lstStyle/>
          <a:p>
            <a:r>
              <a:rPr lang="en-US" dirty="0"/>
              <a:t>Suppose the effective annual euro-denominated interest rate is 6% and dollar-denominated rate is 7.0%. </a:t>
            </a:r>
          </a:p>
          <a:p>
            <a:r>
              <a:rPr lang="en-US" dirty="0"/>
              <a:t>The spot exchange rate is $1.30 / 1 €. A dollar-based firm has a 3-year 6% euro-denominated bond with a €100 par value and price of €100.</a:t>
            </a:r>
          </a:p>
          <a:p>
            <a:r>
              <a:rPr lang="en-US" dirty="0"/>
              <a:t>The firm wishes to guarantee the dollar value of the payments. </a:t>
            </a:r>
          </a:p>
          <a:p>
            <a:r>
              <a:rPr lang="en-US" dirty="0"/>
              <a:t>Since the firm will make debt payments in euros, it buys the euro forward to eliminate currency exposure.  </a:t>
            </a:r>
          </a:p>
          <a:p>
            <a:r>
              <a:rPr lang="en-US" dirty="0"/>
              <a:t>The table below summarizes the transaction and reports the currency forward curve and the unhedged and hedged cash flows. The value of the hedge cash flow is:</a:t>
            </a:r>
          </a:p>
          <a:p>
            <a:endParaRPr lang="en-US" dirty="0"/>
          </a:p>
        </p:txBody>
      </p:sp>
    </p:spTree>
    <p:extLst>
      <p:ext uri="{BB962C8B-B14F-4D97-AF65-F5344CB8AC3E}">
        <p14:creationId xmlns:p14="http://schemas.microsoft.com/office/powerpoint/2010/main" val="23398312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135BA1-71E3-4C2B-B958-8FF98382259B}"/>
              </a:ext>
            </a:extLst>
          </p:cNvPr>
          <p:cNvSpPr>
            <a:spLocks noGrp="1"/>
          </p:cNvSpPr>
          <p:nvPr>
            <p:ph type="title"/>
          </p:nvPr>
        </p:nvSpPr>
        <p:spPr/>
        <p:txBody>
          <a:bodyPr/>
          <a:lstStyle/>
          <a:p>
            <a:r>
              <a:rPr lang="en-US" dirty="0"/>
              <a:t>Currency Swap - Example</a:t>
            </a:r>
          </a:p>
        </p:txBody>
      </p:sp>
      <p:pic>
        <p:nvPicPr>
          <p:cNvPr id="5" name="Content Placeholder 4">
            <a:extLst>
              <a:ext uri="{FF2B5EF4-FFF2-40B4-BE49-F238E27FC236}">
                <a16:creationId xmlns:a16="http://schemas.microsoft.com/office/drawing/2014/main" id="{11B92BAC-E794-4A3B-90D2-E5FC3FC014FD}"/>
              </a:ext>
            </a:extLst>
          </p:cNvPr>
          <p:cNvPicPr>
            <a:picLocks noGrp="1" noChangeAspect="1"/>
          </p:cNvPicPr>
          <p:nvPr>
            <p:ph idx="1"/>
          </p:nvPr>
        </p:nvPicPr>
        <p:blipFill>
          <a:blip r:embed="rId2"/>
          <a:stretch>
            <a:fillRect/>
          </a:stretch>
        </p:blipFill>
        <p:spPr>
          <a:xfrm>
            <a:off x="930165" y="1881352"/>
            <a:ext cx="10515599" cy="4377557"/>
          </a:xfrm>
          <a:prstGeom prst="rect">
            <a:avLst/>
          </a:prstGeom>
        </p:spPr>
      </p:pic>
    </p:spTree>
    <p:extLst>
      <p:ext uri="{BB962C8B-B14F-4D97-AF65-F5344CB8AC3E}">
        <p14:creationId xmlns:p14="http://schemas.microsoft.com/office/powerpoint/2010/main" val="13588817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128611-73F6-4693-A5E9-77AA0B567749}"/>
              </a:ext>
            </a:extLst>
          </p:cNvPr>
          <p:cNvSpPr>
            <a:spLocks noGrp="1"/>
          </p:cNvSpPr>
          <p:nvPr>
            <p:ph type="title"/>
          </p:nvPr>
        </p:nvSpPr>
        <p:spPr/>
        <p:txBody>
          <a:bodyPr/>
          <a:lstStyle/>
          <a:p>
            <a:r>
              <a:rPr lang="en-US" dirty="0"/>
              <a:t>Currency Swap - Example</a:t>
            </a:r>
          </a:p>
        </p:txBody>
      </p:sp>
      <p:sp>
        <p:nvSpPr>
          <p:cNvPr id="3" name="Content Placeholder 2">
            <a:extLst>
              <a:ext uri="{FF2B5EF4-FFF2-40B4-BE49-F238E27FC236}">
                <a16:creationId xmlns:a16="http://schemas.microsoft.com/office/drawing/2014/main" id="{03C1C1C0-4FE5-46AE-899C-EA6C19B5DB1A}"/>
              </a:ext>
            </a:extLst>
          </p:cNvPr>
          <p:cNvSpPr>
            <a:spLocks noGrp="1"/>
          </p:cNvSpPr>
          <p:nvPr>
            <p:ph idx="1"/>
          </p:nvPr>
        </p:nvSpPr>
        <p:spPr>
          <a:xfrm>
            <a:off x="838200" y="1378935"/>
            <a:ext cx="10515600" cy="4351338"/>
          </a:xfrm>
        </p:spPr>
        <p:txBody>
          <a:bodyPr/>
          <a:lstStyle/>
          <a:p>
            <a:r>
              <a:rPr lang="en-US" sz="2000" dirty="0"/>
              <a:t>The dollar-based firm enters into a swap where it pays dollars (7.0% on $130 bond) and receives euros (7% on a €100 bond). The firm’s euro exposure is eliminated. The market-maker receives dollars and pays euros. The position of the market-maker is summarized in table below:</a:t>
            </a:r>
          </a:p>
          <a:p>
            <a:endParaRPr lang="en-US" dirty="0"/>
          </a:p>
        </p:txBody>
      </p:sp>
      <p:pic>
        <p:nvPicPr>
          <p:cNvPr id="4" name="Picture 3">
            <a:extLst>
              <a:ext uri="{FF2B5EF4-FFF2-40B4-BE49-F238E27FC236}">
                <a16:creationId xmlns:a16="http://schemas.microsoft.com/office/drawing/2014/main" id="{6AF68CEC-9ABA-4982-9465-1DAE607F32F8}"/>
              </a:ext>
            </a:extLst>
          </p:cNvPr>
          <p:cNvPicPr>
            <a:picLocks noChangeAspect="1"/>
          </p:cNvPicPr>
          <p:nvPr/>
        </p:nvPicPr>
        <p:blipFill>
          <a:blip r:embed="rId2"/>
          <a:stretch>
            <a:fillRect/>
          </a:stretch>
        </p:blipFill>
        <p:spPr>
          <a:xfrm>
            <a:off x="1145628" y="2457134"/>
            <a:ext cx="9243848" cy="4035741"/>
          </a:xfrm>
          <a:prstGeom prst="rect">
            <a:avLst/>
          </a:prstGeom>
        </p:spPr>
      </p:pic>
    </p:spTree>
    <p:extLst>
      <p:ext uri="{BB962C8B-B14F-4D97-AF65-F5344CB8AC3E}">
        <p14:creationId xmlns:p14="http://schemas.microsoft.com/office/powerpoint/2010/main" val="38492586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B48589-97BA-4338-8F2D-8CCED12AE092}"/>
              </a:ext>
            </a:extLst>
          </p:cNvPr>
          <p:cNvSpPr>
            <a:spLocks noGrp="1"/>
          </p:cNvSpPr>
          <p:nvPr>
            <p:ph type="title"/>
          </p:nvPr>
        </p:nvSpPr>
        <p:spPr/>
        <p:txBody>
          <a:bodyPr/>
          <a:lstStyle/>
          <a:p>
            <a:r>
              <a:rPr lang="en-US" dirty="0"/>
              <a:t>Credit Default Swap</a:t>
            </a:r>
          </a:p>
        </p:txBody>
      </p:sp>
      <p:sp>
        <p:nvSpPr>
          <p:cNvPr id="3" name="Content Placeholder 2">
            <a:extLst>
              <a:ext uri="{FF2B5EF4-FFF2-40B4-BE49-F238E27FC236}">
                <a16:creationId xmlns:a16="http://schemas.microsoft.com/office/drawing/2014/main" id="{8F298366-9D7A-4A0A-88FB-4B83C0BEB74C}"/>
              </a:ext>
            </a:extLst>
          </p:cNvPr>
          <p:cNvSpPr>
            <a:spLocks noGrp="1"/>
          </p:cNvSpPr>
          <p:nvPr>
            <p:ph idx="1"/>
          </p:nvPr>
        </p:nvSpPr>
        <p:spPr>
          <a:xfrm>
            <a:off x="838200" y="1631183"/>
            <a:ext cx="10515600" cy="4351338"/>
          </a:xfrm>
        </p:spPr>
        <p:txBody>
          <a:bodyPr>
            <a:normAutofit fontScale="85000" lnSpcReduction="20000"/>
          </a:bodyPr>
          <a:lstStyle/>
          <a:p>
            <a:pPr lvl="0"/>
            <a:r>
              <a:rPr lang="en-US" dirty="0"/>
              <a:t>Is a swap contract in which the protection buyer of CDS makes a series of payments to the protection seller and, in exchange, receives a payoff if a credit instrument (typically a loan or a bond) goes into default – like an insurance</a:t>
            </a:r>
          </a:p>
          <a:p>
            <a:pPr lvl="0"/>
            <a:r>
              <a:rPr lang="en-US" dirty="0"/>
              <a:t>The payments (like premiums) are called “spread”  - if the security defaults the seller pays the buyer the par value of the bond or loan in exchange of physical delivery of the bond or loan (though it could be cash too) – CREDIT EVENT</a:t>
            </a:r>
          </a:p>
          <a:p>
            <a:pPr marL="0" indent="0">
              <a:buNone/>
            </a:pPr>
            <a:r>
              <a:rPr lang="en-US" dirty="0"/>
              <a:t> </a:t>
            </a:r>
          </a:p>
          <a:p>
            <a:pPr lvl="0"/>
            <a:r>
              <a:rPr lang="en-US" dirty="0"/>
              <a:t>Naked CDS (not owning the bonds) are done for speculation – side bet – synthetic long and short positions</a:t>
            </a:r>
          </a:p>
          <a:p>
            <a:pPr lvl="0"/>
            <a:r>
              <a:rPr lang="en-US" dirty="0"/>
              <a:t>CDS can also be used in capital structure arbitrage.</a:t>
            </a:r>
          </a:p>
          <a:p>
            <a:pPr lvl="0"/>
            <a:r>
              <a:rPr lang="en-US" dirty="0"/>
              <a:t>BDS (basket default swaps)</a:t>
            </a:r>
          </a:p>
          <a:p>
            <a:r>
              <a:rPr lang="en-US" dirty="0"/>
              <a:t> Index CDS</a:t>
            </a:r>
          </a:p>
          <a:p>
            <a:pPr lvl="0"/>
            <a:r>
              <a:rPr lang="en-US" dirty="0"/>
              <a:t>LCDS</a:t>
            </a:r>
          </a:p>
          <a:p>
            <a:endParaRPr lang="en-US" dirty="0"/>
          </a:p>
        </p:txBody>
      </p:sp>
    </p:spTree>
    <p:extLst>
      <p:ext uri="{BB962C8B-B14F-4D97-AF65-F5344CB8AC3E}">
        <p14:creationId xmlns:p14="http://schemas.microsoft.com/office/powerpoint/2010/main" val="42337176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8662DF-BED4-40E9-A0E2-BAE4CC602379}"/>
              </a:ext>
            </a:extLst>
          </p:cNvPr>
          <p:cNvSpPr>
            <a:spLocks noGrp="1"/>
          </p:cNvSpPr>
          <p:nvPr>
            <p:ph type="title"/>
          </p:nvPr>
        </p:nvSpPr>
        <p:spPr/>
        <p:txBody>
          <a:bodyPr/>
          <a:lstStyle/>
          <a:p>
            <a:r>
              <a:rPr lang="en-US" dirty="0"/>
              <a:t>CDS – LCDS Example</a:t>
            </a:r>
          </a:p>
        </p:txBody>
      </p:sp>
      <p:pic>
        <p:nvPicPr>
          <p:cNvPr id="4" name="Content Placeholder 3">
            <a:extLst>
              <a:ext uri="{FF2B5EF4-FFF2-40B4-BE49-F238E27FC236}">
                <a16:creationId xmlns:a16="http://schemas.microsoft.com/office/drawing/2014/main" id="{B6D3732C-C543-48E8-9AC8-9939D715E867}"/>
              </a:ext>
            </a:extLst>
          </p:cNvPr>
          <p:cNvPicPr>
            <a:picLocks noGrp="1" noChangeAspect="1"/>
          </p:cNvPicPr>
          <p:nvPr>
            <p:ph idx="1"/>
          </p:nvPr>
        </p:nvPicPr>
        <p:blipFill>
          <a:blip r:embed="rId2"/>
          <a:stretch>
            <a:fillRect/>
          </a:stretch>
        </p:blipFill>
        <p:spPr>
          <a:xfrm>
            <a:off x="1187669" y="1922428"/>
            <a:ext cx="9548648" cy="4570447"/>
          </a:xfrm>
          <a:prstGeom prst="rect">
            <a:avLst/>
          </a:prstGeom>
        </p:spPr>
      </p:pic>
    </p:spTree>
    <p:extLst>
      <p:ext uri="{BB962C8B-B14F-4D97-AF65-F5344CB8AC3E}">
        <p14:creationId xmlns:p14="http://schemas.microsoft.com/office/powerpoint/2010/main" val="15127425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8C0A5E-AA46-4C97-8D4B-E9251D089AC6}"/>
              </a:ext>
            </a:extLst>
          </p:cNvPr>
          <p:cNvSpPr>
            <a:spLocks noGrp="1"/>
          </p:cNvSpPr>
          <p:nvPr>
            <p:ph type="title"/>
          </p:nvPr>
        </p:nvSpPr>
        <p:spPr/>
        <p:txBody>
          <a:bodyPr/>
          <a:lstStyle/>
          <a:p>
            <a:r>
              <a:rPr lang="en-US" dirty="0"/>
              <a:t>SWAPS - Introduction</a:t>
            </a:r>
          </a:p>
        </p:txBody>
      </p:sp>
      <p:sp>
        <p:nvSpPr>
          <p:cNvPr id="3" name="Content Placeholder 2">
            <a:extLst>
              <a:ext uri="{FF2B5EF4-FFF2-40B4-BE49-F238E27FC236}">
                <a16:creationId xmlns:a16="http://schemas.microsoft.com/office/drawing/2014/main" id="{E36F6AD2-D619-4C2E-BCB7-D1518182D27E}"/>
              </a:ext>
            </a:extLst>
          </p:cNvPr>
          <p:cNvSpPr>
            <a:spLocks noGrp="1"/>
          </p:cNvSpPr>
          <p:nvPr>
            <p:ph idx="1"/>
          </p:nvPr>
        </p:nvSpPr>
        <p:spPr>
          <a:xfrm>
            <a:off x="838199" y="1587062"/>
            <a:ext cx="10749455" cy="4589901"/>
          </a:xfrm>
        </p:spPr>
        <p:txBody>
          <a:bodyPr>
            <a:normAutofit/>
          </a:bodyPr>
          <a:lstStyle/>
          <a:p>
            <a:r>
              <a:rPr lang="en-US" b="1" u="sng" dirty="0"/>
              <a:t>SWAPS</a:t>
            </a:r>
          </a:p>
          <a:p>
            <a:pPr marL="0" indent="0">
              <a:buNone/>
            </a:pPr>
            <a:endParaRPr lang="en-US" dirty="0"/>
          </a:p>
          <a:p>
            <a:pPr lvl="1"/>
            <a:r>
              <a:rPr lang="en-US" sz="4000" b="1" dirty="0"/>
              <a:t>Interest Rate Swaps</a:t>
            </a:r>
          </a:p>
          <a:p>
            <a:pPr lvl="1"/>
            <a:r>
              <a:rPr lang="en-US" sz="4000" b="1" dirty="0"/>
              <a:t>Foreign Exchange Swaps</a:t>
            </a:r>
            <a:endParaRPr lang="en-US" sz="4000" dirty="0"/>
          </a:p>
          <a:p>
            <a:pPr lvl="1"/>
            <a:r>
              <a:rPr lang="en-US" sz="4000" b="1" dirty="0"/>
              <a:t>Credit Default Swaps (CDS)</a:t>
            </a:r>
            <a:endParaRPr lang="en-US" sz="4000" dirty="0"/>
          </a:p>
          <a:p>
            <a:endParaRPr lang="en-US" dirty="0"/>
          </a:p>
        </p:txBody>
      </p:sp>
    </p:spTree>
    <p:extLst>
      <p:ext uri="{BB962C8B-B14F-4D97-AF65-F5344CB8AC3E}">
        <p14:creationId xmlns:p14="http://schemas.microsoft.com/office/powerpoint/2010/main" val="5860547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8B44A-DF49-44EE-9E15-C6020C461646}"/>
              </a:ext>
            </a:extLst>
          </p:cNvPr>
          <p:cNvSpPr>
            <a:spLocks noGrp="1"/>
          </p:cNvSpPr>
          <p:nvPr>
            <p:ph type="title"/>
          </p:nvPr>
        </p:nvSpPr>
        <p:spPr/>
        <p:txBody>
          <a:bodyPr/>
          <a:lstStyle/>
          <a:p>
            <a:r>
              <a:rPr lang="en-US" dirty="0"/>
              <a:t>Interest Rate Swaps</a:t>
            </a:r>
          </a:p>
        </p:txBody>
      </p:sp>
      <p:sp>
        <p:nvSpPr>
          <p:cNvPr id="4" name="Rectangle 3">
            <a:extLst>
              <a:ext uri="{FF2B5EF4-FFF2-40B4-BE49-F238E27FC236}">
                <a16:creationId xmlns:a16="http://schemas.microsoft.com/office/drawing/2014/main" id="{57746636-0D08-43EB-9D8C-2CF21BA0B8AE}"/>
              </a:ext>
            </a:extLst>
          </p:cNvPr>
          <p:cNvSpPr/>
          <p:nvPr/>
        </p:nvSpPr>
        <p:spPr>
          <a:xfrm>
            <a:off x="688427" y="1560786"/>
            <a:ext cx="11114689" cy="4524315"/>
          </a:xfrm>
          <a:prstGeom prst="rect">
            <a:avLst/>
          </a:prstGeom>
        </p:spPr>
        <p:txBody>
          <a:bodyPr wrap="square">
            <a:spAutoFit/>
          </a:bodyPr>
          <a:lstStyle/>
          <a:p>
            <a:pPr lvl="1"/>
            <a:endParaRPr lang="en-US" sz="2400" dirty="0"/>
          </a:p>
          <a:p>
            <a:pPr marL="742950" lvl="1" indent="-285750">
              <a:buFont typeface="Arial" panose="020B0604020202020204" pitchFamily="34" charset="0"/>
              <a:buChar char="•"/>
            </a:pPr>
            <a:r>
              <a:rPr lang="en-US" sz="2400" dirty="0"/>
              <a:t>It’s a derivative in which one party exchange a stream of interest payments for another party’s stream of cash flows.</a:t>
            </a:r>
          </a:p>
          <a:p>
            <a:pPr lvl="1"/>
            <a:endParaRPr lang="en-US" sz="2400" dirty="0"/>
          </a:p>
          <a:p>
            <a:pPr marL="742950" lvl="1" indent="-285750">
              <a:buFont typeface="Arial" panose="020B0604020202020204" pitchFamily="34" charset="0"/>
              <a:buChar char="•"/>
            </a:pPr>
            <a:r>
              <a:rPr lang="en-US" sz="2400" dirty="0"/>
              <a:t>Interest rate swaps can be used by hedgers to manage their fixed or floating assets and liabilities</a:t>
            </a:r>
          </a:p>
          <a:p>
            <a:pPr marL="742950" lvl="1" indent="-285750">
              <a:buFont typeface="Arial" panose="020B0604020202020204" pitchFamily="34" charset="0"/>
              <a:buChar char="•"/>
            </a:pPr>
            <a:endParaRPr lang="en-US" sz="2400" dirty="0"/>
          </a:p>
          <a:p>
            <a:pPr marL="742950" lvl="1" indent="-285750">
              <a:buFont typeface="Arial" panose="020B0604020202020204" pitchFamily="34" charset="0"/>
              <a:buChar char="•"/>
            </a:pPr>
            <a:r>
              <a:rPr lang="en-US" sz="2400" dirty="0"/>
              <a:t>They could also for speculation – speculators replicate unfunded bond exposures to profit from changes in interest rates. </a:t>
            </a:r>
          </a:p>
          <a:p>
            <a:pPr lvl="1"/>
            <a:endParaRPr lang="en-US" sz="2400" dirty="0"/>
          </a:p>
          <a:p>
            <a:pPr marL="742950" lvl="1" indent="-285750">
              <a:buFont typeface="Arial" panose="020B0604020202020204" pitchFamily="34" charset="0"/>
              <a:buChar char="•"/>
            </a:pPr>
            <a:r>
              <a:rPr lang="en-US" sz="2400" dirty="0"/>
              <a:t>Each counterparty agrees to pay either a fixed a floating rate – multiplied by a notional principal amount</a:t>
            </a:r>
          </a:p>
        </p:txBody>
      </p:sp>
    </p:spTree>
    <p:extLst>
      <p:ext uri="{BB962C8B-B14F-4D97-AF65-F5344CB8AC3E}">
        <p14:creationId xmlns:p14="http://schemas.microsoft.com/office/powerpoint/2010/main" val="29620832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2B44D2-3B7A-413A-BC3E-884CDCE4CB41}"/>
              </a:ext>
            </a:extLst>
          </p:cNvPr>
          <p:cNvSpPr>
            <a:spLocks noGrp="1"/>
          </p:cNvSpPr>
          <p:nvPr>
            <p:ph type="title"/>
          </p:nvPr>
        </p:nvSpPr>
        <p:spPr>
          <a:xfrm>
            <a:off x="838200" y="365125"/>
            <a:ext cx="10515600" cy="890861"/>
          </a:xfrm>
        </p:spPr>
        <p:txBody>
          <a:bodyPr/>
          <a:lstStyle/>
          <a:p>
            <a:r>
              <a:rPr lang="en-US" dirty="0"/>
              <a:t>Interest Rate Swaps</a:t>
            </a:r>
          </a:p>
        </p:txBody>
      </p:sp>
      <p:sp>
        <p:nvSpPr>
          <p:cNvPr id="3" name="Content Placeholder 2">
            <a:extLst>
              <a:ext uri="{FF2B5EF4-FFF2-40B4-BE49-F238E27FC236}">
                <a16:creationId xmlns:a16="http://schemas.microsoft.com/office/drawing/2014/main" id="{52A50D03-CB8D-4F56-94F5-C0BE2647521E}"/>
              </a:ext>
            </a:extLst>
          </p:cNvPr>
          <p:cNvSpPr>
            <a:spLocks noGrp="1"/>
          </p:cNvSpPr>
          <p:nvPr>
            <p:ph idx="1"/>
          </p:nvPr>
        </p:nvSpPr>
        <p:spPr>
          <a:xfrm>
            <a:off x="446691" y="1208690"/>
            <a:ext cx="11587654" cy="5244662"/>
          </a:xfrm>
        </p:spPr>
        <p:txBody>
          <a:bodyPr>
            <a:normAutofit fontScale="62500" lnSpcReduction="20000"/>
          </a:bodyPr>
          <a:lstStyle/>
          <a:p>
            <a:pPr algn="just"/>
            <a:r>
              <a:rPr lang="en-US" dirty="0"/>
              <a:t>Example of Simple Interest Rate Swap:</a:t>
            </a:r>
          </a:p>
          <a:p>
            <a:pPr marL="0" indent="0" algn="just">
              <a:buNone/>
            </a:pPr>
            <a:r>
              <a:rPr lang="en-US" dirty="0"/>
              <a:t>Suppose that XYZ Corp. has $100 million of floating-rate debt at LIBOR – meaning that every year XYZ pay current six months LIBOR + 3.0% – but would prefer to have fixed-rate debt with 3 years maturity. There are several ways XYZ could effect this change:</a:t>
            </a:r>
          </a:p>
          <a:p>
            <a:pPr marL="514350" indent="-514350" algn="just">
              <a:buFont typeface="+mj-lt"/>
              <a:buAutoNum type="arabicPeriod"/>
            </a:pPr>
            <a:r>
              <a:rPr lang="en-US" dirty="0"/>
              <a:t>XYZ could change their interest rate exposure by retiring the floating-rate debt and issuing fixed-rate debt in its place. However, an actual purchase and sale of debt has transaction coats.</a:t>
            </a:r>
          </a:p>
          <a:p>
            <a:pPr marL="514350" indent="-514350" algn="just">
              <a:buFont typeface="+mj-lt"/>
              <a:buAutoNum type="arabicPeriod"/>
            </a:pPr>
            <a:r>
              <a:rPr lang="en-US" dirty="0"/>
              <a:t>They could enter into a strip of forward rata agreements (FRAs) in order to guarantee the borrowing rate for remaining life of the debt. Since the FRA for each year will typically carry a different interest rate, the company will lock in a different rate each year and hence, the company’s borrowing cost will vary over time, even though it </a:t>
            </a:r>
            <a:r>
              <a:rPr lang="en-US" dirty="0" err="1"/>
              <a:t>wil</a:t>
            </a:r>
            <a:r>
              <a:rPr lang="en-US" dirty="0"/>
              <a:t> be fixed in advance (it could be expensive depending of the steepness of the yield curve).</a:t>
            </a:r>
          </a:p>
          <a:p>
            <a:pPr marL="514350" indent="-514350" algn="just">
              <a:buFont typeface="+mj-lt"/>
              <a:buAutoNum type="arabicPeriod"/>
            </a:pPr>
            <a:r>
              <a:rPr lang="en-US" dirty="0"/>
              <a:t>Obtain interest rate exposure equivalent to that of fixed rate debt by entering into a swap. XYZ is already paying floating interest rate. They therefore want to enter a swap in which they receive a floating rate and pay the fixed rate – assuming is 2.0%:</a:t>
            </a:r>
          </a:p>
          <a:p>
            <a:pPr marL="971550" lvl="1" indent="-514350" algn="just">
              <a:buFont typeface="+mj-lt"/>
              <a:buAutoNum type="arabicPeriod"/>
            </a:pPr>
            <a:r>
              <a:rPr lang="en-US" dirty="0">
                <a:solidFill>
                  <a:srgbClr val="FF0000"/>
                </a:solidFill>
              </a:rPr>
              <a:t>Current Payment: - (LIBOR + 3.0%) = - LIBOR – 3.0%.</a:t>
            </a:r>
          </a:p>
          <a:p>
            <a:pPr marL="971550" lvl="1" indent="-514350" algn="just">
              <a:buFont typeface="+mj-lt"/>
              <a:buAutoNum type="arabicPeriod"/>
            </a:pPr>
            <a:r>
              <a:rPr lang="en-US" dirty="0">
                <a:solidFill>
                  <a:srgbClr val="FF0000"/>
                </a:solidFill>
              </a:rPr>
              <a:t>Swap Rate is 2.0% which needs to pay 2.% more and receives the LIBOR rate so the following formula shoes the net pay </a:t>
            </a:r>
          </a:p>
          <a:p>
            <a:pPr marL="0" indent="0" algn="just">
              <a:buNone/>
            </a:pPr>
            <a:r>
              <a:rPr lang="en-US" dirty="0">
                <a:solidFill>
                  <a:srgbClr val="FF0000"/>
                </a:solidFill>
              </a:rPr>
              <a:t>	XYZ net payment = – LIBOR  - 3.0% + LIBOR – 2.0% = – 5.0% Payment</a:t>
            </a:r>
          </a:p>
          <a:p>
            <a:pPr algn="just"/>
            <a:r>
              <a:rPr lang="en-US" dirty="0"/>
              <a:t>The Notional principal of the swap is $100 million: It is the amount on which the interest payments – and hence, the swap payment – is based. The life of the swap is the swap term or swap tenor.  The annual fixed payment for XYZ is always going to be 5.0% x $100mm = $5 million no matter what happens to LIBOR rates. </a:t>
            </a:r>
          </a:p>
          <a:p>
            <a:pPr algn="just"/>
            <a:r>
              <a:rPr lang="en-US" dirty="0"/>
              <a:t>The counterparty (party A) who takes a interest rate risk is betting that the LIBOR rate will not increase over the course of 3 years contract. An assume payment exchange is illustrated below:</a:t>
            </a:r>
          </a:p>
          <a:p>
            <a:endParaRPr lang="en-US" dirty="0"/>
          </a:p>
          <a:p>
            <a:endParaRPr lang="en-US" dirty="0"/>
          </a:p>
        </p:txBody>
      </p:sp>
    </p:spTree>
    <p:extLst>
      <p:ext uri="{BB962C8B-B14F-4D97-AF65-F5344CB8AC3E}">
        <p14:creationId xmlns:p14="http://schemas.microsoft.com/office/powerpoint/2010/main" val="20635903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7DE600-677E-4AEC-A08A-9401FF26D0C0}"/>
              </a:ext>
            </a:extLst>
          </p:cNvPr>
          <p:cNvSpPr>
            <a:spLocks noGrp="1"/>
          </p:cNvSpPr>
          <p:nvPr>
            <p:ph type="title"/>
          </p:nvPr>
        </p:nvSpPr>
        <p:spPr/>
        <p:txBody>
          <a:bodyPr>
            <a:normAutofit/>
          </a:bodyPr>
          <a:lstStyle/>
          <a:p>
            <a:r>
              <a:rPr lang="en-US" sz="3600" dirty="0"/>
              <a:t>Interest Rate Swap – Decision Based on Forward LIBOR</a:t>
            </a:r>
          </a:p>
        </p:txBody>
      </p:sp>
      <p:pic>
        <p:nvPicPr>
          <p:cNvPr id="4" name="Content Placeholder 3">
            <a:extLst>
              <a:ext uri="{FF2B5EF4-FFF2-40B4-BE49-F238E27FC236}">
                <a16:creationId xmlns:a16="http://schemas.microsoft.com/office/drawing/2014/main" id="{EDBC8EE7-D3CC-4491-8491-9C69BD69EEAC}"/>
              </a:ext>
            </a:extLst>
          </p:cNvPr>
          <p:cNvPicPr>
            <a:picLocks noGrp="1" noChangeAspect="1"/>
          </p:cNvPicPr>
          <p:nvPr>
            <p:ph idx="1"/>
          </p:nvPr>
        </p:nvPicPr>
        <p:blipFill>
          <a:blip r:embed="rId2"/>
          <a:stretch>
            <a:fillRect/>
          </a:stretch>
        </p:blipFill>
        <p:spPr>
          <a:xfrm>
            <a:off x="1245476" y="2049518"/>
            <a:ext cx="9527627" cy="4146330"/>
          </a:xfrm>
          <a:prstGeom prst="rect">
            <a:avLst/>
          </a:prstGeom>
        </p:spPr>
      </p:pic>
    </p:spTree>
    <p:extLst>
      <p:ext uri="{BB962C8B-B14F-4D97-AF65-F5344CB8AC3E}">
        <p14:creationId xmlns:p14="http://schemas.microsoft.com/office/powerpoint/2010/main" val="21403985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54B838-7753-412C-95C1-12AB01D3333F}"/>
              </a:ext>
            </a:extLst>
          </p:cNvPr>
          <p:cNvSpPr>
            <a:spLocks noGrp="1"/>
          </p:cNvSpPr>
          <p:nvPr>
            <p:ph type="title"/>
          </p:nvPr>
        </p:nvSpPr>
        <p:spPr/>
        <p:txBody>
          <a:bodyPr/>
          <a:lstStyle/>
          <a:p>
            <a:r>
              <a:rPr lang="en-US" dirty="0"/>
              <a:t>Interest Rate Swap – Long Version Decision</a:t>
            </a:r>
          </a:p>
        </p:txBody>
      </p:sp>
      <p:pic>
        <p:nvPicPr>
          <p:cNvPr id="4" name="Content Placeholder 3">
            <a:extLst>
              <a:ext uri="{FF2B5EF4-FFF2-40B4-BE49-F238E27FC236}">
                <a16:creationId xmlns:a16="http://schemas.microsoft.com/office/drawing/2014/main" id="{ACC5414B-60B4-4E8D-BF52-2934E656D602}"/>
              </a:ext>
            </a:extLst>
          </p:cNvPr>
          <p:cNvPicPr>
            <a:picLocks noGrp="1" noChangeAspect="1"/>
          </p:cNvPicPr>
          <p:nvPr>
            <p:ph idx="1"/>
          </p:nvPr>
        </p:nvPicPr>
        <p:blipFill>
          <a:blip r:embed="rId2"/>
          <a:stretch>
            <a:fillRect/>
          </a:stretch>
        </p:blipFill>
        <p:spPr>
          <a:xfrm>
            <a:off x="987972" y="1823545"/>
            <a:ext cx="10310649" cy="4430110"/>
          </a:xfrm>
          <a:prstGeom prst="rect">
            <a:avLst/>
          </a:prstGeom>
        </p:spPr>
      </p:pic>
    </p:spTree>
    <p:extLst>
      <p:ext uri="{BB962C8B-B14F-4D97-AF65-F5344CB8AC3E}">
        <p14:creationId xmlns:p14="http://schemas.microsoft.com/office/powerpoint/2010/main" val="4865277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70FE76-5E4A-4BE9-9ED0-CF27816FF48D}"/>
              </a:ext>
            </a:extLst>
          </p:cNvPr>
          <p:cNvSpPr>
            <a:spLocks noGrp="1"/>
          </p:cNvSpPr>
          <p:nvPr>
            <p:ph type="title"/>
          </p:nvPr>
        </p:nvSpPr>
        <p:spPr/>
        <p:txBody>
          <a:bodyPr>
            <a:normAutofit/>
          </a:bodyPr>
          <a:lstStyle/>
          <a:p>
            <a:r>
              <a:rPr lang="en-US" sz="3200" b="1" dirty="0"/>
              <a:t>Interest Rate Swaps – 2 Party with different views Example</a:t>
            </a:r>
          </a:p>
        </p:txBody>
      </p:sp>
      <p:sp>
        <p:nvSpPr>
          <p:cNvPr id="3" name="Content Placeholder 2">
            <a:extLst>
              <a:ext uri="{FF2B5EF4-FFF2-40B4-BE49-F238E27FC236}">
                <a16:creationId xmlns:a16="http://schemas.microsoft.com/office/drawing/2014/main" id="{A23A253C-2532-4BB8-B6C0-7C42C9B41F07}"/>
              </a:ext>
            </a:extLst>
          </p:cNvPr>
          <p:cNvSpPr>
            <a:spLocks noGrp="1"/>
          </p:cNvSpPr>
          <p:nvPr>
            <p:ph idx="1"/>
          </p:nvPr>
        </p:nvSpPr>
        <p:spPr/>
        <p:txBody>
          <a:bodyPr>
            <a:normAutofit fontScale="92500" lnSpcReduction="10000"/>
          </a:bodyPr>
          <a:lstStyle/>
          <a:p>
            <a:r>
              <a:rPr lang="en-US" b="1" u="sng" dirty="0"/>
              <a:t>Comparative Advantage Argument:</a:t>
            </a:r>
            <a:endParaRPr lang="en-US" dirty="0"/>
          </a:p>
          <a:p>
            <a:endParaRPr lang="en-US" dirty="0"/>
          </a:p>
          <a:p>
            <a:r>
              <a:rPr lang="en-US" b="1" u="sng" dirty="0"/>
              <a:t>Company A</a:t>
            </a:r>
            <a:r>
              <a:rPr lang="en-US" dirty="0"/>
              <a:t> offered either a Fixed Rate of 10.0% or Float LIBOR + 30 bps</a:t>
            </a:r>
          </a:p>
          <a:p>
            <a:r>
              <a:rPr lang="en-US" b="1" u="sng" dirty="0"/>
              <a:t>Company B</a:t>
            </a:r>
            <a:r>
              <a:rPr lang="en-US" dirty="0"/>
              <a:t> offered either a Fixed Rate of 11,2% or Float LIBOR + 100 bps</a:t>
            </a:r>
          </a:p>
          <a:p>
            <a:endParaRPr lang="en-US" dirty="0"/>
          </a:p>
          <a:p>
            <a:r>
              <a:rPr lang="en-US" b="1" dirty="0"/>
              <a:t>Company A’s view:</a:t>
            </a:r>
            <a:r>
              <a:rPr lang="en-US" dirty="0"/>
              <a:t> Rates will stay low and is willing to enter into a Floating Rate contract:</a:t>
            </a:r>
          </a:p>
          <a:p>
            <a:pPr marL="0" indent="0">
              <a:buNone/>
            </a:pPr>
            <a:r>
              <a:rPr lang="en-US" dirty="0"/>
              <a:t> </a:t>
            </a:r>
          </a:p>
          <a:p>
            <a:r>
              <a:rPr lang="en-US" b="1" dirty="0"/>
              <a:t>Company B’s view</a:t>
            </a:r>
            <a:r>
              <a:rPr lang="en-US" dirty="0"/>
              <a:t>: Rates will rise and wants to enter into a Fixed Rate contract:</a:t>
            </a:r>
          </a:p>
          <a:p>
            <a:endParaRPr lang="en-US" dirty="0"/>
          </a:p>
        </p:txBody>
      </p:sp>
    </p:spTree>
    <p:extLst>
      <p:ext uri="{BB962C8B-B14F-4D97-AF65-F5344CB8AC3E}">
        <p14:creationId xmlns:p14="http://schemas.microsoft.com/office/powerpoint/2010/main" val="21194987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600A5-DD83-4440-BC86-C3ED3430A442}"/>
              </a:ext>
            </a:extLst>
          </p:cNvPr>
          <p:cNvSpPr>
            <a:spLocks noGrp="1"/>
          </p:cNvSpPr>
          <p:nvPr>
            <p:ph type="title"/>
          </p:nvPr>
        </p:nvSpPr>
        <p:spPr/>
        <p:txBody>
          <a:bodyPr>
            <a:normAutofit/>
          </a:bodyPr>
          <a:lstStyle/>
          <a:p>
            <a:r>
              <a:rPr lang="en-US" sz="3200" b="1" dirty="0"/>
              <a:t>Interest Rate Swaps – 2 Party with different views Example</a:t>
            </a:r>
            <a:endParaRPr lang="en-US" sz="3200" dirty="0"/>
          </a:p>
        </p:txBody>
      </p:sp>
      <p:sp>
        <p:nvSpPr>
          <p:cNvPr id="3" name="Content Placeholder 2">
            <a:extLst>
              <a:ext uri="{FF2B5EF4-FFF2-40B4-BE49-F238E27FC236}">
                <a16:creationId xmlns:a16="http://schemas.microsoft.com/office/drawing/2014/main" id="{2BF1EC83-EC75-48CA-94FB-7D48AFB1FA7E}"/>
              </a:ext>
            </a:extLst>
          </p:cNvPr>
          <p:cNvSpPr>
            <a:spLocks noGrp="1"/>
          </p:cNvSpPr>
          <p:nvPr>
            <p:ph idx="1"/>
          </p:nvPr>
        </p:nvSpPr>
        <p:spPr/>
        <p:txBody>
          <a:bodyPr>
            <a:normAutofit fontScale="92500" lnSpcReduction="10000"/>
          </a:bodyPr>
          <a:lstStyle/>
          <a:p>
            <a:r>
              <a:rPr lang="en-US" dirty="0"/>
              <a:t>Given the different views, the broker recommends that Company A and Company B get into Swap Agreement with a 9.95% Swap price as follows:</a:t>
            </a:r>
          </a:p>
          <a:p>
            <a:pPr marL="0" indent="0">
              <a:buNone/>
            </a:pPr>
            <a:r>
              <a:rPr lang="en-US" dirty="0"/>
              <a:t> </a:t>
            </a:r>
          </a:p>
          <a:p>
            <a:pPr lvl="0"/>
            <a:r>
              <a:rPr lang="en-US" dirty="0"/>
              <a:t>Company A picks the Fixed Rate option and pays 10% to the Lender (bank)</a:t>
            </a:r>
          </a:p>
          <a:p>
            <a:pPr lvl="0"/>
            <a:r>
              <a:rPr lang="en-US" dirty="0"/>
              <a:t>Company A also pays Company B the LIBOR flat rate.</a:t>
            </a:r>
          </a:p>
          <a:p>
            <a:pPr lvl="0"/>
            <a:r>
              <a:rPr lang="en-US" dirty="0"/>
              <a:t>Company A receives 9,95% fixed rate from Company B</a:t>
            </a:r>
          </a:p>
          <a:p>
            <a:pPr marL="0" indent="0">
              <a:buNone/>
            </a:pPr>
            <a:endParaRPr lang="en-US" dirty="0"/>
          </a:p>
          <a:p>
            <a:pPr lvl="0"/>
            <a:r>
              <a:rPr lang="en-US" dirty="0"/>
              <a:t>Company B picks the Floating Rate option and pays LIBOR + 100 bps</a:t>
            </a:r>
          </a:p>
          <a:p>
            <a:pPr lvl="0"/>
            <a:r>
              <a:rPr lang="en-US" dirty="0"/>
              <a:t>Company B also pay 9.95% fixed rate to Company A</a:t>
            </a:r>
          </a:p>
          <a:p>
            <a:pPr lvl="0"/>
            <a:r>
              <a:rPr lang="en-US" dirty="0"/>
              <a:t>Company B receives LIBOR flat rate.</a:t>
            </a:r>
          </a:p>
          <a:p>
            <a:endParaRPr lang="en-US" dirty="0"/>
          </a:p>
        </p:txBody>
      </p:sp>
    </p:spTree>
    <p:extLst>
      <p:ext uri="{BB962C8B-B14F-4D97-AF65-F5344CB8AC3E}">
        <p14:creationId xmlns:p14="http://schemas.microsoft.com/office/powerpoint/2010/main" val="28046228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59F6A-16AE-4BE3-8123-089083E0C72E}"/>
              </a:ext>
            </a:extLst>
          </p:cNvPr>
          <p:cNvSpPr>
            <a:spLocks noGrp="1"/>
          </p:cNvSpPr>
          <p:nvPr>
            <p:ph type="title"/>
          </p:nvPr>
        </p:nvSpPr>
        <p:spPr/>
        <p:txBody>
          <a:bodyPr/>
          <a:lstStyle/>
          <a:p>
            <a:r>
              <a:rPr lang="en-US" sz="3200" b="1" dirty="0">
                <a:solidFill>
                  <a:prstClr val="black"/>
                </a:solidFill>
              </a:rPr>
              <a:t>Interest Rate Swaps – 2 Party with different views Example</a:t>
            </a:r>
            <a:endParaRPr lang="en-US" dirty="0"/>
          </a:p>
        </p:txBody>
      </p:sp>
      <p:pic>
        <p:nvPicPr>
          <p:cNvPr id="4" name="Content Placeholder 3">
            <a:extLst>
              <a:ext uri="{FF2B5EF4-FFF2-40B4-BE49-F238E27FC236}">
                <a16:creationId xmlns:a16="http://schemas.microsoft.com/office/drawing/2014/main" id="{660F1676-759B-491F-843B-76DF371B821B}"/>
              </a:ext>
            </a:extLst>
          </p:cNvPr>
          <p:cNvPicPr>
            <a:picLocks noGrp="1" noChangeAspect="1"/>
          </p:cNvPicPr>
          <p:nvPr>
            <p:ph idx="1"/>
          </p:nvPr>
        </p:nvPicPr>
        <p:blipFill>
          <a:blip r:embed="rId2"/>
          <a:stretch>
            <a:fillRect/>
          </a:stretch>
        </p:blipFill>
        <p:spPr>
          <a:xfrm>
            <a:off x="1144224" y="1898561"/>
            <a:ext cx="5025347" cy="4518005"/>
          </a:xfrm>
          <a:prstGeom prst="rect">
            <a:avLst/>
          </a:prstGeom>
        </p:spPr>
      </p:pic>
      <p:sp>
        <p:nvSpPr>
          <p:cNvPr id="5" name="TextBox 4">
            <a:extLst>
              <a:ext uri="{FF2B5EF4-FFF2-40B4-BE49-F238E27FC236}">
                <a16:creationId xmlns:a16="http://schemas.microsoft.com/office/drawing/2014/main" id="{06332776-1F48-4948-9F85-B9DC98A7B121}"/>
              </a:ext>
            </a:extLst>
          </p:cNvPr>
          <p:cNvSpPr txBox="1"/>
          <p:nvPr/>
        </p:nvSpPr>
        <p:spPr>
          <a:xfrm>
            <a:off x="6815959" y="2538249"/>
            <a:ext cx="5065986" cy="3693319"/>
          </a:xfrm>
          <a:prstGeom prst="rect">
            <a:avLst/>
          </a:prstGeom>
          <a:noFill/>
        </p:spPr>
        <p:txBody>
          <a:bodyPr wrap="square" rtlCol="0">
            <a:spAutoFit/>
          </a:bodyPr>
          <a:lstStyle/>
          <a:p>
            <a:pPr marL="285750" indent="-285750">
              <a:buFont typeface="Arial" panose="020B0604020202020204" pitchFamily="34" charset="0"/>
              <a:buChar char="•"/>
            </a:pPr>
            <a:r>
              <a:rPr lang="en-US" dirty="0"/>
              <a:t>Company A net interest pay: 10% + LIBOR – 9.95% = LIBOR + 5 bps or 25 bps better than the LIBOR + 30 bps original proposal.  Even though Company A got into a Fixed Rate contract, the swap agreement “swapped” the fixed into floating with a 25bps benefit.</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Company B net interest pay: LIBOR + 100 – LIBOR + 9.95% = 10.95% Fixed Rate or 25 bps better that the 11.05% original proposal. Even though Company B got into a floating Rate contract, the swap agreement “swapped” the floating into fixed with a 25 bps benefit.</a:t>
            </a:r>
          </a:p>
        </p:txBody>
      </p:sp>
    </p:spTree>
    <p:extLst>
      <p:ext uri="{BB962C8B-B14F-4D97-AF65-F5344CB8AC3E}">
        <p14:creationId xmlns:p14="http://schemas.microsoft.com/office/powerpoint/2010/main" val="317088206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50</TotalTime>
  <Words>994</Words>
  <Application>Microsoft Office PowerPoint</Application>
  <PresentationFormat>Widescreen</PresentationFormat>
  <Paragraphs>83</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SWAPS - Overview</vt:lpstr>
      <vt:lpstr>SWAPS - Introduction</vt:lpstr>
      <vt:lpstr>Interest Rate Swaps</vt:lpstr>
      <vt:lpstr>Interest Rate Swaps</vt:lpstr>
      <vt:lpstr>Interest Rate Swap – Decision Based on Forward LIBOR</vt:lpstr>
      <vt:lpstr>Interest Rate Swap – Long Version Decision</vt:lpstr>
      <vt:lpstr>Interest Rate Swaps – 2 Party with different views Example</vt:lpstr>
      <vt:lpstr>Interest Rate Swaps – 2 Party with different views Example</vt:lpstr>
      <vt:lpstr>Interest Rate Swaps – 2 Party with different views Example</vt:lpstr>
      <vt:lpstr>Currency Rate Swaps</vt:lpstr>
      <vt:lpstr>Currency Swap - Example</vt:lpstr>
      <vt:lpstr>Currency Swap - Example</vt:lpstr>
      <vt:lpstr>Currency Swap - Example</vt:lpstr>
      <vt:lpstr>Credit Default Swap</vt:lpstr>
      <vt:lpstr>CDS – LCDS Example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SWAPS - Overview</dc:title>
  <dc:creator>Chris Droussiotis</dc:creator>
  <cp:lastModifiedBy>Chris Droussiotis</cp:lastModifiedBy>
  <cp:revision>7</cp:revision>
  <dcterms:created xsi:type="dcterms:W3CDTF">2019-04-02T17:22:41Z</dcterms:created>
  <dcterms:modified xsi:type="dcterms:W3CDTF">2019-04-02T18:12:43Z</dcterms:modified>
</cp:coreProperties>
</file>