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262" r:id="rId4"/>
    <p:sldId id="258" r:id="rId5"/>
    <p:sldId id="381" r:id="rId6"/>
    <p:sldId id="384" r:id="rId7"/>
    <p:sldId id="398" r:id="rId8"/>
    <p:sldId id="391" r:id="rId9"/>
    <p:sldId id="392" r:id="rId10"/>
    <p:sldId id="395" r:id="rId11"/>
    <p:sldId id="382" r:id="rId12"/>
    <p:sldId id="259" r:id="rId13"/>
    <p:sldId id="270" r:id="rId14"/>
    <p:sldId id="260" r:id="rId15"/>
    <p:sldId id="265" r:id="rId16"/>
    <p:sldId id="386" r:id="rId17"/>
    <p:sldId id="266" r:id="rId18"/>
    <p:sldId id="267" r:id="rId19"/>
    <p:sldId id="271" r:id="rId20"/>
    <p:sldId id="268" r:id="rId21"/>
    <p:sldId id="269" r:id="rId22"/>
    <p:sldId id="272" r:id="rId23"/>
    <p:sldId id="264"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9FD2D-9391-4392-A652-ABE13D627AB1}" v="7" dt="2023-12-05T16:28:12.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610EC-D602-45BF-802A-2ABF16D7057C}"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487DC-59A9-4DDA-9F82-A48D5868F983}" type="slidenum">
              <a:rPr lang="en-US" smtClean="0"/>
              <a:t>‹#›</a:t>
            </a:fld>
            <a:endParaRPr lang="en-US"/>
          </a:p>
        </p:txBody>
      </p:sp>
    </p:spTree>
    <p:extLst>
      <p:ext uri="{BB962C8B-B14F-4D97-AF65-F5344CB8AC3E}">
        <p14:creationId xmlns:p14="http://schemas.microsoft.com/office/powerpoint/2010/main" val="78112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dirty="0"/>
              <a:t>The  slide outlines the relationships of these entities to one another and to the three policy tools of the Fed:</a:t>
            </a:r>
          </a:p>
          <a:p>
            <a:pPr>
              <a:buFont typeface="Arial"/>
              <a:buChar char="•"/>
              <a:defRPr/>
            </a:pPr>
            <a:r>
              <a:rPr lang="en-US" sz="1200" dirty="0"/>
              <a:t>Open market operations</a:t>
            </a:r>
          </a:p>
          <a:p>
            <a:pPr>
              <a:buFont typeface="Arial"/>
              <a:buChar char="•"/>
              <a:defRPr/>
            </a:pPr>
            <a:r>
              <a:rPr lang="en-US" sz="1200" dirty="0"/>
              <a:t>Discount rate</a:t>
            </a:r>
          </a:p>
          <a:p>
            <a:pPr>
              <a:buFont typeface="Arial"/>
              <a:buChar char="•"/>
              <a:defRPr/>
            </a:pPr>
            <a:r>
              <a:rPr lang="en-US" sz="1200" dirty="0"/>
              <a:t>Reserve requirements</a:t>
            </a:r>
          </a:p>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5</a:t>
            </a:fld>
            <a:endParaRPr lang="en-US"/>
          </a:p>
        </p:txBody>
      </p:sp>
    </p:spTree>
    <p:extLst>
      <p:ext uri="{BB962C8B-B14F-4D97-AF65-F5344CB8AC3E}">
        <p14:creationId xmlns:p14="http://schemas.microsoft.com/office/powerpoint/2010/main" val="339235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a typeface="ヒラギノ角ゴ Pro W3" charset="-128"/>
              </a:rPr>
              <a:t>The next slide shows the location of the 12 main Federal Reserve Banks, and other prominent cities in the Federal Reserve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ヒラギノ角ゴ Pro W3" charset="-128"/>
              </a:rPr>
              <a:t>You are going to groups.</a:t>
            </a:r>
            <a:r>
              <a:rPr lang="en-US" sz="1200" baseline="0" dirty="0">
                <a:ea typeface="ヒラギノ角ゴ Pro W3" charset="-128"/>
              </a:rPr>
              <a:t> Each group can act on behalf of one Federal Reserve Bank. </a:t>
            </a:r>
            <a:endParaRPr lang="en-US" sz="1200" dirty="0"/>
          </a:p>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6</a:t>
            </a:fld>
            <a:endParaRPr lang="en-US"/>
          </a:p>
        </p:txBody>
      </p:sp>
    </p:spTree>
    <p:extLst>
      <p:ext uri="{BB962C8B-B14F-4D97-AF65-F5344CB8AC3E}">
        <p14:creationId xmlns:p14="http://schemas.microsoft.com/office/powerpoint/2010/main" val="242481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most powerful figure, next to the President. Sometimes even more important in terms of economic policy. </a:t>
            </a:r>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7</a:t>
            </a:fld>
            <a:endParaRPr lang="en-US"/>
          </a:p>
        </p:txBody>
      </p:sp>
    </p:spTree>
    <p:extLst>
      <p:ext uri="{BB962C8B-B14F-4D97-AF65-F5344CB8AC3E}">
        <p14:creationId xmlns:p14="http://schemas.microsoft.com/office/powerpoint/2010/main" val="269074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a:t>
            </a:r>
            <a:r>
              <a:rPr lang="en-US" baseline="0" dirty="0"/>
              <a:t> most important function of Federal Reserve System. </a:t>
            </a:r>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10</a:t>
            </a:fld>
            <a:endParaRPr lang="en-US"/>
          </a:p>
        </p:txBody>
      </p:sp>
    </p:spTree>
    <p:extLst>
      <p:ext uri="{BB962C8B-B14F-4D97-AF65-F5344CB8AC3E}">
        <p14:creationId xmlns:p14="http://schemas.microsoft.com/office/powerpoint/2010/main" val="359811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8180-4C86-A637-D4A1-913F19124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46F10-D725-73E8-EE30-13E386FEB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DAD8F6-72AE-85A5-C24C-4F8AE6E728C3}"/>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5" name="Footer Placeholder 4">
            <a:extLst>
              <a:ext uri="{FF2B5EF4-FFF2-40B4-BE49-F238E27FC236}">
                <a16:creationId xmlns:a16="http://schemas.microsoft.com/office/drawing/2014/main" id="{79E202DF-4F7E-5202-6CDE-75D63A5A5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209FC-4EDA-0E6A-0F8A-05FE89A7E952}"/>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243551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FD5C-06E3-A554-1C0D-6C8034AE6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E38ACF-A408-A516-43BE-5B84722F4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EC9C1-059A-E17C-17B2-FEA293DCF35A}"/>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5" name="Footer Placeholder 4">
            <a:extLst>
              <a:ext uri="{FF2B5EF4-FFF2-40B4-BE49-F238E27FC236}">
                <a16:creationId xmlns:a16="http://schemas.microsoft.com/office/drawing/2014/main" id="{72F12DAE-D1CD-CBEF-2EB0-28BC5A3CC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AAD13-76D8-1068-227F-BE6F1D3DB288}"/>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127291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F079C-9B6F-9468-0C9D-207686F5BB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EED7BB-14C6-190E-B9DC-275E0B049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6886-8DDA-36E7-37A1-30535CC765E3}"/>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5" name="Footer Placeholder 4">
            <a:extLst>
              <a:ext uri="{FF2B5EF4-FFF2-40B4-BE49-F238E27FC236}">
                <a16:creationId xmlns:a16="http://schemas.microsoft.com/office/drawing/2014/main" id="{4D968E70-372A-280B-AA99-C30DE57AC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36F3C-8189-30B8-2017-8FE6C6C67138}"/>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57943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4705-1D47-0C15-0137-ED0C562F2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F7091-142D-8C99-1D50-7B8BEDBC7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BC2E5-A9FF-89D6-7A76-F238B7355587}"/>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5" name="Footer Placeholder 4">
            <a:extLst>
              <a:ext uri="{FF2B5EF4-FFF2-40B4-BE49-F238E27FC236}">
                <a16:creationId xmlns:a16="http://schemas.microsoft.com/office/drawing/2014/main" id="{3CFBFDE3-ADBA-3650-7B0E-DE831B655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7827E-8AD7-8320-0266-B7E46746399D}"/>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236370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9A5A-FBC6-AC61-4A40-431047006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B2B11A-9E1A-8340-4632-B00FF8D18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7756D-68C5-55BB-F142-020A70AA64C8}"/>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5" name="Footer Placeholder 4">
            <a:extLst>
              <a:ext uri="{FF2B5EF4-FFF2-40B4-BE49-F238E27FC236}">
                <a16:creationId xmlns:a16="http://schemas.microsoft.com/office/drawing/2014/main" id="{1CE5AFFF-744D-39E7-D73D-BCB829DB8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2E987-A2F8-7E96-7E57-AA265369D472}"/>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117251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7B16-FDE4-2D42-12FE-8FCBDD8F7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D8A40-6391-B1B9-9694-365FE028B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82FB15-C6E6-2062-F3C2-905AA8AF2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5F2830-3A00-91FC-7A6B-8EE33C4803F5}"/>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6" name="Footer Placeholder 5">
            <a:extLst>
              <a:ext uri="{FF2B5EF4-FFF2-40B4-BE49-F238E27FC236}">
                <a16:creationId xmlns:a16="http://schemas.microsoft.com/office/drawing/2014/main" id="{A7056CB5-A6F6-0290-6D38-B9FDE1BD5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A8E4C-4C9B-D003-E78C-62AADEDB93B5}"/>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278847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282E-8C02-03A1-832D-E24F12BA8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4A2FA-FBA3-7EC2-3F42-CC27D9992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0C15AC-EA4F-7837-3B67-EE21638F1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FF2A5D-35D7-622F-7160-A188F74FA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723FE5-FE31-F92F-F383-BB5853393A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38ED2D-EBAB-AFED-7F5E-06FA0E9A612F}"/>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8" name="Footer Placeholder 7">
            <a:extLst>
              <a:ext uri="{FF2B5EF4-FFF2-40B4-BE49-F238E27FC236}">
                <a16:creationId xmlns:a16="http://schemas.microsoft.com/office/drawing/2014/main" id="{6E75D516-B19B-42EB-57EE-4288C1CFB1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1C942-2C90-B5C2-19B8-F369DA93ED2C}"/>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39829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D750-C5B0-30AB-4183-6B929ED40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4B4CA-82CA-8F16-EE75-B6C0F7E06948}"/>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4" name="Footer Placeholder 3">
            <a:extLst>
              <a:ext uri="{FF2B5EF4-FFF2-40B4-BE49-F238E27FC236}">
                <a16:creationId xmlns:a16="http://schemas.microsoft.com/office/drawing/2014/main" id="{400DE0BD-724C-F953-863C-8D5AB3A148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C0965D-A09B-B58D-59AD-8CBEBD1ED22D}"/>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326404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C83E8-9224-600E-DEFD-5E0F51F820AE}"/>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3" name="Footer Placeholder 2">
            <a:extLst>
              <a:ext uri="{FF2B5EF4-FFF2-40B4-BE49-F238E27FC236}">
                <a16:creationId xmlns:a16="http://schemas.microsoft.com/office/drawing/2014/main" id="{3CFAAC5F-E084-9002-7FC7-CAF3987A6D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AFB079-1500-05D2-765E-056D7BA3C6BE}"/>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422176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1C00-C427-24E7-1125-A4F172950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7D04BD-5373-B6A6-B091-6BB660E3C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C9B0C-7AA5-DD3C-6C5D-DC6B03923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1EF47-50A3-319B-91EB-DE8DDDBC357B}"/>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6" name="Footer Placeholder 5">
            <a:extLst>
              <a:ext uri="{FF2B5EF4-FFF2-40B4-BE49-F238E27FC236}">
                <a16:creationId xmlns:a16="http://schemas.microsoft.com/office/drawing/2014/main" id="{95996DFB-4E62-8B6D-56DB-D4F145306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20004-E5D5-4AB3-A85E-0B9B03D58F2F}"/>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3274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CBD-D6FB-715B-89B4-B1911DF8C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7C9061-DEED-BED1-D590-BAF8BA6F5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1D4E81-650A-210D-4A9D-885BA155E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F095A-139A-32BE-EDA7-088742F0D4F6}"/>
              </a:ext>
            </a:extLst>
          </p:cNvPr>
          <p:cNvSpPr>
            <a:spLocks noGrp="1"/>
          </p:cNvSpPr>
          <p:nvPr>
            <p:ph type="dt" sz="half" idx="10"/>
          </p:nvPr>
        </p:nvSpPr>
        <p:spPr/>
        <p:txBody>
          <a:bodyPr/>
          <a:lstStyle/>
          <a:p>
            <a:fld id="{3DF1EF6F-1254-49C8-91F1-2D8A84D0399B}" type="datetimeFigureOut">
              <a:rPr lang="en-US" smtClean="0"/>
              <a:t>12/4/2023</a:t>
            </a:fld>
            <a:endParaRPr lang="en-US"/>
          </a:p>
        </p:txBody>
      </p:sp>
      <p:sp>
        <p:nvSpPr>
          <p:cNvPr id="6" name="Footer Placeholder 5">
            <a:extLst>
              <a:ext uri="{FF2B5EF4-FFF2-40B4-BE49-F238E27FC236}">
                <a16:creationId xmlns:a16="http://schemas.microsoft.com/office/drawing/2014/main" id="{AC740805-5AE4-FD81-F374-2864CB5D1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45818-8DBB-93EA-258B-BDA31142341C}"/>
              </a:ext>
            </a:extLst>
          </p:cNvPr>
          <p:cNvSpPr>
            <a:spLocks noGrp="1"/>
          </p:cNvSpPr>
          <p:nvPr>
            <p:ph type="sldNum" sz="quarter" idx="12"/>
          </p:nvPr>
        </p:nvSpPr>
        <p:spPr/>
        <p:txBody>
          <a:bodyPr/>
          <a:lstStyle/>
          <a:p>
            <a:fld id="{A7D97DA8-951D-42BD-8947-B38874D1B1A5}" type="slidenum">
              <a:rPr lang="en-US" smtClean="0"/>
              <a:t>‹#›</a:t>
            </a:fld>
            <a:endParaRPr lang="en-US"/>
          </a:p>
        </p:txBody>
      </p:sp>
    </p:spTree>
    <p:extLst>
      <p:ext uri="{BB962C8B-B14F-4D97-AF65-F5344CB8AC3E}">
        <p14:creationId xmlns:p14="http://schemas.microsoft.com/office/powerpoint/2010/main" val="228730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356D7-E10B-A50B-FBDF-A2431425C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5D6B8-3855-C491-8254-D95160E7A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E017C-6D50-CE8C-9DCA-6D61AD644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1EF6F-1254-49C8-91F1-2D8A84D0399B}" type="datetimeFigureOut">
              <a:rPr lang="en-US" smtClean="0"/>
              <a:t>12/4/2023</a:t>
            </a:fld>
            <a:endParaRPr lang="en-US"/>
          </a:p>
        </p:txBody>
      </p:sp>
      <p:sp>
        <p:nvSpPr>
          <p:cNvPr id="5" name="Footer Placeholder 4">
            <a:extLst>
              <a:ext uri="{FF2B5EF4-FFF2-40B4-BE49-F238E27FC236}">
                <a16:creationId xmlns:a16="http://schemas.microsoft.com/office/drawing/2014/main" id="{5D293B80-A839-6028-91C9-ED25A63CE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3DA8A6-B724-0E80-C6B1-61F886795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97DA8-951D-42BD-8947-B38874D1B1A5}" type="slidenum">
              <a:rPr lang="en-US" smtClean="0"/>
              <a:t>‹#›</a:t>
            </a:fld>
            <a:endParaRPr lang="en-US"/>
          </a:p>
        </p:txBody>
      </p:sp>
    </p:spTree>
    <p:extLst>
      <p:ext uri="{BB962C8B-B14F-4D97-AF65-F5344CB8AC3E}">
        <p14:creationId xmlns:p14="http://schemas.microsoft.com/office/powerpoint/2010/main" val="2053457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46D568-3474-A6A0-6E47-15A7A0ED6540}"/>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999193-266D-8789-8CE2-BE839E61727B}"/>
              </a:ext>
            </a:extLst>
          </p:cNvPr>
          <p:cNvSpPr>
            <a:spLocks noGrp="1"/>
          </p:cNvSpPr>
          <p:nvPr>
            <p:ph type="ctrTitle"/>
          </p:nvPr>
        </p:nvSpPr>
        <p:spPr>
          <a:xfrm>
            <a:off x="477981" y="1122363"/>
            <a:ext cx="4023360" cy="3204134"/>
          </a:xfrm>
        </p:spPr>
        <p:txBody>
          <a:bodyPr anchor="b">
            <a:normAutofit/>
          </a:bodyPr>
          <a:lstStyle/>
          <a:p>
            <a:pPr algn="l"/>
            <a:r>
              <a:rPr lang="en-US" sz="4800" dirty="0"/>
              <a:t>Role of the Federal Reserve &amp; Central Bank</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04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charset="-128"/>
              </a:rPr>
              <a:t>Federal Open Market Committee</a:t>
            </a:r>
            <a:endParaRPr lang="en-US"/>
          </a:p>
        </p:txBody>
      </p:sp>
      <p:sp>
        <p:nvSpPr>
          <p:cNvPr id="3" name="Content Placeholder 2"/>
          <p:cNvSpPr>
            <a:spLocks noGrp="1"/>
          </p:cNvSpPr>
          <p:nvPr>
            <p:ph idx="1"/>
          </p:nvPr>
        </p:nvSpPr>
        <p:spPr/>
        <p:txBody>
          <a:bodyPr>
            <a:normAutofit/>
          </a:bodyPr>
          <a:lstStyle/>
          <a:p>
            <a:r>
              <a:rPr lang="en-US" altLang="en-US" sz="2400" dirty="0">
                <a:ea typeface="ヒラギノ角ゴ Pro W3" charset="-128"/>
              </a:rPr>
              <a:t>Make decisions regarding open market operations, to influence the monetary base.</a:t>
            </a:r>
          </a:p>
          <a:p>
            <a:r>
              <a:rPr lang="en-US" altLang="en-US" sz="2400" dirty="0">
                <a:ea typeface="ヒラギノ角ゴ Pro W3" charset="-128"/>
              </a:rPr>
              <a:t>The chairman of the BOG is also the chair of this committee</a:t>
            </a:r>
          </a:p>
          <a:p>
            <a:r>
              <a:rPr lang="en-US" altLang="en-US" sz="2400" dirty="0">
                <a:ea typeface="ヒラギノ角ゴ Pro W3" charset="-128"/>
              </a:rPr>
              <a:t>Open market operations are the most important tool that the Fed has for controlling the money supply (along with reserve requirements and the discount rate)</a:t>
            </a:r>
          </a:p>
          <a:p>
            <a:r>
              <a:rPr lang="en-US" altLang="en-US" sz="2400">
                <a:ea typeface="ヒラギノ角ゴ Pro W3" charset="-128"/>
              </a:rPr>
              <a:t>Decisions about tightening (contractionary) of monetary policy (a rise in the federal funds rate) or an easing (expansionary) of monetary policy (a lowering of the federal funds rate) or neutral. </a:t>
            </a:r>
            <a:endParaRPr lang="en-US" altLang="en-US" sz="2400" dirty="0">
              <a:ea typeface="ヒラギノ角ゴ Pro W3" charset="-128"/>
            </a:endParaRPr>
          </a:p>
          <a:p>
            <a:r>
              <a:rPr lang="en-US" altLang="en-US" sz="2400" dirty="0">
                <a:ea typeface="ヒラギノ角ゴ Pro W3" charset="-128"/>
              </a:rPr>
              <a:t>All actions are directed the Federal Reserve Bank of New York, where securities are bough / sold as required.</a:t>
            </a:r>
            <a:endParaRPr lang="en-US" sz="2400" dirty="0"/>
          </a:p>
        </p:txBody>
      </p:sp>
    </p:spTree>
    <p:extLst>
      <p:ext uri="{BB962C8B-B14F-4D97-AF65-F5344CB8AC3E}">
        <p14:creationId xmlns:p14="http://schemas.microsoft.com/office/powerpoint/2010/main" val="55183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Twelve Federal Reserve Banks</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Each of the twelve districts has a main Federal Reserve Bank and at least one branch office</a:t>
            </a:r>
          </a:p>
          <a:p>
            <a:r>
              <a:rPr lang="en-US" altLang="en-US" sz="2400" dirty="0">
                <a:ea typeface="ヒラギノ角ゴ Pro W3" charset="-128"/>
              </a:rPr>
              <a:t>The banks are </a:t>
            </a:r>
            <a:r>
              <a:rPr lang="ja-JP" altLang="en-US" sz="2400" dirty="0"/>
              <a:t>“</a:t>
            </a:r>
            <a:r>
              <a:rPr lang="en-US" altLang="ja-JP" sz="2400" dirty="0">
                <a:ea typeface="ヒラギノ角ゴ Pro W3" charset="-128"/>
              </a:rPr>
              <a:t>quasi-public</a:t>
            </a:r>
            <a:r>
              <a:rPr lang="ja-JP" altLang="en-US" sz="2400" dirty="0"/>
              <a:t>”</a:t>
            </a:r>
            <a:endParaRPr lang="en-US" altLang="ja-JP" sz="2400" dirty="0">
              <a:ea typeface="ヒラギノ角ゴ Pro W3" charset="-128"/>
            </a:endParaRPr>
          </a:p>
          <a:p>
            <a:pPr lvl="1"/>
            <a:r>
              <a:rPr lang="en-US" altLang="en-US" dirty="0">
                <a:ea typeface="ヒラギノ角ゴ Pro W3" charset="-128"/>
              </a:rPr>
              <a:t>Owned by member commercial banks in the district</a:t>
            </a:r>
            <a:endParaRPr lang="en-US" dirty="0"/>
          </a:p>
          <a:p>
            <a:pPr lvl="1"/>
            <a:r>
              <a:rPr lang="en-US" altLang="en-US" dirty="0">
                <a:ea typeface="ヒラギノ角ゴ Pro W3" charset="-128"/>
              </a:rPr>
              <a:t>Member banks elect six directors, while three directors are appointed by the Board of Governors</a:t>
            </a:r>
            <a:endParaRPr lang="en-US" dirty="0"/>
          </a:p>
          <a:p>
            <a:pPr lvl="1"/>
            <a:r>
              <a:rPr lang="en-US" altLang="en-US" dirty="0">
                <a:ea typeface="ヒラギノ角ゴ Pro W3" charset="-128"/>
              </a:rPr>
              <a:t>Directors represent professional bankers, prominent business leaders, and public interests (three from </a:t>
            </a:r>
            <a:br>
              <a:rPr lang="en-US" altLang="en-US" dirty="0">
                <a:ea typeface="ヒラギノ角ゴ Pro W3" charset="-128"/>
              </a:rPr>
            </a:br>
            <a:r>
              <a:rPr lang="en-US" altLang="en-US" dirty="0">
                <a:ea typeface="ヒラギノ角ゴ Pro W3" charset="-128"/>
              </a:rPr>
              <a:t>each group)</a:t>
            </a:r>
            <a:endParaRPr lang="en-US" dirty="0"/>
          </a:p>
        </p:txBody>
      </p:sp>
    </p:spTree>
    <p:extLst>
      <p:ext uri="{BB962C8B-B14F-4D97-AF65-F5344CB8AC3E}">
        <p14:creationId xmlns:p14="http://schemas.microsoft.com/office/powerpoint/2010/main" val="13813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224B-F292-E3D6-3E71-136DB0596549}"/>
              </a:ext>
            </a:extLst>
          </p:cNvPr>
          <p:cNvSpPr>
            <a:spLocks noGrp="1"/>
          </p:cNvSpPr>
          <p:nvPr>
            <p:ph type="title"/>
          </p:nvPr>
        </p:nvSpPr>
        <p:spPr>
          <a:xfrm>
            <a:off x="364475" y="18256"/>
            <a:ext cx="10515600" cy="929196"/>
          </a:xfrm>
        </p:spPr>
        <p:txBody>
          <a:bodyPr/>
          <a:lstStyle/>
          <a:p>
            <a:r>
              <a:rPr lang="en-US" dirty="0"/>
              <a:t>What is Monetary Policy</a:t>
            </a:r>
          </a:p>
        </p:txBody>
      </p:sp>
      <p:sp>
        <p:nvSpPr>
          <p:cNvPr id="3" name="Content Placeholder 2">
            <a:extLst>
              <a:ext uri="{FF2B5EF4-FFF2-40B4-BE49-F238E27FC236}">
                <a16:creationId xmlns:a16="http://schemas.microsoft.com/office/drawing/2014/main" id="{19397CE7-2FA3-F9DA-63E3-F335C5DBBB96}"/>
              </a:ext>
            </a:extLst>
          </p:cNvPr>
          <p:cNvSpPr>
            <a:spLocks noGrp="1"/>
          </p:cNvSpPr>
          <p:nvPr>
            <p:ph idx="1"/>
          </p:nvPr>
        </p:nvSpPr>
        <p:spPr>
          <a:xfrm>
            <a:off x="315816" y="1106794"/>
            <a:ext cx="11876184" cy="5051635"/>
          </a:xfrm>
        </p:spPr>
        <p:txBody>
          <a:bodyPr>
            <a:normAutofit/>
          </a:bodyPr>
          <a:lstStyle/>
          <a:p>
            <a:pPr>
              <a:spcBef>
                <a:spcPts val="0"/>
              </a:spcBef>
            </a:pPr>
            <a:r>
              <a:rPr lang="en-US" dirty="0">
                <a:effectLst/>
                <a:latin typeface="Calibri" panose="020F0502020204030204" pitchFamily="34" charset="0"/>
                <a:ea typeface="Times New Roman" panose="02020603050405020304" pitchFamily="18" charset="0"/>
                <a:cs typeface="Times New Roman" panose="02020603050405020304" pitchFamily="18" charset="0"/>
              </a:rPr>
              <a:t>Monetary </a:t>
            </a:r>
            <a:r>
              <a:rPr lang="en-US" dirty="0">
                <a:latin typeface="Calibri" panose="020F0502020204030204" pitchFamily="34" charset="0"/>
                <a:ea typeface="Times New Roman" panose="02020603050405020304" pitchFamily="18" charset="0"/>
                <a:cs typeface="Times New Roman" panose="02020603050405020304" pitchFamily="18" charset="0"/>
              </a:rPr>
              <a:t>P</a:t>
            </a:r>
            <a:r>
              <a:rPr lang="en-US" dirty="0">
                <a:effectLst/>
                <a:latin typeface="Calibri" panose="020F0502020204030204" pitchFamily="34" charset="0"/>
                <a:ea typeface="Times New Roman" panose="02020603050405020304" pitchFamily="18" charset="0"/>
                <a:cs typeface="Times New Roman" panose="02020603050405020304" pitchFamily="18" charset="0"/>
              </a:rPr>
              <a:t>olicy is a set of decisions that the central bank (sometimes called the Federal Reserve) makes about how much money should be in circulation and what interest rates should be.</a:t>
            </a:r>
          </a:p>
          <a:p>
            <a:pPr>
              <a:spcBef>
                <a:spcPts val="0"/>
              </a:spcBef>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dirty="0">
                <a:effectLst/>
                <a:latin typeface="Calibri" panose="020F0502020204030204" pitchFamily="34" charset="0"/>
                <a:ea typeface="Times New Roman" panose="02020603050405020304" pitchFamily="18" charset="0"/>
                <a:cs typeface="Times New Roman" panose="02020603050405020304" pitchFamily="18" charset="0"/>
              </a:rPr>
              <a:t>The goal of monetary policy is to help the economy grow while keeping inflation stable. There are many different tools at the central bank’s disposal to achieve these goals, but they all have consequences. This blog post will explore some of these tools, as well as their impacts on different parts of the economy and people.</a:t>
            </a:r>
          </a:p>
          <a:p>
            <a:pPr>
              <a:spcBef>
                <a:spcPts val="0"/>
              </a:spcBef>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291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8B49AD3-9F38-D700-40CA-F7F1AD4CE5F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074261A-D1F1-1F96-DA02-A93439B6A2B4}"/>
              </a:ext>
            </a:extLst>
          </p:cNvPr>
          <p:cNvSpPr txBox="1"/>
          <p:nvPr/>
        </p:nvSpPr>
        <p:spPr>
          <a:xfrm>
            <a:off x="2743201" y="92364"/>
            <a:ext cx="8534400" cy="769441"/>
          </a:xfrm>
          <a:prstGeom prst="rect">
            <a:avLst/>
          </a:prstGeom>
          <a:noFill/>
        </p:spPr>
        <p:txBody>
          <a:bodyPr wrap="square" rtlCol="0">
            <a:spAutoFit/>
          </a:bodyPr>
          <a:lstStyle/>
          <a:p>
            <a:r>
              <a:rPr lang="en-US" sz="4400" dirty="0"/>
              <a:t>How Monitory Policy Works</a:t>
            </a:r>
          </a:p>
        </p:txBody>
      </p:sp>
    </p:spTree>
    <p:extLst>
      <p:ext uri="{BB962C8B-B14F-4D97-AF65-F5344CB8AC3E}">
        <p14:creationId xmlns:p14="http://schemas.microsoft.com/office/powerpoint/2010/main" val="180514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4" descr="Diagram&#10;&#10;Description automatically generated">
            <a:extLst>
              <a:ext uri="{FF2B5EF4-FFF2-40B4-BE49-F238E27FC236}">
                <a16:creationId xmlns:a16="http://schemas.microsoft.com/office/drawing/2014/main" id="{324581DF-C5BB-8661-1E5D-9BA7AD02A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97" y="2064429"/>
            <a:ext cx="5890666" cy="38047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D185CF2-EA25-92D6-B6B6-8928EEFB4F16}"/>
              </a:ext>
            </a:extLst>
          </p:cNvPr>
          <p:cNvSpPr>
            <a:spLocks noChangeArrowheads="1"/>
          </p:cNvSpPr>
          <p:nvPr/>
        </p:nvSpPr>
        <p:spPr bwMode="auto">
          <a:xfrm>
            <a:off x="6846984" y="1904707"/>
            <a:ext cx="458852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rgbClr val="FFFF00"/>
                </a:solidFill>
                <a:effectLst/>
                <a:latin typeface="Times New Roman" panose="02020603050405020304" pitchFamily="18" charset="0"/>
                <a:ea typeface="DengXian" panose="02010600030101010101" pitchFamily="2" charset="-122"/>
                <a:cs typeface="Times New Roman" panose="02020603050405020304" pitchFamily="18" charset="0"/>
              </a:rPr>
              <a:t>In the figure, the most likely cause of the equilibrium interest rate from i1 to i2 is an increase in economic growth  </a:t>
            </a:r>
            <a:endParaRPr kumimoji="0" lang="en-US" altLang="en-US" sz="28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BDC42C77-DD92-2E7C-DFB7-6F91C91F0393}"/>
              </a:ext>
            </a:extLst>
          </p:cNvPr>
          <p:cNvSpPr>
            <a:spLocks noGrp="1"/>
          </p:cNvSpPr>
          <p:nvPr>
            <p:ph type="title"/>
          </p:nvPr>
        </p:nvSpPr>
        <p:spPr>
          <a:xfrm>
            <a:off x="639897" y="506528"/>
            <a:ext cx="10515600" cy="681477"/>
          </a:xfrm>
        </p:spPr>
        <p:txBody>
          <a:bodyPr>
            <a:normAutofit fontScale="90000"/>
          </a:bodyPr>
          <a:lstStyle/>
          <a:p>
            <a:r>
              <a:rPr lang="en-US" dirty="0"/>
              <a:t>The Goal of the Fed to Increase Economic Growth</a:t>
            </a:r>
          </a:p>
        </p:txBody>
      </p:sp>
    </p:spTree>
    <p:extLst>
      <p:ext uri="{BB962C8B-B14F-4D97-AF65-F5344CB8AC3E}">
        <p14:creationId xmlns:p14="http://schemas.microsoft.com/office/powerpoint/2010/main" val="385733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9576-37B9-E259-95E7-25171FDDB22D}"/>
              </a:ext>
            </a:extLst>
          </p:cNvPr>
          <p:cNvSpPr>
            <a:spLocks noGrp="1"/>
          </p:cNvSpPr>
          <p:nvPr>
            <p:ph type="title"/>
          </p:nvPr>
        </p:nvSpPr>
        <p:spPr>
          <a:xfrm>
            <a:off x="408542" y="329281"/>
            <a:ext cx="10515600" cy="703511"/>
          </a:xfrm>
        </p:spPr>
        <p:txBody>
          <a:bodyPr/>
          <a:lstStyle/>
          <a:p>
            <a:r>
              <a:rPr lang="en-US" dirty="0"/>
              <a:t>How Does Monetary Policy Work - Review</a:t>
            </a:r>
          </a:p>
        </p:txBody>
      </p:sp>
      <p:sp>
        <p:nvSpPr>
          <p:cNvPr id="3" name="Content Placeholder 2">
            <a:extLst>
              <a:ext uri="{FF2B5EF4-FFF2-40B4-BE49-F238E27FC236}">
                <a16:creationId xmlns:a16="http://schemas.microsoft.com/office/drawing/2014/main" id="{4B8847E4-3A68-0B07-3FB5-85F101C553F2}"/>
              </a:ext>
            </a:extLst>
          </p:cNvPr>
          <p:cNvSpPr>
            <a:spLocks noGrp="1"/>
          </p:cNvSpPr>
          <p:nvPr>
            <p:ph idx="1"/>
          </p:nvPr>
        </p:nvSpPr>
        <p:spPr>
          <a:xfrm>
            <a:off x="408541" y="1253331"/>
            <a:ext cx="11566793" cy="5275388"/>
          </a:xfrm>
        </p:spPr>
        <p:txBody>
          <a:bodyPr>
            <a:normAutofit fontScale="92500" lnSpcReduction="20000"/>
          </a:bodyPr>
          <a:lstStyle/>
          <a:p>
            <a:r>
              <a:rPr lang="en-US" dirty="0"/>
              <a:t>Central banks, such as the Federal Reserve, control monetary policy.</a:t>
            </a:r>
          </a:p>
          <a:p>
            <a:r>
              <a:rPr lang="en-US" dirty="0"/>
              <a:t>They use a variety of tools to maintain economic stability and ensure that inflation stays low (around 2%).</a:t>
            </a:r>
          </a:p>
          <a:p>
            <a:r>
              <a:rPr lang="en-US" dirty="0"/>
              <a:t>Tools include </a:t>
            </a:r>
            <a:r>
              <a:rPr lang="en-US" dirty="0">
                <a:solidFill>
                  <a:srgbClr val="FFFF00"/>
                </a:solidFill>
              </a:rPr>
              <a:t>adjusting interest rates</a:t>
            </a:r>
            <a:r>
              <a:rPr lang="en-US" dirty="0"/>
              <a:t>, </a:t>
            </a:r>
            <a:r>
              <a:rPr lang="en-US" dirty="0">
                <a:solidFill>
                  <a:srgbClr val="FFFF00"/>
                </a:solidFill>
              </a:rPr>
              <a:t>changing the amount of money in circulation</a:t>
            </a:r>
            <a:r>
              <a:rPr lang="en-US" dirty="0"/>
              <a:t>, and </a:t>
            </a:r>
            <a:r>
              <a:rPr lang="en-US" dirty="0">
                <a:solidFill>
                  <a:srgbClr val="FFFF00"/>
                </a:solidFill>
              </a:rPr>
              <a:t>buying or selling bonds</a:t>
            </a:r>
            <a:r>
              <a:rPr lang="en-US" dirty="0"/>
              <a:t>.</a:t>
            </a:r>
          </a:p>
          <a:p>
            <a:r>
              <a:rPr lang="en-US" dirty="0"/>
              <a:t>For instance, if there is very high inflation, they may raise interest rates which discourage people from borrowing and encourages them to save.</a:t>
            </a:r>
          </a:p>
          <a:p>
            <a:r>
              <a:rPr lang="en-US" dirty="0"/>
              <a:t>If there is too little inflation, they may lower interest rates which encourage people to borrow and spend.</a:t>
            </a:r>
          </a:p>
          <a:p>
            <a:r>
              <a:rPr lang="en-US" dirty="0"/>
              <a:t>By lowering rates, they make it cheaper for businesses to borrow money and invest.</a:t>
            </a:r>
          </a:p>
          <a:p>
            <a:r>
              <a:rPr lang="en-US" dirty="0"/>
              <a:t>As the demand for goods goes up, so does inflation.</a:t>
            </a:r>
          </a:p>
          <a:p>
            <a:r>
              <a:rPr lang="en-US" dirty="0"/>
              <a:t>By raising rates, the central bank reduces inflation by making it more expensive for consumers to buy things because prices go up when borrowing costs rise. In the US, the Federal Reserve Board sets interest rates by voting at its regular meetings.</a:t>
            </a:r>
          </a:p>
        </p:txBody>
      </p:sp>
    </p:spTree>
    <p:extLst>
      <p:ext uri="{BB962C8B-B14F-4D97-AF65-F5344CB8AC3E}">
        <p14:creationId xmlns:p14="http://schemas.microsoft.com/office/powerpoint/2010/main" val="149761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charset="-128"/>
              </a:rPr>
              <a:t>Federal Reserve Bank Functions: General</a:t>
            </a:r>
            <a:endParaRPr lang="en-US"/>
          </a:p>
        </p:txBody>
      </p:sp>
      <p:sp>
        <p:nvSpPr>
          <p:cNvPr id="3" name="Content Placeholder 2"/>
          <p:cNvSpPr>
            <a:spLocks noGrp="1"/>
          </p:cNvSpPr>
          <p:nvPr>
            <p:ph idx="1"/>
          </p:nvPr>
        </p:nvSpPr>
        <p:spPr/>
        <p:txBody>
          <a:bodyPr/>
          <a:lstStyle/>
          <a:p>
            <a:pPr>
              <a:spcBef>
                <a:spcPts val="800"/>
              </a:spcBef>
            </a:pPr>
            <a:r>
              <a:rPr lang="en-US" altLang="en-US" sz="2400" dirty="0">
                <a:ea typeface="ヒラギノ角ゴ Pro W3" charset="-128"/>
              </a:rPr>
              <a:t>Clear checks</a:t>
            </a:r>
          </a:p>
          <a:p>
            <a:pPr>
              <a:spcBef>
                <a:spcPts val="800"/>
              </a:spcBef>
            </a:pPr>
            <a:r>
              <a:rPr lang="en-US" altLang="en-US" sz="2400" dirty="0">
                <a:ea typeface="ヒラギノ角ゴ Pro W3" charset="-128"/>
              </a:rPr>
              <a:t>Issue new currency and remove damaged currency</a:t>
            </a:r>
          </a:p>
          <a:p>
            <a:pPr>
              <a:spcBef>
                <a:spcPts val="800"/>
              </a:spcBef>
            </a:pPr>
            <a:r>
              <a:rPr lang="en-US" altLang="en-US" sz="2400" dirty="0">
                <a:ea typeface="ヒラギノ角ゴ Pro W3" charset="-128"/>
              </a:rPr>
              <a:t>Administer and make discount loans to banks in their districts</a:t>
            </a:r>
          </a:p>
          <a:p>
            <a:pPr>
              <a:spcBef>
                <a:spcPts val="800"/>
              </a:spcBef>
            </a:pPr>
            <a:r>
              <a:rPr lang="en-US" altLang="en-US" sz="2400" dirty="0">
                <a:ea typeface="ヒラギノ角ゴ Pro W3" charset="-128"/>
              </a:rPr>
              <a:t>Evaluate bank mergers and expansions</a:t>
            </a:r>
          </a:p>
          <a:p>
            <a:pPr>
              <a:spcBef>
                <a:spcPts val="800"/>
              </a:spcBef>
            </a:pPr>
            <a:r>
              <a:rPr lang="en-US" altLang="en-US" sz="2400" dirty="0">
                <a:ea typeface="ヒラギノ角ゴ Pro W3" charset="-128"/>
              </a:rPr>
              <a:t>Liaison between local community and the Federal Reserve System</a:t>
            </a:r>
          </a:p>
          <a:p>
            <a:pPr>
              <a:spcBef>
                <a:spcPts val="800"/>
              </a:spcBef>
            </a:pPr>
            <a:r>
              <a:rPr lang="en-US" altLang="en-US" sz="2400" dirty="0">
                <a:ea typeface="ヒラギノ角ゴ Pro W3" charset="-128"/>
              </a:rPr>
              <a:t>Perform bank examinations</a:t>
            </a:r>
          </a:p>
          <a:p>
            <a:pPr>
              <a:spcBef>
                <a:spcPts val="800"/>
              </a:spcBef>
            </a:pPr>
            <a:r>
              <a:rPr lang="en-US" altLang="en-US" sz="2400" dirty="0">
                <a:ea typeface="ヒラギノ角ゴ Pro W3" charset="-128"/>
              </a:rPr>
              <a:t>Collect and examine data on local business conditions</a:t>
            </a:r>
          </a:p>
          <a:p>
            <a:pPr>
              <a:spcBef>
                <a:spcPts val="800"/>
              </a:spcBef>
            </a:pPr>
            <a:r>
              <a:rPr lang="en-US" altLang="en-US" sz="2400" dirty="0">
                <a:ea typeface="ヒラギノ角ゴ Pro W3" charset="-128"/>
              </a:rPr>
              <a:t>Conduct research related to monetary policy</a:t>
            </a:r>
            <a:endParaRPr lang="en-US" sz="2400" dirty="0"/>
          </a:p>
        </p:txBody>
      </p:sp>
    </p:spTree>
    <p:extLst>
      <p:ext uri="{BB962C8B-B14F-4D97-AF65-F5344CB8AC3E}">
        <p14:creationId xmlns:p14="http://schemas.microsoft.com/office/powerpoint/2010/main" val="232678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4E6F-3983-3269-2DA7-F8FCBE62E4DA}"/>
              </a:ext>
            </a:extLst>
          </p:cNvPr>
          <p:cNvSpPr>
            <a:spLocks noGrp="1"/>
          </p:cNvSpPr>
          <p:nvPr>
            <p:ph type="title"/>
          </p:nvPr>
        </p:nvSpPr>
        <p:spPr/>
        <p:txBody>
          <a:bodyPr/>
          <a:lstStyle/>
          <a:p>
            <a:r>
              <a:rPr lang="en-US" dirty="0"/>
              <a:t>Types of Monetary Policy</a:t>
            </a:r>
          </a:p>
        </p:txBody>
      </p:sp>
      <p:pic>
        <p:nvPicPr>
          <p:cNvPr id="4" name="Content Placeholder 3">
            <a:extLst>
              <a:ext uri="{FF2B5EF4-FFF2-40B4-BE49-F238E27FC236}">
                <a16:creationId xmlns:a16="http://schemas.microsoft.com/office/drawing/2014/main" id="{84406A67-73CC-419F-C821-D68EB90FED76}"/>
              </a:ext>
            </a:extLst>
          </p:cNvPr>
          <p:cNvPicPr>
            <a:picLocks noGrp="1" noChangeAspect="1"/>
          </p:cNvPicPr>
          <p:nvPr>
            <p:ph idx="1"/>
          </p:nvPr>
        </p:nvPicPr>
        <p:blipFill>
          <a:blip r:embed="rId2"/>
          <a:stretch>
            <a:fillRect/>
          </a:stretch>
        </p:blipFill>
        <p:spPr>
          <a:xfrm>
            <a:off x="1027306" y="1690687"/>
            <a:ext cx="8502284" cy="4782535"/>
          </a:xfrm>
          <a:prstGeom prst="rect">
            <a:avLst/>
          </a:prstGeom>
        </p:spPr>
      </p:pic>
      <p:sp>
        <p:nvSpPr>
          <p:cNvPr id="6" name="TextBox 5">
            <a:extLst>
              <a:ext uri="{FF2B5EF4-FFF2-40B4-BE49-F238E27FC236}">
                <a16:creationId xmlns:a16="http://schemas.microsoft.com/office/drawing/2014/main" id="{10B03399-0CDC-D393-8FA9-D8C9D3384B83}"/>
              </a:ext>
            </a:extLst>
          </p:cNvPr>
          <p:cNvSpPr txBox="1"/>
          <p:nvPr/>
        </p:nvSpPr>
        <p:spPr>
          <a:xfrm>
            <a:off x="3048918" y="3247088"/>
            <a:ext cx="6097836" cy="369332"/>
          </a:xfrm>
          <a:prstGeom prst="rect">
            <a:avLst/>
          </a:prstGeom>
          <a:noFill/>
        </p:spPr>
        <p:txBody>
          <a:bodyPr wrap="square">
            <a:spAutoFit/>
          </a:bodyPr>
          <a:lstStyle/>
          <a:p>
            <a:r>
              <a:rPr lang="en-US" dirty="0"/>
              <a:t>There are two main tools of monetary policies:</a:t>
            </a:r>
          </a:p>
        </p:txBody>
      </p:sp>
    </p:spTree>
    <p:extLst>
      <p:ext uri="{BB962C8B-B14F-4D97-AF65-F5344CB8AC3E}">
        <p14:creationId xmlns:p14="http://schemas.microsoft.com/office/powerpoint/2010/main" val="300139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5CB-CE81-1742-4187-5682B023F64F}"/>
              </a:ext>
            </a:extLst>
          </p:cNvPr>
          <p:cNvSpPr>
            <a:spLocks noGrp="1"/>
          </p:cNvSpPr>
          <p:nvPr>
            <p:ph type="title"/>
          </p:nvPr>
        </p:nvSpPr>
        <p:spPr>
          <a:xfrm>
            <a:off x="838200" y="365125"/>
            <a:ext cx="10773578" cy="1325563"/>
          </a:xfrm>
        </p:spPr>
        <p:txBody>
          <a:bodyPr/>
          <a:lstStyle/>
          <a:p>
            <a:r>
              <a:rPr lang="en-US" dirty="0"/>
              <a:t>There are two main tools of monetary policies:</a:t>
            </a:r>
          </a:p>
        </p:txBody>
      </p:sp>
      <p:sp>
        <p:nvSpPr>
          <p:cNvPr id="3" name="Content Placeholder 2">
            <a:extLst>
              <a:ext uri="{FF2B5EF4-FFF2-40B4-BE49-F238E27FC236}">
                <a16:creationId xmlns:a16="http://schemas.microsoft.com/office/drawing/2014/main" id="{251BE951-7C59-F9E3-677A-59D65886F64C}"/>
              </a:ext>
            </a:extLst>
          </p:cNvPr>
          <p:cNvSpPr>
            <a:spLocks noGrp="1"/>
          </p:cNvSpPr>
          <p:nvPr>
            <p:ph idx="1"/>
          </p:nvPr>
        </p:nvSpPr>
        <p:spPr/>
        <p:txBody>
          <a:bodyPr>
            <a:normAutofit/>
          </a:bodyPr>
          <a:lstStyle/>
          <a:p>
            <a:r>
              <a:rPr lang="en-US" sz="4400" dirty="0"/>
              <a:t>Open market operations</a:t>
            </a:r>
          </a:p>
          <a:p>
            <a:r>
              <a:rPr lang="en-US" sz="4400" dirty="0"/>
              <a:t>Discount rate</a:t>
            </a:r>
          </a:p>
        </p:txBody>
      </p:sp>
    </p:spTree>
    <p:extLst>
      <p:ext uri="{BB962C8B-B14F-4D97-AF65-F5344CB8AC3E}">
        <p14:creationId xmlns:p14="http://schemas.microsoft.com/office/powerpoint/2010/main" val="80660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E168-CCD1-DEE8-8D95-7BB20952AE2C}"/>
              </a:ext>
            </a:extLst>
          </p:cNvPr>
          <p:cNvSpPr>
            <a:spLocks noGrp="1"/>
          </p:cNvSpPr>
          <p:nvPr>
            <p:ph type="title"/>
          </p:nvPr>
        </p:nvSpPr>
        <p:spPr>
          <a:xfrm>
            <a:off x="584812" y="89703"/>
            <a:ext cx="10515600" cy="1325563"/>
          </a:xfrm>
        </p:spPr>
        <p:txBody>
          <a:bodyPr/>
          <a:lstStyle/>
          <a:p>
            <a:r>
              <a:rPr lang="en-US" dirty="0"/>
              <a:t>Open market operations</a:t>
            </a:r>
          </a:p>
        </p:txBody>
      </p:sp>
      <p:sp>
        <p:nvSpPr>
          <p:cNvPr id="3" name="Content Placeholder 2">
            <a:extLst>
              <a:ext uri="{FF2B5EF4-FFF2-40B4-BE49-F238E27FC236}">
                <a16:creationId xmlns:a16="http://schemas.microsoft.com/office/drawing/2014/main" id="{B8AA6521-1E38-6573-F7F8-27C3B25AB421}"/>
              </a:ext>
            </a:extLst>
          </p:cNvPr>
          <p:cNvSpPr>
            <a:spLocks noGrp="1"/>
          </p:cNvSpPr>
          <p:nvPr>
            <p:ph idx="1"/>
          </p:nvPr>
        </p:nvSpPr>
        <p:spPr>
          <a:xfrm>
            <a:off x="386508" y="1605287"/>
            <a:ext cx="11577809" cy="4887588"/>
          </a:xfrm>
        </p:spPr>
        <p:txBody>
          <a:bodyPr>
            <a:normAutofit fontScale="92500" lnSpcReduction="20000"/>
          </a:bodyPr>
          <a:lstStyle/>
          <a:p>
            <a:r>
              <a:rPr lang="en-US" dirty="0"/>
              <a:t>With open market operations, a central bank buys or sells securities in order to change the money supply. A central bank can also adjust its target interest rates, which influences short-term and long-term interest rates.</a:t>
            </a:r>
          </a:p>
          <a:p>
            <a:r>
              <a:rPr lang="en-US" dirty="0"/>
              <a:t>An open market purchase shifts the </a:t>
            </a:r>
            <a:r>
              <a:rPr lang="en-US" dirty="0">
                <a:solidFill>
                  <a:srgbClr val="FFFF00"/>
                </a:solidFill>
              </a:rPr>
              <a:t>supply curve for reserves to the right </a:t>
            </a:r>
            <a:r>
              <a:rPr lang="en-US" dirty="0"/>
              <a:t>and may cause the </a:t>
            </a:r>
            <a:r>
              <a:rPr lang="en-US" dirty="0">
                <a:solidFill>
                  <a:srgbClr val="FFFF00"/>
                </a:solidFill>
              </a:rPr>
              <a:t>federal funds rate to fall.</a:t>
            </a:r>
          </a:p>
          <a:p>
            <a:r>
              <a:rPr lang="en-US" dirty="0"/>
              <a:t>The Federal Reserve has control over open market operations as they affect changes in both short-term and long-term interest rates; the Fed doesn’t have direct control over the discount rate, so that tool has an indirect effect on those other rates.</a:t>
            </a:r>
          </a:p>
          <a:p>
            <a:r>
              <a:rPr lang="en-US" dirty="0"/>
              <a:t>If the Federal Reserve wants </a:t>
            </a:r>
            <a:r>
              <a:rPr lang="en-US" dirty="0">
                <a:solidFill>
                  <a:srgbClr val="FFFF00"/>
                </a:solidFill>
              </a:rPr>
              <a:t>to lower the monetary base </a:t>
            </a:r>
            <a:r>
              <a:rPr lang="en-US" dirty="0"/>
              <a:t>and the money supply, it will </a:t>
            </a:r>
            <a:r>
              <a:rPr lang="en-US" dirty="0">
                <a:solidFill>
                  <a:srgbClr val="FFFF00"/>
                </a:solidFill>
              </a:rPr>
              <a:t>sell government securities.</a:t>
            </a:r>
          </a:p>
          <a:p>
            <a:r>
              <a:rPr lang="en-US" dirty="0"/>
              <a:t>For example, if unemployment remains high, then the Feds might try lowering the target rate while simultaneously buying up bonds from investors to increase liquidity and reduce their interest rates.</a:t>
            </a:r>
          </a:p>
        </p:txBody>
      </p:sp>
    </p:spTree>
    <p:extLst>
      <p:ext uri="{BB962C8B-B14F-4D97-AF65-F5344CB8AC3E}">
        <p14:creationId xmlns:p14="http://schemas.microsoft.com/office/powerpoint/2010/main" val="124895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70491-192F-3CD4-245F-BCF33AEC1D45}"/>
              </a:ext>
            </a:extLst>
          </p:cNvPr>
          <p:cNvSpPr txBox="1"/>
          <p:nvPr/>
        </p:nvSpPr>
        <p:spPr>
          <a:xfrm>
            <a:off x="625207" y="753802"/>
            <a:ext cx="10182340" cy="5693866"/>
          </a:xfrm>
          <a:prstGeom prst="rect">
            <a:avLst/>
          </a:prstGeom>
          <a:noFill/>
        </p:spPr>
        <p:txBody>
          <a:bodyPr wrap="square">
            <a:spAutoFit/>
          </a:bodyPr>
          <a:lstStyle/>
          <a:p>
            <a:r>
              <a:rPr lang="en-US" sz="2800" dirty="0">
                <a:solidFill>
                  <a:srgbClr val="FFFF00"/>
                </a:solidFill>
              </a:rPr>
              <a:t>HEADLINE NEWS: </a:t>
            </a:r>
          </a:p>
          <a:p>
            <a:endParaRPr lang="en-US" sz="2800" dirty="0"/>
          </a:p>
          <a:p>
            <a:r>
              <a:rPr lang="en-US" sz="2800" dirty="0"/>
              <a:t>Over the past decade, the Fed kept interest rates low while it deployed trillions of dollars in stimulus and expanded its regulatory oversight. Now, the central bank is back in the spotlight for its battle against inflation. </a:t>
            </a:r>
          </a:p>
          <a:p>
            <a:endParaRPr lang="en-US" sz="2800" dirty="0"/>
          </a:p>
          <a:p>
            <a:r>
              <a:rPr lang="en-US" sz="2800" dirty="0"/>
              <a:t>The COVID-19 pandemic and repercussions from the Russian invasion of Ukraine have spurred alarming inflation, pushing the Fed to sharply raise rates in 2022.</a:t>
            </a:r>
          </a:p>
          <a:p>
            <a:endParaRPr lang="en-US" sz="2800" dirty="0"/>
          </a:p>
          <a:p>
            <a:endParaRPr lang="en-US" sz="2800" dirty="0"/>
          </a:p>
          <a:p>
            <a:endParaRPr lang="en-US" sz="2800" dirty="0"/>
          </a:p>
        </p:txBody>
      </p:sp>
    </p:spTree>
    <p:extLst>
      <p:ext uri="{BB962C8B-B14F-4D97-AF65-F5344CB8AC3E}">
        <p14:creationId xmlns:p14="http://schemas.microsoft.com/office/powerpoint/2010/main" val="112962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E168-CCD1-DEE8-8D95-7BB20952AE2C}"/>
              </a:ext>
            </a:extLst>
          </p:cNvPr>
          <p:cNvSpPr>
            <a:spLocks noGrp="1"/>
          </p:cNvSpPr>
          <p:nvPr>
            <p:ph type="title"/>
          </p:nvPr>
        </p:nvSpPr>
        <p:spPr>
          <a:xfrm>
            <a:off x="584812" y="89703"/>
            <a:ext cx="10515600" cy="1325563"/>
          </a:xfrm>
        </p:spPr>
        <p:txBody>
          <a:bodyPr/>
          <a:lstStyle/>
          <a:p>
            <a:r>
              <a:rPr lang="en-US" dirty="0"/>
              <a:t>Open market operations</a:t>
            </a:r>
          </a:p>
        </p:txBody>
      </p:sp>
      <p:pic>
        <p:nvPicPr>
          <p:cNvPr id="4" name="Picture 3">
            <a:extLst>
              <a:ext uri="{FF2B5EF4-FFF2-40B4-BE49-F238E27FC236}">
                <a16:creationId xmlns:a16="http://schemas.microsoft.com/office/drawing/2014/main" id="{15ABD0E4-1B1A-CF5A-513C-0FA2123C9399}"/>
              </a:ext>
            </a:extLst>
          </p:cNvPr>
          <p:cNvPicPr>
            <a:picLocks noChangeAspect="1"/>
          </p:cNvPicPr>
          <p:nvPr/>
        </p:nvPicPr>
        <p:blipFill>
          <a:blip r:embed="rId2"/>
          <a:stretch>
            <a:fillRect/>
          </a:stretch>
        </p:blipFill>
        <p:spPr>
          <a:xfrm>
            <a:off x="734434" y="1163370"/>
            <a:ext cx="6408749" cy="5310280"/>
          </a:xfrm>
          <a:prstGeom prst="rect">
            <a:avLst/>
          </a:prstGeom>
        </p:spPr>
      </p:pic>
      <p:sp>
        <p:nvSpPr>
          <p:cNvPr id="7" name="TextBox 6">
            <a:extLst>
              <a:ext uri="{FF2B5EF4-FFF2-40B4-BE49-F238E27FC236}">
                <a16:creationId xmlns:a16="http://schemas.microsoft.com/office/drawing/2014/main" id="{6CEAFD90-4940-3046-E5F7-8CEBC8911039}"/>
              </a:ext>
            </a:extLst>
          </p:cNvPr>
          <p:cNvSpPr txBox="1"/>
          <p:nvPr/>
        </p:nvSpPr>
        <p:spPr>
          <a:xfrm>
            <a:off x="7692022" y="1415266"/>
            <a:ext cx="3558012" cy="1200329"/>
          </a:xfrm>
          <a:prstGeom prst="rect">
            <a:avLst/>
          </a:prstGeom>
          <a:noFill/>
        </p:spPr>
        <p:txBody>
          <a:bodyPr wrap="square" rtlCol="0">
            <a:spAutoFit/>
          </a:bodyPr>
          <a:lstStyle/>
          <a:p>
            <a:r>
              <a:rPr lang="en-US" dirty="0"/>
              <a:t>Reserve assets are assets that are readily available to and controlled by monetary authorities for direct financing of payment imbalances.</a:t>
            </a:r>
          </a:p>
        </p:txBody>
      </p:sp>
    </p:spTree>
    <p:extLst>
      <p:ext uri="{BB962C8B-B14F-4D97-AF65-F5344CB8AC3E}">
        <p14:creationId xmlns:p14="http://schemas.microsoft.com/office/powerpoint/2010/main" val="118507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9B13-8BA2-116C-8901-C0FADC969158}"/>
              </a:ext>
            </a:extLst>
          </p:cNvPr>
          <p:cNvSpPr>
            <a:spLocks noGrp="1"/>
          </p:cNvSpPr>
          <p:nvPr>
            <p:ph type="title"/>
          </p:nvPr>
        </p:nvSpPr>
        <p:spPr>
          <a:xfrm>
            <a:off x="728031" y="373349"/>
            <a:ext cx="10515600" cy="615376"/>
          </a:xfrm>
        </p:spPr>
        <p:txBody>
          <a:bodyPr>
            <a:normAutofit fontScale="90000"/>
          </a:bodyPr>
          <a:lstStyle/>
          <a:p>
            <a:r>
              <a:rPr lang="en-US" dirty="0"/>
              <a:t>Discount rate</a:t>
            </a:r>
          </a:p>
        </p:txBody>
      </p:sp>
      <p:sp>
        <p:nvSpPr>
          <p:cNvPr id="3" name="Content Placeholder 2">
            <a:extLst>
              <a:ext uri="{FF2B5EF4-FFF2-40B4-BE49-F238E27FC236}">
                <a16:creationId xmlns:a16="http://schemas.microsoft.com/office/drawing/2014/main" id="{2D985FE0-1A1A-647E-874A-E41B04FF095D}"/>
              </a:ext>
            </a:extLst>
          </p:cNvPr>
          <p:cNvSpPr>
            <a:spLocks noGrp="1"/>
          </p:cNvSpPr>
          <p:nvPr>
            <p:ph idx="1"/>
          </p:nvPr>
        </p:nvSpPr>
        <p:spPr>
          <a:xfrm>
            <a:off x="639896" y="1253330"/>
            <a:ext cx="11192220" cy="4916115"/>
          </a:xfrm>
        </p:spPr>
        <p:txBody>
          <a:bodyPr>
            <a:normAutofit fontScale="85000" lnSpcReduction="10000"/>
          </a:bodyPr>
          <a:lstStyle/>
          <a:p>
            <a:r>
              <a:rPr lang="en-US" dirty="0"/>
              <a:t>The discount rate is the interest rate charged by a central bank on loans to commercial banks.</a:t>
            </a:r>
          </a:p>
          <a:p>
            <a:r>
              <a:rPr lang="en-US" dirty="0"/>
              <a:t>Lowering this rate will encourage banks to borrow more from the central bank rather than borrowing elsewhere at higher rates, which increases the money supply.</a:t>
            </a:r>
          </a:p>
          <a:p>
            <a:r>
              <a:rPr lang="en-US" dirty="0">
                <a:solidFill>
                  <a:srgbClr val="FFFF00"/>
                </a:solidFill>
              </a:rPr>
              <a:t>The demand curve for reserves shifts to the right </a:t>
            </a:r>
            <a:r>
              <a:rPr lang="en-US" dirty="0"/>
              <a:t>and the federal funds rate rises when the </a:t>
            </a:r>
            <a:r>
              <a:rPr lang="en-US" dirty="0">
                <a:solidFill>
                  <a:srgbClr val="FFFF00"/>
                </a:solidFill>
              </a:rPr>
              <a:t>Fed increases reserves requirements</a:t>
            </a:r>
            <a:r>
              <a:rPr lang="en-US" dirty="0"/>
              <a:t>.</a:t>
            </a:r>
          </a:p>
          <a:p>
            <a:r>
              <a:rPr lang="en-US" dirty="0"/>
              <a:t>Raising it makes borrowing more expensive and discourages banks from seeking loans.</a:t>
            </a:r>
          </a:p>
          <a:p>
            <a:r>
              <a:rPr lang="en-US" dirty="0"/>
              <a:t>The central bank can influence short-term interest rates by changing the discount rate.</a:t>
            </a:r>
          </a:p>
          <a:p>
            <a:r>
              <a:rPr lang="en-US" dirty="0"/>
              <a:t>The discount rate is how much the central bank charges commercial banks for loans, and it’s a key determinant of short-term interest rates because when commercial banks borrow from the central bank, they charge higher rates to their customers.</a:t>
            </a:r>
          </a:p>
          <a:p>
            <a:r>
              <a:rPr lang="en-US" dirty="0"/>
              <a:t>The idea is that if you change the rate at which a bank can borrow from the central bank, then you affect the cost of money for all other borrowers in that market.</a:t>
            </a:r>
          </a:p>
        </p:txBody>
      </p:sp>
    </p:spTree>
    <p:extLst>
      <p:ext uri="{BB962C8B-B14F-4D97-AF65-F5344CB8AC3E}">
        <p14:creationId xmlns:p14="http://schemas.microsoft.com/office/powerpoint/2010/main" val="289115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9B13-8BA2-116C-8901-C0FADC969158}"/>
              </a:ext>
            </a:extLst>
          </p:cNvPr>
          <p:cNvSpPr>
            <a:spLocks noGrp="1"/>
          </p:cNvSpPr>
          <p:nvPr>
            <p:ph type="title"/>
          </p:nvPr>
        </p:nvSpPr>
        <p:spPr>
          <a:xfrm>
            <a:off x="728031" y="373349"/>
            <a:ext cx="10515600" cy="615376"/>
          </a:xfrm>
        </p:spPr>
        <p:txBody>
          <a:bodyPr>
            <a:normAutofit fontScale="90000"/>
          </a:bodyPr>
          <a:lstStyle/>
          <a:p>
            <a:r>
              <a:rPr lang="en-US" dirty="0"/>
              <a:t>Discount rate</a:t>
            </a:r>
          </a:p>
        </p:txBody>
      </p:sp>
      <p:pic>
        <p:nvPicPr>
          <p:cNvPr id="4" name="Picture 3">
            <a:extLst>
              <a:ext uri="{FF2B5EF4-FFF2-40B4-BE49-F238E27FC236}">
                <a16:creationId xmlns:a16="http://schemas.microsoft.com/office/drawing/2014/main" id="{85426FA3-8519-446A-C2B3-E43073E54A64}"/>
              </a:ext>
            </a:extLst>
          </p:cNvPr>
          <p:cNvPicPr>
            <a:picLocks noChangeAspect="1"/>
          </p:cNvPicPr>
          <p:nvPr/>
        </p:nvPicPr>
        <p:blipFill>
          <a:blip r:embed="rId2"/>
          <a:stretch>
            <a:fillRect/>
          </a:stretch>
        </p:blipFill>
        <p:spPr>
          <a:xfrm>
            <a:off x="889361" y="1171197"/>
            <a:ext cx="5705475" cy="4895850"/>
          </a:xfrm>
          <a:prstGeom prst="rect">
            <a:avLst/>
          </a:prstGeom>
        </p:spPr>
      </p:pic>
      <p:sp>
        <p:nvSpPr>
          <p:cNvPr id="7" name="TextBox 6">
            <a:extLst>
              <a:ext uri="{FF2B5EF4-FFF2-40B4-BE49-F238E27FC236}">
                <a16:creationId xmlns:a16="http://schemas.microsoft.com/office/drawing/2014/main" id="{D99EE471-D407-CC14-FA65-08590207134A}"/>
              </a:ext>
            </a:extLst>
          </p:cNvPr>
          <p:cNvSpPr txBox="1"/>
          <p:nvPr/>
        </p:nvSpPr>
        <p:spPr>
          <a:xfrm>
            <a:off x="7025489" y="1153090"/>
            <a:ext cx="3902044" cy="2031325"/>
          </a:xfrm>
          <a:prstGeom prst="rect">
            <a:avLst/>
          </a:prstGeom>
          <a:noFill/>
        </p:spPr>
        <p:txBody>
          <a:bodyPr wrap="square" rtlCol="0">
            <a:spAutoFit/>
          </a:bodyPr>
          <a:lstStyle/>
          <a:p>
            <a:r>
              <a:rPr lang="en-US"/>
              <a:t>The term discount rate refers to the interest rate charged to commercial banks and other financial institutions for short-term loans they take from the Federal Reserve Bank. The discount rate is applied at the Fed's lending facility, which is called the discount window</a:t>
            </a:r>
            <a:endParaRPr lang="en-US" dirty="0"/>
          </a:p>
        </p:txBody>
      </p:sp>
    </p:spTree>
    <p:extLst>
      <p:ext uri="{BB962C8B-B14F-4D97-AF65-F5344CB8AC3E}">
        <p14:creationId xmlns:p14="http://schemas.microsoft.com/office/powerpoint/2010/main" val="423672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224B-F292-E3D6-3E71-136DB0596549}"/>
              </a:ext>
            </a:extLst>
          </p:cNvPr>
          <p:cNvSpPr>
            <a:spLocks noGrp="1"/>
          </p:cNvSpPr>
          <p:nvPr>
            <p:ph type="title"/>
          </p:nvPr>
        </p:nvSpPr>
        <p:spPr>
          <a:xfrm>
            <a:off x="364475" y="18256"/>
            <a:ext cx="10515600" cy="929196"/>
          </a:xfrm>
        </p:spPr>
        <p:txBody>
          <a:bodyPr/>
          <a:lstStyle/>
          <a:p>
            <a:r>
              <a:rPr lang="en-US" dirty="0"/>
              <a:t>Money Supply &amp; Monetary Base</a:t>
            </a:r>
          </a:p>
        </p:txBody>
      </p:sp>
      <p:sp>
        <p:nvSpPr>
          <p:cNvPr id="3" name="Content Placeholder 2">
            <a:extLst>
              <a:ext uri="{FF2B5EF4-FFF2-40B4-BE49-F238E27FC236}">
                <a16:creationId xmlns:a16="http://schemas.microsoft.com/office/drawing/2014/main" id="{19397CE7-2FA3-F9DA-63E3-F335C5DBBB96}"/>
              </a:ext>
            </a:extLst>
          </p:cNvPr>
          <p:cNvSpPr>
            <a:spLocks noGrp="1"/>
          </p:cNvSpPr>
          <p:nvPr>
            <p:ph idx="1"/>
          </p:nvPr>
        </p:nvSpPr>
        <p:spPr>
          <a:xfrm>
            <a:off x="315816" y="1106794"/>
            <a:ext cx="11876184" cy="5051635"/>
          </a:xfrm>
        </p:spPr>
        <p:txBody>
          <a:bodyPr>
            <a:normAutofit/>
          </a:bodyPr>
          <a:lstStyle/>
          <a:p>
            <a:pPr marL="0" marR="0" indent="0">
              <a:spcBef>
                <a:spcPts val="0"/>
              </a:spcBef>
              <a:spcAft>
                <a:spcPts val="0"/>
              </a:spcAft>
              <a:buNone/>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Money Supply:</a:t>
            </a:r>
          </a:p>
          <a:p>
            <a:pPr marL="0" marR="0" indent="0">
              <a:spcBef>
                <a:spcPts val="0"/>
              </a:spcBef>
              <a:spcAft>
                <a:spcPts val="0"/>
              </a:spcAft>
              <a:buNone/>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Monetary policy impacts the value of your money by changing the amount of money in circulation and how quickly it circulates through the economy. This can influence prices, interest rates, and employment levels, which can affect your personal finances.</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Monetary Base: </a:t>
            </a:r>
          </a:p>
          <a:p>
            <a:pPr>
              <a:spcBef>
                <a:spcPts val="0"/>
              </a:spcBef>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The central bank, such as the Federal Reserve, has the ability to control the money supply by adjusting the monetary base through various monetary policy tools, such as </a:t>
            </a:r>
            <a:r>
              <a:rPr lang="en-US" sz="2200" b="1" u="sng"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open market operations, reserve requirements, and discount rates. </a:t>
            </a:r>
          </a:p>
          <a:p>
            <a:pPr>
              <a:spcBef>
                <a:spcPts val="0"/>
              </a:spcBef>
            </a:pPr>
            <a:endParaRPr lang="en-US" sz="2200" b="1" u="sng"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By controlling the money supply, the central bank can influence </a:t>
            </a:r>
            <a:r>
              <a:rPr lang="en-US" sz="22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interest rates, inflation rates, and economic growth.</a:t>
            </a: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 </a:t>
            </a:r>
          </a:p>
          <a:p>
            <a:pPr>
              <a:spcBef>
                <a:spcPts val="0"/>
              </a:spcBef>
            </a:pPr>
            <a:endParaRPr lang="en-US"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25264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224B-F292-E3D6-3E71-136DB0596549}"/>
              </a:ext>
            </a:extLst>
          </p:cNvPr>
          <p:cNvSpPr>
            <a:spLocks noGrp="1"/>
          </p:cNvSpPr>
          <p:nvPr>
            <p:ph type="title"/>
          </p:nvPr>
        </p:nvSpPr>
        <p:spPr>
          <a:xfrm>
            <a:off x="364475" y="18256"/>
            <a:ext cx="10515600" cy="929196"/>
          </a:xfrm>
        </p:spPr>
        <p:txBody>
          <a:bodyPr/>
          <a:lstStyle/>
          <a:p>
            <a:r>
              <a:rPr lang="en-US" dirty="0"/>
              <a:t>Money Supply &amp; Monetary Base</a:t>
            </a:r>
          </a:p>
        </p:txBody>
      </p:sp>
      <p:pic>
        <p:nvPicPr>
          <p:cNvPr id="4" name="Picture 3">
            <a:extLst>
              <a:ext uri="{FF2B5EF4-FFF2-40B4-BE49-F238E27FC236}">
                <a16:creationId xmlns:a16="http://schemas.microsoft.com/office/drawing/2014/main" id="{3AA897F3-2AA5-A140-1335-7FB10EC5B3D9}"/>
              </a:ext>
            </a:extLst>
          </p:cNvPr>
          <p:cNvPicPr>
            <a:picLocks noChangeAspect="1"/>
          </p:cNvPicPr>
          <p:nvPr/>
        </p:nvPicPr>
        <p:blipFill>
          <a:blip r:embed="rId2"/>
          <a:stretch>
            <a:fillRect/>
          </a:stretch>
        </p:blipFill>
        <p:spPr>
          <a:xfrm>
            <a:off x="364475" y="1345946"/>
            <a:ext cx="7406414" cy="4166108"/>
          </a:xfrm>
          <a:prstGeom prst="rect">
            <a:avLst/>
          </a:prstGeom>
        </p:spPr>
      </p:pic>
      <p:sp>
        <p:nvSpPr>
          <p:cNvPr id="7" name="TextBox 6">
            <a:extLst>
              <a:ext uri="{FF2B5EF4-FFF2-40B4-BE49-F238E27FC236}">
                <a16:creationId xmlns:a16="http://schemas.microsoft.com/office/drawing/2014/main" id="{7A43F8E9-B77E-DAC0-182E-15B80F68BC4F}"/>
              </a:ext>
            </a:extLst>
          </p:cNvPr>
          <p:cNvSpPr txBox="1"/>
          <p:nvPr/>
        </p:nvSpPr>
        <p:spPr>
          <a:xfrm>
            <a:off x="8130010" y="1397675"/>
            <a:ext cx="3811509" cy="2031325"/>
          </a:xfrm>
          <a:prstGeom prst="rect">
            <a:avLst/>
          </a:prstGeom>
          <a:noFill/>
        </p:spPr>
        <p:txBody>
          <a:bodyPr wrap="square" rtlCol="0">
            <a:spAutoFit/>
          </a:bodyPr>
          <a:lstStyle/>
          <a:p>
            <a:r>
              <a:rPr lang="en-US" dirty="0"/>
              <a:t>Money Supply. In comparison to the money supply, the monetary base only includes currency in circulation and cash reserves at a bank. In contrast, the money supply is a broad term that encompasses the entire supply of money in a country</a:t>
            </a:r>
          </a:p>
        </p:txBody>
      </p:sp>
    </p:spTree>
    <p:extLst>
      <p:ext uri="{BB962C8B-B14F-4D97-AF65-F5344CB8AC3E}">
        <p14:creationId xmlns:p14="http://schemas.microsoft.com/office/powerpoint/2010/main" val="421873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C8F958-6663-F03D-6372-39724E4E42CC}"/>
              </a:ext>
            </a:extLst>
          </p:cNvPr>
          <p:cNvSpPr txBox="1"/>
          <p:nvPr/>
        </p:nvSpPr>
        <p:spPr>
          <a:xfrm>
            <a:off x="504020" y="761984"/>
            <a:ext cx="11361146" cy="3970318"/>
          </a:xfrm>
          <a:prstGeom prst="rect">
            <a:avLst/>
          </a:prstGeom>
          <a:noFill/>
        </p:spPr>
        <p:txBody>
          <a:bodyPr wrap="square">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Federal Reserve is the most powerful economic institution in the United States. It is responsible for </a:t>
            </a:r>
            <a:r>
              <a:rPr lang="en-US" sz="2800" dirty="0">
                <a:solidFill>
                  <a:srgbClr val="FFFF00"/>
                </a:solidFill>
              </a:rPr>
              <a:t>managing monetary policy </a:t>
            </a:r>
            <a:r>
              <a:rPr lang="en-US" sz="2800" dirty="0"/>
              <a:t>and regulating the financial system.</a:t>
            </a:r>
          </a:p>
          <a:p>
            <a:endParaRPr lang="en-US" sz="2800" dirty="0"/>
          </a:p>
          <a:p>
            <a:pPr marL="914400" lvl="1" indent="-457200">
              <a:buFont typeface="Arial" panose="020B0604020202020204" pitchFamily="34" charset="0"/>
              <a:buChar char="•"/>
            </a:pPr>
            <a:r>
              <a:rPr lang="en-US" sz="2800" dirty="0"/>
              <a:t>It does this by setting interest rates, influencing the supply of money in the economy, and, in recent years, making trillions of dollars in asset purchases to boost financial markets.</a:t>
            </a:r>
          </a:p>
          <a:p>
            <a:endParaRPr lang="en-US" sz="2800" dirty="0"/>
          </a:p>
        </p:txBody>
      </p:sp>
      <p:pic>
        <p:nvPicPr>
          <p:cNvPr id="4" name="Picture 3">
            <a:extLst>
              <a:ext uri="{FF2B5EF4-FFF2-40B4-BE49-F238E27FC236}">
                <a16:creationId xmlns:a16="http://schemas.microsoft.com/office/drawing/2014/main" id="{5E762F46-2C94-ECDB-2BB9-02656003DDD9}"/>
              </a:ext>
            </a:extLst>
          </p:cNvPr>
          <p:cNvPicPr>
            <a:picLocks noChangeAspect="1"/>
          </p:cNvPicPr>
          <p:nvPr/>
        </p:nvPicPr>
        <p:blipFill>
          <a:blip r:embed="rId2"/>
          <a:stretch>
            <a:fillRect/>
          </a:stretch>
        </p:blipFill>
        <p:spPr>
          <a:xfrm>
            <a:off x="819648" y="94220"/>
            <a:ext cx="10729890" cy="1072989"/>
          </a:xfrm>
          <a:prstGeom prst="rect">
            <a:avLst/>
          </a:prstGeom>
        </p:spPr>
      </p:pic>
    </p:spTree>
    <p:extLst>
      <p:ext uri="{BB962C8B-B14F-4D97-AF65-F5344CB8AC3E}">
        <p14:creationId xmlns:p14="http://schemas.microsoft.com/office/powerpoint/2010/main" val="179168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BC2D-648C-78F5-529E-3821E10DD37B}"/>
              </a:ext>
            </a:extLst>
          </p:cNvPr>
          <p:cNvSpPr>
            <a:spLocks noGrp="1"/>
          </p:cNvSpPr>
          <p:nvPr>
            <p:ph type="title"/>
          </p:nvPr>
        </p:nvSpPr>
        <p:spPr>
          <a:xfrm>
            <a:off x="220337" y="228200"/>
            <a:ext cx="10515600" cy="692494"/>
          </a:xfrm>
        </p:spPr>
        <p:txBody>
          <a:bodyPr>
            <a:normAutofit fontScale="90000"/>
          </a:bodyPr>
          <a:lstStyle/>
          <a:p>
            <a:r>
              <a:rPr lang="en-US" dirty="0"/>
              <a:t>The Fed – An Overview</a:t>
            </a:r>
          </a:p>
        </p:txBody>
      </p:sp>
      <p:sp>
        <p:nvSpPr>
          <p:cNvPr id="3" name="Content Placeholder 2">
            <a:extLst>
              <a:ext uri="{FF2B5EF4-FFF2-40B4-BE49-F238E27FC236}">
                <a16:creationId xmlns:a16="http://schemas.microsoft.com/office/drawing/2014/main" id="{FC35E335-6386-2E93-CF22-4E05492E2236}"/>
              </a:ext>
            </a:extLst>
          </p:cNvPr>
          <p:cNvSpPr>
            <a:spLocks noGrp="1"/>
          </p:cNvSpPr>
          <p:nvPr>
            <p:ph idx="1"/>
          </p:nvPr>
        </p:nvSpPr>
        <p:spPr>
          <a:xfrm>
            <a:off x="297455" y="1366092"/>
            <a:ext cx="11512627" cy="4917461"/>
          </a:xfrm>
        </p:spPr>
        <p:txBody>
          <a:bodyPr>
            <a:normAutofit fontScale="92500" lnSpcReduction="20000"/>
          </a:bodyPr>
          <a:lstStyle/>
          <a:p>
            <a:pPr marL="0" marR="0" indent="0">
              <a:spcBef>
                <a:spcPts val="0"/>
              </a:spcBef>
              <a:spcAft>
                <a:spcPts val="0"/>
              </a:spcAft>
              <a:buNone/>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The Federal Reserve, also known as the "Fed", is the central bank of the United States. Its primary roles and responsibilities include:</a:t>
            </a:r>
          </a:p>
          <a:p>
            <a:pPr marL="0" marR="0" indent="0">
              <a:spcBef>
                <a:spcPts val="0"/>
              </a:spcBef>
              <a:spcAft>
                <a:spcPts val="0"/>
              </a:spcAft>
              <a:buNone/>
            </a:pP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mj-lt"/>
              <a:buAutoNum type="arabicPeriod"/>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Conducting monetary policy: </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The Fed's main objective is to promote </a:t>
            </a:r>
            <a:r>
              <a:rPr lang="en-US" sz="22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maximum employment, stable prices, and moderate long-term interest rates</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It does this by adjusting the money supply and interest rates through a variety of tools, such as open market operations, reserve requirements, and discount rates.</a:t>
            </a:r>
          </a:p>
          <a:p>
            <a:pPr marL="800100" lvl="1" indent="-342900">
              <a:spcBef>
                <a:spcPts val="0"/>
              </a:spcBef>
              <a:buFont typeface="+mj-lt"/>
              <a:buAutoNum type="arabicPeriod"/>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mj-lt"/>
              <a:buAutoNum type="arabicPeriod"/>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Supervising and regulating banks</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The Fed is responsible for supervising and regulating banks and other financial institutions to ensure the safety and soundness of the financial system. It also regulates consumer protection laws and enforces anti-discrimination laws. </a:t>
            </a:r>
          </a:p>
          <a:p>
            <a:pPr marL="800100" lvl="1" indent="-342900">
              <a:spcBef>
                <a:spcPts val="0"/>
              </a:spcBef>
              <a:buFont typeface="+mj-lt"/>
              <a:buAutoNum type="arabicPeriod"/>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mj-lt"/>
              <a:buAutoNum type="arabicPeriod"/>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Maintaining financial stability:</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The Fed works to maintain financial stability by monitoring and addressing systemic risks and disruptions to the financial system. It also provides emergency lending facilities to banks and other financial institutions in times of crisis. </a:t>
            </a:r>
          </a:p>
          <a:p>
            <a:pPr marL="800100" lvl="1" indent="-342900">
              <a:spcBef>
                <a:spcPts val="0"/>
              </a:spcBef>
              <a:buFont typeface="+mj-lt"/>
              <a:buAutoNum type="arabicPeriod"/>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mj-lt"/>
              <a:buAutoNum type="arabicPeriod"/>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Providing payment services: </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The Fed provides payment services to banks and other financial institutions, including check clearing, wire transfers, and automated clearinghouse services.</a:t>
            </a:r>
          </a:p>
          <a:p>
            <a:pPr marL="0" marR="0" indent="0">
              <a:spcBef>
                <a:spcPts val="0"/>
              </a:spcBef>
              <a:spcAft>
                <a:spcPts val="0"/>
              </a:spcAft>
              <a:buNone/>
            </a:pPr>
            <a:endParaRPr lang="en-US"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2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Overall, the Federal Reserve plays a critical role in the U.S. economy by promoting economic growth, maintaining financial stability, and ensuring the safety and soundness of the financial system.</a:t>
            </a:r>
          </a:p>
          <a:p>
            <a:endParaRPr lang="en-US" dirty="0"/>
          </a:p>
        </p:txBody>
      </p:sp>
    </p:spTree>
    <p:extLst>
      <p:ext uri="{BB962C8B-B14F-4D97-AF65-F5344CB8AC3E}">
        <p14:creationId xmlns:p14="http://schemas.microsoft.com/office/powerpoint/2010/main" val="325551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4" y="0"/>
            <a:ext cx="10515600" cy="684742"/>
          </a:xfrm>
        </p:spPr>
        <p:txBody>
          <a:bodyPr/>
          <a:lstStyle/>
          <a:p>
            <a:r>
              <a:rPr lang="en-US" sz="2400" dirty="0"/>
              <a:t>Figure 9.1 Structure and Responsibility for Policy Tools in the Federal Reserve System</a:t>
            </a:r>
          </a:p>
        </p:txBody>
      </p:sp>
      <p:pic>
        <p:nvPicPr>
          <p:cNvPr id="4" name="Picture 2" descr="It shows that Federal Reserve System consists of following parts:&#10;◦ Board of Governors: Seven members, including the chair, appointed by the president of the United States and confirmed by the Senate&#10;◦ Twelve Federal Reserve Banks (FRBs): Each with nine directors who appoint president and other officers of the FRB&#10;◦ Member Banks: Around 2,000 member commercial banks&#10;◦ Federal Open Market Committee (FOMC): Seven members of Board of Governors plus presidents of FRB of New York and four other FRBs&#10;◦ Federal Advisory Council: Twelve members (bankers), one from each district&#10;The policy tools shown are reserve requirements, open market operations, and discount rate. The functions of various parts of Federal Reserve System shown in the diagram are as follows:&#10;◦ Board of Governors&#10;  ‒ Appoints three directors to each FRB&#10;  ‒ Sets (within limits) reserve requirements&#10;  ‒ Reviews and determines discount rate&#10;◦ Twelve Federal Reserve Banks (FRBs)&#10;  ‒ Establish discount rate&#10;  ‒ Select Federal Advisory Council&#10;◦ Member Banks&#10;  ‒ Elect six directors to each FRB&#10;◦ Federal Open Market Committee (FOMC)&#10;  ‒ Directs open market operations&#10;  ‒ Advises reserve requirements and discount 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889" y="505098"/>
            <a:ext cx="7056512" cy="604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29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578" y="82903"/>
            <a:ext cx="10515600" cy="425097"/>
          </a:xfrm>
        </p:spPr>
        <p:txBody>
          <a:bodyPr/>
          <a:lstStyle/>
          <a:p>
            <a:r>
              <a:rPr lang="en-US" altLang="en-US" sz="2400" dirty="0">
                <a:ea typeface="ヒラギノ角ゴ Pro W3" charset="-128"/>
              </a:rPr>
              <a:t>Figure 9.2 Federal Reserve System</a:t>
            </a:r>
            <a:endParaRPr lang="en-US" dirty="0"/>
          </a:p>
        </p:txBody>
      </p:sp>
      <p:pic>
        <p:nvPicPr>
          <p:cNvPr id="4" name="Picture 2" descr="The map show 12 Federal Districts as follows:&#10;◦ District 1: ME, NH, VT, MA, RI, CT&#10;◦ District 2: NY&#10;◦ District 3: PA, NJ, DE&#10;◦ District 4: OH&#10;◦ District 5: WV, VA, NC, SC, DC&#10;◦ District 6: TN, AL, GA, FL&#10;◦ District 7: IA, IL, IN, WI, MI&#10;◦ District 8: MO, KY, AR, MS&#10;◦ District 9: MN, SD, ND, MT&#10;◦ District 10: WY, CO, NE, KS, OK&#10;◦ District 11: LA, TX, NM&#10;◦ District 12: WA, OR, ID, NV, UT, CA, AZ, AK, HI&#10;The Board of Governors of the Federal Reserve System is shown in Washington. &#10;The Federal Reserve bank cities shown are as follows:&#10;◦ Boston&#10;◦ New York&#10;◦ Philadelphia&#10;◦ Richmond&#10;◦ Cleveland&#10;◦ Atlanta&#10;◦ Chicago&#10;◦ St. Louis&#10;◦ Kansas City&#10;◦ Dallas&#10;◦ San Francisco&#10;The Federal Reserve branch cities shown are as follows:&#10;◦ Buffalo&#10;◦ Baltimore&#10;◦ Detroit&#10;◦ Cincinnati&#10;◦ Louisville&#10;◦ Charlotte&#10;◦ Nashville&#10;◦ Miami&#10;◦ Birmingham&#10;◦ Little Rock&#10;◦ New Orleans&#10;◦ Jacksonville&#10;◦ Memphis&#10;◦ San Antonio&#10;◦ Houston&#10;◦ Oklahoma City&#10;◦ Omaha&#10;◦ El Paso&#10;◦ Denver&#10;◦ Salt Lake City&#10;◦ Los Angeles&#10;◦ Helena&#10;◦ Portland&#10;◦ Sea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33" y="756759"/>
            <a:ext cx="9076267" cy="585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98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Chairman of the Federal Reserve System</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Spokesperson for the entire Federal Reserve System, and supervises the Board</a:t>
            </a:r>
            <a:r>
              <a:rPr lang="ja-JP" altLang="en-US" sz="2400" dirty="0"/>
              <a:t>’</a:t>
            </a:r>
            <a:r>
              <a:rPr lang="en-US" altLang="ja-JP" sz="2400" dirty="0">
                <a:ea typeface="ヒラギノ角ゴ Pro W3" charset="-128"/>
              </a:rPr>
              <a:t>s staff</a:t>
            </a:r>
          </a:p>
          <a:p>
            <a:r>
              <a:rPr lang="en-US" altLang="en-US" sz="2400" dirty="0">
                <a:ea typeface="ヒラギノ角ゴ Pro W3" charset="-128"/>
              </a:rPr>
              <a:t>Negotiates, as needed, with Congress and the President of the United States</a:t>
            </a:r>
          </a:p>
          <a:p>
            <a:r>
              <a:rPr lang="en-US" altLang="en-US" sz="2400" dirty="0">
                <a:ea typeface="ヒラギノ角ゴ Pro W3" charset="-128"/>
              </a:rPr>
              <a:t>With these, the chairman has effective control over the system, even though he </a:t>
            </a:r>
            <a:r>
              <a:rPr lang="en-US" altLang="en-US" sz="2400" dirty="0" err="1">
                <a:ea typeface="ヒラギノ角ゴ Pro W3" charset="-128"/>
              </a:rPr>
              <a:t>doesn</a:t>
            </a:r>
            <a:r>
              <a:rPr lang="ja-JP" altLang="en-US" sz="2400" dirty="0"/>
              <a:t>’</a:t>
            </a:r>
            <a:r>
              <a:rPr lang="en-US" altLang="ja-JP" sz="2400" dirty="0">
                <a:ea typeface="ヒラギノ角ゴ Pro W3" charset="-128"/>
              </a:rPr>
              <a:t>t have legal authority to exercise control over the system and its member banks.</a:t>
            </a:r>
            <a:endParaRPr lang="en-US" sz="2400" dirty="0"/>
          </a:p>
        </p:txBody>
      </p:sp>
    </p:spTree>
    <p:extLst>
      <p:ext uri="{BB962C8B-B14F-4D97-AF65-F5344CB8AC3E}">
        <p14:creationId xmlns:p14="http://schemas.microsoft.com/office/powerpoint/2010/main" val="189122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Board of Governors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pPr>
              <a:spcBef>
                <a:spcPts val="800"/>
              </a:spcBef>
            </a:pPr>
            <a:r>
              <a:rPr lang="en-US" altLang="en-US" sz="2400" dirty="0">
                <a:ea typeface="ヒラギノ角ゴ Pro W3" charset="-128"/>
              </a:rPr>
              <a:t>The seven governors are appointed by the President, and confirmed by the Senate, for 14-year terms on a rotating schedule.</a:t>
            </a:r>
          </a:p>
          <a:p>
            <a:pPr>
              <a:spcBef>
                <a:spcPts val="800"/>
              </a:spcBef>
            </a:pPr>
            <a:r>
              <a:rPr lang="en-US" altLang="en-US" sz="2400" dirty="0">
                <a:ea typeface="ヒラギノ角ゴ Pro W3" charset="-128"/>
              </a:rPr>
              <a:t>All Board members are members of the FOMC.</a:t>
            </a:r>
          </a:p>
          <a:p>
            <a:pPr>
              <a:spcBef>
                <a:spcPts val="800"/>
              </a:spcBef>
            </a:pPr>
            <a:r>
              <a:rPr lang="en-US" altLang="en-US" sz="2400" dirty="0">
                <a:ea typeface="ヒラギノ角ゴ Pro W3" charset="-128"/>
              </a:rPr>
              <a:t>Sets reserve requirements and effectively set the discount rate.</a:t>
            </a:r>
            <a:endParaRPr lang="en-US" sz="2400" dirty="0"/>
          </a:p>
        </p:txBody>
      </p:sp>
    </p:spTree>
    <p:extLst>
      <p:ext uri="{BB962C8B-B14F-4D97-AF65-F5344CB8AC3E}">
        <p14:creationId xmlns:p14="http://schemas.microsoft.com/office/powerpoint/2010/main" val="86237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Board of Governors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pPr>
              <a:spcBef>
                <a:spcPts val="800"/>
              </a:spcBef>
            </a:pPr>
            <a:r>
              <a:rPr lang="en-US" altLang="en-US" sz="2400" dirty="0">
                <a:ea typeface="ヒラギノ角ゴ Pro W3" charset="-128"/>
              </a:rPr>
              <a:t>Serve in an advisory capacity to the President of the United States, and represent the U.S. in foreign economic matters.</a:t>
            </a:r>
          </a:p>
          <a:p>
            <a:pPr>
              <a:spcBef>
                <a:spcPts val="800"/>
              </a:spcBef>
            </a:pPr>
            <a:r>
              <a:rPr lang="en-US" altLang="en-US" sz="2400" dirty="0">
                <a:ea typeface="ヒラギノ角ゴ Pro W3" charset="-128"/>
              </a:rPr>
              <a:t>Other duties as established by legislation (e.g., Regulation Q, Credit Control Act of 1969).</a:t>
            </a:r>
          </a:p>
          <a:p>
            <a:pPr>
              <a:spcBef>
                <a:spcPts val="800"/>
              </a:spcBef>
            </a:pPr>
            <a:r>
              <a:rPr lang="en-US" altLang="en-US" sz="2400" dirty="0">
                <a:ea typeface="ヒラギノ角ゴ Pro W3" charset="-128"/>
              </a:rPr>
              <a:t>Set margin requirements for stock purchases.</a:t>
            </a:r>
          </a:p>
          <a:p>
            <a:r>
              <a:rPr lang="en-US" altLang="en-US" sz="2400" dirty="0">
                <a:ea typeface="ヒラギノ角ゴ Pro W3" charset="-128"/>
              </a:rPr>
              <a:t>Sets the salary of the president and all officers of each Federal Reserve bank and reviews each bank</a:t>
            </a:r>
            <a:r>
              <a:rPr lang="ja-JP" altLang="en-US" sz="2400" dirty="0"/>
              <a:t>’</a:t>
            </a:r>
            <a:r>
              <a:rPr lang="en-US" altLang="ja-JP" sz="2400" dirty="0">
                <a:ea typeface="ヒラギノ角ゴ Pro W3" charset="-128"/>
              </a:rPr>
              <a:t>s budget.</a:t>
            </a:r>
            <a:endParaRPr lang="en-US" sz="2400" dirty="0"/>
          </a:p>
        </p:txBody>
      </p:sp>
    </p:spTree>
    <p:extLst>
      <p:ext uri="{BB962C8B-B14F-4D97-AF65-F5344CB8AC3E}">
        <p14:creationId xmlns:p14="http://schemas.microsoft.com/office/powerpoint/2010/main" val="2969544114"/>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1855</Words>
  <Application>Microsoft Office PowerPoint</Application>
  <PresentationFormat>Widescreen</PresentationFormat>
  <Paragraphs>128</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Role of the Federal Reserve &amp; Central Bank</vt:lpstr>
      <vt:lpstr>PowerPoint Presentation</vt:lpstr>
      <vt:lpstr>PowerPoint Presentation</vt:lpstr>
      <vt:lpstr>The Fed – An Overview</vt:lpstr>
      <vt:lpstr>Figure 9.1 Structure and Responsibility for Policy Tools in the Federal Reserve System</vt:lpstr>
      <vt:lpstr>Figure 9.2 Federal Reserve System</vt:lpstr>
      <vt:lpstr>Chairman of the Federal Reserve System</vt:lpstr>
      <vt:lpstr>Board of Governors (1 of 2)</vt:lpstr>
      <vt:lpstr>Board of Governors (2 of 2)</vt:lpstr>
      <vt:lpstr>Federal Open Market Committee</vt:lpstr>
      <vt:lpstr>Twelve Federal Reserve Banks</vt:lpstr>
      <vt:lpstr>What is Monetary Policy</vt:lpstr>
      <vt:lpstr>PowerPoint Presentation</vt:lpstr>
      <vt:lpstr>The Goal of the Fed to Increase Economic Growth</vt:lpstr>
      <vt:lpstr>How Does Monetary Policy Work - Review</vt:lpstr>
      <vt:lpstr>Federal Reserve Bank Functions: General</vt:lpstr>
      <vt:lpstr>Types of Monetary Policy</vt:lpstr>
      <vt:lpstr>There are two main tools of monetary policies:</vt:lpstr>
      <vt:lpstr>Open market operations</vt:lpstr>
      <vt:lpstr>Open market operations</vt:lpstr>
      <vt:lpstr>Discount rate</vt:lpstr>
      <vt:lpstr>Discount rate</vt:lpstr>
      <vt:lpstr>Money Supply &amp; Monetary Base</vt:lpstr>
      <vt:lpstr>Money Supply &amp; Monetary Base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Federal Reserve</dc:title>
  <dc:creator>Chris Droussiotis</dc:creator>
  <cp:lastModifiedBy>Chris Droussiotis</cp:lastModifiedBy>
  <cp:revision>3</cp:revision>
  <dcterms:created xsi:type="dcterms:W3CDTF">2023-03-29T01:53:21Z</dcterms:created>
  <dcterms:modified xsi:type="dcterms:W3CDTF">2023-12-05T16:33:36Z</dcterms:modified>
</cp:coreProperties>
</file>