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5" r:id="rId2"/>
    <p:sldId id="341" r:id="rId3"/>
    <p:sldId id="335" r:id="rId4"/>
    <p:sldId id="310" r:id="rId5"/>
    <p:sldId id="338" r:id="rId6"/>
    <p:sldId id="336" r:id="rId7"/>
    <p:sldId id="340" r:id="rId8"/>
    <p:sldId id="339" r:id="rId9"/>
    <p:sldId id="322" r:id="rId10"/>
    <p:sldId id="324" r:id="rId11"/>
    <p:sldId id="337" r:id="rId12"/>
    <p:sldId id="692" r:id="rId13"/>
    <p:sldId id="697" r:id="rId14"/>
    <p:sldId id="701" r:id="rId15"/>
    <p:sldId id="703" r:id="rId16"/>
    <p:sldId id="321" r:id="rId17"/>
    <p:sldId id="320" r:id="rId18"/>
    <p:sldId id="323" r:id="rId19"/>
    <p:sldId id="325" r:id="rId20"/>
    <p:sldId id="326" r:id="rId21"/>
    <p:sldId id="327" r:id="rId22"/>
    <p:sldId id="328" r:id="rId23"/>
    <p:sldId id="334" r:id="rId24"/>
    <p:sldId id="329" r:id="rId25"/>
    <p:sldId id="330" r:id="rId26"/>
    <p:sldId id="331" r:id="rId27"/>
    <p:sldId id="333" r:id="rId28"/>
    <p:sldId id="332" r:id="rId29"/>
  </p:sldIdLst>
  <p:sldSz cx="12188825"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58" d="100"/>
          <a:sy n="58" d="100"/>
        </p:scale>
        <p:origin x="144" y="8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10/17/2023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10/17/2023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10/17/2023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10/17/2023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10/17/2023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10/17/2023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10/17/2023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10/17/2023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10/17/2023</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2895600"/>
          </a:xfrm>
        </p:spPr>
        <p:txBody>
          <a:bodyPr>
            <a:normAutofit fontScale="90000"/>
          </a:bodyPr>
          <a:lstStyle/>
          <a:p>
            <a:r>
              <a:rPr lang="en-US" dirty="0"/>
              <a:t>Debt Markets: issuing</a:t>
            </a:r>
            <a:br>
              <a:rPr lang="en-US" dirty="0"/>
            </a:br>
            <a:r>
              <a:rPr lang="en-US" dirty="0"/>
              <a:t>Corporate Bonds</a:t>
            </a:r>
            <a:br>
              <a:rPr lang="en-US" dirty="0"/>
            </a:br>
            <a:r>
              <a:rPr lang="en-US" dirty="0"/>
              <a:t>144As</a:t>
            </a:r>
            <a:br>
              <a:rPr lang="en-US" dirty="0"/>
            </a:br>
            <a:r>
              <a:rPr lang="en-US" dirty="0"/>
              <a:t>Private Placements</a:t>
            </a:r>
          </a:p>
        </p:txBody>
      </p:sp>
      <p:sp>
        <p:nvSpPr>
          <p:cNvPr id="4" name="Subtitle 3"/>
          <p:cNvSpPr>
            <a:spLocks noGrp="1"/>
          </p:cNvSpPr>
          <p:nvPr>
            <p:ph type="subTitle" idx="1"/>
          </p:nvPr>
        </p:nvSpPr>
        <p:spPr/>
        <p:txBody>
          <a:bodyPr/>
          <a:lstStyle/>
          <a:p>
            <a:r>
              <a:rPr lang="it-IT" dirty="0"/>
              <a:t>Professor C. droussiotis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7</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Rating Agency Methodology</a:t>
            </a:r>
          </a:p>
        </p:txBody>
      </p:sp>
      <p:sp>
        <p:nvSpPr>
          <p:cNvPr id="14" name="Content Placeholder 13"/>
          <p:cNvSpPr>
            <a:spLocks noGrp="1"/>
          </p:cNvSpPr>
          <p:nvPr>
            <p:ph idx="1"/>
          </p:nvPr>
        </p:nvSpPr>
        <p:spPr>
          <a:xfrm>
            <a:off x="1179512" y="1295400"/>
            <a:ext cx="9829799" cy="3886199"/>
          </a:xfrm>
        </p:spPr>
        <p:txBody>
          <a:bodyPr>
            <a:normAutofit/>
          </a:bodyPr>
          <a:lstStyle/>
          <a:p>
            <a:r>
              <a:rPr lang="en-US" b="1" dirty="0"/>
              <a:t>Industry Risk</a:t>
            </a:r>
          </a:p>
          <a:p>
            <a:r>
              <a:rPr lang="en-US" b="1" dirty="0"/>
              <a:t>Company-Specific Business Risks </a:t>
            </a:r>
          </a:p>
          <a:p>
            <a:r>
              <a:rPr lang="en-US" dirty="0"/>
              <a:t>Management Factor</a:t>
            </a:r>
          </a:p>
          <a:p>
            <a:r>
              <a:rPr lang="en-US" b="1" dirty="0"/>
              <a:t>Financial Risk Analysis</a:t>
            </a:r>
          </a:p>
          <a:p>
            <a:pPr lvl="1"/>
            <a:r>
              <a:rPr lang="en-US" b="1" dirty="0"/>
              <a:t>Loan-to-value or debt capitalization ratio</a:t>
            </a:r>
          </a:p>
          <a:p>
            <a:pPr lvl="1"/>
            <a:r>
              <a:rPr lang="en-US" b="1" dirty="0"/>
              <a:t>Leverage ratio of debt to EBITDA</a:t>
            </a:r>
          </a:p>
          <a:p>
            <a:pPr lvl="1"/>
            <a:r>
              <a:rPr lang="en-US" b="1" dirty="0"/>
              <a:t>Coverage ratios, including EBITDA/interest and cash flow to debt service</a:t>
            </a:r>
          </a:p>
          <a:p>
            <a:pPr lvl="1"/>
            <a:r>
              <a:rPr lang="en-US" b="1" dirty="0"/>
              <a:t>Cash Flow Forecasting and Modeling </a:t>
            </a:r>
          </a:p>
        </p:txBody>
      </p:sp>
    </p:spTree>
    <p:extLst>
      <p:ext uri="{BB962C8B-B14F-4D97-AF65-F5344CB8AC3E}">
        <p14:creationId xmlns:p14="http://schemas.microsoft.com/office/powerpoint/2010/main" val="9243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Corporate Issuer</a:t>
            </a:r>
          </a:p>
        </p:txBody>
      </p:sp>
      <p:pic>
        <p:nvPicPr>
          <p:cNvPr id="2" name="Picture 1">
            <a:extLst>
              <a:ext uri="{FF2B5EF4-FFF2-40B4-BE49-F238E27FC236}">
                <a16:creationId xmlns:a16="http://schemas.microsoft.com/office/drawing/2014/main" id="{83AD934A-7549-9CB3-4001-08BE7ADDA7C4}"/>
              </a:ext>
            </a:extLst>
          </p:cNvPr>
          <p:cNvPicPr>
            <a:picLocks noChangeAspect="1"/>
          </p:cNvPicPr>
          <p:nvPr/>
        </p:nvPicPr>
        <p:blipFill>
          <a:blip r:embed="rId2"/>
          <a:stretch>
            <a:fillRect/>
          </a:stretch>
        </p:blipFill>
        <p:spPr>
          <a:xfrm>
            <a:off x="2479170" y="987340"/>
            <a:ext cx="7230483" cy="4883319"/>
          </a:xfrm>
          <a:prstGeom prst="rect">
            <a:avLst/>
          </a:prstGeom>
        </p:spPr>
      </p:pic>
    </p:spTree>
    <p:extLst>
      <p:ext uri="{BB962C8B-B14F-4D97-AF65-F5344CB8AC3E}">
        <p14:creationId xmlns:p14="http://schemas.microsoft.com/office/powerpoint/2010/main" val="51693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Treasury Notes and Bonds</a:t>
            </a:r>
            <a:endParaRPr lang="en-US" dirty="0"/>
          </a:p>
        </p:txBody>
      </p:sp>
      <p:sp>
        <p:nvSpPr>
          <p:cNvPr id="3" name="Content Placeholder 2"/>
          <p:cNvSpPr>
            <a:spLocks noGrp="1"/>
          </p:cNvSpPr>
          <p:nvPr>
            <p:ph idx="1"/>
          </p:nvPr>
        </p:nvSpPr>
        <p:spPr/>
        <p:txBody>
          <a:bodyPr/>
          <a:lstStyle/>
          <a:p>
            <a:r>
              <a:rPr lang="en-US" altLang="en-US" sz="2399" dirty="0">
                <a:ea typeface="ヒラギノ角ゴ Pro W3" pitchFamily="-84" charset="-128"/>
              </a:rPr>
              <a:t>The U.S. Treasury issues notes and bonds to finance its operations.</a:t>
            </a:r>
          </a:p>
          <a:p>
            <a:r>
              <a:rPr lang="en-US" altLang="en-US" sz="2399" dirty="0">
                <a:ea typeface="ヒラギノ角ゴ Pro W3" pitchFamily="-84" charset="-128"/>
              </a:rPr>
              <a:t>The table (12.1) summarizes the maturity differences among the various Treasury securities.</a:t>
            </a:r>
          </a:p>
          <a:p>
            <a:endParaRPr lang="en-US" altLang="en-US" sz="2399" dirty="0">
              <a:ea typeface="ヒラギノ角ゴ Pro W3" pitchFamily="-84" charset="-128"/>
            </a:endParaRPr>
          </a:p>
          <a:p>
            <a:endParaRPr lang="en-US" sz="2399" dirty="0"/>
          </a:p>
        </p:txBody>
      </p:sp>
      <p:pic>
        <p:nvPicPr>
          <p:cNvPr id="4" name="Picture 3"/>
          <p:cNvPicPr>
            <a:picLocks noChangeAspect="1"/>
          </p:cNvPicPr>
          <p:nvPr/>
        </p:nvPicPr>
        <p:blipFill>
          <a:blip r:embed="rId2"/>
          <a:stretch>
            <a:fillRect/>
          </a:stretch>
        </p:blipFill>
        <p:spPr>
          <a:xfrm>
            <a:off x="752589" y="3196612"/>
            <a:ext cx="9032328" cy="2372671"/>
          </a:xfrm>
          <a:prstGeom prst="rect">
            <a:avLst/>
          </a:prstGeom>
          <a:solidFill>
            <a:schemeClr val="accent1"/>
          </a:solidFill>
        </p:spPr>
      </p:pic>
    </p:spTree>
    <p:extLst>
      <p:ext uri="{BB962C8B-B14F-4D97-AF65-F5344CB8AC3E}">
        <p14:creationId xmlns:p14="http://schemas.microsoft.com/office/powerpoint/2010/main" val="345186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Treasury Bonds: Recent Innovation</a:t>
            </a:r>
            <a:endParaRPr lang="en-US" dirty="0"/>
          </a:p>
        </p:txBody>
      </p:sp>
      <p:sp>
        <p:nvSpPr>
          <p:cNvPr id="3" name="Content Placeholder 2"/>
          <p:cNvSpPr>
            <a:spLocks noGrp="1"/>
          </p:cNvSpPr>
          <p:nvPr>
            <p:ph idx="1"/>
          </p:nvPr>
        </p:nvSpPr>
        <p:spPr/>
        <p:txBody>
          <a:bodyPr/>
          <a:lstStyle/>
          <a:p>
            <a:r>
              <a:rPr lang="en-US" altLang="en-US" sz="2399" dirty="0">
                <a:ea typeface="ヒラギノ角ゴ Pro W3" pitchFamily="-84" charset="-128"/>
              </a:rPr>
              <a:t>Treasury Inflation-Indexed Securities: the principal amount is tied to the current rate of inflation to protect investor purchasing power</a:t>
            </a:r>
          </a:p>
          <a:p>
            <a:r>
              <a:rPr lang="en-US" altLang="en-US" sz="2399" dirty="0">
                <a:ea typeface="ヒラギノ角ゴ Pro W3" pitchFamily="-84" charset="-128"/>
              </a:rPr>
              <a:t>Treasury STRIPS: the coupon and principal payments are </a:t>
            </a:r>
            <a:r>
              <a:rPr lang="ja-JP" altLang="en-US" sz="2399" dirty="0"/>
              <a:t>“</a:t>
            </a:r>
            <a:r>
              <a:rPr lang="en-US" altLang="ja-JP" sz="2399" dirty="0">
                <a:ea typeface="ヒラギノ角ゴ Pro W3" pitchFamily="-84" charset="-128"/>
              </a:rPr>
              <a:t>stripped</a:t>
            </a:r>
            <a:r>
              <a:rPr lang="ja-JP" altLang="en-US" sz="2399" dirty="0"/>
              <a:t>”</a:t>
            </a:r>
            <a:r>
              <a:rPr lang="en-US" altLang="ja-JP" sz="2399" dirty="0">
                <a:ea typeface="ヒラギノ角ゴ Pro W3" pitchFamily="-84" charset="-128"/>
              </a:rPr>
              <a:t> from a T-Bond and sold as individual zero-coupon bonds.</a:t>
            </a:r>
            <a:endParaRPr lang="en-US" sz="2399" dirty="0"/>
          </a:p>
        </p:txBody>
      </p:sp>
    </p:spTree>
    <p:extLst>
      <p:ext uri="{BB962C8B-B14F-4D97-AF65-F5344CB8AC3E}">
        <p14:creationId xmlns:p14="http://schemas.microsoft.com/office/powerpoint/2010/main" val="8635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Municipal Bonds </a:t>
            </a:r>
            <a:endParaRPr lang="en-US" dirty="0"/>
          </a:p>
        </p:txBody>
      </p:sp>
      <p:sp>
        <p:nvSpPr>
          <p:cNvPr id="3" name="Content Placeholder 2"/>
          <p:cNvSpPr>
            <a:spLocks noGrp="1"/>
          </p:cNvSpPr>
          <p:nvPr>
            <p:ph idx="1"/>
          </p:nvPr>
        </p:nvSpPr>
        <p:spPr/>
        <p:txBody>
          <a:bodyPr>
            <a:normAutofit lnSpcReduction="10000"/>
          </a:bodyPr>
          <a:lstStyle/>
          <a:p>
            <a:r>
              <a:rPr lang="en-US" altLang="en-US" sz="2399" dirty="0">
                <a:ea typeface="ヒラギノ角ゴ Pro W3" pitchFamily="-84" charset="-128"/>
              </a:rPr>
              <a:t>Issued by local, county, and state governments</a:t>
            </a:r>
          </a:p>
          <a:p>
            <a:r>
              <a:rPr lang="en-US" altLang="en-US" sz="2399" dirty="0">
                <a:ea typeface="ヒラギノ角ゴ Pro W3" pitchFamily="-84" charset="-128"/>
              </a:rPr>
              <a:t>Used to finance public interest projects</a:t>
            </a:r>
          </a:p>
          <a:p>
            <a:r>
              <a:rPr lang="en-US" altLang="en-US" sz="2399" dirty="0">
                <a:ea typeface="ヒラギノ角ゴ Pro W3" pitchFamily="-84" charset="-128"/>
              </a:rPr>
              <a:t>Tax-free municipal interest rate </a:t>
            </a:r>
            <a:r>
              <a:rPr lang="en-US" altLang="en-US" sz="2399" dirty="0"/>
              <a:t>=</a:t>
            </a:r>
            <a:r>
              <a:rPr lang="en-US" altLang="en-US" sz="2399" dirty="0">
                <a:ea typeface="ヒラギノ角ゴ Pro W3" pitchFamily="-84" charset="-128"/>
              </a:rPr>
              <a:t> taxable interest rate </a:t>
            </a:r>
            <a:r>
              <a:rPr lang="en-US" altLang="en-US" sz="2399" dirty="0">
                <a:sym typeface="Symbol"/>
              </a:rPr>
              <a:t></a:t>
            </a:r>
            <a:r>
              <a:rPr lang="en-US" altLang="en-US" sz="2399" dirty="0">
                <a:ea typeface="ヒラギノ角ゴ Pro W3" pitchFamily="-84" charset="-128"/>
                <a:sym typeface="Symbol" panose="05050102010706020507" pitchFamily="18" charset="2"/>
              </a:rPr>
              <a:t> (1 </a:t>
            </a:r>
            <a:r>
              <a:rPr lang="en-US" altLang="en-US" sz="2399" dirty="0">
                <a:ea typeface="ヒラギノ角ゴ Pro W3" pitchFamily="-84" charset="-128"/>
                <a:cs typeface="Arial"/>
                <a:sym typeface="Symbol" panose="05050102010706020507" pitchFamily="18" charset="2"/>
              </a:rPr>
              <a:t>−</a:t>
            </a:r>
            <a:r>
              <a:rPr lang="en-US" altLang="en-US" sz="2399" dirty="0">
                <a:ea typeface="ヒラギノ角ゴ Pro W3" pitchFamily="-84" charset="-128"/>
                <a:sym typeface="Symbol" panose="05050102010706020507" pitchFamily="18" charset="2"/>
              </a:rPr>
              <a:t> marginal tax rate)</a:t>
            </a:r>
          </a:p>
          <a:p>
            <a:r>
              <a:rPr lang="en-US" altLang="en-US" sz="2399" dirty="0">
                <a:ea typeface="ヒラギノ角ゴ Pro W3" pitchFamily="-84" charset="-128"/>
              </a:rPr>
              <a:t>Two types</a:t>
            </a:r>
          </a:p>
          <a:p>
            <a:pPr lvl="1"/>
            <a:r>
              <a:rPr lang="en-US" altLang="en-US" dirty="0">
                <a:ea typeface="ヒラギノ角ゴ Pro W3" pitchFamily="-84" charset="-128"/>
              </a:rPr>
              <a:t>General obligation bonds</a:t>
            </a:r>
            <a:endParaRPr lang="en-US" dirty="0"/>
          </a:p>
          <a:p>
            <a:pPr lvl="1"/>
            <a:r>
              <a:rPr lang="en-US" altLang="en-US" dirty="0">
                <a:ea typeface="ヒラギノ角ゴ Pro W3" pitchFamily="-84" charset="-128"/>
              </a:rPr>
              <a:t>Revenue bonds</a:t>
            </a:r>
            <a:endParaRPr lang="en-US" dirty="0"/>
          </a:p>
          <a:p>
            <a:r>
              <a:rPr lang="en-US" altLang="en-US" sz="2399" dirty="0">
                <a:ea typeface="ヒラギノ角ゴ Pro W3" pitchFamily="-84" charset="-128"/>
              </a:rPr>
              <a:t>NOT default-free (e.g., Orange County California)</a:t>
            </a:r>
          </a:p>
          <a:p>
            <a:pPr lvl="1"/>
            <a:r>
              <a:rPr lang="en-US" altLang="en-US" dirty="0">
                <a:ea typeface="ヒラギノ角ゴ Pro W3" pitchFamily="-84" charset="-128"/>
              </a:rPr>
              <a:t>Defaults in 1990 amounted to $1.4 billion in this market</a:t>
            </a:r>
            <a:endParaRPr lang="en-US" dirty="0"/>
          </a:p>
          <a:p>
            <a:endParaRPr lang="en-US" sz="2399" dirty="0"/>
          </a:p>
        </p:txBody>
      </p:sp>
    </p:spTree>
    <p:extLst>
      <p:ext uri="{BB962C8B-B14F-4D97-AF65-F5344CB8AC3E}">
        <p14:creationId xmlns:p14="http://schemas.microsoft.com/office/powerpoint/2010/main" val="38385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04800"/>
            <a:ext cx="9144001" cy="1371600"/>
          </a:xfrm>
        </p:spPr>
        <p:txBody>
          <a:bodyPr/>
          <a:lstStyle/>
          <a:p>
            <a:r>
              <a:rPr lang="en-US" altLang="en-US" dirty="0">
                <a:ea typeface="ヒラギノ角ゴ Pro W3" pitchFamily="-84" charset="-128"/>
              </a:rPr>
              <a:t>Municipal Bonds: Example </a:t>
            </a:r>
            <a:endParaRPr lang="en-US" dirty="0"/>
          </a:p>
        </p:txBody>
      </p:sp>
      <p:sp>
        <p:nvSpPr>
          <p:cNvPr id="3" name="Content Placeholder 2"/>
          <p:cNvSpPr>
            <a:spLocks noGrp="1"/>
          </p:cNvSpPr>
          <p:nvPr>
            <p:ph idx="1"/>
          </p:nvPr>
        </p:nvSpPr>
        <p:spPr/>
        <p:txBody>
          <a:bodyPr/>
          <a:lstStyle/>
          <a:p>
            <a:pPr marL="0" indent="0">
              <a:spcBef>
                <a:spcPts val="1200"/>
              </a:spcBef>
              <a:buNone/>
            </a:pPr>
            <a:r>
              <a:rPr lang="en-US" altLang="en-US" sz="2399" dirty="0">
                <a:ea typeface="ヒラギノ角ゴ Pro W3" pitchFamily="-84" charset="-128"/>
              </a:rPr>
              <a:t>Suppose the rate on a corporate bond is 5% and the rate on a municipal bond is 3.5%. Which should you choose? Your marginal tax rate is 28%.</a:t>
            </a:r>
          </a:p>
          <a:p>
            <a:pPr marL="0" indent="0">
              <a:spcBef>
                <a:spcPts val="1200"/>
              </a:spcBef>
              <a:buNone/>
            </a:pPr>
            <a:r>
              <a:rPr lang="en-US" altLang="en-US" sz="2399" dirty="0">
                <a:ea typeface="ヒラギノ角ゴ Pro W3" pitchFamily="-84" charset="-128"/>
              </a:rPr>
              <a:t>Find the equivalent tax-free rate (ETFR):</a:t>
            </a:r>
          </a:p>
          <a:p>
            <a:pPr marL="0" indent="0" algn="ctr">
              <a:spcBef>
                <a:spcPts val="1200"/>
              </a:spcBef>
              <a:buNone/>
            </a:pPr>
            <a:r>
              <a:rPr lang="en-US" altLang="en-US" sz="2399" dirty="0">
                <a:ea typeface="ヒラギノ角ゴ Pro W3" pitchFamily="-84" charset="-128"/>
              </a:rPr>
              <a:t>ETFR </a:t>
            </a:r>
            <a:r>
              <a:rPr lang="en-US" altLang="en-US" sz="2399" dirty="0"/>
              <a:t>=</a:t>
            </a:r>
            <a:r>
              <a:rPr lang="en-US" altLang="en-US" sz="2399" dirty="0">
                <a:ea typeface="ヒラギノ角ゴ Pro W3" pitchFamily="-84" charset="-128"/>
              </a:rPr>
              <a:t> 5% </a:t>
            </a:r>
            <a:r>
              <a:rPr lang="en-US" altLang="en-US" sz="2399" dirty="0">
                <a:ea typeface="ヒラギノ角ゴ Pro W3" pitchFamily="-84" charset="-128"/>
                <a:sym typeface="Symbol" panose="05050102010706020507" pitchFamily="18" charset="2"/>
              </a:rPr>
              <a:t></a:t>
            </a:r>
            <a:r>
              <a:rPr lang="en-US" altLang="en-US" sz="2399" dirty="0">
                <a:ea typeface="ヒラギノ角ゴ Pro W3" pitchFamily="-84" charset="-128"/>
              </a:rPr>
              <a:t> (1 </a:t>
            </a:r>
            <a:r>
              <a:rPr lang="en-US" altLang="en-US" sz="2399" dirty="0">
                <a:ea typeface="ヒラギノ角ゴ Pro W3" pitchFamily="-84" charset="-128"/>
                <a:cs typeface="Arial"/>
              </a:rPr>
              <a:t>−</a:t>
            </a:r>
            <a:r>
              <a:rPr lang="en-US" altLang="en-US" sz="2399" dirty="0">
                <a:ea typeface="ヒラギノ角ゴ Pro W3" pitchFamily="-84" charset="-128"/>
              </a:rPr>
              <a:t> MTR) </a:t>
            </a:r>
            <a:r>
              <a:rPr lang="en-US" altLang="en-US" sz="2399" dirty="0">
                <a:latin typeface="Symbol" panose="05050102010706020507" pitchFamily="18" charset="2"/>
                <a:ea typeface="ヒラギノ角ゴ Pro W3" pitchFamily="-84" charset="-128"/>
              </a:rPr>
              <a:t>=</a:t>
            </a:r>
            <a:r>
              <a:rPr lang="en-US" altLang="en-US" sz="2399" dirty="0">
                <a:ea typeface="ヒラギノ角ゴ Pro W3" pitchFamily="-84" charset="-128"/>
              </a:rPr>
              <a:t> 5% </a:t>
            </a:r>
            <a:r>
              <a:rPr lang="en-US" altLang="en-US" sz="2399" dirty="0">
                <a:sym typeface="Symbol" panose="05050102010706020507" pitchFamily="18" charset="2"/>
              </a:rPr>
              <a:t></a:t>
            </a:r>
            <a:r>
              <a:rPr lang="en-US" altLang="en-US" sz="2399" dirty="0">
                <a:ea typeface="ヒラギノ角ゴ Pro W3" pitchFamily="-84" charset="-128"/>
              </a:rPr>
              <a:t> (1 </a:t>
            </a:r>
            <a:r>
              <a:rPr lang="en-US" altLang="en-US" sz="2399" dirty="0">
                <a:ea typeface="ヒラギノ角ゴ Pro W3" pitchFamily="-84" charset="-128"/>
                <a:cs typeface="Arial"/>
              </a:rPr>
              <a:t>−</a:t>
            </a:r>
            <a:r>
              <a:rPr lang="en-US" altLang="en-US" sz="2399" dirty="0">
                <a:ea typeface="ヒラギノ角ゴ Pro W3" pitchFamily="-84" charset="-128"/>
              </a:rPr>
              <a:t> 0.28)</a:t>
            </a:r>
          </a:p>
          <a:p>
            <a:pPr marL="0" indent="0">
              <a:spcBef>
                <a:spcPts val="1200"/>
              </a:spcBef>
              <a:buNone/>
            </a:pPr>
            <a:r>
              <a:rPr lang="en-US" altLang="en-US" sz="2399" dirty="0">
                <a:ea typeface="ヒラギノ角ゴ Pro W3" pitchFamily="-84" charset="-128"/>
              </a:rPr>
              <a:t>The ETFR </a:t>
            </a:r>
            <a:r>
              <a:rPr lang="en-US" altLang="en-US" sz="2399" dirty="0"/>
              <a:t>=</a:t>
            </a:r>
            <a:r>
              <a:rPr lang="en-US" altLang="en-US" sz="2399" dirty="0">
                <a:ea typeface="ヒラギノ角ゴ Pro W3" pitchFamily="-84" charset="-128"/>
              </a:rPr>
              <a:t> 3.6%. If the actual muni-rate is above this , choose the muni. If the actual muni-rate is below this, choose the corporate bond. </a:t>
            </a:r>
            <a:r>
              <a:rPr lang="en-US" altLang="en-US" sz="2399">
                <a:ea typeface="ヒラギノ角ゴ Pro W3" pitchFamily="-84" charset="-128"/>
              </a:rPr>
              <a:t>In this case, we choose corporate bond.</a:t>
            </a:r>
            <a:endParaRPr lang="en-US" sz="2399" dirty="0"/>
          </a:p>
        </p:txBody>
      </p:sp>
    </p:spTree>
    <p:extLst>
      <p:ext uri="{BB962C8B-B14F-4D97-AF65-F5344CB8AC3E}">
        <p14:creationId xmlns:p14="http://schemas.microsoft.com/office/powerpoint/2010/main" val="281116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Types of Corporate Bonds</a:t>
            </a: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1217612" y="1219201"/>
                <a:ext cx="9829799" cy="4800600"/>
              </a:xfrm>
            </p:spPr>
            <p:txBody>
              <a:bodyPr>
                <a:normAutofit lnSpcReduction="10000"/>
              </a:bodyPr>
              <a:lstStyle/>
              <a:p>
                <a:r>
                  <a:rPr lang="en-US" b="1" dirty="0"/>
                  <a:t>Unsecured Bonds</a:t>
                </a:r>
              </a:p>
              <a:p>
                <a:r>
                  <a:rPr lang="en-US" b="1" dirty="0"/>
                  <a:t>Secured Bonds</a:t>
                </a:r>
              </a:p>
              <a:p>
                <a:pPr lvl="1"/>
                <a:r>
                  <a:rPr lang="en-US" b="1" i="1" dirty="0"/>
                  <a:t>Mortgage bonds</a:t>
                </a:r>
                <a:r>
                  <a:rPr lang="en-US" dirty="0"/>
                  <a:t> </a:t>
                </a:r>
              </a:p>
              <a:p>
                <a:pPr lvl="1"/>
                <a:r>
                  <a:rPr lang="en-US" b="1" i="1" dirty="0"/>
                  <a:t>Collateral trust bonds</a:t>
                </a:r>
                <a:r>
                  <a:rPr lang="en-US" dirty="0"/>
                  <a:t> </a:t>
                </a:r>
              </a:p>
              <a:p>
                <a:pPr lvl="1"/>
                <a:r>
                  <a:rPr lang="en-US" b="1" i="1" dirty="0"/>
                  <a:t>Equipment trust obligations</a:t>
                </a:r>
              </a:p>
              <a:p>
                <a:pPr lvl="1"/>
                <a:r>
                  <a:rPr lang="en-US" b="1" i="1" dirty="0"/>
                  <a:t>Guarantee bonds </a:t>
                </a:r>
                <a:endParaRPr lang="en-US" b="1" dirty="0"/>
              </a:p>
              <a:p>
                <a:r>
                  <a:rPr lang="en-US" b="1" dirty="0"/>
                  <a:t>Convertible Bonds</a:t>
                </a:r>
              </a:p>
              <a:p>
                <a:pPr lvl="1"/>
                <a14:m>
                  <m:oMath xmlns:m="http://schemas.openxmlformats.org/officeDocument/2006/math">
                    <m:r>
                      <m:rPr>
                        <m:sty m:val="p"/>
                      </m:rPr>
                      <a:rPr lang="en-US">
                        <a:latin typeface="Cambria Math" panose="02040503050406030204" pitchFamily="18" charset="0"/>
                      </a:rPr>
                      <m:t>Conversion</m:t>
                    </m:r>
                    <m:r>
                      <a:rPr lang="en-US">
                        <a:latin typeface="Cambria Math" panose="02040503050406030204" pitchFamily="18" charset="0"/>
                      </a:rPr>
                      <m:t> </m:t>
                    </m:r>
                    <m:r>
                      <m:rPr>
                        <m:sty m:val="p"/>
                      </m:rPr>
                      <a:rPr lang="en-US">
                        <a:latin typeface="Cambria Math" panose="02040503050406030204" pitchFamily="18" charset="0"/>
                      </a:rPr>
                      <m:t>ratio</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Par</m:t>
                        </m:r>
                        <m:r>
                          <a:rPr lang="en-US">
                            <a:latin typeface="Cambria Math" panose="02040503050406030204" pitchFamily="18" charset="0"/>
                          </a:rPr>
                          <m:t> </m:t>
                        </m:r>
                        <m:r>
                          <m:rPr>
                            <m:sty m:val="p"/>
                          </m:rPr>
                          <a:rPr lang="en-US">
                            <a:latin typeface="Cambria Math" panose="02040503050406030204" pitchFamily="18" charset="0"/>
                          </a:rPr>
                          <m:t>value</m:t>
                        </m:r>
                      </m:num>
                      <m:den>
                        <m:r>
                          <m:rPr>
                            <m:sty m:val="p"/>
                          </m:rPr>
                          <a:rPr lang="en-US">
                            <a:latin typeface="Cambria Math" panose="02040503050406030204" pitchFamily="18" charset="0"/>
                          </a:rPr>
                          <m:t>Conversion</m:t>
                        </m:r>
                        <m:r>
                          <a:rPr lang="en-US">
                            <a:latin typeface="Cambria Math" panose="02040503050406030204" pitchFamily="18" charset="0"/>
                          </a:rPr>
                          <m:t> </m:t>
                        </m:r>
                        <m:r>
                          <m:rPr>
                            <m:sty m:val="p"/>
                          </m:rPr>
                          <a:rPr lang="en-US">
                            <a:latin typeface="Cambria Math" panose="02040503050406030204" pitchFamily="18" charset="0"/>
                          </a:rPr>
                          <m:t>price</m:t>
                        </m:r>
                      </m:den>
                    </m:f>
                  </m:oMath>
                </a14:m>
                <a:r>
                  <a:rPr lang="en-US" dirty="0"/>
                  <a:t>, </a:t>
                </a:r>
              </a:p>
              <a:p>
                <a:r>
                  <a:rPr lang="en-US" b="1" dirty="0"/>
                  <a:t>Zero Coupon Bonds</a:t>
                </a:r>
              </a:p>
              <a:p>
                <a:r>
                  <a:rPr lang="en-US" b="1" dirty="0"/>
                  <a:t>Paid-In-Kind (PIK) Bonds </a:t>
                </a:r>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1217612" y="1219201"/>
                <a:ext cx="9829799" cy="4800600"/>
              </a:xfrm>
              <a:blipFill>
                <a:blip r:embed="rId2"/>
                <a:stretch>
                  <a:fillRect l="-868" t="-2411"/>
                </a:stretch>
              </a:blipFill>
            </p:spPr>
            <p:txBody>
              <a:bodyPr/>
              <a:lstStyle/>
              <a:p>
                <a:r>
                  <a:rPr lang="en-US">
                    <a:noFill/>
                  </a:rPr>
                  <a:t> </a:t>
                </a:r>
              </a:p>
            </p:txBody>
          </p:sp>
        </mc:Fallback>
      </mc:AlternateContent>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304800"/>
            <a:ext cx="3596607" cy="1295400"/>
          </a:xfrm>
        </p:spPr>
        <p:txBody>
          <a:bodyPr anchor="b">
            <a:normAutofit/>
          </a:bodyPr>
          <a:lstStyle/>
          <a:p>
            <a:r>
              <a:rPr lang="en-US" b="1" dirty="0"/>
              <a:t>Corporate Debt: An Overview</a:t>
            </a:r>
          </a:p>
        </p:txBody>
      </p:sp>
      <p:sp>
        <p:nvSpPr>
          <p:cNvPr id="14" name="Content Placeholder 13"/>
          <p:cNvSpPr>
            <a:spLocks noGrp="1"/>
          </p:cNvSpPr>
          <p:nvPr>
            <p:ph type="body" sz="half" idx="2"/>
          </p:nvPr>
        </p:nvSpPr>
        <p:spPr>
          <a:xfrm>
            <a:off x="824554" y="1752600"/>
            <a:ext cx="4126858" cy="1981200"/>
          </a:xfrm>
        </p:spPr>
        <p:txBody>
          <a:bodyPr>
            <a:normAutofit/>
          </a:bodyPr>
          <a:lstStyle/>
          <a:p>
            <a:r>
              <a:rPr lang="en-US" dirty="0"/>
              <a:t>“</a:t>
            </a:r>
            <a:r>
              <a:rPr lang="en-US" sz="2400" dirty="0"/>
              <a:t>The Waterfall” or priority of payment, in a bankruptcy, bonds are viewed higher in the capital structure than stock. </a:t>
            </a:r>
          </a:p>
        </p:txBody>
      </p:sp>
      <p:pic>
        <p:nvPicPr>
          <p:cNvPr id="2" name="Picture 1">
            <a:extLst>
              <a:ext uri="{FF2B5EF4-FFF2-40B4-BE49-F238E27FC236}">
                <a16:creationId xmlns:a16="http://schemas.microsoft.com/office/drawing/2014/main" id="{2ED5B18B-91BA-47B2-B610-1690DC309206}"/>
              </a:ext>
            </a:extLst>
          </p:cNvPr>
          <p:cNvPicPr>
            <a:picLocks noChangeAspect="1"/>
          </p:cNvPicPr>
          <p:nvPr/>
        </p:nvPicPr>
        <p:blipFill>
          <a:blip r:embed="rId2"/>
          <a:stretch>
            <a:fillRect/>
          </a:stretch>
        </p:blipFill>
        <p:spPr>
          <a:xfrm>
            <a:off x="5693536" y="76200"/>
            <a:ext cx="5887276" cy="6477000"/>
          </a:xfrm>
          <a:prstGeom prst="rect">
            <a:avLst/>
          </a:prstGeom>
          <a:noFill/>
        </p:spPr>
      </p:pic>
    </p:spTree>
    <p:extLst>
      <p:ext uri="{BB962C8B-B14F-4D97-AF65-F5344CB8AC3E}">
        <p14:creationId xmlns:p14="http://schemas.microsoft.com/office/powerpoint/2010/main" val="34704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Going to Market to Raise Corporate Bonds </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Step I: Select the Investment Company/Underwriter </a:t>
            </a:r>
          </a:p>
          <a:p>
            <a:pPr lvl="1"/>
            <a:r>
              <a:rPr lang="en-US" b="1" dirty="0"/>
              <a:t>Firm Commitment</a:t>
            </a:r>
          </a:p>
          <a:p>
            <a:pPr lvl="1"/>
            <a:r>
              <a:rPr lang="en-US" b="1" dirty="0"/>
              <a:t>Best-Effort Commitment</a:t>
            </a:r>
          </a:p>
          <a:p>
            <a:r>
              <a:rPr lang="en-US" b="1" dirty="0"/>
              <a:t>Step II: Preparing the Documents for the Bond Offering</a:t>
            </a:r>
          </a:p>
          <a:p>
            <a:r>
              <a:rPr lang="en-US" dirty="0"/>
              <a:t>Step III: SEC Registration and Approval though debt is the preferred source of capital, is not always available. </a:t>
            </a:r>
          </a:p>
          <a:p>
            <a:r>
              <a:rPr lang="en-US" b="1" dirty="0"/>
              <a:t>Step IV: Marketing the Bond Offering</a:t>
            </a:r>
          </a:p>
          <a:p>
            <a:r>
              <a:rPr lang="en-US" dirty="0"/>
              <a:t>.Step V: Indication of Interest</a:t>
            </a:r>
          </a:p>
          <a:p>
            <a:r>
              <a:rPr lang="en-US" b="1" dirty="0"/>
              <a:t>Step VI: Closing, Funding, and Free to Trade</a:t>
            </a:r>
          </a:p>
        </p:txBody>
      </p:sp>
    </p:spTree>
    <p:extLst>
      <p:ext uri="{BB962C8B-B14F-4D97-AF65-F5344CB8AC3E}">
        <p14:creationId xmlns:p14="http://schemas.microsoft.com/office/powerpoint/2010/main" val="122725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Terms of the Bonds</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Money Terms</a:t>
            </a:r>
          </a:p>
          <a:p>
            <a:pPr lvl="1"/>
            <a:r>
              <a:rPr lang="en-US" b="1" dirty="0"/>
              <a:t>Amount</a:t>
            </a:r>
          </a:p>
          <a:p>
            <a:pPr lvl="1"/>
            <a:r>
              <a:rPr lang="en-US" b="1" dirty="0"/>
              <a:t>Interest</a:t>
            </a:r>
          </a:p>
          <a:p>
            <a:pPr lvl="1"/>
            <a:r>
              <a:rPr lang="en-US" b="1" dirty="0"/>
              <a:t>Maturity/Term</a:t>
            </a:r>
          </a:p>
          <a:p>
            <a:pPr lvl="1"/>
            <a:r>
              <a:rPr lang="en-US" b="1" dirty="0"/>
              <a:t>Principal Payment</a:t>
            </a:r>
          </a:p>
          <a:p>
            <a:r>
              <a:rPr lang="en-US" b="1" dirty="0"/>
              <a:t>Non-Money</a:t>
            </a:r>
          </a:p>
          <a:p>
            <a:pPr lvl="1"/>
            <a:r>
              <a:rPr lang="en-US" b="1" dirty="0"/>
              <a:t>Financial Covenants</a:t>
            </a:r>
          </a:p>
          <a:p>
            <a:pPr lvl="1"/>
            <a:r>
              <a:rPr lang="en-US" b="1" dirty="0"/>
              <a:t>Negative Covenants</a:t>
            </a:r>
          </a:p>
          <a:p>
            <a:pPr lvl="1"/>
            <a:r>
              <a:rPr lang="en-US" b="1" dirty="0"/>
              <a:t>Affirmative Covenants</a:t>
            </a:r>
          </a:p>
          <a:p>
            <a:pPr lvl="1"/>
            <a:endParaRPr lang="en-US" b="1" dirty="0"/>
          </a:p>
          <a:p>
            <a:pPr lvl="1"/>
            <a:endParaRPr lang="en-US" b="1" dirty="0"/>
          </a:p>
          <a:p>
            <a:endParaRPr lang="en-US" b="1" dirty="0"/>
          </a:p>
        </p:txBody>
      </p:sp>
    </p:spTree>
    <p:extLst>
      <p:ext uri="{BB962C8B-B14F-4D97-AF65-F5344CB8AC3E}">
        <p14:creationId xmlns:p14="http://schemas.microsoft.com/office/powerpoint/2010/main" val="178724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Issuer (Who raises bonds)</a:t>
            </a:r>
          </a:p>
        </p:txBody>
      </p:sp>
      <p:sp>
        <p:nvSpPr>
          <p:cNvPr id="14" name="Content Placeholder 13"/>
          <p:cNvSpPr>
            <a:spLocks noGrp="1"/>
          </p:cNvSpPr>
          <p:nvPr>
            <p:ph idx="1"/>
          </p:nvPr>
        </p:nvSpPr>
        <p:spPr>
          <a:xfrm>
            <a:off x="1217613" y="1219201"/>
            <a:ext cx="8077200" cy="2057399"/>
          </a:xfrm>
        </p:spPr>
        <p:txBody>
          <a:bodyPr>
            <a:normAutofit/>
          </a:bodyPr>
          <a:lstStyle/>
          <a:p>
            <a:r>
              <a:rPr lang="en-US" dirty="0"/>
              <a:t>Government</a:t>
            </a:r>
          </a:p>
          <a:p>
            <a:r>
              <a:rPr lang="en-US" dirty="0"/>
              <a:t>Sovereign</a:t>
            </a:r>
          </a:p>
          <a:p>
            <a:r>
              <a:rPr lang="en-US" dirty="0">
                <a:solidFill>
                  <a:srgbClr val="FFFF00"/>
                </a:solidFill>
              </a:rPr>
              <a:t>Corporate</a:t>
            </a:r>
          </a:p>
        </p:txBody>
      </p:sp>
    </p:spTree>
    <p:extLst>
      <p:ext uri="{BB962C8B-B14F-4D97-AF65-F5344CB8AC3E}">
        <p14:creationId xmlns:p14="http://schemas.microsoft.com/office/powerpoint/2010/main" val="305235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Money Terms - Primary</a:t>
            </a:r>
          </a:p>
        </p:txBody>
      </p:sp>
      <p:sp>
        <p:nvSpPr>
          <p:cNvPr id="14" name="Content Placeholder 13"/>
          <p:cNvSpPr>
            <a:spLocks noGrp="1"/>
          </p:cNvSpPr>
          <p:nvPr>
            <p:ph idx="1"/>
          </p:nvPr>
        </p:nvSpPr>
        <p:spPr>
          <a:xfrm>
            <a:off x="1217612" y="1219200"/>
            <a:ext cx="9829799" cy="5105399"/>
          </a:xfrm>
        </p:spPr>
        <p:txBody>
          <a:bodyPr>
            <a:normAutofit fontScale="92500" lnSpcReduction="20000"/>
          </a:bodyPr>
          <a:lstStyle/>
          <a:p>
            <a:r>
              <a:rPr lang="en-US" b="1" dirty="0"/>
              <a:t>Amount Concepts</a:t>
            </a:r>
          </a:p>
          <a:p>
            <a:pPr lvl="1"/>
            <a:r>
              <a:rPr lang="en-US" b="1" dirty="0"/>
              <a:t>Face Value (Book Value) $1,000 per Bond – PAR AMOUNT 100</a:t>
            </a:r>
          </a:p>
          <a:p>
            <a:pPr lvl="1"/>
            <a:r>
              <a:rPr lang="en-US" b="1" dirty="0"/>
              <a:t>Redemption</a:t>
            </a:r>
          </a:p>
          <a:p>
            <a:pPr lvl="2"/>
            <a:r>
              <a:rPr lang="en-US" b="1" dirty="0"/>
              <a:t>Maturity 100</a:t>
            </a:r>
          </a:p>
          <a:p>
            <a:pPr lvl="2"/>
            <a:r>
              <a:rPr lang="en-US" b="1" dirty="0"/>
              <a:t>Earlier than Maturity (Call/Non-Call) at different prices </a:t>
            </a:r>
          </a:p>
          <a:p>
            <a:r>
              <a:rPr lang="en-US" b="1" dirty="0"/>
              <a:t>Interest Rate / Coupon Rate</a:t>
            </a:r>
          </a:p>
          <a:p>
            <a:pPr lvl="1"/>
            <a:r>
              <a:rPr lang="en-US" b="1" dirty="0"/>
              <a:t>Fixed or Floating</a:t>
            </a:r>
          </a:p>
          <a:p>
            <a:pPr lvl="1"/>
            <a:r>
              <a:rPr lang="en-US" b="1" dirty="0"/>
              <a:t>Semi-Annual Payment (i.e. 8.0% Coupon pay $80 per year or $40 every six months)</a:t>
            </a:r>
          </a:p>
          <a:p>
            <a:r>
              <a:rPr lang="en-US" b="1" dirty="0"/>
              <a:t>Maturity (anniversary of issuance)</a:t>
            </a:r>
          </a:p>
          <a:p>
            <a:r>
              <a:rPr lang="en-US" b="1" dirty="0"/>
              <a:t>Principal Payments</a:t>
            </a:r>
          </a:p>
          <a:p>
            <a:pPr lvl="1"/>
            <a:r>
              <a:rPr lang="en-US" b="1" dirty="0"/>
              <a:t>Term Bond (0,0,0,0,100)</a:t>
            </a:r>
          </a:p>
          <a:p>
            <a:pPr lvl="1"/>
            <a:r>
              <a:rPr lang="en-US" b="1" dirty="0"/>
              <a:t>Serial Bond (20,20,20,20,20)</a:t>
            </a:r>
          </a:p>
          <a:p>
            <a:pPr lvl="1"/>
            <a:r>
              <a:rPr lang="en-US" b="1" dirty="0"/>
              <a:t>Balloon Bond (10,10,10,10, 60)</a:t>
            </a:r>
          </a:p>
          <a:p>
            <a:endParaRPr lang="en-US" b="1" dirty="0"/>
          </a:p>
          <a:p>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41778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Pricing Bonds </a:t>
            </a: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1217612" y="1219200"/>
                <a:ext cx="9829799" cy="5105399"/>
              </a:xfrm>
            </p:spPr>
            <p:txBody>
              <a:bodyPr>
                <a:normAutofit/>
              </a:bodyPr>
              <a:lstStyle/>
              <a:p>
                <a:r>
                  <a:rPr lang="en-US" dirty="0"/>
                  <a:t>The initial pricing of bonds is guided primarily by demand and supply based on the rating. In setting up the coupon rate, which is the interest rate of cost of borrowing for the issuer, the investment advisor considers the following factors:</a:t>
                </a:r>
              </a:p>
              <a:p>
                <a:pPr lvl="1"/>
                <a:r>
                  <a:rPr lang="en-US" dirty="0"/>
                  <a:t>Risk Free Rate or AAA rated bonds which are used as the base</a:t>
                </a:r>
              </a:p>
              <a:p>
                <a:pPr lvl="1"/>
                <a:r>
                  <a:rPr lang="en-US" dirty="0"/>
                  <a:t>Inflation Price</a:t>
                </a:r>
              </a:p>
              <a:p>
                <a:pPr lvl="1"/>
                <a:r>
                  <a:rPr lang="en-US" dirty="0"/>
                  <a:t>Maturity Rate Price</a:t>
                </a:r>
              </a:p>
              <a:p>
                <a:pPr lvl="1"/>
                <a:r>
                  <a:rPr lang="en-US" dirty="0"/>
                  <a:t>Default Rate based on rating</a:t>
                </a:r>
              </a:p>
              <a:p>
                <a:pPr lvl="1"/>
                <a:r>
                  <a:rPr lang="en-US" dirty="0"/>
                  <a:t>Liquidity</a:t>
                </a:r>
              </a:p>
              <a:p>
                <a:pPr marL="231775" lvl="1" indent="0">
                  <a:buNone/>
                </a:pPr>
                <a:endParaRPr lang="en-US" dirty="0"/>
              </a:p>
              <a:p>
                <a:pPr marL="231775" lvl="1" indent="0">
                  <a:buNone/>
                </a:pPr>
                <a14:m>
                  <m:oMathPara xmlns:m="http://schemas.openxmlformats.org/officeDocument/2006/math">
                    <m:oMathParaPr>
                      <m:jc m:val="centerGroup"/>
                    </m:oMathParaPr>
                    <m:oMath xmlns:m="http://schemas.openxmlformats.org/officeDocument/2006/math">
                      <m:r>
                        <a:rPr lang="en-US" sz="3200" i="1" smtClean="0">
                          <a:solidFill>
                            <a:srgbClr val="FFFF00"/>
                          </a:solidFill>
                          <a:latin typeface="Cambria Math" panose="02040503050406030204" pitchFamily="18" charset="0"/>
                        </a:rPr>
                        <m:t>𝐶𝑜𝑢𝑝𝑜𝑛</m:t>
                      </m:r>
                      <m:r>
                        <a:rPr lang="en-US" sz="3200" i="1" smtClean="0">
                          <a:solidFill>
                            <a:srgbClr val="FFFF00"/>
                          </a:solidFill>
                          <a:latin typeface="Cambria Math" panose="02040503050406030204" pitchFamily="18" charset="0"/>
                        </a:rPr>
                        <m:t> </m:t>
                      </m:r>
                      <m:r>
                        <a:rPr lang="en-US" sz="3200" i="1" smtClean="0">
                          <a:solidFill>
                            <a:srgbClr val="FFFF00"/>
                          </a:solidFill>
                          <a:latin typeface="Cambria Math" panose="02040503050406030204" pitchFamily="18" charset="0"/>
                        </a:rPr>
                        <m:t>𝑅𝑎𝑡𝑒</m:t>
                      </m:r>
                      <m:r>
                        <a:rPr lang="en-US" sz="3200" i="1" smtClean="0">
                          <a:solidFill>
                            <a:srgbClr val="FFFF00"/>
                          </a:solidFill>
                          <a:latin typeface="Cambria Math" panose="02040503050406030204" pitchFamily="18" charset="0"/>
                        </a:rPr>
                        <m:t>= </m:t>
                      </m:r>
                      <m:r>
                        <a:rPr lang="en-US" sz="3200" i="1" smtClean="0">
                          <a:solidFill>
                            <a:srgbClr val="FFFF00"/>
                          </a:solidFill>
                          <a:latin typeface="Cambria Math" panose="02040503050406030204" pitchFamily="18" charset="0"/>
                        </a:rPr>
                        <m:t>𝑅𝑓𝑟</m:t>
                      </m:r>
                      <m:r>
                        <a:rPr lang="en-US" sz="3200" i="1" smtClean="0">
                          <a:solidFill>
                            <a:srgbClr val="FFFF00"/>
                          </a:solidFill>
                          <a:latin typeface="Cambria Math" panose="02040503050406030204" pitchFamily="18" charset="0"/>
                        </a:rPr>
                        <m:t>+</m:t>
                      </m:r>
                      <m:r>
                        <a:rPr lang="en-US" sz="3200" i="1" smtClean="0">
                          <a:solidFill>
                            <a:srgbClr val="FFFF00"/>
                          </a:solidFill>
                          <a:latin typeface="Cambria Math" panose="02040503050406030204" pitchFamily="18" charset="0"/>
                        </a:rPr>
                        <m:t>𝐼𝑃</m:t>
                      </m:r>
                      <m:r>
                        <a:rPr lang="en-US" sz="3200" i="1" smtClean="0">
                          <a:solidFill>
                            <a:srgbClr val="FFFF00"/>
                          </a:solidFill>
                          <a:latin typeface="Cambria Math" panose="02040503050406030204" pitchFamily="18" charset="0"/>
                        </a:rPr>
                        <m:t>+</m:t>
                      </m:r>
                      <m:r>
                        <a:rPr lang="en-US" sz="3200" i="1" smtClean="0">
                          <a:solidFill>
                            <a:srgbClr val="FFFF00"/>
                          </a:solidFill>
                          <a:latin typeface="Cambria Math" panose="02040503050406030204" pitchFamily="18" charset="0"/>
                        </a:rPr>
                        <m:t>𝑀𝑅𝑃</m:t>
                      </m:r>
                      <m:r>
                        <a:rPr lang="en-US" sz="3200" i="1" smtClean="0">
                          <a:solidFill>
                            <a:srgbClr val="FFFF00"/>
                          </a:solidFill>
                          <a:latin typeface="Cambria Math" panose="02040503050406030204" pitchFamily="18" charset="0"/>
                        </a:rPr>
                        <m:t>+</m:t>
                      </m:r>
                      <m:r>
                        <a:rPr lang="en-US" sz="3200" i="1" smtClean="0">
                          <a:solidFill>
                            <a:srgbClr val="FFFF00"/>
                          </a:solidFill>
                          <a:latin typeface="Cambria Math" panose="02040503050406030204" pitchFamily="18" charset="0"/>
                        </a:rPr>
                        <m:t>𝐷𝑅𝑃</m:t>
                      </m:r>
                      <m:r>
                        <a:rPr lang="en-US" sz="3200" i="1" smtClean="0">
                          <a:solidFill>
                            <a:srgbClr val="FFFF00"/>
                          </a:solidFill>
                          <a:latin typeface="Cambria Math" panose="02040503050406030204" pitchFamily="18" charset="0"/>
                        </a:rPr>
                        <m:t>+</m:t>
                      </m:r>
                      <m:r>
                        <a:rPr lang="en-US" sz="3200" i="1" smtClean="0">
                          <a:solidFill>
                            <a:srgbClr val="FFFF00"/>
                          </a:solidFill>
                          <a:latin typeface="Cambria Math" panose="02040503050406030204" pitchFamily="18" charset="0"/>
                        </a:rPr>
                        <m:t>𝐿𝑃</m:t>
                      </m:r>
                      <m:r>
                        <a:rPr lang="en-US" sz="3200" i="1" smtClean="0">
                          <a:solidFill>
                            <a:srgbClr val="FFFF00"/>
                          </a:solidFill>
                          <a:latin typeface="Cambria Math" panose="02040503050406030204" pitchFamily="18" charset="0"/>
                        </a:rPr>
                        <m:t> </m:t>
                      </m:r>
                    </m:oMath>
                  </m:oMathPara>
                </a14:m>
                <a:endParaRPr lang="en-US" sz="3200" dirty="0">
                  <a:solidFill>
                    <a:srgbClr val="FFFF00"/>
                  </a:solidFill>
                </a:endParaRPr>
              </a:p>
              <a:p>
                <a:pPr marL="231775" lvl="1" indent="0">
                  <a:buNone/>
                </a:pPr>
                <a:endParaRPr lang="en-US" dirty="0"/>
              </a:p>
              <a:p>
                <a:pPr lvl="1"/>
                <a:endParaRPr lang="en-US" b="1" dirty="0"/>
              </a:p>
              <a:p>
                <a:endParaRPr lang="en-US" b="1" dirty="0"/>
              </a:p>
              <a:p>
                <a:pPr lvl="1"/>
                <a:endParaRPr lang="en-US" b="1" dirty="0"/>
              </a:p>
              <a:p>
                <a:pPr lvl="1"/>
                <a:endParaRPr lang="en-US" b="1" dirty="0"/>
              </a:p>
              <a:p>
                <a:endParaRPr lang="en-US" b="1"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1217612" y="1219200"/>
                <a:ext cx="9829799" cy="5105399"/>
              </a:xfrm>
              <a:blipFill>
                <a:blip r:embed="rId2"/>
                <a:stretch>
                  <a:fillRect l="-868" t="-1673" r="-1303"/>
                </a:stretch>
              </a:blipFill>
            </p:spPr>
            <p:txBody>
              <a:bodyPr/>
              <a:lstStyle/>
              <a:p>
                <a:r>
                  <a:rPr lang="en-US">
                    <a:noFill/>
                  </a:rPr>
                  <a:t> </a:t>
                </a:r>
              </a:p>
            </p:txBody>
          </p:sp>
        </mc:Fallback>
      </mc:AlternateContent>
    </p:spTree>
    <p:extLst>
      <p:ext uri="{BB962C8B-B14F-4D97-AF65-F5344CB8AC3E}">
        <p14:creationId xmlns:p14="http://schemas.microsoft.com/office/powerpoint/2010/main" val="1299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304800"/>
            <a:ext cx="3596607" cy="1295400"/>
          </a:xfrm>
        </p:spPr>
        <p:txBody>
          <a:bodyPr anchor="b">
            <a:normAutofit/>
          </a:bodyPr>
          <a:lstStyle/>
          <a:p>
            <a:r>
              <a:rPr lang="en-US" b="1" dirty="0"/>
              <a:t>Term Sheet</a:t>
            </a:r>
          </a:p>
        </p:txBody>
      </p:sp>
      <p:pic>
        <p:nvPicPr>
          <p:cNvPr id="3" name="Picture 2">
            <a:extLst>
              <a:ext uri="{FF2B5EF4-FFF2-40B4-BE49-F238E27FC236}">
                <a16:creationId xmlns:a16="http://schemas.microsoft.com/office/drawing/2014/main" id="{F8374752-FBB6-4BC2-8C5F-640476BC9801}"/>
              </a:ext>
            </a:extLst>
          </p:cNvPr>
          <p:cNvPicPr>
            <a:picLocks noChangeAspect="1"/>
          </p:cNvPicPr>
          <p:nvPr/>
        </p:nvPicPr>
        <p:blipFill>
          <a:blip r:embed="rId2"/>
          <a:stretch>
            <a:fillRect/>
          </a:stretch>
        </p:blipFill>
        <p:spPr>
          <a:xfrm>
            <a:off x="4113212" y="457200"/>
            <a:ext cx="5041258" cy="5943600"/>
          </a:xfrm>
          <a:prstGeom prst="rect">
            <a:avLst/>
          </a:prstGeom>
          <a:solidFill>
            <a:schemeClr val="tx1"/>
          </a:solidFill>
        </p:spPr>
      </p:pic>
    </p:spTree>
    <p:extLst>
      <p:ext uri="{BB962C8B-B14F-4D97-AF65-F5344CB8AC3E}">
        <p14:creationId xmlns:p14="http://schemas.microsoft.com/office/powerpoint/2010/main" val="33477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51212" y="1828800"/>
            <a:ext cx="5181600" cy="1295400"/>
          </a:xfrm>
        </p:spPr>
        <p:txBody>
          <a:bodyPr anchor="b">
            <a:normAutofit/>
          </a:bodyPr>
          <a:lstStyle/>
          <a:p>
            <a:r>
              <a:rPr lang="en-US" b="1" dirty="0"/>
              <a:t>Market Information</a:t>
            </a:r>
            <a:br>
              <a:rPr lang="en-US" b="1" dirty="0"/>
            </a:br>
            <a:r>
              <a:rPr lang="en-US" b="1" dirty="0"/>
              <a:t>Q2 2022</a:t>
            </a:r>
          </a:p>
        </p:txBody>
      </p:sp>
    </p:spTree>
    <p:extLst>
      <p:ext uri="{BB962C8B-B14F-4D97-AF65-F5344CB8AC3E}">
        <p14:creationId xmlns:p14="http://schemas.microsoft.com/office/powerpoint/2010/main" val="252083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bar chart&#10;&#10;Description automatically generated">
            <a:extLst>
              <a:ext uri="{FF2B5EF4-FFF2-40B4-BE49-F238E27FC236}">
                <a16:creationId xmlns:a16="http://schemas.microsoft.com/office/drawing/2014/main" id="{909C350E-60E8-EE60-F906-9DF4AC2FCC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236912" y="-1962267"/>
            <a:ext cx="5715000" cy="10553935"/>
          </a:xfrm>
        </p:spPr>
      </p:pic>
    </p:spTree>
    <p:extLst>
      <p:ext uri="{BB962C8B-B14F-4D97-AF65-F5344CB8AC3E}">
        <p14:creationId xmlns:p14="http://schemas.microsoft.com/office/powerpoint/2010/main" val="22798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5A3BD0FF-9EA1-5B12-D70D-4E49B09F1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13112" y="-2118400"/>
            <a:ext cx="5562601" cy="10866202"/>
          </a:xfrm>
          <a:prstGeom prst="rect">
            <a:avLst/>
          </a:prstGeom>
        </p:spPr>
      </p:pic>
    </p:spTree>
    <p:extLst>
      <p:ext uri="{BB962C8B-B14F-4D97-AF65-F5344CB8AC3E}">
        <p14:creationId xmlns:p14="http://schemas.microsoft.com/office/powerpoint/2010/main" val="70086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schematic, timeline&#10;&#10;Description automatically generated">
            <a:extLst>
              <a:ext uri="{FF2B5EF4-FFF2-40B4-BE49-F238E27FC236}">
                <a16:creationId xmlns:a16="http://schemas.microsoft.com/office/drawing/2014/main" id="{552A1B59-233D-1481-F345-34452B7D2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63998" y="-1641587"/>
            <a:ext cx="5791201" cy="10293575"/>
          </a:xfrm>
          <a:prstGeom prst="rect">
            <a:avLst/>
          </a:prstGeom>
        </p:spPr>
      </p:pic>
    </p:spTree>
    <p:extLst>
      <p:ext uri="{BB962C8B-B14F-4D97-AF65-F5344CB8AC3E}">
        <p14:creationId xmlns:p14="http://schemas.microsoft.com/office/powerpoint/2010/main" val="8523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D905BF53-8CD2-AAFD-D960-89D4B8DC3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23116" y="-1829305"/>
            <a:ext cx="5866389" cy="10439400"/>
          </a:xfrm>
          <a:prstGeom prst="rect">
            <a:avLst/>
          </a:prstGeom>
        </p:spPr>
      </p:pic>
    </p:spTree>
    <p:extLst>
      <p:ext uri="{BB962C8B-B14F-4D97-AF65-F5344CB8AC3E}">
        <p14:creationId xmlns:p14="http://schemas.microsoft.com/office/powerpoint/2010/main" val="26600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DAFC-6ACB-7DAE-C051-52850011C7ED}"/>
              </a:ext>
            </a:extLst>
          </p:cNvPr>
          <p:cNvSpPr>
            <a:spLocks noGrp="1"/>
          </p:cNvSpPr>
          <p:nvPr>
            <p:ph type="title"/>
          </p:nvPr>
        </p:nvSpPr>
        <p:spPr>
          <a:xfrm>
            <a:off x="684212" y="457200"/>
            <a:ext cx="3596607" cy="2667000"/>
          </a:xfrm>
        </p:spPr>
        <p:txBody>
          <a:bodyPr/>
          <a:lstStyle/>
          <a:p>
            <a:endParaRPr lang="en-US"/>
          </a:p>
        </p:txBody>
      </p:sp>
      <p:pic>
        <p:nvPicPr>
          <p:cNvPr id="14" name="Picture 13" descr="Chart, bar chart&#10;&#10;Description automatically generated">
            <a:extLst>
              <a:ext uri="{FF2B5EF4-FFF2-40B4-BE49-F238E27FC236}">
                <a16:creationId xmlns:a16="http://schemas.microsoft.com/office/drawing/2014/main" id="{8A27E1F9-2692-48A0-829A-FF58401B2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95659" y="-2106648"/>
            <a:ext cx="5943600" cy="11071295"/>
          </a:xfrm>
          <a:prstGeom prst="rect">
            <a:avLst/>
          </a:prstGeom>
        </p:spPr>
      </p:pic>
    </p:spTree>
    <p:extLst>
      <p:ext uri="{BB962C8B-B14F-4D97-AF65-F5344CB8AC3E}">
        <p14:creationId xmlns:p14="http://schemas.microsoft.com/office/powerpoint/2010/main" val="219761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Corporate Debt: An Overview</a:t>
            </a:r>
          </a:p>
        </p:txBody>
      </p:sp>
      <p:sp>
        <p:nvSpPr>
          <p:cNvPr id="14" name="Content Placeholder 13"/>
          <p:cNvSpPr>
            <a:spLocks noGrp="1"/>
          </p:cNvSpPr>
          <p:nvPr>
            <p:ph idx="1"/>
          </p:nvPr>
        </p:nvSpPr>
        <p:spPr>
          <a:xfrm>
            <a:off x="1217612" y="1219201"/>
            <a:ext cx="9829799" cy="4800600"/>
          </a:xfrm>
        </p:spPr>
        <p:txBody>
          <a:bodyPr>
            <a:normAutofit lnSpcReduction="10000"/>
          </a:bodyPr>
          <a:lstStyle/>
          <a:p>
            <a:r>
              <a:rPr lang="en-US" dirty="0"/>
              <a:t>Corporate debt is by far one of the most prefer </a:t>
            </a:r>
          </a:p>
          <a:p>
            <a:r>
              <a:rPr lang="en-US" dirty="0"/>
              <a:t>Raising debt ,in general, do not need to give up ownership and instead they signed a contract. </a:t>
            </a:r>
          </a:p>
          <a:p>
            <a:r>
              <a:rPr lang="en-US" dirty="0"/>
              <a:t>The contract, called bond indenture or loan agreement, requires the company to pay back such debt in the future plus pre-determined interest payment which represents the cost of borrowing. </a:t>
            </a:r>
          </a:p>
          <a:p>
            <a:r>
              <a:rPr lang="en-US" dirty="0"/>
              <a:t>Though debt is the preferred source of capital, is not always available. </a:t>
            </a:r>
          </a:p>
          <a:p>
            <a:r>
              <a:rPr lang="en-US" dirty="0"/>
              <a:t>Debt holders are betting that the company has relatively strong income and cash flows to meet their debt obligations which include both interest and principal payments.</a:t>
            </a:r>
          </a:p>
          <a:p>
            <a:r>
              <a:rPr lang="en-US" dirty="0"/>
              <a:t>In a bankruptcy, debt is viewed higher in the capital structure than stock</a:t>
            </a:r>
          </a:p>
        </p:txBody>
      </p:sp>
    </p:spTree>
    <p:extLst>
      <p:ext uri="{BB962C8B-B14F-4D97-AF65-F5344CB8AC3E}">
        <p14:creationId xmlns:p14="http://schemas.microsoft.com/office/powerpoint/2010/main" val="134510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Parties Involved</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Investor</a:t>
            </a:r>
          </a:p>
          <a:p>
            <a:r>
              <a:rPr lang="en-US" dirty="0"/>
              <a:t>Rating Agency</a:t>
            </a:r>
          </a:p>
          <a:p>
            <a:r>
              <a:rPr lang="en-US" dirty="0"/>
              <a:t>Issuer</a:t>
            </a:r>
          </a:p>
          <a:p>
            <a:r>
              <a:rPr lang="en-US" dirty="0"/>
              <a:t>Underwriter/Agent.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Investor</a:t>
            </a:r>
          </a:p>
        </p:txBody>
      </p:sp>
      <p:sp>
        <p:nvSpPr>
          <p:cNvPr id="14" name="Content Placeholder 13"/>
          <p:cNvSpPr>
            <a:spLocks noGrp="1"/>
          </p:cNvSpPr>
          <p:nvPr>
            <p:ph idx="1"/>
          </p:nvPr>
        </p:nvSpPr>
        <p:spPr>
          <a:xfrm>
            <a:off x="1217613" y="1219201"/>
            <a:ext cx="8077200" cy="2057399"/>
          </a:xfrm>
        </p:spPr>
        <p:txBody>
          <a:bodyPr>
            <a:normAutofit/>
          </a:bodyPr>
          <a:lstStyle/>
          <a:p>
            <a:r>
              <a:rPr lang="en-US" dirty="0"/>
              <a:t>Institutional (Primary &amp; Secondary markets)</a:t>
            </a:r>
          </a:p>
          <a:p>
            <a:r>
              <a:rPr lang="en-US" dirty="0"/>
              <a:t>Retail (secondary markets)</a:t>
            </a:r>
          </a:p>
          <a:p>
            <a:endParaRPr lang="en-US" dirty="0"/>
          </a:p>
        </p:txBody>
      </p:sp>
    </p:spTree>
    <p:extLst>
      <p:ext uri="{BB962C8B-B14F-4D97-AF65-F5344CB8AC3E}">
        <p14:creationId xmlns:p14="http://schemas.microsoft.com/office/powerpoint/2010/main" val="391684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Corporate Bonds</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In general, investing in bonds is safer than investing in stocks. </a:t>
            </a:r>
          </a:p>
          <a:p>
            <a:r>
              <a:rPr lang="en-US" dirty="0"/>
              <a:t>The return is expected to be fixed assuming the investor holds the bonds until the contractual maturity, thus the risk is estimated to be lower than the equity’s investment risk. </a:t>
            </a:r>
          </a:p>
          <a:p>
            <a:r>
              <a:rPr lang="en-US" dirty="0"/>
              <a:t>What gets a little complicated with holding corporate bonds is that the market value of these bonds could fluctuate due to many factors such as</a:t>
            </a:r>
          </a:p>
          <a:p>
            <a:pPr lvl="1"/>
            <a:r>
              <a:rPr lang="en-US" dirty="0"/>
              <a:t> interest rates</a:t>
            </a:r>
          </a:p>
          <a:p>
            <a:pPr lvl="1"/>
            <a:r>
              <a:rPr lang="en-US" dirty="0"/>
              <a:t>credit risk</a:t>
            </a:r>
          </a:p>
          <a:p>
            <a:pPr lvl="1"/>
            <a:r>
              <a:rPr lang="en-US" dirty="0"/>
              <a:t>market liquidity</a:t>
            </a:r>
          </a:p>
          <a:p>
            <a:pPr lvl="1"/>
            <a:r>
              <a:rPr lang="en-US" dirty="0"/>
              <a:t>refinancing</a:t>
            </a:r>
          </a:p>
          <a:p>
            <a:endParaRPr lang="en-US" dirty="0"/>
          </a:p>
        </p:txBody>
      </p:sp>
    </p:spTree>
    <p:extLst>
      <p:ext uri="{BB962C8B-B14F-4D97-AF65-F5344CB8AC3E}">
        <p14:creationId xmlns:p14="http://schemas.microsoft.com/office/powerpoint/2010/main" val="102055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Secondary Bond Markets: An Overview</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The secondary market for publicly traded bonds takes place in over-the-counter transactions. </a:t>
            </a:r>
          </a:p>
          <a:p>
            <a:r>
              <a:rPr lang="en-US" dirty="0"/>
              <a:t>Bonds need to register with the SEC and report all secondary trading activities in a centralized reporting platform called TRACE (trade reporting and compliance engine). </a:t>
            </a:r>
          </a:p>
          <a:p>
            <a:r>
              <a:rPr lang="en-US" dirty="0"/>
              <a:t>The bonds are rated, as required by the SEC, by two independent rating agencies before they are issued. As a precaution, they continue to be monitored for upgrades or downgrades. The rating that is assigned to the bond security is an estimation on the probability of default. </a:t>
            </a:r>
          </a:p>
          <a:p>
            <a:r>
              <a:rPr lang="en-US" dirty="0"/>
              <a:t>Bonds are basically traded in two separate markets: investment grade and non-investment grade (high yield). </a:t>
            </a:r>
          </a:p>
          <a:p>
            <a:endParaRPr lang="en-US" dirty="0"/>
          </a:p>
        </p:txBody>
      </p:sp>
    </p:spTree>
    <p:extLst>
      <p:ext uri="{BB962C8B-B14F-4D97-AF65-F5344CB8AC3E}">
        <p14:creationId xmlns:p14="http://schemas.microsoft.com/office/powerpoint/2010/main" val="26967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Rating Agency</a:t>
            </a:r>
          </a:p>
        </p:txBody>
      </p:sp>
      <p:sp>
        <p:nvSpPr>
          <p:cNvPr id="14" name="Content Placeholder 13"/>
          <p:cNvSpPr>
            <a:spLocks noGrp="1"/>
          </p:cNvSpPr>
          <p:nvPr>
            <p:ph idx="1"/>
          </p:nvPr>
        </p:nvSpPr>
        <p:spPr>
          <a:xfrm>
            <a:off x="1217613" y="1219201"/>
            <a:ext cx="8077200" cy="2057399"/>
          </a:xfrm>
        </p:spPr>
        <p:txBody>
          <a:bodyPr>
            <a:normAutofit/>
          </a:bodyPr>
          <a:lstStyle/>
          <a:p>
            <a:r>
              <a:rPr lang="en-US" dirty="0"/>
              <a:t>Standard &amp; Poor’s</a:t>
            </a:r>
          </a:p>
          <a:p>
            <a:r>
              <a:rPr lang="en-US" dirty="0"/>
              <a:t>Moody’s</a:t>
            </a:r>
          </a:p>
          <a:p>
            <a:r>
              <a:rPr lang="en-US" dirty="0"/>
              <a:t>Fitch</a:t>
            </a:r>
          </a:p>
          <a:p>
            <a:endParaRPr lang="en-US" dirty="0"/>
          </a:p>
        </p:txBody>
      </p:sp>
    </p:spTree>
    <p:extLst>
      <p:ext uri="{BB962C8B-B14F-4D97-AF65-F5344CB8AC3E}">
        <p14:creationId xmlns:p14="http://schemas.microsoft.com/office/powerpoint/2010/main" val="86838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17057" y="381000"/>
            <a:ext cx="4038600" cy="1143000"/>
          </a:xfrm>
        </p:spPr>
        <p:txBody>
          <a:bodyPr anchor="b">
            <a:normAutofit/>
          </a:bodyPr>
          <a:lstStyle/>
          <a:p>
            <a:r>
              <a:rPr lang="en-US" b="1" dirty="0"/>
              <a:t>Raising / Issuing Corporate Bonds</a:t>
            </a:r>
          </a:p>
        </p:txBody>
      </p:sp>
      <p:sp>
        <p:nvSpPr>
          <p:cNvPr id="14" name="Content Placeholder 13"/>
          <p:cNvSpPr>
            <a:spLocks noGrp="1"/>
          </p:cNvSpPr>
          <p:nvPr>
            <p:ph type="body" sz="half" idx="2"/>
          </p:nvPr>
        </p:nvSpPr>
        <p:spPr>
          <a:xfrm>
            <a:off x="760412" y="1905000"/>
            <a:ext cx="4176576" cy="1600200"/>
          </a:xfrm>
        </p:spPr>
        <p:txBody>
          <a:bodyPr>
            <a:normAutofit/>
          </a:bodyPr>
          <a:lstStyle/>
          <a:p>
            <a:r>
              <a:rPr lang="en-US" sz="1500" b="1" dirty="0"/>
              <a:t>The companies issuing bonds in the public markets are required by the Securities and Exchange Commission (SEC) to be independently rated by at least two rating agencies before they are issued Secured Bonds</a:t>
            </a:r>
          </a:p>
          <a:p>
            <a:pPr lvl="1"/>
            <a:endParaRPr lang="en-US" sz="1500" b="1" dirty="0"/>
          </a:p>
        </p:txBody>
      </p:sp>
      <p:pic>
        <p:nvPicPr>
          <p:cNvPr id="2" name="Picture 1">
            <a:extLst>
              <a:ext uri="{FF2B5EF4-FFF2-40B4-BE49-F238E27FC236}">
                <a16:creationId xmlns:a16="http://schemas.microsoft.com/office/drawing/2014/main" id="{0BB95E32-9A4D-49D7-8483-269DA104CADB}"/>
              </a:ext>
            </a:extLst>
          </p:cNvPr>
          <p:cNvPicPr>
            <a:picLocks noChangeAspect="1"/>
          </p:cNvPicPr>
          <p:nvPr/>
        </p:nvPicPr>
        <p:blipFill>
          <a:blip r:embed="rId2"/>
          <a:stretch>
            <a:fillRect/>
          </a:stretch>
        </p:blipFill>
        <p:spPr>
          <a:xfrm>
            <a:off x="5713412" y="685800"/>
            <a:ext cx="5257800" cy="5791200"/>
          </a:xfrm>
          <a:prstGeom prst="rect">
            <a:avLst/>
          </a:prstGeom>
          <a:solidFill>
            <a:schemeClr val="tx2"/>
          </a:solidFill>
        </p:spPr>
      </p:pic>
    </p:spTree>
    <p:extLst>
      <p:ext uri="{BB962C8B-B14F-4D97-AF65-F5344CB8AC3E}">
        <p14:creationId xmlns:p14="http://schemas.microsoft.com/office/powerpoint/2010/main" val="198940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1053</Words>
  <Application>Microsoft Office PowerPoint</Application>
  <PresentationFormat>Custom</PresentationFormat>
  <Paragraphs>137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Cambria Math</vt:lpstr>
      <vt:lpstr>Corbel</vt:lpstr>
      <vt:lpstr>Symbol</vt:lpstr>
      <vt:lpstr>Digital Blue Tunnel 16x9</vt:lpstr>
      <vt:lpstr>Debt Markets: issuing Corporate Bonds 144As Private Placements</vt:lpstr>
      <vt:lpstr>Issuer (Who raises bonds)</vt:lpstr>
      <vt:lpstr>Corporate Debt: An Overview</vt:lpstr>
      <vt:lpstr>Parties Involved</vt:lpstr>
      <vt:lpstr>Investor</vt:lpstr>
      <vt:lpstr>Corporate Bonds</vt:lpstr>
      <vt:lpstr>Secondary Bond Markets: An Overview</vt:lpstr>
      <vt:lpstr>Rating Agency</vt:lpstr>
      <vt:lpstr>Raising / Issuing Corporate Bonds</vt:lpstr>
      <vt:lpstr>Rating Agency Methodology</vt:lpstr>
      <vt:lpstr>Corporate Issuer</vt:lpstr>
      <vt:lpstr>Treasury Notes and Bonds</vt:lpstr>
      <vt:lpstr>Treasury Bonds: Recent Innovation</vt:lpstr>
      <vt:lpstr>Municipal Bonds </vt:lpstr>
      <vt:lpstr>Municipal Bonds: Example </vt:lpstr>
      <vt:lpstr>Types of Corporate Bonds</vt:lpstr>
      <vt:lpstr>Corporate Debt: An Overview</vt:lpstr>
      <vt:lpstr>Going to Market to Raise Corporate Bonds </vt:lpstr>
      <vt:lpstr>Terms of the Bonds</vt:lpstr>
      <vt:lpstr>Money Terms - Primary</vt:lpstr>
      <vt:lpstr>Pricing Bonds </vt:lpstr>
      <vt:lpstr>Term Sheet</vt:lpstr>
      <vt:lpstr>Market Information Q2 2022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8</cp:revision>
  <dcterms:created xsi:type="dcterms:W3CDTF">2020-05-26T21:09:41Z</dcterms:created>
  <dcterms:modified xsi:type="dcterms:W3CDTF">2023-10-17T16:08:51Z</dcterms:modified>
</cp:coreProperties>
</file>