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43"/>
  </p:notesMasterIdLst>
  <p:sldIdLst>
    <p:sldId id="256" r:id="rId3"/>
    <p:sldId id="284" r:id="rId4"/>
    <p:sldId id="267" r:id="rId5"/>
    <p:sldId id="258" r:id="rId6"/>
    <p:sldId id="268" r:id="rId7"/>
    <p:sldId id="269" r:id="rId8"/>
    <p:sldId id="270" r:id="rId9"/>
    <p:sldId id="271" r:id="rId10"/>
    <p:sldId id="272" r:id="rId11"/>
    <p:sldId id="273" r:id="rId12"/>
    <p:sldId id="274" r:id="rId13"/>
    <p:sldId id="275" r:id="rId14"/>
    <p:sldId id="277" r:id="rId15"/>
    <p:sldId id="280" r:id="rId16"/>
    <p:sldId id="281" r:id="rId17"/>
    <p:sldId id="282" r:id="rId18"/>
    <p:sldId id="283" r:id="rId19"/>
    <p:sldId id="288" r:id="rId20"/>
    <p:sldId id="289" r:id="rId21"/>
    <p:sldId id="290" r:id="rId22"/>
    <p:sldId id="291" r:id="rId23"/>
    <p:sldId id="294" r:id="rId24"/>
    <p:sldId id="295" r:id="rId25"/>
    <p:sldId id="287" r:id="rId26"/>
    <p:sldId id="292" r:id="rId27"/>
    <p:sldId id="293" r:id="rId28"/>
    <p:sldId id="296" r:id="rId29"/>
    <p:sldId id="297" r:id="rId30"/>
    <p:sldId id="298" r:id="rId31"/>
    <p:sldId id="299" r:id="rId32"/>
    <p:sldId id="300" r:id="rId33"/>
    <p:sldId id="301" r:id="rId34"/>
    <p:sldId id="302" r:id="rId35"/>
    <p:sldId id="303" r:id="rId36"/>
    <p:sldId id="304" r:id="rId37"/>
    <p:sldId id="305" r:id="rId38"/>
    <p:sldId id="306" r:id="rId39"/>
    <p:sldId id="308" r:id="rId40"/>
    <p:sldId id="309" r:id="rId41"/>
    <p:sldId id="310"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akis Droussiotis" initials="CD" lastIdx="14" clrIdx="0">
    <p:extLst>
      <p:ext uri="{19B8F6BF-5375-455C-9EA6-DF929625EA0E}">
        <p15:presenceInfo xmlns:p15="http://schemas.microsoft.com/office/powerpoint/2012/main" userId="S-1-5-21-1667523570-1102243735-722112616-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164B04-E3D8-483A-A5E4-401BD1F5F0F9}" v="6" dt="2019-06-28T16:08:43.6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7" autoAdjust="0"/>
    <p:restoredTop sz="94660"/>
  </p:normalViewPr>
  <p:slideViewPr>
    <p:cSldViewPr snapToGrid="0">
      <p:cViewPr varScale="1">
        <p:scale>
          <a:sx n="105" d="100"/>
          <a:sy n="105" d="100"/>
        </p:scale>
        <p:origin x="16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ussiotis" userId="66921b89f68d3868" providerId="LiveId" clId="{F0C85682-1242-4F8A-8153-16BD366540BB}"/>
    <pc:docChg chg="custSel delSld modSld">
      <pc:chgData name="Chris Droussiotis" userId="66921b89f68d3868" providerId="LiveId" clId="{F0C85682-1242-4F8A-8153-16BD366540BB}" dt="2019-06-28T16:08:00.449" v="50" actId="6549"/>
      <pc:docMkLst>
        <pc:docMk/>
      </pc:docMkLst>
      <pc:sldChg chg="modSp">
        <pc:chgData name="Chris Droussiotis" userId="66921b89f68d3868" providerId="LiveId" clId="{F0C85682-1242-4F8A-8153-16BD366540BB}" dt="2019-06-28T16:03:27.597" v="31" actId="6549"/>
        <pc:sldMkLst>
          <pc:docMk/>
          <pc:sldMk cId="2528682176" sldId="256"/>
        </pc:sldMkLst>
        <pc:spChg chg="mod">
          <ac:chgData name="Chris Droussiotis" userId="66921b89f68d3868" providerId="LiveId" clId="{F0C85682-1242-4F8A-8153-16BD366540BB}" dt="2019-06-28T16:03:27.597" v="31" actId="6549"/>
          <ac:spMkLst>
            <pc:docMk/>
            <pc:sldMk cId="2528682176" sldId="256"/>
            <ac:spMk id="3" creationId="{538E7203-2CC2-40D8-A264-4CFF8030A0B5}"/>
          </ac:spMkLst>
        </pc:spChg>
      </pc:sldChg>
      <pc:sldChg chg="del">
        <pc:chgData name="Chris Droussiotis" userId="66921b89f68d3868" providerId="LiveId" clId="{F0C85682-1242-4F8A-8153-16BD366540BB}" dt="2019-06-28T16:02:56.439" v="0" actId="2696"/>
        <pc:sldMkLst>
          <pc:docMk/>
          <pc:sldMk cId="3051652598" sldId="257"/>
        </pc:sldMkLst>
      </pc:sldChg>
      <pc:sldChg chg="modSp">
        <pc:chgData name="Chris Droussiotis" userId="66921b89f68d3868" providerId="LiveId" clId="{F0C85682-1242-4F8A-8153-16BD366540BB}" dt="2019-06-28T16:08:00.449" v="50" actId="6549"/>
        <pc:sldMkLst>
          <pc:docMk/>
          <pc:sldMk cId="909676880" sldId="284"/>
        </pc:sldMkLst>
        <pc:spChg chg="mod">
          <ac:chgData name="Chris Droussiotis" userId="66921b89f68d3868" providerId="LiveId" clId="{F0C85682-1242-4F8A-8153-16BD366540BB}" dt="2019-06-28T16:03:07.257" v="7" actId="20577"/>
          <ac:spMkLst>
            <pc:docMk/>
            <pc:sldMk cId="909676880" sldId="284"/>
            <ac:spMk id="2" creationId="{1321A14C-09FB-4298-8877-03261F277772}"/>
          </ac:spMkLst>
        </pc:spChg>
        <pc:spChg chg="mod">
          <ac:chgData name="Chris Droussiotis" userId="66921b89f68d3868" providerId="LiveId" clId="{F0C85682-1242-4F8A-8153-16BD366540BB}" dt="2019-06-28T16:08:00.449" v="50" actId="6549"/>
          <ac:spMkLst>
            <pc:docMk/>
            <pc:sldMk cId="909676880" sldId="284"/>
            <ac:spMk id="3" creationId="{8D8085D3-4977-4B8D-B0D6-C184D2313E10}"/>
          </ac:spMkLst>
        </pc:spChg>
      </pc:sldChg>
      <pc:sldChg chg="del">
        <pc:chgData name="Chris Droussiotis" userId="66921b89f68d3868" providerId="LiveId" clId="{F0C85682-1242-4F8A-8153-16BD366540BB}" dt="2019-06-28T16:06:16.240" v="45"/>
        <pc:sldMkLst>
          <pc:docMk/>
          <pc:sldMk cId="1398468106" sldId="287"/>
        </pc:sldMkLst>
      </pc:sldChg>
      <pc:sldChg chg="del">
        <pc:chgData name="Chris Droussiotis" userId="66921b89f68d3868" providerId="LiveId" clId="{F0C85682-1242-4F8A-8153-16BD366540BB}" dt="2019-06-28T16:06:16.240" v="45"/>
        <pc:sldMkLst>
          <pc:docMk/>
          <pc:sldMk cId="3367176732" sldId="292"/>
        </pc:sldMkLst>
      </pc:sldChg>
      <pc:sldChg chg="addSp del delDesignElem">
        <pc:chgData name="Chris Droussiotis" userId="66921b89f68d3868" providerId="LiveId" clId="{F0C85682-1242-4F8A-8153-16BD366540BB}" dt="2019-06-28T16:06:16.240" v="45"/>
        <pc:sldMkLst>
          <pc:docMk/>
          <pc:sldMk cId="3552212618" sldId="293"/>
        </pc:sldMkLst>
        <pc:spChg chg="add">
          <ac:chgData name="Chris Droussiotis" userId="66921b89f68d3868" providerId="LiveId" clId="{F0C85682-1242-4F8A-8153-16BD366540BB}" dt="2019-06-28T16:06:16.240" v="45"/>
          <ac:spMkLst>
            <pc:docMk/>
            <pc:sldMk cId="3552212618" sldId="293"/>
            <ac:spMk id="12" creationId="{6697F791-5FFA-4164-899F-EB52EA72B024}"/>
          </ac:spMkLst>
        </pc:spChg>
        <pc:spChg chg="add">
          <ac:chgData name="Chris Droussiotis" userId="66921b89f68d3868" providerId="LiveId" clId="{F0C85682-1242-4F8A-8153-16BD366540BB}" dt="2019-06-28T16:06:16.240" v="45"/>
          <ac:spMkLst>
            <pc:docMk/>
            <pc:sldMk cId="3552212618" sldId="293"/>
            <ac:spMk id="16" creationId="{B773AB25-A422-41AA-9737-5E04C1966DE1}"/>
          </ac:spMkLst>
        </pc:spChg>
        <pc:grpChg chg="add">
          <ac:chgData name="Chris Droussiotis" userId="66921b89f68d3868" providerId="LiveId" clId="{F0C85682-1242-4F8A-8153-16BD366540BB}" dt="2019-06-28T16:06:16.240" v="45"/>
          <ac:grpSpMkLst>
            <pc:docMk/>
            <pc:sldMk cId="3552212618" sldId="293"/>
            <ac:grpSpMk id="20" creationId="{6AD0D387-1584-4477-B5F8-52B50D4F2205}"/>
          </ac:grpSpMkLst>
        </pc:grpChg>
        <pc:picChg chg="add">
          <ac:chgData name="Chris Droussiotis" userId="66921b89f68d3868" providerId="LiveId" clId="{F0C85682-1242-4F8A-8153-16BD366540BB}" dt="2019-06-28T16:06:16.240" v="45"/>
          <ac:picMkLst>
            <pc:docMk/>
            <pc:sldMk cId="3552212618" sldId="293"/>
            <ac:picMk id="14" creationId="{4E28A1A9-FB81-4816-AAEA-C3B430946951}"/>
          </ac:picMkLst>
        </pc:picChg>
        <pc:picChg chg="add">
          <ac:chgData name="Chris Droussiotis" userId="66921b89f68d3868" providerId="LiveId" clId="{F0C85682-1242-4F8A-8153-16BD366540BB}" dt="2019-06-28T16:06:16.240" v="45"/>
          <ac:picMkLst>
            <pc:docMk/>
            <pc:sldMk cId="3552212618" sldId="293"/>
            <ac:picMk id="18" creationId="{AF0552B8-DE8C-40DF-B29F-1728E6A10619}"/>
          </ac:picMkLst>
        </pc:picChg>
      </pc:sldChg>
      <pc:sldChg chg="del">
        <pc:chgData name="Chris Droussiotis" userId="66921b89f68d3868" providerId="LiveId" clId="{F0C85682-1242-4F8A-8153-16BD366540BB}" dt="2019-06-28T16:06:16.240" v="45"/>
        <pc:sldMkLst>
          <pc:docMk/>
          <pc:sldMk cId="2025947192" sldId="294"/>
        </pc:sldMkLst>
      </pc:sldChg>
      <pc:sldChg chg="addSp del delDesignElem">
        <pc:chgData name="Chris Droussiotis" userId="66921b89f68d3868" providerId="LiveId" clId="{F0C85682-1242-4F8A-8153-16BD366540BB}" dt="2019-06-28T16:06:16.240" v="45"/>
        <pc:sldMkLst>
          <pc:docMk/>
          <pc:sldMk cId="2947728741" sldId="295"/>
        </pc:sldMkLst>
        <pc:spChg chg="add">
          <ac:chgData name="Chris Droussiotis" userId="66921b89f68d3868" providerId="LiveId" clId="{F0C85682-1242-4F8A-8153-16BD366540BB}" dt="2019-06-28T16:06:16.240" v="45"/>
          <ac:spMkLst>
            <pc:docMk/>
            <pc:sldMk cId="2947728741" sldId="295"/>
            <ac:spMk id="12" creationId="{6697F791-5FFA-4164-899F-EB52EA72B024}"/>
          </ac:spMkLst>
        </pc:spChg>
        <pc:spChg chg="add">
          <ac:chgData name="Chris Droussiotis" userId="66921b89f68d3868" providerId="LiveId" clId="{F0C85682-1242-4F8A-8153-16BD366540BB}" dt="2019-06-28T16:06:16.240" v="45"/>
          <ac:spMkLst>
            <pc:docMk/>
            <pc:sldMk cId="2947728741" sldId="295"/>
            <ac:spMk id="16" creationId="{B773AB25-A422-41AA-9737-5E04C1966DE1}"/>
          </ac:spMkLst>
        </pc:spChg>
        <pc:grpChg chg="add">
          <ac:chgData name="Chris Droussiotis" userId="66921b89f68d3868" providerId="LiveId" clId="{F0C85682-1242-4F8A-8153-16BD366540BB}" dt="2019-06-28T16:06:16.240" v="45"/>
          <ac:grpSpMkLst>
            <pc:docMk/>
            <pc:sldMk cId="2947728741" sldId="295"/>
            <ac:grpSpMk id="20" creationId="{6AD0D387-1584-4477-B5F8-52B50D4F2205}"/>
          </ac:grpSpMkLst>
        </pc:grpChg>
        <pc:picChg chg="add">
          <ac:chgData name="Chris Droussiotis" userId="66921b89f68d3868" providerId="LiveId" clId="{F0C85682-1242-4F8A-8153-16BD366540BB}" dt="2019-06-28T16:06:16.240" v="45"/>
          <ac:picMkLst>
            <pc:docMk/>
            <pc:sldMk cId="2947728741" sldId="295"/>
            <ac:picMk id="14" creationId="{4E28A1A9-FB81-4816-AAEA-C3B430946951}"/>
          </ac:picMkLst>
        </pc:picChg>
        <pc:picChg chg="add">
          <ac:chgData name="Chris Droussiotis" userId="66921b89f68d3868" providerId="LiveId" clId="{F0C85682-1242-4F8A-8153-16BD366540BB}" dt="2019-06-28T16:06:16.240" v="45"/>
          <ac:picMkLst>
            <pc:docMk/>
            <pc:sldMk cId="2947728741" sldId="295"/>
            <ac:picMk id="18" creationId="{AF0552B8-DE8C-40DF-B29F-1728E6A10619}"/>
          </ac:picMkLst>
        </pc:picChg>
      </pc:sldChg>
      <pc:sldChg chg="del">
        <pc:chgData name="Chris Droussiotis" userId="66921b89f68d3868" providerId="LiveId" clId="{F0C85682-1242-4F8A-8153-16BD366540BB}" dt="2019-06-28T16:06:16.240" v="45"/>
        <pc:sldMkLst>
          <pc:docMk/>
          <pc:sldMk cId="3188049580" sldId="296"/>
        </pc:sldMkLst>
      </pc:sldChg>
      <pc:sldChg chg="addSp del delDesignElem">
        <pc:chgData name="Chris Droussiotis" userId="66921b89f68d3868" providerId="LiveId" clId="{F0C85682-1242-4F8A-8153-16BD366540BB}" dt="2019-06-28T16:06:16.240" v="45"/>
        <pc:sldMkLst>
          <pc:docMk/>
          <pc:sldMk cId="2671788923" sldId="297"/>
        </pc:sldMkLst>
        <pc:spChg chg="add">
          <ac:chgData name="Chris Droussiotis" userId="66921b89f68d3868" providerId="LiveId" clId="{F0C85682-1242-4F8A-8153-16BD366540BB}" dt="2019-06-28T16:06:16.240" v="45"/>
          <ac:spMkLst>
            <pc:docMk/>
            <pc:sldMk cId="2671788923" sldId="297"/>
            <ac:spMk id="12" creationId="{6697F791-5FFA-4164-899F-EB52EA72B024}"/>
          </ac:spMkLst>
        </pc:spChg>
        <pc:spChg chg="add">
          <ac:chgData name="Chris Droussiotis" userId="66921b89f68d3868" providerId="LiveId" clId="{F0C85682-1242-4F8A-8153-16BD366540BB}" dt="2019-06-28T16:06:16.240" v="45"/>
          <ac:spMkLst>
            <pc:docMk/>
            <pc:sldMk cId="2671788923" sldId="297"/>
            <ac:spMk id="16" creationId="{B773AB25-A422-41AA-9737-5E04C1966DE1}"/>
          </ac:spMkLst>
        </pc:spChg>
        <pc:grpChg chg="add">
          <ac:chgData name="Chris Droussiotis" userId="66921b89f68d3868" providerId="LiveId" clId="{F0C85682-1242-4F8A-8153-16BD366540BB}" dt="2019-06-28T16:06:16.240" v="45"/>
          <ac:grpSpMkLst>
            <pc:docMk/>
            <pc:sldMk cId="2671788923" sldId="297"/>
            <ac:grpSpMk id="20" creationId="{6AD0D387-1584-4477-B5F8-52B50D4F2205}"/>
          </ac:grpSpMkLst>
        </pc:grpChg>
        <pc:picChg chg="add">
          <ac:chgData name="Chris Droussiotis" userId="66921b89f68d3868" providerId="LiveId" clId="{F0C85682-1242-4F8A-8153-16BD366540BB}" dt="2019-06-28T16:06:16.240" v="45"/>
          <ac:picMkLst>
            <pc:docMk/>
            <pc:sldMk cId="2671788923" sldId="297"/>
            <ac:picMk id="14" creationId="{4E28A1A9-FB81-4816-AAEA-C3B430946951}"/>
          </ac:picMkLst>
        </pc:picChg>
        <pc:picChg chg="add">
          <ac:chgData name="Chris Droussiotis" userId="66921b89f68d3868" providerId="LiveId" clId="{F0C85682-1242-4F8A-8153-16BD366540BB}" dt="2019-06-28T16:06:16.240" v="45"/>
          <ac:picMkLst>
            <pc:docMk/>
            <pc:sldMk cId="2671788923" sldId="297"/>
            <ac:picMk id="18" creationId="{AF0552B8-DE8C-40DF-B29F-1728E6A10619}"/>
          </ac:picMkLst>
        </pc:picChg>
      </pc:sldChg>
      <pc:sldChg chg="del">
        <pc:chgData name="Chris Droussiotis" userId="66921b89f68d3868" providerId="LiveId" clId="{F0C85682-1242-4F8A-8153-16BD366540BB}" dt="2019-06-28T16:06:16.240" v="45"/>
        <pc:sldMkLst>
          <pc:docMk/>
          <pc:sldMk cId="4259265754" sldId="298"/>
        </pc:sldMkLst>
      </pc:sldChg>
      <pc:sldChg chg="addSp del delDesignElem">
        <pc:chgData name="Chris Droussiotis" userId="66921b89f68d3868" providerId="LiveId" clId="{F0C85682-1242-4F8A-8153-16BD366540BB}" dt="2019-06-28T16:06:16.240" v="45"/>
        <pc:sldMkLst>
          <pc:docMk/>
          <pc:sldMk cId="4192278090" sldId="299"/>
        </pc:sldMkLst>
        <pc:spChg chg="add">
          <ac:chgData name="Chris Droussiotis" userId="66921b89f68d3868" providerId="LiveId" clId="{F0C85682-1242-4F8A-8153-16BD366540BB}" dt="2019-06-28T16:06:16.240" v="45"/>
          <ac:spMkLst>
            <pc:docMk/>
            <pc:sldMk cId="4192278090" sldId="299"/>
            <ac:spMk id="12" creationId="{6697F791-5FFA-4164-899F-EB52EA72B024}"/>
          </ac:spMkLst>
        </pc:spChg>
        <pc:spChg chg="add">
          <ac:chgData name="Chris Droussiotis" userId="66921b89f68d3868" providerId="LiveId" clId="{F0C85682-1242-4F8A-8153-16BD366540BB}" dt="2019-06-28T16:06:16.240" v="45"/>
          <ac:spMkLst>
            <pc:docMk/>
            <pc:sldMk cId="4192278090" sldId="299"/>
            <ac:spMk id="16" creationId="{B773AB25-A422-41AA-9737-5E04C1966DE1}"/>
          </ac:spMkLst>
        </pc:spChg>
        <pc:grpChg chg="add">
          <ac:chgData name="Chris Droussiotis" userId="66921b89f68d3868" providerId="LiveId" clId="{F0C85682-1242-4F8A-8153-16BD366540BB}" dt="2019-06-28T16:06:16.240" v="45"/>
          <ac:grpSpMkLst>
            <pc:docMk/>
            <pc:sldMk cId="4192278090" sldId="299"/>
            <ac:grpSpMk id="20" creationId="{6AD0D387-1584-4477-B5F8-52B50D4F2205}"/>
          </ac:grpSpMkLst>
        </pc:grpChg>
        <pc:picChg chg="add">
          <ac:chgData name="Chris Droussiotis" userId="66921b89f68d3868" providerId="LiveId" clId="{F0C85682-1242-4F8A-8153-16BD366540BB}" dt="2019-06-28T16:06:16.240" v="45"/>
          <ac:picMkLst>
            <pc:docMk/>
            <pc:sldMk cId="4192278090" sldId="299"/>
            <ac:picMk id="14" creationId="{4E28A1A9-FB81-4816-AAEA-C3B430946951}"/>
          </ac:picMkLst>
        </pc:picChg>
        <pc:picChg chg="add">
          <ac:chgData name="Chris Droussiotis" userId="66921b89f68d3868" providerId="LiveId" clId="{F0C85682-1242-4F8A-8153-16BD366540BB}" dt="2019-06-28T16:06:16.240" v="45"/>
          <ac:picMkLst>
            <pc:docMk/>
            <pc:sldMk cId="4192278090" sldId="299"/>
            <ac:picMk id="18" creationId="{AF0552B8-DE8C-40DF-B29F-1728E6A10619}"/>
          </ac:picMkLst>
        </pc:picChg>
      </pc:sldChg>
      <pc:sldChg chg="del">
        <pc:chgData name="Chris Droussiotis" userId="66921b89f68d3868" providerId="LiveId" clId="{F0C85682-1242-4F8A-8153-16BD366540BB}" dt="2019-06-28T16:06:16.240" v="45"/>
        <pc:sldMkLst>
          <pc:docMk/>
          <pc:sldMk cId="3772014331" sldId="300"/>
        </pc:sldMkLst>
      </pc:sldChg>
      <pc:sldChg chg="addSp del delDesignElem">
        <pc:chgData name="Chris Droussiotis" userId="66921b89f68d3868" providerId="LiveId" clId="{F0C85682-1242-4F8A-8153-16BD366540BB}" dt="2019-06-28T16:06:16.240" v="45"/>
        <pc:sldMkLst>
          <pc:docMk/>
          <pc:sldMk cId="2520865349" sldId="301"/>
        </pc:sldMkLst>
        <pc:spChg chg="add">
          <ac:chgData name="Chris Droussiotis" userId="66921b89f68d3868" providerId="LiveId" clId="{F0C85682-1242-4F8A-8153-16BD366540BB}" dt="2019-06-28T16:06:16.240" v="45"/>
          <ac:spMkLst>
            <pc:docMk/>
            <pc:sldMk cId="2520865349" sldId="301"/>
            <ac:spMk id="92" creationId="{6697F791-5FFA-4164-899F-EB52EA72B024}"/>
          </ac:spMkLst>
        </pc:spChg>
        <pc:spChg chg="add">
          <ac:chgData name="Chris Droussiotis" userId="66921b89f68d3868" providerId="LiveId" clId="{F0C85682-1242-4F8A-8153-16BD366540BB}" dt="2019-06-28T16:06:16.240" v="45"/>
          <ac:spMkLst>
            <pc:docMk/>
            <pc:sldMk cId="2520865349" sldId="301"/>
            <ac:spMk id="96" creationId="{B773AB25-A422-41AA-9737-5E04C1966DE1}"/>
          </ac:spMkLst>
        </pc:spChg>
        <pc:grpChg chg="add">
          <ac:chgData name="Chris Droussiotis" userId="66921b89f68d3868" providerId="LiveId" clId="{F0C85682-1242-4F8A-8153-16BD366540BB}" dt="2019-06-28T16:06:16.240" v="45"/>
          <ac:grpSpMkLst>
            <pc:docMk/>
            <pc:sldMk cId="2520865349" sldId="301"/>
            <ac:grpSpMk id="100" creationId="{6AD0D387-1584-4477-B5F8-52B50D4F2205}"/>
          </ac:grpSpMkLst>
        </pc:grpChg>
        <pc:picChg chg="add">
          <ac:chgData name="Chris Droussiotis" userId="66921b89f68d3868" providerId="LiveId" clId="{F0C85682-1242-4F8A-8153-16BD366540BB}" dt="2019-06-28T16:06:16.240" v="45"/>
          <ac:picMkLst>
            <pc:docMk/>
            <pc:sldMk cId="2520865349" sldId="301"/>
            <ac:picMk id="94" creationId="{4E28A1A9-FB81-4816-AAEA-C3B430946951}"/>
          </ac:picMkLst>
        </pc:picChg>
        <pc:picChg chg="add">
          <ac:chgData name="Chris Droussiotis" userId="66921b89f68d3868" providerId="LiveId" clId="{F0C85682-1242-4F8A-8153-16BD366540BB}" dt="2019-06-28T16:06:16.240" v="45"/>
          <ac:picMkLst>
            <pc:docMk/>
            <pc:sldMk cId="2520865349" sldId="301"/>
            <ac:picMk id="98" creationId="{AF0552B8-DE8C-40DF-B29F-1728E6A10619}"/>
          </ac:picMkLst>
        </pc:picChg>
      </pc:sldChg>
      <pc:sldChg chg="del">
        <pc:chgData name="Chris Droussiotis" userId="66921b89f68d3868" providerId="LiveId" clId="{F0C85682-1242-4F8A-8153-16BD366540BB}" dt="2019-06-28T16:06:16.240" v="45"/>
        <pc:sldMkLst>
          <pc:docMk/>
          <pc:sldMk cId="3497680966" sldId="302"/>
        </pc:sldMkLst>
      </pc:sldChg>
      <pc:sldChg chg="addSp del delDesignElem">
        <pc:chgData name="Chris Droussiotis" userId="66921b89f68d3868" providerId="LiveId" clId="{F0C85682-1242-4F8A-8153-16BD366540BB}" dt="2019-06-28T16:06:16.240" v="45"/>
        <pc:sldMkLst>
          <pc:docMk/>
          <pc:sldMk cId="4276310356" sldId="303"/>
        </pc:sldMkLst>
        <pc:spChg chg="add">
          <ac:chgData name="Chris Droussiotis" userId="66921b89f68d3868" providerId="LiveId" clId="{F0C85682-1242-4F8A-8153-16BD366540BB}" dt="2019-06-28T16:06:16.240" v="45"/>
          <ac:spMkLst>
            <pc:docMk/>
            <pc:sldMk cId="4276310356" sldId="303"/>
            <ac:spMk id="52" creationId="{6697F791-5FFA-4164-899F-EB52EA72B024}"/>
          </ac:spMkLst>
        </pc:spChg>
        <pc:spChg chg="add">
          <ac:chgData name="Chris Droussiotis" userId="66921b89f68d3868" providerId="LiveId" clId="{F0C85682-1242-4F8A-8153-16BD366540BB}" dt="2019-06-28T16:06:16.240" v="45"/>
          <ac:spMkLst>
            <pc:docMk/>
            <pc:sldMk cId="4276310356" sldId="303"/>
            <ac:spMk id="56" creationId="{B773AB25-A422-41AA-9737-5E04C1966DE1}"/>
          </ac:spMkLst>
        </pc:spChg>
        <pc:grpChg chg="add">
          <ac:chgData name="Chris Droussiotis" userId="66921b89f68d3868" providerId="LiveId" clId="{F0C85682-1242-4F8A-8153-16BD366540BB}" dt="2019-06-28T16:06:16.240" v="45"/>
          <ac:grpSpMkLst>
            <pc:docMk/>
            <pc:sldMk cId="4276310356" sldId="303"/>
            <ac:grpSpMk id="60" creationId="{6AD0D387-1584-4477-B5F8-52B50D4F2205}"/>
          </ac:grpSpMkLst>
        </pc:grpChg>
        <pc:picChg chg="add">
          <ac:chgData name="Chris Droussiotis" userId="66921b89f68d3868" providerId="LiveId" clId="{F0C85682-1242-4F8A-8153-16BD366540BB}" dt="2019-06-28T16:06:16.240" v="45"/>
          <ac:picMkLst>
            <pc:docMk/>
            <pc:sldMk cId="4276310356" sldId="303"/>
            <ac:picMk id="54" creationId="{4E28A1A9-FB81-4816-AAEA-C3B430946951}"/>
          </ac:picMkLst>
        </pc:picChg>
        <pc:picChg chg="add">
          <ac:chgData name="Chris Droussiotis" userId="66921b89f68d3868" providerId="LiveId" clId="{F0C85682-1242-4F8A-8153-16BD366540BB}" dt="2019-06-28T16:06:16.240" v="45"/>
          <ac:picMkLst>
            <pc:docMk/>
            <pc:sldMk cId="4276310356" sldId="303"/>
            <ac:picMk id="58" creationId="{AF0552B8-DE8C-40DF-B29F-1728E6A10619}"/>
          </ac:picMkLst>
        </pc:picChg>
      </pc:sldChg>
      <pc:sldChg chg="addSp del delDesignElem">
        <pc:chgData name="Chris Droussiotis" userId="66921b89f68d3868" providerId="LiveId" clId="{F0C85682-1242-4F8A-8153-16BD366540BB}" dt="2019-06-28T16:06:16.240" v="45"/>
        <pc:sldMkLst>
          <pc:docMk/>
          <pc:sldMk cId="106983448" sldId="304"/>
        </pc:sldMkLst>
        <pc:spChg chg="add">
          <ac:chgData name="Chris Droussiotis" userId="66921b89f68d3868" providerId="LiveId" clId="{F0C85682-1242-4F8A-8153-16BD366540BB}" dt="2019-06-28T16:06:16.240" v="45"/>
          <ac:spMkLst>
            <pc:docMk/>
            <pc:sldMk cId="106983448" sldId="304"/>
            <ac:spMk id="132" creationId="{6697F791-5FFA-4164-899F-EB52EA72B024}"/>
          </ac:spMkLst>
        </pc:spChg>
        <pc:spChg chg="add">
          <ac:chgData name="Chris Droussiotis" userId="66921b89f68d3868" providerId="LiveId" clId="{F0C85682-1242-4F8A-8153-16BD366540BB}" dt="2019-06-28T16:06:16.240" v="45"/>
          <ac:spMkLst>
            <pc:docMk/>
            <pc:sldMk cId="106983448" sldId="304"/>
            <ac:spMk id="136" creationId="{B773AB25-A422-41AA-9737-5E04C1966DE1}"/>
          </ac:spMkLst>
        </pc:spChg>
        <pc:grpChg chg="add">
          <ac:chgData name="Chris Droussiotis" userId="66921b89f68d3868" providerId="LiveId" clId="{F0C85682-1242-4F8A-8153-16BD366540BB}" dt="2019-06-28T16:06:16.240" v="45"/>
          <ac:grpSpMkLst>
            <pc:docMk/>
            <pc:sldMk cId="106983448" sldId="304"/>
            <ac:grpSpMk id="140" creationId="{6AD0D387-1584-4477-B5F8-52B50D4F2205}"/>
          </ac:grpSpMkLst>
        </pc:grpChg>
        <pc:picChg chg="add">
          <ac:chgData name="Chris Droussiotis" userId="66921b89f68d3868" providerId="LiveId" clId="{F0C85682-1242-4F8A-8153-16BD366540BB}" dt="2019-06-28T16:06:16.240" v="45"/>
          <ac:picMkLst>
            <pc:docMk/>
            <pc:sldMk cId="106983448" sldId="304"/>
            <ac:picMk id="134" creationId="{4E28A1A9-FB81-4816-AAEA-C3B430946951}"/>
          </ac:picMkLst>
        </pc:picChg>
        <pc:picChg chg="add">
          <ac:chgData name="Chris Droussiotis" userId="66921b89f68d3868" providerId="LiveId" clId="{F0C85682-1242-4F8A-8153-16BD366540BB}" dt="2019-06-28T16:06:16.240" v="45"/>
          <ac:picMkLst>
            <pc:docMk/>
            <pc:sldMk cId="106983448" sldId="304"/>
            <ac:picMk id="138" creationId="{AF0552B8-DE8C-40DF-B29F-1728E6A10619}"/>
          </ac:picMkLst>
        </pc:picChg>
      </pc:sldChg>
      <pc:sldChg chg="addSp del delDesignElem">
        <pc:chgData name="Chris Droussiotis" userId="66921b89f68d3868" providerId="LiveId" clId="{F0C85682-1242-4F8A-8153-16BD366540BB}" dt="2019-06-28T16:06:16.240" v="45"/>
        <pc:sldMkLst>
          <pc:docMk/>
          <pc:sldMk cId="1080878375" sldId="305"/>
        </pc:sldMkLst>
        <pc:spChg chg="add">
          <ac:chgData name="Chris Droussiotis" userId="66921b89f68d3868" providerId="LiveId" clId="{F0C85682-1242-4F8A-8153-16BD366540BB}" dt="2019-06-28T16:06:16.240" v="45"/>
          <ac:spMkLst>
            <pc:docMk/>
            <pc:sldMk cId="1080878375" sldId="305"/>
            <ac:spMk id="92" creationId="{6697F791-5FFA-4164-899F-EB52EA72B024}"/>
          </ac:spMkLst>
        </pc:spChg>
        <pc:spChg chg="add">
          <ac:chgData name="Chris Droussiotis" userId="66921b89f68d3868" providerId="LiveId" clId="{F0C85682-1242-4F8A-8153-16BD366540BB}" dt="2019-06-28T16:06:16.240" v="45"/>
          <ac:spMkLst>
            <pc:docMk/>
            <pc:sldMk cId="1080878375" sldId="305"/>
            <ac:spMk id="96" creationId="{B773AB25-A422-41AA-9737-5E04C1966DE1}"/>
          </ac:spMkLst>
        </pc:spChg>
        <pc:grpChg chg="add">
          <ac:chgData name="Chris Droussiotis" userId="66921b89f68d3868" providerId="LiveId" clId="{F0C85682-1242-4F8A-8153-16BD366540BB}" dt="2019-06-28T16:06:16.240" v="45"/>
          <ac:grpSpMkLst>
            <pc:docMk/>
            <pc:sldMk cId="1080878375" sldId="305"/>
            <ac:grpSpMk id="100" creationId="{6AD0D387-1584-4477-B5F8-52B50D4F2205}"/>
          </ac:grpSpMkLst>
        </pc:grpChg>
        <pc:picChg chg="add">
          <ac:chgData name="Chris Droussiotis" userId="66921b89f68d3868" providerId="LiveId" clId="{F0C85682-1242-4F8A-8153-16BD366540BB}" dt="2019-06-28T16:06:16.240" v="45"/>
          <ac:picMkLst>
            <pc:docMk/>
            <pc:sldMk cId="1080878375" sldId="305"/>
            <ac:picMk id="94" creationId="{4E28A1A9-FB81-4816-AAEA-C3B430946951}"/>
          </ac:picMkLst>
        </pc:picChg>
        <pc:picChg chg="add">
          <ac:chgData name="Chris Droussiotis" userId="66921b89f68d3868" providerId="LiveId" clId="{F0C85682-1242-4F8A-8153-16BD366540BB}" dt="2019-06-28T16:06:16.240" v="45"/>
          <ac:picMkLst>
            <pc:docMk/>
            <pc:sldMk cId="1080878375" sldId="305"/>
            <ac:picMk id="98" creationId="{AF0552B8-DE8C-40DF-B29F-1728E6A10619}"/>
          </ac:picMkLst>
        </pc:picChg>
      </pc:sldChg>
    </pc:docChg>
  </pc:docChgLst>
  <pc:docChgLst>
    <pc:chgData name="Chris Droussiotis" userId="66921b89f68d3868" providerId="LiveId" clId="{D1164B04-E3D8-483A-A5E4-401BD1F5F0F9}"/>
    <pc:docChg chg="custSel modSld">
      <pc:chgData name="Chris Droussiotis" userId="66921b89f68d3868" providerId="LiveId" clId="{D1164B04-E3D8-483A-A5E4-401BD1F5F0F9}" dt="2019-06-29T01:33:47.901" v="1" actId="27636"/>
      <pc:docMkLst>
        <pc:docMk/>
      </pc:docMkLst>
      <pc:sldChg chg="modSp">
        <pc:chgData name="Chris Droussiotis" userId="66921b89f68d3868" providerId="LiveId" clId="{D1164B04-E3D8-483A-A5E4-401BD1F5F0F9}" dt="2019-06-29T01:33:47.901" v="1" actId="27636"/>
        <pc:sldMkLst>
          <pc:docMk/>
          <pc:sldMk cId="909676880" sldId="284"/>
        </pc:sldMkLst>
        <pc:spChg chg="mod">
          <ac:chgData name="Chris Droussiotis" userId="66921b89f68d3868" providerId="LiveId" clId="{D1164B04-E3D8-483A-A5E4-401BD1F5F0F9}" dt="2019-06-29T01:33:47.901" v="1" actId="27636"/>
          <ac:spMkLst>
            <pc:docMk/>
            <pc:sldMk cId="909676880" sldId="284"/>
            <ac:spMk id="3" creationId="{8D8085D3-4977-4B8D-B0D6-C184D2313E1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18-10-07T23:52:52.805" idx="11">
    <p:pos x="10" y="10"/>
    <p:text>JOKE -Dig holes, closed holes - no one in the middle to plant the tree</p:text>
    <p:extLst>
      <p:ext uri="{C676402C-5697-4E1C-873F-D02D1690AC5C}">
        <p15:threadingInfo xmlns:p15="http://schemas.microsoft.com/office/powerpoint/2012/main" timeZoneBias="240"/>
      </p:ext>
    </p:extLst>
  </p:cm>
  <p:cm authorId="1" dt="2018-10-08T00:03:51.744" idx="12">
    <p:pos x="10" y="106"/>
    <p:text>The rush of a startup idea is like nothing else (often even better than the exit), but an idea is just that. It requires capital, and while bootstrapping is almost always the right way prior to raising capital from outside sources, the process can oftentimes be futile and complex.</p:text>
    <p:extLst>
      <p:ext uri="{C676402C-5697-4E1C-873F-D02D1690AC5C}">
        <p15:threadingInfo xmlns:p15="http://schemas.microsoft.com/office/powerpoint/2012/main" timeZoneBias="240">
          <p15:parentCm authorId="1" idx="11"/>
        </p15:threadingInfo>
      </p:ext>
    </p:extLst>
  </p:cm>
  <p:cm authorId="1" dt="2018-10-08T00:11:55.191" idx="13">
    <p:pos x="10" y="202"/>
    <p:text>Enron Scandal, Worldcom accounting scndal - Sarbanes-Oxley</p:text>
    <p:extLst>
      <p:ext uri="{C676402C-5697-4E1C-873F-D02D1690AC5C}">
        <p15:threadingInfo xmlns:p15="http://schemas.microsoft.com/office/powerpoint/2012/main" timeZoneBias="240">
          <p15:parentCm authorId="1" idx="11"/>
        </p15:threadingInfo>
      </p:ext>
    </p:extLst>
  </p:cm>
  <p:cm authorId="1" dt="2018-10-08T00:12:44.348" idx="14">
    <p:pos x="10" y="298"/>
    <p:text>Banks - Patriot Act - KYC, AML</p:text>
    <p:extLst>
      <p:ext uri="{C676402C-5697-4E1C-873F-D02D1690AC5C}">
        <p15:threadingInfo xmlns:p15="http://schemas.microsoft.com/office/powerpoint/2012/main" timeZoneBias="240">
          <p15:parentCm authorId="1" idx="11"/>
        </p15:threadingInfo>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ECEA3C-F7CC-4FBE-982F-C7CA966FBB4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89347A39-ED98-4DD2-BF7C-A2CB29DC5F21}">
      <dgm:prSet phldrT="[Text]"/>
      <dgm:spPr/>
      <dgm:t>
        <a:bodyPr/>
        <a:lstStyle/>
        <a:p>
          <a:r>
            <a:rPr lang="en-US" dirty="0"/>
            <a:t>1</a:t>
          </a:r>
        </a:p>
      </dgm:t>
    </dgm:pt>
    <dgm:pt modelId="{A1849AB8-BFB6-4F68-A1A1-3E88F55147AF}" type="parTrans" cxnId="{376D9E0A-941E-4C6A-B05B-20D71C4B3968}">
      <dgm:prSet/>
      <dgm:spPr/>
      <dgm:t>
        <a:bodyPr/>
        <a:lstStyle/>
        <a:p>
          <a:endParaRPr lang="en-US"/>
        </a:p>
      </dgm:t>
    </dgm:pt>
    <dgm:pt modelId="{42722FD7-FA9D-4685-B563-A2A86D4F7D77}" type="sibTrans" cxnId="{376D9E0A-941E-4C6A-B05B-20D71C4B3968}">
      <dgm:prSet/>
      <dgm:spPr/>
      <dgm:t>
        <a:bodyPr/>
        <a:lstStyle/>
        <a:p>
          <a:endParaRPr lang="en-US"/>
        </a:p>
      </dgm:t>
    </dgm:pt>
    <dgm:pt modelId="{15C8D387-3409-45D4-81CA-D108A01BB777}">
      <dgm:prSet phldrT="[Text]" custT="1"/>
      <dgm:spPr/>
      <dgm:t>
        <a:bodyPr/>
        <a:lstStyle/>
        <a:p>
          <a:r>
            <a:rPr lang="en-US" sz="2400" dirty="0"/>
            <a:t>Companies started a domestic production</a:t>
          </a:r>
        </a:p>
      </dgm:t>
    </dgm:pt>
    <dgm:pt modelId="{D2F02849-127D-4DEE-988F-9E47DB15548A}" type="parTrans" cxnId="{B20EB751-BEEC-486B-8C90-89CEF05534D3}">
      <dgm:prSet/>
      <dgm:spPr/>
      <dgm:t>
        <a:bodyPr/>
        <a:lstStyle/>
        <a:p>
          <a:endParaRPr lang="en-US"/>
        </a:p>
      </dgm:t>
    </dgm:pt>
    <dgm:pt modelId="{88339231-BBD0-49C6-85EC-BD6EDA278E0C}" type="sibTrans" cxnId="{B20EB751-BEEC-486B-8C90-89CEF05534D3}">
      <dgm:prSet/>
      <dgm:spPr/>
      <dgm:t>
        <a:bodyPr/>
        <a:lstStyle/>
        <a:p>
          <a:endParaRPr lang="en-US"/>
        </a:p>
      </dgm:t>
    </dgm:pt>
    <dgm:pt modelId="{870488C4-82C2-4053-9762-CC57A37E2D76}">
      <dgm:prSet phldrT="[Text]"/>
      <dgm:spPr/>
      <dgm:t>
        <a:bodyPr/>
        <a:lstStyle/>
        <a:p>
          <a:r>
            <a:rPr lang="en-US" dirty="0"/>
            <a:t>2</a:t>
          </a:r>
        </a:p>
      </dgm:t>
    </dgm:pt>
    <dgm:pt modelId="{8350889A-FA89-4046-B065-3FD35A720CB9}" type="parTrans" cxnId="{E461B454-24C6-4AF3-89BE-5A819405E43D}">
      <dgm:prSet/>
      <dgm:spPr/>
      <dgm:t>
        <a:bodyPr/>
        <a:lstStyle/>
        <a:p>
          <a:endParaRPr lang="en-US"/>
        </a:p>
      </dgm:t>
    </dgm:pt>
    <dgm:pt modelId="{6100F335-E3D7-4173-BBF8-8C19EC5EFE80}" type="sibTrans" cxnId="{E461B454-24C6-4AF3-89BE-5A819405E43D}">
      <dgm:prSet/>
      <dgm:spPr/>
      <dgm:t>
        <a:bodyPr/>
        <a:lstStyle/>
        <a:p>
          <a:endParaRPr lang="en-US"/>
        </a:p>
      </dgm:t>
    </dgm:pt>
    <dgm:pt modelId="{C275EAEB-D4EA-4B39-A77B-0B6F0615955B}">
      <dgm:prSet phldrT="[Text]" custT="1"/>
      <dgm:spPr/>
      <dgm:t>
        <a:bodyPr/>
        <a:lstStyle/>
        <a:p>
          <a:r>
            <a:rPr lang="en-US" sz="2400" dirty="0"/>
            <a:t>Companies started to export to the foreign markets</a:t>
          </a:r>
        </a:p>
      </dgm:t>
    </dgm:pt>
    <dgm:pt modelId="{0458BDC0-0A22-4E33-8993-41697B182CED}" type="parTrans" cxnId="{E05CA019-7014-4414-A07A-E160DB732F24}">
      <dgm:prSet/>
      <dgm:spPr/>
      <dgm:t>
        <a:bodyPr/>
        <a:lstStyle/>
        <a:p>
          <a:endParaRPr lang="en-US"/>
        </a:p>
      </dgm:t>
    </dgm:pt>
    <dgm:pt modelId="{AC46AEAD-5C7F-4ADC-9152-712FC25B87E1}" type="sibTrans" cxnId="{E05CA019-7014-4414-A07A-E160DB732F24}">
      <dgm:prSet/>
      <dgm:spPr/>
      <dgm:t>
        <a:bodyPr/>
        <a:lstStyle/>
        <a:p>
          <a:endParaRPr lang="en-US"/>
        </a:p>
      </dgm:t>
    </dgm:pt>
    <dgm:pt modelId="{B74583EB-6D6D-40D4-A327-08760F09233F}">
      <dgm:prSet phldrT="[Text]"/>
      <dgm:spPr/>
      <dgm:t>
        <a:bodyPr/>
        <a:lstStyle/>
        <a:p>
          <a:r>
            <a:rPr lang="en-US" dirty="0"/>
            <a:t>3</a:t>
          </a:r>
        </a:p>
      </dgm:t>
    </dgm:pt>
    <dgm:pt modelId="{97C6C939-E753-477A-A3F4-34A3E52CDA5A}" type="parTrans" cxnId="{95936D7A-F8C0-48C7-B795-06AC7BF2C224}">
      <dgm:prSet/>
      <dgm:spPr/>
      <dgm:t>
        <a:bodyPr/>
        <a:lstStyle/>
        <a:p>
          <a:endParaRPr lang="en-US"/>
        </a:p>
      </dgm:t>
    </dgm:pt>
    <dgm:pt modelId="{E2BF9859-2E74-4E2B-A879-A65881554B99}" type="sibTrans" cxnId="{95936D7A-F8C0-48C7-B795-06AC7BF2C224}">
      <dgm:prSet/>
      <dgm:spPr/>
      <dgm:t>
        <a:bodyPr/>
        <a:lstStyle/>
        <a:p>
          <a:endParaRPr lang="en-US"/>
        </a:p>
      </dgm:t>
    </dgm:pt>
    <dgm:pt modelId="{892F6B1E-D022-4C46-BA11-BA5D84CFBBF5}">
      <dgm:prSet phldrT="[Text]" custT="1"/>
      <dgm:spPr/>
      <dgm:t>
        <a:bodyPr/>
        <a:lstStyle/>
        <a:p>
          <a:r>
            <a:rPr lang="en-US" sz="2400" dirty="0"/>
            <a:t>Companies established a subsidiary in overseas market</a:t>
          </a:r>
        </a:p>
      </dgm:t>
    </dgm:pt>
    <dgm:pt modelId="{8B252F16-025D-43B8-99A8-41E81C2608A0}" type="parTrans" cxnId="{6F0DAF01-A370-4DD3-A37C-3977961B42AC}">
      <dgm:prSet/>
      <dgm:spPr/>
      <dgm:t>
        <a:bodyPr/>
        <a:lstStyle/>
        <a:p>
          <a:endParaRPr lang="en-US"/>
        </a:p>
      </dgm:t>
    </dgm:pt>
    <dgm:pt modelId="{60154F19-A29D-42A8-9411-D1170FADEDC5}" type="sibTrans" cxnId="{6F0DAF01-A370-4DD3-A37C-3977961B42AC}">
      <dgm:prSet/>
      <dgm:spPr/>
      <dgm:t>
        <a:bodyPr/>
        <a:lstStyle/>
        <a:p>
          <a:endParaRPr lang="en-US"/>
        </a:p>
      </dgm:t>
    </dgm:pt>
    <dgm:pt modelId="{E6957F35-D84D-4807-BEE3-9C0AA889E6D6}" type="pres">
      <dgm:prSet presAssocID="{F4ECEA3C-F7CC-4FBE-982F-C7CA966FBB45}" presName="linearFlow" presStyleCnt="0">
        <dgm:presLayoutVars>
          <dgm:dir/>
          <dgm:animLvl val="lvl"/>
          <dgm:resizeHandles val="exact"/>
        </dgm:presLayoutVars>
      </dgm:prSet>
      <dgm:spPr/>
    </dgm:pt>
    <dgm:pt modelId="{7B7043C0-E8B2-40C2-9373-FF0E58AB70FC}" type="pres">
      <dgm:prSet presAssocID="{89347A39-ED98-4DD2-BF7C-A2CB29DC5F21}" presName="composite" presStyleCnt="0"/>
      <dgm:spPr/>
    </dgm:pt>
    <dgm:pt modelId="{E4F61F6C-312B-46B2-8221-0A053FFBC32B}" type="pres">
      <dgm:prSet presAssocID="{89347A39-ED98-4DD2-BF7C-A2CB29DC5F21}" presName="parentText" presStyleLbl="alignNode1" presStyleIdx="0" presStyleCnt="3" custLinFactNeighborX="0" custLinFactNeighborY="-694">
        <dgm:presLayoutVars>
          <dgm:chMax val="1"/>
          <dgm:bulletEnabled val="1"/>
        </dgm:presLayoutVars>
      </dgm:prSet>
      <dgm:spPr/>
    </dgm:pt>
    <dgm:pt modelId="{675F0710-079B-4142-B8DC-D752BF212275}" type="pres">
      <dgm:prSet presAssocID="{89347A39-ED98-4DD2-BF7C-A2CB29DC5F21}" presName="descendantText" presStyleLbl="alignAcc1" presStyleIdx="0" presStyleCnt="3">
        <dgm:presLayoutVars>
          <dgm:bulletEnabled val="1"/>
        </dgm:presLayoutVars>
      </dgm:prSet>
      <dgm:spPr/>
    </dgm:pt>
    <dgm:pt modelId="{7F31A7B0-688C-49FC-A504-12D4F202F25C}" type="pres">
      <dgm:prSet presAssocID="{42722FD7-FA9D-4685-B563-A2A86D4F7D77}" presName="sp" presStyleCnt="0"/>
      <dgm:spPr/>
    </dgm:pt>
    <dgm:pt modelId="{D7E9A6CF-59AD-404B-A6ED-2C374E41E19A}" type="pres">
      <dgm:prSet presAssocID="{870488C4-82C2-4053-9762-CC57A37E2D76}" presName="composite" presStyleCnt="0"/>
      <dgm:spPr/>
    </dgm:pt>
    <dgm:pt modelId="{C737C69A-14EC-49F8-AD83-EDB3C52A3B15}" type="pres">
      <dgm:prSet presAssocID="{870488C4-82C2-4053-9762-CC57A37E2D76}" presName="parentText" presStyleLbl="alignNode1" presStyleIdx="1" presStyleCnt="3">
        <dgm:presLayoutVars>
          <dgm:chMax val="1"/>
          <dgm:bulletEnabled val="1"/>
        </dgm:presLayoutVars>
      </dgm:prSet>
      <dgm:spPr/>
    </dgm:pt>
    <dgm:pt modelId="{2716AAA8-0332-4F4A-BD66-AECDB3202BB7}" type="pres">
      <dgm:prSet presAssocID="{870488C4-82C2-4053-9762-CC57A37E2D76}" presName="descendantText" presStyleLbl="alignAcc1" presStyleIdx="1" presStyleCnt="3">
        <dgm:presLayoutVars>
          <dgm:bulletEnabled val="1"/>
        </dgm:presLayoutVars>
      </dgm:prSet>
      <dgm:spPr/>
    </dgm:pt>
    <dgm:pt modelId="{D95D9875-0DB1-4439-AFFB-D5D58E013D89}" type="pres">
      <dgm:prSet presAssocID="{6100F335-E3D7-4173-BBF8-8C19EC5EFE80}" presName="sp" presStyleCnt="0"/>
      <dgm:spPr/>
    </dgm:pt>
    <dgm:pt modelId="{62A63F87-3325-4DF6-8405-7B7906FFE63B}" type="pres">
      <dgm:prSet presAssocID="{B74583EB-6D6D-40D4-A327-08760F09233F}" presName="composite" presStyleCnt="0"/>
      <dgm:spPr/>
    </dgm:pt>
    <dgm:pt modelId="{4311E767-8EC2-473C-BD2E-6D29FF9307F0}" type="pres">
      <dgm:prSet presAssocID="{B74583EB-6D6D-40D4-A327-08760F09233F}" presName="parentText" presStyleLbl="alignNode1" presStyleIdx="2" presStyleCnt="3">
        <dgm:presLayoutVars>
          <dgm:chMax val="1"/>
          <dgm:bulletEnabled val="1"/>
        </dgm:presLayoutVars>
      </dgm:prSet>
      <dgm:spPr/>
    </dgm:pt>
    <dgm:pt modelId="{C1E7501F-BB12-46D4-8EC8-0F20D54DE3B9}" type="pres">
      <dgm:prSet presAssocID="{B74583EB-6D6D-40D4-A327-08760F09233F}" presName="descendantText" presStyleLbl="alignAcc1" presStyleIdx="2" presStyleCnt="3">
        <dgm:presLayoutVars>
          <dgm:bulletEnabled val="1"/>
        </dgm:presLayoutVars>
      </dgm:prSet>
      <dgm:spPr/>
    </dgm:pt>
  </dgm:ptLst>
  <dgm:cxnLst>
    <dgm:cxn modelId="{6F0DAF01-A370-4DD3-A37C-3977961B42AC}" srcId="{B74583EB-6D6D-40D4-A327-08760F09233F}" destId="{892F6B1E-D022-4C46-BA11-BA5D84CFBBF5}" srcOrd="0" destOrd="0" parTransId="{8B252F16-025D-43B8-99A8-41E81C2608A0}" sibTransId="{60154F19-A29D-42A8-9411-D1170FADEDC5}"/>
    <dgm:cxn modelId="{6916270A-E481-4D03-8AC3-E2390A2EF555}" type="presOf" srcId="{892F6B1E-D022-4C46-BA11-BA5D84CFBBF5}" destId="{C1E7501F-BB12-46D4-8EC8-0F20D54DE3B9}" srcOrd="0" destOrd="0" presId="urn:microsoft.com/office/officeart/2005/8/layout/chevron2"/>
    <dgm:cxn modelId="{376D9E0A-941E-4C6A-B05B-20D71C4B3968}" srcId="{F4ECEA3C-F7CC-4FBE-982F-C7CA966FBB45}" destId="{89347A39-ED98-4DD2-BF7C-A2CB29DC5F21}" srcOrd="0" destOrd="0" parTransId="{A1849AB8-BFB6-4F68-A1A1-3E88F55147AF}" sibTransId="{42722FD7-FA9D-4685-B563-A2A86D4F7D77}"/>
    <dgm:cxn modelId="{E05CA019-7014-4414-A07A-E160DB732F24}" srcId="{870488C4-82C2-4053-9762-CC57A37E2D76}" destId="{C275EAEB-D4EA-4B39-A77B-0B6F0615955B}" srcOrd="0" destOrd="0" parTransId="{0458BDC0-0A22-4E33-8993-41697B182CED}" sibTransId="{AC46AEAD-5C7F-4ADC-9152-712FC25B87E1}"/>
    <dgm:cxn modelId="{12128235-D59E-48FA-87AF-24A70AB4790A}" type="presOf" srcId="{C275EAEB-D4EA-4B39-A77B-0B6F0615955B}" destId="{2716AAA8-0332-4F4A-BD66-AECDB3202BB7}" srcOrd="0" destOrd="0" presId="urn:microsoft.com/office/officeart/2005/8/layout/chevron2"/>
    <dgm:cxn modelId="{8FC9995B-E7A9-4C87-A042-500132D8936A}" type="presOf" srcId="{89347A39-ED98-4DD2-BF7C-A2CB29DC5F21}" destId="{E4F61F6C-312B-46B2-8221-0A053FFBC32B}" srcOrd="0" destOrd="0" presId="urn:microsoft.com/office/officeart/2005/8/layout/chevron2"/>
    <dgm:cxn modelId="{B20EB751-BEEC-486B-8C90-89CEF05534D3}" srcId="{89347A39-ED98-4DD2-BF7C-A2CB29DC5F21}" destId="{15C8D387-3409-45D4-81CA-D108A01BB777}" srcOrd="0" destOrd="0" parTransId="{D2F02849-127D-4DEE-988F-9E47DB15548A}" sibTransId="{88339231-BBD0-49C6-85EC-BD6EDA278E0C}"/>
    <dgm:cxn modelId="{E461B454-24C6-4AF3-89BE-5A819405E43D}" srcId="{F4ECEA3C-F7CC-4FBE-982F-C7CA966FBB45}" destId="{870488C4-82C2-4053-9762-CC57A37E2D76}" srcOrd="1" destOrd="0" parTransId="{8350889A-FA89-4046-B065-3FD35A720CB9}" sibTransId="{6100F335-E3D7-4173-BBF8-8C19EC5EFE80}"/>
    <dgm:cxn modelId="{629F1D79-C03F-405B-916D-D0E825B69056}" type="presOf" srcId="{F4ECEA3C-F7CC-4FBE-982F-C7CA966FBB45}" destId="{E6957F35-D84D-4807-BEE3-9C0AA889E6D6}" srcOrd="0" destOrd="0" presId="urn:microsoft.com/office/officeart/2005/8/layout/chevron2"/>
    <dgm:cxn modelId="{95936D7A-F8C0-48C7-B795-06AC7BF2C224}" srcId="{F4ECEA3C-F7CC-4FBE-982F-C7CA966FBB45}" destId="{B74583EB-6D6D-40D4-A327-08760F09233F}" srcOrd="2" destOrd="0" parTransId="{97C6C939-E753-477A-A3F4-34A3E52CDA5A}" sibTransId="{E2BF9859-2E74-4E2B-A879-A65881554B99}"/>
    <dgm:cxn modelId="{49A28885-0E41-423C-B8C1-28C24CCCCEF0}" type="presOf" srcId="{870488C4-82C2-4053-9762-CC57A37E2D76}" destId="{C737C69A-14EC-49F8-AD83-EDB3C52A3B15}" srcOrd="0" destOrd="0" presId="urn:microsoft.com/office/officeart/2005/8/layout/chevron2"/>
    <dgm:cxn modelId="{0F98E3A7-8599-44DC-81C1-04CFF5C7651D}" type="presOf" srcId="{B74583EB-6D6D-40D4-A327-08760F09233F}" destId="{4311E767-8EC2-473C-BD2E-6D29FF9307F0}" srcOrd="0" destOrd="0" presId="urn:microsoft.com/office/officeart/2005/8/layout/chevron2"/>
    <dgm:cxn modelId="{4DB22DF3-595C-4135-BDAE-8AA503F41FAC}" type="presOf" srcId="{15C8D387-3409-45D4-81CA-D108A01BB777}" destId="{675F0710-079B-4142-B8DC-D752BF212275}" srcOrd="0" destOrd="0" presId="urn:microsoft.com/office/officeart/2005/8/layout/chevron2"/>
    <dgm:cxn modelId="{1933421A-6AE4-4BDC-93ED-0ED7B5231F71}" type="presParOf" srcId="{E6957F35-D84D-4807-BEE3-9C0AA889E6D6}" destId="{7B7043C0-E8B2-40C2-9373-FF0E58AB70FC}" srcOrd="0" destOrd="0" presId="urn:microsoft.com/office/officeart/2005/8/layout/chevron2"/>
    <dgm:cxn modelId="{3AD4804C-1730-426A-A2BF-962CAB534478}" type="presParOf" srcId="{7B7043C0-E8B2-40C2-9373-FF0E58AB70FC}" destId="{E4F61F6C-312B-46B2-8221-0A053FFBC32B}" srcOrd="0" destOrd="0" presId="urn:microsoft.com/office/officeart/2005/8/layout/chevron2"/>
    <dgm:cxn modelId="{466F43FD-7C25-4DF9-A052-B986DBBC9E37}" type="presParOf" srcId="{7B7043C0-E8B2-40C2-9373-FF0E58AB70FC}" destId="{675F0710-079B-4142-B8DC-D752BF212275}" srcOrd="1" destOrd="0" presId="urn:microsoft.com/office/officeart/2005/8/layout/chevron2"/>
    <dgm:cxn modelId="{2959899C-7378-4029-ADB4-FA250B846B0B}" type="presParOf" srcId="{E6957F35-D84D-4807-BEE3-9C0AA889E6D6}" destId="{7F31A7B0-688C-49FC-A504-12D4F202F25C}" srcOrd="1" destOrd="0" presId="urn:microsoft.com/office/officeart/2005/8/layout/chevron2"/>
    <dgm:cxn modelId="{8FFF7A3E-85DA-4A6E-9AFA-A57AC6123B17}" type="presParOf" srcId="{E6957F35-D84D-4807-BEE3-9C0AA889E6D6}" destId="{D7E9A6CF-59AD-404B-A6ED-2C374E41E19A}" srcOrd="2" destOrd="0" presId="urn:microsoft.com/office/officeart/2005/8/layout/chevron2"/>
    <dgm:cxn modelId="{2EB45280-BF1F-478D-8023-15ADFD2F7944}" type="presParOf" srcId="{D7E9A6CF-59AD-404B-A6ED-2C374E41E19A}" destId="{C737C69A-14EC-49F8-AD83-EDB3C52A3B15}" srcOrd="0" destOrd="0" presId="urn:microsoft.com/office/officeart/2005/8/layout/chevron2"/>
    <dgm:cxn modelId="{77616F50-81C3-4D18-A1EF-8BB4835A948F}" type="presParOf" srcId="{D7E9A6CF-59AD-404B-A6ED-2C374E41E19A}" destId="{2716AAA8-0332-4F4A-BD66-AECDB3202BB7}" srcOrd="1" destOrd="0" presId="urn:microsoft.com/office/officeart/2005/8/layout/chevron2"/>
    <dgm:cxn modelId="{C83A366E-077D-47FE-8876-5CCB4F047925}" type="presParOf" srcId="{E6957F35-D84D-4807-BEE3-9C0AA889E6D6}" destId="{D95D9875-0DB1-4439-AFFB-D5D58E013D89}" srcOrd="3" destOrd="0" presId="urn:microsoft.com/office/officeart/2005/8/layout/chevron2"/>
    <dgm:cxn modelId="{24AE775E-719F-47BB-AB2A-BFFB48DD8479}" type="presParOf" srcId="{E6957F35-D84D-4807-BEE3-9C0AA889E6D6}" destId="{62A63F87-3325-4DF6-8405-7B7906FFE63B}" srcOrd="4" destOrd="0" presId="urn:microsoft.com/office/officeart/2005/8/layout/chevron2"/>
    <dgm:cxn modelId="{BE9FE6A2-CC74-4351-9D39-932B4F6A3A9F}" type="presParOf" srcId="{62A63F87-3325-4DF6-8405-7B7906FFE63B}" destId="{4311E767-8EC2-473C-BD2E-6D29FF9307F0}" srcOrd="0" destOrd="0" presId="urn:microsoft.com/office/officeart/2005/8/layout/chevron2"/>
    <dgm:cxn modelId="{A0DA1423-7DE8-4534-AC3C-AAF1E5B04F3F}" type="presParOf" srcId="{62A63F87-3325-4DF6-8405-7B7906FFE63B}" destId="{C1E7501F-BB12-46D4-8EC8-0F20D54DE3B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ECEA3C-F7CC-4FBE-982F-C7CA966FBB45}"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89347A39-ED98-4DD2-BF7C-A2CB29DC5F21}">
      <dgm:prSet phldrT="[Text]"/>
      <dgm:spPr/>
      <dgm:t>
        <a:bodyPr/>
        <a:lstStyle/>
        <a:p>
          <a:r>
            <a:rPr lang="en-US" dirty="0"/>
            <a:t>4</a:t>
          </a:r>
        </a:p>
      </dgm:t>
    </dgm:pt>
    <dgm:pt modelId="{A1849AB8-BFB6-4F68-A1A1-3E88F55147AF}" type="parTrans" cxnId="{376D9E0A-941E-4C6A-B05B-20D71C4B3968}">
      <dgm:prSet/>
      <dgm:spPr/>
      <dgm:t>
        <a:bodyPr/>
        <a:lstStyle/>
        <a:p>
          <a:endParaRPr lang="en-US"/>
        </a:p>
      </dgm:t>
    </dgm:pt>
    <dgm:pt modelId="{42722FD7-FA9D-4685-B563-A2A86D4F7D77}" type="sibTrans" cxnId="{376D9E0A-941E-4C6A-B05B-20D71C4B3968}">
      <dgm:prSet/>
      <dgm:spPr/>
      <dgm:t>
        <a:bodyPr/>
        <a:lstStyle/>
        <a:p>
          <a:endParaRPr lang="en-US"/>
        </a:p>
      </dgm:t>
    </dgm:pt>
    <dgm:pt modelId="{15C8D387-3409-45D4-81CA-D108A01BB777}">
      <dgm:prSet phldrT="[Text]" custT="1"/>
      <dgm:spPr/>
      <dgm:t>
        <a:bodyPr/>
        <a:lstStyle/>
        <a:p>
          <a:r>
            <a:rPr lang="en-US" sz="2400" dirty="0"/>
            <a:t>Companies started strategic alliances – customer acquisition</a:t>
          </a:r>
        </a:p>
      </dgm:t>
    </dgm:pt>
    <dgm:pt modelId="{D2F02849-127D-4DEE-988F-9E47DB15548A}" type="parTrans" cxnId="{B20EB751-BEEC-486B-8C90-89CEF05534D3}">
      <dgm:prSet/>
      <dgm:spPr/>
      <dgm:t>
        <a:bodyPr/>
        <a:lstStyle/>
        <a:p>
          <a:endParaRPr lang="en-US"/>
        </a:p>
      </dgm:t>
    </dgm:pt>
    <dgm:pt modelId="{88339231-BBD0-49C6-85EC-BD6EDA278E0C}" type="sibTrans" cxnId="{B20EB751-BEEC-486B-8C90-89CEF05534D3}">
      <dgm:prSet/>
      <dgm:spPr/>
      <dgm:t>
        <a:bodyPr/>
        <a:lstStyle/>
        <a:p>
          <a:endParaRPr lang="en-US"/>
        </a:p>
      </dgm:t>
    </dgm:pt>
    <dgm:pt modelId="{870488C4-82C2-4053-9762-CC57A37E2D76}">
      <dgm:prSet phldrT="[Text]"/>
      <dgm:spPr/>
      <dgm:t>
        <a:bodyPr/>
        <a:lstStyle/>
        <a:p>
          <a:r>
            <a:rPr lang="en-US" dirty="0"/>
            <a:t>5</a:t>
          </a:r>
        </a:p>
      </dgm:t>
    </dgm:pt>
    <dgm:pt modelId="{8350889A-FA89-4046-B065-3FD35A720CB9}" type="parTrans" cxnId="{E461B454-24C6-4AF3-89BE-5A819405E43D}">
      <dgm:prSet/>
      <dgm:spPr/>
      <dgm:t>
        <a:bodyPr/>
        <a:lstStyle/>
        <a:p>
          <a:endParaRPr lang="en-US"/>
        </a:p>
      </dgm:t>
    </dgm:pt>
    <dgm:pt modelId="{6100F335-E3D7-4173-BBF8-8C19EC5EFE80}" type="sibTrans" cxnId="{E461B454-24C6-4AF3-89BE-5A819405E43D}">
      <dgm:prSet/>
      <dgm:spPr/>
      <dgm:t>
        <a:bodyPr/>
        <a:lstStyle/>
        <a:p>
          <a:endParaRPr lang="en-US"/>
        </a:p>
      </dgm:t>
    </dgm:pt>
    <dgm:pt modelId="{C275EAEB-D4EA-4B39-A77B-0B6F0615955B}">
      <dgm:prSet phldrT="[Text]" custT="1"/>
      <dgm:spPr/>
      <dgm:t>
        <a:bodyPr/>
        <a:lstStyle/>
        <a:p>
          <a:r>
            <a:rPr lang="en-US" sz="2400" dirty="0"/>
            <a:t>Companies started a Greenfield project – build manufacturing facility </a:t>
          </a:r>
        </a:p>
      </dgm:t>
    </dgm:pt>
    <dgm:pt modelId="{0458BDC0-0A22-4E33-8993-41697B182CED}" type="parTrans" cxnId="{E05CA019-7014-4414-A07A-E160DB732F24}">
      <dgm:prSet/>
      <dgm:spPr/>
      <dgm:t>
        <a:bodyPr/>
        <a:lstStyle/>
        <a:p>
          <a:endParaRPr lang="en-US"/>
        </a:p>
      </dgm:t>
    </dgm:pt>
    <dgm:pt modelId="{AC46AEAD-5C7F-4ADC-9152-712FC25B87E1}" type="sibTrans" cxnId="{E05CA019-7014-4414-A07A-E160DB732F24}">
      <dgm:prSet/>
      <dgm:spPr/>
      <dgm:t>
        <a:bodyPr/>
        <a:lstStyle/>
        <a:p>
          <a:endParaRPr lang="en-US"/>
        </a:p>
      </dgm:t>
    </dgm:pt>
    <dgm:pt modelId="{B74583EB-6D6D-40D4-A327-08760F09233F}">
      <dgm:prSet phldrT="[Text]"/>
      <dgm:spPr/>
      <dgm:t>
        <a:bodyPr/>
        <a:lstStyle/>
        <a:p>
          <a:r>
            <a:rPr lang="en-US" dirty="0"/>
            <a:t>6</a:t>
          </a:r>
        </a:p>
      </dgm:t>
    </dgm:pt>
    <dgm:pt modelId="{97C6C939-E753-477A-A3F4-34A3E52CDA5A}" type="parTrans" cxnId="{95936D7A-F8C0-48C7-B795-06AC7BF2C224}">
      <dgm:prSet/>
      <dgm:spPr/>
      <dgm:t>
        <a:bodyPr/>
        <a:lstStyle/>
        <a:p>
          <a:endParaRPr lang="en-US"/>
        </a:p>
      </dgm:t>
    </dgm:pt>
    <dgm:pt modelId="{E2BF9859-2E74-4E2B-A879-A65881554B99}" type="sibTrans" cxnId="{95936D7A-F8C0-48C7-B795-06AC7BF2C224}">
      <dgm:prSet/>
      <dgm:spPr/>
      <dgm:t>
        <a:bodyPr/>
        <a:lstStyle/>
        <a:p>
          <a:endParaRPr lang="en-US"/>
        </a:p>
      </dgm:t>
    </dgm:pt>
    <dgm:pt modelId="{892F6B1E-D022-4C46-BA11-BA5D84CFBBF5}">
      <dgm:prSet phldrT="[Text]" custT="1"/>
      <dgm:spPr/>
      <dgm:t>
        <a:bodyPr/>
        <a:lstStyle/>
        <a:p>
          <a:r>
            <a:rPr lang="en-US" sz="2400" dirty="0"/>
            <a:t>Companies started to acquire other companies in foreign markets</a:t>
          </a:r>
        </a:p>
      </dgm:t>
    </dgm:pt>
    <dgm:pt modelId="{8B252F16-025D-43B8-99A8-41E81C2608A0}" type="parTrans" cxnId="{6F0DAF01-A370-4DD3-A37C-3977961B42AC}">
      <dgm:prSet/>
      <dgm:spPr/>
      <dgm:t>
        <a:bodyPr/>
        <a:lstStyle/>
        <a:p>
          <a:endParaRPr lang="en-US"/>
        </a:p>
      </dgm:t>
    </dgm:pt>
    <dgm:pt modelId="{60154F19-A29D-42A8-9411-D1170FADEDC5}" type="sibTrans" cxnId="{6F0DAF01-A370-4DD3-A37C-3977961B42AC}">
      <dgm:prSet/>
      <dgm:spPr/>
      <dgm:t>
        <a:bodyPr/>
        <a:lstStyle/>
        <a:p>
          <a:endParaRPr lang="en-US"/>
        </a:p>
      </dgm:t>
    </dgm:pt>
    <dgm:pt modelId="{E6957F35-D84D-4807-BEE3-9C0AA889E6D6}" type="pres">
      <dgm:prSet presAssocID="{F4ECEA3C-F7CC-4FBE-982F-C7CA966FBB45}" presName="linearFlow" presStyleCnt="0">
        <dgm:presLayoutVars>
          <dgm:dir/>
          <dgm:animLvl val="lvl"/>
          <dgm:resizeHandles val="exact"/>
        </dgm:presLayoutVars>
      </dgm:prSet>
      <dgm:spPr/>
    </dgm:pt>
    <dgm:pt modelId="{7B7043C0-E8B2-40C2-9373-FF0E58AB70FC}" type="pres">
      <dgm:prSet presAssocID="{89347A39-ED98-4DD2-BF7C-A2CB29DC5F21}" presName="composite" presStyleCnt="0"/>
      <dgm:spPr/>
    </dgm:pt>
    <dgm:pt modelId="{E4F61F6C-312B-46B2-8221-0A053FFBC32B}" type="pres">
      <dgm:prSet presAssocID="{89347A39-ED98-4DD2-BF7C-A2CB29DC5F21}" presName="parentText" presStyleLbl="alignNode1" presStyleIdx="0" presStyleCnt="3" custLinFactNeighborX="-11360" custLinFactNeighborY="-829">
        <dgm:presLayoutVars>
          <dgm:chMax val="1"/>
          <dgm:bulletEnabled val="1"/>
        </dgm:presLayoutVars>
      </dgm:prSet>
      <dgm:spPr/>
    </dgm:pt>
    <dgm:pt modelId="{675F0710-079B-4142-B8DC-D752BF212275}" type="pres">
      <dgm:prSet presAssocID="{89347A39-ED98-4DD2-BF7C-A2CB29DC5F21}" presName="descendantText" presStyleLbl="alignAcc1" presStyleIdx="0" presStyleCnt="3">
        <dgm:presLayoutVars>
          <dgm:bulletEnabled val="1"/>
        </dgm:presLayoutVars>
      </dgm:prSet>
      <dgm:spPr/>
    </dgm:pt>
    <dgm:pt modelId="{7F31A7B0-688C-49FC-A504-12D4F202F25C}" type="pres">
      <dgm:prSet presAssocID="{42722FD7-FA9D-4685-B563-A2A86D4F7D77}" presName="sp" presStyleCnt="0"/>
      <dgm:spPr/>
    </dgm:pt>
    <dgm:pt modelId="{D7E9A6CF-59AD-404B-A6ED-2C374E41E19A}" type="pres">
      <dgm:prSet presAssocID="{870488C4-82C2-4053-9762-CC57A37E2D76}" presName="composite" presStyleCnt="0"/>
      <dgm:spPr/>
    </dgm:pt>
    <dgm:pt modelId="{C737C69A-14EC-49F8-AD83-EDB3C52A3B15}" type="pres">
      <dgm:prSet presAssocID="{870488C4-82C2-4053-9762-CC57A37E2D76}" presName="parentText" presStyleLbl="alignNode1" presStyleIdx="1" presStyleCnt="3" custLinFactNeighborX="-11360" custLinFactNeighborY="-1037">
        <dgm:presLayoutVars>
          <dgm:chMax val="1"/>
          <dgm:bulletEnabled val="1"/>
        </dgm:presLayoutVars>
      </dgm:prSet>
      <dgm:spPr/>
    </dgm:pt>
    <dgm:pt modelId="{2716AAA8-0332-4F4A-BD66-AECDB3202BB7}" type="pres">
      <dgm:prSet presAssocID="{870488C4-82C2-4053-9762-CC57A37E2D76}" presName="descendantText" presStyleLbl="alignAcc1" presStyleIdx="1" presStyleCnt="3">
        <dgm:presLayoutVars>
          <dgm:bulletEnabled val="1"/>
        </dgm:presLayoutVars>
      </dgm:prSet>
      <dgm:spPr/>
    </dgm:pt>
    <dgm:pt modelId="{D95D9875-0DB1-4439-AFFB-D5D58E013D89}" type="pres">
      <dgm:prSet presAssocID="{6100F335-E3D7-4173-BBF8-8C19EC5EFE80}" presName="sp" presStyleCnt="0"/>
      <dgm:spPr/>
    </dgm:pt>
    <dgm:pt modelId="{62A63F87-3325-4DF6-8405-7B7906FFE63B}" type="pres">
      <dgm:prSet presAssocID="{B74583EB-6D6D-40D4-A327-08760F09233F}" presName="composite" presStyleCnt="0"/>
      <dgm:spPr/>
    </dgm:pt>
    <dgm:pt modelId="{4311E767-8EC2-473C-BD2E-6D29FF9307F0}" type="pres">
      <dgm:prSet presAssocID="{B74583EB-6D6D-40D4-A327-08760F09233F}" presName="parentText" presStyleLbl="alignNode1" presStyleIdx="2" presStyleCnt="3">
        <dgm:presLayoutVars>
          <dgm:chMax val="1"/>
          <dgm:bulletEnabled val="1"/>
        </dgm:presLayoutVars>
      </dgm:prSet>
      <dgm:spPr/>
    </dgm:pt>
    <dgm:pt modelId="{C1E7501F-BB12-46D4-8EC8-0F20D54DE3B9}" type="pres">
      <dgm:prSet presAssocID="{B74583EB-6D6D-40D4-A327-08760F09233F}" presName="descendantText" presStyleLbl="alignAcc1" presStyleIdx="2" presStyleCnt="3">
        <dgm:presLayoutVars>
          <dgm:bulletEnabled val="1"/>
        </dgm:presLayoutVars>
      </dgm:prSet>
      <dgm:spPr/>
    </dgm:pt>
  </dgm:ptLst>
  <dgm:cxnLst>
    <dgm:cxn modelId="{6F0DAF01-A370-4DD3-A37C-3977961B42AC}" srcId="{B74583EB-6D6D-40D4-A327-08760F09233F}" destId="{892F6B1E-D022-4C46-BA11-BA5D84CFBBF5}" srcOrd="0" destOrd="0" parTransId="{8B252F16-025D-43B8-99A8-41E81C2608A0}" sibTransId="{60154F19-A29D-42A8-9411-D1170FADEDC5}"/>
    <dgm:cxn modelId="{6916270A-E481-4D03-8AC3-E2390A2EF555}" type="presOf" srcId="{892F6B1E-D022-4C46-BA11-BA5D84CFBBF5}" destId="{C1E7501F-BB12-46D4-8EC8-0F20D54DE3B9}" srcOrd="0" destOrd="0" presId="urn:microsoft.com/office/officeart/2005/8/layout/chevron2"/>
    <dgm:cxn modelId="{376D9E0A-941E-4C6A-B05B-20D71C4B3968}" srcId="{F4ECEA3C-F7CC-4FBE-982F-C7CA966FBB45}" destId="{89347A39-ED98-4DD2-BF7C-A2CB29DC5F21}" srcOrd="0" destOrd="0" parTransId="{A1849AB8-BFB6-4F68-A1A1-3E88F55147AF}" sibTransId="{42722FD7-FA9D-4685-B563-A2A86D4F7D77}"/>
    <dgm:cxn modelId="{E05CA019-7014-4414-A07A-E160DB732F24}" srcId="{870488C4-82C2-4053-9762-CC57A37E2D76}" destId="{C275EAEB-D4EA-4B39-A77B-0B6F0615955B}" srcOrd="0" destOrd="0" parTransId="{0458BDC0-0A22-4E33-8993-41697B182CED}" sibTransId="{AC46AEAD-5C7F-4ADC-9152-712FC25B87E1}"/>
    <dgm:cxn modelId="{12128235-D59E-48FA-87AF-24A70AB4790A}" type="presOf" srcId="{C275EAEB-D4EA-4B39-A77B-0B6F0615955B}" destId="{2716AAA8-0332-4F4A-BD66-AECDB3202BB7}" srcOrd="0" destOrd="0" presId="urn:microsoft.com/office/officeart/2005/8/layout/chevron2"/>
    <dgm:cxn modelId="{8FC9995B-E7A9-4C87-A042-500132D8936A}" type="presOf" srcId="{89347A39-ED98-4DD2-BF7C-A2CB29DC5F21}" destId="{E4F61F6C-312B-46B2-8221-0A053FFBC32B}" srcOrd="0" destOrd="0" presId="urn:microsoft.com/office/officeart/2005/8/layout/chevron2"/>
    <dgm:cxn modelId="{B20EB751-BEEC-486B-8C90-89CEF05534D3}" srcId="{89347A39-ED98-4DD2-BF7C-A2CB29DC5F21}" destId="{15C8D387-3409-45D4-81CA-D108A01BB777}" srcOrd="0" destOrd="0" parTransId="{D2F02849-127D-4DEE-988F-9E47DB15548A}" sibTransId="{88339231-BBD0-49C6-85EC-BD6EDA278E0C}"/>
    <dgm:cxn modelId="{E461B454-24C6-4AF3-89BE-5A819405E43D}" srcId="{F4ECEA3C-F7CC-4FBE-982F-C7CA966FBB45}" destId="{870488C4-82C2-4053-9762-CC57A37E2D76}" srcOrd="1" destOrd="0" parTransId="{8350889A-FA89-4046-B065-3FD35A720CB9}" sibTransId="{6100F335-E3D7-4173-BBF8-8C19EC5EFE80}"/>
    <dgm:cxn modelId="{629F1D79-C03F-405B-916D-D0E825B69056}" type="presOf" srcId="{F4ECEA3C-F7CC-4FBE-982F-C7CA966FBB45}" destId="{E6957F35-D84D-4807-BEE3-9C0AA889E6D6}" srcOrd="0" destOrd="0" presId="urn:microsoft.com/office/officeart/2005/8/layout/chevron2"/>
    <dgm:cxn modelId="{95936D7A-F8C0-48C7-B795-06AC7BF2C224}" srcId="{F4ECEA3C-F7CC-4FBE-982F-C7CA966FBB45}" destId="{B74583EB-6D6D-40D4-A327-08760F09233F}" srcOrd="2" destOrd="0" parTransId="{97C6C939-E753-477A-A3F4-34A3E52CDA5A}" sibTransId="{E2BF9859-2E74-4E2B-A879-A65881554B99}"/>
    <dgm:cxn modelId="{49A28885-0E41-423C-B8C1-28C24CCCCEF0}" type="presOf" srcId="{870488C4-82C2-4053-9762-CC57A37E2D76}" destId="{C737C69A-14EC-49F8-AD83-EDB3C52A3B15}" srcOrd="0" destOrd="0" presId="urn:microsoft.com/office/officeart/2005/8/layout/chevron2"/>
    <dgm:cxn modelId="{0F98E3A7-8599-44DC-81C1-04CFF5C7651D}" type="presOf" srcId="{B74583EB-6D6D-40D4-A327-08760F09233F}" destId="{4311E767-8EC2-473C-BD2E-6D29FF9307F0}" srcOrd="0" destOrd="0" presId="urn:microsoft.com/office/officeart/2005/8/layout/chevron2"/>
    <dgm:cxn modelId="{4DB22DF3-595C-4135-BDAE-8AA503F41FAC}" type="presOf" srcId="{15C8D387-3409-45D4-81CA-D108A01BB777}" destId="{675F0710-079B-4142-B8DC-D752BF212275}" srcOrd="0" destOrd="0" presId="urn:microsoft.com/office/officeart/2005/8/layout/chevron2"/>
    <dgm:cxn modelId="{1933421A-6AE4-4BDC-93ED-0ED7B5231F71}" type="presParOf" srcId="{E6957F35-D84D-4807-BEE3-9C0AA889E6D6}" destId="{7B7043C0-E8B2-40C2-9373-FF0E58AB70FC}" srcOrd="0" destOrd="0" presId="urn:microsoft.com/office/officeart/2005/8/layout/chevron2"/>
    <dgm:cxn modelId="{3AD4804C-1730-426A-A2BF-962CAB534478}" type="presParOf" srcId="{7B7043C0-E8B2-40C2-9373-FF0E58AB70FC}" destId="{E4F61F6C-312B-46B2-8221-0A053FFBC32B}" srcOrd="0" destOrd="0" presId="urn:microsoft.com/office/officeart/2005/8/layout/chevron2"/>
    <dgm:cxn modelId="{466F43FD-7C25-4DF9-A052-B986DBBC9E37}" type="presParOf" srcId="{7B7043C0-E8B2-40C2-9373-FF0E58AB70FC}" destId="{675F0710-079B-4142-B8DC-D752BF212275}" srcOrd="1" destOrd="0" presId="urn:microsoft.com/office/officeart/2005/8/layout/chevron2"/>
    <dgm:cxn modelId="{2959899C-7378-4029-ADB4-FA250B846B0B}" type="presParOf" srcId="{E6957F35-D84D-4807-BEE3-9C0AA889E6D6}" destId="{7F31A7B0-688C-49FC-A504-12D4F202F25C}" srcOrd="1" destOrd="0" presId="urn:microsoft.com/office/officeart/2005/8/layout/chevron2"/>
    <dgm:cxn modelId="{8FFF7A3E-85DA-4A6E-9AFA-A57AC6123B17}" type="presParOf" srcId="{E6957F35-D84D-4807-BEE3-9C0AA889E6D6}" destId="{D7E9A6CF-59AD-404B-A6ED-2C374E41E19A}" srcOrd="2" destOrd="0" presId="urn:microsoft.com/office/officeart/2005/8/layout/chevron2"/>
    <dgm:cxn modelId="{2EB45280-BF1F-478D-8023-15ADFD2F7944}" type="presParOf" srcId="{D7E9A6CF-59AD-404B-A6ED-2C374E41E19A}" destId="{C737C69A-14EC-49F8-AD83-EDB3C52A3B15}" srcOrd="0" destOrd="0" presId="urn:microsoft.com/office/officeart/2005/8/layout/chevron2"/>
    <dgm:cxn modelId="{77616F50-81C3-4D18-A1EF-8BB4835A948F}" type="presParOf" srcId="{D7E9A6CF-59AD-404B-A6ED-2C374E41E19A}" destId="{2716AAA8-0332-4F4A-BD66-AECDB3202BB7}" srcOrd="1" destOrd="0" presId="urn:microsoft.com/office/officeart/2005/8/layout/chevron2"/>
    <dgm:cxn modelId="{C83A366E-077D-47FE-8876-5CCB4F047925}" type="presParOf" srcId="{E6957F35-D84D-4807-BEE3-9C0AA889E6D6}" destId="{D95D9875-0DB1-4439-AFFB-D5D58E013D89}" srcOrd="3" destOrd="0" presId="urn:microsoft.com/office/officeart/2005/8/layout/chevron2"/>
    <dgm:cxn modelId="{24AE775E-719F-47BB-AB2A-BFFB48DD8479}" type="presParOf" srcId="{E6957F35-D84D-4807-BEE3-9C0AA889E6D6}" destId="{62A63F87-3325-4DF6-8405-7B7906FFE63B}" srcOrd="4" destOrd="0" presId="urn:microsoft.com/office/officeart/2005/8/layout/chevron2"/>
    <dgm:cxn modelId="{BE9FE6A2-CC74-4351-9D39-932B4F6A3A9F}" type="presParOf" srcId="{62A63F87-3325-4DF6-8405-7B7906FFE63B}" destId="{4311E767-8EC2-473C-BD2E-6D29FF9307F0}" srcOrd="0" destOrd="0" presId="urn:microsoft.com/office/officeart/2005/8/layout/chevron2"/>
    <dgm:cxn modelId="{A0DA1423-7DE8-4534-AC3C-AAF1E5B04F3F}" type="presParOf" srcId="{62A63F87-3325-4DF6-8405-7B7906FFE63B}" destId="{C1E7501F-BB12-46D4-8EC8-0F20D54DE3B9}"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7D493D-DFCD-4D25-9CC7-B91FEE8A1428}" type="doc">
      <dgm:prSet loTypeId="urn:microsoft.com/office/officeart/2005/8/layout/hChevron3" loCatId="process" qsTypeId="urn:microsoft.com/office/officeart/2005/8/quickstyle/simple1" qsCatId="simple" csTypeId="urn:microsoft.com/office/officeart/2005/8/colors/accent1_2" csCatId="accent1" phldr="1"/>
      <dgm:spPr/>
    </dgm:pt>
    <dgm:pt modelId="{0DFFF99E-D18F-4FAD-A840-13DA43BD8FE9}">
      <dgm:prSet phldrT="[Text]"/>
      <dgm:spPr/>
      <dgm:t>
        <a:bodyPr/>
        <a:lstStyle/>
        <a:p>
          <a:r>
            <a:rPr lang="en-US" dirty="0"/>
            <a:t>Stage 1</a:t>
          </a:r>
        </a:p>
        <a:p>
          <a:r>
            <a:rPr lang="en-US" dirty="0"/>
            <a:t>Identification &amp; Valuation</a:t>
          </a:r>
        </a:p>
      </dgm:t>
    </dgm:pt>
    <dgm:pt modelId="{7610F42B-DDDF-4EE2-8C00-83764536F2AB}" type="parTrans" cxnId="{C81FD7EB-B8F1-4A20-BBED-49C5E714B190}">
      <dgm:prSet/>
      <dgm:spPr/>
      <dgm:t>
        <a:bodyPr/>
        <a:lstStyle/>
        <a:p>
          <a:endParaRPr lang="en-US"/>
        </a:p>
      </dgm:t>
    </dgm:pt>
    <dgm:pt modelId="{E5E22ABE-541D-4769-9FF1-8D7F7508DB54}" type="sibTrans" cxnId="{C81FD7EB-B8F1-4A20-BBED-49C5E714B190}">
      <dgm:prSet/>
      <dgm:spPr/>
      <dgm:t>
        <a:bodyPr/>
        <a:lstStyle/>
        <a:p>
          <a:endParaRPr lang="en-US"/>
        </a:p>
      </dgm:t>
    </dgm:pt>
    <dgm:pt modelId="{F0960C5A-CC70-417E-BC7D-7130919FC105}">
      <dgm:prSet phldrT="[Text]"/>
      <dgm:spPr/>
      <dgm:t>
        <a:bodyPr/>
        <a:lstStyle/>
        <a:p>
          <a:r>
            <a:rPr lang="en-US" dirty="0"/>
            <a:t>Stage 2</a:t>
          </a:r>
        </a:p>
        <a:p>
          <a:r>
            <a:rPr lang="en-US" dirty="0"/>
            <a:t>The Tender offer and Settlement</a:t>
          </a:r>
        </a:p>
      </dgm:t>
    </dgm:pt>
    <dgm:pt modelId="{C3E707B5-2C7E-44DA-BD57-5C69F2B8CE1E}" type="parTrans" cxnId="{8FDA99BF-24AB-4517-91A5-230094D12C65}">
      <dgm:prSet/>
      <dgm:spPr/>
      <dgm:t>
        <a:bodyPr/>
        <a:lstStyle/>
        <a:p>
          <a:endParaRPr lang="en-US"/>
        </a:p>
      </dgm:t>
    </dgm:pt>
    <dgm:pt modelId="{D082515A-A53B-48F4-99BC-52A36885DE52}" type="sibTrans" cxnId="{8FDA99BF-24AB-4517-91A5-230094D12C65}">
      <dgm:prSet/>
      <dgm:spPr/>
      <dgm:t>
        <a:bodyPr/>
        <a:lstStyle/>
        <a:p>
          <a:endParaRPr lang="en-US"/>
        </a:p>
      </dgm:t>
    </dgm:pt>
    <dgm:pt modelId="{BF2C60AD-BE4C-41E9-88BB-167BF2A77D49}">
      <dgm:prSet phldrT="[Text]"/>
      <dgm:spPr/>
      <dgm:t>
        <a:bodyPr/>
        <a:lstStyle/>
        <a:p>
          <a:r>
            <a:rPr lang="en-US" dirty="0"/>
            <a:t>Stage 3</a:t>
          </a:r>
        </a:p>
        <a:p>
          <a:r>
            <a:rPr lang="en-US" dirty="0"/>
            <a:t>Post –Acquisition Management</a:t>
          </a:r>
        </a:p>
      </dgm:t>
    </dgm:pt>
    <dgm:pt modelId="{08C1B739-3731-4532-834D-845E841826E8}" type="parTrans" cxnId="{B169153D-B1D6-492E-94E9-0F23FFE3996A}">
      <dgm:prSet/>
      <dgm:spPr/>
      <dgm:t>
        <a:bodyPr/>
        <a:lstStyle/>
        <a:p>
          <a:endParaRPr lang="en-US"/>
        </a:p>
      </dgm:t>
    </dgm:pt>
    <dgm:pt modelId="{8B2A61C8-99D1-42B7-8C06-CE013AD5D846}" type="sibTrans" cxnId="{B169153D-B1D6-492E-94E9-0F23FFE3996A}">
      <dgm:prSet/>
      <dgm:spPr/>
      <dgm:t>
        <a:bodyPr/>
        <a:lstStyle/>
        <a:p>
          <a:endParaRPr lang="en-US"/>
        </a:p>
      </dgm:t>
    </dgm:pt>
    <dgm:pt modelId="{539EBB0E-D4DA-48BB-94F2-0DE10B4C2B33}" type="pres">
      <dgm:prSet presAssocID="{1A7D493D-DFCD-4D25-9CC7-B91FEE8A1428}" presName="Name0" presStyleCnt="0">
        <dgm:presLayoutVars>
          <dgm:dir/>
          <dgm:resizeHandles val="exact"/>
        </dgm:presLayoutVars>
      </dgm:prSet>
      <dgm:spPr/>
    </dgm:pt>
    <dgm:pt modelId="{B8D475C9-78DA-4168-ABE7-D02E14121FA7}" type="pres">
      <dgm:prSet presAssocID="{0DFFF99E-D18F-4FAD-A840-13DA43BD8FE9}" presName="parTxOnly" presStyleLbl="node1" presStyleIdx="0" presStyleCnt="3" custLinFactNeighborX="2928" custLinFactNeighborY="0">
        <dgm:presLayoutVars>
          <dgm:bulletEnabled val="1"/>
        </dgm:presLayoutVars>
      </dgm:prSet>
      <dgm:spPr/>
    </dgm:pt>
    <dgm:pt modelId="{EC07BEBF-0A99-4093-9086-7D3B2AFCB38B}" type="pres">
      <dgm:prSet presAssocID="{E5E22ABE-541D-4769-9FF1-8D7F7508DB54}" presName="parSpace" presStyleCnt="0"/>
      <dgm:spPr/>
    </dgm:pt>
    <dgm:pt modelId="{8E2B26DF-DF6F-480C-A6A2-764D15657E40}" type="pres">
      <dgm:prSet presAssocID="{F0960C5A-CC70-417E-BC7D-7130919FC105}" presName="parTxOnly" presStyleLbl="node1" presStyleIdx="1" presStyleCnt="3">
        <dgm:presLayoutVars>
          <dgm:bulletEnabled val="1"/>
        </dgm:presLayoutVars>
      </dgm:prSet>
      <dgm:spPr/>
    </dgm:pt>
    <dgm:pt modelId="{7269A2CF-E0C6-44CD-9A6B-40D62EFDF393}" type="pres">
      <dgm:prSet presAssocID="{D082515A-A53B-48F4-99BC-52A36885DE52}" presName="parSpace" presStyleCnt="0"/>
      <dgm:spPr/>
    </dgm:pt>
    <dgm:pt modelId="{7E5A5BF4-4EAD-4126-A0F9-EB4D4F37BA42}" type="pres">
      <dgm:prSet presAssocID="{BF2C60AD-BE4C-41E9-88BB-167BF2A77D49}" presName="parTxOnly" presStyleLbl="node1" presStyleIdx="2" presStyleCnt="3">
        <dgm:presLayoutVars>
          <dgm:bulletEnabled val="1"/>
        </dgm:presLayoutVars>
      </dgm:prSet>
      <dgm:spPr/>
    </dgm:pt>
  </dgm:ptLst>
  <dgm:cxnLst>
    <dgm:cxn modelId="{08CED122-F3DC-4DCD-AB76-0824860510BB}" type="presOf" srcId="{1A7D493D-DFCD-4D25-9CC7-B91FEE8A1428}" destId="{539EBB0E-D4DA-48BB-94F2-0DE10B4C2B33}" srcOrd="0" destOrd="0" presId="urn:microsoft.com/office/officeart/2005/8/layout/hChevron3"/>
    <dgm:cxn modelId="{98C2D83C-F9AB-4854-875C-6FFACCFB6FB5}" type="presOf" srcId="{BF2C60AD-BE4C-41E9-88BB-167BF2A77D49}" destId="{7E5A5BF4-4EAD-4126-A0F9-EB4D4F37BA42}" srcOrd="0" destOrd="0" presId="urn:microsoft.com/office/officeart/2005/8/layout/hChevron3"/>
    <dgm:cxn modelId="{B169153D-B1D6-492E-94E9-0F23FFE3996A}" srcId="{1A7D493D-DFCD-4D25-9CC7-B91FEE8A1428}" destId="{BF2C60AD-BE4C-41E9-88BB-167BF2A77D49}" srcOrd="2" destOrd="0" parTransId="{08C1B739-3731-4532-834D-845E841826E8}" sibTransId="{8B2A61C8-99D1-42B7-8C06-CE013AD5D846}"/>
    <dgm:cxn modelId="{9F0F2750-F95A-46B6-ACAF-7DBD0A698C6B}" type="presOf" srcId="{0DFFF99E-D18F-4FAD-A840-13DA43BD8FE9}" destId="{B8D475C9-78DA-4168-ABE7-D02E14121FA7}" srcOrd="0" destOrd="0" presId="urn:microsoft.com/office/officeart/2005/8/layout/hChevron3"/>
    <dgm:cxn modelId="{1C28C057-7626-4B7A-9745-A4A2C0444AAF}" type="presOf" srcId="{F0960C5A-CC70-417E-BC7D-7130919FC105}" destId="{8E2B26DF-DF6F-480C-A6A2-764D15657E40}" srcOrd="0" destOrd="0" presId="urn:microsoft.com/office/officeart/2005/8/layout/hChevron3"/>
    <dgm:cxn modelId="{8FDA99BF-24AB-4517-91A5-230094D12C65}" srcId="{1A7D493D-DFCD-4D25-9CC7-B91FEE8A1428}" destId="{F0960C5A-CC70-417E-BC7D-7130919FC105}" srcOrd="1" destOrd="0" parTransId="{C3E707B5-2C7E-44DA-BD57-5C69F2B8CE1E}" sibTransId="{D082515A-A53B-48F4-99BC-52A36885DE52}"/>
    <dgm:cxn modelId="{C81FD7EB-B8F1-4A20-BBED-49C5E714B190}" srcId="{1A7D493D-DFCD-4D25-9CC7-B91FEE8A1428}" destId="{0DFFF99E-D18F-4FAD-A840-13DA43BD8FE9}" srcOrd="0" destOrd="0" parTransId="{7610F42B-DDDF-4EE2-8C00-83764536F2AB}" sibTransId="{E5E22ABE-541D-4769-9FF1-8D7F7508DB54}"/>
    <dgm:cxn modelId="{2CF183FB-9688-4F2C-B59A-FF15AEC81E3A}" type="presParOf" srcId="{539EBB0E-D4DA-48BB-94F2-0DE10B4C2B33}" destId="{B8D475C9-78DA-4168-ABE7-D02E14121FA7}" srcOrd="0" destOrd="0" presId="urn:microsoft.com/office/officeart/2005/8/layout/hChevron3"/>
    <dgm:cxn modelId="{6E2C9493-02FA-4244-8B7B-581FC915305E}" type="presParOf" srcId="{539EBB0E-D4DA-48BB-94F2-0DE10B4C2B33}" destId="{EC07BEBF-0A99-4093-9086-7D3B2AFCB38B}" srcOrd="1" destOrd="0" presId="urn:microsoft.com/office/officeart/2005/8/layout/hChevron3"/>
    <dgm:cxn modelId="{AD889942-453D-42BF-9518-BD237ED21B41}" type="presParOf" srcId="{539EBB0E-D4DA-48BB-94F2-0DE10B4C2B33}" destId="{8E2B26DF-DF6F-480C-A6A2-764D15657E40}" srcOrd="2" destOrd="0" presId="urn:microsoft.com/office/officeart/2005/8/layout/hChevron3"/>
    <dgm:cxn modelId="{4FA8821C-2FD7-4659-8168-A21973F48440}" type="presParOf" srcId="{539EBB0E-D4DA-48BB-94F2-0DE10B4C2B33}" destId="{7269A2CF-E0C6-44CD-9A6B-40D62EFDF393}" srcOrd="3" destOrd="0" presId="urn:microsoft.com/office/officeart/2005/8/layout/hChevron3"/>
    <dgm:cxn modelId="{904C292C-811C-455F-958E-C0A38F82EC86}" type="presParOf" srcId="{539EBB0E-D4DA-48BB-94F2-0DE10B4C2B33}" destId="{7E5A5BF4-4EAD-4126-A0F9-EB4D4F37BA42}"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A7D493D-DFCD-4D25-9CC7-B91FEE8A1428}" type="doc">
      <dgm:prSet loTypeId="urn:microsoft.com/office/officeart/2005/8/layout/hChevron3" loCatId="process" qsTypeId="urn:microsoft.com/office/officeart/2005/8/quickstyle/simple1" qsCatId="simple" csTypeId="urn:microsoft.com/office/officeart/2005/8/colors/accent1_2" csCatId="accent1" phldr="1"/>
      <dgm:spPr/>
    </dgm:pt>
    <dgm:pt modelId="{0DFFF99E-D18F-4FAD-A840-13DA43BD8FE9}">
      <dgm:prSet phldrT="[Text]"/>
      <dgm:spPr/>
      <dgm:t>
        <a:bodyPr/>
        <a:lstStyle/>
        <a:p>
          <a:r>
            <a:rPr lang="en-US" u="sng" dirty="0"/>
            <a:t>Stage 1</a:t>
          </a:r>
        </a:p>
        <a:p>
          <a:r>
            <a:rPr lang="en-US" dirty="0"/>
            <a:t>Identification &amp; Valuation</a:t>
          </a:r>
        </a:p>
      </dgm:t>
    </dgm:pt>
    <dgm:pt modelId="{7610F42B-DDDF-4EE2-8C00-83764536F2AB}" type="parTrans" cxnId="{C81FD7EB-B8F1-4A20-BBED-49C5E714B190}">
      <dgm:prSet/>
      <dgm:spPr/>
      <dgm:t>
        <a:bodyPr/>
        <a:lstStyle/>
        <a:p>
          <a:endParaRPr lang="en-US"/>
        </a:p>
      </dgm:t>
    </dgm:pt>
    <dgm:pt modelId="{E5E22ABE-541D-4769-9FF1-8D7F7508DB54}" type="sibTrans" cxnId="{C81FD7EB-B8F1-4A20-BBED-49C5E714B190}">
      <dgm:prSet/>
      <dgm:spPr/>
      <dgm:t>
        <a:bodyPr/>
        <a:lstStyle/>
        <a:p>
          <a:endParaRPr lang="en-US"/>
        </a:p>
      </dgm:t>
    </dgm:pt>
    <dgm:pt modelId="{539EBB0E-D4DA-48BB-94F2-0DE10B4C2B33}" type="pres">
      <dgm:prSet presAssocID="{1A7D493D-DFCD-4D25-9CC7-B91FEE8A1428}" presName="Name0" presStyleCnt="0">
        <dgm:presLayoutVars>
          <dgm:dir/>
          <dgm:resizeHandles val="exact"/>
        </dgm:presLayoutVars>
      </dgm:prSet>
      <dgm:spPr/>
    </dgm:pt>
    <dgm:pt modelId="{B8D475C9-78DA-4168-ABE7-D02E14121FA7}" type="pres">
      <dgm:prSet presAssocID="{0DFFF99E-D18F-4FAD-A840-13DA43BD8FE9}" presName="parTxOnly" presStyleLbl="node1" presStyleIdx="0" presStyleCnt="1" custLinFactNeighborX="5420" custLinFactNeighborY="82196">
        <dgm:presLayoutVars>
          <dgm:bulletEnabled val="1"/>
        </dgm:presLayoutVars>
      </dgm:prSet>
      <dgm:spPr/>
    </dgm:pt>
  </dgm:ptLst>
  <dgm:cxnLst>
    <dgm:cxn modelId="{08CED122-F3DC-4DCD-AB76-0824860510BB}" type="presOf" srcId="{1A7D493D-DFCD-4D25-9CC7-B91FEE8A1428}" destId="{539EBB0E-D4DA-48BB-94F2-0DE10B4C2B33}" srcOrd="0" destOrd="0" presId="urn:microsoft.com/office/officeart/2005/8/layout/hChevron3"/>
    <dgm:cxn modelId="{9F0F2750-F95A-46B6-ACAF-7DBD0A698C6B}" type="presOf" srcId="{0DFFF99E-D18F-4FAD-A840-13DA43BD8FE9}" destId="{B8D475C9-78DA-4168-ABE7-D02E14121FA7}" srcOrd="0" destOrd="0" presId="urn:microsoft.com/office/officeart/2005/8/layout/hChevron3"/>
    <dgm:cxn modelId="{C81FD7EB-B8F1-4A20-BBED-49C5E714B190}" srcId="{1A7D493D-DFCD-4D25-9CC7-B91FEE8A1428}" destId="{0DFFF99E-D18F-4FAD-A840-13DA43BD8FE9}" srcOrd="0" destOrd="0" parTransId="{7610F42B-DDDF-4EE2-8C00-83764536F2AB}" sibTransId="{E5E22ABE-541D-4769-9FF1-8D7F7508DB54}"/>
    <dgm:cxn modelId="{2CF183FB-9688-4F2C-B59A-FF15AEC81E3A}" type="presParOf" srcId="{539EBB0E-D4DA-48BB-94F2-0DE10B4C2B33}" destId="{B8D475C9-78DA-4168-ABE7-D02E14121FA7}" srcOrd="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A7D493D-DFCD-4D25-9CC7-B91FEE8A1428}" type="doc">
      <dgm:prSet loTypeId="urn:microsoft.com/office/officeart/2005/8/layout/hChevron3" loCatId="process" qsTypeId="urn:microsoft.com/office/officeart/2005/8/quickstyle/simple1" qsCatId="simple" csTypeId="urn:microsoft.com/office/officeart/2005/8/colors/accent1_2" csCatId="accent1" phldr="1"/>
      <dgm:spPr/>
    </dgm:pt>
    <dgm:pt modelId="{0DFFF99E-D18F-4FAD-A840-13DA43BD8FE9}">
      <dgm:prSet phldrT="[Text]"/>
      <dgm:spPr/>
      <dgm:t>
        <a:bodyPr/>
        <a:lstStyle/>
        <a:p>
          <a:r>
            <a:rPr lang="en-US" u="sng" dirty="0"/>
            <a:t>Stage 2</a:t>
          </a:r>
        </a:p>
        <a:p>
          <a:r>
            <a:rPr lang="en-US" dirty="0"/>
            <a:t>Identification &amp; Valuation</a:t>
          </a:r>
        </a:p>
      </dgm:t>
    </dgm:pt>
    <dgm:pt modelId="{7610F42B-DDDF-4EE2-8C00-83764536F2AB}" type="parTrans" cxnId="{C81FD7EB-B8F1-4A20-BBED-49C5E714B190}">
      <dgm:prSet/>
      <dgm:spPr/>
      <dgm:t>
        <a:bodyPr/>
        <a:lstStyle/>
        <a:p>
          <a:endParaRPr lang="en-US"/>
        </a:p>
      </dgm:t>
    </dgm:pt>
    <dgm:pt modelId="{E5E22ABE-541D-4769-9FF1-8D7F7508DB54}" type="sibTrans" cxnId="{C81FD7EB-B8F1-4A20-BBED-49C5E714B190}">
      <dgm:prSet/>
      <dgm:spPr/>
      <dgm:t>
        <a:bodyPr/>
        <a:lstStyle/>
        <a:p>
          <a:endParaRPr lang="en-US"/>
        </a:p>
      </dgm:t>
    </dgm:pt>
    <dgm:pt modelId="{539EBB0E-D4DA-48BB-94F2-0DE10B4C2B33}" type="pres">
      <dgm:prSet presAssocID="{1A7D493D-DFCD-4D25-9CC7-B91FEE8A1428}" presName="Name0" presStyleCnt="0">
        <dgm:presLayoutVars>
          <dgm:dir/>
          <dgm:resizeHandles val="exact"/>
        </dgm:presLayoutVars>
      </dgm:prSet>
      <dgm:spPr/>
    </dgm:pt>
    <dgm:pt modelId="{B8D475C9-78DA-4168-ABE7-D02E14121FA7}" type="pres">
      <dgm:prSet presAssocID="{0DFFF99E-D18F-4FAD-A840-13DA43BD8FE9}" presName="parTxOnly" presStyleLbl="node1" presStyleIdx="0" presStyleCnt="1" custLinFactNeighborX="5420" custLinFactNeighborY="82196">
        <dgm:presLayoutVars>
          <dgm:bulletEnabled val="1"/>
        </dgm:presLayoutVars>
      </dgm:prSet>
      <dgm:spPr/>
    </dgm:pt>
  </dgm:ptLst>
  <dgm:cxnLst>
    <dgm:cxn modelId="{08CED122-F3DC-4DCD-AB76-0824860510BB}" type="presOf" srcId="{1A7D493D-DFCD-4D25-9CC7-B91FEE8A1428}" destId="{539EBB0E-D4DA-48BB-94F2-0DE10B4C2B33}" srcOrd="0" destOrd="0" presId="urn:microsoft.com/office/officeart/2005/8/layout/hChevron3"/>
    <dgm:cxn modelId="{9F0F2750-F95A-46B6-ACAF-7DBD0A698C6B}" type="presOf" srcId="{0DFFF99E-D18F-4FAD-A840-13DA43BD8FE9}" destId="{B8D475C9-78DA-4168-ABE7-D02E14121FA7}" srcOrd="0" destOrd="0" presId="urn:microsoft.com/office/officeart/2005/8/layout/hChevron3"/>
    <dgm:cxn modelId="{C81FD7EB-B8F1-4A20-BBED-49C5E714B190}" srcId="{1A7D493D-DFCD-4D25-9CC7-B91FEE8A1428}" destId="{0DFFF99E-D18F-4FAD-A840-13DA43BD8FE9}" srcOrd="0" destOrd="0" parTransId="{7610F42B-DDDF-4EE2-8C00-83764536F2AB}" sibTransId="{E5E22ABE-541D-4769-9FF1-8D7F7508DB54}"/>
    <dgm:cxn modelId="{2CF183FB-9688-4F2C-B59A-FF15AEC81E3A}" type="presParOf" srcId="{539EBB0E-D4DA-48BB-94F2-0DE10B4C2B33}" destId="{B8D475C9-78DA-4168-ABE7-D02E14121FA7}" srcOrd="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A7D493D-DFCD-4D25-9CC7-B91FEE8A1428}" type="doc">
      <dgm:prSet loTypeId="urn:microsoft.com/office/officeart/2005/8/layout/hChevron3" loCatId="process" qsTypeId="urn:microsoft.com/office/officeart/2005/8/quickstyle/simple1" qsCatId="simple" csTypeId="urn:microsoft.com/office/officeart/2005/8/colors/accent1_2" csCatId="accent1" phldr="1"/>
      <dgm:spPr/>
    </dgm:pt>
    <dgm:pt modelId="{0DFFF99E-D18F-4FAD-A840-13DA43BD8FE9}">
      <dgm:prSet phldrT="[Text]"/>
      <dgm:spPr/>
      <dgm:t>
        <a:bodyPr/>
        <a:lstStyle/>
        <a:p>
          <a:r>
            <a:rPr lang="en-US" u="sng" dirty="0"/>
            <a:t>Stage 2</a:t>
          </a:r>
        </a:p>
        <a:p>
          <a:r>
            <a:rPr lang="en-US" dirty="0"/>
            <a:t>Tender Offer &amp; Settlement</a:t>
          </a:r>
        </a:p>
        <a:p>
          <a:r>
            <a:rPr lang="en-US" dirty="0"/>
            <a:t>(after the Target has been identified)</a:t>
          </a:r>
        </a:p>
      </dgm:t>
    </dgm:pt>
    <dgm:pt modelId="{7610F42B-DDDF-4EE2-8C00-83764536F2AB}" type="parTrans" cxnId="{C81FD7EB-B8F1-4A20-BBED-49C5E714B190}">
      <dgm:prSet/>
      <dgm:spPr/>
      <dgm:t>
        <a:bodyPr/>
        <a:lstStyle/>
        <a:p>
          <a:endParaRPr lang="en-US"/>
        </a:p>
      </dgm:t>
    </dgm:pt>
    <dgm:pt modelId="{E5E22ABE-541D-4769-9FF1-8D7F7508DB54}" type="sibTrans" cxnId="{C81FD7EB-B8F1-4A20-BBED-49C5E714B190}">
      <dgm:prSet/>
      <dgm:spPr/>
      <dgm:t>
        <a:bodyPr/>
        <a:lstStyle/>
        <a:p>
          <a:endParaRPr lang="en-US"/>
        </a:p>
      </dgm:t>
    </dgm:pt>
    <dgm:pt modelId="{539EBB0E-D4DA-48BB-94F2-0DE10B4C2B33}" type="pres">
      <dgm:prSet presAssocID="{1A7D493D-DFCD-4D25-9CC7-B91FEE8A1428}" presName="Name0" presStyleCnt="0">
        <dgm:presLayoutVars>
          <dgm:dir/>
          <dgm:resizeHandles val="exact"/>
        </dgm:presLayoutVars>
      </dgm:prSet>
      <dgm:spPr/>
    </dgm:pt>
    <dgm:pt modelId="{B8D475C9-78DA-4168-ABE7-D02E14121FA7}" type="pres">
      <dgm:prSet presAssocID="{0DFFF99E-D18F-4FAD-A840-13DA43BD8FE9}" presName="parTxOnly" presStyleLbl="node1" presStyleIdx="0" presStyleCnt="1" custLinFactNeighborX="723" custLinFactNeighborY="12324">
        <dgm:presLayoutVars>
          <dgm:bulletEnabled val="1"/>
        </dgm:presLayoutVars>
      </dgm:prSet>
      <dgm:spPr/>
    </dgm:pt>
  </dgm:ptLst>
  <dgm:cxnLst>
    <dgm:cxn modelId="{08CED122-F3DC-4DCD-AB76-0824860510BB}" type="presOf" srcId="{1A7D493D-DFCD-4D25-9CC7-B91FEE8A1428}" destId="{539EBB0E-D4DA-48BB-94F2-0DE10B4C2B33}" srcOrd="0" destOrd="0" presId="urn:microsoft.com/office/officeart/2005/8/layout/hChevron3"/>
    <dgm:cxn modelId="{9F0F2750-F95A-46B6-ACAF-7DBD0A698C6B}" type="presOf" srcId="{0DFFF99E-D18F-4FAD-A840-13DA43BD8FE9}" destId="{B8D475C9-78DA-4168-ABE7-D02E14121FA7}" srcOrd="0" destOrd="0" presId="urn:microsoft.com/office/officeart/2005/8/layout/hChevron3"/>
    <dgm:cxn modelId="{C81FD7EB-B8F1-4A20-BBED-49C5E714B190}" srcId="{1A7D493D-DFCD-4D25-9CC7-B91FEE8A1428}" destId="{0DFFF99E-D18F-4FAD-A840-13DA43BD8FE9}" srcOrd="0" destOrd="0" parTransId="{7610F42B-DDDF-4EE2-8C00-83764536F2AB}" sibTransId="{E5E22ABE-541D-4769-9FF1-8D7F7508DB54}"/>
    <dgm:cxn modelId="{2CF183FB-9688-4F2C-B59A-FF15AEC81E3A}" type="presParOf" srcId="{539EBB0E-D4DA-48BB-94F2-0DE10B4C2B33}" destId="{B8D475C9-78DA-4168-ABE7-D02E14121FA7}" srcOrd="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A7D493D-DFCD-4D25-9CC7-B91FEE8A1428}" type="doc">
      <dgm:prSet loTypeId="urn:microsoft.com/office/officeart/2005/8/layout/hChevron3" loCatId="process" qsTypeId="urn:microsoft.com/office/officeart/2005/8/quickstyle/simple1" qsCatId="simple" csTypeId="urn:microsoft.com/office/officeart/2005/8/colors/accent1_2" csCatId="accent1" phldr="1"/>
      <dgm:spPr/>
    </dgm:pt>
    <dgm:pt modelId="{0DFFF99E-D18F-4FAD-A840-13DA43BD8FE9}">
      <dgm:prSet phldrT="[Text]"/>
      <dgm:spPr/>
      <dgm:t>
        <a:bodyPr/>
        <a:lstStyle/>
        <a:p>
          <a:r>
            <a:rPr lang="en-US" u="sng" dirty="0"/>
            <a:t>Stage 3</a:t>
          </a:r>
        </a:p>
        <a:p>
          <a:r>
            <a:rPr lang="en-US" dirty="0"/>
            <a:t>Post-Acquisition Management</a:t>
          </a:r>
        </a:p>
      </dgm:t>
    </dgm:pt>
    <dgm:pt modelId="{7610F42B-DDDF-4EE2-8C00-83764536F2AB}" type="parTrans" cxnId="{C81FD7EB-B8F1-4A20-BBED-49C5E714B190}">
      <dgm:prSet/>
      <dgm:spPr/>
      <dgm:t>
        <a:bodyPr/>
        <a:lstStyle/>
        <a:p>
          <a:endParaRPr lang="en-US"/>
        </a:p>
      </dgm:t>
    </dgm:pt>
    <dgm:pt modelId="{E5E22ABE-541D-4769-9FF1-8D7F7508DB54}" type="sibTrans" cxnId="{C81FD7EB-B8F1-4A20-BBED-49C5E714B190}">
      <dgm:prSet/>
      <dgm:spPr/>
      <dgm:t>
        <a:bodyPr/>
        <a:lstStyle/>
        <a:p>
          <a:endParaRPr lang="en-US"/>
        </a:p>
      </dgm:t>
    </dgm:pt>
    <dgm:pt modelId="{539EBB0E-D4DA-48BB-94F2-0DE10B4C2B33}" type="pres">
      <dgm:prSet presAssocID="{1A7D493D-DFCD-4D25-9CC7-B91FEE8A1428}" presName="Name0" presStyleCnt="0">
        <dgm:presLayoutVars>
          <dgm:dir/>
          <dgm:resizeHandles val="exact"/>
        </dgm:presLayoutVars>
      </dgm:prSet>
      <dgm:spPr/>
    </dgm:pt>
    <dgm:pt modelId="{B8D475C9-78DA-4168-ABE7-D02E14121FA7}" type="pres">
      <dgm:prSet presAssocID="{0DFFF99E-D18F-4FAD-A840-13DA43BD8FE9}" presName="parTxOnly" presStyleLbl="node1" presStyleIdx="0" presStyleCnt="1" custLinFactNeighborX="5420" custLinFactNeighborY="82196">
        <dgm:presLayoutVars>
          <dgm:bulletEnabled val="1"/>
        </dgm:presLayoutVars>
      </dgm:prSet>
      <dgm:spPr/>
    </dgm:pt>
  </dgm:ptLst>
  <dgm:cxnLst>
    <dgm:cxn modelId="{08CED122-F3DC-4DCD-AB76-0824860510BB}" type="presOf" srcId="{1A7D493D-DFCD-4D25-9CC7-B91FEE8A1428}" destId="{539EBB0E-D4DA-48BB-94F2-0DE10B4C2B33}" srcOrd="0" destOrd="0" presId="urn:microsoft.com/office/officeart/2005/8/layout/hChevron3"/>
    <dgm:cxn modelId="{9F0F2750-F95A-46B6-ACAF-7DBD0A698C6B}" type="presOf" srcId="{0DFFF99E-D18F-4FAD-A840-13DA43BD8FE9}" destId="{B8D475C9-78DA-4168-ABE7-D02E14121FA7}" srcOrd="0" destOrd="0" presId="urn:microsoft.com/office/officeart/2005/8/layout/hChevron3"/>
    <dgm:cxn modelId="{C81FD7EB-B8F1-4A20-BBED-49C5E714B190}" srcId="{1A7D493D-DFCD-4D25-9CC7-B91FEE8A1428}" destId="{0DFFF99E-D18F-4FAD-A840-13DA43BD8FE9}" srcOrd="0" destOrd="0" parTransId="{7610F42B-DDDF-4EE2-8C00-83764536F2AB}" sibTransId="{E5E22ABE-541D-4769-9FF1-8D7F7508DB54}"/>
    <dgm:cxn modelId="{2CF183FB-9688-4F2C-B59A-FF15AEC81E3A}" type="presParOf" srcId="{539EBB0E-D4DA-48BB-94F2-0DE10B4C2B33}" destId="{B8D475C9-78DA-4168-ABE7-D02E14121FA7}" srcOrd="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42910F3-F94C-4C00-AD19-174744E06D7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04A910C-3EB1-4E5F-BA96-35DE0DBFB476}">
      <dgm:prSet phldrT="[Text]"/>
      <dgm:spPr/>
      <dgm:t>
        <a:bodyPr/>
        <a:lstStyle/>
        <a:p>
          <a:r>
            <a:rPr lang="en-US" dirty="0"/>
            <a:t>M&amp;A</a:t>
          </a:r>
        </a:p>
      </dgm:t>
    </dgm:pt>
    <dgm:pt modelId="{B18BEC44-4893-4D9E-89B1-E3E917889A91}" type="parTrans" cxnId="{5C9671E2-1F81-4F26-8C88-8C99072AEB1D}">
      <dgm:prSet/>
      <dgm:spPr/>
      <dgm:t>
        <a:bodyPr/>
        <a:lstStyle/>
        <a:p>
          <a:endParaRPr lang="en-US"/>
        </a:p>
      </dgm:t>
    </dgm:pt>
    <dgm:pt modelId="{1FAC87BD-517F-417D-8D65-82DB6F171ACC}" type="sibTrans" cxnId="{5C9671E2-1F81-4F26-8C88-8C99072AEB1D}">
      <dgm:prSet/>
      <dgm:spPr/>
      <dgm:t>
        <a:bodyPr/>
        <a:lstStyle/>
        <a:p>
          <a:endParaRPr lang="en-US"/>
        </a:p>
      </dgm:t>
    </dgm:pt>
    <dgm:pt modelId="{6B3D6486-11B7-4E21-9B2D-109328F78F37}">
      <dgm:prSet phldrT="[Text]"/>
      <dgm:spPr/>
      <dgm:t>
        <a:bodyPr/>
        <a:lstStyle/>
        <a:p>
          <a:r>
            <a:rPr lang="en-US" dirty="0"/>
            <a:t>Amalgamation</a:t>
          </a:r>
        </a:p>
      </dgm:t>
    </dgm:pt>
    <dgm:pt modelId="{51484517-B8EA-4BCA-8FE5-3519124BF507}" type="parTrans" cxnId="{2DFE9B67-20A0-43E7-9A2D-D68E86820DE5}">
      <dgm:prSet/>
      <dgm:spPr/>
      <dgm:t>
        <a:bodyPr/>
        <a:lstStyle/>
        <a:p>
          <a:endParaRPr lang="en-US"/>
        </a:p>
      </dgm:t>
    </dgm:pt>
    <dgm:pt modelId="{CCE329DA-D4B9-4FF8-89DE-429430FA015B}" type="sibTrans" cxnId="{2DFE9B67-20A0-43E7-9A2D-D68E86820DE5}">
      <dgm:prSet/>
      <dgm:spPr/>
      <dgm:t>
        <a:bodyPr/>
        <a:lstStyle/>
        <a:p>
          <a:endParaRPr lang="en-US"/>
        </a:p>
      </dgm:t>
    </dgm:pt>
    <dgm:pt modelId="{69FAC0B6-18D8-4710-ABFF-B4F04218B5F5}">
      <dgm:prSet phldrT="[Text]"/>
      <dgm:spPr/>
      <dgm:t>
        <a:bodyPr/>
        <a:lstStyle/>
        <a:p>
          <a:r>
            <a:rPr lang="en-US" dirty="0"/>
            <a:t>Merger</a:t>
          </a:r>
        </a:p>
      </dgm:t>
    </dgm:pt>
    <dgm:pt modelId="{0832AB95-FA95-4A62-95EE-B78AB202D245}" type="parTrans" cxnId="{23286D78-1E43-444D-835D-2A434EAA9E57}">
      <dgm:prSet/>
      <dgm:spPr/>
      <dgm:t>
        <a:bodyPr/>
        <a:lstStyle/>
        <a:p>
          <a:endParaRPr lang="en-US"/>
        </a:p>
      </dgm:t>
    </dgm:pt>
    <dgm:pt modelId="{94847CB6-A10B-44CF-AA43-1A15D2A43BA8}" type="sibTrans" cxnId="{23286D78-1E43-444D-835D-2A434EAA9E57}">
      <dgm:prSet/>
      <dgm:spPr/>
      <dgm:t>
        <a:bodyPr/>
        <a:lstStyle/>
        <a:p>
          <a:endParaRPr lang="en-US"/>
        </a:p>
      </dgm:t>
    </dgm:pt>
    <dgm:pt modelId="{AA2157B9-8EA5-472F-A4A4-E5057BDB780A}">
      <dgm:prSet phldrT="[Text]"/>
      <dgm:spPr/>
      <dgm:t>
        <a:bodyPr/>
        <a:lstStyle/>
        <a:p>
          <a:r>
            <a:rPr lang="en-US" dirty="0"/>
            <a:t>De-Merger</a:t>
          </a:r>
        </a:p>
      </dgm:t>
    </dgm:pt>
    <dgm:pt modelId="{15D34114-7852-4BDB-B44D-2E26DC130B43}" type="parTrans" cxnId="{B261F547-27D6-4A55-8D95-D711FA8BEFE0}">
      <dgm:prSet/>
      <dgm:spPr/>
      <dgm:t>
        <a:bodyPr/>
        <a:lstStyle/>
        <a:p>
          <a:endParaRPr lang="en-US"/>
        </a:p>
      </dgm:t>
    </dgm:pt>
    <dgm:pt modelId="{3F3DBEE3-4F09-4528-99B8-91A94DE02A75}" type="sibTrans" cxnId="{B261F547-27D6-4A55-8D95-D711FA8BEFE0}">
      <dgm:prSet/>
      <dgm:spPr/>
      <dgm:t>
        <a:bodyPr/>
        <a:lstStyle/>
        <a:p>
          <a:endParaRPr lang="en-US"/>
        </a:p>
      </dgm:t>
    </dgm:pt>
    <dgm:pt modelId="{4013E977-9C1E-402A-B84C-2E1E5BBB845B}">
      <dgm:prSet phldrT="[Text]"/>
      <dgm:spPr/>
      <dgm:t>
        <a:bodyPr/>
        <a:lstStyle/>
        <a:p>
          <a:r>
            <a:rPr lang="en-US" dirty="0"/>
            <a:t>Acquisition</a:t>
          </a:r>
        </a:p>
      </dgm:t>
    </dgm:pt>
    <dgm:pt modelId="{7E643BAA-1EDA-46AB-B4A8-CBA4566707D7}" type="parTrans" cxnId="{8D9C0932-D6FC-46C7-8D96-A6C397E48C18}">
      <dgm:prSet/>
      <dgm:spPr/>
      <dgm:t>
        <a:bodyPr/>
        <a:lstStyle/>
        <a:p>
          <a:endParaRPr lang="en-US"/>
        </a:p>
      </dgm:t>
    </dgm:pt>
    <dgm:pt modelId="{F2688BBC-749B-4957-B87E-632A3D4F55D5}" type="sibTrans" cxnId="{8D9C0932-D6FC-46C7-8D96-A6C397E48C18}">
      <dgm:prSet/>
      <dgm:spPr/>
      <dgm:t>
        <a:bodyPr/>
        <a:lstStyle/>
        <a:p>
          <a:endParaRPr lang="en-US"/>
        </a:p>
      </dgm:t>
    </dgm:pt>
    <dgm:pt modelId="{A739AE17-B25F-4388-A7AC-EB5F878E768D}">
      <dgm:prSet phldrT="[Text]"/>
      <dgm:spPr/>
      <dgm:t>
        <a:bodyPr/>
        <a:lstStyle/>
        <a:p>
          <a:r>
            <a:rPr lang="en-US" dirty="0"/>
            <a:t>Asset Purchase</a:t>
          </a:r>
        </a:p>
      </dgm:t>
    </dgm:pt>
    <dgm:pt modelId="{32ECFC1C-963B-4F2A-B013-F72175E252EF}" type="parTrans" cxnId="{9CBF053C-E7A0-4996-9943-D894DB70C487}">
      <dgm:prSet/>
      <dgm:spPr/>
      <dgm:t>
        <a:bodyPr/>
        <a:lstStyle/>
        <a:p>
          <a:endParaRPr lang="en-US"/>
        </a:p>
      </dgm:t>
    </dgm:pt>
    <dgm:pt modelId="{84F5913B-BA85-4DA8-9E5F-E9D7F55122B9}" type="sibTrans" cxnId="{9CBF053C-E7A0-4996-9943-D894DB70C487}">
      <dgm:prSet/>
      <dgm:spPr/>
      <dgm:t>
        <a:bodyPr/>
        <a:lstStyle/>
        <a:p>
          <a:endParaRPr lang="en-US"/>
        </a:p>
      </dgm:t>
    </dgm:pt>
    <dgm:pt modelId="{8D6BDE54-3DD7-4FF4-BC9D-A689682A369A}">
      <dgm:prSet phldrT="[Text]"/>
      <dgm:spPr/>
      <dgm:t>
        <a:bodyPr/>
        <a:lstStyle/>
        <a:p>
          <a:r>
            <a:rPr lang="en-US" dirty="0"/>
            <a:t>Stock Purchase</a:t>
          </a:r>
        </a:p>
      </dgm:t>
    </dgm:pt>
    <dgm:pt modelId="{C45E96D1-69E4-4E61-A930-2FC577C09831}" type="parTrans" cxnId="{8560C9DE-F197-4D8F-8E6F-C727F10E7C1E}">
      <dgm:prSet/>
      <dgm:spPr/>
      <dgm:t>
        <a:bodyPr/>
        <a:lstStyle/>
        <a:p>
          <a:endParaRPr lang="en-US"/>
        </a:p>
      </dgm:t>
    </dgm:pt>
    <dgm:pt modelId="{7D311EB0-57D0-413C-8EE9-827B271DB01F}" type="sibTrans" cxnId="{8560C9DE-F197-4D8F-8E6F-C727F10E7C1E}">
      <dgm:prSet/>
      <dgm:spPr/>
      <dgm:t>
        <a:bodyPr/>
        <a:lstStyle/>
        <a:p>
          <a:endParaRPr lang="en-US"/>
        </a:p>
      </dgm:t>
    </dgm:pt>
    <dgm:pt modelId="{4B927C9B-AAC8-44CC-8FE6-8F8428A085A4}" type="pres">
      <dgm:prSet presAssocID="{942910F3-F94C-4C00-AD19-174744E06D7A}" presName="hierChild1" presStyleCnt="0">
        <dgm:presLayoutVars>
          <dgm:chPref val="1"/>
          <dgm:dir/>
          <dgm:animOne val="branch"/>
          <dgm:animLvl val="lvl"/>
          <dgm:resizeHandles/>
        </dgm:presLayoutVars>
      </dgm:prSet>
      <dgm:spPr/>
    </dgm:pt>
    <dgm:pt modelId="{0B3BB43E-E199-45DF-875C-B1A85D04FDD6}" type="pres">
      <dgm:prSet presAssocID="{804A910C-3EB1-4E5F-BA96-35DE0DBFB476}" presName="hierRoot1" presStyleCnt="0"/>
      <dgm:spPr/>
    </dgm:pt>
    <dgm:pt modelId="{FD49F42D-D59E-4832-A0CF-DF516BE2357E}" type="pres">
      <dgm:prSet presAssocID="{804A910C-3EB1-4E5F-BA96-35DE0DBFB476}" presName="composite" presStyleCnt="0"/>
      <dgm:spPr/>
    </dgm:pt>
    <dgm:pt modelId="{4031D305-16D5-4475-974C-22BB94372024}" type="pres">
      <dgm:prSet presAssocID="{804A910C-3EB1-4E5F-BA96-35DE0DBFB476}" presName="background" presStyleLbl="node0" presStyleIdx="0" presStyleCnt="2"/>
      <dgm:spPr/>
    </dgm:pt>
    <dgm:pt modelId="{012DCC22-16F1-437D-B79F-5537D2E228FF}" type="pres">
      <dgm:prSet presAssocID="{804A910C-3EB1-4E5F-BA96-35DE0DBFB476}" presName="text" presStyleLbl="fgAcc0" presStyleIdx="0" presStyleCnt="2">
        <dgm:presLayoutVars>
          <dgm:chPref val="3"/>
        </dgm:presLayoutVars>
      </dgm:prSet>
      <dgm:spPr/>
    </dgm:pt>
    <dgm:pt modelId="{C9E1EC50-E377-4896-A7BD-29758DE19132}" type="pres">
      <dgm:prSet presAssocID="{804A910C-3EB1-4E5F-BA96-35DE0DBFB476}" presName="hierChild2" presStyleCnt="0"/>
      <dgm:spPr/>
    </dgm:pt>
    <dgm:pt modelId="{83A9BDFF-916D-4F29-9D8C-3B3A68CE33F3}" type="pres">
      <dgm:prSet presAssocID="{51484517-B8EA-4BCA-8FE5-3519124BF507}" presName="Name10" presStyleLbl="parChTrans1D2" presStyleIdx="0" presStyleCnt="2"/>
      <dgm:spPr/>
    </dgm:pt>
    <dgm:pt modelId="{44D3250E-1573-4287-AD56-DC2D1A7669C3}" type="pres">
      <dgm:prSet presAssocID="{6B3D6486-11B7-4E21-9B2D-109328F78F37}" presName="hierRoot2" presStyleCnt="0"/>
      <dgm:spPr/>
    </dgm:pt>
    <dgm:pt modelId="{FE2DA0E9-38D1-4E53-B987-5D318B10FAF4}" type="pres">
      <dgm:prSet presAssocID="{6B3D6486-11B7-4E21-9B2D-109328F78F37}" presName="composite2" presStyleCnt="0"/>
      <dgm:spPr/>
    </dgm:pt>
    <dgm:pt modelId="{EC171CAD-B590-4B9A-8582-89339A42A115}" type="pres">
      <dgm:prSet presAssocID="{6B3D6486-11B7-4E21-9B2D-109328F78F37}" presName="background2" presStyleLbl="node2" presStyleIdx="0" presStyleCnt="2"/>
      <dgm:spPr/>
    </dgm:pt>
    <dgm:pt modelId="{412F311E-1B34-49D4-AF87-57C61A968DB0}" type="pres">
      <dgm:prSet presAssocID="{6B3D6486-11B7-4E21-9B2D-109328F78F37}" presName="text2" presStyleLbl="fgAcc2" presStyleIdx="0" presStyleCnt="2">
        <dgm:presLayoutVars>
          <dgm:chPref val="3"/>
        </dgm:presLayoutVars>
      </dgm:prSet>
      <dgm:spPr/>
    </dgm:pt>
    <dgm:pt modelId="{B372384A-8FA6-4481-A5D8-C603DAD113BA}" type="pres">
      <dgm:prSet presAssocID="{6B3D6486-11B7-4E21-9B2D-109328F78F37}" presName="hierChild3" presStyleCnt="0"/>
      <dgm:spPr/>
    </dgm:pt>
    <dgm:pt modelId="{EC1D63B7-B49F-462B-B2D5-E96B09A45C0A}" type="pres">
      <dgm:prSet presAssocID="{0832AB95-FA95-4A62-95EE-B78AB202D245}" presName="Name17" presStyleLbl="parChTrans1D3" presStyleIdx="0" presStyleCnt="3"/>
      <dgm:spPr/>
    </dgm:pt>
    <dgm:pt modelId="{D1AC31B2-3A5F-42F1-9F0B-D8ACFFB8853D}" type="pres">
      <dgm:prSet presAssocID="{69FAC0B6-18D8-4710-ABFF-B4F04218B5F5}" presName="hierRoot3" presStyleCnt="0"/>
      <dgm:spPr/>
    </dgm:pt>
    <dgm:pt modelId="{19A1C633-9C1A-4469-AB76-FD980F4D6464}" type="pres">
      <dgm:prSet presAssocID="{69FAC0B6-18D8-4710-ABFF-B4F04218B5F5}" presName="composite3" presStyleCnt="0"/>
      <dgm:spPr/>
    </dgm:pt>
    <dgm:pt modelId="{C2E36425-05C7-499C-8107-8A75F1AA6351}" type="pres">
      <dgm:prSet presAssocID="{69FAC0B6-18D8-4710-ABFF-B4F04218B5F5}" presName="background3" presStyleLbl="node3" presStyleIdx="0" presStyleCnt="3"/>
      <dgm:spPr/>
    </dgm:pt>
    <dgm:pt modelId="{1F37A587-6DC2-40F2-8A6D-F283231FE41C}" type="pres">
      <dgm:prSet presAssocID="{69FAC0B6-18D8-4710-ABFF-B4F04218B5F5}" presName="text3" presStyleLbl="fgAcc3" presStyleIdx="0" presStyleCnt="3">
        <dgm:presLayoutVars>
          <dgm:chPref val="3"/>
        </dgm:presLayoutVars>
      </dgm:prSet>
      <dgm:spPr/>
    </dgm:pt>
    <dgm:pt modelId="{145A8B21-7251-4F05-A37E-A23F76146B76}" type="pres">
      <dgm:prSet presAssocID="{69FAC0B6-18D8-4710-ABFF-B4F04218B5F5}" presName="hierChild4" presStyleCnt="0"/>
      <dgm:spPr/>
    </dgm:pt>
    <dgm:pt modelId="{C9835910-290E-4E45-8DA9-0362974B25BD}" type="pres">
      <dgm:prSet presAssocID="{15D34114-7852-4BDB-B44D-2E26DC130B43}" presName="Name17" presStyleLbl="parChTrans1D3" presStyleIdx="1" presStyleCnt="3"/>
      <dgm:spPr/>
    </dgm:pt>
    <dgm:pt modelId="{92B14316-2224-4E9E-AD51-903F94D42F04}" type="pres">
      <dgm:prSet presAssocID="{AA2157B9-8EA5-472F-A4A4-E5057BDB780A}" presName="hierRoot3" presStyleCnt="0"/>
      <dgm:spPr/>
    </dgm:pt>
    <dgm:pt modelId="{ECCB2610-5942-4C7E-B187-F00F1C98ECD1}" type="pres">
      <dgm:prSet presAssocID="{AA2157B9-8EA5-472F-A4A4-E5057BDB780A}" presName="composite3" presStyleCnt="0"/>
      <dgm:spPr/>
    </dgm:pt>
    <dgm:pt modelId="{980D7850-321B-4F29-989A-8D3832E04895}" type="pres">
      <dgm:prSet presAssocID="{AA2157B9-8EA5-472F-A4A4-E5057BDB780A}" presName="background3" presStyleLbl="node3" presStyleIdx="1" presStyleCnt="3"/>
      <dgm:spPr/>
    </dgm:pt>
    <dgm:pt modelId="{222009AA-CA2A-4D56-9ECF-3A37FE010427}" type="pres">
      <dgm:prSet presAssocID="{AA2157B9-8EA5-472F-A4A4-E5057BDB780A}" presName="text3" presStyleLbl="fgAcc3" presStyleIdx="1" presStyleCnt="3">
        <dgm:presLayoutVars>
          <dgm:chPref val="3"/>
        </dgm:presLayoutVars>
      </dgm:prSet>
      <dgm:spPr/>
    </dgm:pt>
    <dgm:pt modelId="{FA2327A2-3E94-409B-8CE7-0725D5B60139}" type="pres">
      <dgm:prSet presAssocID="{AA2157B9-8EA5-472F-A4A4-E5057BDB780A}" presName="hierChild4" presStyleCnt="0"/>
      <dgm:spPr/>
    </dgm:pt>
    <dgm:pt modelId="{AF1C2D0F-6B98-49CC-949D-D170DC94D546}" type="pres">
      <dgm:prSet presAssocID="{7E643BAA-1EDA-46AB-B4A8-CBA4566707D7}" presName="Name10" presStyleLbl="parChTrans1D2" presStyleIdx="1" presStyleCnt="2"/>
      <dgm:spPr/>
    </dgm:pt>
    <dgm:pt modelId="{07679DAF-A18E-4E44-AABD-7B3DB8046FBD}" type="pres">
      <dgm:prSet presAssocID="{4013E977-9C1E-402A-B84C-2E1E5BBB845B}" presName="hierRoot2" presStyleCnt="0"/>
      <dgm:spPr/>
    </dgm:pt>
    <dgm:pt modelId="{A37EAAD9-1D27-4998-8969-FD6447BFD5D9}" type="pres">
      <dgm:prSet presAssocID="{4013E977-9C1E-402A-B84C-2E1E5BBB845B}" presName="composite2" presStyleCnt="0"/>
      <dgm:spPr/>
    </dgm:pt>
    <dgm:pt modelId="{5D5FD146-03D2-4B86-A56B-2A5E3B0C9938}" type="pres">
      <dgm:prSet presAssocID="{4013E977-9C1E-402A-B84C-2E1E5BBB845B}" presName="background2" presStyleLbl="node2" presStyleIdx="1" presStyleCnt="2"/>
      <dgm:spPr/>
    </dgm:pt>
    <dgm:pt modelId="{9BDD09DA-0253-453E-8B6E-4AF477B06F3B}" type="pres">
      <dgm:prSet presAssocID="{4013E977-9C1E-402A-B84C-2E1E5BBB845B}" presName="text2" presStyleLbl="fgAcc2" presStyleIdx="1" presStyleCnt="2">
        <dgm:presLayoutVars>
          <dgm:chPref val="3"/>
        </dgm:presLayoutVars>
      </dgm:prSet>
      <dgm:spPr/>
    </dgm:pt>
    <dgm:pt modelId="{AFFDF109-5805-46F4-9A19-BA6AD342E9A2}" type="pres">
      <dgm:prSet presAssocID="{4013E977-9C1E-402A-B84C-2E1E5BBB845B}" presName="hierChild3" presStyleCnt="0"/>
      <dgm:spPr/>
    </dgm:pt>
    <dgm:pt modelId="{DDCD34D0-985A-4A22-AA98-85150269C71E}" type="pres">
      <dgm:prSet presAssocID="{32ECFC1C-963B-4F2A-B013-F72175E252EF}" presName="Name17" presStyleLbl="parChTrans1D3" presStyleIdx="2" presStyleCnt="3"/>
      <dgm:spPr/>
    </dgm:pt>
    <dgm:pt modelId="{173831E2-E3D6-4E26-A382-8EF82C50D2E5}" type="pres">
      <dgm:prSet presAssocID="{A739AE17-B25F-4388-A7AC-EB5F878E768D}" presName="hierRoot3" presStyleCnt="0"/>
      <dgm:spPr/>
    </dgm:pt>
    <dgm:pt modelId="{4821CC28-A3DE-4F30-A863-AE1E6670A140}" type="pres">
      <dgm:prSet presAssocID="{A739AE17-B25F-4388-A7AC-EB5F878E768D}" presName="composite3" presStyleCnt="0"/>
      <dgm:spPr/>
    </dgm:pt>
    <dgm:pt modelId="{E9B6374E-CAEE-4AAA-85E6-8C7F636B2BF2}" type="pres">
      <dgm:prSet presAssocID="{A739AE17-B25F-4388-A7AC-EB5F878E768D}" presName="background3" presStyleLbl="node3" presStyleIdx="2" presStyleCnt="3"/>
      <dgm:spPr/>
    </dgm:pt>
    <dgm:pt modelId="{EA515611-0BA4-47F4-B8F1-FAB1C5757EE3}" type="pres">
      <dgm:prSet presAssocID="{A739AE17-B25F-4388-A7AC-EB5F878E768D}" presName="text3" presStyleLbl="fgAcc3" presStyleIdx="2" presStyleCnt="3">
        <dgm:presLayoutVars>
          <dgm:chPref val="3"/>
        </dgm:presLayoutVars>
      </dgm:prSet>
      <dgm:spPr/>
    </dgm:pt>
    <dgm:pt modelId="{9371FB12-C0B4-480F-AE16-E0DE8A300160}" type="pres">
      <dgm:prSet presAssocID="{A739AE17-B25F-4388-A7AC-EB5F878E768D}" presName="hierChild4" presStyleCnt="0"/>
      <dgm:spPr/>
    </dgm:pt>
    <dgm:pt modelId="{69101AE7-CCE7-4CD2-BB1C-0C3754866F4E}" type="pres">
      <dgm:prSet presAssocID="{8D6BDE54-3DD7-4FF4-BC9D-A689682A369A}" presName="hierRoot1" presStyleCnt="0"/>
      <dgm:spPr/>
    </dgm:pt>
    <dgm:pt modelId="{B6BB7CC2-9DA8-4958-B13C-E95989C52E14}" type="pres">
      <dgm:prSet presAssocID="{8D6BDE54-3DD7-4FF4-BC9D-A689682A369A}" presName="composite" presStyleCnt="0"/>
      <dgm:spPr/>
    </dgm:pt>
    <dgm:pt modelId="{9B86858F-BFA4-40DD-82A5-4F658B19D060}" type="pres">
      <dgm:prSet presAssocID="{8D6BDE54-3DD7-4FF4-BC9D-A689682A369A}" presName="background" presStyleLbl="node0" presStyleIdx="1" presStyleCnt="2"/>
      <dgm:spPr/>
    </dgm:pt>
    <dgm:pt modelId="{AFAFFAB4-0086-412C-95AD-0A26313D2F81}" type="pres">
      <dgm:prSet presAssocID="{8D6BDE54-3DD7-4FF4-BC9D-A689682A369A}" presName="text" presStyleLbl="fgAcc0" presStyleIdx="1" presStyleCnt="2" custLinFactY="100000" custLinFactNeighborX="98494" custLinFactNeighborY="193430">
        <dgm:presLayoutVars>
          <dgm:chPref val="3"/>
        </dgm:presLayoutVars>
      </dgm:prSet>
      <dgm:spPr/>
    </dgm:pt>
    <dgm:pt modelId="{5D77D2F8-BD13-41E7-8EA6-AD424EDE32E9}" type="pres">
      <dgm:prSet presAssocID="{8D6BDE54-3DD7-4FF4-BC9D-A689682A369A}" presName="hierChild2" presStyleCnt="0"/>
      <dgm:spPr/>
    </dgm:pt>
  </dgm:ptLst>
  <dgm:cxnLst>
    <dgm:cxn modelId="{625F050F-CC9A-4668-A209-ED46DFE00858}" type="presOf" srcId="{32ECFC1C-963B-4F2A-B013-F72175E252EF}" destId="{DDCD34D0-985A-4A22-AA98-85150269C71E}" srcOrd="0" destOrd="0" presId="urn:microsoft.com/office/officeart/2005/8/layout/hierarchy1"/>
    <dgm:cxn modelId="{8D9C0932-D6FC-46C7-8D96-A6C397E48C18}" srcId="{804A910C-3EB1-4E5F-BA96-35DE0DBFB476}" destId="{4013E977-9C1E-402A-B84C-2E1E5BBB845B}" srcOrd="1" destOrd="0" parTransId="{7E643BAA-1EDA-46AB-B4A8-CBA4566707D7}" sibTransId="{F2688BBC-749B-4957-B87E-632A3D4F55D5}"/>
    <dgm:cxn modelId="{9CBF053C-E7A0-4996-9943-D894DB70C487}" srcId="{4013E977-9C1E-402A-B84C-2E1E5BBB845B}" destId="{A739AE17-B25F-4388-A7AC-EB5F878E768D}" srcOrd="0" destOrd="0" parTransId="{32ECFC1C-963B-4F2A-B013-F72175E252EF}" sibTransId="{84F5913B-BA85-4DA8-9E5F-E9D7F55122B9}"/>
    <dgm:cxn modelId="{61099B5F-78D0-4117-98E5-1E2D84FEEFF0}" type="presOf" srcId="{0832AB95-FA95-4A62-95EE-B78AB202D245}" destId="{EC1D63B7-B49F-462B-B2D5-E96B09A45C0A}" srcOrd="0" destOrd="0" presId="urn:microsoft.com/office/officeart/2005/8/layout/hierarchy1"/>
    <dgm:cxn modelId="{2DFE9B67-20A0-43E7-9A2D-D68E86820DE5}" srcId="{804A910C-3EB1-4E5F-BA96-35DE0DBFB476}" destId="{6B3D6486-11B7-4E21-9B2D-109328F78F37}" srcOrd="0" destOrd="0" parTransId="{51484517-B8EA-4BCA-8FE5-3519124BF507}" sibTransId="{CCE329DA-D4B9-4FF8-89DE-429430FA015B}"/>
    <dgm:cxn modelId="{B261F547-27D6-4A55-8D95-D711FA8BEFE0}" srcId="{6B3D6486-11B7-4E21-9B2D-109328F78F37}" destId="{AA2157B9-8EA5-472F-A4A4-E5057BDB780A}" srcOrd="1" destOrd="0" parTransId="{15D34114-7852-4BDB-B44D-2E26DC130B43}" sibTransId="{3F3DBEE3-4F09-4528-99B8-91A94DE02A75}"/>
    <dgm:cxn modelId="{33B51472-9607-435E-BDE2-0C605CCC8475}" type="presOf" srcId="{69FAC0B6-18D8-4710-ABFF-B4F04218B5F5}" destId="{1F37A587-6DC2-40F2-8A6D-F283231FE41C}" srcOrd="0" destOrd="0" presId="urn:microsoft.com/office/officeart/2005/8/layout/hierarchy1"/>
    <dgm:cxn modelId="{588B0D75-2A90-442D-920F-02CD263BA011}" type="presOf" srcId="{8D6BDE54-3DD7-4FF4-BC9D-A689682A369A}" destId="{AFAFFAB4-0086-412C-95AD-0A26313D2F81}" srcOrd="0" destOrd="0" presId="urn:microsoft.com/office/officeart/2005/8/layout/hierarchy1"/>
    <dgm:cxn modelId="{F5EDA455-170C-482A-9A29-24B373C08365}" type="presOf" srcId="{804A910C-3EB1-4E5F-BA96-35DE0DBFB476}" destId="{012DCC22-16F1-437D-B79F-5537D2E228FF}" srcOrd="0" destOrd="0" presId="urn:microsoft.com/office/officeart/2005/8/layout/hierarchy1"/>
    <dgm:cxn modelId="{E51CE857-79DB-41ED-9C62-6C96B411B8B6}" type="presOf" srcId="{51484517-B8EA-4BCA-8FE5-3519124BF507}" destId="{83A9BDFF-916D-4F29-9D8C-3B3A68CE33F3}" srcOrd="0" destOrd="0" presId="urn:microsoft.com/office/officeart/2005/8/layout/hierarchy1"/>
    <dgm:cxn modelId="{23286D78-1E43-444D-835D-2A434EAA9E57}" srcId="{6B3D6486-11B7-4E21-9B2D-109328F78F37}" destId="{69FAC0B6-18D8-4710-ABFF-B4F04218B5F5}" srcOrd="0" destOrd="0" parTransId="{0832AB95-FA95-4A62-95EE-B78AB202D245}" sibTransId="{94847CB6-A10B-44CF-AA43-1A15D2A43BA8}"/>
    <dgm:cxn modelId="{D988DD7F-ABFE-4110-8923-66750F9BB7FD}" type="presOf" srcId="{6B3D6486-11B7-4E21-9B2D-109328F78F37}" destId="{412F311E-1B34-49D4-AF87-57C61A968DB0}" srcOrd="0" destOrd="0" presId="urn:microsoft.com/office/officeart/2005/8/layout/hierarchy1"/>
    <dgm:cxn modelId="{EC5ECA9F-A197-4631-A196-B5984CFCEE71}" type="presOf" srcId="{4013E977-9C1E-402A-B84C-2E1E5BBB845B}" destId="{9BDD09DA-0253-453E-8B6E-4AF477B06F3B}" srcOrd="0" destOrd="0" presId="urn:microsoft.com/office/officeart/2005/8/layout/hierarchy1"/>
    <dgm:cxn modelId="{8DDAABA5-9264-46AE-9C6F-305617F9CCA7}" type="presOf" srcId="{15D34114-7852-4BDB-B44D-2E26DC130B43}" destId="{C9835910-290E-4E45-8DA9-0362974B25BD}" srcOrd="0" destOrd="0" presId="urn:microsoft.com/office/officeart/2005/8/layout/hierarchy1"/>
    <dgm:cxn modelId="{9DC2E4C6-F8A9-43F5-9B01-507680F1114D}" type="presOf" srcId="{942910F3-F94C-4C00-AD19-174744E06D7A}" destId="{4B927C9B-AAC8-44CC-8FE6-8F8428A085A4}" srcOrd="0" destOrd="0" presId="urn:microsoft.com/office/officeart/2005/8/layout/hierarchy1"/>
    <dgm:cxn modelId="{6D171ED0-D55B-4E7E-98CD-56B56EA8C5F5}" type="presOf" srcId="{AA2157B9-8EA5-472F-A4A4-E5057BDB780A}" destId="{222009AA-CA2A-4D56-9ECF-3A37FE010427}" srcOrd="0" destOrd="0" presId="urn:microsoft.com/office/officeart/2005/8/layout/hierarchy1"/>
    <dgm:cxn modelId="{F3676AD3-62FD-4948-B6A7-81B236BF4C7D}" type="presOf" srcId="{A739AE17-B25F-4388-A7AC-EB5F878E768D}" destId="{EA515611-0BA4-47F4-B8F1-FAB1C5757EE3}" srcOrd="0" destOrd="0" presId="urn:microsoft.com/office/officeart/2005/8/layout/hierarchy1"/>
    <dgm:cxn modelId="{8560C9DE-F197-4D8F-8E6F-C727F10E7C1E}" srcId="{942910F3-F94C-4C00-AD19-174744E06D7A}" destId="{8D6BDE54-3DD7-4FF4-BC9D-A689682A369A}" srcOrd="1" destOrd="0" parTransId="{C45E96D1-69E4-4E61-A930-2FC577C09831}" sibTransId="{7D311EB0-57D0-413C-8EE9-827B271DB01F}"/>
    <dgm:cxn modelId="{5C9671E2-1F81-4F26-8C88-8C99072AEB1D}" srcId="{942910F3-F94C-4C00-AD19-174744E06D7A}" destId="{804A910C-3EB1-4E5F-BA96-35DE0DBFB476}" srcOrd="0" destOrd="0" parTransId="{B18BEC44-4893-4D9E-89B1-E3E917889A91}" sibTransId="{1FAC87BD-517F-417D-8D65-82DB6F171ACC}"/>
    <dgm:cxn modelId="{003AC5EA-52BC-4DC7-A73D-052CB2E510E8}" type="presOf" srcId="{7E643BAA-1EDA-46AB-B4A8-CBA4566707D7}" destId="{AF1C2D0F-6B98-49CC-949D-D170DC94D546}" srcOrd="0" destOrd="0" presId="urn:microsoft.com/office/officeart/2005/8/layout/hierarchy1"/>
    <dgm:cxn modelId="{3AA8044E-8731-43E1-A293-AC4F7F15A6E2}" type="presParOf" srcId="{4B927C9B-AAC8-44CC-8FE6-8F8428A085A4}" destId="{0B3BB43E-E199-45DF-875C-B1A85D04FDD6}" srcOrd="0" destOrd="0" presId="urn:microsoft.com/office/officeart/2005/8/layout/hierarchy1"/>
    <dgm:cxn modelId="{EE079624-2163-43E5-8486-4027CFAD1290}" type="presParOf" srcId="{0B3BB43E-E199-45DF-875C-B1A85D04FDD6}" destId="{FD49F42D-D59E-4832-A0CF-DF516BE2357E}" srcOrd="0" destOrd="0" presId="urn:microsoft.com/office/officeart/2005/8/layout/hierarchy1"/>
    <dgm:cxn modelId="{E595A122-FCCB-44FA-8976-04755887BB1D}" type="presParOf" srcId="{FD49F42D-D59E-4832-A0CF-DF516BE2357E}" destId="{4031D305-16D5-4475-974C-22BB94372024}" srcOrd="0" destOrd="0" presId="urn:microsoft.com/office/officeart/2005/8/layout/hierarchy1"/>
    <dgm:cxn modelId="{B7379C04-11CB-4E9D-B9E6-133DB644FB95}" type="presParOf" srcId="{FD49F42D-D59E-4832-A0CF-DF516BE2357E}" destId="{012DCC22-16F1-437D-B79F-5537D2E228FF}" srcOrd="1" destOrd="0" presId="urn:microsoft.com/office/officeart/2005/8/layout/hierarchy1"/>
    <dgm:cxn modelId="{443C4BB9-E319-4EF4-B52F-6801BC9576E9}" type="presParOf" srcId="{0B3BB43E-E199-45DF-875C-B1A85D04FDD6}" destId="{C9E1EC50-E377-4896-A7BD-29758DE19132}" srcOrd="1" destOrd="0" presId="urn:microsoft.com/office/officeart/2005/8/layout/hierarchy1"/>
    <dgm:cxn modelId="{864B5723-4C6C-49E2-B519-15DEACDDDE60}" type="presParOf" srcId="{C9E1EC50-E377-4896-A7BD-29758DE19132}" destId="{83A9BDFF-916D-4F29-9D8C-3B3A68CE33F3}" srcOrd="0" destOrd="0" presId="urn:microsoft.com/office/officeart/2005/8/layout/hierarchy1"/>
    <dgm:cxn modelId="{5986C59A-D42A-454C-9A29-86F93F0E0478}" type="presParOf" srcId="{C9E1EC50-E377-4896-A7BD-29758DE19132}" destId="{44D3250E-1573-4287-AD56-DC2D1A7669C3}" srcOrd="1" destOrd="0" presId="urn:microsoft.com/office/officeart/2005/8/layout/hierarchy1"/>
    <dgm:cxn modelId="{017E1DB2-7E7F-4A10-AD3F-37A6C82AC9A5}" type="presParOf" srcId="{44D3250E-1573-4287-AD56-DC2D1A7669C3}" destId="{FE2DA0E9-38D1-4E53-B987-5D318B10FAF4}" srcOrd="0" destOrd="0" presId="urn:microsoft.com/office/officeart/2005/8/layout/hierarchy1"/>
    <dgm:cxn modelId="{49B83D24-9658-454A-94E3-ADA6EC072603}" type="presParOf" srcId="{FE2DA0E9-38D1-4E53-B987-5D318B10FAF4}" destId="{EC171CAD-B590-4B9A-8582-89339A42A115}" srcOrd="0" destOrd="0" presId="urn:microsoft.com/office/officeart/2005/8/layout/hierarchy1"/>
    <dgm:cxn modelId="{06CC11C1-6117-4683-82D3-465467FBCA96}" type="presParOf" srcId="{FE2DA0E9-38D1-4E53-B987-5D318B10FAF4}" destId="{412F311E-1B34-49D4-AF87-57C61A968DB0}" srcOrd="1" destOrd="0" presId="urn:microsoft.com/office/officeart/2005/8/layout/hierarchy1"/>
    <dgm:cxn modelId="{77E2538F-1CD8-402E-B759-1D2291EA20EA}" type="presParOf" srcId="{44D3250E-1573-4287-AD56-DC2D1A7669C3}" destId="{B372384A-8FA6-4481-A5D8-C603DAD113BA}" srcOrd="1" destOrd="0" presId="urn:microsoft.com/office/officeart/2005/8/layout/hierarchy1"/>
    <dgm:cxn modelId="{1A1185AB-8060-43B3-9D3D-21F795BA440D}" type="presParOf" srcId="{B372384A-8FA6-4481-A5D8-C603DAD113BA}" destId="{EC1D63B7-B49F-462B-B2D5-E96B09A45C0A}" srcOrd="0" destOrd="0" presId="urn:microsoft.com/office/officeart/2005/8/layout/hierarchy1"/>
    <dgm:cxn modelId="{2D8CCBC4-030C-4F7B-A896-7785D41AB2B4}" type="presParOf" srcId="{B372384A-8FA6-4481-A5D8-C603DAD113BA}" destId="{D1AC31B2-3A5F-42F1-9F0B-D8ACFFB8853D}" srcOrd="1" destOrd="0" presId="urn:microsoft.com/office/officeart/2005/8/layout/hierarchy1"/>
    <dgm:cxn modelId="{11F62BB4-9B53-4144-83E6-A8395F1735F5}" type="presParOf" srcId="{D1AC31B2-3A5F-42F1-9F0B-D8ACFFB8853D}" destId="{19A1C633-9C1A-4469-AB76-FD980F4D6464}" srcOrd="0" destOrd="0" presId="urn:microsoft.com/office/officeart/2005/8/layout/hierarchy1"/>
    <dgm:cxn modelId="{53E620A4-9675-44CE-9291-7408D7B516F8}" type="presParOf" srcId="{19A1C633-9C1A-4469-AB76-FD980F4D6464}" destId="{C2E36425-05C7-499C-8107-8A75F1AA6351}" srcOrd="0" destOrd="0" presId="urn:microsoft.com/office/officeart/2005/8/layout/hierarchy1"/>
    <dgm:cxn modelId="{3A30F752-594D-4739-A5B4-B512450D498D}" type="presParOf" srcId="{19A1C633-9C1A-4469-AB76-FD980F4D6464}" destId="{1F37A587-6DC2-40F2-8A6D-F283231FE41C}" srcOrd="1" destOrd="0" presId="urn:microsoft.com/office/officeart/2005/8/layout/hierarchy1"/>
    <dgm:cxn modelId="{CB5D1F5B-97E9-4756-AAF1-096717B8829B}" type="presParOf" srcId="{D1AC31B2-3A5F-42F1-9F0B-D8ACFFB8853D}" destId="{145A8B21-7251-4F05-A37E-A23F76146B76}" srcOrd="1" destOrd="0" presId="urn:microsoft.com/office/officeart/2005/8/layout/hierarchy1"/>
    <dgm:cxn modelId="{33F8A06E-8E60-4854-B356-82598ACB4CD7}" type="presParOf" srcId="{B372384A-8FA6-4481-A5D8-C603DAD113BA}" destId="{C9835910-290E-4E45-8DA9-0362974B25BD}" srcOrd="2" destOrd="0" presId="urn:microsoft.com/office/officeart/2005/8/layout/hierarchy1"/>
    <dgm:cxn modelId="{A7E6C88C-D609-4CAB-B80B-5A6173CDB9C7}" type="presParOf" srcId="{B372384A-8FA6-4481-A5D8-C603DAD113BA}" destId="{92B14316-2224-4E9E-AD51-903F94D42F04}" srcOrd="3" destOrd="0" presId="urn:microsoft.com/office/officeart/2005/8/layout/hierarchy1"/>
    <dgm:cxn modelId="{B0EE38E8-BFDD-4F47-8239-779111F4C7F3}" type="presParOf" srcId="{92B14316-2224-4E9E-AD51-903F94D42F04}" destId="{ECCB2610-5942-4C7E-B187-F00F1C98ECD1}" srcOrd="0" destOrd="0" presId="urn:microsoft.com/office/officeart/2005/8/layout/hierarchy1"/>
    <dgm:cxn modelId="{6D64553B-AB08-4F3A-9A52-4F8806CB462F}" type="presParOf" srcId="{ECCB2610-5942-4C7E-B187-F00F1C98ECD1}" destId="{980D7850-321B-4F29-989A-8D3832E04895}" srcOrd="0" destOrd="0" presId="urn:microsoft.com/office/officeart/2005/8/layout/hierarchy1"/>
    <dgm:cxn modelId="{720EBF01-4E40-46CC-BBB7-4F901B15A775}" type="presParOf" srcId="{ECCB2610-5942-4C7E-B187-F00F1C98ECD1}" destId="{222009AA-CA2A-4D56-9ECF-3A37FE010427}" srcOrd="1" destOrd="0" presId="urn:microsoft.com/office/officeart/2005/8/layout/hierarchy1"/>
    <dgm:cxn modelId="{EF040ACE-77F5-4812-B542-D2D424FDB27F}" type="presParOf" srcId="{92B14316-2224-4E9E-AD51-903F94D42F04}" destId="{FA2327A2-3E94-409B-8CE7-0725D5B60139}" srcOrd="1" destOrd="0" presId="urn:microsoft.com/office/officeart/2005/8/layout/hierarchy1"/>
    <dgm:cxn modelId="{725B3A37-B9C1-4B08-B1E8-FD7C3D524542}" type="presParOf" srcId="{C9E1EC50-E377-4896-A7BD-29758DE19132}" destId="{AF1C2D0F-6B98-49CC-949D-D170DC94D546}" srcOrd="2" destOrd="0" presId="urn:microsoft.com/office/officeart/2005/8/layout/hierarchy1"/>
    <dgm:cxn modelId="{9AEF8C8A-2C29-4CB1-828D-726A1CD28469}" type="presParOf" srcId="{C9E1EC50-E377-4896-A7BD-29758DE19132}" destId="{07679DAF-A18E-4E44-AABD-7B3DB8046FBD}" srcOrd="3" destOrd="0" presId="urn:microsoft.com/office/officeart/2005/8/layout/hierarchy1"/>
    <dgm:cxn modelId="{3A765BCF-E3CF-4231-80C6-B53A9E5A5E78}" type="presParOf" srcId="{07679DAF-A18E-4E44-AABD-7B3DB8046FBD}" destId="{A37EAAD9-1D27-4998-8969-FD6447BFD5D9}" srcOrd="0" destOrd="0" presId="urn:microsoft.com/office/officeart/2005/8/layout/hierarchy1"/>
    <dgm:cxn modelId="{CC52BE1C-718D-41B6-8DCA-832F01CA94A9}" type="presParOf" srcId="{A37EAAD9-1D27-4998-8969-FD6447BFD5D9}" destId="{5D5FD146-03D2-4B86-A56B-2A5E3B0C9938}" srcOrd="0" destOrd="0" presId="urn:microsoft.com/office/officeart/2005/8/layout/hierarchy1"/>
    <dgm:cxn modelId="{FF718557-540A-4F82-A5B0-E7EC6637DF34}" type="presParOf" srcId="{A37EAAD9-1D27-4998-8969-FD6447BFD5D9}" destId="{9BDD09DA-0253-453E-8B6E-4AF477B06F3B}" srcOrd="1" destOrd="0" presId="urn:microsoft.com/office/officeart/2005/8/layout/hierarchy1"/>
    <dgm:cxn modelId="{90301C98-A40A-48A3-93A1-4BA751A55CC3}" type="presParOf" srcId="{07679DAF-A18E-4E44-AABD-7B3DB8046FBD}" destId="{AFFDF109-5805-46F4-9A19-BA6AD342E9A2}" srcOrd="1" destOrd="0" presId="urn:microsoft.com/office/officeart/2005/8/layout/hierarchy1"/>
    <dgm:cxn modelId="{2C698081-1CA2-43FA-A69F-CC6EC0F18D74}" type="presParOf" srcId="{AFFDF109-5805-46F4-9A19-BA6AD342E9A2}" destId="{DDCD34D0-985A-4A22-AA98-85150269C71E}" srcOrd="0" destOrd="0" presId="urn:microsoft.com/office/officeart/2005/8/layout/hierarchy1"/>
    <dgm:cxn modelId="{B42C666D-434F-4FDD-A7DC-F74B8B8CD0D3}" type="presParOf" srcId="{AFFDF109-5805-46F4-9A19-BA6AD342E9A2}" destId="{173831E2-E3D6-4E26-A382-8EF82C50D2E5}" srcOrd="1" destOrd="0" presId="urn:microsoft.com/office/officeart/2005/8/layout/hierarchy1"/>
    <dgm:cxn modelId="{1437BB87-7021-46A9-B36D-BDA18021DB0C}" type="presParOf" srcId="{173831E2-E3D6-4E26-A382-8EF82C50D2E5}" destId="{4821CC28-A3DE-4F30-A863-AE1E6670A140}" srcOrd="0" destOrd="0" presId="urn:microsoft.com/office/officeart/2005/8/layout/hierarchy1"/>
    <dgm:cxn modelId="{820BBF93-DD10-4BCB-BCA2-380D41BA2C14}" type="presParOf" srcId="{4821CC28-A3DE-4F30-A863-AE1E6670A140}" destId="{E9B6374E-CAEE-4AAA-85E6-8C7F636B2BF2}" srcOrd="0" destOrd="0" presId="urn:microsoft.com/office/officeart/2005/8/layout/hierarchy1"/>
    <dgm:cxn modelId="{3C4DDEE8-16ED-4A22-9A50-4BB205A06E83}" type="presParOf" srcId="{4821CC28-A3DE-4F30-A863-AE1E6670A140}" destId="{EA515611-0BA4-47F4-B8F1-FAB1C5757EE3}" srcOrd="1" destOrd="0" presId="urn:microsoft.com/office/officeart/2005/8/layout/hierarchy1"/>
    <dgm:cxn modelId="{81964CBE-B1E7-4D72-83C3-E65E7886ED01}" type="presParOf" srcId="{173831E2-E3D6-4E26-A382-8EF82C50D2E5}" destId="{9371FB12-C0B4-480F-AE16-E0DE8A300160}" srcOrd="1" destOrd="0" presId="urn:microsoft.com/office/officeart/2005/8/layout/hierarchy1"/>
    <dgm:cxn modelId="{C0D00A21-DC5A-4CDB-B1E4-2583C07ABA85}" type="presParOf" srcId="{4B927C9B-AAC8-44CC-8FE6-8F8428A085A4}" destId="{69101AE7-CCE7-4CD2-BB1C-0C3754866F4E}" srcOrd="1" destOrd="0" presId="urn:microsoft.com/office/officeart/2005/8/layout/hierarchy1"/>
    <dgm:cxn modelId="{2E8EE0DA-0878-42A2-956F-EFC773DFFA23}" type="presParOf" srcId="{69101AE7-CCE7-4CD2-BB1C-0C3754866F4E}" destId="{B6BB7CC2-9DA8-4958-B13C-E95989C52E14}" srcOrd="0" destOrd="0" presId="urn:microsoft.com/office/officeart/2005/8/layout/hierarchy1"/>
    <dgm:cxn modelId="{9236896E-80E3-4620-B135-B9D218723387}" type="presParOf" srcId="{B6BB7CC2-9DA8-4958-B13C-E95989C52E14}" destId="{9B86858F-BFA4-40DD-82A5-4F658B19D060}" srcOrd="0" destOrd="0" presId="urn:microsoft.com/office/officeart/2005/8/layout/hierarchy1"/>
    <dgm:cxn modelId="{D837AE20-ED01-445D-B3A9-0BCBAD9320D0}" type="presParOf" srcId="{B6BB7CC2-9DA8-4958-B13C-E95989C52E14}" destId="{AFAFFAB4-0086-412C-95AD-0A26313D2F81}" srcOrd="1" destOrd="0" presId="urn:microsoft.com/office/officeart/2005/8/layout/hierarchy1"/>
    <dgm:cxn modelId="{8422BE05-075D-474C-AE54-5293F080599E}" type="presParOf" srcId="{69101AE7-CCE7-4CD2-BB1C-0C3754866F4E}" destId="{5D77D2F8-BD13-41E7-8EA6-AD424EDE32E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F61F6C-312B-46B2-8221-0A053FFBC32B}">
      <dsp:nvSpPr>
        <dsp:cNvPr id="0" name=""/>
        <dsp:cNvSpPr/>
      </dsp:nvSpPr>
      <dsp:spPr>
        <a:xfrm rot="5400000">
          <a:off x="-132238" y="132238"/>
          <a:ext cx="881589" cy="617112"/>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1</a:t>
          </a:r>
        </a:p>
      </dsp:txBody>
      <dsp:txXfrm rot="-5400000">
        <a:off x="1" y="308555"/>
        <a:ext cx="617112" cy="264477"/>
      </dsp:txXfrm>
    </dsp:sp>
    <dsp:sp modelId="{675F0710-079B-4142-B8DC-D752BF212275}">
      <dsp:nvSpPr>
        <dsp:cNvPr id="0" name=""/>
        <dsp:cNvSpPr/>
      </dsp:nvSpPr>
      <dsp:spPr>
        <a:xfrm rot="5400000">
          <a:off x="4873725" y="-4255467"/>
          <a:ext cx="573033" cy="9086258"/>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Companies started a domestic production</a:t>
          </a:r>
        </a:p>
      </dsp:txBody>
      <dsp:txXfrm rot="-5400000">
        <a:off x="617113" y="29118"/>
        <a:ext cx="9058285" cy="517087"/>
      </dsp:txXfrm>
    </dsp:sp>
    <dsp:sp modelId="{C737C69A-14EC-49F8-AD83-EDB3C52A3B15}">
      <dsp:nvSpPr>
        <dsp:cNvPr id="0" name=""/>
        <dsp:cNvSpPr/>
      </dsp:nvSpPr>
      <dsp:spPr>
        <a:xfrm rot="5400000">
          <a:off x="-132238" y="829839"/>
          <a:ext cx="881589" cy="617112"/>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2</a:t>
          </a:r>
        </a:p>
      </dsp:txBody>
      <dsp:txXfrm rot="-5400000">
        <a:off x="1" y="1006156"/>
        <a:ext cx="617112" cy="264477"/>
      </dsp:txXfrm>
    </dsp:sp>
    <dsp:sp modelId="{2716AAA8-0332-4F4A-BD66-AECDB3202BB7}">
      <dsp:nvSpPr>
        <dsp:cNvPr id="0" name=""/>
        <dsp:cNvSpPr/>
      </dsp:nvSpPr>
      <dsp:spPr>
        <a:xfrm rot="5400000">
          <a:off x="4873725" y="-3559011"/>
          <a:ext cx="573033" cy="9086258"/>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Companies started to export to the foreign markets</a:t>
          </a:r>
        </a:p>
      </dsp:txBody>
      <dsp:txXfrm rot="-5400000">
        <a:off x="617113" y="725574"/>
        <a:ext cx="9058285" cy="517087"/>
      </dsp:txXfrm>
    </dsp:sp>
    <dsp:sp modelId="{4311E767-8EC2-473C-BD2E-6D29FF9307F0}">
      <dsp:nvSpPr>
        <dsp:cNvPr id="0" name=""/>
        <dsp:cNvSpPr/>
      </dsp:nvSpPr>
      <dsp:spPr>
        <a:xfrm rot="5400000">
          <a:off x="-132238" y="1526295"/>
          <a:ext cx="881589" cy="617112"/>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3</a:t>
          </a:r>
        </a:p>
      </dsp:txBody>
      <dsp:txXfrm rot="-5400000">
        <a:off x="1" y="1702612"/>
        <a:ext cx="617112" cy="264477"/>
      </dsp:txXfrm>
    </dsp:sp>
    <dsp:sp modelId="{C1E7501F-BB12-46D4-8EC8-0F20D54DE3B9}">
      <dsp:nvSpPr>
        <dsp:cNvPr id="0" name=""/>
        <dsp:cNvSpPr/>
      </dsp:nvSpPr>
      <dsp:spPr>
        <a:xfrm rot="5400000">
          <a:off x="4873725" y="-2862555"/>
          <a:ext cx="573033" cy="9086258"/>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Companies established a subsidiary in overseas market</a:t>
          </a:r>
        </a:p>
      </dsp:txBody>
      <dsp:txXfrm rot="-5400000">
        <a:off x="617113" y="1422030"/>
        <a:ext cx="9058285" cy="517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F61F6C-312B-46B2-8221-0A053FFBC32B}">
      <dsp:nvSpPr>
        <dsp:cNvPr id="0" name=""/>
        <dsp:cNvSpPr/>
      </dsp:nvSpPr>
      <dsp:spPr>
        <a:xfrm rot="5400000">
          <a:off x="-132238" y="132238"/>
          <a:ext cx="881589" cy="617112"/>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4</a:t>
          </a:r>
        </a:p>
      </dsp:txBody>
      <dsp:txXfrm rot="-5400000">
        <a:off x="1" y="308555"/>
        <a:ext cx="617112" cy="264477"/>
      </dsp:txXfrm>
    </dsp:sp>
    <dsp:sp modelId="{675F0710-079B-4142-B8DC-D752BF212275}">
      <dsp:nvSpPr>
        <dsp:cNvPr id="0" name=""/>
        <dsp:cNvSpPr/>
      </dsp:nvSpPr>
      <dsp:spPr>
        <a:xfrm rot="5400000">
          <a:off x="4873725" y="-4255467"/>
          <a:ext cx="573033" cy="9086258"/>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Companies started strategic alliances – customer acquisition</a:t>
          </a:r>
        </a:p>
      </dsp:txBody>
      <dsp:txXfrm rot="-5400000">
        <a:off x="617113" y="29118"/>
        <a:ext cx="9058285" cy="517087"/>
      </dsp:txXfrm>
    </dsp:sp>
    <dsp:sp modelId="{C737C69A-14EC-49F8-AD83-EDB3C52A3B15}">
      <dsp:nvSpPr>
        <dsp:cNvPr id="0" name=""/>
        <dsp:cNvSpPr/>
      </dsp:nvSpPr>
      <dsp:spPr>
        <a:xfrm rot="5400000">
          <a:off x="-132238" y="820697"/>
          <a:ext cx="881589" cy="617112"/>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5</a:t>
          </a:r>
        </a:p>
      </dsp:txBody>
      <dsp:txXfrm rot="-5400000">
        <a:off x="1" y="997014"/>
        <a:ext cx="617112" cy="264477"/>
      </dsp:txXfrm>
    </dsp:sp>
    <dsp:sp modelId="{2716AAA8-0332-4F4A-BD66-AECDB3202BB7}">
      <dsp:nvSpPr>
        <dsp:cNvPr id="0" name=""/>
        <dsp:cNvSpPr/>
      </dsp:nvSpPr>
      <dsp:spPr>
        <a:xfrm rot="5400000">
          <a:off x="4873725" y="-3559011"/>
          <a:ext cx="573033" cy="9086258"/>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Companies started a Greenfield project – build manufacturing facility </a:t>
          </a:r>
        </a:p>
      </dsp:txBody>
      <dsp:txXfrm rot="-5400000">
        <a:off x="617113" y="725574"/>
        <a:ext cx="9058285" cy="517087"/>
      </dsp:txXfrm>
    </dsp:sp>
    <dsp:sp modelId="{4311E767-8EC2-473C-BD2E-6D29FF9307F0}">
      <dsp:nvSpPr>
        <dsp:cNvPr id="0" name=""/>
        <dsp:cNvSpPr/>
      </dsp:nvSpPr>
      <dsp:spPr>
        <a:xfrm rot="5400000">
          <a:off x="-132238" y="1526295"/>
          <a:ext cx="881589" cy="617112"/>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dirty="0"/>
            <a:t>6</a:t>
          </a:r>
        </a:p>
      </dsp:txBody>
      <dsp:txXfrm rot="-5400000">
        <a:off x="1" y="1702612"/>
        <a:ext cx="617112" cy="264477"/>
      </dsp:txXfrm>
    </dsp:sp>
    <dsp:sp modelId="{C1E7501F-BB12-46D4-8EC8-0F20D54DE3B9}">
      <dsp:nvSpPr>
        <dsp:cNvPr id="0" name=""/>
        <dsp:cNvSpPr/>
      </dsp:nvSpPr>
      <dsp:spPr>
        <a:xfrm rot="5400000">
          <a:off x="4873725" y="-2862555"/>
          <a:ext cx="573033" cy="9086258"/>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t>Companies started to acquire other companies in foreign markets</a:t>
          </a:r>
        </a:p>
      </dsp:txBody>
      <dsp:txXfrm rot="-5400000">
        <a:off x="617113" y="1422030"/>
        <a:ext cx="9058285" cy="5170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D475C9-78DA-4168-ABE7-D02E14121FA7}">
      <dsp:nvSpPr>
        <dsp:cNvPr id="0" name=""/>
        <dsp:cNvSpPr/>
      </dsp:nvSpPr>
      <dsp:spPr>
        <a:xfrm>
          <a:off x="21862" y="906938"/>
          <a:ext cx="3123406" cy="1249362"/>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26670" bIns="53340" numCol="1" spcCol="1270" anchor="ctr" anchorCtr="0">
          <a:noAutofit/>
        </a:bodyPr>
        <a:lstStyle/>
        <a:p>
          <a:pPr marL="0" lvl="0" indent="0" algn="ctr" defTabSz="889000">
            <a:lnSpc>
              <a:spcPct val="90000"/>
            </a:lnSpc>
            <a:spcBef>
              <a:spcPct val="0"/>
            </a:spcBef>
            <a:spcAft>
              <a:spcPct val="35000"/>
            </a:spcAft>
            <a:buNone/>
          </a:pPr>
          <a:r>
            <a:rPr lang="en-US" sz="2000" kern="1200" dirty="0"/>
            <a:t>Stage 1</a:t>
          </a:r>
        </a:p>
        <a:p>
          <a:pPr marL="0" lvl="0" indent="0" algn="ctr" defTabSz="889000">
            <a:lnSpc>
              <a:spcPct val="90000"/>
            </a:lnSpc>
            <a:spcBef>
              <a:spcPct val="0"/>
            </a:spcBef>
            <a:spcAft>
              <a:spcPct val="35000"/>
            </a:spcAft>
            <a:buNone/>
          </a:pPr>
          <a:r>
            <a:rPr lang="en-US" sz="2000" kern="1200" dirty="0"/>
            <a:t>Identification &amp; Valuation</a:t>
          </a:r>
        </a:p>
      </dsp:txBody>
      <dsp:txXfrm>
        <a:off x="21862" y="906938"/>
        <a:ext cx="2811066" cy="1249362"/>
      </dsp:txXfrm>
    </dsp:sp>
    <dsp:sp modelId="{8E2B26DF-DF6F-480C-A6A2-764D15657E40}">
      <dsp:nvSpPr>
        <dsp:cNvPr id="0" name=""/>
        <dsp:cNvSpPr/>
      </dsp:nvSpPr>
      <dsp:spPr>
        <a:xfrm>
          <a:off x="2502296" y="906938"/>
          <a:ext cx="3123406" cy="1249362"/>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53340" rIns="26670" bIns="53340" numCol="1" spcCol="1270" anchor="ctr" anchorCtr="0">
          <a:noAutofit/>
        </a:bodyPr>
        <a:lstStyle/>
        <a:p>
          <a:pPr marL="0" lvl="0" indent="0" algn="ctr" defTabSz="889000">
            <a:lnSpc>
              <a:spcPct val="90000"/>
            </a:lnSpc>
            <a:spcBef>
              <a:spcPct val="0"/>
            </a:spcBef>
            <a:spcAft>
              <a:spcPct val="35000"/>
            </a:spcAft>
            <a:buNone/>
          </a:pPr>
          <a:r>
            <a:rPr lang="en-US" sz="2000" kern="1200" dirty="0"/>
            <a:t>Stage 2</a:t>
          </a:r>
        </a:p>
        <a:p>
          <a:pPr marL="0" lvl="0" indent="0" algn="ctr" defTabSz="889000">
            <a:lnSpc>
              <a:spcPct val="90000"/>
            </a:lnSpc>
            <a:spcBef>
              <a:spcPct val="0"/>
            </a:spcBef>
            <a:spcAft>
              <a:spcPct val="35000"/>
            </a:spcAft>
            <a:buNone/>
          </a:pPr>
          <a:r>
            <a:rPr lang="en-US" sz="2000" kern="1200" dirty="0"/>
            <a:t>The Tender offer and Settlement</a:t>
          </a:r>
        </a:p>
      </dsp:txBody>
      <dsp:txXfrm>
        <a:off x="3126977" y="906938"/>
        <a:ext cx="1874044" cy="1249362"/>
      </dsp:txXfrm>
    </dsp:sp>
    <dsp:sp modelId="{7E5A5BF4-4EAD-4126-A0F9-EB4D4F37BA42}">
      <dsp:nvSpPr>
        <dsp:cNvPr id="0" name=""/>
        <dsp:cNvSpPr/>
      </dsp:nvSpPr>
      <dsp:spPr>
        <a:xfrm>
          <a:off x="5001021" y="906938"/>
          <a:ext cx="3123406" cy="1249362"/>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53340" rIns="26670" bIns="53340" numCol="1" spcCol="1270" anchor="ctr" anchorCtr="0">
          <a:noAutofit/>
        </a:bodyPr>
        <a:lstStyle/>
        <a:p>
          <a:pPr marL="0" lvl="0" indent="0" algn="ctr" defTabSz="889000">
            <a:lnSpc>
              <a:spcPct val="90000"/>
            </a:lnSpc>
            <a:spcBef>
              <a:spcPct val="0"/>
            </a:spcBef>
            <a:spcAft>
              <a:spcPct val="35000"/>
            </a:spcAft>
            <a:buNone/>
          </a:pPr>
          <a:r>
            <a:rPr lang="en-US" sz="2000" kern="1200" dirty="0"/>
            <a:t>Stage 3</a:t>
          </a:r>
        </a:p>
        <a:p>
          <a:pPr marL="0" lvl="0" indent="0" algn="ctr" defTabSz="889000">
            <a:lnSpc>
              <a:spcPct val="90000"/>
            </a:lnSpc>
            <a:spcBef>
              <a:spcPct val="0"/>
            </a:spcBef>
            <a:spcAft>
              <a:spcPct val="35000"/>
            </a:spcAft>
            <a:buNone/>
          </a:pPr>
          <a:r>
            <a:rPr lang="en-US" sz="2000" kern="1200" dirty="0"/>
            <a:t>Post –Acquisition Management</a:t>
          </a:r>
        </a:p>
      </dsp:txBody>
      <dsp:txXfrm>
        <a:off x="5625702" y="906938"/>
        <a:ext cx="1874044" cy="12493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D475C9-78DA-4168-ABE7-D02E14121FA7}">
      <dsp:nvSpPr>
        <dsp:cNvPr id="0" name=""/>
        <dsp:cNvSpPr/>
      </dsp:nvSpPr>
      <dsp:spPr>
        <a:xfrm>
          <a:off x="0" y="340968"/>
          <a:ext cx="2530856" cy="1012342"/>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u="sng" kern="1200" dirty="0"/>
            <a:t>Stage 1</a:t>
          </a:r>
        </a:p>
        <a:p>
          <a:pPr marL="0" lvl="0" indent="0" algn="ctr" defTabSz="933450">
            <a:lnSpc>
              <a:spcPct val="90000"/>
            </a:lnSpc>
            <a:spcBef>
              <a:spcPct val="0"/>
            </a:spcBef>
            <a:spcAft>
              <a:spcPct val="35000"/>
            </a:spcAft>
            <a:buNone/>
          </a:pPr>
          <a:r>
            <a:rPr lang="en-US" sz="2100" kern="1200" dirty="0"/>
            <a:t>Identification &amp; Valuation</a:t>
          </a:r>
        </a:p>
      </dsp:txBody>
      <dsp:txXfrm>
        <a:off x="0" y="340968"/>
        <a:ext cx="2277771" cy="10123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D475C9-78DA-4168-ABE7-D02E14121FA7}">
      <dsp:nvSpPr>
        <dsp:cNvPr id="0" name=""/>
        <dsp:cNvSpPr/>
      </dsp:nvSpPr>
      <dsp:spPr>
        <a:xfrm>
          <a:off x="0" y="340968"/>
          <a:ext cx="2530856" cy="1012342"/>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u="sng" kern="1200" dirty="0"/>
            <a:t>Stage 2</a:t>
          </a:r>
        </a:p>
        <a:p>
          <a:pPr marL="0" lvl="0" indent="0" algn="ctr" defTabSz="933450">
            <a:lnSpc>
              <a:spcPct val="90000"/>
            </a:lnSpc>
            <a:spcBef>
              <a:spcPct val="0"/>
            </a:spcBef>
            <a:spcAft>
              <a:spcPct val="35000"/>
            </a:spcAft>
            <a:buNone/>
          </a:pPr>
          <a:r>
            <a:rPr lang="en-US" sz="2100" kern="1200" dirty="0"/>
            <a:t>Identification &amp; Valuation</a:t>
          </a:r>
        </a:p>
      </dsp:txBody>
      <dsp:txXfrm>
        <a:off x="0" y="340968"/>
        <a:ext cx="2277771" cy="10123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D475C9-78DA-4168-ABE7-D02E14121FA7}">
      <dsp:nvSpPr>
        <dsp:cNvPr id="0" name=""/>
        <dsp:cNvSpPr/>
      </dsp:nvSpPr>
      <dsp:spPr>
        <a:xfrm>
          <a:off x="0" y="372648"/>
          <a:ext cx="2988056" cy="1195222"/>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48006" rIns="24003" bIns="48006" numCol="1" spcCol="1270" anchor="ctr" anchorCtr="0">
          <a:noAutofit/>
        </a:bodyPr>
        <a:lstStyle/>
        <a:p>
          <a:pPr marL="0" lvl="0" indent="0" algn="ctr" defTabSz="800100">
            <a:lnSpc>
              <a:spcPct val="90000"/>
            </a:lnSpc>
            <a:spcBef>
              <a:spcPct val="0"/>
            </a:spcBef>
            <a:spcAft>
              <a:spcPct val="35000"/>
            </a:spcAft>
            <a:buNone/>
          </a:pPr>
          <a:r>
            <a:rPr lang="en-US" sz="1800" u="sng" kern="1200" dirty="0"/>
            <a:t>Stage 2</a:t>
          </a:r>
        </a:p>
        <a:p>
          <a:pPr marL="0" lvl="0" indent="0" algn="ctr" defTabSz="800100">
            <a:lnSpc>
              <a:spcPct val="90000"/>
            </a:lnSpc>
            <a:spcBef>
              <a:spcPct val="0"/>
            </a:spcBef>
            <a:spcAft>
              <a:spcPct val="35000"/>
            </a:spcAft>
            <a:buNone/>
          </a:pPr>
          <a:r>
            <a:rPr lang="en-US" sz="1800" kern="1200" dirty="0"/>
            <a:t>Tender Offer &amp; Settlement</a:t>
          </a:r>
        </a:p>
        <a:p>
          <a:pPr marL="0" lvl="0" indent="0" algn="ctr" defTabSz="800100">
            <a:lnSpc>
              <a:spcPct val="90000"/>
            </a:lnSpc>
            <a:spcBef>
              <a:spcPct val="0"/>
            </a:spcBef>
            <a:spcAft>
              <a:spcPct val="35000"/>
            </a:spcAft>
            <a:buNone/>
          </a:pPr>
          <a:r>
            <a:rPr lang="en-US" sz="1800" kern="1200" dirty="0"/>
            <a:t>(after the Target has been identified)</a:t>
          </a:r>
        </a:p>
      </dsp:txBody>
      <dsp:txXfrm>
        <a:off x="0" y="372648"/>
        <a:ext cx="2689251" cy="119522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D475C9-78DA-4168-ABE7-D02E14121FA7}">
      <dsp:nvSpPr>
        <dsp:cNvPr id="0" name=""/>
        <dsp:cNvSpPr/>
      </dsp:nvSpPr>
      <dsp:spPr>
        <a:xfrm>
          <a:off x="0" y="340968"/>
          <a:ext cx="2530856" cy="1012342"/>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56007" rIns="28004" bIns="56007" numCol="1" spcCol="1270" anchor="ctr" anchorCtr="0">
          <a:noAutofit/>
        </a:bodyPr>
        <a:lstStyle/>
        <a:p>
          <a:pPr marL="0" lvl="0" indent="0" algn="ctr" defTabSz="933450">
            <a:lnSpc>
              <a:spcPct val="90000"/>
            </a:lnSpc>
            <a:spcBef>
              <a:spcPct val="0"/>
            </a:spcBef>
            <a:spcAft>
              <a:spcPct val="35000"/>
            </a:spcAft>
            <a:buNone/>
          </a:pPr>
          <a:r>
            <a:rPr lang="en-US" sz="2100" u="sng" kern="1200" dirty="0"/>
            <a:t>Stage 3</a:t>
          </a:r>
        </a:p>
        <a:p>
          <a:pPr marL="0" lvl="0" indent="0" algn="ctr" defTabSz="933450">
            <a:lnSpc>
              <a:spcPct val="90000"/>
            </a:lnSpc>
            <a:spcBef>
              <a:spcPct val="0"/>
            </a:spcBef>
            <a:spcAft>
              <a:spcPct val="35000"/>
            </a:spcAft>
            <a:buNone/>
          </a:pPr>
          <a:r>
            <a:rPr lang="en-US" sz="2100" kern="1200" dirty="0"/>
            <a:t>Post-Acquisition Management</a:t>
          </a:r>
        </a:p>
      </dsp:txBody>
      <dsp:txXfrm>
        <a:off x="0" y="340968"/>
        <a:ext cx="2277771" cy="101234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CD34D0-985A-4A22-AA98-85150269C71E}">
      <dsp:nvSpPr>
        <dsp:cNvPr id="0" name=""/>
        <dsp:cNvSpPr/>
      </dsp:nvSpPr>
      <dsp:spPr>
        <a:xfrm>
          <a:off x="6290969" y="2132131"/>
          <a:ext cx="91440" cy="396910"/>
        </a:xfrm>
        <a:custGeom>
          <a:avLst/>
          <a:gdLst/>
          <a:ahLst/>
          <a:cxnLst/>
          <a:rect l="0" t="0" r="0" b="0"/>
          <a:pathLst>
            <a:path>
              <a:moveTo>
                <a:pt x="45720" y="0"/>
              </a:moveTo>
              <a:lnTo>
                <a:pt x="45720" y="39691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1C2D0F-6B98-49CC-949D-D170DC94D546}">
      <dsp:nvSpPr>
        <dsp:cNvPr id="0" name=""/>
        <dsp:cNvSpPr/>
      </dsp:nvSpPr>
      <dsp:spPr>
        <a:xfrm>
          <a:off x="5085682" y="868614"/>
          <a:ext cx="1251007" cy="396910"/>
        </a:xfrm>
        <a:custGeom>
          <a:avLst/>
          <a:gdLst/>
          <a:ahLst/>
          <a:cxnLst/>
          <a:rect l="0" t="0" r="0" b="0"/>
          <a:pathLst>
            <a:path>
              <a:moveTo>
                <a:pt x="0" y="0"/>
              </a:moveTo>
              <a:lnTo>
                <a:pt x="0" y="270482"/>
              </a:lnTo>
              <a:lnTo>
                <a:pt x="1251007" y="270482"/>
              </a:lnTo>
              <a:lnTo>
                <a:pt x="1251007" y="39691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835910-290E-4E45-8DA9-0362974B25BD}">
      <dsp:nvSpPr>
        <dsp:cNvPr id="0" name=""/>
        <dsp:cNvSpPr/>
      </dsp:nvSpPr>
      <dsp:spPr>
        <a:xfrm>
          <a:off x="3834675" y="2132131"/>
          <a:ext cx="834004" cy="396910"/>
        </a:xfrm>
        <a:custGeom>
          <a:avLst/>
          <a:gdLst/>
          <a:ahLst/>
          <a:cxnLst/>
          <a:rect l="0" t="0" r="0" b="0"/>
          <a:pathLst>
            <a:path>
              <a:moveTo>
                <a:pt x="0" y="0"/>
              </a:moveTo>
              <a:lnTo>
                <a:pt x="0" y="270482"/>
              </a:lnTo>
              <a:lnTo>
                <a:pt x="834004" y="270482"/>
              </a:lnTo>
              <a:lnTo>
                <a:pt x="834004" y="39691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1D63B7-B49F-462B-B2D5-E96B09A45C0A}">
      <dsp:nvSpPr>
        <dsp:cNvPr id="0" name=""/>
        <dsp:cNvSpPr/>
      </dsp:nvSpPr>
      <dsp:spPr>
        <a:xfrm>
          <a:off x="3000670" y="2132131"/>
          <a:ext cx="834004" cy="396910"/>
        </a:xfrm>
        <a:custGeom>
          <a:avLst/>
          <a:gdLst/>
          <a:ahLst/>
          <a:cxnLst/>
          <a:rect l="0" t="0" r="0" b="0"/>
          <a:pathLst>
            <a:path>
              <a:moveTo>
                <a:pt x="834004" y="0"/>
              </a:moveTo>
              <a:lnTo>
                <a:pt x="834004" y="270482"/>
              </a:lnTo>
              <a:lnTo>
                <a:pt x="0" y="270482"/>
              </a:lnTo>
              <a:lnTo>
                <a:pt x="0" y="396910"/>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A9BDFF-916D-4F29-9D8C-3B3A68CE33F3}">
      <dsp:nvSpPr>
        <dsp:cNvPr id="0" name=""/>
        <dsp:cNvSpPr/>
      </dsp:nvSpPr>
      <dsp:spPr>
        <a:xfrm>
          <a:off x="3834675" y="868614"/>
          <a:ext cx="1251007" cy="396910"/>
        </a:xfrm>
        <a:custGeom>
          <a:avLst/>
          <a:gdLst/>
          <a:ahLst/>
          <a:cxnLst/>
          <a:rect l="0" t="0" r="0" b="0"/>
          <a:pathLst>
            <a:path>
              <a:moveTo>
                <a:pt x="1251007" y="0"/>
              </a:moveTo>
              <a:lnTo>
                <a:pt x="1251007" y="270482"/>
              </a:lnTo>
              <a:lnTo>
                <a:pt x="0" y="270482"/>
              </a:lnTo>
              <a:lnTo>
                <a:pt x="0" y="39691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31D305-16D5-4475-974C-22BB94372024}">
      <dsp:nvSpPr>
        <dsp:cNvPr id="0" name=""/>
        <dsp:cNvSpPr/>
      </dsp:nvSpPr>
      <dsp:spPr>
        <a:xfrm>
          <a:off x="4403314" y="2007"/>
          <a:ext cx="1364735" cy="86660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2DCC22-16F1-437D-B79F-5537D2E228FF}">
      <dsp:nvSpPr>
        <dsp:cNvPr id="0" name=""/>
        <dsp:cNvSpPr/>
      </dsp:nvSpPr>
      <dsp:spPr>
        <a:xfrm>
          <a:off x="4554952" y="146062"/>
          <a:ext cx="1364735" cy="866606"/>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M&amp;A</a:t>
          </a:r>
        </a:p>
      </dsp:txBody>
      <dsp:txXfrm>
        <a:off x="4580334" y="171444"/>
        <a:ext cx="1313971" cy="815842"/>
      </dsp:txXfrm>
    </dsp:sp>
    <dsp:sp modelId="{EC171CAD-B590-4B9A-8582-89339A42A115}">
      <dsp:nvSpPr>
        <dsp:cNvPr id="0" name=""/>
        <dsp:cNvSpPr/>
      </dsp:nvSpPr>
      <dsp:spPr>
        <a:xfrm>
          <a:off x="3152307" y="1265524"/>
          <a:ext cx="1364735" cy="86660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2F311E-1B34-49D4-AF87-57C61A968DB0}">
      <dsp:nvSpPr>
        <dsp:cNvPr id="0" name=""/>
        <dsp:cNvSpPr/>
      </dsp:nvSpPr>
      <dsp:spPr>
        <a:xfrm>
          <a:off x="3303944" y="1409580"/>
          <a:ext cx="1364735" cy="866606"/>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Amalgamation</a:t>
          </a:r>
        </a:p>
      </dsp:txBody>
      <dsp:txXfrm>
        <a:off x="3329326" y="1434962"/>
        <a:ext cx="1313971" cy="815842"/>
      </dsp:txXfrm>
    </dsp:sp>
    <dsp:sp modelId="{C2E36425-05C7-499C-8107-8A75F1AA6351}">
      <dsp:nvSpPr>
        <dsp:cNvPr id="0" name=""/>
        <dsp:cNvSpPr/>
      </dsp:nvSpPr>
      <dsp:spPr>
        <a:xfrm>
          <a:off x="2318302" y="2529042"/>
          <a:ext cx="1364735" cy="86660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37A587-6DC2-40F2-8A6D-F283231FE41C}">
      <dsp:nvSpPr>
        <dsp:cNvPr id="0" name=""/>
        <dsp:cNvSpPr/>
      </dsp:nvSpPr>
      <dsp:spPr>
        <a:xfrm>
          <a:off x="2469939" y="2673097"/>
          <a:ext cx="1364735" cy="866606"/>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Merger</a:t>
          </a:r>
        </a:p>
      </dsp:txBody>
      <dsp:txXfrm>
        <a:off x="2495321" y="2698479"/>
        <a:ext cx="1313971" cy="815842"/>
      </dsp:txXfrm>
    </dsp:sp>
    <dsp:sp modelId="{980D7850-321B-4F29-989A-8D3832E04895}">
      <dsp:nvSpPr>
        <dsp:cNvPr id="0" name=""/>
        <dsp:cNvSpPr/>
      </dsp:nvSpPr>
      <dsp:spPr>
        <a:xfrm>
          <a:off x="3986312" y="2529042"/>
          <a:ext cx="1364735" cy="86660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2009AA-CA2A-4D56-9ECF-3A37FE010427}">
      <dsp:nvSpPr>
        <dsp:cNvPr id="0" name=""/>
        <dsp:cNvSpPr/>
      </dsp:nvSpPr>
      <dsp:spPr>
        <a:xfrm>
          <a:off x="4137949" y="2673097"/>
          <a:ext cx="1364735" cy="866606"/>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De-Merger</a:t>
          </a:r>
        </a:p>
      </dsp:txBody>
      <dsp:txXfrm>
        <a:off x="4163331" y="2698479"/>
        <a:ext cx="1313971" cy="815842"/>
      </dsp:txXfrm>
    </dsp:sp>
    <dsp:sp modelId="{5D5FD146-03D2-4B86-A56B-2A5E3B0C9938}">
      <dsp:nvSpPr>
        <dsp:cNvPr id="0" name=""/>
        <dsp:cNvSpPr/>
      </dsp:nvSpPr>
      <dsp:spPr>
        <a:xfrm>
          <a:off x="5654322" y="1265524"/>
          <a:ext cx="1364735" cy="86660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DD09DA-0253-453E-8B6E-4AF477B06F3B}">
      <dsp:nvSpPr>
        <dsp:cNvPr id="0" name=""/>
        <dsp:cNvSpPr/>
      </dsp:nvSpPr>
      <dsp:spPr>
        <a:xfrm>
          <a:off x="5805959" y="1409580"/>
          <a:ext cx="1364735" cy="866606"/>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Acquisition</a:t>
          </a:r>
        </a:p>
      </dsp:txBody>
      <dsp:txXfrm>
        <a:off x="5831341" y="1434962"/>
        <a:ext cx="1313971" cy="815842"/>
      </dsp:txXfrm>
    </dsp:sp>
    <dsp:sp modelId="{E9B6374E-CAEE-4AAA-85E6-8C7F636B2BF2}">
      <dsp:nvSpPr>
        <dsp:cNvPr id="0" name=""/>
        <dsp:cNvSpPr/>
      </dsp:nvSpPr>
      <dsp:spPr>
        <a:xfrm>
          <a:off x="5654322" y="2529042"/>
          <a:ext cx="1364735" cy="86660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515611-0BA4-47F4-B8F1-FAB1C5757EE3}">
      <dsp:nvSpPr>
        <dsp:cNvPr id="0" name=""/>
        <dsp:cNvSpPr/>
      </dsp:nvSpPr>
      <dsp:spPr>
        <a:xfrm>
          <a:off x="5805959" y="2673097"/>
          <a:ext cx="1364735" cy="866606"/>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Asset Purchase</a:t>
          </a:r>
        </a:p>
      </dsp:txBody>
      <dsp:txXfrm>
        <a:off x="5831341" y="2698479"/>
        <a:ext cx="1313971" cy="815842"/>
      </dsp:txXfrm>
    </dsp:sp>
    <dsp:sp modelId="{9B86858F-BFA4-40DD-82A5-4F658B19D060}">
      <dsp:nvSpPr>
        <dsp:cNvPr id="0" name=""/>
        <dsp:cNvSpPr/>
      </dsp:nvSpPr>
      <dsp:spPr>
        <a:xfrm>
          <a:off x="7415507" y="2531049"/>
          <a:ext cx="1364735" cy="86660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AFFAB4-0086-412C-95AD-0A26313D2F81}">
      <dsp:nvSpPr>
        <dsp:cNvPr id="0" name=""/>
        <dsp:cNvSpPr/>
      </dsp:nvSpPr>
      <dsp:spPr>
        <a:xfrm>
          <a:off x="7567144" y="2675105"/>
          <a:ext cx="1364735" cy="866606"/>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Stock Purchase</a:t>
          </a:r>
        </a:p>
      </dsp:txBody>
      <dsp:txXfrm>
        <a:off x="7592526" y="2700487"/>
        <a:ext cx="1313971" cy="81584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A8B51E-A383-4D38-8488-2560C2C9A977}" type="datetimeFigureOut">
              <a:rPr lang="en-US" smtClean="0"/>
              <a:t>6/28/2019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03A816-C486-41B7-BBEC-D2584DB532C2}" type="slidenum">
              <a:rPr lang="en-US" smtClean="0"/>
              <a:t>‹#›</a:t>
            </a:fld>
            <a:endParaRPr lang="en-US"/>
          </a:p>
        </p:txBody>
      </p:sp>
    </p:spTree>
    <p:extLst>
      <p:ext uri="{BB962C8B-B14F-4D97-AF65-F5344CB8AC3E}">
        <p14:creationId xmlns:p14="http://schemas.microsoft.com/office/powerpoint/2010/main" val="1013630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410336-001A-E04D-840B-7CD2ECF64F78}" type="slidenum">
              <a:rPr lang="en-US" smtClean="0"/>
              <a:t>3</a:t>
            </a:fld>
            <a:endParaRPr lang="en-US"/>
          </a:p>
        </p:txBody>
      </p:sp>
    </p:spTree>
    <p:extLst>
      <p:ext uri="{BB962C8B-B14F-4D97-AF65-F5344CB8AC3E}">
        <p14:creationId xmlns:p14="http://schemas.microsoft.com/office/powerpoint/2010/main" val="15185812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6/28/2019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6/28/2019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C6071B7-C13E-A040-8323-8CF9E68160E2}" type="slidenum">
              <a:rPr lang="en-US" smtClean="0"/>
              <a:pPr/>
              <a:t>‹#›</a:t>
            </a:fld>
            <a:endParaRPr lang="en-US" dirty="0"/>
          </a:p>
        </p:txBody>
      </p:sp>
    </p:spTree>
    <p:extLst>
      <p:ext uri="{BB962C8B-B14F-4D97-AF65-F5344CB8AC3E}">
        <p14:creationId xmlns:p14="http://schemas.microsoft.com/office/powerpoint/2010/main" val="26301885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0"/>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0"/>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CC6071B7-C13E-A040-8323-8CF9E68160E2}" type="slidenum">
              <a:rPr lang="en-US" smtClean="0"/>
              <a:t>‹#›</a:t>
            </a:fld>
            <a:endParaRPr lang="en-US"/>
          </a:p>
        </p:txBody>
      </p:sp>
    </p:spTree>
    <p:extLst>
      <p:ext uri="{BB962C8B-B14F-4D97-AF65-F5344CB8AC3E}">
        <p14:creationId xmlns:p14="http://schemas.microsoft.com/office/powerpoint/2010/main" val="1277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356350"/>
            <a:ext cx="2844800" cy="365125"/>
          </a:xfrm>
          <a:prstGeom prst="rect">
            <a:avLst/>
          </a:prstGeom>
        </p:spPr>
        <p:txBody>
          <a:bodyPr/>
          <a:lstStyle/>
          <a:p>
            <a:endParaRPr lang="en-US"/>
          </a:p>
        </p:txBody>
      </p:sp>
      <p:sp>
        <p:nvSpPr>
          <p:cNvPr id="6" name="Footer Placeholder 5"/>
          <p:cNvSpPr>
            <a:spLocks noGrp="1"/>
          </p:cNvSpPr>
          <p:nvPr>
            <p:ph type="ftr" sz="quarter" idx="11"/>
          </p:nvPr>
        </p:nvSpPr>
        <p:spPr>
          <a:xfrm>
            <a:off x="4165600" y="6356350"/>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CC6071B7-C13E-A040-8323-8CF9E68160E2}" type="slidenum">
              <a:rPr lang="en-US" smtClean="0"/>
              <a:t>‹#›</a:t>
            </a:fld>
            <a:endParaRPr lang="en-US"/>
          </a:p>
        </p:txBody>
      </p:sp>
    </p:spTree>
    <p:extLst>
      <p:ext uri="{BB962C8B-B14F-4D97-AF65-F5344CB8AC3E}">
        <p14:creationId xmlns:p14="http://schemas.microsoft.com/office/powerpoint/2010/main" val="3173016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356350"/>
            <a:ext cx="2844800" cy="365125"/>
          </a:xfrm>
          <a:prstGeom prst="rect">
            <a:avLst/>
          </a:prstGeom>
        </p:spPr>
        <p:txBody>
          <a:bodyPr/>
          <a:lstStyle/>
          <a:p>
            <a:endParaRPr lang="en-US"/>
          </a:p>
        </p:txBody>
      </p:sp>
      <p:sp>
        <p:nvSpPr>
          <p:cNvPr id="8" name="Footer Placeholder 7"/>
          <p:cNvSpPr>
            <a:spLocks noGrp="1"/>
          </p:cNvSpPr>
          <p:nvPr>
            <p:ph type="ftr" sz="quarter" idx="11"/>
          </p:nvPr>
        </p:nvSpPr>
        <p:spPr>
          <a:xfrm>
            <a:off x="4165600" y="6356350"/>
            <a:ext cx="3860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CC6071B7-C13E-A040-8323-8CF9E68160E2}" type="slidenum">
              <a:rPr lang="en-US" smtClean="0"/>
              <a:t>‹#›</a:t>
            </a:fld>
            <a:endParaRPr lang="en-US"/>
          </a:p>
        </p:txBody>
      </p:sp>
    </p:spTree>
    <p:extLst>
      <p:ext uri="{BB962C8B-B14F-4D97-AF65-F5344CB8AC3E}">
        <p14:creationId xmlns:p14="http://schemas.microsoft.com/office/powerpoint/2010/main" val="22218272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09600" y="6356350"/>
            <a:ext cx="2844800" cy="365125"/>
          </a:xfrm>
          <a:prstGeom prst="rect">
            <a:avLst/>
          </a:prstGeom>
        </p:spPr>
        <p:txBody>
          <a:bodyPr/>
          <a:lstStyle/>
          <a:p>
            <a:endParaRPr lang="en-US"/>
          </a:p>
        </p:txBody>
      </p:sp>
      <p:sp>
        <p:nvSpPr>
          <p:cNvPr id="4" name="Footer Placeholder 3"/>
          <p:cNvSpPr>
            <a:spLocks noGrp="1"/>
          </p:cNvSpPr>
          <p:nvPr>
            <p:ph type="ftr" sz="quarter" idx="11"/>
          </p:nvPr>
        </p:nvSpPr>
        <p:spPr>
          <a:xfrm>
            <a:off x="4165600" y="6356350"/>
            <a:ext cx="3860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CC6071B7-C13E-A040-8323-8CF9E68160E2}" type="slidenum">
              <a:rPr lang="en-US" smtClean="0"/>
              <a:t>‹#›</a:t>
            </a:fld>
            <a:endParaRPr lang="en-US"/>
          </a:p>
        </p:txBody>
      </p:sp>
    </p:spTree>
    <p:extLst>
      <p:ext uri="{BB962C8B-B14F-4D97-AF65-F5344CB8AC3E}">
        <p14:creationId xmlns:p14="http://schemas.microsoft.com/office/powerpoint/2010/main" val="40717611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0"/>
            <a:ext cx="2844800" cy="365125"/>
          </a:xfrm>
          <a:prstGeom prst="rect">
            <a:avLst/>
          </a:prstGeom>
        </p:spPr>
        <p:txBody>
          <a:bodyPr/>
          <a:lstStyle/>
          <a:p>
            <a:endParaRPr lang="en-US"/>
          </a:p>
        </p:txBody>
      </p:sp>
      <p:sp>
        <p:nvSpPr>
          <p:cNvPr id="3" name="Footer Placeholder 2"/>
          <p:cNvSpPr>
            <a:spLocks noGrp="1"/>
          </p:cNvSpPr>
          <p:nvPr>
            <p:ph type="ftr" sz="quarter" idx="11"/>
          </p:nvPr>
        </p:nvSpPr>
        <p:spPr>
          <a:xfrm>
            <a:off x="4165600" y="6356350"/>
            <a:ext cx="3860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CC6071B7-C13E-A040-8323-8CF9E68160E2}" type="slidenum">
              <a:rPr lang="en-US" smtClean="0"/>
              <a:t>‹#›</a:t>
            </a:fld>
            <a:endParaRPr lang="en-US"/>
          </a:p>
        </p:txBody>
      </p:sp>
    </p:spTree>
    <p:extLst>
      <p:ext uri="{BB962C8B-B14F-4D97-AF65-F5344CB8AC3E}">
        <p14:creationId xmlns:p14="http://schemas.microsoft.com/office/powerpoint/2010/main" val="24877539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0"/>
            <a:ext cx="2844800" cy="365125"/>
          </a:xfrm>
          <a:prstGeom prst="rect">
            <a:avLst/>
          </a:prstGeom>
        </p:spPr>
        <p:txBody>
          <a:bodyPr/>
          <a:lstStyle/>
          <a:p>
            <a:endParaRPr lang="en-US"/>
          </a:p>
        </p:txBody>
      </p:sp>
      <p:sp>
        <p:nvSpPr>
          <p:cNvPr id="6" name="Footer Placeholder 5"/>
          <p:cNvSpPr>
            <a:spLocks noGrp="1"/>
          </p:cNvSpPr>
          <p:nvPr>
            <p:ph type="ftr" sz="quarter" idx="11"/>
          </p:nvPr>
        </p:nvSpPr>
        <p:spPr>
          <a:xfrm>
            <a:off x="4165600" y="6356350"/>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CC6071B7-C13E-A040-8323-8CF9E68160E2}" type="slidenum">
              <a:rPr lang="en-US" smtClean="0"/>
              <a:t>‹#›</a:t>
            </a:fld>
            <a:endParaRPr lang="en-US"/>
          </a:p>
        </p:txBody>
      </p:sp>
    </p:spTree>
    <p:extLst>
      <p:ext uri="{BB962C8B-B14F-4D97-AF65-F5344CB8AC3E}">
        <p14:creationId xmlns:p14="http://schemas.microsoft.com/office/powerpoint/2010/main" val="15432957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09600" y="6356350"/>
            <a:ext cx="2844800" cy="365125"/>
          </a:xfrm>
          <a:prstGeom prst="rect">
            <a:avLst/>
          </a:prstGeom>
        </p:spPr>
        <p:txBody>
          <a:bodyPr/>
          <a:lstStyle/>
          <a:p>
            <a:endParaRPr lang="en-US"/>
          </a:p>
        </p:txBody>
      </p:sp>
      <p:sp>
        <p:nvSpPr>
          <p:cNvPr id="6" name="Footer Placeholder 5"/>
          <p:cNvSpPr>
            <a:spLocks noGrp="1"/>
          </p:cNvSpPr>
          <p:nvPr>
            <p:ph type="ftr" sz="quarter" idx="11"/>
          </p:nvPr>
        </p:nvSpPr>
        <p:spPr>
          <a:xfrm>
            <a:off x="4165600" y="6356350"/>
            <a:ext cx="3860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CC6071B7-C13E-A040-8323-8CF9E68160E2}" type="slidenum">
              <a:rPr lang="en-US" smtClean="0"/>
              <a:t>‹#›</a:t>
            </a:fld>
            <a:endParaRPr lang="en-US"/>
          </a:p>
        </p:txBody>
      </p:sp>
    </p:spTree>
    <p:extLst>
      <p:ext uri="{BB962C8B-B14F-4D97-AF65-F5344CB8AC3E}">
        <p14:creationId xmlns:p14="http://schemas.microsoft.com/office/powerpoint/2010/main" val="3025526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0"/>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0"/>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CC6071B7-C13E-A040-8323-8CF9E68160E2}" type="slidenum">
              <a:rPr lang="en-US" smtClean="0"/>
              <a:t>‹#›</a:t>
            </a:fld>
            <a:endParaRPr lang="en-US"/>
          </a:p>
        </p:txBody>
      </p:sp>
    </p:spTree>
    <p:extLst>
      <p:ext uri="{BB962C8B-B14F-4D97-AF65-F5344CB8AC3E}">
        <p14:creationId xmlns:p14="http://schemas.microsoft.com/office/powerpoint/2010/main" val="24042069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0"/>
            <a:ext cx="2844800" cy="365125"/>
          </a:xfrm>
          <a:prstGeom prst="rect">
            <a:avLst/>
          </a:prstGeom>
        </p:spPr>
        <p:txBody>
          <a:bodyPr/>
          <a:lstStyle/>
          <a:p>
            <a:endParaRPr lang="en-US"/>
          </a:p>
        </p:txBody>
      </p:sp>
      <p:sp>
        <p:nvSpPr>
          <p:cNvPr id="5" name="Footer Placeholder 4"/>
          <p:cNvSpPr>
            <a:spLocks noGrp="1"/>
          </p:cNvSpPr>
          <p:nvPr>
            <p:ph type="ftr" sz="quarter" idx="11"/>
          </p:nvPr>
        </p:nvSpPr>
        <p:spPr>
          <a:xfrm>
            <a:off x="4165600" y="6356350"/>
            <a:ext cx="3860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CC6071B7-C13E-A040-8323-8CF9E68160E2}" type="slidenum">
              <a:rPr lang="en-US" smtClean="0"/>
              <a:t>‹#›</a:t>
            </a:fld>
            <a:endParaRPr lang="en-US"/>
          </a:p>
        </p:txBody>
      </p:sp>
    </p:spTree>
    <p:extLst>
      <p:ext uri="{BB962C8B-B14F-4D97-AF65-F5344CB8AC3E}">
        <p14:creationId xmlns:p14="http://schemas.microsoft.com/office/powerpoint/2010/main" val="3574058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6/28/2019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6/28/2019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image" Target="../media/image3.pn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theme" Target="../theme/theme2.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6/28/2019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7174" y="825184"/>
            <a:ext cx="8955399" cy="592454"/>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1527174" y="1600200"/>
            <a:ext cx="8955399"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6ADC7E3A-C9D1-2E47-8DCC-7FEA56979342}"/>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0576086" y="5521700"/>
            <a:ext cx="1544804" cy="902166"/>
          </a:xfrm>
          <a:prstGeom prst="rect">
            <a:avLst/>
          </a:prstGeom>
        </p:spPr>
      </p:pic>
      <p:sp>
        <p:nvSpPr>
          <p:cNvPr id="8" name="Rectangle 7"/>
          <p:cNvSpPr/>
          <p:nvPr userDrawn="1"/>
        </p:nvSpPr>
        <p:spPr>
          <a:xfrm>
            <a:off x="0" y="6531506"/>
            <a:ext cx="12192000" cy="326494"/>
          </a:xfrm>
          <a:prstGeom prst="rect">
            <a:avLst/>
          </a:prstGeom>
          <a:gradFill>
            <a:gsLst>
              <a:gs pos="12000">
                <a:srgbClr val="1E257E"/>
              </a:gs>
              <a:gs pos="59000">
                <a:schemeClr val="accent1">
                  <a:satMod val="110000"/>
                  <a:lumMod val="100000"/>
                  <a:shade val="100000"/>
                </a:schemeClr>
              </a:gs>
              <a:gs pos="100000">
                <a:srgbClr val="2399DA"/>
              </a:gs>
            </a:gsLst>
            <a:lin ang="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9146571" y="6597786"/>
            <a:ext cx="2844800" cy="189969"/>
          </a:xfrm>
          <a:prstGeom prst="rect">
            <a:avLst/>
          </a:prstGeom>
        </p:spPr>
        <p:txBody>
          <a:bodyPr vert="horz" lIns="0" tIns="0" rIns="0" bIns="0" rtlCol="0" anchor="ctr"/>
          <a:lstStyle>
            <a:lvl1pPr algn="r">
              <a:defRPr sz="900" b="0" i="0">
                <a:solidFill>
                  <a:schemeClr val="bg1"/>
                </a:solidFill>
                <a:latin typeface="Arial"/>
                <a:cs typeface="Arial"/>
              </a:defRPr>
            </a:lvl1pPr>
          </a:lstStyle>
          <a:p>
            <a:fld id="{CC6071B7-C13E-A040-8323-8CF9E68160E2}" type="slidenum">
              <a:rPr lang="en-US" smtClean="0"/>
              <a:pPr/>
              <a:t>‹#›</a:t>
            </a:fld>
            <a:endParaRPr lang="en-US" dirty="0"/>
          </a:p>
        </p:txBody>
      </p:sp>
    </p:spTree>
    <p:extLst>
      <p:ext uri="{BB962C8B-B14F-4D97-AF65-F5344CB8AC3E}">
        <p14:creationId xmlns:p14="http://schemas.microsoft.com/office/powerpoint/2010/main" val="3184017560"/>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Lst>
  <p:hf hdr="0" ftr="0" dt="0"/>
  <p:txStyles>
    <p:titleStyle>
      <a:lvl1pPr algn="l" defTabSz="457200" rtl="0" eaLnBrk="1" latinLnBrk="0" hangingPunct="1">
        <a:spcBef>
          <a:spcPct val="0"/>
        </a:spcBef>
        <a:buNone/>
        <a:defRPr sz="2800" b="0" i="0" kern="1200">
          <a:solidFill>
            <a:srgbClr val="2399DA"/>
          </a:solidFill>
          <a:latin typeface="Arial"/>
          <a:ea typeface="+mj-ea"/>
          <a:cs typeface="Arial"/>
        </a:defRPr>
      </a:lvl1pPr>
    </p:titleStyle>
    <p:bodyStyle>
      <a:lvl1pPr marL="230188" indent="-230188" algn="l" defTabSz="457200" rtl="0" eaLnBrk="1" latinLnBrk="0" hangingPunct="1">
        <a:lnSpc>
          <a:spcPts val="2200"/>
        </a:lnSpc>
        <a:spcBef>
          <a:spcPts val="0"/>
        </a:spcBef>
        <a:spcAft>
          <a:spcPts val="600"/>
        </a:spcAft>
        <a:buFont typeface="Arial"/>
        <a:buChar char="•"/>
        <a:defRPr sz="1800" b="0" i="0" kern="1200" baseline="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1800" b="0" i="0" kern="1200" baseline="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finance.yahoo.com/quote/AKS?p=AKS"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FB3E2-AC46-478D-9957-0CC21F9A9EF4}"/>
              </a:ext>
            </a:extLst>
          </p:cNvPr>
          <p:cNvSpPr>
            <a:spLocks noGrp="1"/>
          </p:cNvSpPr>
          <p:nvPr>
            <p:ph type="ctrTitle"/>
          </p:nvPr>
        </p:nvSpPr>
        <p:spPr/>
        <p:txBody>
          <a:bodyPr/>
          <a:lstStyle/>
          <a:p>
            <a:r>
              <a:rPr lang="en-US" dirty="0"/>
              <a:t>Cross-border </a:t>
            </a:r>
            <a:br>
              <a:rPr lang="en-US" dirty="0"/>
            </a:br>
            <a:r>
              <a:rPr lang="en-US" dirty="0"/>
              <a:t>Mergers &amp; acquisitions</a:t>
            </a:r>
          </a:p>
        </p:txBody>
      </p:sp>
      <p:sp>
        <p:nvSpPr>
          <p:cNvPr id="3" name="Subtitle 2">
            <a:extLst>
              <a:ext uri="{FF2B5EF4-FFF2-40B4-BE49-F238E27FC236}">
                <a16:creationId xmlns:a16="http://schemas.microsoft.com/office/drawing/2014/main" id="{538E7203-2CC2-40D8-A264-4CFF8030A0B5}"/>
              </a:ext>
            </a:extLst>
          </p:cNvPr>
          <p:cNvSpPr>
            <a:spLocks noGrp="1"/>
          </p:cNvSpPr>
          <p:nvPr>
            <p:ph type="subTitle" idx="1"/>
          </p:nvPr>
        </p:nvSpPr>
        <p:spPr/>
        <p:txBody>
          <a:bodyPr/>
          <a:lstStyle/>
          <a:p>
            <a:pPr>
              <a:spcBef>
                <a:spcPts val="0"/>
              </a:spcBef>
            </a:pPr>
            <a:r>
              <a:rPr lang="en-US" dirty="0"/>
              <a:t>Professor Chris Droussiotis</a:t>
            </a:r>
          </a:p>
          <a:p>
            <a:pPr>
              <a:spcBef>
                <a:spcPts val="0"/>
              </a:spcBef>
            </a:pPr>
            <a:r>
              <a:rPr lang="en-US" dirty="0"/>
              <a:t>Summer 2019</a:t>
            </a:r>
          </a:p>
        </p:txBody>
      </p:sp>
    </p:spTree>
    <p:extLst>
      <p:ext uri="{BB962C8B-B14F-4D97-AF65-F5344CB8AC3E}">
        <p14:creationId xmlns:p14="http://schemas.microsoft.com/office/powerpoint/2010/main" val="2528682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8A2D-2CB4-4152-B208-F562646F93BD}"/>
              </a:ext>
            </a:extLst>
          </p:cNvPr>
          <p:cNvSpPr>
            <a:spLocks noGrp="1"/>
          </p:cNvSpPr>
          <p:nvPr>
            <p:ph type="title"/>
          </p:nvPr>
        </p:nvSpPr>
        <p:spPr/>
        <p:txBody>
          <a:bodyPr/>
          <a:lstStyle/>
          <a:p>
            <a:r>
              <a:rPr lang="en-US" dirty="0"/>
              <a:t>Challenges of cross boarder M&amp;A</a:t>
            </a:r>
          </a:p>
        </p:txBody>
      </p:sp>
      <p:sp>
        <p:nvSpPr>
          <p:cNvPr id="3" name="Content Placeholder 2">
            <a:extLst>
              <a:ext uri="{FF2B5EF4-FFF2-40B4-BE49-F238E27FC236}">
                <a16:creationId xmlns:a16="http://schemas.microsoft.com/office/drawing/2014/main" id="{36FCC8A4-7553-40F5-A1E3-C094BD6CD8C5}"/>
              </a:ext>
            </a:extLst>
          </p:cNvPr>
          <p:cNvSpPr>
            <a:spLocks noGrp="1"/>
          </p:cNvSpPr>
          <p:nvPr>
            <p:ph idx="1"/>
          </p:nvPr>
        </p:nvSpPr>
        <p:spPr>
          <a:xfrm>
            <a:off x="1141412" y="1737422"/>
            <a:ext cx="9905999" cy="4626801"/>
          </a:xfrm>
        </p:spPr>
        <p:txBody>
          <a:bodyPr>
            <a:normAutofit lnSpcReduction="10000"/>
          </a:bodyPr>
          <a:lstStyle/>
          <a:p>
            <a:r>
              <a:rPr lang="en-US" dirty="0"/>
              <a:t>Technological Differences</a:t>
            </a:r>
          </a:p>
          <a:p>
            <a:pPr lvl="1"/>
            <a:r>
              <a:rPr lang="en-US" dirty="0"/>
              <a:t>Integration challenges due to different technology platforms</a:t>
            </a:r>
          </a:p>
          <a:p>
            <a:pPr lvl="1"/>
            <a:endParaRPr lang="en-US" dirty="0"/>
          </a:p>
          <a:p>
            <a:r>
              <a:rPr lang="en-US" dirty="0"/>
              <a:t>Strategic Issues</a:t>
            </a:r>
          </a:p>
          <a:p>
            <a:pPr lvl="1"/>
            <a:r>
              <a:rPr lang="en-US" dirty="0"/>
              <a:t>Achieving synergies can be challenging including </a:t>
            </a:r>
          </a:p>
          <a:p>
            <a:pPr lvl="2"/>
            <a:r>
              <a:rPr lang="en-US" dirty="0"/>
              <a:t>cost savings </a:t>
            </a:r>
          </a:p>
          <a:p>
            <a:pPr lvl="2"/>
            <a:r>
              <a:rPr lang="en-US" dirty="0"/>
              <a:t>plant rationalization</a:t>
            </a:r>
          </a:p>
          <a:p>
            <a:pPr lvl="2"/>
            <a:r>
              <a:rPr lang="en-US" dirty="0"/>
              <a:t>Labor issues </a:t>
            </a:r>
          </a:p>
          <a:p>
            <a:pPr lvl="2"/>
            <a:r>
              <a:rPr lang="en-US" dirty="0"/>
              <a:t>IT integration</a:t>
            </a:r>
          </a:p>
          <a:p>
            <a:pPr lvl="2"/>
            <a:r>
              <a:rPr lang="en-US" dirty="0"/>
              <a:t>marketing integration</a:t>
            </a:r>
          </a:p>
          <a:p>
            <a:pPr lvl="2"/>
            <a:r>
              <a:rPr lang="en-US" dirty="0"/>
              <a:t>management changes </a:t>
            </a:r>
          </a:p>
        </p:txBody>
      </p:sp>
    </p:spTree>
    <p:extLst>
      <p:ext uri="{BB962C8B-B14F-4D97-AF65-F5344CB8AC3E}">
        <p14:creationId xmlns:p14="http://schemas.microsoft.com/office/powerpoint/2010/main" val="2782894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8A2D-2CB4-4152-B208-F562646F93BD}"/>
              </a:ext>
            </a:extLst>
          </p:cNvPr>
          <p:cNvSpPr>
            <a:spLocks noGrp="1"/>
          </p:cNvSpPr>
          <p:nvPr>
            <p:ph type="title"/>
          </p:nvPr>
        </p:nvSpPr>
        <p:spPr/>
        <p:txBody>
          <a:bodyPr/>
          <a:lstStyle/>
          <a:p>
            <a:r>
              <a:rPr lang="en-US" dirty="0"/>
              <a:t>Challenges of cross boarder M&amp;A</a:t>
            </a:r>
          </a:p>
        </p:txBody>
      </p:sp>
      <p:sp>
        <p:nvSpPr>
          <p:cNvPr id="3" name="Content Placeholder 2">
            <a:extLst>
              <a:ext uri="{FF2B5EF4-FFF2-40B4-BE49-F238E27FC236}">
                <a16:creationId xmlns:a16="http://schemas.microsoft.com/office/drawing/2014/main" id="{36FCC8A4-7553-40F5-A1E3-C094BD6CD8C5}"/>
              </a:ext>
            </a:extLst>
          </p:cNvPr>
          <p:cNvSpPr>
            <a:spLocks noGrp="1"/>
          </p:cNvSpPr>
          <p:nvPr>
            <p:ph idx="1"/>
          </p:nvPr>
        </p:nvSpPr>
        <p:spPr/>
        <p:txBody>
          <a:bodyPr/>
          <a:lstStyle/>
          <a:p>
            <a:r>
              <a:rPr lang="en-US" dirty="0"/>
              <a:t>Cultural Differences</a:t>
            </a:r>
          </a:p>
          <a:p>
            <a:pPr lvl="1"/>
            <a:r>
              <a:rPr lang="en-US" dirty="0"/>
              <a:t>Corporate Governance</a:t>
            </a:r>
          </a:p>
          <a:p>
            <a:pPr lvl="1"/>
            <a:r>
              <a:rPr lang="en-US" dirty="0"/>
              <a:t>Job Security</a:t>
            </a:r>
          </a:p>
          <a:p>
            <a:pPr lvl="1"/>
            <a:r>
              <a:rPr lang="en-US" dirty="0"/>
              <a:t>Regular and external environments</a:t>
            </a:r>
          </a:p>
          <a:p>
            <a:pPr lvl="1"/>
            <a:r>
              <a:rPr lang="en-US" dirty="0"/>
              <a:t>Customer Expectations</a:t>
            </a:r>
          </a:p>
          <a:p>
            <a:pPr lvl="1"/>
            <a:r>
              <a:rPr lang="en-US" dirty="0"/>
              <a:t>Operating styles due to different backgrounds</a:t>
            </a:r>
          </a:p>
          <a:p>
            <a:pPr lvl="1"/>
            <a:r>
              <a:rPr lang="en-US" dirty="0"/>
              <a:t>Country culture and different values</a:t>
            </a:r>
          </a:p>
        </p:txBody>
      </p:sp>
    </p:spTree>
    <p:extLst>
      <p:ext uri="{BB962C8B-B14F-4D97-AF65-F5344CB8AC3E}">
        <p14:creationId xmlns:p14="http://schemas.microsoft.com/office/powerpoint/2010/main" val="2518210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8A2D-2CB4-4152-B208-F562646F93BD}"/>
              </a:ext>
            </a:extLst>
          </p:cNvPr>
          <p:cNvSpPr>
            <a:spLocks noGrp="1"/>
          </p:cNvSpPr>
          <p:nvPr>
            <p:ph type="title"/>
          </p:nvPr>
        </p:nvSpPr>
        <p:spPr/>
        <p:txBody>
          <a:bodyPr/>
          <a:lstStyle/>
          <a:p>
            <a:r>
              <a:rPr lang="en-US" dirty="0"/>
              <a:t>Challenges of cross boarder M&amp;A</a:t>
            </a:r>
          </a:p>
        </p:txBody>
      </p:sp>
      <p:sp>
        <p:nvSpPr>
          <p:cNvPr id="3" name="Content Placeholder 2">
            <a:extLst>
              <a:ext uri="{FF2B5EF4-FFF2-40B4-BE49-F238E27FC236}">
                <a16:creationId xmlns:a16="http://schemas.microsoft.com/office/drawing/2014/main" id="{36FCC8A4-7553-40F5-A1E3-C094BD6CD8C5}"/>
              </a:ext>
            </a:extLst>
          </p:cNvPr>
          <p:cNvSpPr>
            <a:spLocks noGrp="1"/>
          </p:cNvSpPr>
          <p:nvPr>
            <p:ph idx="1"/>
          </p:nvPr>
        </p:nvSpPr>
        <p:spPr/>
        <p:txBody>
          <a:bodyPr/>
          <a:lstStyle/>
          <a:p>
            <a:r>
              <a:rPr lang="en-US" dirty="0"/>
              <a:t>Human Resources Issues</a:t>
            </a:r>
          </a:p>
          <a:p>
            <a:pPr lvl="1"/>
            <a:r>
              <a:rPr lang="en-US" dirty="0"/>
              <a:t>Motivation &amp; Morale</a:t>
            </a:r>
          </a:p>
          <a:p>
            <a:pPr lvl="1"/>
            <a:r>
              <a:rPr lang="en-US" dirty="0"/>
              <a:t>Layoffs and voluntary leave</a:t>
            </a:r>
          </a:p>
          <a:p>
            <a:pPr lvl="1"/>
            <a:r>
              <a:rPr lang="en-US" dirty="0"/>
              <a:t>Employee stress due to uncertainty</a:t>
            </a:r>
          </a:p>
          <a:p>
            <a:pPr lvl="1"/>
            <a:r>
              <a:rPr lang="en-US" dirty="0"/>
              <a:t>Career paths of each employee could be </a:t>
            </a:r>
            <a:r>
              <a:rPr lang="en-US" dirty="0" err="1"/>
              <a:t>ultered</a:t>
            </a:r>
            <a:endParaRPr lang="en-US" dirty="0"/>
          </a:p>
          <a:p>
            <a:pPr lvl="1"/>
            <a:r>
              <a:rPr lang="en-US" dirty="0"/>
              <a:t>Organizational changes</a:t>
            </a:r>
          </a:p>
        </p:txBody>
      </p:sp>
    </p:spTree>
    <p:extLst>
      <p:ext uri="{BB962C8B-B14F-4D97-AF65-F5344CB8AC3E}">
        <p14:creationId xmlns:p14="http://schemas.microsoft.com/office/powerpoint/2010/main" val="3758576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8A2D-2CB4-4152-B208-F562646F93BD}"/>
              </a:ext>
            </a:extLst>
          </p:cNvPr>
          <p:cNvSpPr>
            <a:spLocks noGrp="1"/>
          </p:cNvSpPr>
          <p:nvPr>
            <p:ph type="title"/>
          </p:nvPr>
        </p:nvSpPr>
        <p:spPr/>
        <p:txBody>
          <a:bodyPr/>
          <a:lstStyle/>
          <a:p>
            <a:r>
              <a:rPr lang="en-US" dirty="0"/>
              <a:t>PROCESS OF ACQUIRING the target company</a:t>
            </a:r>
          </a:p>
        </p:txBody>
      </p:sp>
      <p:graphicFrame>
        <p:nvGraphicFramePr>
          <p:cNvPr id="4" name="Diagram 3">
            <a:extLst>
              <a:ext uri="{FF2B5EF4-FFF2-40B4-BE49-F238E27FC236}">
                <a16:creationId xmlns:a16="http://schemas.microsoft.com/office/drawing/2014/main" id="{00AF72E3-C5F5-4437-8956-07DC4EB38573}"/>
              </a:ext>
            </a:extLst>
          </p:cNvPr>
          <p:cNvGraphicFramePr/>
          <p:nvPr>
            <p:extLst>
              <p:ext uri="{D42A27DB-BD31-4B8C-83A1-F6EECF244321}">
                <p14:modId xmlns:p14="http://schemas.microsoft.com/office/powerpoint/2010/main" val="2067251198"/>
              </p:ext>
            </p:extLst>
          </p:nvPr>
        </p:nvGraphicFramePr>
        <p:xfrm>
          <a:off x="1337056" y="1810513"/>
          <a:ext cx="8128000" cy="30632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4891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8A2D-2CB4-4152-B208-F562646F93BD}"/>
              </a:ext>
            </a:extLst>
          </p:cNvPr>
          <p:cNvSpPr>
            <a:spLocks noGrp="1"/>
          </p:cNvSpPr>
          <p:nvPr>
            <p:ph type="title"/>
          </p:nvPr>
        </p:nvSpPr>
        <p:spPr/>
        <p:txBody>
          <a:bodyPr/>
          <a:lstStyle/>
          <a:p>
            <a:r>
              <a:rPr lang="en-US" dirty="0"/>
              <a:t>PROCESS OF ACQUIRING the target company</a:t>
            </a:r>
          </a:p>
        </p:txBody>
      </p:sp>
      <p:graphicFrame>
        <p:nvGraphicFramePr>
          <p:cNvPr id="4" name="Diagram 3">
            <a:extLst>
              <a:ext uri="{FF2B5EF4-FFF2-40B4-BE49-F238E27FC236}">
                <a16:creationId xmlns:a16="http://schemas.microsoft.com/office/drawing/2014/main" id="{00AF72E3-C5F5-4437-8956-07DC4EB38573}"/>
              </a:ext>
            </a:extLst>
          </p:cNvPr>
          <p:cNvGraphicFramePr/>
          <p:nvPr>
            <p:extLst>
              <p:ext uri="{D42A27DB-BD31-4B8C-83A1-F6EECF244321}">
                <p14:modId xmlns:p14="http://schemas.microsoft.com/office/powerpoint/2010/main" val="2819855914"/>
              </p:ext>
            </p:extLst>
          </p:nvPr>
        </p:nvGraphicFramePr>
        <p:xfrm>
          <a:off x="1721104" y="2487168"/>
          <a:ext cx="2530856" cy="13533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AFEF2225-C828-4741-A7BB-58FBBABD922C}"/>
              </a:ext>
            </a:extLst>
          </p:cNvPr>
          <p:cNvSpPr txBox="1"/>
          <p:nvPr/>
        </p:nvSpPr>
        <p:spPr>
          <a:xfrm>
            <a:off x="4526280" y="2606040"/>
            <a:ext cx="4078224" cy="2031325"/>
          </a:xfrm>
          <a:prstGeom prst="rect">
            <a:avLst/>
          </a:prstGeom>
          <a:noFill/>
        </p:spPr>
        <p:txBody>
          <a:bodyPr wrap="square" rtlCol="0">
            <a:spAutoFit/>
          </a:bodyPr>
          <a:lstStyle/>
          <a:p>
            <a:pPr marL="285750" indent="-285750">
              <a:buFont typeface="Arial" panose="020B0604020202020204" pitchFamily="34" charset="0"/>
              <a:buChar char="•"/>
            </a:pPr>
            <a:r>
              <a:rPr lang="en-US" dirty="0"/>
              <a:t>Well Define Corporate Strategy</a:t>
            </a:r>
          </a:p>
          <a:p>
            <a:pPr marL="285750" indent="-285750">
              <a:buFont typeface="Arial" panose="020B0604020202020204" pitchFamily="34" charset="0"/>
              <a:buChar char="•"/>
            </a:pPr>
            <a:r>
              <a:rPr lang="en-US" dirty="0"/>
              <a:t>Public vs Private Company</a:t>
            </a:r>
          </a:p>
          <a:p>
            <a:pPr marL="285750" indent="-285750">
              <a:buFont typeface="Arial" panose="020B0604020202020204" pitchFamily="34" charset="0"/>
              <a:buChar char="•"/>
            </a:pPr>
            <a:r>
              <a:rPr lang="en-US" dirty="0"/>
              <a:t>Quantify the Return (ROI) and Risk</a:t>
            </a:r>
          </a:p>
          <a:p>
            <a:pPr marL="285750" indent="-285750">
              <a:buFont typeface="Arial" panose="020B0604020202020204" pitchFamily="34" charset="0"/>
              <a:buChar char="•"/>
            </a:pPr>
            <a:r>
              <a:rPr lang="en-US" dirty="0"/>
              <a:t>Valuation Methodologies</a:t>
            </a:r>
          </a:p>
          <a:p>
            <a:pPr marL="285750" indent="-285750">
              <a:buFont typeface="Arial" panose="020B0604020202020204" pitchFamily="34" charset="0"/>
              <a:buChar char="•"/>
            </a:pPr>
            <a:r>
              <a:rPr lang="en-US" dirty="0"/>
              <a:t>Accretion vs Dilution Analysis</a:t>
            </a:r>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414720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8A2D-2CB4-4152-B208-F562646F93BD}"/>
              </a:ext>
            </a:extLst>
          </p:cNvPr>
          <p:cNvSpPr>
            <a:spLocks noGrp="1"/>
          </p:cNvSpPr>
          <p:nvPr>
            <p:ph type="title"/>
          </p:nvPr>
        </p:nvSpPr>
        <p:spPr/>
        <p:txBody>
          <a:bodyPr/>
          <a:lstStyle/>
          <a:p>
            <a:r>
              <a:rPr lang="en-US" dirty="0"/>
              <a:t>PROCESS OF ACQUIRING the target company</a:t>
            </a:r>
          </a:p>
        </p:txBody>
      </p:sp>
      <p:graphicFrame>
        <p:nvGraphicFramePr>
          <p:cNvPr id="4" name="Diagram 3">
            <a:extLst>
              <a:ext uri="{FF2B5EF4-FFF2-40B4-BE49-F238E27FC236}">
                <a16:creationId xmlns:a16="http://schemas.microsoft.com/office/drawing/2014/main" id="{00AF72E3-C5F5-4437-8956-07DC4EB38573}"/>
              </a:ext>
            </a:extLst>
          </p:cNvPr>
          <p:cNvGraphicFramePr/>
          <p:nvPr>
            <p:extLst>
              <p:ext uri="{D42A27DB-BD31-4B8C-83A1-F6EECF244321}">
                <p14:modId xmlns:p14="http://schemas.microsoft.com/office/powerpoint/2010/main" val="2879251314"/>
              </p:ext>
            </p:extLst>
          </p:nvPr>
        </p:nvGraphicFramePr>
        <p:xfrm>
          <a:off x="1721104" y="2487168"/>
          <a:ext cx="2530856" cy="13533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AFEF2225-C828-4741-A7BB-58FBBABD922C}"/>
              </a:ext>
            </a:extLst>
          </p:cNvPr>
          <p:cNvSpPr txBox="1"/>
          <p:nvPr/>
        </p:nvSpPr>
        <p:spPr>
          <a:xfrm>
            <a:off x="4526280" y="2606040"/>
            <a:ext cx="4078224" cy="1754326"/>
          </a:xfrm>
          <a:prstGeom prst="rect">
            <a:avLst/>
          </a:prstGeom>
          <a:noFill/>
        </p:spPr>
        <p:txBody>
          <a:bodyPr wrap="square" rtlCol="0">
            <a:spAutoFit/>
          </a:bodyPr>
          <a:lstStyle/>
          <a:p>
            <a:pPr marL="285750" indent="-285750">
              <a:buFont typeface="Arial" panose="020B0604020202020204" pitchFamily="34" charset="0"/>
              <a:buChar char="•"/>
            </a:pPr>
            <a:r>
              <a:rPr lang="en-US" dirty="0"/>
              <a:t>Well Define Corporate Strategy</a:t>
            </a:r>
          </a:p>
          <a:p>
            <a:pPr marL="285750" indent="-285750">
              <a:buFont typeface="Arial" panose="020B0604020202020204" pitchFamily="34" charset="0"/>
              <a:buChar char="•"/>
            </a:pPr>
            <a:r>
              <a:rPr lang="en-US" dirty="0"/>
              <a:t>Public vs Private Company</a:t>
            </a:r>
          </a:p>
          <a:p>
            <a:pPr marL="285750" indent="-285750">
              <a:buFont typeface="Arial" panose="020B0604020202020204" pitchFamily="34" charset="0"/>
              <a:buChar char="•"/>
            </a:pPr>
            <a:r>
              <a:rPr lang="en-US" dirty="0"/>
              <a:t>Quantify the Return (ROI) and Risk</a:t>
            </a:r>
          </a:p>
          <a:p>
            <a:pPr marL="285750" indent="-285750">
              <a:buFont typeface="Arial" panose="020B0604020202020204" pitchFamily="34" charset="0"/>
              <a:buChar char="•"/>
            </a:pPr>
            <a:r>
              <a:rPr lang="en-US" dirty="0"/>
              <a:t>Valuation Methodologies</a:t>
            </a:r>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408739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8A2D-2CB4-4152-B208-F562646F93BD}"/>
              </a:ext>
            </a:extLst>
          </p:cNvPr>
          <p:cNvSpPr>
            <a:spLocks noGrp="1"/>
          </p:cNvSpPr>
          <p:nvPr>
            <p:ph type="title"/>
          </p:nvPr>
        </p:nvSpPr>
        <p:spPr/>
        <p:txBody>
          <a:bodyPr/>
          <a:lstStyle/>
          <a:p>
            <a:r>
              <a:rPr lang="en-US" dirty="0"/>
              <a:t>PROCESS OF ACQUIRING the target company</a:t>
            </a:r>
          </a:p>
        </p:txBody>
      </p:sp>
      <p:graphicFrame>
        <p:nvGraphicFramePr>
          <p:cNvPr id="4" name="Diagram 3">
            <a:extLst>
              <a:ext uri="{FF2B5EF4-FFF2-40B4-BE49-F238E27FC236}">
                <a16:creationId xmlns:a16="http://schemas.microsoft.com/office/drawing/2014/main" id="{00AF72E3-C5F5-4437-8956-07DC4EB38573}"/>
              </a:ext>
            </a:extLst>
          </p:cNvPr>
          <p:cNvGraphicFramePr/>
          <p:nvPr>
            <p:extLst>
              <p:ext uri="{D42A27DB-BD31-4B8C-83A1-F6EECF244321}">
                <p14:modId xmlns:p14="http://schemas.microsoft.com/office/powerpoint/2010/main" val="948278012"/>
              </p:ext>
            </p:extLst>
          </p:nvPr>
        </p:nvGraphicFramePr>
        <p:xfrm>
          <a:off x="1355344" y="2350008"/>
          <a:ext cx="2988056" cy="1645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AFEF2225-C828-4741-A7BB-58FBBABD922C}"/>
              </a:ext>
            </a:extLst>
          </p:cNvPr>
          <p:cNvSpPr txBox="1"/>
          <p:nvPr/>
        </p:nvSpPr>
        <p:spPr>
          <a:xfrm>
            <a:off x="4526280" y="2606040"/>
            <a:ext cx="5550408" cy="3693319"/>
          </a:xfrm>
          <a:prstGeom prst="rect">
            <a:avLst/>
          </a:prstGeom>
          <a:noFill/>
        </p:spPr>
        <p:txBody>
          <a:bodyPr wrap="square" rtlCol="0">
            <a:spAutoFit/>
          </a:bodyPr>
          <a:lstStyle/>
          <a:p>
            <a:pPr marL="285750" indent="-285750">
              <a:buFont typeface="Arial" panose="020B0604020202020204" pitchFamily="34" charset="0"/>
              <a:buChar char="•"/>
            </a:pPr>
            <a:r>
              <a:rPr lang="en-US" dirty="0"/>
              <a:t>Securing the approval of the management and ownership of the target company to government and regular bodies (friendly vs hostile takeover)</a:t>
            </a:r>
          </a:p>
          <a:p>
            <a:pPr marL="285750" indent="-285750">
              <a:buFont typeface="Arial" panose="020B0604020202020204" pitchFamily="34" charset="0"/>
              <a:buChar char="•"/>
            </a:pPr>
            <a:r>
              <a:rPr lang="en-US" dirty="0"/>
              <a:t>Settlement compensation – payment to the shareholders of target company</a:t>
            </a:r>
          </a:p>
          <a:p>
            <a:pPr marL="742950" lvl="1" indent="-285750">
              <a:buFont typeface="Arial" panose="020B0604020202020204" pitchFamily="34" charset="0"/>
              <a:buChar char="•"/>
            </a:pPr>
            <a:r>
              <a:rPr lang="en-US" dirty="0"/>
              <a:t>Cash or Common stock</a:t>
            </a:r>
          </a:p>
          <a:p>
            <a:pPr marL="742950" lvl="1" indent="-285750">
              <a:buFont typeface="Arial" panose="020B0604020202020204" pitchFamily="34" charset="0"/>
              <a:buChar char="•"/>
            </a:pPr>
            <a:r>
              <a:rPr lang="en-US" dirty="0"/>
              <a:t>Accretion vs Dilution Analysis</a:t>
            </a:r>
          </a:p>
          <a:p>
            <a:pPr marL="742950" lvl="1" indent="-285750">
              <a:buFont typeface="Arial" panose="020B0604020202020204" pitchFamily="34" charset="0"/>
              <a:buChar char="•"/>
            </a:pPr>
            <a:r>
              <a:rPr lang="en-US" dirty="0"/>
              <a:t>Various factors for determining the methods used for settlement availability of cash, </a:t>
            </a:r>
            <a:r>
              <a:rPr lang="en-US" dirty="0" err="1"/>
              <a:t>sixe</a:t>
            </a:r>
            <a:r>
              <a:rPr lang="en-US" dirty="0"/>
              <a:t> of target firm</a:t>
            </a:r>
          </a:p>
          <a:p>
            <a:pPr marL="742950" lvl="1" indent="-285750">
              <a:buFont typeface="Arial" panose="020B0604020202020204" pitchFamily="34" charset="0"/>
              <a:buChar char="•"/>
            </a:pPr>
            <a:r>
              <a:rPr lang="en-US" dirty="0"/>
              <a:t>Access to Capital</a:t>
            </a:r>
          </a:p>
          <a:p>
            <a:pPr marL="285750"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465563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8A2D-2CB4-4152-B208-F562646F93BD}"/>
              </a:ext>
            </a:extLst>
          </p:cNvPr>
          <p:cNvSpPr>
            <a:spLocks noGrp="1"/>
          </p:cNvSpPr>
          <p:nvPr>
            <p:ph type="title"/>
          </p:nvPr>
        </p:nvSpPr>
        <p:spPr/>
        <p:txBody>
          <a:bodyPr/>
          <a:lstStyle/>
          <a:p>
            <a:r>
              <a:rPr lang="en-US" dirty="0"/>
              <a:t>PROCESS OF ACQUIRING the target company</a:t>
            </a:r>
          </a:p>
        </p:txBody>
      </p:sp>
      <p:graphicFrame>
        <p:nvGraphicFramePr>
          <p:cNvPr id="4" name="Diagram 3">
            <a:extLst>
              <a:ext uri="{FF2B5EF4-FFF2-40B4-BE49-F238E27FC236}">
                <a16:creationId xmlns:a16="http://schemas.microsoft.com/office/drawing/2014/main" id="{00AF72E3-C5F5-4437-8956-07DC4EB38573}"/>
              </a:ext>
            </a:extLst>
          </p:cNvPr>
          <p:cNvGraphicFramePr/>
          <p:nvPr>
            <p:extLst>
              <p:ext uri="{D42A27DB-BD31-4B8C-83A1-F6EECF244321}">
                <p14:modId xmlns:p14="http://schemas.microsoft.com/office/powerpoint/2010/main" val="489053515"/>
              </p:ext>
            </p:extLst>
          </p:nvPr>
        </p:nvGraphicFramePr>
        <p:xfrm>
          <a:off x="1721104" y="2487168"/>
          <a:ext cx="2530856" cy="13533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AFEF2225-C828-4741-A7BB-58FBBABD922C}"/>
              </a:ext>
            </a:extLst>
          </p:cNvPr>
          <p:cNvSpPr txBox="1"/>
          <p:nvPr/>
        </p:nvSpPr>
        <p:spPr>
          <a:xfrm>
            <a:off x="4526280" y="2606040"/>
            <a:ext cx="4690872" cy="2308324"/>
          </a:xfrm>
          <a:prstGeom prst="rect">
            <a:avLst/>
          </a:prstGeom>
          <a:noFill/>
        </p:spPr>
        <p:txBody>
          <a:bodyPr wrap="square" rtlCol="0">
            <a:spAutoFit/>
          </a:bodyPr>
          <a:lstStyle/>
          <a:p>
            <a:pPr marL="285750" indent="-285750">
              <a:buFont typeface="Arial" panose="020B0604020202020204" pitchFamily="34" charset="0"/>
              <a:buChar char="•"/>
            </a:pPr>
            <a:r>
              <a:rPr lang="en-US" dirty="0"/>
              <a:t>This is very important stage because it ill determine is relatively quick order the success or failure of the acquisition</a:t>
            </a:r>
          </a:p>
          <a:p>
            <a:pPr marL="285750" indent="-285750">
              <a:buFont typeface="Arial" panose="020B0604020202020204" pitchFamily="34" charset="0"/>
              <a:buChar char="•"/>
            </a:pPr>
            <a:r>
              <a:rPr lang="en-US" dirty="0"/>
              <a:t>The objective is to create shareholder value</a:t>
            </a:r>
          </a:p>
          <a:p>
            <a:pPr marL="285750" indent="-285750">
              <a:buFont typeface="Arial" panose="020B0604020202020204" pitchFamily="34" charset="0"/>
              <a:buChar char="•"/>
            </a:pPr>
            <a:r>
              <a:rPr lang="en-US" dirty="0"/>
              <a:t>Problems identified earlier including the failure of meeting synergies, high cost of integration and difficult corporate culture </a:t>
            </a:r>
          </a:p>
          <a:p>
            <a:endParaRPr lang="en-US" dirty="0"/>
          </a:p>
        </p:txBody>
      </p:sp>
    </p:spTree>
    <p:extLst>
      <p:ext uri="{BB962C8B-B14F-4D97-AF65-F5344CB8AC3E}">
        <p14:creationId xmlns:p14="http://schemas.microsoft.com/office/powerpoint/2010/main" val="4122283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1098E-4674-4082-9F84-7E523F768BC8}"/>
              </a:ext>
            </a:extLst>
          </p:cNvPr>
          <p:cNvSpPr>
            <a:spLocks noGrp="1"/>
          </p:cNvSpPr>
          <p:nvPr>
            <p:ph type="title"/>
          </p:nvPr>
        </p:nvSpPr>
        <p:spPr/>
        <p:txBody>
          <a:bodyPr/>
          <a:lstStyle/>
          <a:p>
            <a:r>
              <a:rPr lang="en-US" dirty="0"/>
              <a:t>Modes of Mergers &amp; Acquisitions</a:t>
            </a:r>
          </a:p>
        </p:txBody>
      </p:sp>
      <p:graphicFrame>
        <p:nvGraphicFramePr>
          <p:cNvPr id="6" name="Content Placeholder 5">
            <a:extLst>
              <a:ext uri="{FF2B5EF4-FFF2-40B4-BE49-F238E27FC236}">
                <a16:creationId xmlns:a16="http://schemas.microsoft.com/office/drawing/2014/main" id="{DD8BA985-4CA7-46FA-8EFB-11585984135C}"/>
              </a:ext>
            </a:extLst>
          </p:cNvPr>
          <p:cNvGraphicFramePr>
            <a:graphicFrameLocks noGrp="1"/>
          </p:cNvGraphicFramePr>
          <p:nvPr>
            <p:ph idx="1"/>
            <p:extLst>
              <p:ext uri="{D42A27DB-BD31-4B8C-83A1-F6EECF244321}">
                <p14:modId xmlns:p14="http://schemas.microsoft.com/office/powerpoint/2010/main" val="2752278287"/>
              </p:ext>
            </p:extLst>
          </p:nvPr>
        </p:nvGraphicFramePr>
        <p:xfrm>
          <a:off x="272733" y="1929448"/>
          <a:ext cx="9906000" cy="3541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7534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37026-68EB-4787-8581-36B4054F4C14}"/>
              </a:ext>
            </a:extLst>
          </p:cNvPr>
          <p:cNvSpPr>
            <a:spLocks noGrp="1"/>
          </p:cNvSpPr>
          <p:nvPr>
            <p:ph type="title"/>
          </p:nvPr>
        </p:nvSpPr>
        <p:spPr/>
        <p:txBody>
          <a:bodyPr/>
          <a:lstStyle/>
          <a:p>
            <a:r>
              <a:rPr lang="en-US" dirty="0"/>
              <a:t>U.S. Regulations on Public Targets</a:t>
            </a:r>
          </a:p>
        </p:txBody>
      </p:sp>
      <p:sp>
        <p:nvSpPr>
          <p:cNvPr id="3" name="Content Placeholder 2">
            <a:extLst>
              <a:ext uri="{FF2B5EF4-FFF2-40B4-BE49-F238E27FC236}">
                <a16:creationId xmlns:a16="http://schemas.microsoft.com/office/drawing/2014/main" id="{64E9A4F7-D105-45BD-9ADC-FD38DF9BF4B6}"/>
              </a:ext>
            </a:extLst>
          </p:cNvPr>
          <p:cNvSpPr>
            <a:spLocks noGrp="1"/>
          </p:cNvSpPr>
          <p:nvPr>
            <p:ph idx="1"/>
          </p:nvPr>
        </p:nvSpPr>
        <p:spPr/>
        <p:txBody>
          <a:bodyPr/>
          <a:lstStyle/>
          <a:p>
            <a:r>
              <a:rPr lang="en-US" dirty="0"/>
              <a:t>Proxy Statements</a:t>
            </a:r>
          </a:p>
          <a:p>
            <a:r>
              <a:rPr lang="en-US" dirty="0"/>
              <a:t>Schedule TO/Schedule 14D-9</a:t>
            </a:r>
          </a:p>
          <a:p>
            <a:r>
              <a:rPr lang="en-US" dirty="0"/>
              <a:t>Registration Statement/Prospectus (S04. 424B)</a:t>
            </a:r>
          </a:p>
          <a:p>
            <a:r>
              <a:rPr lang="en-US" dirty="0"/>
              <a:t>Schedule 13E-3</a:t>
            </a:r>
          </a:p>
          <a:p>
            <a:r>
              <a:rPr lang="en-US" dirty="0"/>
              <a:t>8K / 10K / 10Q</a:t>
            </a:r>
          </a:p>
          <a:p>
            <a:endParaRPr lang="en-US" dirty="0"/>
          </a:p>
          <a:p>
            <a:endParaRPr lang="en-US" dirty="0"/>
          </a:p>
        </p:txBody>
      </p:sp>
    </p:spTree>
    <p:extLst>
      <p:ext uri="{BB962C8B-B14F-4D97-AF65-F5344CB8AC3E}">
        <p14:creationId xmlns:p14="http://schemas.microsoft.com/office/powerpoint/2010/main" val="3798276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pic>
        <p:nvPicPr>
          <p:cNvPr id="8" name="Picture 2">
            <a:extLst>
              <a:ext uri="{FF2B5EF4-FFF2-40B4-BE49-F238E27FC236}">
                <a16:creationId xmlns:a16="http://schemas.microsoft.com/office/drawing/2014/main" id="{9ACD3AF8-B16E-4174-8C1A-41F683C4AF8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a16="http://schemas.microsoft.com/office/drawing/2014/main" xmlns="">
                <a:solidFill>
                  <a:srgbClr val="FFFFFF"/>
                </a:solidFill>
              </a14:hiddenFill>
            </a:ext>
          </a:extLst>
        </p:spPr>
      </p:pic>
      <p:grpSp>
        <p:nvGrpSpPr>
          <p:cNvPr id="10" name="Group 9">
            <a:extLst>
              <a:ext uri="{FF2B5EF4-FFF2-40B4-BE49-F238E27FC236}">
                <a16:creationId xmlns:a16="http://schemas.microsoft.com/office/drawing/2014/main" id="{FF5EAD09-B81D-415F-8BCF-73C81AE05F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1" name="Rectangle 5">
              <a:extLst>
                <a:ext uri="{FF2B5EF4-FFF2-40B4-BE49-F238E27FC236}">
                  <a16:creationId xmlns:a16="http://schemas.microsoft.com/office/drawing/2014/main" id="{CFB79010-8ED4-49EF-AFD2-F4D8C80B69B2}"/>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4649B869-006E-42B5-9DDC-21049B130E0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443096BD-333F-48B6-8220-D1F9793E40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4" name="Rectangle 8">
              <a:extLst>
                <a:ext uri="{FF2B5EF4-FFF2-40B4-BE49-F238E27FC236}">
                  <a16:creationId xmlns:a16="http://schemas.microsoft.com/office/drawing/2014/main" id="{1A45BB9A-7E84-4B9B-923A-270A97F8524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15" name="Freeform 9">
              <a:extLst>
                <a:ext uri="{FF2B5EF4-FFF2-40B4-BE49-F238E27FC236}">
                  <a16:creationId xmlns:a16="http://schemas.microsoft.com/office/drawing/2014/main" id="{D7D7C768-2F76-4DE2-A807-1B9FFF816C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1870B32E-EE42-470E-B543-CA55AEC8CA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EEF09120-11AA-4DB5-98A8-EC4923002C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39CC463D-589C-461C-A234-0460EB06B8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B6516153-269A-421E-A021-CB3F3C5E1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45E14300-6C4A-4F77-915F-F3B25B0237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993E312A-E6A6-4B52-ADE6-618ADC89BA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2" name="Freeform 16">
              <a:extLst>
                <a:ext uri="{FF2B5EF4-FFF2-40B4-BE49-F238E27FC236}">
                  <a16:creationId xmlns:a16="http://schemas.microsoft.com/office/drawing/2014/main" id="{2F0F3026-2480-472B-8C52-36812C81E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3" name="Freeform 17">
              <a:extLst>
                <a:ext uri="{FF2B5EF4-FFF2-40B4-BE49-F238E27FC236}">
                  <a16:creationId xmlns:a16="http://schemas.microsoft.com/office/drawing/2014/main" id="{34E1C992-559D-4827-9F30-31A3CA7A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D9F2FB98-F443-498F-AAD9-6945825681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75DBF6EC-ED50-43E4-8A8B-64CE86A88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D854F40-AC43-4F21-9C62-2CE35CFD2B1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7" name="Freeform 21">
              <a:extLst>
                <a:ext uri="{FF2B5EF4-FFF2-40B4-BE49-F238E27FC236}">
                  <a16:creationId xmlns:a16="http://schemas.microsoft.com/office/drawing/2014/main" id="{62CCB560-494A-4F74-9DE4-068806A893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8" name="Freeform 22">
              <a:extLst>
                <a:ext uri="{FF2B5EF4-FFF2-40B4-BE49-F238E27FC236}">
                  <a16:creationId xmlns:a16="http://schemas.microsoft.com/office/drawing/2014/main" id="{6F9A05F2-B5D2-4D8A-9A78-14E45C13FE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6373189-19BB-4BEC-84A3-432253E058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71AB3122-947A-44DB-B190-A2601C6C95C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74B4109D-3AFC-4D44-87B1-0CDED3E63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44AAD39F-F7C9-4D00-95E0-0465B4E8588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C1DCAB8D-6EF6-4A84-8D0C-AA9226DEC9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C407F97F-83CF-4703-B9E0-6335530E32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0D8D2363-5D84-4CFF-89AA-3C93C859DB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0435A35C-AC99-4E12-8CB0-9C640DAA945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F20392CF-2256-4527-836B-2E6F88596E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8" name="Freeform 32">
              <a:extLst>
                <a:ext uri="{FF2B5EF4-FFF2-40B4-BE49-F238E27FC236}">
                  <a16:creationId xmlns:a16="http://schemas.microsoft.com/office/drawing/2014/main" id="{C52C3AD3-122C-4010-9C55-B0247F8CCAB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9" name="Rectangle 33">
              <a:extLst>
                <a:ext uri="{FF2B5EF4-FFF2-40B4-BE49-F238E27FC236}">
                  <a16:creationId xmlns:a16="http://schemas.microsoft.com/office/drawing/2014/main" id="{EFCB53ED-09C0-4AD7-9BBC-366833D5FE0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40" name="Freeform 34">
              <a:extLst>
                <a:ext uri="{FF2B5EF4-FFF2-40B4-BE49-F238E27FC236}">
                  <a16:creationId xmlns:a16="http://schemas.microsoft.com/office/drawing/2014/main" id="{6F309F52-BFCF-47D9-8089-BC049540DB4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1" name="Freeform 35">
              <a:extLst>
                <a:ext uri="{FF2B5EF4-FFF2-40B4-BE49-F238E27FC236}">
                  <a16:creationId xmlns:a16="http://schemas.microsoft.com/office/drawing/2014/main" id="{5F9AE85F-C7AA-4761-B468-2E100829B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2" name="Freeform 36">
              <a:extLst>
                <a:ext uri="{FF2B5EF4-FFF2-40B4-BE49-F238E27FC236}">
                  <a16:creationId xmlns:a16="http://schemas.microsoft.com/office/drawing/2014/main" id="{2C81C778-91E5-4AE9-AACB-8566E7A28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3" name="Freeform 37">
              <a:extLst>
                <a:ext uri="{FF2B5EF4-FFF2-40B4-BE49-F238E27FC236}">
                  <a16:creationId xmlns:a16="http://schemas.microsoft.com/office/drawing/2014/main" id="{6C56E0B4-58A0-4B2B-BD56-54121BB8DBB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4" name="Freeform 38">
              <a:extLst>
                <a:ext uri="{FF2B5EF4-FFF2-40B4-BE49-F238E27FC236}">
                  <a16:creationId xmlns:a16="http://schemas.microsoft.com/office/drawing/2014/main" id="{88A29CFE-13A6-4509-946F-5C074F856E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5" name="Freeform 39">
              <a:extLst>
                <a:ext uri="{FF2B5EF4-FFF2-40B4-BE49-F238E27FC236}">
                  <a16:creationId xmlns:a16="http://schemas.microsoft.com/office/drawing/2014/main" id="{00235A0A-018B-4499-AC16-AF83457BF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6" name="Freeform 40">
              <a:extLst>
                <a:ext uri="{FF2B5EF4-FFF2-40B4-BE49-F238E27FC236}">
                  <a16:creationId xmlns:a16="http://schemas.microsoft.com/office/drawing/2014/main" id="{861DF9B7-50DC-4EBE-8B23-97FE92DBBB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7" name="Freeform 41">
              <a:extLst>
                <a:ext uri="{FF2B5EF4-FFF2-40B4-BE49-F238E27FC236}">
                  <a16:creationId xmlns:a16="http://schemas.microsoft.com/office/drawing/2014/main" id="{69673907-73D7-4729-A911-9BD078EC2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8" name="Freeform 42">
              <a:extLst>
                <a:ext uri="{FF2B5EF4-FFF2-40B4-BE49-F238E27FC236}">
                  <a16:creationId xmlns:a16="http://schemas.microsoft.com/office/drawing/2014/main" id="{4DC844D3-8053-4EE7-A286-50157B6FD8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9" name="Freeform 43">
              <a:extLst>
                <a:ext uri="{FF2B5EF4-FFF2-40B4-BE49-F238E27FC236}">
                  <a16:creationId xmlns:a16="http://schemas.microsoft.com/office/drawing/2014/main" id="{D67575A0-A45A-4773-874C-16370E3670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0" name="Freeform 44">
              <a:extLst>
                <a:ext uri="{FF2B5EF4-FFF2-40B4-BE49-F238E27FC236}">
                  <a16:creationId xmlns:a16="http://schemas.microsoft.com/office/drawing/2014/main" id="{4327252B-B62B-4DE0-A924-B7F6E40AD96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1" name="Rectangle 45">
              <a:extLst>
                <a:ext uri="{FF2B5EF4-FFF2-40B4-BE49-F238E27FC236}">
                  <a16:creationId xmlns:a16="http://schemas.microsoft.com/office/drawing/2014/main" id="{778BC6A7-AC19-497B-A7C6-E447B2EBDA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52" name="Freeform 46">
              <a:extLst>
                <a:ext uri="{FF2B5EF4-FFF2-40B4-BE49-F238E27FC236}">
                  <a16:creationId xmlns:a16="http://schemas.microsoft.com/office/drawing/2014/main" id="{4E79A87B-BF1F-437A-9FED-BE93025E50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3" name="Freeform 47">
              <a:extLst>
                <a:ext uri="{FF2B5EF4-FFF2-40B4-BE49-F238E27FC236}">
                  <a16:creationId xmlns:a16="http://schemas.microsoft.com/office/drawing/2014/main" id="{DFAAF3CC-B4E0-45C8-AC2D-EF0D6D823D1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4" name="Freeform 48">
              <a:extLst>
                <a:ext uri="{FF2B5EF4-FFF2-40B4-BE49-F238E27FC236}">
                  <a16:creationId xmlns:a16="http://schemas.microsoft.com/office/drawing/2014/main" id="{A5A12C87-1E4A-4664-B2F4-A1C8B656F9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5" name="Freeform 49">
              <a:extLst>
                <a:ext uri="{FF2B5EF4-FFF2-40B4-BE49-F238E27FC236}">
                  <a16:creationId xmlns:a16="http://schemas.microsoft.com/office/drawing/2014/main" id="{B3AF8230-4630-4505-ADDB-16A9B6B377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6" name="Freeform 50">
              <a:extLst>
                <a:ext uri="{FF2B5EF4-FFF2-40B4-BE49-F238E27FC236}">
                  <a16:creationId xmlns:a16="http://schemas.microsoft.com/office/drawing/2014/main" id="{33F93F6D-724D-42F3-AF1D-3081EAB5D1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7" name="Freeform 51">
              <a:extLst>
                <a:ext uri="{FF2B5EF4-FFF2-40B4-BE49-F238E27FC236}">
                  <a16:creationId xmlns:a16="http://schemas.microsoft.com/office/drawing/2014/main" id="{F5DD7A8F-FB67-4E79-80DB-0FAF3A098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8" name="Freeform 52">
              <a:extLst>
                <a:ext uri="{FF2B5EF4-FFF2-40B4-BE49-F238E27FC236}">
                  <a16:creationId xmlns:a16="http://schemas.microsoft.com/office/drawing/2014/main" id="{7B140A84-E89E-4A80-9DF8-7BCA45F908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9" name="Freeform 53">
              <a:extLst>
                <a:ext uri="{FF2B5EF4-FFF2-40B4-BE49-F238E27FC236}">
                  <a16:creationId xmlns:a16="http://schemas.microsoft.com/office/drawing/2014/main" id="{279E1D6A-EFE2-44C6-A5BF-DFADF0DC91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0" name="Freeform 54">
              <a:extLst>
                <a:ext uri="{FF2B5EF4-FFF2-40B4-BE49-F238E27FC236}">
                  <a16:creationId xmlns:a16="http://schemas.microsoft.com/office/drawing/2014/main" id="{C9FA2204-561F-4ABB-988C-03053820F1D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1" name="Freeform 55">
              <a:extLst>
                <a:ext uri="{FF2B5EF4-FFF2-40B4-BE49-F238E27FC236}">
                  <a16:creationId xmlns:a16="http://schemas.microsoft.com/office/drawing/2014/main" id="{8BD7D04E-AC0A-424F-BC40-28842DAF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2" name="Freeform 56">
              <a:extLst>
                <a:ext uri="{FF2B5EF4-FFF2-40B4-BE49-F238E27FC236}">
                  <a16:creationId xmlns:a16="http://schemas.microsoft.com/office/drawing/2014/main" id="{32B616A2-FE09-47DD-B58C-12EE58B7CA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3" name="Freeform 57">
              <a:extLst>
                <a:ext uri="{FF2B5EF4-FFF2-40B4-BE49-F238E27FC236}">
                  <a16:creationId xmlns:a16="http://schemas.microsoft.com/office/drawing/2014/main" id="{08C5EAF5-6064-484E-BA05-80D09D84EA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4" name="Freeform 58">
              <a:extLst>
                <a:ext uri="{FF2B5EF4-FFF2-40B4-BE49-F238E27FC236}">
                  <a16:creationId xmlns:a16="http://schemas.microsoft.com/office/drawing/2014/main" id="{F11D90DF-D275-4725-884C-77E5E01D89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grpSp>
      <p:sp useBgFill="1">
        <p:nvSpPr>
          <p:cNvPr id="66" name="Rectangle 65">
            <a:extLst>
              <a:ext uri="{FF2B5EF4-FFF2-40B4-BE49-F238E27FC236}">
                <a16:creationId xmlns:a16="http://schemas.microsoft.com/office/drawing/2014/main" id="{B7D4B16D-600A-41A1-8B1B-3727C56C0C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DE7C35E0-BD19-4AFC-81BF-7A7507E9C94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solidFill>
            <a:schemeClr val="tx1">
              <a:alpha val="60000"/>
            </a:schemeClr>
          </a:solidFill>
          <a:effectLst/>
        </p:grpSpPr>
        <p:sp>
          <p:nvSpPr>
            <p:cNvPr id="69" name="Rectangle 5">
              <a:extLst>
                <a:ext uri="{FF2B5EF4-FFF2-40B4-BE49-F238E27FC236}">
                  <a16:creationId xmlns:a16="http://schemas.microsoft.com/office/drawing/2014/main" id="{1E08D20A-3975-4596-85C6-D4679958628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70" name="Freeform 6">
              <a:extLst>
                <a:ext uri="{FF2B5EF4-FFF2-40B4-BE49-F238E27FC236}">
                  <a16:creationId xmlns:a16="http://schemas.microsoft.com/office/drawing/2014/main" id="{630A9349-BFE4-4720-A229-98DCD3B69F3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1" name="Freeform 7">
              <a:extLst>
                <a:ext uri="{FF2B5EF4-FFF2-40B4-BE49-F238E27FC236}">
                  <a16:creationId xmlns:a16="http://schemas.microsoft.com/office/drawing/2014/main" id="{28487744-BBC9-4D40-85B3-0D45003C339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2" name="Rectangle 8">
              <a:extLst>
                <a:ext uri="{FF2B5EF4-FFF2-40B4-BE49-F238E27FC236}">
                  <a16:creationId xmlns:a16="http://schemas.microsoft.com/office/drawing/2014/main" id="{FAD6EF4D-97BD-46B4-9B5B-CD70971DD55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73" name="Freeform 9">
              <a:extLst>
                <a:ext uri="{FF2B5EF4-FFF2-40B4-BE49-F238E27FC236}">
                  <a16:creationId xmlns:a16="http://schemas.microsoft.com/office/drawing/2014/main" id="{210DCC42-11D2-4162-B47A-869B3F66948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4" name="Freeform 10">
              <a:extLst>
                <a:ext uri="{FF2B5EF4-FFF2-40B4-BE49-F238E27FC236}">
                  <a16:creationId xmlns:a16="http://schemas.microsoft.com/office/drawing/2014/main" id="{DE4880D6-6ECE-4F1B-B474-FE3940D043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5" name="Freeform 11">
              <a:extLst>
                <a:ext uri="{FF2B5EF4-FFF2-40B4-BE49-F238E27FC236}">
                  <a16:creationId xmlns:a16="http://schemas.microsoft.com/office/drawing/2014/main" id="{A1A39307-F675-49D2-9E45-28DA2AB5C9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6" name="Freeform 12">
              <a:extLst>
                <a:ext uri="{FF2B5EF4-FFF2-40B4-BE49-F238E27FC236}">
                  <a16:creationId xmlns:a16="http://schemas.microsoft.com/office/drawing/2014/main" id="{AC5E23C5-C5D6-4BC3-9531-C0B2D7D29F9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7" name="Freeform 13">
              <a:extLst>
                <a:ext uri="{FF2B5EF4-FFF2-40B4-BE49-F238E27FC236}">
                  <a16:creationId xmlns:a16="http://schemas.microsoft.com/office/drawing/2014/main" id="{4D3FC0A7-9672-4B19-8D54-71C3B39F7A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8" name="Freeform 14">
              <a:extLst>
                <a:ext uri="{FF2B5EF4-FFF2-40B4-BE49-F238E27FC236}">
                  <a16:creationId xmlns:a16="http://schemas.microsoft.com/office/drawing/2014/main" id="{9911D04C-3FFB-4D1E-8F59-5C02692E3E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79" name="Freeform 15">
              <a:extLst>
                <a:ext uri="{FF2B5EF4-FFF2-40B4-BE49-F238E27FC236}">
                  <a16:creationId xmlns:a16="http://schemas.microsoft.com/office/drawing/2014/main" id="{A0178C8F-EF32-4F3D-B022-60A7DE1367B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0" name="Freeform 16">
              <a:extLst>
                <a:ext uri="{FF2B5EF4-FFF2-40B4-BE49-F238E27FC236}">
                  <a16:creationId xmlns:a16="http://schemas.microsoft.com/office/drawing/2014/main" id="{EEB2DD25-DE0D-48CE-8218-E4EF12273A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1" name="Freeform 17">
              <a:extLst>
                <a:ext uri="{FF2B5EF4-FFF2-40B4-BE49-F238E27FC236}">
                  <a16:creationId xmlns:a16="http://schemas.microsoft.com/office/drawing/2014/main" id="{13C92E55-66CB-48F7-BF28-5D8ED146BB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2" name="Freeform 18">
              <a:extLst>
                <a:ext uri="{FF2B5EF4-FFF2-40B4-BE49-F238E27FC236}">
                  <a16:creationId xmlns:a16="http://schemas.microsoft.com/office/drawing/2014/main" id="{CB0B6C7B-4820-48AB-92AF-896559F009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3" name="Freeform 19">
              <a:extLst>
                <a:ext uri="{FF2B5EF4-FFF2-40B4-BE49-F238E27FC236}">
                  <a16:creationId xmlns:a16="http://schemas.microsoft.com/office/drawing/2014/main" id="{2018EECD-4518-458F-989E-6FCAE5AE04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4" name="Freeform 20">
              <a:extLst>
                <a:ext uri="{FF2B5EF4-FFF2-40B4-BE49-F238E27FC236}">
                  <a16:creationId xmlns:a16="http://schemas.microsoft.com/office/drawing/2014/main" id="{1FB0915F-3C52-468A-87E7-F3EE381DA3E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5" name="Freeform 21">
              <a:extLst>
                <a:ext uri="{FF2B5EF4-FFF2-40B4-BE49-F238E27FC236}">
                  <a16:creationId xmlns:a16="http://schemas.microsoft.com/office/drawing/2014/main" id="{7B184771-5A8E-4ED5-9179-24B19F26C32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6" name="Freeform 22">
              <a:extLst>
                <a:ext uri="{FF2B5EF4-FFF2-40B4-BE49-F238E27FC236}">
                  <a16:creationId xmlns:a16="http://schemas.microsoft.com/office/drawing/2014/main" id="{BC5162D1-D64C-4FBA-BE86-11B27A7432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7" name="Freeform 23">
              <a:extLst>
                <a:ext uri="{FF2B5EF4-FFF2-40B4-BE49-F238E27FC236}">
                  <a16:creationId xmlns:a16="http://schemas.microsoft.com/office/drawing/2014/main" id="{9EFF345C-6A58-4123-B2D1-2ED9E369124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8" name="Freeform 24">
              <a:extLst>
                <a:ext uri="{FF2B5EF4-FFF2-40B4-BE49-F238E27FC236}">
                  <a16:creationId xmlns:a16="http://schemas.microsoft.com/office/drawing/2014/main" id="{03CE89F7-AE1C-4370-920E-EE04C4124FF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89" name="Freeform 25">
              <a:extLst>
                <a:ext uri="{FF2B5EF4-FFF2-40B4-BE49-F238E27FC236}">
                  <a16:creationId xmlns:a16="http://schemas.microsoft.com/office/drawing/2014/main" id="{D6E298F6-F99D-49EF-B614-24D2179C23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0" name="Freeform 26">
              <a:extLst>
                <a:ext uri="{FF2B5EF4-FFF2-40B4-BE49-F238E27FC236}">
                  <a16:creationId xmlns:a16="http://schemas.microsoft.com/office/drawing/2014/main" id="{2424FD35-451D-468C-9EB2-8DA350C1247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1" name="Freeform 27">
              <a:extLst>
                <a:ext uri="{FF2B5EF4-FFF2-40B4-BE49-F238E27FC236}">
                  <a16:creationId xmlns:a16="http://schemas.microsoft.com/office/drawing/2014/main" id="{45BC0C6F-B91F-42CC-9046-522FE8223C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2" name="Freeform 28">
              <a:extLst>
                <a:ext uri="{FF2B5EF4-FFF2-40B4-BE49-F238E27FC236}">
                  <a16:creationId xmlns:a16="http://schemas.microsoft.com/office/drawing/2014/main" id="{F88AFBEE-A8B5-4B18-B834-5269F6C13C0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3" name="Freeform 29">
              <a:extLst>
                <a:ext uri="{FF2B5EF4-FFF2-40B4-BE49-F238E27FC236}">
                  <a16:creationId xmlns:a16="http://schemas.microsoft.com/office/drawing/2014/main" id="{64B0F493-EC69-4C85-87D4-2876282311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4" name="Freeform 30">
              <a:extLst>
                <a:ext uri="{FF2B5EF4-FFF2-40B4-BE49-F238E27FC236}">
                  <a16:creationId xmlns:a16="http://schemas.microsoft.com/office/drawing/2014/main" id="{09920E7F-979C-40F6-8FB1-791325A4A44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5" name="Freeform 31">
              <a:extLst>
                <a:ext uri="{FF2B5EF4-FFF2-40B4-BE49-F238E27FC236}">
                  <a16:creationId xmlns:a16="http://schemas.microsoft.com/office/drawing/2014/main" id="{1387BCC3-D7BF-443E-B18C-87B696E644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6" name="Freeform 32">
              <a:extLst>
                <a:ext uri="{FF2B5EF4-FFF2-40B4-BE49-F238E27FC236}">
                  <a16:creationId xmlns:a16="http://schemas.microsoft.com/office/drawing/2014/main" id="{F1C0670D-9FA2-48D7-AFDB-4438ECC3EE1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7" name="Rectangle 33">
              <a:extLst>
                <a:ext uri="{FF2B5EF4-FFF2-40B4-BE49-F238E27FC236}">
                  <a16:creationId xmlns:a16="http://schemas.microsoft.com/office/drawing/2014/main" id="{34088C0C-CAD1-4E66-A162-1D7020365B6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98" name="Freeform 34">
              <a:extLst>
                <a:ext uri="{FF2B5EF4-FFF2-40B4-BE49-F238E27FC236}">
                  <a16:creationId xmlns:a16="http://schemas.microsoft.com/office/drawing/2014/main" id="{B8C224A6-72B4-4763-B708-65A321D0D61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99" name="Freeform 35">
              <a:extLst>
                <a:ext uri="{FF2B5EF4-FFF2-40B4-BE49-F238E27FC236}">
                  <a16:creationId xmlns:a16="http://schemas.microsoft.com/office/drawing/2014/main" id="{2EE3A964-523C-470B-8B10-09053452C5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0" name="Freeform 36">
              <a:extLst>
                <a:ext uri="{FF2B5EF4-FFF2-40B4-BE49-F238E27FC236}">
                  <a16:creationId xmlns:a16="http://schemas.microsoft.com/office/drawing/2014/main" id="{1B87487E-C0EA-4E2A-8FC0-3D4C4F0177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1" name="Freeform 37">
              <a:extLst>
                <a:ext uri="{FF2B5EF4-FFF2-40B4-BE49-F238E27FC236}">
                  <a16:creationId xmlns:a16="http://schemas.microsoft.com/office/drawing/2014/main" id="{D8B57E7E-D885-4A0B-BBA0-E3BC3A68CD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2" name="Freeform 38">
              <a:extLst>
                <a:ext uri="{FF2B5EF4-FFF2-40B4-BE49-F238E27FC236}">
                  <a16:creationId xmlns:a16="http://schemas.microsoft.com/office/drawing/2014/main" id="{6FB84573-B84B-4571-A6E5-91CD308E7D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3" name="Freeform 39">
              <a:extLst>
                <a:ext uri="{FF2B5EF4-FFF2-40B4-BE49-F238E27FC236}">
                  <a16:creationId xmlns:a16="http://schemas.microsoft.com/office/drawing/2014/main" id="{7EE5EE00-E139-4AB9-ACFC-5E39CFA951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4" name="Freeform 40">
              <a:extLst>
                <a:ext uri="{FF2B5EF4-FFF2-40B4-BE49-F238E27FC236}">
                  <a16:creationId xmlns:a16="http://schemas.microsoft.com/office/drawing/2014/main" id="{5A38A6AA-6753-4EFE-94BB-96DF739758C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5" name="Freeform 41">
              <a:extLst>
                <a:ext uri="{FF2B5EF4-FFF2-40B4-BE49-F238E27FC236}">
                  <a16:creationId xmlns:a16="http://schemas.microsoft.com/office/drawing/2014/main" id="{506AB599-570B-4547-97F4-F2C6723014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6" name="Freeform 42">
              <a:extLst>
                <a:ext uri="{FF2B5EF4-FFF2-40B4-BE49-F238E27FC236}">
                  <a16:creationId xmlns:a16="http://schemas.microsoft.com/office/drawing/2014/main" id="{9AFDEA1E-DBAB-4507-8D36-786F19A85BA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7" name="Freeform 43">
              <a:extLst>
                <a:ext uri="{FF2B5EF4-FFF2-40B4-BE49-F238E27FC236}">
                  <a16:creationId xmlns:a16="http://schemas.microsoft.com/office/drawing/2014/main" id="{C824D6F7-0BDF-4C8C-869D-BDDEB07641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8" name="Freeform 44">
              <a:extLst>
                <a:ext uri="{FF2B5EF4-FFF2-40B4-BE49-F238E27FC236}">
                  <a16:creationId xmlns:a16="http://schemas.microsoft.com/office/drawing/2014/main" id="{6953C491-AE0F-4D2B-9474-18D5E8B5DC9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9" name="Rectangle 45">
              <a:extLst>
                <a:ext uri="{FF2B5EF4-FFF2-40B4-BE49-F238E27FC236}">
                  <a16:creationId xmlns:a16="http://schemas.microsoft.com/office/drawing/2014/main" id="{5B956350-9BDD-4090-B2B6-12C13D1CE272}"/>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10" name="Freeform 46">
              <a:extLst>
                <a:ext uri="{FF2B5EF4-FFF2-40B4-BE49-F238E27FC236}">
                  <a16:creationId xmlns:a16="http://schemas.microsoft.com/office/drawing/2014/main" id="{ECE31E80-E354-44C3-81E0-4E3E41DDF6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1" name="Freeform 47">
              <a:extLst>
                <a:ext uri="{FF2B5EF4-FFF2-40B4-BE49-F238E27FC236}">
                  <a16:creationId xmlns:a16="http://schemas.microsoft.com/office/drawing/2014/main" id="{9DFA35DB-5360-405A-A7EB-064E51FBC0A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2" name="Freeform 48">
              <a:extLst>
                <a:ext uri="{FF2B5EF4-FFF2-40B4-BE49-F238E27FC236}">
                  <a16:creationId xmlns:a16="http://schemas.microsoft.com/office/drawing/2014/main" id="{2DA499BD-4313-4AD1-BE87-4BEF50FEC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3" name="Freeform 49">
              <a:extLst>
                <a:ext uri="{FF2B5EF4-FFF2-40B4-BE49-F238E27FC236}">
                  <a16:creationId xmlns:a16="http://schemas.microsoft.com/office/drawing/2014/main" id="{680E4C6D-12D1-417A-A709-EC416D98FA0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4" name="Freeform 50">
              <a:extLst>
                <a:ext uri="{FF2B5EF4-FFF2-40B4-BE49-F238E27FC236}">
                  <a16:creationId xmlns:a16="http://schemas.microsoft.com/office/drawing/2014/main" id="{C93537B4-09B6-4CC6-92DE-3D3BDAC7ABB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5" name="Freeform 51">
              <a:extLst>
                <a:ext uri="{FF2B5EF4-FFF2-40B4-BE49-F238E27FC236}">
                  <a16:creationId xmlns:a16="http://schemas.microsoft.com/office/drawing/2014/main" id="{5D100FC5-9EA8-4DA7-AFA4-BC60831FD8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6" name="Freeform 52">
              <a:extLst>
                <a:ext uri="{FF2B5EF4-FFF2-40B4-BE49-F238E27FC236}">
                  <a16:creationId xmlns:a16="http://schemas.microsoft.com/office/drawing/2014/main" id="{3F10D757-6A3B-4314-9755-419B3738E4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7" name="Freeform 53">
              <a:extLst>
                <a:ext uri="{FF2B5EF4-FFF2-40B4-BE49-F238E27FC236}">
                  <a16:creationId xmlns:a16="http://schemas.microsoft.com/office/drawing/2014/main" id="{28A4D881-D08B-4AAF-866D-7C31601126D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8" name="Freeform 54">
              <a:extLst>
                <a:ext uri="{FF2B5EF4-FFF2-40B4-BE49-F238E27FC236}">
                  <a16:creationId xmlns:a16="http://schemas.microsoft.com/office/drawing/2014/main" id="{A666F3F8-571E-483F-9B9F-31EDB91A9C6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9" name="Freeform 55">
              <a:extLst>
                <a:ext uri="{FF2B5EF4-FFF2-40B4-BE49-F238E27FC236}">
                  <a16:creationId xmlns:a16="http://schemas.microsoft.com/office/drawing/2014/main" id="{18305C0F-0A00-450D-92A1-313C724398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0" name="Freeform 56">
              <a:extLst>
                <a:ext uri="{FF2B5EF4-FFF2-40B4-BE49-F238E27FC236}">
                  <a16:creationId xmlns:a16="http://schemas.microsoft.com/office/drawing/2014/main" id="{9A5635D8-CCB7-4D16-BB87-B1BC1AC97DC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1" name="Freeform 57">
              <a:extLst>
                <a:ext uri="{FF2B5EF4-FFF2-40B4-BE49-F238E27FC236}">
                  <a16:creationId xmlns:a16="http://schemas.microsoft.com/office/drawing/2014/main" id="{7C10A784-B5EE-4486-96E7-3CC72B93A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2" name="Freeform 58">
              <a:extLst>
                <a:ext uri="{FF2B5EF4-FFF2-40B4-BE49-F238E27FC236}">
                  <a16:creationId xmlns:a16="http://schemas.microsoft.com/office/drawing/2014/main" id="{AE5FA7CA-916C-4A34-A727-E0289D891AB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pic>
        <p:nvPicPr>
          <p:cNvPr id="124" name="Picture 2">
            <a:extLst>
              <a:ext uri="{FF2B5EF4-FFF2-40B4-BE49-F238E27FC236}">
                <a16:creationId xmlns:a16="http://schemas.microsoft.com/office/drawing/2014/main" id="{51039561-92F9-40EE-900B-6AA0F58042A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3" y="9525"/>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2" name="Title 1">
            <a:extLst>
              <a:ext uri="{FF2B5EF4-FFF2-40B4-BE49-F238E27FC236}">
                <a16:creationId xmlns:a16="http://schemas.microsoft.com/office/drawing/2014/main" id="{1321A14C-09FB-4298-8877-03261F277772}"/>
              </a:ext>
            </a:extLst>
          </p:cNvPr>
          <p:cNvSpPr>
            <a:spLocks noGrp="1"/>
          </p:cNvSpPr>
          <p:nvPr>
            <p:ph type="title"/>
          </p:nvPr>
        </p:nvSpPr>
        <p:spPr>
          <a:xfrm>
            <a:off x="2043113" y="1122363"/>
            <a:ext cx="4527929" cy="4287836"/>
          </a:xfrm>
        </p:spPr>
        <p:txBody>
          <a:bodyPr vert="horz" lIns="91440" tIns="45720" rIns="91440" bIns="45720" rtlCol="0" anchor="ctr">
            <a:normAutofit/>
          </a:bodyPr>
          <a:lstStyle/>
          <a:p>
            <a:pPr algn="r"/>
            <a:r>
              <a:rPr lang="en-US" sz="6000" dirty="0"/>
              <a:t>AGENDA</a:t>
            </a:r>
          </a:p>
        </p:txBody>
      </p:sp>
      <p:sp>
        <p:nvSpPr>
          <p:cNvPr id="3" name="Text Placeholder 2">
            <a:extLst>
              <a:ext uri="{FF2B5EF4-FFF2-40B4-BE49-F238E27FC236}">
                <a16:creationId xmlns:a16="http://schemas.microsoft.com/office/drawing/2014/main" id="{8D8085D3-4977-4B8D-B0D6-C184D2313E10}"/>
              </a:ext>
            </a:extLst>
          </p:cNvPr>
          <p:cNvSpPr>
            <a:spLocks noGrp="1"/>
          </p:cNvSpPr>
          <p:nvPr>
            <p:ph type="body" idx="1"/>
          </p:nvPr>
        </p:nvSpPr>
        <p:spPr>
          <a:xfrm>
            <a:off x="7761150" y="1511302"/>
            <a:ext cx="3926025" cy="4287834"/>
          </a:xfrm>
        </p:spPr>
        <p:txBody>
          <a:bodyPr vert="horz" lIns="91440" tIns="45720" rIns="91440" bIns="45720" rtlCol="0" anchor="ctr">
            <a:normAutofit lnSpcReduction="10000"/>
          </a:bodyPr>
          <a:lstStyle/>
          <a:p>
            <a:pPr marL="285750" lvl="0" indent="-285750">
              <a:lnSpc>
                <a:spcPct val="110000"/>
              </a:lnSpc>
              <a:buFont typeface="Arial" panose="020B0604020202020204" pitchFamily="34" charset="0"/>
              <a:buChar char="•"/>
            </a:pPr>
            <a:r>
              <a:rPr lang="en-US" sz="1600" b="1" dirty="0">
                <a:solidFill>
                  <a:schemeClr val="tx2"/>
                </a:solidFill>
              </a:rPr>
              <a:t>Managerial Strategies and the Need to Grow Globally via acquisitions </a:t>
            </a:r>
          </a:p>
          <a:p>
            <a:pPr marL="285750" lvl="0" indent="-285750">
              <a:lnSpc>
                <a:spcPct val="110000"/>
              </a:lnSpc>
              <a:buFont typeface="Arial" panose="020B0604020202020204" pitchFamily="34" charset="0"/>
              <a:buChar char="•"/>
            </a:pPr>
            <a:r>
              <a:rPr lang="en-US" sz="1600" b="1" dirty="0">
                <a:solidFill>
                  <a:schemeClr val="tx2"/>
                </a:solidFill>
              </a:rPr>
              <a:t>Mergers &amp; Acquisition Overview</a:t>
            </a:r>
          </a:p>
          <a:p>
            <a:pPr marL="285750" lvl="0" indent="-285750">
              <a:lnSpc>
                <a:spcPct val="110000"/>
              </a:lnSpc>
              <a:buFont typeface="Arial" panose="020B0604020202020204" pitchFamily="34" charset="0"/>
              <a:buChar char="•"/>
            </a:pPr>
            <a:r>
              <a:rPr lang="en-US" sz="1600" b="1" dirty="0">
                <a:solidFill>
                  <a:schemeClr val="tx2"/>
                </a:solidFill>
              </a:rPr>
              <a:t>Cross-Border Merger &amp; Acquisitions: Opportunities and Challenges</a:t>
            </a:r>
          </a:p>
          <a:p>
            <a:pPr marL="285750" lvl="0" indent="-285750">
              <a:lnSpc>
                <a:spcPct val="110000"/>
              </a:lnSpc>
              <a:buFont typeface="Arial" panose="020B0604020202020204" pitchFamily="34" charset="0"/>
              <a:buChar char="•"/>
            </a:pPr>
            <a:r>
              <a:rPr lang="en-US" sz="1600" b="1" dirty="0">
                <a:solidFill>
                  <a:schemeClr val="tx2"/>
                </a:solidFill>
              </a:rPr>
              <a:t>Mergers &amp; Acquisition process</a:t>
            </a:r>
          </a:p>
          <a:p>
            <a:pPr marL="342900" lvl="0" indent="-342900">
              <a:lnSpc>
                <a:spcPct val="110000"/>
              </a:lnSpc>
              <a:buFont typeface="Arial" panose="020B0604020202020204" pitchFamily="34" charset="0"/>
              <a:buChar char="•"/>
            </a:pPr>
            <a:r>
              <a:rPr lang="en-US" sz="1600" b="1" dirty="0">
                <a:solidFill>
                  <a:schemeClr val="tx2"/>
                </a:solidFill>
              </a:rPr>
              <a:t>Analytical Approach to M&amp;A, valuations and structures</a:t>
            </a:r>
          </a:p>
          <a:p>
            <a:pPr marL="342900" indent="-342900">
              <a:lnSpc>
                <a:spcPct val="110000"/>
              </a:lnSpc>
              <a:buFont typeface="Arial" panose="020B0604020202020204" pitchFamily="34" charset="0"/>
              <a:buChar char="•"/>
            </a:pPr>
            <a:r>
              <a:rPr lang="en-US" sz="1600" b="1" dirty="0">
                <a:solidFill>
                  <a:schemeClr val="tx2"/>
                </a:solidFill>
              </a:rPr>
              <a:t>Mergers &amp; acquisitions – process (first round &amp; second)</a:t>
            </a:r>
          </a:p>
          <a:p>
            <a:pPr marL="342900" indent="-342900">
              <a:lnSpc>
                <a:spcPct val="110000"/>
              </a:lnSpc>
              <a:buFont typeface="Arial" panose="020B0604020202020204" pitchFamily="34" charset="0"/>
              <a:buChar char="•"/>
            </a:pPr>
            <a:r>
              <a:rPr lang="en-US" sz="1600" b="1" dirty="0">
                <a:solidFill>
                  <a:schemeClr val="tx2"/>
                </a:solidFill>
              </a:rPr>
              <a:t>Accretion ABD dilution analysis</a:t>
            </a:r>
          </a:p>
          <a:p>
            <a:pPr marL="285750" indent="-285750">
              <a:lnSpc>
                <a:spcPct val="110000"/>
              </a:lnSpc>
              <a:buFont typeface="Arial" panose="020B0604020202020204" pitchFamily="34" charset="0"/>
              <a:buChar char="•"/>
            </a:pPr>
            <a:endParaRPr lang="en-US" sz="1600" b="1" dirty="0">
              <a:solidFill>
                <a:schemeClr val="tx2"/>
              </a:solidFill>
            </a:endParaRPr>
          </a:p>
        </p:txBody>
      </p:sp>
      <p:cxnSp>
        <p:nvCxnSpPr>
          <p:cNvPr id="126" name="Straight Connector 125">
            <a:extLst>
              <a:ext uri="{FF2B5EF4-FFF2-40B4-BE49-F238E27FC236}">
                <a16:creationId xmlns:a16="http://schemas.microsoft.com/office/drawing/2014/main" id="{D902DA06-324A-48CE-8C20-94535480A63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11336" y="1454684"/>
            <a:ext cx="0" cy="3649129"/>
          </a:xfrm>
          <a:prstGeom prst="line">
            <a:avLst/>
          </a:prstGeom>
          <a:ln w="2540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96768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37026-68EB-4787-8581-36B4054F4C14}"/>
              </a:ext>
            </a:extLst>
          </p:cNvPr>
          <p:cNvSpPr>
            <a:spLocks noGrp="1"/>
          </p:cNvSpPr>
          <p:nvPr>
            <p:ph type="title"/>
          </p:nvPr>
        </p:nvSpPr>
        <p:spPr/>
        <p:txBody>
          <a:bodyPr/>
          <a:lstStyle/>
          <a:p>
            <a:r>
              <a:rPr lang="en-US" dirty="0"/>
              <a:t>U.S. Regulations on private Targets</a:t>
            </a:r>
          </a:p>
        </p:txBody>
      </p:sp>
      <p:sp>
        <p:nvSpPr>
          <p:cNvPr id="3" name="Content Placeholder 2">
            <a:extLst>
              <a:ext uri="{FF2B5EF4-FFF2-40B4-BE49-F238E27FC236}">
                <a16:creationId xmlns:a16="http://schemas.microsoft.com/office/drawing/2014/main" id="{64E9A4F7-D105-45BD-9ADC-FD38DF9BF4B6}"/>
              </a:ext>
            </a:extLst>
          </p:cNvPr>
          <p:cNvSpPr>
            <a:spLocks noGrp="1"/>
          </p:cNvSpPr>
          <p:nvPr>
            <p:ph idx="1"/>
          </p:nvPr>
        </p:nvSpPr>
        <p:spPr/>
        <p:txBody>
          <a:bodyPr>
            <a:normAutofit/>
          </a:bodyPr>
          <a:lstStyle/>
          <a:p>
            <a:r>
              <a:rPr lang="en-US" dirty="0"/>
              <a:t>Not required to public filing of documents </a:t>
            </a:r>
          </a:p>
          <a:p>
            <a:r>
              <a:rPr lang="en-US" dirty="0"/>
              <a:t>When a public company buys a private company (or a division/subsidiary of a public company) it may require to file certain disclosure documents</a:t>
            </a:r>
          </a:p>
          <a:p>
            <a:r>
              <a:rPr lang="en-US" dirty="0"/>
              <a:t>Issuing shares in excess of 20%</a:t>
            </a:r>
          </a:p>
          <a:p>
            <a:r>
              <a:rPr lang="en-US" dirty="0"/>
              <a:t>LBOs – accessing public bonds – file with the SEC (S-4)</a:t>
            </a:r>
          </a:p>
          <a:p>
            <a:endParaRPr lang="en-US" dirty="0"/>
          </a:p>
          <a:p>
            <a:endParaRPr lang="en-US" dirty="0"/>
          </a:p>
        </p:txBody>
      </p:sp>
    </p:spTree>
    <p:extLst>
      <p:ext uri="{BB962C8B-B14F-4D97-AF65-F5344CB8AC3E}">
        <p14:creationId xmlns:p14="http://schemas.microsoft.com/office/powerpoint/2010/main" val="286933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FE803-F756-4E45-A0CE-E568A9B07EFB}"/>
              </a:ext>
            </a:extLst>
          </p:cNvPr>
          <p:cNvSpPr>
            <a:spLocks noGrp="1"/>
          </p:cNvSpPr>
          <p:nvPr>
            <p:ph type="title"/>
          </p:nvPr>
        </p:nvSpPr>
        <p:spPr>
          <a:xfrm>
            <a:off x="1141413" y="219456"/>
            <a:ext cx="9905998" cy="905256"/>
          </a:xfrm>
        </p:spPr>
        <p:txBody>
          <a:bodyPr/>
          <a:lstStyle/>
          <a:p>
            <a:r>
              <a:rPr lang="en-US" dirty="0"/>
              <a:t>Primary sec filings in </a:t>
            </a:r>
            <a:r>
              <a:rPr lang="en-US" dirty="0" err="1"/>
              <a:t>m&amp;a</a:t>
            </a:r>
            <a:r>
              <a:rPr lang="en-US" dirty="0"/>
              <a:t> transactions</a:t>
            </a:r>
          </a:p>
        </p:txBody>
      </p:sp>
      <p:graphicFrame>
        <p:nvGraphicFramePr>
          <p:cNvPr id="18" name="Table 17">
            <a:extLst>
              <a:ext uri="{FF2B5EF4-FFF2-40B4-BE49-F238E27FC236}">
                <a16:creationId xmlns:a16="http://schemas.microsoft.com/office/drawing/2014/main" id="{BE4AC9C7-02D0-4B92-BDC2-BF83C7513934}"/>
              </a:ext>
            </a:extLst>
          </p:cNvPr>
          <p:cNvGraphicFramePr>
            <a:graphicFrameLocks noGrp="1"/>
          </p:cNvGraphicFramePr>
          <p:nvPr>
            <p:extLst>
              <p:ext uri="{D42A27DB-BD31-4B8C-83A1-F6EECF244321}">
                <p14:modId xmlns:p14="http://schemas.microsoft.com/office/powerpoint/2010/main" val="3679900209"/>
              </p:ext>
            </p:extLst>
          </p:nvPr>
        </p:nvGraphicFramePr>
        <p:xfrm>
          <a:off x="1287272" y="1124712"/>
          <a:ext cx="8128000" cy="1914713"/>
        </p:xfrm>
        <a:graphic>
          <a:graphicData uri="http://schemas.openxmlformats.org/drawingml/2006/table">
            <a:tbl>
              <a:tblPr firstRow="1" bandRow="1">
                <a:tableStyleId>{5C22544A-7EE6-4342-B048-85BDC9FD1C3A}</a:tableStyleId>
              </a:tblPr>
              <a:tblGrid>
                <a:gridCol w="2612997">
                  <a:extLst>
                    <a:ext uri="{9D8B030D-6E8A-4147-A177-3AD203B41FA5}">
                      <a16:colId xmlns:a16="http://schemas.microsoft.com/office/drawing/2014/main" val="882279274"/>
                    </a:ext>
                  </a:extLst>
                </a:gridCol>
                <a:gridCol w="5515003">
                  <a:extLst>
                    <a:ext uri="{9D8B030D-6E8A-4147-A177-3AD203B41FA5}">
                      <a16:colId xmlns:a16="http://schemas.microsoft.com/office/drawing/2014/main" val="3733536402"/>
                    </a:ext>
                  </a:extLst>
                </a:gridCol>
              </a:tblGrid>
              <a:tr h="292933">
                <a:tc>
                  <a:txBody>
                    <a:bodyPr/>
                    <a:lstStyle/>
                    <a:p>
                      <a:r>
                        <a:rPr lang="en-US" dirty="0"/>
                        <a:t>SEC Proxy Statements</a:t>
                      </a:r>
                    </a:p>
                  </a:txBody>
                  <a:tcPr/>
                </a:tc>
                <a:tc>
                  <a:txBody>
                    <a:bodyPr/>
                    <a:lstStyle/>
                    <a:p>
                      <a:r>
                        <a:rPr lang="en-US" dirty="0"/>
                        <a:t>Description</a:t>
                      </a:r>
                    </a:p>
                  </a:txBody>
                  <a:tcPr/>
                </a:tc>
                <a:extLst>
                  <a:ext uri="{0D108BD9-81ED-4DB2-BD59-A6C34878D82A}">
                    <a16:rowId xmlns:a16="http://schemas.microsoft.com/office/drawing/2014/main" val="2241736042"/>
                  </a:ext>
                </a:extLst>
              </a:tr>
              <a:tr h="512633">
                <a:tc>
                  <a:txBody>
                    <a:bodyPr/>
                    <a:lstStyle/>
                    <a:p>
                      <a:r>
                        <a:rPr lang="en-US" sz="1400" dirty="0"/>
                        <a:t>Prem 14A /</a:t>
                      </a:r>
                      <a:r>
                        <a:rPr lang="en-US" sz="1400" dirty="0" err="1"/>
                        <a:t>Defm</a:t>
                      </a:r>
                      <a:r>
                        <a:rPr lang="en-US" sz="1400" dirty="0"/>
                        <a:t> 14A</a:t>
                      </a:r>
                    </a:p>
                  </a:txBody>
                  <a:tcPr/>
                </a:tc>
                <a:tc>
                  <a:txBody>
                    <a:bodyPr/>
                    <a:lstStyle/>
                    <a:p>
                      <a:r>
                        <a:rPr lang="en-US" sz="1400" dirty="0"/>
                        <a:t>Preliminary/definitive proxy statement relating to an M&amp;A transaction</a:t>
                      </a:r>
                    </a:p>
                  </a:txBody>
                  <a:tcPr/>
                </a:tc>
                <a:extLst>
                  <a:ext uri="{0D108BD9-81ED-4DB2-BD59-A6C34878D82A}">
                    <a16:rowId xmlns:a16="http://schemas.microsoft.com/office/drawing/2014/main" val="696490921"/>
                  </a:ext>
                </a:extLst>
              </a:tr>
              <a:tr h="512633">
                <a:tc>
                  <a:txBody>
                    <a:bodyPr/>
                    <a:lstStyle/>
                    <a:p>
                      <a:r>
                        <a:rPr lang="en-US" sz="1400" dirty="0"/>
                        <a:t>Prem 14C / </a:t>
                      </a:r>
                      <a:r>
                        <a:rPr lang="en-US" sz="1400" dirty="0" err="1"/>
                        <a:t>Defm</a:t>
                      </a:r>
                      <a:r>
                        <a:rPr lang="en-US" sz="1400" dirty="0"/>
                        <a:t> 14C</a:t>
                      </a:r>
                    </a:p>
                  </a:txBody>
                  <a:tcPr/>
                </a:tc>
                <a:tc>
                  <a:txBody>
                    <a:bodyPr/>
                    <a:lstStyle/>
                    <a:p>
                      <a:r>
                        <a:rPr lang="en-US" sz="1400" dirty="0"/>
                        <a:t>Preliminary / definitive information statement relating to an M&amp;A transaction</a:t>
                      </a:r>
                    </a:p>
                  </a:txBody>
                  <a:tcPr/>
                </a:tc>
                <a:extLst>
                  <a:ext uri="{0D108BD9-81ED-4DB2-BD59-A6C34878D82A}">
                    <a16:rowId xmlns:a16="http://schemas.microsoft.com/office/drawing/2014/main" val="4186696168"/>
                  </a:ext>
                </a:extLst>
              </a:tr>
              <a:tr h="512633">
                <a:tc>
                  <a:txBody>
                    <a:bodyPr/>
                    <a:lstStyle/>
                    <a:p>
                      <a:r>
                        <a:rPr lang="en-US" sz="1400" dirty="0"/>
                        <a:t>Schedule 13E-3</a:t>
                      </a:r>
                    </a:p>
                  </a:txBody>
                  <a:tcPr/>
                </a:tc>
                <a:tc>
                  <a:txBody>
                    <a:bodyPr/>
                    <a:lstStyle/>
                    <a:p>
                      <a:r>
                        <a:rPr lang="en-US" sz="1400" dirty="0"/>
                        <a:t>Filed to report going private transactions initiated by certain issuers or their affiliates</a:t>
                      </a:r>
                    </a:p>
                  </a:txBody>
                  <a:tcPr/>
                </a:tc>
                <a:extLst>
                  <a:ext uri="{0D108BD9-81ED-4DB2-BD59-A6C34878D82A}">
                    <a16:rowId xmlns:a16="http://schemas.microsoft.com/office/drawing/2014/main" val="2624732759"/>
                  </a:ext>
                </a:extLst>
              </a:tr>
            </a:tbl>
          </a:graphicData>
        </a:graphic>
      </p:graphicFrame>
      <p:graphicFrame>
        <p:nvGraphicFramePr>
          <p:cNvPr id="19" name="Table 18">
            <a:extLst>
              <a:ext uri="{FF2B5EF4-FFF2-40B4-BE49-F238E27FC236}">
                <a16:creationId xmlns:a16="http://schemas.microsoft.com/office/drawing/2014/main" id="{FC13B5EC-FA82-43A6-B02A-DC93A9B677DC}"/>
              </a:ext>
            </a:extLst>
          </p:cNvPr>
          <p:cNvGraphicFramePr>
            <a:graphicFrameLocks noGrp="1"/>
          </p:cNvGraphicFramePr>
          <p:nvPr>
            <p:extLst>
              <p:ext uri="{D42A27DB-BD31-4B8C-83A1-F6EECF244321}">
                <p14:modId xmlns:p14="http://schemas.microsoft.com/office/powerpoint/2010/main" val="3730421680"/>
              </p:ext>
            </p:extLst>
          </p:nvPr>
        </p:nvGraphicFramePr>
        <p:xfrm>
          <a:off x="1287272" y="3249737"/>
          <a:ext cx="8128000" cy="1259840"/>
        </p:xfrm>
        <a:graphic>
          <a:graphicData uri="http://schemas.openxmlformats.org/drawingml/2006/table">
            <a:tbl>
              <a:tblPr firstRow="1" bandRow="1">
                <a:tableStyleId>{5C22544A-7EE6-4342-B048-85BDC9FD1C3A}</a:tableStyleId>
              </a:tblPr>
              <a:tblGrid>
                <a:gridCol w="2619206">
                  <a:extLst>
                    <a:ext uri="{9D8B030D-6E8A-4147-A177-3AD203B41FA5}">
                      <a16:colId xmlns:a16="http://schemas.microsoft.com/office/drawing/2014/main" val="882279274"/>
                    </a:ext>
                  </a:extLst>
                </a:gridCol>
                <a:gridCol w="5508794">
                  <a:extLst>
                    <a:ext uri="{9D8B030D-6E8A-4147-A177-3AD203B41FA5}">
                      <a16:colId xmlns:a16="http://schemas.microsoft.com/office/drawing/2014/main" val="3733536402"/>
                    </a:ext>
                  </a:extLst>
                </a:gridCol>
              </a:tblGrid>
              <a:tr h="370840">
                <a:tc>
                  <a:txBody>
                    <a:bodyPr/>
                    <a:lstStyle/>
                    <a:p>
                      <a:r>
                        <a:rPr lang="en-US" dirty="0"/>
                        <a:t>SEC Tender Offer </a:t>
                      </a:r>
                    </a:p>
                  </a:txBody>
                  <a:tcPr/>
                </a:tc>
                <a:tc>
                  <a:txBody>
                    <a:bodyPr/>
                    <a:lstStyle/>
                    <a:p>
                      <a:r>
                        <a:rPr lang="en-US" dirty="0"/>
                        <a:t>Description</a:t>
                      </a:r>
                    </a:p>
                  </a:txBody>
                  <a:tcPr/>
                </a:tc>
                <a:extLst>
                  <a:ext uri="{0D108BD9-81ED-4DB2-BD59-A6C34878D82A}">
                    <a16:rowId xmlns:a16="http://schemas.microsoft.com/office/drawing/2014/main" val="2241736042"/>
                  </a:ext>
                </a:extLst>
              </a:tr>
              <a:tr h="370840">
                <a:tc>
                  <a:txBody>
                    <a:bodyPr/>
                    <a:lstStyle/>
                    <a:p>
                      <a:r>
                        <a:rPr lang="en-US" sz="1400" dirty="0"/>
                        <a:t>Schedule TO</a:t>
                      </a:r>
                    </a:p>
                  </a:txBody>
                  <a:tcPr/>
                </a:tc>
                <a:tc>
                  <a:txBody>
                    <a:bodyPr/>
                    <a:lstStyle/>
                    <a:p>
                      <a:r>
                        <a:rPr lang="en-US" sz="1400" dirty="0"/>
                        <a:t>Filed by an acquirer upon commencement of a tender offer</a:t>
                      </a:r>
                    </a:p>
                  </a:txBody>
                  <a:tcPr/>
                </a:tc>
                <a:extLst>
                  <a:ext uri="{0D108BD9-81ED-4DB2-BD59-A6C34878D82A}">
                    <a16:rowId xmlns:a16="http://schemas.microsoft.com/office/drawing/2014/main" val="696490921"/>
                  </a:ext>
                </a:extLst>
              </a:tr>
              <a:tr h="370840">
                <a:tc>
                  <a:txBody>
                    <a:bodyPr/>
                    <a:lstStyle/>
                    <a:p>
                      <a:r>
                        <a:rPr lang="en-US" sz="1400" dirty="0"/>
                        <a:t>Schedule 14D-9</a:t>
                      </a:r>
                    </a:p>
                  </a:txBody>
                  <a:tcPr/>
                </a:tc>
                <a:tc>
                  <a:txBody>
                    <a:bodyPr/>
                    <a:lstStyle/>
                    <a:p>
                      <a:r>
                        <a:rPr lang="en-US" sz="1400" dirty="0"/>
                        <a:t>Recommended from the target’s board of directors on how shareholders should respond to a tender offer</a:t>
                      </a:r>
                    </a:p>
                  </a:txBody>
                  <a:tcPr/>
                </a:tc>
                <a:extLst>
                  <a:ext uri="{0D108BD9-81ED-4DB2-BD59-A6C34878D82A}">
                    <a16:rowId xmlns:a16="http://schemas.microsoft.com/office/drawing/2014/main" val="4186696168"/>
                  </a:ext>
                </a:extLst>
              </a:tr>
            </a:tbl>
          </a:graphicData>
        </a:graphic>
      </p:graphicFrame>
      <p:graphicFrame>
        <p:nvGraphicFramePr>
          <p:cNvPr id="20" name="Table 19">
            <a:extLst>
              <a:ext uri="{FF2B5EF4-FFF2-40B4-BE49-F238E27FC236}">
                <a16:creationId xmlns:a16="http://schemas.microsoft.com/office/drawing/2014/main" id="{51640F96-E8C1-4F0D-8E74-0298A11FAE8C}"/>
              </a:ext>
            </a:extLst>
          </p:cNvPr>
          <p:cNvGraphicFramePr>
            <a:graphicFrameLocks noGrp="1"/>
          </p:cNvGraphicFramePr>
          <p:nvPr>
            <p:extLst>
              <p:ext uri="{D42A27DB-BD31-4B8C-83A1-F6EECF244321}">
                <p14:modId xmlns:p14="http://schemas.microsoft.com/office/powerpoint/2010/main" val="2980708758"/>
              </p:ext>
            </p:extLst>
          </p:nvPr>
        </p:nvGraphicFramePr>
        <p:xfrm>
          <a:off x="1287272" y="4719889"/>
          <a:ext cx="8128000" cy="1742440"/>
        </p:xfrm>
        <a:graphic>
          <a:graphicData uri="http://schemas.openxmlformats.org/drawingml/2006/table">
            <a:tbl>
              <a:tblPr firstRow="1" bandRow="1">
                <a:tableStyleId>{5C22544A-7EE6-4342-B048-85BDC9FD1C3A}</a:tableStyleId>
              </a:tblPr>
              <a:tblGrid>
                <a:gridCol w="2619206">
                  <a:extLst>
                    <a:ext uri="{9D8B030D-6E8A-4147-A177-3AD203B41FA5}">
                      <a16:colId xmlns:a16="http://schemas.microsoft.com/office/drawing/2014/main" val="882279274"/>
                    </a:ext>
                  </a:extLst>
                </a:gridCol>
                <a:gridCol w="5508794">
                  <a:extLst>
                    <a:ext uri="{9D8B030D-6E8A-4147-A177-3AD203B41FA5}">
                      <a16:colId xmlns:a16="http://schemas.microsoft.com/office/drawing/2014/main" val="3733536402"/>
                    </a:ext>
                  </a:extLst>
                </a:gridCol>
              </a:tblGrid>
              <a:tr h="370840">
                <a:tc>
                  <a:txBody>
                    <a:bodyPr/>
                    <a:lstStyle/>
                    <a:p>
                      <a:r>
                        <a:rPr lang="en-US" dirty="0"/>
                        <a:t>SEC Registration Statement Prospectus </a:t>
                      </a:r>
                    </a:p>
                  </a:txBody>
                  <a:tcPr/>
                </a:tc>
                <a:tc>
                  <a:txBody>
                    <a:bodyPr/>
                    <a:lstStyle/>
                    <a:p>
                      <a:r>
                        <a:rPr lang="en-US" dirty="0"/>
                        <a:t>Description</a:t>
                      </a:r>
                    </a:p>
                  </a:txBody>
                  <a:tcPr/>
                </a:tc>
                <a:extLst>
                  <a:ext uri="{0D108BD9-81ED-4DB2-BD59-A6C34878D82A}">
                    <a16:rowId xmlns:a16="http://schemas.microsoft.com/office/drawing/2014/main" val="2241736042"/>
                  </a:ext>
                </a:extLst>
              </a:tr>
              <a:tr h="370840">
                <a:tc>
                  <a:txBody>
                    <a:bodyPr/>
                    <a:lstStyle/>
                    <a:p>
                      <a:r>
                        <a:rPr lang="en-US" sz="1400" dirty="0"/>
                        <a:t>S-4</a:t>
                      </a:r>
                    </a:p>
                  </a:txBody>
                  <a:tcPr/>
                </a:tc>
                <a:tc>
                  <a:txBody>
                    <a:bodyPr/>
                    <a:lstStyle/>
                    <a:p>
                      <a:r>
                        <a:rPr lang="en-US" sz="1400" dirty="0"/>
                        <a:t>Registration statement for securities issued in connection with a business combination with a business combination or exchange offer. May include proxy statement of acquirer and/or public target</a:t>
                      </a:r>
                    </a:p>
                  </a:txBody>
                  <a:tcPr/>
                </a:tc>
                <a:extLst>
                  <a:ext uri="{0D108BD9-81ED-4DB2-BD59-A6C34878D82A}">
                    <a16:rowId xmlns:a16="http://schemas.microsoft.com/office/drawing/2014/main" val="696490921"/>
                  </a:ext>
                </a:extLst>
              </a:tr>
              <a:tr h="370840">
                <a:tc>
                  <a:txBody>
                    <a:bodyPr/>
                    <a:lstStyle/>
                    <a:p>
                      <a:r>
                        <a:rPr lang="en-US" sz="1400" dirty="0"/>
                        <a:t>424B</a:t>
                      </a:r>
                    </a:p>
                  </a:txBody>
                  <a:tcPr/>
                </a:tc>
                <a:tc>
                  <a:txBody>
                    <a:bodyPr/>
                    <a:lstStyle/>
                    <a:p>
                      <a:r>
                        <a:rPr lang="en-US" sz="1400" dirty="0"/>
                        <a:t>Prospectus</a:t>
                      </a:r>
                    </a:p>
                  </a:txBody>
                  <a:tcPr/>
                </a:tc>
                <a:extLst>
                  <a:ext uri="{0D108BD9-81ED-4DB2-BD59-A6C34878D82A}">
                    <a16:rowId xmlns:a16="http://schemas.microsoft.com/office/drawing/2014/main" val="4186696168"/>
                  </a:ext>
                </a:extLst>
              </a:tr>
            </a:tbl>
          </a:graphicData>
        </a:graphic>
      </p:graphicFrame>
    </p:spTree>
    <p:extLst>
      <p:ext uri="{BB962C8B-B14F-4D97-AF65-F5344CB8AC3E}">
        <p14:creationId xmlns:p14="http://schemas.microsoft.com/office/powerpoint/2010/main" val="709393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1098E-4674-4082-9F84-7E523F768BC8}"/>
              </a:ext>
            </a:extLst>
          </p:cNvPr>
          <p:cNvSpPr>
            <a:spLocks noGrp="1"/>
          </p:cNvSpPr>
          <p:nvPr>
            <p:ph type="title"/>
          </p:nvPr>
        </p:nvSpPr>
        <p:spPr/>
        <p:txBody>
          <a:bodyPr/>
          <a:lstStyle/>
          <a:p>
            <a:r>
              <a:rPr lang="en-US" b="1" dirty="0"/>
              <a:t>Identifying the candidate</a:t>
            </a:r>
            <a:endParaRPr lang="en-US" dirty="0"/>
          </a:p>
        </p:txBody>
      </p:sp>
      <p:sp>
        <p:nvSpPr>
          <p:cNvPr id="3" name="Content Placeholder 2">
            <a:extLst>
              <a:ext uri="{FF2B5EF4-FFF2-40B4-BE49-F238E27FC236}">
                <a16:creationId xmlns:a16="http://schemas.microsoft.com/office/drawing/2014/main" id="{F4C3D0CF-9C15-48D4-9511-FC5113301F88}"/>
              </a:ext>
            </a:extLst>
          </p:cNvPr>
          <p:cNvSpPr>
            <a:spLocks noGrp="1"/>
          </p:cNvSpPr>
          <p:nvPr>
            <p:ph idx="1"/>
          </p:nvPr>
        </p:nvSpPr>
        <p:spPr>
          <a:xfrm>
            <a:off x="1141412" y="2249487"/>
            <a:ext cx="9905999" cy="3063177"/>
          </a:xfrm>
        </p:spPr>
        <p:txBody>
          <a:bodyPr>
            <a:normAutofit fontScale="92500"/>
          </a:bodyPr>
          <a:lstStyle/>
          <a:p>
            <a:pPr fontAlgn="base"/>
            <a:r>
              <a:rPr lang="en-US" sz="3000" b="1" dirty="0"/>
              <a:t>DEFINE THE STRATEGY</a:t>
            </a:r>
            <a:endParaRPr lang="en-US" sz="3000" dirty="0"/>
          </a:p>
          <a:p>
            <a:pPr lvl="1" fontAlgn="base"/>
            <a:r>
              <a:rPr lang="en-US" sz="2400" u="sng" dirty="0"/>
              <a:t>State the Objective</a:t>
            </a:r>
            <a:r>
              <a:rPr lang="en-US" sz="2400" dirty="0"/>
              <a:t>: i.e. Revenue Growth / Trade Barriers / Cost Efficiencies</a:t>
            </a:r>
          </a:p>
          <a:p>
            <a:pPr lvl="1" fontAlgn="base"/>
            <a:r>
              <a:rPr lang="en-US" sz="2400" dirty="0"/>
              <a:t>Identify the Business Model &amp; Markets: i.e. Technology / Product </a:t>
            </a:r>
          </a:p>
          <a:p>
            <a:pPr lvl="1" fontAlgn="base"/>
            <a:r>
              <a:rPr lang="en-US" sz="2400" dirty="0"/>
              <a:t>Price Range Expectation and accessing capital (Debt/Equity balance) </a:t>
            </a:r>
          </a:p>
          <a:p>
            <a:pPr lvl="1" fontAlgn="base"/>
            <a:r>
              <a:rPr lang="en-US" sz="2400" dirty="0"/>
              <a:t>Zero in on few target candidates </a:t>
            </a:r>
          </a:p>
          <a:p>
            <a:pPr lvl="1" fontAlgn="base"/>
            <a:r>
              <a:rPr lang="en-US" sz="2400" dirty="0"/>
              <a:t>Begin the preliminary analysis – Valuation, Accretion and Return analysis</a:t>
            </a:r>
          </a:p>
          <a:p>
            <a:pPr marL="0" indent="0">
              <a:buNone/>
            </a:pPr>
            <a:endParaRPr lang="en-US" dirty="0"/>
          </a:p>
        </p:txBody>
      </p:sp>
    </p:spTree>
    <p:extLst>
      <p:ext uri="{BB962C8B-B14F-4D97-AF65-F5344CB8AC3E}">
        <p14:creationId xmlns:p14="http://schemas.microsoft.com/office/powerpoint/2010/main" val="2025947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697F791-5FFA-4164-899F-EB52EA72B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14" name="Picture 2">
            <a:extLst>
              <a:ext uri="{FF2B5EF4-FFF2-40B4-BE49-F238E27FC236}">
                <a16:creationId xmlns:a16="http://schemas.microsoft.com/office/drawing/2014/main" id="{4E28A1A9-FB81-4816-AAEA-C3B430946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B773AB25-A422-41AA-9737-5E04C1966D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18" name="Picture 2">
            <a:extLst>
              <a:ext uri="{FF2B5EF4-FFF2-40B4-BE49-F238E27FC236}">
                <a16:creationId xmlns:a16="http://schemas.microsoft.com/office/drawing/2014/main" id="{AF0552B8-DE8C-40DF-B29F-1728E6A1061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22530" y="23283"/>
            <a:ext cx="4078152"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C4783FF-F968-461C-85F9-520D212D76A3}"/>
              </a:ext>
            </a:extLst>
          </p:cNvPr>
          <p:cNvSpPr>
            <a:spLocks noGrp="1"/>
          </p:cNvSpPr>
          <p:nvPr>
            <p:ph type="title"/>
          </p:nvPr>
        </p:nvSpPr>
        <p:spPr>
          <a:xfrm>
            <a:off x="855266" y="618518"/>
            <a:ext cx="2851417" cy="1478570"/>
          </a:xfrm>
        </p:spPr>
        <p:txBody>
          <a:bodyPr>
            <a:normAutofit/>
          </a:bodyPr>
          <a:lstStyle/>
          <a:p>
            <a:r>
              <a:rPr lang="en-US" sz="3200" dirty="0">
                <a:solidFill>
                  <a:srgbClr val="FFFFFF"/>
                </a:solidFill>
              </a:rPr>
              <a:t>Screening Basic information</a:t>
            </a:r>
          </a:p>
        </p:txBody>
      </p:sp>
      <p:sp>
        <p:nvSpPr>
          <p:cNvPr id="9" name="Content Placeholder 8">
            <a:extLst>
              <a:ext uri="{FF2B5EF4-FFF2-40B4-BE49-F238E27FC236}">
                <a16:creationId xmlns:a16="http://schemas.microsoft.com/office/drawing/2014/main" id="{332A0512-EB6C-45E7-9D6C-08EAAA12CE5A}"/>
              </a:ext>
            </a:extLst>
          </p:cNvPr>
          <p:cNvSpPr>
            <a:spLocks noGrp="1"/>
          </p:cNvSpPr>
          <p:nvPr>
            <p:ph idx="1"/>
          </p:nvPr>
        </p:nvSpPr>
        <p:spPr>
          <a:xfrm>
            <a:off x="541337" y="2249486"/>
            <a:ext cx="3411425" cy="4191001"/>
          </a:xfrm>
        </p:spPr>
        <p:txBody>
          <a:bodyPr>
            <a:normAutofit fontScale="92500"/>
          </a:bodyPr>
          <a:lstStyle/>
          <a:p>
            <a:pPr marL="0" indent="0">
              <a:buNone/>
            </a:pPr>
            <a:r>
              <a:rPr lang="en-US" sz="1400" b="1" u="sng" dirty="0">
                <a:solidFill>
                  <a:srgbClr val="FFFFFF"/>
                </a:solidFill>
              </a:rPr>
              <a:t>Company:</a:t>
            </a:r>
            <a:r>
              <a:rPr lang="en-US" sz="1400" dirty="0">
                <a:solidFill>
                  <a:srgbClr val="FFFFFF"/>
                </a:solidFill>
              </a:rPr>
              <a:t> AK Steel Holding Co.</a:t>
            </a:r>
          </a:p>
          <a:p>
            <a:pPr marL="0" indent="0">
              <a:buNone/>
            </a:pPr>
            <a:r>
              <a:rPr lang="en-US" sz="1400" b="1" u="sng" dirty="0">
                <a:solidFill>
                  <a:srgbClr val="FFFFFF"/>
                </a:solidFill>
              </a:rPr>
              <a:t>Products</a:t>
            </a:r>
            <a:r>
              <a:rPr lang="en-US" sz="1400" dirty="0">
                <a:solidFill>
                  <a:srgbClr val="FFFFFF"/>
                </a:solidFill>
              </a:rPr>
              <a:t>: Flat-rolled carbon, stainless, and electrical steels, flat-rolled carbon steel products, including coated, cold-rolled, and hot-rolled carbon steel products; grain-oriented specialty stainless and electrical steels; and carbon and stainless steel tubing products. </a:t>
            </a:r>
          </a:p>
          <a:p>
            <a:pPr marL="0" indent="0">
              <a:buNone/>
            </a:pPr>
            <a:r>
              <a:rPr lang="en-US" sz="1400" b="1" u="sng" dirty="0">
                <a:solidFill>
                  <a:srgbClr val="FFFFFF"/>
                </a:solidFill>
              </a:rPr>
              <a:t>Customers:</a:t>
            </a:r>
            <a:r>
              <a:rPr lang="en-US" sz="1400" dirty="0">
                <a:solidFill>
                  <a:srgbClr val="FFFFFF"/>
                </a:solidFill>
              </a:rPr>
              <a:t> Automotive manufacturers; customers in the infrastructure and manufacturing markets, including the manufacturers of power transmission and distribution transformers, who produce equipment for the electrical grid.</a:t>
            </a:r>
          </a:p>
          <a:p>
            <a:pPr marL="0" indent="0">
              <a:buNone/>
            </a:pPr>
            <a:r>
              <a:rPr lang="en-US" sz="1400" b="1" u="sng" dirty="0">
                <a:solidFill>
                  <a:srgbClr val="FFFFFF"/>
                </a:solidFill>
              </a:rPr>
              <a:t>Other:</a:t>
            </a:r>
            <a:r>
              <a:rPr lang="en-US" sz="1400" dirty="0">
                <a:solidFill>
                  <a:srgbClr val="FFFFFF"/>
                </a:solidFill>
              </a:rPr>
              <a:t> AK Steel Holding Corporation was founded in 1993 and is headquartered in West Chester, Ohio.</a:t>
            </a:r>
          </a:p>
        </p:txBody>
      </p:sp>
      <p:grpSp>
        <p:nvGrpSpPr>
          <p:cNvPr id="20" name="Group 19">
            <a:extLst>
              <a:ext uri="{FF2B5EF4-FFF2-40B4-BE49-F238E27FC236}">
                <a16:creationId xmlns:a16="http://schemas.microsoft.com/office/drawing/2014/main" id="{6AD0D387-1584-4477-B5F8-52B50D4F22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21" name="Rectangle 5">
              <a:extLst>
                <a:ext uri="{FF2B5EF4-FFF2-40B4-BE49-F238E27FC236}">
                  <a16:creationId xmlns:a16="http://schemas.microsoft.com/office/drawing/2014/main" id="{22C90122-8CF0-4164-B596-168DE41D39A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2" name="Freeform 6">
              <a:extLst>
                <a:ext uri="{FF2B5EF4-FFF2-40B4-BE49-F238E27FC236}">
                  <a16:creationId xmlns:a16="http://schemas.microsoft.com/office/drawing/2014/main" id="{E74D534E-37A6-4D27-9C47-0B2F052783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 name="Freeform 7">
              <a:extLst>
                <a:ext uri="{FF2B5EF4-FFF2-40B4-BE49-F238E27FC236}">
                  <a16:creationId xmlns:a16="http://schemas.microsoft.com/office/drawing/2014/main" id="{1C1C156E-D2E0-468A-9B19-79521D69BF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8">
              <a:extLst>
                <a:ext uri="{FF2B5EF4-FFF2-40B4-BE49-F238E27FC236}">
                  <a16:creationId xmlns:a16="http://schemas.microsoft.com/office/drawing/2014/main" id="{14C97F11-4F6C-4DFF-89BC-3AEA5B7FF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9">
              <a:extLst>
                <a:ext uri="{FF2B5EF4-FFF2-40B4-BE49-F238E27FC236}">
                  <a16:creationId xmlns:a16="http://schemas.microsoft.com/office/drawing/2014/main" id="{773C2106-77CE-42E1-839F-925EAEBB2F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10">
              <a:extLst>
                <a:ext uri="{FF2B5EF4-FFF2-40B4-BE49-F238E27FC236}">
                  <a16:creationId xmlns:a16="http://schemas.microsoft.com/office/drawing/2014/main" id="{E2807D33-BD1F-4B09-8D93-63C06DB3C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Freeform 11">
              <a:extLst>
                <a:ext uri="{FF2B5EF4-FFF2-40B4-BE49-F238E27FC236}">
                  <a16:creationId xmlns:a16="http://schemas.microsoft.com/office/drawing/2014/main" id="{84BDF3E8-157B-47D1-AF8E-FE1EFF061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8" name="Freeform 12">
              <a:extLst>
                <a:ext uri="{FF2B5EF4-FFF2-40B4-BE49-F238E27FC236}">
                  <a16:creationId xmlns:a16="http://schemas.microsoft.com/office/drawing/2014/main" id="{68B482B5-E0FD-406A-99B2-297DF33354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13">
              <a:extLst>
                <a:ext uri="{FF2B5EF4-FFF2-40B4-BE49-F238E27FC236}">
                  <a16:creationId xmlns:a16="http://schemas.microsoft.com/office/drawing/2014/main" id="{B8750F30-12E8-410B-8709-78F1EF3BBE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14">
              <a:extLst>
                <a:ext uri="{FF2B5EF4-FFF2-40B4-BE49-F238E27FC236}">
                  <a16:creationId xmlns:a16="http://schemas.microsoft.com/office/drawing/2014/main" id="{DB2D030A-4700-4CC4-A971-F119F8372C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15">
              <a:extLst>
                <a:ext uri="{FF2B5EF4-FFF2-40B4-BE49-F238E27FC236}">
                  <a16:creationId xmlns:a16="http://schemas.microsoft.com/office/drawing/2014/main" id="{B4E516DB-F66E-4E88-8CAA-67153F5618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Line 16">
              <a:extLst>
                <a:ext uri="{FF2B5EF4-FFF2-40B4-BE49-F238E27FC236}">
                  <a16:creationId xmlns:a16="http://schemas.microsoft.com/office/drawing/2014/main" id="{DF749FDD-DD56-4DC9-A379-77E1106981D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a:extLst>
                <a:ext uri="{FF2B5EF4-FFF2-40B4-BE49-F238E27FC236}">
                  <a16:creationId xmlns:a16="http://schemas.microsoft.com/office/drawing/2014/main" id="{6AD95087-E0AF-45D3-B824-EFFCBBECD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18">
              <a:extLst>
                <a:ext uri="{FF2B5EF4-FFF2-40B4-BE49-F238E27FC236}">
                  <a16:creationId xmlns:a16="http://schemas.microsoft.com/office/drawing/2014/main" id="{2D21010F-3DE2-4881-B9D5-3415C4E05D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19">
              <a:extLst>
                <a:ext uri="{FF2B5EF4-FFF2-40B4-BE49-F238E27FC236}">
                  <a16:creationId xmlns:a16="http://schemas.microsoft.com/office/drawing/2014/main" id="{2AFDF4BC-8E99-4A2C-9EF2-4B98A05C2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20">
              <a:extLst>
                <a:ext uri="{FF2B5EF4-FFF2-40B4-BE49-F238E27FC236}">
                  <a16:creationId xmlns:a16="http://schemas.microsoft.com/office/drawing/2014/main" id="{BB8EAEE8-22EA-4103-A02E-5043474C4B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Rectangle 21">
              <a:extLst>
                <a:ext uri="{FF2B5EF4-FFF2-40B4-BE49-F238E27FC236}">
                  <a16:creationId xmlns:a16="http://schemas.microsoft.com/office/drawing/2014/main" id="{7148ABD2-E447-429F-B97E-86494051C1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38" name="Freeform 22">
              <a:extLst>
                <a:ext uri="{FF2B5EF4-FFF2-40B4-BE49-F238E27FC236}">
                  <a16:creationId xmlns:a16="http://schemas.microsoft.com/office/drawing/2014/main" id="{99900F4A-F8CA-456E-9FA0-34572621C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9" name="Freeform 23">
              <a:extLst>
                <a:ext uri="{FF2B5EF4-FFF2-40B4-BE49-F238E27FC236}">
                  <a16:creationId xmlns:a16="http://schemas.microsoft.com/office/drawing/2014/main" id="{DF5CD0A9-E49B-4968-886B-41C1A66D232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0" name="Freeform 24">
              <a:extLst>
                <a:ext uri="{FF2B5EF4-FFF2-40B4-BE49-F238E27FC236}">
                  <a16:creationId xmlns:a16="http://schemas.microsoft.com/office/drawing/2014/main" id="{7E462582-7383-4272-A323-85C9D137C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1" name="Freeform 25">
              <a:extLst>
                <a:ext uri="{FF2B5EF4-FFF2-40B4-BE49-F238E27FC236}">
                  <a16:creationId xmlns:a16="http://schemas.microsoft.com/office/drawing/2014/main" id="{CB472F67-7C37-4D80-B346-DE30D44B55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2" name="Freeform 26">
              <a:extLst>
                <a:ext uri="{FF2B5EF4-FFF2-40B4-BE49-F238E27FC236}">
                  <a16:creationId xmlns:a16="http://schemas.microsoft.com/office/drawing/2014/main" id="{19A8AE83-358F-4D4E-91C7-F09E35097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3" name="Freeform 27">
              <a:extLst>
                <a:ext uri="{FF2B5EF4-FFF2-40B4-BE49-F238E27FC236}">
                  <a16:creationId xmlns:a16="http://schemas.microsoft.com/office/drawing/2014/main" id="{C4B79436-9285-45DE-A9FB-B3DD750738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4" name="Freeform 28">
              <a:extLst>
                <a:ext uri="{FF2B5EF4-FFF2-40B4-BE49-F238E27FC236}">
                  <a16:creationId xmlns:a16="http://schemas.microsoft.com/office/drawing/2014/main" id="{B0BF8BF3-C90A-483A-B61E-13D2C41FBAC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5" name="Freeform 29">
              <a:extLst>
                <a:ext uri="{FF2B5EF4-FFF2-40B4-BE49-F238E27FC236}">
                  <a16:creationId xmlns:a16="http://schemas.microsoft.com/office/drawing/2014/main" id="{31011274-F329-444B-9B06-69DD2EC4490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6" name="Freeform 30">
              <a:extLst>
                <a:ext uri="{FF2B5EF4-FFF2-40B4-BE49-F238E27FC236}">
                  <a16:creationId xmlns:a16="http://schemas.microsoft.com/office/drawing/2014/main" id="{DB8B1D39-5B9A-4B4E-849B-A5821A2460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7" name="Freeform 31">
              <a:extLst>
                <a:ext uri="{FF2B5EF4-FFF2-40B4-BE49-F238E27FC236}">
                  <a16:creationId xmlns:a16="http://schemas.microsoft.com/office/drawing/2014/main" id="{336ECD63-75C2-4A32-A31B-30BB309724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6" name="TextBox 5">
            <a:extLst>
              <a:ext uri="{FF2B5EF4-FFF2-40B4-BE49-F238E27FC236}">
                <a16:creationId xmlns:a16="http://schemas.microsoft.com/office/drawing/2014/main" id="{46AAD4C5-9AC9-4F4B-8734-414D40B66AE6}"/>
              </a:ext>
            </a:extLst>
          </p:cNvPr>
          <p:cNvSpPr txBox="1"/>
          <p:nvPr/>
        </p:nvSpPr>
        <p:spPr>
          <a:xfrm>
            <a:off x="7690884" y="6141343"/>
            <a:ext cx="4353478"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Tw Cen MT" panose="020B0602020104020603"/>
                <a:ea typeface="+mn-ea"/>
                <a:cs typeface="+mn-cs"/>
                <a:hlinkClick r:id="rId3"/>
              </a:rPr>
              <a:t>SOURCE: https://finance.yahoo.com/quote/AKS?p=AKS</a:t>
            </a:r>
            <a:r>
              <a:rPr kumimoji="0" lang="en-US" sz="1400" b="0" i="0" u="none" strike="noStrike" kern="1200" cap="none" spc="0" normalizeH="0" baseline="0" noProof="0" dirty="0">
                <a:ln>
                  <a:noFill/>
                </a:ln>
                <a:solidFill>
                  <a:prstClr val="black"/>
                </a:solidFill>
                <a:effectLst/>
                <a:uLnTx/>
                <a:uFillTx/>
                <a:latin typeface="Tw Cen MT" panose="020B0602020104020603"/>
                <a:ea typeface="+mn-ea"/>
                <a:cs typeface="+mn-cs"/>
              </a:rPr>
              <a:t> </a:t>
            </a:r>
          </a:p>
        </p:txBody>
      </p:sp>
      <p:pic>
        <p:nvPicPr>
          <p:cNvPr id="3" name="Picture 2">
            <a:extLst>
              <a:ext uri="{FF2B5EF4-FFF2-40B4-BE49-F238E27FC236}">
                <a16:creationId xmlns:a16="http://schemas.microsoft.com/office/drawing/2014/main" id="{CED42B5B-0055-4FF2-BAA1-0A987D7E53A3}"/>
              </a:ext>
            </a:extLst>
          </p:cNvPr>
          <p:cNvPicPr>
            <a:picLocks noChangeAspect="1"/>
          </p:cNvPicPr>
          <p:nvPr/>
        </p:nvPicPr>
        <p:blipFill>
          <a:blip r:embed="rId4"/>
          <a:stretch>
            <a:fillRect/>
          </a:stretch>
        </p:blipFill>
        <p:spPr>
          <a:xfrm>
            <a:off x="4273108" y="636587"/>
            <a:ext cx="7461721" cy="4419601"/>
          </a:xfrm>
          <a:prstGeom prst="rect">
            <a:avLst/>
          </a:prstGeom>
        </p:spPr>
      </p:pic>
    </p:spTree>
    <p:extLst>
      <p:ext uri="{BB962C8B-B14F-4D97-AF65-F5344CB8AC3E}">
        <p14:creationId xmlns:p14="http://schemas.microsoft.com/office/powerpoint/2010/main" val="2947728741"/>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1098E-4674-4082-9F84-7E523F768BC8}"/>
              </a:ext>
            </a:extLst>
          </p:cNvPr>
          <p:cNvSpPr>
            <a:spLocks noGrp="1"/>
          </p:cNvSpPr>
          <p:nvPr>
            <p:ph type="title"/>
          </p:nvPr>
        </p:nvSpPr>
        <p:spPr/>
        <p:txBody>
          <a:bodyPr/>
          <a:lstStyle/>
          <a:p>
            <a:r>
              <a:rPr lang="en-US" b="1" dirty="0"/>
              <a:t>Analytical Approach to M&amp;A</a:t>
            </a:r>
            <a:br>
              <a:rPr lang="en-US" b="1" dirty="0">
                <a:solidFill>
                  <a:schemeClr val="tx2"/>
                </a:solidFill>
              </a:rPr>
            </a:br>
            <a:endParaRPr lang="en-US" dirty="0"/>
          </a:p>
        </p:txBody>
      </p:sp>
      <p:sp>
        <p:nvSpPr>
          <p:cNvPr id="3" name="Content Placeholder 2">
            <a:extLst>
              <a:ext uri="{FF2B5EF4-FFF2-40B4-BE49-F238E27FC236}">
                <a16:creationId xmlns:a16="http://schemas.microsoft.com/office/drawing/2014/main" id="{F4C3D0CF-9C15-48D4-9511-FC5113301F88}"/>
              </a:ext>
            </a:extLst>
          </p:cNvPr>
          <p:cNvSpPr>
            <a:spLocks noGrp="1"/>
          </p:cNvSpPr>
          <p:nvPr>
            <p:ph idx="1"/>
          </p:nvPr>
        </p:nvSpPr>
        <p:spPr>
          <a:xfrm>
            <a:off x="1141412" y="2249487"/>
            <a:ext cx="9905999" cy="3063177"/>
          </a:xfrm>
        </p:spPr>
        <p:txBody>
          <a:bodyPr>
            <a:normAutofit/>
          </a:bodyPr>
          <a:lstStyle/>
          <a:p>
            <a:pPr fontAlgn="base"/>
            <a:r>
              <a:rPr lang="en-US" sz="2100" b="1" dirty="0"/>
              <a:t>VALUATION METHODS</a:t>
            </a:r>
            <a:r>
              <a:rPr lang="en-US" sz="2100" dirty="0"/>
              <a:t>:</a:t>
            </a:r>
          </a:p>
          <a:p>
            <a:pPr lvl="1" fontAlgn="base"/>
            <a:r>
              <a:rPr lang="en-US" sz="1700" dirty="0"/>
              <a:t>Method 1: 	Using the current stock price as a basis of valuation</a:t>
            </a:r>
          </a:p>
          <a:p>
            <a:pPr lvl="1" fontAlgn="base"/>
            <a:r>
              <a:rPr lang="en-US" sz="1700" dirty="0"/>
              <a:t>Method 2:	Comparable method using Trading EBITDA Multiples</a:t>
            </a:r>
          </a:p>
          <a:p>
            <a:pPr lvl="1" fontAlgn="base"/>
            <a:r>
              <a:rPr lang="en-US" sz="1700" dirty="0"/>
              <a:t>Method 3:	Comparable method using Acquisition EBITDA Multiples</a:t>
            </a:r>
          </a:p>
          <a:p>
            <a:pPr lvl="1" fontAlgn="base"/>
            <a:r>
              <a:rPr lang="en-US" sz="1700" dirty="0"/>
              <a:t>Method 4:	Discount Cash Flow Method (DCF)</a:t>
            </a:r>
          </a:p>
          <a:p>
            <a:pPr lvl="1" fontAlgn="base"/>
            <a:r>
              <a:rPr lang="en-US" sz="1700" dirty="0"/>
              <a:t>Method 5:	Leveraged Buyout Private Equity Expectation Model (LBO)</a:t>
            </a:r>
          </a:p>
          <a:p>
            <a:pPr marL="0" indent="0">
              <a:buNone/>
            </a:pPr>
            <a:endParaRPr lang="en-US" dirty="0"/>
          </a:p>
        </p:txBody>
      </p:sp>
    </p:spTree>
    <p:extLst>
      <p:ext uri="{BB962C8B-B14F-4D97-AF65-F5344CB8AC3E}">
        <p14:creationId xmlns:p14="http://schemas.microsoft.com/office/powerpoint/2010/main" val="1398468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B06EA-2B7B-415F-8BF2-88654D14A2B5}"/>
              </a:ext>
            </a:extLst>
          </p:cNvPr>
          <p:cNvSpPr>
            <a:spLocks noGrp="1"/>
          </p:cNvSpPr>
          <p:nvPr>
            <p:ph type="title"/>
          </p:nvPr>
        </p:nvSpPr>
        <p:spPr/>
        <p:txBody>
          <a:bodyPr>
            <a:normAutofit/>
          </a:bodyPr>
          <a:lstStyle/>
          <a:p>
            <a:r>
              <a:rPr lang="en-US" sz="3200" b="1" dirty="0"/>
              <a:t>Method 1: </a:t>
            </a:r>
            <a:br>
              <a:rPr lang="en-US" sz="2000" b="1" dirty="0"/>
            </a:br>
            <a:r>
              <a:rPr lang="en-US" sz="2400" b="1" dirty="0"/>
              <a:t>Using the Stock Price as the basis of valuation</a:t>
            </a:r>
            <a:endParaRPr lang="en-US" sz="2000" dirty="0"/>
          </a:p>
        </p:txBody>
      </p:sp>
      <p:sp>
        <p:nvSpPr>
          <p:cNvPr id="3" name="Content Placeholder 2">
            <a:extLst>
              <a:ext uri="{FF2B5EF4-FFF2-40B4-BE49-F238E27FC236}">
                <a16:creationId xmlns:a16="http://schemas.microsoft.com/office/drawing/2014/main" id="{71546C88-0F18-4CC1-88CC-B31307931B90}"/>
              </a:ext>
            </a:extLst>
          </p:cNvPr>
          <p:cNvSpPr>
            <a:spLocks noGrp="1"/>
          </p:cNvSpPr>
          <p:nvPr>
            <p:ph idx="1"/>
          </p:nvPr>
        </p:nvSpPr>
        <p:spPr>
          <a:xfrm>
            <a:off x="1141413" y="1828800"/>
            <a:ext cx="9905998" cy="4410682"/>
          </a:xfrm>
        </p:spPr>
        <p:txBody>
          <a:bodyPr>
            <a:normAutofit/>
          </a:bodyPr>
          <a:lstStyle/>
          <a:p>
            <a:pPr fontAlgn="base">
              <a:spcBef>
                <a:spcPts val="0"/>
              </a:spcBef>
            </a:pPr>
            <a:r>
              <a:rPr lang="en-US" sz="1700" dirty="0"/>
              <a:t>The stock price represents the value of the company. </a:t>
            </a:r>
          </a:p>
          <a:p>
            <a:pPr marL="0" indent="0" fontAlgn="base">
              <a:spcBef>
                <a:spcPts val="0"/>
              </a:spcBef>
              <a:buNone/>
            </a:pPr>
            <a:endParaRPr lang="en-US" sz="1700" dirty="0"/>
          </a:p>
          <a:p>
            <a:pPr fontAlgn="base">
              <a:spcBef>
                <a:spcPts val="0"/>
              </a:spcBef>
            </a:pPr>
            <a:r>
              <a:rPr lang="en-US" sz="1700" dirty="0"/>
              <a:t>The company issues financial statements every three months and other non-financial information as they come up, so how does the stock price behave like this? </a:t>
            </a:r>
          </a:p>
          <a:p>
            <a:pPr fontAlgn="base">
              <a:spcBef>
                <a:spcPts val="0"/>
              </a:spcBef>
            </a:pPr>
            <a:r>
              <a:rPr lang="en-US" sz="1700" dirty="0"/>
              <a:t>It is said that the stock price moves based on technical, fundamental and behavioral reasons and there are plenty of analytical approaches that back each of these three reasons. </a:t>
            </a:r>
          </a:p>
          <a:p>
            <a:pPr fontAlgn="base">
              <a:spcBef>
                <a:spcPts val="0"/>
              </a:spcBef>
            </a:pPr>
            <a:endParaRPr lang="en-US" sz="1700" dirty="0"/>
          </a:p>
          <a:p>
            <a:pPr marL="457200" lvl="3" indent="0" algn="ctr" fontAlgn="base">
              <a:spcBef>
                <a:spcPts val="0"/>
              </a:spcBef>
              <a:buNone/>
            </a:pPr>
            <a:r>
              <a:rPr lang="en-US" sz="1500" b="1" dirty="0"/>
              <a:t>EV = MVE + D – C  and MVE = (SP + SO)</a:t>
            </a:r>
          </a:p>
          <a:p>
            <a:pPr marL="342900" lvl="3" indent="-342900" fontAlgn="base">
              <a:spcBef>
                <a:spcPts val="0"/>
              </a:spcBef>
            </a:pPr>
            <a:endParaRPr lang="en-US" sz="1700" i="1" dirty="0"/>
          </a:p>
          <a:p>
            <a:pPr marL="2286000" lvl="8" indent="0" fontAlgn="base">
              <a:spcBef>
                <a:spcPts val="0"/>
              </a:spcBef>
              <a:buNone/>
            </a:pPr>
            <a:r>
              <a:rPr lang="en-US" sz="1500" dirty="0"/>
              <a:t>where EV is Enterprise Value, MVE is the Market Value of the Equity, D is the total Debt Outstanding and C is the Cash and cash equivalents of the company. where MVE is the Market Value of the Equity, SP is the Stock Price and SO is the Shares Outstanding. </a:t>
            </a:r>
          </a:p>
          <a:p>
            <a:pPr marL="0" indent="0" fontAlgn="base">
              <a:spcBef>
                <a:spcPts val="0"/>
              </a:spcBef>
              <a:buNone/>
            </a:pPr>
            <a:r>
              <a:rPr lang="en-US" dirty="0"/>
              <a:t> </a:t>
            </a:r>
          </a:p>
          <a:p>
            <a:endParaRPr lang="en-US" dirty="0"/>
          </a:p>
        </p:txBody>
      </p:sp>
    </p:spTree>
    <p:extLst>
      <p:ext uri="{BB962C8B-B14F-4D97-AF65-F5344CB8AC3E}">
        <p14:creationId xmlns:p14="http://schemas.microsoft.com/office/powerpoint/2010/main" val="33671767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697F791-5FFA-4164-899F-EB52EA72B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14" name="Picture 2">
            <a:extLst>
              <a:ext uri="{FF2B5EF4-FFF2-40B4-BE49-F238E27FC236}">
                <a16:creationId xmlns:a16="http://schemas.microsoft.com/office/drawing/2014/main" id="{4E28A1A9-FB81-4816-AAEA-C3B430946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B773AB25-A422-41AA-9737-5E04C1966D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18" name="Picture 2">
            <a:extLst>
              <a:ext uri="{FF2B5EF4-FFF2-40B4-BE49-F238E27FC236}">
                <a16:creationId xmlns:a16="http://schemas.microsoft.com/office/drawing/2014/main" id="{AF0552B8-DE8C-40DF-B29F-1728E6A1061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22530" y="23283"/>
            <a:ext cx="4078152"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C4783FF-F968-461C-85F9-520D212D76A3}"/>
              </a:ext>
            </a:extLst>
          </p:cNvPr>
          <p:cNvSpPr>
            <a:spLocks noGrp="1"/>
          </p:cNvSpPr>
          <p:nvPr>
            <p:ph type="title"/>
          </p:nvPr>
        </p:nvSpPr>
        <p:spPr>
          <a:xfrm>
            <a:off x="855266" y="618518"/>
            <a:ext cx="2851417" cy="1478570"/>
          </a:xfrm>
        </p:spPr>
        <p:txBody>
          <a:bodyPr>
            <a:normAutofit/>
          </a:bodyPr>
          <a:lstStyle/>
          <a:p>
            <a:r>
              <a:rPr lang="en-US" sz="3200" dirty="0">
                <a:solidFill>
                  <a:srgbClr val="FFFFFF"/>
                </a:solidFill>
              </a:rPr>
              <a:t>Method #1</a:t>
            </a:r>
          </a:p>
        </p:txBody>
      </p:sp>
      <p:sp>
        <p:nvSpPr>
          <p:cNvPr id="9" name="Content Placeholder 8">
            <a:extLst>
              <a:ext uri="{FF2B5EF4-FFF2-40B4-BE49-F238E27FC236}">
                <a16:creationId xmlns:a16="http://schemas.microsoft.com/office/drawing/2014/main" id="{332A0512-EB6C-45E7-9D6C-08EAAA12CE5A}"/>
              </a:ext>
            </a:extLst>
          </p:cNvPr>
          <p:cNvSpPr>
            <a:spLocks noGrp="1"/>
          </p:cNvSpPr>
          <p:nvPr>
            <p:ph idx="1"/>
          </p:nvPr>
        </p:nvSpPr>
        <p:spPr>
          <a:xfrm>
            <a:off x="844620" y="2249487"/>
            <a:ext cx="2862444" cy="3957302"/>
          </a:xfrm>
        </p:spPr>
        <p:txBody>
          <a:bodyPr>
            <a:normAutofit/>
          </a:bodyPr>
          <a:lstStyle/>
          <a:p>
            <a:r>
              <a:rPr lang="en-US" sz="1400" dirty="0">
                <a:solidFill>
                  <a:srgbClr val="FFFFFF"/>
                </a:solidFill>
              </a:rPr>
              <a:t>ENTERPISE VALUE: $2.96 Billion</a:t>
            </a:r>
          </a:p>
        </p:txBody>
      </p:sp>
      <p:grpSp>
        <p:nvGrpSpPr>
          <p:cNvPr id="20" name="Group 19">
            <a:extLst>
              <a:ext uri="{FF2B5EF4-FFF2-40B4-BE49-F238E27FC236}">
                <a16:creationId xmlns:a16="http://schemas.microsoft.com/office/drawing/2014/main" id="{6AD0D387-1584-4477-B5F8-52B50D4F22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21" name="Rectangle 5">
              <a:extLst>
                <a:ext uri="{FF2B5EF4-FFF2-40B4-BE49-F238E27FC236}">
                  <a16:creationId xmlns:a16="http://schemas.microsoft.com/office/drawing/2014/main" id="{22C90122-8CF0-4164-B596-168DE41D39A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2" name="Freeform 6">
              <a:extLst>
                <a:ext uri="{FF2B5EF4-FFF2-40B4-BE49-F238E27FC236}">
                  <a16:creationId xmlns:a16="http://schemas.microsoft.com/office/drawing/2014/main" id="{E74D534E-37A6-4D27-9C47-0B2F052783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 name="Freeform 7">
              <a:extLst>
                <a:ext uri="{FF2B5EF4-FFF2-40B4-BE49-F238E27FC236}">
                  <a16:creationId xmlns:a16="http://schemas.microsoft.com/office/drawing/2014/main" id="{1C1C156E-D2E0-468A-9B19-79521D69BF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8">
              <a:extLst>
                <a:ext uri="{FF2B5EF4-FFF2-40B4-BE49-F238E27FC236}">
                  <a16:creationId xmlns:a16="http://schemas.microsoft.com/office/drawing/2014/main" id="{14C97F11-4F6C-4DFF-89BC-3AEA5B7FF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9">
              <a:extLst>
                <a:ext uri="{FF2B5EF4-FFF2-40B4-BE49-F238E27FC236}">
                  <a16:creationId xmlns:a16="http://schemas.microsoft.com/office/drawing/2014/main" id="{773C2106-77CE-42E1-839F-925EAEBB2F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10">
              <a:extLst>
                <a:ext uri="{FF2B5EF4-FFF2-40B4-BE49-F238E27FC236}">
                  <a16:creationId xmlns:a16="http://schemas.microsoft.com/office/drawing/2014/main" id="{E2807D33-BD1F-4B09-8D93-63C06DB3C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Freeform 11">
              <a:extLst>
                <a:ext uri="{FF2B5EF4-FFF2-40B4-BE49-F238E27FC236}">
                  <a16:creationId xmlns:a16="http://schemas.microsoft.com/office/drawing/2014/main" id="{84BDF3E8-157B-47D1-AF8E-FE1EFF061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8" name="Freeform 12">
              <a:extLst>
                <a:ext uri="{FF2B5EF4-FFF2-40B4-BE49-F238E27FC236}">
                  <a16:creationId xmlns:a16="http://schemas.microsoft.com/office/drawing/2014/main" id="{68B482B5-E0FD-406A-99B2-297DF33354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13">
              <a:extLst>
                <a:ext uri="{FF2B5EF4-FFF2-40B4-BE49-F238E27FC236}">
                  <a16:creationId xmlns:a16="http://schemas.microsoft.com/office/drawing/2014/main" id="{B8750F30-12E8-410B-8709-78F1EF3BBE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14">
              <a:extLst>
                <a:ext uri="{FF2B5EF4-FFF2-40B4-BE49-F238E27FC236}">
                  <a16:creationId xmlns:a16="http://schemas.microsoft.com/office/drawing/2014/main" id="{DB2D030A-4700-4CC4-A971-F119F8372C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15">
              <a:extLst>
                <a:ext uri="{FF2B5EF4-FFF2-40B4-BE49-F238E27FC236}">
                  <a16:creationId xmlns:a16="http://schemas.microsoft.com/office/drawing/2014/main" id="{B4E516DB-F66E-4E88-8CAA-67153F5618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Line 16">
              <a:extLst>
                <a:ext uri="{FF2B5EF4-FFF2-40B4-BE49-F238E27FC236}">
                  <a16:creationId xmlns:a16="http://schemas.microsoft.com/office/drawing/2014/main" id="{DF749FDD-DD56-4DC9-A379-77E1106981D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a:extLst>
                <a:ext uri="{FF2B5EF4-FFF2-40B4-BE49-F238E27FC236}">
                  <a16:creationId xmlns:a16="http://schemas.microsoft.com/office/drawing/2014/main" id="{6AD95087-E0AF-45D3-B824-EFFCBBECD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18">
              <a:extLst>
                <a:ext uri="{FF2B5EF4-FFF2-40B4-BE49-F238E27FC236}">
                  <a16:creationId xmlns:a16="http://schemas.microsoft.com/office/drawing/2014/main" id="{2D21010F-3DE2-4881-B9D5-3415C4E05D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19">
              <a:extLst>
                <a:ext uri="{FF2B5EF4-FFF2-40B4-BE49-F238E27FC236}">
                  <a16:creationId xmlns:a16="http://schemas.microsoft.com/office/drawing/2014/main" id="{2AFDF4BC-8E99-4A2C-9EF2-4B98A05C2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20">
              <a:extLst>
                <a:ext uri="{FF2B5EF4-FFF2-40B4-BE49-F238E27FC236}">
                  <a16:creationId xmlns:a16="http://schemas.microsoft.com/office/drawing/2014/main" id="{BB8EAEE8-22EA-4103-A02E-5043474C4B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Rectangle 21">
              <a:extLst>
                <a:ext uri="{FF2B5EF4-FFF2-40B4-BE49-F238E27FC236}">
                  <a16:creationId xmlns:a16="http://schemas.microsoft.com/office/drawing/2014/main" id="{7148ABD2-E447-429F-B97E-86494051C1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38" name="Freeform 22">
              <a:extLst>
                <a:ext uri="{FF2B5EF4-FFF2-40B4-BE49-F238E27FC236}">
                  <a16:creationId xmlns:a16="http://schemas.microsoft.com/office/drawing/2014/main" id="{99900F4A-F8CA-456E-9FA0-34572621C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9" name="Freeform 23">
              <a:extLst>
                <a:ext uri="{FF2B5EF4-FFF2-40B4-BE49-F238E27FC236}">
                  <a16:creationId xmlns:a16="http://schemas.microsoft.com/office/drawing/2014/main" id="{DF5CD0A9-E49B-4968-886B-41C1A66D232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0" name="Freeform 24">
              <a:extLst>
                <a:ext uri="{FF2B5EF4-FFF2-40B4-BE49-F238E27FC236}">
                  <a16:creationId xmlns:a16="http://schemas.microsoft.com/office/drawing/2014/main" id="{7E462582-7383-4272-A323-85C9D137C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1" name="Freeform 25">
              <a:extLst>
                <a:ext uri="{FF2B5EF4-FFF2-40B4-BE49-F238E27FC236}">
                  <a16:creationId xmlns:a16="http://schemas.microsoft.com/office/drawing/2014/main" id="{CB472F67-7C37-4D80-B346-DE30D44B55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2" name="Freeform 26">
              <a:extLst>
                <a:ext uri="{FF2B5EF4-FFF2-40B4-BE49-F238E27FC236}">
                  <a16:creationId xmlns:a16="http://schemas.microsoft.com/office/drawing/2014/main" id="{19A8AE83-358F-4D4E-91C7-F09E35097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3" name="Freeform 27">
              <a:extLst>
                <a:ext uri="{FF2B5EF4-FFF2-40B4-BE49-F238E27FC236}">
                  <a16:creationId xmlns:a16="http://schemas.microsoft.com/office/drawing/2014/main" id="{C4B79436-9285-45DE-A9FB-B3DD750738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4" name="Freeform 28">
              <a:extLst>
                <a:ext uri="{FF2B5EF4-FFF2-40B4-BE49-F238E27FC236}">
                  <a16:creationId xmlns:a16="http://schemas.microsoft.com/office/drawing/2014/main" id="{B0BF8BF3-C90A-483A-B61E-13D2C41FBAC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5" name="Freeform 29">
              <a:extLst>
                <a:ext uri="{FF2B5EF4-FFF2-40B4-BE49-F238E27FC236}">
                  <a16:creationId xmlns:a16="http://schemas.microsoft.com/office/drawing/2014/main" id="{31011274-F329-444B-9B06-69DD2EC4490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6" name="Freeform 30">
              <a:extLst>
                <a:ext uri="{FF2B5EF4-FFF2-40B4-BE49-F238E27FC236}">
                  <a16:creationId xmlns:a16="http://schemas.microsoft.com/office/drawing/2014/main" id="{DB8B1D39-5B9A-4B4E-849B-A5821A2460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7" name="Freeform 31">
              <a:extLst>
                <a:ext uri="{FF2B5EF4-FFF2-40B4-BE49-F238E27FC236}">
                  <a16:creationId xmlns:a16="http://schemas.microsoft.com/office/drawing/2014/main" id="{336ECD63-75C2-4A32-A31B-30BB309724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pic>
        <p:nvPicPr>
          <p:cNvPr id="5" name="Picture 4">
            <a:extLst>
              <a:ext uri="{FF2B5EF4-FFF2-40B4-BE49-F238E27FC236}">
                <a16:creationId xmlns:a16="http://schemas.microsoft.com/office/drawing/2014/main" id="{0118A071-D2E2-4895-994A-C99A6CF73563}"/>
              </a:ext>
            </a:extLst>
          </p:cNvPr>
          <p:cNvPicPr>
            <a:picLocks noChangeAspect="1"/>
          </p:cNvPicPr>
          <p:nvPr/>
        </p:nvPicPr>
        <p:blipFill>
          <a:blip r:embed="rId3"/>
          <a:stretch>
            <a:fillRect/>
          </a:stretch>
        </p:blipFill>
        <p:spPr>
          <a:xfrm>
            <a:off x="4899050" y="1214513"/>
            <a:ext cx="6437684" cy="2074492"/>
          </a:xfrm>
          <a:prstGeom prst="rect">
            <a:avLst/>
          </a:prstGeom>
        </p:spPr>
      </p:pic>
    </p:spTree>
    <p:extLst>
      <p:ext uri="{BB962C8B-B14F-4D97-AF65-F5344CB8AC3E}">
        <p14:creationId xmlns:p14="http://schemas.microsoft.com/office/powerpoint/2010/main" val="3552212618"/>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4871C-F5C2-4FB9-B170-2514DD0B86BF}"/>
              </a:ext>
            </a:extLst>
          </p:cNvPr>
          <p:cNvSpPr>
            <a:spLocks noGrp="1"/>
          </p:cNvSpPr>
          <p:nvPr>
            <p:ph type="title"/>
          </p:nvPr>
        </p:nvSpPr>
        <p:spPr/>
        <p:txBody>
          <a:bodyPr/>
          <a:lstStyle/>
          <a:p>
            <a:r>
              <a:rPr lang="en-US" dirty="0"/>
              <a:t>Method 2</a:t>
            </a:r>
            <a:br>
              <a:rPr lang="en-US" dirty="0"/>
            </a:br>
            <a:r>
              <a:rPr lang="en-US" sz="2400" dirty="0"/>
              <a:t>Using Comparable Trading EBITDA Multiples</a:t>
            </a:r>
            <a:endParaRPr lang="en-US" dirty="0"/>
          </a:p>
        </p:txBody>
      </p:sp>
      <p:sp>
        <p:nvSpPr>
          <p:cNvPr id="3" name="Content Placeholder 2">
            <a:extLst>
              <a:ext uri="{FF2B5EF4-FFF2-40B4-BE49-F238E27FC236}">
                <a16:creationId xmlns:a16="http://schemas.microsoft.com/office/drawing/2014/main" id="{AB23BCD6-9C7A-4055-90BF-280A0342B53F}"/>
              </a:ext>
            </a:extLst>
          </p:cNvPr>
          <p:cNvSpPr>
            <a:spLocks noGrp="1"/>
          </p:cNvSpPr>
          <p:nvPr>
            <p:ph idx="1"/>
          </p:nvPr>
        </p:nvSpPr>
        <p:spPr>
          <a:xfrm>
            <a:off x="1226473" y="2052727"/>
            <a:ext cx="10419723" cy="4186755"/>
          </a:xfrm>
        </p:spPr>
        <p:txBody>
          <a:bodyPr>
            <a:normAutofit fontScale="77500" lnSpcReduction="20000"/>
          </a:bodyPr>
          <a:lstStyle/>
          <a:p>
            <a:r>
              <a:rPr lang="en-US" dirty="0"/>
              <a:t>The most commonly used method by mergers &amp; acquisitions professional</a:t>
            </a:r>
          </a:p>
          <a:p>
            <a:r>
              <a:rPr lang="en-US" dirty="0"/>
              <a:t>Looks at the ratio of the Enterprise Value to Earnings Before Interest, Taxes, Depreciation and Amortization (EV /EBITDA) for each of the pier companies and applies the average to measure the company’s value. </a:t>
            </a:r>
          </a:p>
          <a:p>
            <a:r>
              <a:rPr lang="en-US" dirty="0"/>
              <a:t>The average multiple provides a benchmark which the analyst can establish as the basis for valuating publicly traded companies </a:t>
            </a:r>
          </a:p>
          <a:p>
            <a:r>
              <a:rPr lang="en-US" dirty="0"/>
              <a:t>The basic idea is that as the company increases its earnings based on either favorable economic conditions or management decisions from year to year, then the value should also follow at a relatively consistent way. </a:t>
            </a:r>
          </a:p>
          <a:p>
            <a:r>
              <a:rPr lang="en-US" dirty="0"/>
              <a:t>In general, industries with higher growth characteristics enjoy higher multiples of earnings. Similar companies that compete with the company that is being valued given the similar business and financial characteristics.  </a:t>
            </a:r>
          </a:p>
          <a:p>
            <a:endParaRPr lang="en-US" dirty="0"/>
          </a:p>
          <a:p>
            <a:endParaRPr lang="en-US" dirty="0"/>
          </a:p>
        </p:txBody>
      </p:sp>
    </p:spTree>
    <p:extLst>
      <p:ext uri="{BB962C8B-B14F-4D97-AF65-F5344CB8AC3E}">
        <p14:creationId xmlns:p14="http://schemas.microsoft.com/office/powerpoint/2010/main" val="31880495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697F791-5FFA-4164-899F-EB52EA72B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14" name="Picture 2">
            <a:extLst>
              <a:ext uri="{FF2B5EF4-FFF2-40B4-BE49-F238E27FC236}">
                <a16:creationId xmlns:a16="http://schemas.microsoft.com/office/drawing/2014/main" id="{4E28A1A9-FB81-4816-AAEA-C3B430946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B773AB25-A422-41AA-9737-5E04C1966D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18" name="Picture 2">
            <a:extLst>
              <a:ext uri="{FF2B5EF4-FFF2-40B4-BE49-F238E27FC236}">
                <a16:creationId xmlns:a16="http://schemas.microsoft.com/office/drawing/2014/main" id="{AF0552B8-DE8C-40DF-B29F-1728E6A1061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22530" y="23283"/>
            <a:ext cx="4078152"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C4783FF-F968-461C-85F9-520D212D76A3}"/>
              </a:ext>
            </a:extLst>
          </p:cNvPr>
          <p:cNvSpPr>
            <a:spLocks noGrp="1"/>
          </p:cNvSpPr>
          <p:nvPr>
            <p:ph type="title"/>
          </p:nvPr>
        </p:nvSpPr>
        <p:spPr>
          <a:xfrm>
            <a:off x="855266" y="618518"/>
            <a:ext cx="2851417" cy="1478570"/>
          </a:xfrm>
        </p:spPr>
        <p:txBody>
          <a:bodyPr>
            <a:normAutofit/>
          </a:bodyPr>
          <a:lstStyle/>
          <a:p>
            <a:r>
              <a:rPr lang="en-US" sz="3200" dirty="0">
                <a:solidFill>
                  <a:srgbClr val="FFFFFF"/>
                </a:solidFill>
              </a:rPr>
              <a:t>Method #2</a:t>
            </a:r>
          </a:p>
        </p:txBody>
      </p:sp>
      <p:sp>
        <p:nvSpPr>
          <p:cNvPr id="9" name="Content Placeholder 8">
            <a:extLst>
              <a:ext uri="{FF2B5EF4-FFF2-40B4-BE49-F238E27FC236}">
                <a16:creationId xmlns:a16="http://schemas.microsoft.com/office/drawing/2014/main" id="{332A0512-EB6C-45E7-9D6C-08EAAA12CE5A}"/>
              </a:ext>
            </a:extLst>
          </p:cNvPr>
          <p:cNvSpPr>
            <a:spLocks noGrp="1"/>
          </p:cNvSpPr>
          <p:nvPr>
            <p:ph idx="1"/>
          </p:nvPr>
        </p:nvSpPr>
        <p:spPr>
          <a:xfrm>
            <a:off x="844620" y="2249487"/>
            <a:ext cx="2862444" cy="3957302"/>
          </a:xfrm>
        </p:spPr>
        <p:txBody>
          <a:bodyPr>
            <a:normAutofit/>
          </a:bodyPr>
          <a:lstStyle/>
          <a:p>
            <a:r>
              <a:rPr lang="en-US" sz="1400" dirty="0">
                <a:solidFill>
                  <a:srgbClr val="FFFFFF"/>
                </a:solidFill>
              </a:rPr>
              <a:t>ENTERPISE VALUE: $2.49 Billion</a:t>
            </a:r>
          </a:p>
        </p:txBody>
      </p:sp>
      <p:grpSp>
        <p:nvGrpSpPr>
          <p:cNvPr id="20" name="Group 19">
            <a:extLst>
              <a:ext uri="{FF2B5EF4-FFF2-40B4-BE49-F238E27FC236}">
                <a16:creationId xmlns:a16="http://schemas.microsoft.com/office/drawing/2014/main" id="{6AD0D387-1584-4477-B5F8-52B50D4F22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21" name="Rectangle 5">
              <a:extLst>
                <a:ext uri="{FF2B5EF4-FFF2-40B4-BE49-F238E27FC236}">
                  <a16:creationId xmlns:a16="http://schemas.microsoft.com/office/drawing/2014/main" id="{22C90122-8CF0-4164-B596-168DE41D39A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2" name="Freeform 6">
              <a:extLst>
                <a:ext uri="{FF2B5EF4-FFF2-40B4-BE49-F238E27FC236}">
                  <a16:creationId xmlns:a16="http://schemas.microsoft.com/office/drawing/2014/main" id="{E74D534E-37A6-4D27-9C47-0B2F052783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 name="Freeform 7">
              <a:extLst>
                <a:ext uri="{FF2B5EF4-FFF2-40B4-BE49-F238E27FC236}">
                  <a16:creationId xmlns:a16="http://schemas.microsoft.com/office/drawing/2014/main" id="{1C1C156E-D2E0-468A-9B19-79521D69BF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8">
              <a:extLst>
                <a:ext uri="{FF2B5EF4-FFF2-40B4-BE49-F238E27FC236}">
                  <a16:creationId xmlns:a16="http://schemas.microsoft.com/office/drawing/2014/main" id="{14C97F11-4F6C-4DFF-89BC-3AEA5B7FF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9">
              <a:extLst>
                <a:ext uri="{FF2B5EF4-FFF2-40B4-BE49-F238E27FC236}">
                  <a16:creationId xmlns:a16="http://schemas.microsoft.com/office/drawing/2014/main" id="{773C2106-77CE-42E1-839F-925EAEBB2F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10">
              <a:extLst>
                <a:ext uri="{FF2B5EF4-FFF2-40B4-BE49-F238E27FC236}">
                  <a16:creationId xmlns:a16="http://schemas.microsoft.com/office/drawing/2014/main" id="{E2807D33-BD1F-4B09-8D93-63C06DB3C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Freeform 11">
              <a:extLst>
                <a:ext uri="{FF2B5EF4-FFF2-40B4-BE49-F238E27FC236}">
                  <a16:creationId xmlns:a16="http://schemas.microsoft.com/office/drawing/2014/main" id="{84BDF3E8-157B-47D1-AF8E-FE1EFF061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8" name="Freeform 12">
              <a:extLst>
                <a:ext uri="{FF2B5EF4-FFF2-40B4-BE49-F238E27FC236}">
                  <a16:creationId xmlns:a16="http://schemas.microsoft.com/office/drawing/2014/main" id="{68B482B5-E0FD-406A-99B2-297DF33354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13">
              <a:extLst>
                <a:ext uri="{FF2B5EF4-FFF2-40B4-BE49-F238E27FC236}">
                  <a16:creationId xmlns:a16="http://schemas.microsoft.com/office/drawing/2014/main" id="{B8750F30-12E8-410B-8709-78F1EF3BBE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14">
              <a:extLst>
                <a:ext uri="{FF2B5EF4-FFF2-40B4-BE49-F238E27FC236}">
                  <a16:creationId xmlns:a16="http://schemas.microsoft.com/office/drawing/2014/main" id="{DB2D030A-4700-4CC4-A971-F119F8372C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15">
              <a:extLst>
                <a:ext uri="{FF2B5EF4-FFF2-40B4-BE49-F238E27FC236}">
                  <a16:creationId xmlns:a16="http://schemas.microsoft.com/office/drawing/2014/main" id="{B4E516DB-F66E-4E88-8CAA-67153F5618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Line 16">
              <a:extLst>
                <a:ext uri="{FF2B5EF4-FFF2-40B4-BE49-F238E27FC236}">
                  <a16:creationId xmlns:a16="http://schemas.microsoft.com/office/drawing/2014/main" id="{DF749FDD-DD56-4DC9-A379-77E1106981D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a:extLst>
                <a:ext uri="{FF2B5EF4-FFF2-40B4-BE49-F238E27FC236}">
                  <a16:creationId xmlns:a16="http://schemas.microsoft.com/office/drawing/2014/main" id="{6AD95087-E0AF-45D3-B824-EFFCBBECD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18">
              <a:extLst>
                <a:ext uri="{FF2B5EF4-FFF2-40B4-BE49-F238E27FC236}">
                  <a16:creationId xmlns:a16="http://schemas.microsoft.com/office/drawing/2014/main" id="{2D21010F-3DE2-4881-B9D5-3415C4E05D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19">
              <a:extLst>
                <a:ext uri="{FF2B5EF4-FFF2-40B4-BE49-F238E27FC236}">
                  <a16:creationId xmlns:a16="http://schemas.microsoft.com/office/drawing/2014/main" id="{2AFDF4BC-8E99-4A2C-9EF2-4B98A05C2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20">
              <a:extLst>
                <a:ext uri="{FF2B5EF4-FFF2-40B4-BE49-F238E27FC236}">
                  <a16:creationId xmlns:a16="http://schemas.microsoft.com/office/drawing/2014/main" id="{BB8EAEE8-22EA-4103-A02E-5043474C4B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Rectangle 21">
              <a:extLst>
                <a:ext uri="{FF2B5EF4-FFF2-40B4-BE49-F238E27FC236}">
                  <a16:creationId xmlns:a16="http://schemas.microsoft.com/office/drawing/2014/main" id="{7148ABD2-E447-429F-B97E-86494051C1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38" name="Freeform 22">
              <a:extLst>
                <a:ext uri="{FF2B5EF4-FFF2-40B4-BE49-F238E27FC236}">
                  <a16:creationId xmlns:a16="http://schemas.microsoft.com/office/drawing/2014/main" id="{99900F4A-F8CA-456E-9FA0-34572621C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9" name="Freeform 23">
              <a:extLst>
                <a:ext uri="{FF2B5EF4-FFF2-40B4-BE49-F238E27FC236}">
                  <a16:creationId xmlns:a16="http://schemas.microsoft.com/office/drawing/2014/main" id="{DF5CD0A9-E49B-4968-886B-41C1A66D232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0" name="Freeform 24">
              <a:extLst>
                <a:ext uri="{FF2B5EF4-FFF2-40B4-BE49-F238E27FC236}">
                  <a16:creationId xmlns:a16="http://schemas.microsoft.com/office/drawing/2014/main" id="{7E462582-7383-4272-A323-85C9D137C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1" name="Freeform 25">
              <a:extLst>
                <a:ext uri="{FF2B5EF4-FFF2-40B4-BE49-F238E27FC236}">
                  <a16:creationId xmlns:a16="http://schemas.microsoft.com/office/drawing/2014/main" id="{CB472F67-7C37-4D80-B346-DE30D44B55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2" name="Freeform 26">
              <a:extLst>
                <a:ext uri="{FF2B5EF4-FFF2-40B4-BE49-F238E27FC236}">
                  <a16:creationId xmlns:a16="http://schemas.microsoft.com/office/drawing/2014/main" id="{19A8AE83-358F-4D4E-91C7-F09E35097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3" name="Freeform 27">
              <a:extLst>
                <a:ext uri="{FF2B5EF4-FFF2-40B4-BE49-F238E27FC236}">
                  <a16:creationId xmlns:a16="http://schemas.microsoft.com/office/drawing/2014/main" id="{C4B79436-9285-45DE-A9FB-B3DD750738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4" name="Freeform 28">
              <a:extLst>
                <a:ext uri="{FF2B5EF4-FFF2-40B4-BE49-F238E27FC236}">
                  <a16:creationId xmlns:a16="http://schemas.microsoft.com/office/drawing/2014/main" id="{B0BF8BF3-C90A-483A-B61E-13D2C41FBAC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5" name="Freeform 29">
              <a:extLst>
                <a:ext uri="{FF2B5EF4-FFF2-40B4-BE49-F238E27FC236}">
                  <a16:creationId xmlns:a16="http://schemas.microsoft.com/office/drawing/2014/main" id="{31011274-F329-444B-9B06-69DD2EC4490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6" name="Freeform 30">
              <a:extLst>
                <a:ext uri="{FF2B5EF4-FFF2-40B4-BE49-F238E27FC236}">
                  <a16:creationId xmlns:a16="http://schemas.microsoft.com/office/drawing/2014/main" id="{DB8B1D39-5B9A-4B4E-849B-A5821A2460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7" name="Freeform 31">
              <a:extLst>
                <a:ext uri="{FF2B5EF4-FFF2-40B4-BE49-F238E27FC236}">
                  <a16:creationId xmlns:a16="http://schemas.microsoft.com/office/drawing/2014/main" id="{336ECD63-75C2-4A32-A31B-30BB309724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pic>
        <p:nvPicPr>
          <p:cNvPr id="4" name="Picture 3">
            <a:extLst>
              <a:ext uri="{FF2B5EF4-FFF2-40B4-BE49-F238E27FC236}">
                <a16:creationId xmlns:a16="http://schemas.microsoft.com/office/drawing/2014/main" id="{ECFB9A66-CB16-405C-B60E-311D3555E399}"/>
              </a:ext>
            </a:extLst>
          </p:cNvPr>
          <p:cNvPicPr>
            <a:picLocks noChangeAspect="1"/>
          </p:cNvPicPr>
          <p:nvPr/>
        </p:nvPicPr>
        <p:blipFill>
          <a:blip r:embed="rId3"/>
          <a:stretch>
            <a:fillRect/>
          </a:stretch>
        </p:blipFill>
        <p:spPr>
          <a:xfrm>
            <a:off x="4550494" y="910432"/>
            <a:ext cx="7173968" cy="3237300"/>
          </a:xfrm>
          <a:prstGeom prst="rect">
            <a:avLst/>
          </a:prstGeom>
        </p:spPr>
      </p:pic>
    </p:spTree>
    <p:extLst>
      <p:ext uri="{BB962C8B-B14F-4D97-AF65-F5344CB8AC3E}">
        <p14:creationId xmlns:p14="http://schemas.microsoft.com/office/powerpoint/2010/main" val="2671788923"/>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4871C-F5C2-4FB9-B170-2514DD0B86BF}"/>
              </a:ext>
            </a:extLst>
          </p:cNvPr>
          <p:cNvSpPr>
            <a:spLocks noGrp="1"/>
          </p:cNvSpPr>
          <p:nvPr>
            <p:ph type="title"/>
          </p:nvPr>
        </p:nvSpPr>
        <p:spPr/>
        <p:txBody>
          <a:bodyPr/>
          <a:lstStyle/>
          <a:p>
            <a:r>
              <a:rPr lang="en-US" dirty="0"/>
              <a:t>Method 3</a:t>
            </a:r>
            <a:br>
              <a:rPr lang="en-US" dirty="0"/>
            </a:br>
            <a:r>
              <a:rPr lang="en-US" sz="2400" dirty="0"/>
              <a:t>Using Comparable Acquisition EBITDA Multiples</a:t>
            </a:r>
            <a:endParaRPr lang="en-US" dirty="0"/>
          </a:p>
        </p:txBody>
      </p:sp>
      <p:sp>
        <p:nvSpPr>
          <p:cNvPr id="3" name="Content Placeholder 2">
            <a:extLst>
              <a:ext uri="{FF2B5EF4-FFF2-40B4-BE49-F238E27FC236}">
                <a16:creationId xmlns:a16="http://schemas.microsoft.com/office/drawing/2014/main" id="{AB23BCD6-9C7A-4055-90BF-280A0342B53F}"/>
              </a:ext>
            </a:extLst>
          </p:cNvPr>
          <p:cNvSpPr>
            <a:spLocks noGrp="1"/>
          </p:cNvSpPr>
          <p:nvPr>
            <p:ph idx="1"/>
          </p:nvPr>
        </p:nvSpPr>
        <p:spPr>
          <a:xfrm>
            <a:off x="1226473" y="2052727"/>
            <a:ext cx="10419723" cy="4186755"/>
          </a:xfrm>
        </p:spPr>
        <p:txBody>
          <a:bodyPr>
            <a:normAutofit fontScale="92500" lnSpcReduction="10000"/>
          </a:bodyPr>
          <a:lstStyle/>
          <a:p>
            <a:pPr marL="0" marR="0" algn="just" fontAlgn="base">
              <a:lnSpc>
                <a:spcPct val="107000"/>
              </a:lnSpc>
              <a:spcBef>
                <a:spcPts val="0"/>
              </a:spcBef>
              <a:spcAft>
                <a:spcPts val="0"/>
              </a:spcAft>
            </a:pPr>
            <a:r>
              <a:rPr lang="en-US" kern="150" dirty="0">
                <a:latin typeface="Times New Roman" panose="02020603050405020304" pitchFamily="18" charset="0"/>
                <a:ea typeface="Arial Unicode MS"/>
                <a:cs typeface="Arial Unicode MS"/>
              </a:rPr>
              <a:t>This method establishes a similar bench mark to what the companies in the same industry are being bought based on multiples of their EBITDA. </a:t>
            </a:r>
          </a:p>
          <a:p>
            <a:pPr marL="0" marR="0" indent="0" algn="just" fontAlgn="base">
              <a:lnSpc>
                <a:spcPct val="107000"/>
              </a:lnSpc>
              <a:spcBef>
                <a:spcPts val="0"/>
              </a:spcBef>
              <a:spcAft>
                <a:spcPts val="0"/>
              </a:spcAft>
              <a:buNone/>
            </a:pPr>
            <a:endParaRPr lang="en-US" kern="150" dirty="0">
              <a:latin typeface="Times New Roman" panose="02020603050405020304" pitchFamily="18" charset="0"/>
              <a:ea typeface="Arial Unicode MS"/>
              <a:cs typeface="Arial Unicode MS"/>
            </a:endParaRPr>
          </a:p>
          <a:p>
            <a:pPr marL="0" marR="0" algn="just" fontAlgn="base">
              <a:lnSpc>
                <a:spcPct val="107000"/>
              </a:lnSpc>
              <a:spcBef>
                <a:spcPts val="0"/>
              </a:spcBef>
              <a:spcAft>
                <a:spcPts val="0"/>
              </a:spcAft>
            </a:pPr>
            <a:r>
              <a:rPr lang="en-US" kern="150" dirty="0">
                <a:latin typeface="Times New Roman" panose="02020603050405020304" pitchFamily="18" charset="0"/>
                <a:ea typeface="Arial Unicode MS"/>
                <a:cs typeface="Arial Unicode MS"/>
              </a:rPr>
              <a:t>Corporate values using this method are determined based on other companies in the same business that are recently sold to either strategic investors or private equity firms. </a:t>
            </a:r>
          </a:p>
          <a:p>
            <a:pPr marL="0" marR="0" indent="0" algn="just" fontAlgn="base">
              <a:lnSpc>
                <a:spcPct val="107000"/>
              </a:lnSpc>
              <a:spcBef>
                <a:spcPts val="0"/>
              </a:spcBef>
              <a:spcAft>
                <a:spcPts val="0"/>
              </a:spcAft>
              <a:buNone/>
            </a:pPr>
            <a:endParaRPr lang="en-US" kern="150" dirty="0">
              <a:latin typeface="Times New Roman" panose="02020603050405020304" pitchFamily="18" charset="0"/>
              <a:ea typeface="Arial Unicode MS"/>
              <a:cs typeface="Arial Unicode MS"/>
            </a:endParaRPr>
          </a:p>
          <a:p>
            <a:pPr marL="0" marR="0" algn="just" fontAlgn="base">
              <a:lnSpc>
                <a:spcPct val="107000"/>
              </a:lnSpc>
              <a:spcBef>
                <a:spcPts val="0"/>
              </a:spcBef>
              <a:spcAft>
                <a:spcPts val="0"/>
              </a:spcAft>
            </a:pPr>
            <a:r>
              <a:rPr lang="en-US" kern="150" dirty="0">
                <a:latin typeface="Times New Roman" panose="02020603050405020304" pitchFamily="18" charset="0"/>
                <a:ea typeface="Arial Unicode MS"/>
                <a:cs typeface="Arial Unicode MS"/>
              </a:rPr>
              <a:t>The mergers &amp; acquisition professional search for other companies in the same business that were sold to either strategic investors or private equity firms and establishes a bench mark based on average multiples over time. </a:t>
            </a:r>
          </a:p>
          <a:p>
            <a:pPr marL="0" marR="0" indent="0" algn="just" fontAlgn="base">
              <a:lnSpc>
                <a:spcPct val="107000"/>
              </a:lnSpc>
              <a:spcBef>
                <a:spcPts val="0"/>
              </a:spcBef>
              <a:spcAft>
                <a:spcPts val="0"/>
              </a:spcAft>
              <a:buNone/>
            </a:pPr>
            <a:endParaRPr lang="en-US" kern="150" dirty="0">
              <a:latin typeface="Times New Roman" panose="02020603050405020304" pitchFamily="18" charset="0"/>
              <a:ea typeface="Arial Unicode MS"/>
              <a:cs typeface="Arial Unicode MS"/>
            </a:endParaRPr>
          </a:p>
          <a:p>
            <a:pPr marL="0" marR="0" algn="just" fontAlgn="base">
              <a:lnSpc>
                <a:spcPct val="107000"/>
              </a:lnSpc>
              <a:spcBef>
                <a:spcPts val="0"/>
              </a:spcBef>
              <a:spcAft>
                <a:spcPts val="0"/>
              </a:spcAft>
            </a:pPr>
            <a:r>
              <a:rPr lang="en-US" kern="150" dirty="0">
                <a:latin typeface="Times New Roman" panose="02020603050405020304" pitchFamily="18" charset="0"/>
                <a:ea typeface="Arial Unicode MS"/>
                <a:cs typeface="Arial Unicode MS"/>
              </a:rPr>
              <a:t>That average acquisition multiple of the purchase price to EBITDA is then used as a measurement to value the company in question.</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4259265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27099" y="825184"/>
            <a:ext cx="8955399" cy="592454"/>
          </a:xfrm>
        </p:spPr>
        <p:txBody>
          <a:bodyPr/>
          <a:lstStyle/>
          <a:p>
            <a:pPr algn="ctr"/>
            <a:r>
              <a:rPr lang="en-US" dirty="0"/>
              <a:t>Managerial Strategies</a:t>
            </a:r>
          </a:p>
        </p:txBody>
      </p:sp>
      <p:sp>
        <p:nvSpPr>
          <p:cNvPr id="6" name="Content Placeholder 5"/>
          <p:cNvSpPr>
            <a:spLocks noGrp="1"/>
          </p:cNvSpPr>
          <p:nvPr>
            <p:ph idx="1"/>
          </p:nvPr>
        </p:nvSpPr>
        <p:spPr>
          <a:xfrm>
            <a:off x="1687194" y="1765175"/>
            <a:ext cx="4107816" cy="2133285"/>
          </a:xfrm>
          <a:solidFill>
            <a:schemeClr val="accent1"/>
          </a:solidFill>
          <a:ln w="15875">
            <a:solidFill>
              <a:srgbClr val="1E257E"/>
            </a:solidFill>
          </a:ln>
          <a:effectLst>
            <a:innerShdw blurRad="114300">
              <a:prstClr val="black"/>
            </a:innerShdw>
          </a:effectLst>
        </p:spPr>
        <p:txBody>
          <a:bodyPr>
            <a:normAutofit fontScale="70000" lnSpcReduction="20000"/>
          </a:bodyPr>
          <a:lstStyle/>
          <a:p>
            <a:pPr>
              <a:spcAft>
                <a:spcPts val="200"/>
              </a:spcAft>
            </a:pPr>
            <a:endParaRPr lang="en-US" dirty="0">
              <a:solidFill>
                <a:schemeClr val="bg1"/>
              </a:solidFill>
            </a:endParaRPr>
          </a:p>
          <a:p>
            <a:pPr marL="0" indent="0">
              <a:spcAft>
                <a:spcPts val="200"/>
              </a:spcAft>
              <a:buNone/>
            </a:pPr>
            <a:r>
              <a:rPr lang="en-US" b="1" dirty="0">
                <a:solidFill>
                  <a:schemeClr val="bg1"/>
                </a:solidFill>
              </a:rPr>
              <a:t>	</a:t>
            </a:r>
            <a:r>
              <a:rPr lang="en-US" sz="2000" b="1" dirty="0">
                <a:solidFill>
                  <a:schemeClr val="bg1"/>
                </a:solidFill>
                <a:latin typeface="Arial" panose="020B0604020202020204" pitchFamily="34" charset="0"/>
                <a:cs typeface="Arial" panose="020B0604020202020204" pitchFamily="34" charset="0"/>
              </a:rPr>
              <a:t>Operational Strategy</a:t>
            </a:r>
          </a:p>
          <a:p>
            <a:pPr lvl="1">
              <a:spcAft>
                <a:spcPts val="200"/>
              </a:spcAft>
            </a:pPr>
            <a:r>
              <a:rPr lang="en-US" dirty="0">
                <a:solidFill>
                  <a:schemeClr val="bg1"/>
                </a:solidFill>
                <a:latin typeface="Arial" panose="020B0604020202020204" pitchFamily="34" charset="0"/>
                <a:cs typeface="Arial" panose="020B0604020202020204" pitchFamily="34" charset="0"/>
              </a:rPr>
              <a:t>Revenue Growth (organic)</a:t>
            </a:r>
          </a:p>
          <a:p>
            <a:pPr lvl="1">
              <a:spcAft>
                <a:spcPts val="200"/>
              </a:spcAft>
            </a:pPr>
            <a:r>
              <a:rPr lang="en-US" dirty="0">
                <a:solidFill>
                  <a:schemeClr val="bg1"/>
                </a:solidFill>
                <a:latin typeface="Arial" panose="020B0604020202020204" pitchFamily="34" charset="0"/>
                <a:cs typeface="Arial" panose="020B0604020202020204" pitchFamily="34" charset="0"/>
              </a:rPr>
              <a:t>Expense Management</a:t>
            </a:r>
          </a:p>
          <a:p>
            <a:pPr lvl="1">
              <a:spcAft>
                <a:spcPts val="200"/>
              </a:spcAft>
            </a:pPr>
            <a:r>
              <a:rPr lang="en-US" dirty="0">
                <a:solidFill>
                  <a:schemeClr val="bg1"/>
                </a:solidFill>
                <a:latin typeface="Arial" panose="020B0604020202020204" pitchFamily="34" charset="0"/>
                <a:cs typeface="Arial" panose="020B0604020202020204" pitchFamily="34" charset="0"/>
              </a:rPr>
              <a:t>Hiring Talent</a:t>
            </a:r>
          </a:p>
          <a:p>
            <a:pPr lvl="1">
              <a:spcAft>
                <a:spcPts val="200"/>
              </a:spcAft>
            </a:pPr>
            <a:r>
              <a:rPr lang="en-US" dirty="0">
                <a:solidFill>
                  <a:schemeClr val="bg1"/>
                </a:solidFill>
                <a:latin typeface="Arial" panose="020B0604020202020204" pitchFamily="34" charset="0"/>
                <a:cs typeface="Arial" panose="020B0604020202020204" pitchFamily="34" charset="0"/>
              </a:rPr>
              <a:t>Marketing the Product</a:t>
            </a:r>
          </a:p>
          <a:p>
            <a:pPr>
              <a:spcAft>
                <a:spcPts val="200"/>
              </a:spcAft>
            </a:pPr>
            <a:endParaRPr lang="en-US" dirty="0">
              <a:solidFill>
                <a:schemeClr val="bg1"/>
              </a:solidFill>
            </a:endParaRPr>
          </a:p>
          <a:p>
            <a:endParaRPr lang="en-US" dirty="0"/>
          </a:p>
        </p:txBody>
      </p:sp>
      <p:sp>
        <p:nvSpPr>
          <p:cNvPr id="4" name="Slide Number Placeholder 3"/>
          <p:cNvSpPr>
            <a:spLocks noGrp="1"/>
          </p:cNvSpPr>
          <p:nvPr>
            <p:ph type="sldNum" sz="quarter" idx="12"/>
          </p:nvPr>
        </p:nvSpPr>
        <p:spPr/>
        <p:txBody>
          <a:bodyPr/>
          <a:lstStyle/>
          <a:p>
            <a:fld id="{CC6071B7-C13E-A040-8323-8CF9E68160E2}" type="slidenum">
              <a:rPr lang="en-US" smtClean="0"/>
              <a:t>3</a:t>
            </a:fld>
            <a:endParaRPr lang="en-US"/>
          </a:p>
        </p:txBody>
      </p:sp>
      <p:sp>
        <p:nvSpPr>
          <p:cNvPr id="7" name="Content Placeholder 5"/>
          <p:cNvSpPr txBox="1">
            <a:spLocks/>
          </p:cNvSpPr>
          <p:nvPr/>
        </p:nvSpPr>
        <p:spPr>
          <a:xfrm>
            <a:off x="6123692" y="3991801"/>
            <a:ext cx="4163200" cy="2041015"/>
          </a:xfrm>
          <a:prstGeom prst="rect">
            <a:avLst/>
          </a:prstGeom>
          <a:solidFill>
            <a:schemeClr val="accent1"/>
          </a:solidFill>
          <a:ln w="15875">
            <a:solidFill>
              <a:srgbClr val="1E257E"/>
            </a:solidFill>
          </a:ln>
          <a:effectLst>
            <a:innerShdw blurRad="63500" dist="50800">
              <a:prstClr val="black">
                <a:alpha val="50000"/>
              </a:prstClr>
            </a:innerShdw>
          </a:effectLst>
          <a:scene3d>
            <a:camera prst="orthographicFront"/>
            <a:lightRig rig="threePt" dir="t">
              <a:rot lat="0" lon="0" rev="0"/>
            </a:lightRig>
          </a:scene3d>
        </p:spPr>
        <p:txBody>
          <a:bodyPr vert="horz" lIns="0" tIns="0" rIns="0" bIns="0" rtlCol="0">
            <a:noAutofit/>
          </a:bodyPr>
          <a:lstStyle>
            <a:lvl1pPr marL="342900" indent="-3429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1800" b="0" i="0" kern="1200" baseline="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spcAft>
                <a:spcPts val="200"/>
              </a:spcAft>
            </a:pPr>
            <a:endParaRPr lang="en-US" dirty="0"/>
          </a:p>
          <a:p>
            <a:pPr marL="0" indent="0">
              <a:spcBef>
                <a:spcPts val="0"/>
              </a:spcBef>
              <a:spcAft>
                <a:spcPts val="200"/>
              </a:spcAft>
              <a:buNone/>
            </a:pPr>
            <a:r>
              <a:rPr lang="en-US" b="1" dirty="0"/>
              <a:t>	</a:t>
            </a:r>
            <a:r>
              <a:rPr lang="en-US" sz="1400" b="1" dirty="0">
                <a:solidFill>
                  <a:schemeClr val="bg1"/>
                </a:solidFill>
              </a:rPr>
              <a:t>Transactional Strategy</a:t>
            </a:r>
          </a:p>
          <a:p>
            <a:pPr lvl="1">
              <a:spcBef>
                <a:spcPts val="0"/>
              </a:spcBef>
              <a:spcAft>
                <a:spcPts val="200"/>
              </a:spcAft>
            </a:pPr>
            <a:r>
              <a:rPr lang="en-US" sz="1400" b="1" dirty="0">
                <a:solidFill>
                  <a:schemeClr val="bg1"/>
                </a:solidFill>
              </a:rPr>
              <a:t>Merger</a:t>
            </a:r>
          </a:p>
          <a:p>
            <a:pPr lvl="1">
              <a:spcBef>
                <a:spcPts val="0"/>
              </a:spcBef>
              <a:spcAft>
                <a:spcPts val="200"/>
              </a:spcAft>
            </a:pPr>
            <a:r>
              <a:rPr lang="en-US" sz="1400" b="1" dirty="0">
                <a:solidFill>
                  <a:schemeClr val="bg1"/>
                </a:solidFill>
              </a:rPr>
              <a:t> Acquisitions</a:t>
            </a:r>
          </a:p>
          <a:p>
            <a:pPr lvl="1">
              <a:spcBef>
                <a:spcPts val="0"/>
              </a:spcBef>
              <a:spcAft>
                <a:spcPts val="200"/>
              </a:spcAft>
            </a:pPr>
            <a:r>
              <a:rPr lang="en-US" sz="1400" b="1" dirty="0">
                <a:solidFill>
                  <a:schemeClr val="bg1"/>
                </a:solidFill>
              </a:rPr>
              <a:t>Joint Ventures</a:t>
            </a:r>
          </a:p>
          <a:p>
            <a:pPr lvl="1">
              <a:spcBef>
                <a:spcPts val="0"/>
              </a:spcBef>
              <a:spcAft>
                <a:spcPts val="200"/>
              </a:spcAft>
            </a:pPr>
            <a:r>
              <a:rPr lang="en-US" sz="1400" b="1" dirty="0">
                <a:solidFill>
                  <a:schemeClr val="bg1"/>
                </a:solidFill>
              </a:rPr>
              <a:t>Strategic Alliances</a:t>
            </a:r>
          </a:p>
          <a:p>
            <a:pPr lvl="1">
              <a:spcBef>
                <a:spcPts val="0"/>
              </a:spcBef>
              <a:spcAft>
                <a:spcPts val="200"/>
              </a:spcAft>
            </a:pPr>
            <a:r>
              <a:rPr lang="en-US" sz="1400" b="1" dirty="0">
                <a:solidFill>
                  <a:schemeClr val="bg1"/>
                </a:solidFill>
              </a:rPr>
              <a:t>Greenfield Investment</a:t>
            </a:r>
          </a:p>
          <a:p>
            <a:pPr marL="457200" lvl="1" indent="0">
              <a:spcBef>
                <a:spcPts val="0"/>
              </a:spcBef>
              <a:spcAft>
                <a:spcPts val="200"/>
              </a:spcAft>
              <a:buNone/>
            </a:pPr>
            <a:endParaRPr lang="en-US" dirty="0"/>
          </a:p>
          <a:p>
            <a:pPr>
              <a:spcBef>
                <a:spcPts val="0"/>
              </a:spcBef>
              <a:spcAft>
                <a:spcPts val="200"/>
              </a:spcAft>
            </a:pPr>
            <a:endParaRPr lang="en-US" dirty="0"/>
          </a:p>
        </p:txBody>
      </p:sp>
      <p:sp>
        <p:nvSpPr>
          <p:cNvPr id="8" name="Content Placeholder 5">
            <a:extLst>
              <a:ext uri="{FF2B5EF4-FFF2-40B4-BE49-F238E27FC236}">
                <a16:creationId xmlns:a16="http://schemas.microsoft.com/office/drawing/2014/main" id="{1AC5AC39-EDDD-4CFE-9714-B0C8ACD723B6}"/>
              </a:ext>
            </a:extLst>
          </p:cNvPr>
          <p:cNvSpPr txBox="1">
            <a:spLocks/>
          </p:cNvSpPr>
          <p:nvPr/>
        </p:nvSpPr>
        <p:spPr>
          <a:xfrm>
            <a:off x="1662863" y="4029582"/>
            <a:ext cx="4163200" cy="2003234"/>
          </a:xfrm>
          <a:prstGeom prst="rect">
            <a:avLst/>
          </a:prstGeom>
          <a:solidFill>
            <a:schemeClr val="accent1"/>
          </a:solidFill>
          <a:ln w="15875">
            <a:solidFill>
              <a:srgbClr val="1E257E"/>
            </a:solidFill>
          </a:ln>
          <a:effectLst>
            <a:innerShdw blurRad="63500" dist="50800">
              <a:prstClr val="black">
                <a:alpha val="50000"/>
              </a:prstClr>
            </a:innerShdw>
          </a:effectLst>
        </p:spPr>
        <p:txBody>
          <a:bodyPr vert="horz" lIns="0" tIns="0" rIns="0" bIns="0" rtlCol="0">
            <a:noAutofit/>
          </a:bodyPr>
          <a:lstStyle>
            <a:lvl1pPr marL="342900" indent="-3429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1800" b="0" i="0" kern="1200" baseline="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spcAft>
                <a:spcPts val="200"/>
              </a:spcAft>
            </a:pPr>
            <a:endParaRPr lang="en-US" dirty="0"/>
          </a:p>
          <a:p>
            <a:pPr marL="0" indent="0">
              <a:spcBef>
                <a:spcPts val="0"/>
              </a:spcBef>
              <a:spcAft>
                <a:spcPts val="200"/>
              </a:spcAft>
              <a:buNone/>
            </a:pPr>
            <a:r>
              <a:rPr lang="en-US" b="1" dirty="0"/>
              <a:t>	</a:t>
            </a:r>
            <a:r>
              <a:rPr lang="en-US" sz="1400" b="1" dirty="0">
                <a:solidFill>
                  <a:schemeClr val="bg1"/>
                </a:solidFill>
              </a:rPr>
              <a:t>Social Responsibility</a:t>
            </a:r>
          </a:p>
          <a:p>
            <a:pPr lvl="1">
              <a:spcBef>
                <a:spcPts val="0"/>
              </a:spcBef>
              <a:spcAft>
                <a:spcPts val="200"/>
              </a:spcAft>
            </a:pPr>
            <a:r>
              <a:rPr lang="en-US" sz="1400" dirty="0">
                <a:solidFill>
                  <a:schemeClr val="bg1"/>
                </a:solidFill>
              </a:rPr>
              <a:t>Governance</a:t>
            </a:r>
          </a:p>
          <a:p>
            <a:pPr lvl="1">
              <a:spcBef>
                <a:spcPts val="0"/>
              </a:spcBef>
              <a:spcAft>
                <a:spcPts val="200"/>
              </a:spcAft>
            </a:pPr>
            <a:r>
              <a:rPr lang="en-US" sz="1400" dirty="0">
                <a:solidFill>
                  <a:schemeClr val="bg1"/>
                </a:solidFill>
              </a:rPr>
              <a:t>Shareholders/ Employees / Government / Community</a:t>
            </a:r>
          </a:p>
          <a:p>
            <a:pPr marL="457200" lvl="1" indent="0">
              <a:spcBef>
                <a:spcPts val="0"/>
              </a:spcBef>
              <a:spcAft>
                <a:spcPts val="200"/>
              </a:spcAft>
              <a:buNone/>
            </a:pPr>
            <a:r>
              <a:rPr lang="en-US" dirty="0"/>
              <a:t> </a:t>
            </a:r>
          </a:p>
          <a:p>
            <a:pPr>
              <a:spcBef>
                <a:spcPts val="0"/>
              </a:spcBef>
              <a:spcAft>
                <a:spcPts val="200"/>
              </a:spcAft>
            </a:pPr>
            <a:endParaRPr lang="en-US" dirty="0"/>
          </a:p>
        </p:txBody>
      </p:sp>
      <p:sp>
        <p:nvSpPr>
          <p:cNvPr id="9" name="Content Placeholder 5">
            <a:extLst>
              <a:ext uri="{FF2B5EF4-FFF2-40B4-BE49-F238E27FC236}">
                <a16:creationId xmlns:a16="http://schemas.microsoft.com/office/drawing/2014/main" id="{ACE42DE9-916A-4E6E-A2FE-702D03B2A2A2}"/>
              </a:ext>
            </a:extLst>
          </p:cNvPr>
          <p:cNvSpPr txBox="1">
            <a:spLocks/>
          </p:cNvSpPr>
          <p:nvPr/>
        </p:nvSpPr>
        <p:spPr>
          <a:xfrm>
            <a:off x="6123692" y="1789020"/>
            <a:ext cx="4107816" cy="2041015"/>
          </a:xfrm>
          <a:prstGeom prst="rect">
            <a:avLst/>
          </a:prstGeom>
          <a:solidFill>
            <a:schemeClr val="accent1"/>
          </a:solidFill>
          <a:ln w="15875">
            <a:solidFill>
              <a:srgbClr val="1E257E"/>
            </a:solidFill>
          </a:ln>
          <a:effectLst>
            <a:innerShdw blurRad="63500" dist="50800">
              <a:prstClr val="black">
                <a:alpha val="50000"/>
              </a:prstClr>
            </a:innerShdw>
          </a:effectLst>
        </p:spPr>
        <p:txBody>
          <a:bodyPr vert="horz" lIns="0" tIns="0" rIns="0" bIns="0" rtlCol="0">
            <a:noAutofit/>
          </a:bodyPr>
          <a:lstStyle>
            <a:lvl1pPr marL="342900" indent="-3429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1800" b="0" i="0" kern="1200" baseline="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800" b="0" i="0" kern="1200" baseline="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spcAft>
                <a:spcPts val="200"/>
              </a:spcAft>
            </a:pPr>
            <a:endParaRPr lang="en-US" dirty="0"/>
          </a:p>
          <a:p>
            <a:pPr marL="0" indent="0">
              <a:spcBef>
                <a:spcPts val="0"/>
              </a:spcBef>
              <a:spcAft>
                <a:spcPts val="200"/>
              </a:spcAft>
              <a:buNone/>
            </a:pPr>
            <a:r>
              <a:rPr lang="en-US" b="1" dirty="0"/>
              <a:t>	</a:t>
            </a:r>
            <a:r>
              <a:rPr lang="en-US" sz="1400" b="1" dirty="0">
                <a:solidFill>
                  <a:schemeClr val="bg1"/>
                </a:solidFill>
              </a:rPr>
              <a:t>Financial Strategy</a:t>
            </a:r>
          </a:p>
          <a:p>
            <a:pPr lvl="1">
              <a:spcBef>
                <a:spcPts val="0"/>
              </a:spcBef>
              <a:spcAft>
                <a:spcPts val="200"/>
              </a:spcAft>
            </a:pPr>
            <a:r>
              <a:rPr lang="en-US" sz="1400" dirty="0">
                <a:solidFill>
                  <a:schemeClr val="bg1"/>
                </a:solidFill>
              </a:rPr>
              <a:t>Raising Equity</a:t>
            </a:r>
          </a:p>
          <a:p>
            <a:pPr lvl="1">
              <a:spcBef>
                <a:spcPts val="0"/>
              </a:spcBef>
              <a:spcAft>
                <a:spcPts val="200"/>
              </a:spcAft>
            </a:pPr>
            <a:r>
              <a:rPr lang="en-US" sz="1400" dirty="0">
                <a:solidFill>
                  <a:schemeClr val="bg1"/>
                </a:solidFill>
              </a:rPr>
              <a:t>Raising Debt</a:t>
            </a:r>
          </a:p>
          <a:p>
            <a:pPr marL="457200" lvl="1" indent="0">
              <a:spcBef>
                <a:spcPts val="0"/>
              </a:spcBef>
              <a:spcAft>
                <a:spcPts val="200"/>
              </a:spcAft>
              <a:buNone/>
            </a:pPr>
            <a:r>
              <a:rPr lang="en-US" sz="1400" dirty="0">
                <a:solidFill>
                  <a:schemeClr val="bg1"/>
                </a:solidFill>
              </a:rPr>
              <a:t> </a:t>
            </a:r>
          </a:p>
          <a:p>
            <a:pPr>
              <a:spcBef>
                <a:spcPts val="0"/>
              </a:spcBef>
              <a:spcAft>
                <a:spcPts val="200"/>
              </a:spcAft>
            </a:pPr>
            <a:endParaRPr lang="en-US" dirty="0"/>
          </a:p>
        </p:txBody>
      </p:sp>
      <p:sp>
        <p:nvSpPr>
          <p:cNvPr id="11" name="Oval 10">
            <a:extLst>
              <a:ext uri="{FF2B5EF4-FFF2-40B4-BE49-F238E27FC236}">
                <a16:creationId xmlns:a16="http://schemas.microsoft.com/office/drawing/2014/main" id="{BD23F942-AE82-4AC6-99A7-4AD0C1C90206}"/>
              </a:ext>
            </a:extLst>
          </p:cNvPr>
          <p:cNvSpPr/>
          <p:nvPr/>
        </p:nvSpPr>
        <p:spPr>
          <a:xfrm>
            <a:off x="6123692" y="4531264"/>
            <a:ext cx="3093460" cy="14306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04932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697F791-5FFA-4164-899F-EB52EA72B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14" name="Picture 2">
            <a:extLst>
              <a:ext uri="{FF2B5EF4-FFF2-40B4-BE49-F238E27FC236}">
                <a16:creationId xmlns:a16="http://schemas.microsoft.com/office/drawing/2014/main" id="{4E28A1A9-FB81-4816-AAEA-C3B430946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B773AB25-A422-41AA-9737-5E04C1966D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18" name="Picture 2">
            <a:extLst>
              <a:ext uri="{FF2B5EF4-FFF2-40B4-BE49-F238E27FC236}">
                <a16:creationId xmlns:a16="http://schemas.microsoft.com/office/drawing/2014/main" id="{AF0552B8-DE8C-40DF-B29F-1728E6A1061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22530" y="23283"/>
            <a:ext cx="4078152"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C4783FF-F968-461C-85F9-520D212D76A3}"/>
              </a:ext>
            </a:extLst>
          </p:cNvPr>
          <p:cNvSpPr>
            <a:spLocks noGrp="1"/>
          </p:cNvSpPr>
          <p:nvPr>
            <p:ph type="title"/>
          </p:nvPr>
        </p:nvSpPr>
        <p:spPr>
          <a:xfrm>
            <a:off x="855266" y="618518"/>
            <a:ext cx="2851417" cy="1478570"/>
          </a:xfrm>
        </p:spPr>
        <p:txBody>
          <a:bodyPr>
            <a:normAutofit/>
          </a:bodyPr>
          <a:lstStyle/>
          <a:p>
            <a:r>
              <a:rPr lang="en-US" sz="3200" dirty="0">
                <a:solidFill>
                  <a:srgbClr val="FFFFFF"/>
                </a:solidFill>
              </a:rPr>
              <a:t>Method #3</a:t>
            </a:r>
          </a:p>
        </p:txBody>
      </p:sp>
      <p:sp>
        <p:nvSpPr>
          <p:cNvPr id="9" name="Content Placeholder 8">
            <a:extLst>
              <a:ext uri="{FF2B5EF4-FFF2-40B4-BE49-F238E27FC236}">
                <a16:creationId xmlns:a16="http://schemas.microsoft.com/office/drawing/2014/main" id="{332A0512-EB6C-45E7-9D6C-08EAAA12CE5A}"/>
              </a:ext>
            </a:extLst>
          </p:cNvPr>
          <p:cNvSpPr>
            <a:spLocks noGrp="1"/>
          </p:cNvSpPr>
          <p:nvPr>
            <p:ph idx="1"/>
          </p:nvPr>
        </p:nvSpPr>
        <p:spPr>
          <a:xfrm>
            <a:off x="844620" y="2249487"/>
            <a:ext cx="2862444" cy="3957302"/>
          </a:xfrm>
        </p:spPr>
        <p:txBody>
          <a:bodyPr>
            <a:normAutofit/>
          </a:bodyPr>
          <a:lstStyle/>
          <a:p>
            <a:r>
              <a:rPr lang="en-US" sz="1400" dirty="0">
                <a:solidFill>
                  <a:srgbClr val="FFFFFF"/>
                </a:solidFill>
              </a:rPr>
              <a:t>ENTERPISE VALUE: $2.94 Billion</a:t>
            </a:r>
          </a:p>
        </p:txBody>
      </p:sp>
      <p:grpSp>
        <p:nvGrpSpPr>
          <p:cNvPr id="20" name="Group 19">
            <a:extLst>
              <a:ext uri="{FF2B5EF4-FFF2-40B4-BE49-F238E27FC236}">
                <a16:creationId xmlns:a16="http://schemas.microsoft.com/office/drawing/2014/main" id="{6AD0D387-1584-4477-B5F8-52B50D4F22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21" name="Rectangle 5">
              <a:extLst>
                <a:ext uri="{FF2B5EF4-FFF2-40B4-BE49-F238E27FC236}">
                  <a16:creationId xmlns:a16="http://schemas.microsoft.com/office/drawing/2014/main" id="{22C90122-8CF0-4164-B596-168DE41D39A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2" name="Freeform 6">
              <a:extLst>
                <a:ext uri="{FF2B5EF4-FFF2-40B4-BE49-F238E27FC236}">
                  <a16:creationId xmlns:a16="http://schemas.microsoft.com/office/drawing/2014/main" id="{E74D534E-37A6-4D27-9C47-0B2F052783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 name="Freeform 7">
              <a:extLst>
                <a:ext uri="{FF2B5EF4-FFF2-40B4-BE49-F238E27FC236}">
                  <a16:creationId xmlns:a16="http://schemas.microsoft.com/office/drawing/2014/main" id="{1C1C156E-D2E0-468A-9B19-79521D69BF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8">
              <a:extLst>
                <a:ext uri="{FF2B5EF4-FFF2-40B4-BE49-F238E27FC236}">
                  <a16:creationId xmlns:a16="http://schemas.microsoft.com/office/drawing/2014/main" id="{14C97F11-4F6C-4DFF-89BC-3AEA5B7FF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9">
              <a:extLst>
                <a:ext uri="{FF2B5EF4-FFF2-40B4-BE49-F238E27FC236}">
                  <a16:creationId xmlns:a16="http://schemas.microsoft.com/office/drawing/2014/main" id="{773C2106-77CE-42E1-839F-925EAEBB2F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10">
              <a:extLst>
                <a:ext uri="{FF2B5EF4-FFF2-40B4-BE49-F238E27FC236}">
                  <a16:creationId xmlns:a16="http://schemas.microsoft.com/office/drawing/2014/main" id="{E2807D33-BD1F-4B09-8D93-63C06DB3C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Freeform 11">
              <a:extLst>
                <a:ext uri="{FF2B5EF4-FFF2-40B4-BE49-F238E27FC236}">
                  <a16:creationId xmlns:a16="http://schemas.microsoft.com/office/drawing/2014/main" id="{84BDF3E8-157B-47D1-AF8E-FE1EFF061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8" name="Freeform 12">
              <a:extLst>
                <a:ext uri="{FF2B5EF4-FFF2-40B4-BE49-F238E27FC236}">
                  <a16:creationId xmlns:a16="http://schemas.microsoft.com/office/drawing/2014/main" id="{68B482B5-E0FD-406A-99B2-297DF33354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13">
              <a:extLst>
                <a:ext uri="{FF2B5EF4-FFF2-40B4-BE49-F238E27FC236}">
                  <a16:creationId xmlns:a16="http://schemas.microsoft.com/office/drawing/2014/main" id="{B8750F30-12E8-410B-8709-78F1EF3BBE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14">
              <a:extLst>
                <a:ext uri="{FF2B5EF4-FFF2-40B4-BE49-F238E27FC236}">
                  <a16:creationId xmlns:a16="http://schemas.microsoft.com/office/drawing/2014/main" id="{DB2D030A-4700-4CC4-A971-F119F8372C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15">
              <a:extLst>
                <a:ext uri="{FF2B5EF4-FFF2-40B4-BE49-F238E27FC236}">
                  <a16:creationId xmlns:a16="http://schemas.microsoft.com/office/drawing/2014/main" id="{B4E516DB-F66E-4E88-8CAA-67153F5618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Line 16">
              <a:extLst>
                <a:ext uri="{FF2B5EF4-FFF2-40B4-BE49-F238E27FC236}">
                  <a16:creationId xmlns:a16="http://schemas.microsoft.com/office/drawing/2014/main" id="{DF749FDD-DD56-4DC9-A379-77E1106981D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a:extLst>
                <a:ext uri="{FF2B5EF4-FFF2-40B4-BE49-F238E27FC236}">
                  <a16:creationId xmlns:a16="http://schemas.microsoft.com/office/drawing/2014/main" id="{6AD95087-E0AF-45D3-B824-EFFCBBECD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18">
              <a:extLst>
                <a:ext uri="{FF2B5EF4-FFF2-40B4-BE49-F238E27FC236}">
                  <a16:creationId xmlns:a16="http://schemas.microsoft.com/office/drawing/2014/main" id="{2D21010F-3DE2-4881-B9D5-3415C4E05D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19">
              <a:extLst>
                <a:ext uri="{FF2B5EF4-FFF2-40B4-BE49-F238E27FC236}">
                  <a16:creationId xmlns:a16="http://schemas.microsoft.com/office/drawing/2014/main" id="{2AFDF4BC-8E99-4A2C-9EF2-4B98A05C2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20">
              <a:extLst>
                <a:ext uri="{FF2B5EF4-FFF2-40B4-BE49-F238E27FC236}">
                  <a16:creationId xmlns:a16="http://schemas.microsoft.com/office/drawing/2014/main" id="{BB8EAEE8-22EA-4103-A02E-5043474C4B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Rectangle 21">
              <a:extLst>
                <a:ext uri="{FF2B5EF4-FFF2-40B4-BE49-F238E27FC236}">
                  <a16:creationId xmlns:a16="http://schemas.microsoft.com/office/drawing/2014/main" id="{7148ABD2-E447-429F-B97E-86494051C1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38" name="Freeform 22">
              <a:extLst>
                <a:ext uri="{FF2B5EF4-FFF2-40B4-BE49-F238E27FC236}">
                  <a16:creationId xmlns:a16="http://schemas.microsoft.com/office/drawing/2014/main" id="{99900F4A-F8CA-456E-9FA0-34572621C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9" name="Freeform 23">
              <a:extLst>
                <a:ext uri="{FF2B5EF4-FFF2-40B4-BE49-F238E27FC236}">
                  <a16:creationId xmlns:a16="http://schemas.microsoft.com/office/drawing/2014/main" id="{DF5CD0A9-E49B-4968-886B-41C1A66D232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0" name="Freeform 24">
              <a:extLst>
                <a:ext uri="{FF2B5EF4-FFF2-40B4-BE49-F238E27FC236}">
                  <a16:creationId xmlns:a16="http://schemas.microsoft.com/office/drawing/2014/main" id="{7E462582-7383-4272-A323-85C9D137C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1" name="Freeform 25">
              <a:extLst>
                <a:ext uri="{FF2B5EF4-FFF2-40B4-BE49-F238E27FC236}">
                  <a16:creationId xmlns:a16="http://schemas.microsoft.com/office/drawing/2014/main" id="{CB472F67-7C37-4D80-B346-DE30D44B55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2" name="Freeform 26">
              <a:extLst>
                <a:ext uri="{FF2B5EF4-FFF2-40B4-BE49-F238E27FC236}">
                  <a16:creationId xmlns:a16="http://schemas.microsoft.com/office/drawing/2014/main" id="{19A8AE83-358F-4D4E-91C7-F09E35097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3" name="Freeform 27">
              <a:extLst>
                <a:ext uri="{FF2B5EF4-FFF2-40B4-BE49-F238E27FC236}">
                  <a16:creationId xmlns:a16="http://schemas.microsoft.com/office/drawing/2014/main" id="{C4B79436-9285-45DE-A9FB-B3DD750738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4" name="Freeform 28">
              <a:extLst>
                <a:ext uri="{FF2B5EF4-FFF2-40B4-BE49-F238E27FC236}">
                  <a16:creationId xmlns:a16="http://schemas.microsoft.com/office/drawing/2014/main" id="{B0BF8BF3-C90A-483A-B61E-13D2C41FBAC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5" name="Freeform 29">
              <a:extLst>
                <a:ext uri="{FF2B5EF4-FFF2-40B4-BE49-F238E27FC236}">
                  <a16:creationId xmlns:a16="http://schemas.microsoft.com/office/drawing/2014/main" id="{31011274-F329-444B-9B06-69DD2EC4490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6" name="Freeform 30">
              <a:extLst>
                <a:ext uri="{FF2B5EF4-FFF2-40B4-BE49-F238E27FC236}">
                  <a16:creationId xmlns:a16="http://schemas.microsoft.com/office/drawing/2014/main" id="{DB8B1D39-5B9A-4B4E-849B-A5821A2460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7" name="Freeform 31">
              <a:extLst>
                <a:ext uri="{FF2B5EF4-FFF2-40B4-BE49-F238E27FC236}">
                  <a16:creationId xmlns:a16="http://schemas.microsoft.com/office/drawing/2014/main" id="{336ECD63-75C2-4A32-A31B-30BB309724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pic>
        <p:nvPicPr>
          <p:cNvPr id="4" name="Picture 3">
            <a:extLst>
              <a:ext uri="{FF2B5EF4-FFF2-40B4-BE49-F238E27FC236}">
                <a16:creationId xmlns:a16="http://schemas.microsoft.com/office/drawing/2014/main" id="{75E6DB09-60A0-47EF-BF74-817C58C79BED}"/>
              </a:ext>
            </a:extLst>
          </p:cNvPr>
          <p:cNvPicPr>
            <a:picLocks noChangeAspect="1"/>
          </p:cNvPicPr>
          <p:nvPr/>
        </p:nvPicPr>
        <p:blipFill>
          <a:blip r:embed="rId3"/>
          <a:stretch>
            <a:fillRect/>
          </a:stretch>
        </p:blipFill>
        <p:spPr>
          <a:xfrm>
            <a:off x="4679334" y="1186455"/>
            <a:ext cx="6754210" cy="2844207"/>
          </a:xfrm>
          <a:prstGeom prst="rect">
            <a:avLst/>
          </a:prstGeom>
        </p:spPr>
      </p:pic>
    </p:spTree>
    <p:extLst>
      <p:ext uri="{BB962C8B-B14F-4D97-AF65-F5344CB8AC3E}">
        <p14:creationId xmlns:p14="http://schemas.microsoft.com/office/powerpoint/2010/main" val="4192278090"/>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4871C-F5C2-4FB9-B170-2514DD0B86BF}"/>
              </a:ext>
            </a:extLst>
          </p:cNvPr>
          <p:cNvSpPr>
            <a:spLocks noGrp="1"/>
          </p:cNvSpPr>
          <p:nvPr>
            <p:ph type="title"/>
          </p:nvPr>
        </p:nvSpPr>
        <p:spPr/>
        <p:txBody>
          <a:bodyPr/>
          <a:lstStyle/>
          <a:p>
            <a:r>
              <a:rPr lang="en-US" dirty="0"/>
              <a:t>Method 4</a:t>
            </a:r>
            <a:br>
              <a:rPr lang="en-US" dirty="0"/>
            </a:br>
            <a:r>
              <a:rPr lang="en-US" sz="2400" dirty="0"/>
              <a:t>Using discount cash flow method</a:t>
            </a:r>
            <a:endParaRPr lang="en-US" dirty="0"/>
          </a:p>
        </p:txBody>
      </p:sp>
      <p:sp>
        <p:nvSpPr>
          <p:cNvPr id="3" name="Content Placeholder 2">
            <a:extLst>
              <a:ext uri="{FF2B5EF4-FFF2-40B4-BE49-F238E27FC236}">
                <a16:creationId xmlns:a16="http://schemas.microsoft.com/office/drawing/2014/main" id="{AB23BCD6-9C7A-4055-90BF-280A0342B53F}"/>
              </a:ext>
            </a:extLst>
          </p:cNvPr>
          <p:cNvSpPr>
            <a:spLocks noGrp="1"/>
          </p:cNvSpPr>
          <p:nvPr>
            <p:ph idx="1"/>
          </p:nvPr>
        </p:nvSpPr>
        <p:spPr>
          <a:xfrm>
            <a:off x="1226473" y="2052727"/>
            <a:ext cx="10419723" cy="4376426"/>
          </a:xfrm>
        </p:spPr>
        <p:txBody>
          <a:bodyPr>
            <a:normAutofit fontScale="85000" lnSpcReduction="20000"/>
          </a:bodyPr>
          <a:lstStyle/>
          <a:p>
            <a:pPr marL="0" marR="0" algn="just" fontAlgn="base">
              <a:lnSpc>
                <a:spcPct val="107000"/>
              </a:lnSpc>
              <a:spcBef>
                <a:spcPts val="0"/>
              </a:spcBef>
              <a:spcAft>
                <a:spcPts val="0"/>
              </a:spcAft>
            </a:pPr>
            <a:r>
              <a:rPr lang="en-US" kern="150" dirty="0">
                <a:latin typeface="Times New Roman" panose="02020603050405020304" pitchFamily="18" charset="0"/>
                <a:ea typeface="Arial Unicode MS"/>
                <a:cs typeface="Arial Unicode MS"/>
              </a:rPr>
              <a:t>This method is the most fundamental method that is used to value many types of companies, especially companies that are tough to find any trading and acquisition multiple comparables. </a:t>
            </a:r>
          </a:p>
          <a:p>
            <a:pPr marL="0" marR="0" indent="0" algn="just" fontAlgn="base">
              <a:lnSpc>
                <a:spcPct val="107000"/>
              </a:lnSpc>
              <a:spcBef>
                <a:spcPts val="0"/>
              </a:spcBef>
              <a:spcAft>
                <a:spcPts val="0"/>
              </a:spcAft>
              <a:buNone/>
            </a:pPr>
            <a:endParaRPr lang="en-US" kern="150" dirty="0">
              <a:latin typeface="Times New Roman" panose="02020603050405020304" pitchFamily="18" charset="0"/>
              <a:ea typeface="Arial Unicode MS"/>
              <a:cs typeface="Arial Unicode MS"/>
            </a:endParaRPr>
          </a:p>
          <a:p>
            <a:pPr marL="0" marR="0" algn="just" fontAlgn="base">
              <a:lnSpc>
                <a:spcPct val="107000"/>
              </a:lnSpc>
              <a:spcBef>
                <a:spcPts val="0"/>
              </a:spcBef>
              <a:spcAft>
                <a:spcPts val="0"/>
              </a:spcAft>
            </a:pPr>
            <a:r>
              <a:rPr lang="en-US" kern="150" dirty="0">
                <a:latin typeface="Times New Roman" panose="02020603050405020304" pitchFamily="18" charset="0"/>
                <a:ea typeface="Arial Unicode MS"/>
                <a:cs typeface="Arial Unicode MS"/>
              </a:rPr>
              <a:t>This method called the DCF method that is broadly used by many investors, advisors, banks and academics is premised on the principal that the value of a company can be derived by the present value of its projected free cash flow (FCF). </a:t>
            </a:r>
          </a:p>
          <a:p>
            <a:pPr marL="0" marR="0" algn="just" fontAlgn="base">
              <a:lnSpc>
                <a:spcPct val="107000"/>
              </a:lnSpc>
              <a:spcBef>
                <a:spcPts val="0"/>
              </a:spcBef>
              <a:spcAft>
                <a:spcPts val="0"/>
              </a:spcAft>
            </a:pPr>
            <a:endParaRPr lang="en-US" kern="150" dirty="0">
              <a:latin typeface="Times New Roman" panose="02020603050405020304" pitchFamily="18" charset="0"/>
              <a:ea typeface="Arial Unicode MS"/>
              <a:cs typeface="Arial Unicode MS"/>
            </a:endParaRPr>
          </a:p>
          <a:p>
            <a:pPr marL="0" marR="0" algn="just" fontAlgn="base">
              <a:lnSpc>
                <a:spcPct val="107000"/>
              </a:lnSpc>
              <a:spcBef>
                <a:spcPts val="0"/>
              </a:spcBef>
              <a:spcAft>
                <a:spcPts val="0"/>
              </a:spcAft>
            </a:pPr>
            <a:r>
              <a:rPr lang="en-US" kern="150" dirty="0">
                <a:latin typeface="Times New Roman" panose="02020603050405020304" pitchFamily="18" charset="0"/>
                <a:ea typeface="Arial Unicode MS"/>
                <a:cs typeface="Arial Unicode MS"/>
              </a:rPr>
              <a:t>We will learn later that this FCF is derived from various assumptions, starting from Revenue and subtracting operating and capital costs.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fontAlgn="base">
              <a:lnSpc>
                <a:spcPct val="107000"/>
              </a:lnSpc>
              <a:spcBef>
                <a:spcPts val="0"/>
              </a:spcBef>
              <a:spcAft>
                <a:spcPts val="0"/>
              </a:spcAft>
              <a:buNone/>
            </a:pPr>
            <a:r>
              <a:rPr lang="en-US" kern="150" dirty="0">
                <a:latin typeface="Times New Roman" panose="02020603050405020304" pitchFamily="18" charset="0"/>
                <a:ea typeface="Arial Unicode MS"/>
                <a:cs typeface="Arial Unicode MS"/>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fontAlgn="base">
              <a:lnSpc>
                <a:spcPct val="107000"/>
              </a:lnSpc>
              <a:spcBef>
                <a:spcPts val="0"/>
              </a:spcBef>
              <a:spcAft>
                <a:spcPts val="0"/>
              </a:spcAft>
              <a:buNone/>
            </a:pPr>
            <a:r>
              <a:rPr lang="en-US" kern="150" dirty="0">
                <a:latin typeface="Times New Roman" panose="02020603050405020304" pitchFamily="18" charset="0"/>
                <a:ea typeface="Arial Unicode MS"/>
                <a:cs typeface="Arial Unicode MS"/>
              </a:rPr>
              <a:t>To value the company using the DCF method the analyst needs to derive the following four items: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just" fontAlgn="base">
              <a:lnSpc>
                <a:spcPct val="107000"/>
              </a:lnSpc>
              <a:spcBef>
                <a:spcPts val="0"/>
              </a:spcBef>
              <a:spcAft>
                <a:spcPts val="0"/>
              </a:spcAft>
              <a:buNone/>
            </a:pPr>
            <a:endParaRPr lang="en-US" kern="150" dirty="0">
              <a:latin typeface="Times New Roman" panose="02020603050405020304" pitchFamily="18" charset="0"/>
              <a:ea typeface="Arial Unicode MS"/>
              <a:cs typeface="Arial Unicode MS"/>
            </a:endParaRPr>
          </a:p>
          <a:p>
            <a:pPr lvl="2" algn="just" fontAlgn="base">
              <a:lnSpc>
                <a:spcPct val="107000"/>
              </a:lnSpc>
              <a:spcBef>
                <a:spcPts val="0"/>
              </a:spcBef>
            </a:pPr>
            <a:r>
              <a:rPr lang="en-US" kern="150" dirty="0">
                <a:latin typeface="Times New Roman" panose="02020603050405020304" pitchFamily="18" charset="0"/>
                <a:ea typeface="Arial Unicode MS"/>
                <a:cs typeface="Arial Unicode MS"/>
              </a:rPr>
              <a:t>Setting up a stream of cash flows</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lvl="2" algn="just" fontAlgn="base">
              <a:lnSpc>
                <a:spcPct val="107000"/>
              </a:lnSpc>
              <a:spcBef>
                <a:spcPts val="0"/>
              </a:spcBef>
            </a:pPr>
            <a:r>
              <a:rPr lang="en-US" kern="150" dirty="0">
                <a:latin typeface="Times New Roman" panose="02020603050405020304" pitchFamily="18" charset="0"/>
                <a:ea typeface="Arial Unicode MS"/>
                <a:cs typeface="Arial Unicode MS"/>
              </a:rPr>
              <a:t>Identifying an exit year.</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lvl="2" algn="just" fontAlgn="base">
              <a:lnSpc>
                <a:spcPct val="107000"/>
              </a:lnSpc>
              <a:spcBef>
                <a:spcPts val="0"/>
              </a:spcBef>
            </a:pPr>
            <a:r>
              <a:rPr lang="en-US" kern="150" dirty="0">
                <a:latin typeface="Times New Roman" panose="02020603050405020304" pitchFamily="18" charset="0"/>
                <a:ea typeface="Arial Unicode MS"/>
                <a:cs typeface="Arial Unicode MS"/>
              </a:rPr>
              <a:t>Calculating the value at exit year (Terminal Value)</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lvl="2" algn="just" fontAlgn="base">
              <a:lnSpc>
                <a:spcPct val="107000"/>
              </a:lnSpc>
              <a:spcBef>
                <a:spcPts val="0"/>
              </a:spcBef>
            </a:pPr>
            <a:r>
              <a:rPr lang="en-US" kern="150" dirty="0">
                <a:latin typeface="Times New Roman" panose="02020603050405020304" pitchFamily="18" charset="0"/>
                <a:ea typeface="Arial Unicode MS"/>
                <a:cs typeface="Arial Unicode MS"/>
              </a:rPr>
              <a:t>Using the appropriate discount rate to value the present value of the firm.</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fontAlgn="base">
              <a:lnSpc>
                <a:spcPct val="107000"/>
              </a:lnSpc>
              <a:spcBef>
                <a:spcPts val="0"/>
              </a:spcBef>
              <a:spcAft>
                <a:spcPts val="0"/>
              </a:spcAft>
              <a:buNone/>
            </a:pPr>
            <a:r>
              <a:rPr lang="en-US" kern="150" dirty="0">
                <a:latin typeface="Times New Roman" panose="02020603050405020304" pitchFamily="18" charset="0"/>
                <a:ea typeface="Arial Unicode MS"/>
                <a:cs typeface="Arial Unicode MS"/>
              </a:rPr>
              <a:t>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772014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 name="Rectangle 91">
            <a:extLst>
              <a:ext uri="{FF2B5EF4-FFF2-40B4-BE49-F238E27FC236}">
                <a16:creationId xmlns:a16="http://schemas.microsoft.com/office/drawing/2014/main" id="{6697F791-5FFA-4164-899F-EB52EA72B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94" name="Picture 2">
            <a:extLst>
              <a:ext uri="{FF2B5EF4-FFF2-40B4-BE49-F238E27FC236}">
                <a16:creationId xmlns:a16="http://schemas.microsoft.com/office/drawing/2014/main" id="{4E28A1A9-FB81-4816-AAEA-C3B430946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96" name="Rectangle 95">
            <a:extLst>
              <a:ext uri="{FF2B5EF4-FFF2-40B4-BE49-F238E27FC236}">
                <a16:creationId xmlns:a16="http://schemas.microsoft.com/office/drawing/2014/main" id="{B773AB25-A422-41AA-9737-5E04C1966D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98" name="Picture 2">
            <a:extLst>
              <a:ext uri="{FF2B5EF4-FFF2-40B4-BE49-F238E27FC236}">
                <a16:creationId xmlns:a16="http://schemas.microsoft.com/office/drawing/2014/main" id="{AF0552B8-DE8C-40DF-B29F-1728E6A1061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22530" y="23283"/>
            <a:ext cx="4078152"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C4783FF-F968-461C-85F9-520D212D76A3}"/>
              </a:ext>
            </a:extLst>
          </p:cNvPr>
          <p:cNvSpPr>
            <a:spLocks noGrp="1"/>
          </p:cNvSpPr>
          <p:nvPr>
            <p:ph type="title"/>
          </p:nvPr>
        </p:nvSpPr>
        <p:spPr>
          <a:xfrm>
            <a:off x="855266" y="618518"/>
            <a:ext cx="2851417" cy="1478570"/>
          </a:xfrm>
        </p:spPr>
        <p:txBody>
          <a:bodyPr>
            <a:normAutofit/>
          </a:bodyPr>
          <a:lstStyle/>
          <a:p>
            <a:r>
              <a:rPr lang="en-US" sz="3200" dirty="0">
                <a:solidFill>
                  <a:srgbClr val="FFFFFF"/>
                </a:solidFill>
              </a:rPr>
              <a:t>Method #4</a:t>
            </a:r>
          </a:p>
        </p:txBody>
      </p:sp>
      <p:sp>
        <p:nvSpPr>
          <p:cNvPr id="9" name="Content Placeholder 8">
            <a:extLst>
              <a:ext uri="{FF2B5EF4-FFF2-40B4-BE49-F238E27FC236}">
                <a16:creationId xmlns:a16="http://schemas.microsoft.com/office/drawing/2014/main" id="{332A0512-EB6C-45E7-9D6C-08EAAA12CE5A}"/>
              </a:ext>
            </a:extLst>
          </p:cNvPr>
          <p:cNvSpPr>
            <a:spLocks noGrp="1"/>
          </p:cNvSpPr>
          <p:nvPr>
            <p:ph idx="1"/>
          </p:nvPr>
        </p:nvSpPr>
        <p:spPr>
          <a:xfrm>
            <a:off x="844620" y="2249487"/>
            <a:ext cx="2862444" cy="3957302"/>
          </a:xfrm>
        </p:spPr>
        <p:txBody>
          <a:bodyPr>
            <a:normAutofit/>
          </a:bodyPr>
          <a:lstStyle/>
          <a:p>
            <a:r>
              <a:rPr lang="en-US" sz="1400" dirty="0">
                <a:solidFill>
                  <a:srgbClr val="FFFFFF"/>
                </a:solidFill>
              </a:rPr>
              <a:t>ENTERPISE VALUE: $3.6 Billion</a:t>
            </a:r>
          </a:p>
        </p:txBody>
      </p:sp>
      <p:grpSp>
        <p:nvGrpSpPr>
          <p:cNvPr id="100" name="Group 99">
            <a:extLst>
              <a:ext uri="{FF2B5EF4-FFF2-40B4-BE49-F238E27FC236}">
                <a16:creationId xmlns:a16="http://schemas.microsoft.com/office/drawing/2014/main" id="{6AD0D387-1584-4477-B5F8-52B50D4F22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101" name="Rectangle 5">
              <a:extLst>
                <a:ext uri="{FF2B5EF4-FFF2-40B4-BE49-F238E27FC236}">
                  <a16:creationId xmlns:a16="http://schemas.microsoft.com/office/drawing/2014/main" id="{22C90122-8CF0-4164-B596-168DE41D39A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02" name="Freeform 6">
              <a:extLst>
                <a:ext uri="{FF2B5EF4-FFF2-40B4-BE49-F238E27FC236}">
                  <a16:creationId xmlns:a16="http://schemas.microsoft.com/office/drawing/2014/main" id="{E74D534E-37A6-4D27-9C47-0B2F052783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3" name="Freeform 7">
              <a:extLst>
                <a:ext uri="{FF2B5EF4-FFF2-40B4-BE49-F238E27FC236}">
                  <a16:creationId xmlns:a16="http://schemas.microsoft.com/office/drawing/2014/main" id="{1C1C156E-D2E0-468A-9B19-79521D69BF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4" name="Freeform 8">
              <a:extLst>
                <a:ext uri="{FF2B5EF4-FFF2-40B4-BE49-F238E27FC236}">
                  <a16:creationId xmlns:a16="http://schemas.microsoft.com/office/drawing/2014/main" id="{14C97F11-4F6C-4DFF-89BC-3AEA5B7FF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5" name="Freeform 9">
              <a:extLst>
                <a:ext uri="{FF2B5EF4-FFF2-40B4-BE49-F238E27FC236}">
                  <a16:creationId xmlns:a16="http://schemas.microsoft.com/office/drawing/2014/main" id="{773C2106-77CE-42E1-839F-925EAEBB2F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6" name="Freeform 10">
              <a:extLst>
                <a:ext uri="{FF2B5EF4-FFF2-40B4-BE49-F238E27FC236}">
                  <a16:creationId xmlns:a16="http://schemas.microsoft.com/office/drawing/2014/main" id="{E2807D33-BD1F-4B09-8D93-63C06DB3C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7" name="Freeform 11">
              <a:extLst>
                <a:ext uri="{FF2B5EF4-FFF2-40B4-BE49-F238E27FC236}">
                  <a16:creationId xmlns:a16="http://schemas.microsoft.com/office/drawing/2014/main" id="{84BDF3E8-157B-47D1-AF8E-FE1EFF061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8" name="Freeform 12">
              <a:extLst>
                <a:ext uri="{FF2B5EF4-FFF2-40B4-BE49-F238E27FC236}">
                  <a16:creationId xmlns:a16="http://schemas.microsoft.com/office/drawing/2014/main" id="{68B482B5-E0FD-406A-99B2-297DF33354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9" name="Freeform 13">
              <a:extLst>
                <a:ext uri="{FF2B5EF4-FFF2-40B4-BE49-F238E27FC236}">
                  <a16:creationId xmlns:a16="http://schemas.microsoft.com/office/drawing/2014/main" id="{B8750F30-12E8-410B-8709-78F1EF3BBE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0" name="Freeform 14">
              <a:extLst>
                <a:ext uri="{FF2B5EF4-FFF2-40B4-BE49-F238E27FC236}">
                  <a16:creationId xmlns:a16="http://schemas.microsoft.com/office/drawing/2014/main" id="{DB2D030A-4700-4CC4-A971-F119F8372C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1" name="Freeform 15">
              <a:extLst>
                <a:ext uri="{FF2B5EF4-FFF2-40B4-BE49-F238E27FC236}">
                  <a16:creationId xmlns:a16="http://schemas.microsoft.com/office/drawing/2014/main" id="{B4E516DB-F66E-4E88-8CAA-67153F5618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2" name="Line 16">
              <a:extLst>
                <a:ext uri="{FF2B5EF4-FFF2-40B4-BE49-F238E27FC236}">
                  <a16:creationId xmlns:a16="http://schemas.microsoft.com/office/drawing/2014/main" id="{DF749FDD-DD56-4DC9-A379-77E1106981D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113" name="Freeform 17">
              <a:extLst>
                <a:ext uri="{FF2B5EF4-FFF2-40B4-BE49-F238E27FC236}">
                  <a16:creationId xmlns:a16="http://schemas.microsoft.com/office/drawing/2014/main" id="{6AD95087-E0AF-45D3-B824-EFFCBBECD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4" name="Freeform 18">
              <a:extLst>
                <a:ext uri="{FF2B5EF4-FFF2-40B4-BE49-F238E27FC236}">
                  <a16:creationId xmlns:a16="http://schemas.microsoft.com/office/drawing/2014/main" id="{2D21010F-3DE2-4881-B9D5-3415C4E05D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5" name="Freeform 19">
              <a:extLst>
                <a:ext uri="{FF2B5EF4-FFF2-40B4-BE49-F238E27FC236}">
                  <a16:creationId xmlns:a16="http://schemas.microsoft.com/office/drawing/2014/main" id="{2AFDF4BC-8E99-4A2C-9EF2-4B98A05C2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6" name="Freeform 20">
              <a:extLst>
                <a:ext uri="{FF2B5EF4-FFF2-40B4-BE49-F238E27FC236}">
                  <a16:creationId xmlns:a16="http://schemas.microsoft.com/office/drawing/2014/main" id="{BB8EAEE8-22EA-4103-A02E-5043474C4B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7" name="Rectangle 21">
              <a:extLst>
                <a:ext uri="{FF2B5EF4-FFF2-40B4-BE49-F238E27FC236}">
                  <a16:creationId xmlns:a16="http://schemas.microsoft.com/office/drawing/2014/main" id="{7148ABD2-E447-429F-B97E-86494051C1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18" name="Freeform 22">
              <a:extLst>
                <a:ext uri="{FF2B5EF4-FFF2-40B4-BE49-F238E27FC236}">
                  <a16:creationId xmlns:a16="http://schemas.microsoft.com/office/drawing/2014/main" id="{99900F4A-F8CA-456E-9FA0-34572621C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9" name="Freeform 23">
              <a:extLst>
                <a:ext uri="{FF2B5EF4-FFF2-40B4-BE49-F238E27FC236}">
                  <a16:creationId xmlns:a16="http://schemas.microsoft.com/office/drawing/2014/main" id="{DF5CD0A9-E49B-4968-886B-41C1A66D232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0" name="Freeform 24">
              <a:extLst>
                <a:ext uri="{FF2B5EF4-FFF2-40B4-BE49-F238E27FC236}">
                  <a16:creationId xmlns:a16="http://schemas.microsoft.com/office/drawing/2014/main" id="{7E462582-7383-4272-A323-85C9D137C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1" name="Freeform 25">
              <a:extLst>
                <a:ext uri="{FF2B5EF4-FFF2-40B4-BE49-F238E27FC236}">
                  <a16:creationId xmlns:a16="http://schemas.microsoft.com/office/drawing/2014/main" id="{CB472F67-7C37-4D80-B346-DE30D44B55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2" name="Freeform 26">
              <a:extLst>
                <a:ext uri="{FF2B5EF4-FFF2-40B4-BE49-F238E27FC236}">
                  <a16:creationId xmlns:a16="http://schemas.microsoft.com/office/drawing/2014/main" id="{19A8AE83-358F-4D4E-91C7-F09E35097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3" name="Freeform 27">
              <a:extLst>
                <a:ext uri="{FF2B5EF4-FFF2-40B4-BE49-F238E27FC236}">
                  <a16:creationId xmlns:a16="http://schemas.microsoft.com/office/drawing/2014/main" id="{C4B79436-9285-45DE-A9FB-B3DD750738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4" name="Freeform 28">
              <a:extLst>
                <a:ext uri="{FF2B5EF4-FFF2-40B4-BE49-F238E27FC236}">
                  <a16:creationId xmlns:a16="http://schemas.microsoft.com/office/drawing/2014/main" id="{B0BF8BF3-C90A-483A-B61E-13D2C41FBAC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5" name="Freeform 29">
              <a:extLst>
                <a:ext uri="{FF2B5EF4-FFF2-40B4-BE49-F238E27FC236}">
                  <a16:creationId xmlns:a16="http://schemas.microsoft.com/office/drawing/2014/main" id="{31011274-F329-444B-9B06-69DD2EC4490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6" name="Freeform 30">
              <a:extLst>
                <a:ext uri="{FF2B5EF4-FFF2-40B4-BE49-F238E27FC236}">
                  <a16:creationId xmlns:a16="http://schemas.microsoft.com/office/drawing/2014/main" id="{DB8B1D39-5B9A-4B4E-849B-A5821A2460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7" name="Freeform 31">
              <a:extLst>
                <a:ext uri="{FF2B5EF4-FFF2-40B4-BE49-F238E27FC236}">
                  <a16:creationId xmlns:a16="http://schemas.microsoft.com/office/drawing/2014/main" id="{336ECD63-75C2-4A32-A31B-30BB309724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pic>
        <p:nvPicPr>
          <p:cNvPr id="3" name="Picture 2">
            <a:extLst>
              <a:ext uri="{FF2B5EF4-FFF2-40B4-BE49-F238E27FC236}">
                <a16:creationId xmlns:a16="http://schemas.microsoft.com/office/drawing/2014/main" id="{D54EBD04-18EB-4B10-8613-5737B1DEC4F3}"/>
              </a:ext>
            </a:extLst>
          </p:cNvPr>
          <p:cNvPicPr>
            <a:picLocks noChangeAspect="1"/>
          </p:cNvPicPr>
          <p:nvPr/>
        </p:nvPicPr>
        <p:blipFill>
          <a:blip r:embed="rId3"/>
          <a:stretch>
            <a:fillRect/>
          </a:stretch>
        </p:blipFill>
        <p:spPr>
          <a:xfrm>
            <a:off x="4300840" y="263525"/>
            <a:ext cx="7764548" cy="6534001"/>
          </a:xfrm>
          <a:prstGeom prst="rect">
            <a:avLst/>
          </a:prstGeom>
        </p:spPr>
      </p:pic>
    </p:spTree>
    <p:extLst>
      <p:ext uri="{BB962C8B-B14F-4D97-AF65-F5344CB8AC3E}">
        <p14:creationId xmlns:p14="http://schemas.microsoft.com/office/powerpoint/2010/main" val="2520865349"/>
      </p:ext>
    </p:extLst>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4871C-F5C2-4FB9-B170-2514DD0B86BF}"/>
              </a:ext>
            </a:extLst>
          </p:cNvPr>
          <p:cNvSpPr>
            <a:spLocks noGrp="1"/>
          </p:cNvSpPr>
          <p:nvPr>
            <p:ph type="title"/>
          </p:nvPr>
        </p:nvSpPr>
        <p:spPr/>
        <p:txBody>
          <a:bodyPr/>
          <a:lstStyle/>
          <a:p>
            <a:r>
              <a:rPr lang="en-US" dirty="0"/>
              <a:t>Method 5</a:t>
            </a:r>
            <a:br>
              <a:rPr lang="en-US" dirty="0"/>
            </a:br>
            <a:r>
              <a:rPr lang="en-US" sz="2400" dirty="0"/>
              <a:t>Using Leveraged buyout (</a:t>
            </a:r>
            <a:r>
              <a:rPr lang="en-US" sz="2400" dirty="0" err="1"/>
              <a:t>lbo</a:t>
            </a:r>
            <a:r>
              <a:rPr lang="en-US" sz="2400" dirty="0"/>
              <a:t>) or non-recourse method</a:t>
            </a:r>
            <a:endParaRPr lang="en-US" dirty="0"/>
          </a:p>
        </p:txBody>
      </p:sp>
      <p:sp>
        <p:nvSpPr>
          <p:cNvPr id="3" name="Content Placeholder 2">
            <a:extLst>
              <a:ext uri="{FF2B5EF4-FFF2-40B4-BE49-F238E27FC236}">
                <a16:creationId xmlns:a16="http://schemas.microsoft.com/office/drawing/2014/main" id="{AB23BCD6-9C7A-4055-90BF-280A0342B53F}"/>
              </a:ext>
            </a:extLst>
          </p:cNvPr>
          <p:cNvSpPr>
            <a:spLocks noGrp="1"/>
          </p:cNvSpPr>
          <p:nvPr>
            <p:ph idx="1"/>
          </p:nvPr>
        </p:nvSpPr>
        <p:spPr>
          <a:xfrm>
            <a:off x="1226473" y="2052727"/>
            <a:ext cx="10419723" cy="4376426"/>
          </a:xfrm>
        </p:spPr>
        <p:txBody>
          <a:bodyPr>
            <a:normAutofit fontScale="92500" lnSpcReduction="10000"/>
          </a:bodyPr>
          <a:lstStyle/>
          <a:p>
            <a:pPr marL="0" marR="0" algn="just" fontAlgn="base">
              <a:lnSpc>
                <a:spcPct val="107000"/>
              </a:lnSpc>
              <a:spcBef>
                <a:spcPts val="0"/>
              </a:spcBef>
              <a:spcAft>
                <a:spcPts val="0"/>
              </a:spcAft>
            </a:pPr>
            <a:r>
              <a:rPr lang="en-US" kern="150" dirty="0">
                <a:latin typeface="Times New Roman" panose="02020603050405020304" pitchFamily="18" charset="0"/>
                <a:ea typeface="Arial Unicode MS"/>
                <a:cs typeface="Arial Unicode MS"/>
              </a:rPr>
              <a:t>This method is very similar to method 4 (DCF method) which is based on future free cash flows except the projected debt, WACC and expected return. </a:t>
            </a:r>
          </a:p>
          <a:p>
            <a:pPr marL="0" marR="0" indent="0" algn="just" fontAlgn="base">
              <a:lnSpc>
                <a:spcPct val="107000"/>
              </a:lnSpc>
              <a:spcBef>
                <a:spcPts val="0"/>
              </a:spcBef>
              <a:spcAft>
                <a:spcPts val="0"/>
              </a:spcAft>
              <a:buNone/>
            </a:pPr>
            <a:endParaRPr lang="en-US" kern="150" dirty="0">
              <a:latin typeface="Times New Roman" panose="02020603050405020304" pitchFamily="18" charset="0"/>
              <a:ea typeface="Arial Unicode MS"/>
              <a:cs typeface="Arial Unicode MS"/>
            </a:endParaRPr>
          </a:p>
          <a:p>
            <a:pPr marL="0" marR="0" algn="just" fontAlgn="base">
              <a:lnSpc>
                <a:spcPct val="107000"/>
              </a:lnSpc>
              <a:spcBef>
                <a:spcPts val="0"/>
              </a:spcBef>
              <a:spcAft>
                <a:spcPts val="0"/>
              </a:spcAft>
            </a:pPr>
            <a:r>
              <a:rPr lang="en-US" kern="150" dirty="0">
                <a:latin typeface="Times New Roman" panose="02020603050405020304" pitchFamily="18" charset="0"/>
                <a:ea typeface="Arial Unicode MS"/>
                <a:cs typeface="Arial Unicode MS"/>
              </a:rPr>
              <a:t>While the DCF analysis is used for determining today’s value of the company based on future cash flows, the value of the company using this LBO method is determined based on investor expectation which is return determines the acquisition price of the firm. </a:t>
            </a:r>
          </a:p>
          <a:p>
            <a:pPr marL="0" marR="0" indent="0" algn="just" fontAlgn="base">
              <a:lnSpc>
                <a:spcPct val="107000"/>
              </a:lnSpc>
              <a:spcBef>
                <a:spcPts val="0"/>
              </a:spcBef>
              <a:spcAft>
                <a:spcPts val="0"/>
              </a:spcAft>
              <a:buNone/>
            </a:pPr>
            <a:endParaRPr lang="en-US" kern="150" dirty="0">
              <a:latin typeface="Times New Roman" panose="02020603050405020304" pitchFamily="18" charset="0"/>
              <a:ea typeface="Arial Unicode MS"/>
              <a:cs typeface="Arial Unicode MS"/>
            </a:endParaRPr>
          </a:p>
          <a:p>
            <a:pPr marL="0" marR="0" algn="just" fontAlgn="base">
              <a:lnSpc>
                <a:spcPct val="107000"/>
              </a:lnSpc>
              <a:spcBef>
                <a:spcPts val="0"/>
              </a:spcBef>
              <a:spcAft>
                <a:spcPts val="0"/>
              </a:spcAft>
            </a:pPr>
            <a:r>
              <a:rPr lang="en-US" kern="150" dirty="0">
                <a:latin typeface="Times New Roman" panose="02020603050405020304" pitchFamily="18" charset="0"/>
                <a:ea typeface="Arial Unicode MS"/>
                <a:cs typeface="Arial Unicode MS"/>
              </a:rPr>
              <a:t>The equity investment amount is determined after assuming that most of the financing will be via debt. This method is unique because it uses the capital markets to engineer the financing of the buyout, so the equity return expectation is met via the use of leverage. </a:t>
            </a:r>
          </a:p>
          <a:p>
            <a:pPr marL="0" marR="0" indent="0" algn="just" fontAlgn="base">
              <a:lnSpc>
                <a:spcPct val="107000"/>
              </a:lnSpc>
              <a:spcBef>
                <a:spcPts val="0"/>
              </a:spcBef>
              <a:spcAft>
                <a:spcPts val="0"/>
              </a:spcAft>
              <a:buNone/>
            </a:pPr>
            <a:endParaRPr lang="en-US" kern="150" dirty="0">
              <a:latin typeface="Times New Roman" panose="02020603050405020304" pitchFamily="18" charset="0"/>
              <a:ea typeface="Arial Unicode MS"/>
              <a:cs typeface="Arial Unicode MS"/>
            </a:endParaRPr>
          </a:p>
          <a:p>
            <a:pPr marL="0" marR="0" algn="just" fontAlgn="base">
              <a:lnSpc>
                <a:spcPct val="107000"/>
              </a:lnSpc>
              <a:spcBef>
                <a:spcPts val="0"/>
              </a:spcBef>
              <a:spcAft>
                <a:spcPts val="0"/>
              </a:spcAft>
            </a:pPr>
            <a:r>
              <a:rPr lang="en-US" kern="150" dirty="0">
                <a:latin typeface="Times New Roman" panose="02020603050405020304" pitchFamily="18" charset="0"/>
                <a:ea typeface="Arial Unicode MS"/>
                <a:cs typeface="Arial Unicode MS"/>
              </a:rPr>
              <a:t>This method starts step by step starting first with the maximum debt the private equity can raise based on the target’s cash flow..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976809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 name="Rectangle 51">
            <a:extLst>
              <a:ext uri="{FF2B5EF4-FFF2-40B4-BE49-F238E27FC236}">
                <a16:creationId xmlns:a16="http://schemas.microsoft.com/office/drawing/2014/main" id="{6697F791-5FFA-4164-899F-EB52EA72B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54" name="Picture 2">
            <a:extLst>
              <a:ext uri="{FF2B5EF4-FFF2-40B4-BE49-F238E27FC236}">
                <a16:creationId xmlns:a16="http://schemas.microsoft.com/office/drawing/2014/main" id="{4E28A1A9-FB81-4816-AAEA-C3B430946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56" name="Rectangle 55">
            <a:extLst>
              <a:ext uri="{FF2B5EF4-FFF2-40B4-BE49-F238E27FC236}">
                <a16:creationId xmlns:a16="http://schemas.microsoft.com/office/drawing/2014/main" id="{B773AB25-A422-41AA-9737-5E04C1966D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58" name="Picture 2">
            <a:extLst>
              <a:ext uri="{FF2B5EF4-FFF2-40B4-BE49-F238E27FC236}">
                <a16:creationId xmlns:a16="http://schemas.microsoft.com/office/drawing/2014/main" id="{AF0552B8-DE8C-40DF-B29F-1728E6A1061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22530" y="23283"/>
            <a:ext cx="4078152"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C4783FF-F968-461C-85F9-520D212D76A3}"/>
              </a:ext>
            </a:extLst>
          </p:cNvPr>
          <p:cNvSpPr>
            <a:spLocks noGrp="1"/>
          </p:cNvSpPr>
          <p:nvPr>
            <p:ph type="title"/>
          </p:nvPr>
        </p:nvSpPr>
        <p:spPr>
          <a:xfrm>
            <a:off x="855266" y="618518"/>
            <a:ext cx="2851417" cy="1478570"/>
          </a:xfrm>
        </p:spPr>
        <p:txBody>
          <a:bodyPr>
            <a:normAutofit/>
          </a:bodyPr>
          <a:lstStyle/>
          <a:p>
            <a:r>
              <a:rPr lang="en-US" sz="3200" dirty="0">
                <a:solidFill>
                  <a:srgbClr val="FFFFFF"/>
                </a:solidFill>
              </a:rPr>
              <a:t>Method #5</a:t>
            </a:r>
            <a:br>
              <a:rPr lang="en-US" sz="3200" dirty="0">
                <a:solidFill>
                  <a:srgbClr val="FFFFFF"/>
                </a:solidFill>
              </a:rPr>
            </a:br>
            <a:br>
              <a:rPr lang="en-US" sz="3200" dirty="0">
                <a:solidFill>
                  <a:srgbClr val="FFFFFF"/>
                </a:solidFill>
              </a:rPr>
            </a:br>
            <a:endParaRPr lang="en-US" sz="3200" dirty="0">
              <a:solidFill>
                <a:srgbClr val="FFFFFF"/>
              </a:solidFill>
            </a:endParaRPr>
          </a:p>
        </p:txBody>
      </p:sp>
      <p:sp>
        <p:nvSpPr>
          <p:cNvPr id="9" name="Content Placeholder 8">
            <a:extLst>
              <a:ext uri="{FF2B5EF4-FFF2-40B4-BE49-F238E27FC236}">
                <a16:creationId xmlns:a16="http://schemas.microsoft.com/office/drawing/2014/main" id="{332A0512-EB6C-45E7-9D6C-08EAAA12CE5A}"/>
              </a:ext>
            </a:extLst>
          </p:cNvPr>
          <p:cNvSpPr>
            <a:spLocks noGrp="1"/>
          </p:cNvSpPr>
          <p:nvPr>
            <p:ph idx="1"/>
          </p:nvPr>
        </p:nvSpPr>
        <p:spPr>
          <a:xfrm>
            <a:off x="844620" y="2249487"/>
            <a:ext cx="2862444" cy="3957302"/>
          </a:xfrm>
        </p:spPr>
        <p:txBody>
          <a:bodyPr>
            <a:normAutofit/>
          </a:bodyPr>
          <a:lstStyle/>
          <a:p>
            <a:r>
              <a:rPr lang="en-US" sz="1400" dirty="0">
                <a:solidFill>
                  <a:srgbClr val="FFFFFF"/>
                </a:solidFill>
              </a:rPr>
              <a:t>Setting up the financial structure</a:t>
            </a:r>
          </a:p>
        </p:txBody>
      </p:sp>
      <p:grpSp>
        <p:nvGrpSpPr>
          <p:cNvPr id="60" name="Group 59">
            <a:extLst>
              <a:ext uri="{FF2B5EF4-FFF2-40B4-BE49-F238E27FC236}">
                <a16:creationId xmlns:a16="http://schemas.microsoft.com/office/drawing/2014/main" id="{6AD0D387-1584-4477-B5F8-52B50D4F22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61" name="Rectangle 5">
              <a:extLst>
                <a:ext uri="{FF2B5EF4-FFF2-40B4-BE49-F238E27FC236}">
                  <a16:creationId xmlns:a16="http://schemas.microsoft.com/office/drawing/2014/main" id="{22C90122-8CF0-4164-B596-168DE41D39A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62" name="Freeform 6">
              <a:extLst>
                <a:ext uri="{FF2B5EF4-FFF2-40B4-BE49-F238E27FC236}">
                  <a16:creationId xmlns:a16="http://schemas.microsoft.com/office/drawing/2014/main" id="{E74D534E-37A6-4D27-9C47-0B2F052783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3" name="Freeform 7">
              <a:extLst>
                <a:ext uri="{FF2B5EF4-FFF2-40B4-BE49-F238E27FC236}">
                  <a16:creationId xmlns:a16="http://schemas.microsoft.com/office/drawing/2014/main" id="{1C1C156E-D2E0-468A-9B19-79521D69BF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4" name="Freeform 8">
              <a:extLst>
                <a:ext uri="{FF2B5EF4-FFF2-40B4-BE49-F238E27FC236}">
                  <a16:creationId xmlns:a16="http://schemas.microsoft.com/office/drawing/2014/main" id="{14C97F11-4F6C-4DFF-89BC-3AEA5B7FF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5" name="Freeform 9">
              <a:extLst>
                <a:ext uri="{FF2B5EF4-FFF2-40B4-BE49-F238E27FC236}">
                  <a16:creationId xmlns:a16="http://schemas.microsoft.com/office/drawing/2014/main" id="{773C2106-77CE-42E1-839F-925EAEBB2F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6" name="Freeform 10">
              <a:extLst>
                <a:ext uri="{FF2B5EF4-FFF2-40B4-BE49-F238E27FC236}">
                  <a16:creationId xmlns:a16="http://schemas.microsoft.com/office/drawing/2014/main" id="{E2807D33-BD1F-4B09-8D93-63C06DB3C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7" name="Freeform 11">
              <a:extLst>
                <a:ext uri="{FF2B5EF4-FFF2-40B4-BE49-F238E27FC236}">
                  <a16:creationId xmlns:a16="http://schemas.microsoft.com/office/drawing/2014/main" id="{84BDF3E8-157B-47D1-AF8E-FE1EFF061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8" name="Freeform 12">
              <a:extLst>
                <a:ext uri="{FF2B5EF4-FFF2-40B4-BE49-F238E27FC236}">
                  <a16:creationId xmlns:a16="http://schemas.microsoft.com/office/drawing/2014/main" id="{68B482B5-E0FD-406A-99B2-297DF33354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9" name="Freeform 13">
              <a:extLst>
                <a:ext uri="{FF2B5EF4-FFF2-40B4-BE49-F238E27FC236}">
                  <a16:creationId xmlns:a16="http://schemas.microsoft.com/office/drawing/2014/main" id="{B8750F30-12E8-410B-8709-78F1EF3BBE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0" name="Freeform 14">
              <a:extLst>
                <a:ext uri="{FF2B5EF4-FFF2-40B4-BE49-F238E27FC236}">
                  <a16:creationId xmlns:a16="http://schemas.microsoft.com/office/drawing/2014/main" id="{DB2D030A-4700-4CC4-A971-F119F8372C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1" name="Freeform 15">
              <a:extLst>
                <a:ext uri="{FF2B5EF4-FFF2-40B4-BE49-F238E27FC236}">
                  <a16:creationId xmlns:a16="http://schemas.microsoft.com/office/drawing/2014/main" id="{B4E516DB-F66E-4E88-8CAA-67153F5618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2" name="Line 16">
              <a:extLst>
                <a:ext uri="{FF2B5EF4-FFF2-40B4-BE49-F238E27FC236}">
                  <a16:creationId xmlns:a16="http://schemas.microsoft.com/office/drawing/2014/main" id="{DF749FDD-DD56-4DC9-A379-77E1106981D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73" name="Freeform 17">
              <a:extLst>
                <a:ext uri="{FF2B5EF4-FFF2-40B4-BE49-F238E27FC236}">
                  <a16:creationId xmlns:a16="http://schemas.microsoft.com/office/drawing/2014/main" id="{6AD95087-E0AF-45D3-B824-EFFCBBECD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4" name="Freeform 18">
              <a:extLst>
                <a:ext uri="{FF2B5EF4-FFF2-40B4-BE49-F238E27FC236}">
                  <a16:creationId xmlns:a16="http://schemas.microsoft.com/office/drawing/2014/main" id="{2D21010F-3DE2-4881-B9D5-3415C4E05D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5" name="Freeform 19">
              <a:extLst>
                <a:ext uri="{FF2B5EF4-FFF2-40B4-BE49-F238E27FC236}">
                  <a16:creationId xmlns:a16="http://schemas.microsoft.com/office/drawing/2014/main" id="{2AFDF4BC-8E99-4A2C-9EF2-4B98A05C2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6" name="Freeform 20">
              <a:extLst>
                <a:ext uri="{FF2B5EF4-FFF2-40B4-BE49-F238E27FC236}">
                  <a16:creationId xmlns:a16="http://schemas.microsoft.com/office/drawing/2014/main" id="{BB8EAEE8-22EA-4103-A02E-5043474C4B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7" name="Rectangle 21">
              <a:extLst>
                <a:ext uri="{FF2B5EF4-FFF2-40B4-BE49-F238E27FC236}">
                  <a16:creationId xmlns:a16="http://schemas.microsoft.com/office/drawing/2014/main" id="{7148ABD2-E447-429F-B97E-86494051C1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78" name="Freeform 22">
              <a:extLst>
                <a:ext uri="{FF2B5EF4-FFF2-40B4-BE49-F238E27FC236}">
                  <a16:creationId xmlns:a16="http://schemas.microsoft.com/office/drawing/2014/main" id="{99900F4A-F8CA-456E-9FA0-34572621C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79" name="Freeform 23">
              <a:extLst>
                <a:ext uri="{FF2B5EF4-FFF2-40B4-BE49-F238E27FC236}">
                  <a16:creationId xmlns:a16="http://schemas.microsoft.com/office/drawing/2014/main" id="{DF5CD0A9-E49B-4968-886B-41C1A66D232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0" name="Freeform 24">
              <a:extLst>
                <a:ext uri="{FF2B5EF4-FFF2-40B4-BE49-F238E27FC236}">
                  <a16:creationId xmlns:a16="http://schemas.microsoft.com/office/drawing/2014/main" id="{7E462582-7383-4272-A323-85C9D137C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1" name="Freeform 25">
              <a:extLst>
                <a:ext uri="{FF2B5EF4-FFF2-40B4-BE49-F238E27FC236}">
                  <a16:creationId xmlns:a16="http://schemas.microsoft.com/office/drawing/2014/main" id="{CB472F67-7C37-4D80-B346-DE30D44B55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2" name="Freeform 26">
              <a:extLst>
                <a:ext uri="{FF2B5EF4-FFF2-40B4-BE49-F238E27FC236}">
                  <a16:creationId xmlns:a16="http://schemas.microsoft.com/office/drawing/2014/main" id="{19A8AE83-358F-4D4E-91C7-F09E35097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3" name="Freeform 27">
              <a:extLst>
                <a:ext uri="{FF2B5EF4-FFF2-40B4-BE49-F238E27FC236}">
                  <a16:creationId xmlns:a16="http://schemas.microsoft.com/office/drawing/2014/main" id="{C4B79436-9285-45DE-A9FB-B3DD750738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4" name="Freeform 28">
              <a:extLst>
                <a:ext uri="{FF2B5EF4-FFF2-40B4-BE49-F238E27FC236}">
                  <a16:creationId xmlns:a16="http://schemas.microsoft.com/office/drawing/2014/main" id="{B0BF8BF3-C90A-483A-B61E-13D2C41FBAC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5" name="Freeform 29">
              <a:extLst>
                <a:ext uri="{FF2B5EF4-FFF2-40B4-BE49-F238E27FC236}">
                  <a16:creationId xmlns:a16="http://schemas.microsoft.com/office/drawing/2014/main" id="{31011274-F329-444B-9B06-69DD2EC4490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6" name="Freeform 30">
              <a:extLst>
                <a:ext uri="{FF2B5EF4-FFF2-40B4-BE49-F238E27FC236}">
                  <a16:creationId xmlns:a16="http://schemas.microsoft.com/office/drawing/2014/main" id="{DB8B1D39-5B9A-4B4E-849B-A5821A2460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87" name="Freeform 31">
              <a:extLst>
                <a:ext uri="{FF2B5EF4-FFF2-40B4-BE49-F238E27FC236}">
                  <a16:creationId xmlns:a16="http://schemas.microsoft.com/office/drawing/2014/main" id="{336ECD63-75C2-4A32-A31B-30BB309724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pic>
        <p:nvPicPr>
          <p:cNvPr id="3" name="Picture 2">
            <a:extLst>
              <a:ext uri="{FF2B5EF4-FFF2-40B4-BE49-F238E27FC236}">
                <a16:creationId xmlns:a16="http://schemas.microsoft.com/office/drawing/2014/main" id="{D064DE2E-605B-42E3-9228-7A5B34618A9E}"/>
              </a:ext>
            </a:extLst>
          </p:cNvPr>
          <p:cNvPicPr>
            <a:picLocks noChangeAspect="1"/>
          </p:cNvPicPr>
          <p:nvPr/>
        </p:nvPicPr>
        <p:blipFill>
          <a:blip r:embed="rId3"/>
          <a:stretch>
            <a:fillRect/>
          </a:stretch>
        </p:blipFill>
        <p:spPr>
          <a:xfrm>
            <a:off x="4242499" y="166949"/>
            <a:ext cx="7820913" cy="6524101"/>
          </a:xfrm>
          <a:prstGeom prst="rect">
            <a:avLst/>
          </a:prstGeom>
        </p:spPr>
      </p:pic>
    </p:spTree>
    <p:extLst>
      <p:ext uri="{BB962C8B-B14F-4D97-AF65-F5344CB8AC3E}">
        <p14:creationId xmlns:p14="http://schemas.microsoft.com/office/powerpoint/2010/main" val="4276310356"/>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2" name="Rectangle 131">
            <a:extLst>
              <a:ext uri="{FF2B5EF4-FFF2-40B4-BE49-F238E27FC236}">
                <a16:creationId xmlns:a16="http://schemas.microsoft.com/office/drawing/2014/main" id="{6697F791-5FFA-4164-899F-EB52EA72B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134" name="Picture 2">
            <a:extLst>
              <a:ext uri="{FF2B5EF4-FFF2-40B4-BE49-F238E27FC236}">
                <a16:creationId xmlns:a16="http://schemas.microsoft.com/office/drawing/2014/main" id="{4E28A1A9-FB81-4816-AAEA-C3B430946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136" name="Rectangle 135">
            <a:extLst>
              <a:ext uri="{FF2B5EF4-FFF2-40B4-BE49-F238E27FC236}">
                <a16:creationId xmlns:a16="http://schemas.microsoft.com/office/drawing/2014/main" id="{B773AB25-A422-41AA-9737-5E04C1966D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138" name="Picture 2">
            <a:extLst>
              <a:ext uri="{FF2B5EF4-FFF2-40B4-BE49-F238E27FC236}">
                <a16:creationId xmlns:a16="http://schemas.microsoft.com/office/drawing/2014/main" id="{AF0552B8-DE8C-40DF-B29F-1728E6A1061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22530" y="23283"/>
            <a:ext cx="4078152"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C4783FF-F968-461C-85F9-520D212D76A3}"/>
              </a:ext>
            </a:extLst>
          </p:cNvPr>
          <p:cNvSpPr>
            <a:spLocks noGrp="1"/>
          </p:cNvSpPr>
          <p:nvPr>
            <p:ph type="title"/>
          </p:nvPr>
        </p:nvSpPr>
        <p:spPr>
          <a:xfrm>
            <a:off x="855266" y="618518"/>
            <a:ext cx="2851417" cy="1478570"/>
          </a:xfrm>
        </p:spPr>
        <p:txBody>
          <a:bodyPr>
            <a:normAutofit/>
          </a:bodyPr>
          <a:lstStyle/>
          <a:p>
            <a:r>
              <a:rPr lang="en-US" sz="3200" dirty="0">
                <a:solidFill>
                  <a:srgbClr val="FFFFFF"/>
                </a:solidFill>
              </a:rPr>
              <a:t>Method #5</a:t>
            </a:r>
            <a:br>
              <a:rPr lang="en-US" sz="3200" dirty="0">
                <a:solidFill>
                  <a:srgbClr val="FFFFFF"/>
                </a:solidFill>
              </a:rPr>
            </a:br>
            <a:br>
              <a:rPr lang="en-US" sz="3200" dirty="0">
                <a:solidFill>
                  <a:srgbClr val="FFFFFF"/>
                </a:solidFill>
              </a:rPr>
            </a:br>
            <a:endParaRPr lang="en-US" sz="3200" dirty="0">
              <a:solidFill>
                <a:srgbClr val="FFFFFF"/>
              </a:solidFill>
            </a:endParaRPr>
          </a:p>
        </p:txBody>
      </p:sp>
      <p:sp>
        <p:nvSpPr>
          <p:cNvPr id="9" name="Content Placeholder 8">
            <a:extLst>
              <a:ext uri="{FF2B5EF4-FFF2-40B4-BE49-F238E27FC236}">
                <a16:creationId xmlns:a16="http://schemas.microsoft.com/office/drawing/2014/main" id="{332A0512-EB6C-45E7-9D6C-08EAAA12CE5A}"/>
              </a:ext>
            </a:extLst>
          </p:cNvPr>
          <p:cNvSpPr>
            <a:spLocks noGrp="1"/>
          </p:cNvSpPr>
          <p:nvPr>
            <p:ph idx="1"/>
          </p:nvPr>
        </p:nvSpPr>
        <p:spPr>
          <a:xfrm>
            <a:off x="844620" y="2249487"/>
            <a:ext cx="2862444" cy="3957302"/>
          </a:xfrm>
        </p:spPr>
        <p:txBody>
          <a:bodyPr>
            <a:normAutofit/>
          </a:bodyPr>
          <a:lstStyle/>
          <a:p>
            <a:r>
              <a:rPr lang="en-US" sz="1400" dirty="0">
                <a:solidFill>
                  <a:srgbClr val="FFFFFF"/>
                </a:solidFill>
              </a:rPr>
              <a:t>Enterprise Value = $3.3</a:t>
            </a:r>
          </a:p>
        </p:txBody>
      </p:sp>
      <p:grpSp>
        <p:nvGrpSpPr>
          <p:cNvPr id="140" name="Group 139">
            <a:extLst>
              <a:ext uri="{FF2B5EF4-FFF2-40B4-BE49-F238E27FC236}">
                <a16:creationId xmlns:a16="http://schemas.microsoft.com/office/drawing/2014/main" id="{6AD0D387-1584-4477-B5F8-52B50D4F22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141" name="Rectangle 5">
              <a:extLst>
                <a:ext uri="{FF2B5EF4-FFF2-40B4-BE49-F238E27FC236}">
                  <a16:creationId xmlns:a16="http://schemas.microsoft.com/office/drawing/2014/main" id="{22C90122-8CF0-4164-B596-168DE41D39A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42" name="Freeform 6">
              <a:extLst>
                <a:ext uri="{FF2B5EF4-FFF2-40B4-BE49-F238E27FC236}">
                  <a16:creationId xmlns:a16="http://schemas.microsoft.com/office/drawing/2014/main" id="{E74D534E-37A6-4D27-9C47-0B2F052783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3" name="Freeform 7">
              <a:extLst>
                <a:ext uri="{FF2B5EF4-FFF2-40B4-BE49-F238E27FC236}">
                  <a16:creationId xmlns:a16="http://schemas.microsoft.com/office/drawing/2014/main" id="{1C1C156E-D2E0-468A-9B19-79521D69BF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4" name="Freeform 8">
              <a:extLst>
                <a:ext uri="{FF2B5EF4-FFF2-40B4-BE49-F238E27FC236}">
                  <a16:creationId xmlns:a16="http://schemas.microsoft.com/office/drawing/2014/main" id="{14C97F11-4F6C-4DFF-89BC-3AEA5B7FF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5" name="Freeform 9">
              <a:extLst>
                <a:ext uri="{FF2B5EF4-FFF2-40B4-BE49-F238E27FC236}">
                  <a16:creationId xmlns:a16="http://schemas.microsoft.com/office/drawing/2014/main" id="{773C2106-77CE-42E1-839F-925EAEBB2F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6" name="Freeform 10">
              <a:extLst>
                <a:ext uri="{FF2B5EF4-FFF2-40B4-BE49-F238E27FC236}">
                  <a16:creationId xmlns:a16="http://schemas.microsoft.com/office/drawing/2014/main" id="{E2807D33-BD1F-4B09-8D93-63C06DB3C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7" name="Freeform 11">
              <a:extLst>
                <a:ext uri="{FF2B5EF4-FFF2-40B4-BE49-F238E27FC236}">
                  <a16:creationId xmlns:a16="http://schemas.microsoft.com/office/drawing/2014/main" id="{84BDF3E8-157B-47D1-AF8E-FE1EFF061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8" name="Freeform 12">
              <a:extLst>
                <a:ext uri="{FF2B5EF4-FFF2-40B4-BE49-F238E27FC236}">
                  <a16:creationId xmlns:a16="http://schemas.microsoft.com/office/drawing/2014/main" id="{68B482B5-E0FD-406A-99B2-297DF33354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9" name="Freeform 13">
              <a:extLst>
                <a:ext uri="{FF2B5EF4-FFF2-40B4-BE49-F238E27FC236}">
                  <a16:creationId xmlns:a16="http://schemas.microsoft.com/office/drawing/2014/main" id="{B8750F30-12E8-410B-8709-78F1EF3BBE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0" name="Freeform 14">
              <a:extLst>
                <a:ext uri="{FF2B5EF4-FFF2-40B4-BE49-F238E27FC236}">
                  <a16:creationId xmlns:a16="http://schemas.microsoft.com/office/drawing/2014/main" id="{DB2D030A-4700-4CC4-A971-F119F8372C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1" name="Freeform 15">
              <a:extLst>
                <a:ext uri="{FF2B5EF4-FFF2-40B4-BE49-F238E27FC236}">
                  <a16:creationId xmlns:a16="http://schemas.microsoft.com/office/drawing/2014/main" id="{B4E516DB-F66E-4E88-8CAA-67153F5618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2" name="Line 16">
              <a:extLst>
                <a:ext uri="{FF2B5EF4-FFF2-40B4-BE49-F238E27FC236}">
                  <a16:creationId xmlns:a16="http://schemas.microsoft.com/office/drawing/2014/main" id="{DF749FDD-DD56-4DC9-A379-77E1106981D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153" name="Freeform 17">
              <a:extLst>
                <a:ext uri="{FF2B5EF4-FFF2-40B4-BE49-F238E27FC236}">
                  <a16:creationId xmlns:a16="http://schemas.microsoft.com/office/drawing/2014/main" id="{6AD95087-E0AF-45D3-B824-EFFCBBECD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4" name="Freeform 18">
              <a:extLst>
                <a:ext uri="{FF2B5EF4-FFF2-40B4-BE49-F238E27FC236}">
                  <a16:creationId xmlns:a16="http://schemas.microsoft.com/office/drawing/2014/main" id="{2D21010F-3DE2-4881-B9D5-3415C4E05D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5" name="Freeform 19">
              <a:extLst>
                <a:ext uri="{FF2B5EF4-FFF2-40B4-BE49-F238E27FC236}">
                  <a16:creationId xmlns:a16="http://schemas.microsoft.com/office/drawing/2014/main" id="{2AFDF4BC-8E99-4A2C-9EF2-4B98A05C2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6" name="Freeform 20">
              <a:extLst>
                <a:ext uri="{FF2B5EF4-FFF2-40B4-BE49-F238E27FC236}">
                  <a16:creationId xmlns:a16="http://schemas.microsoft.com/office/drawing/2014/main" id="{BB8EAEE8-22EA-4103-A02E-5043474C4B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7" name="Rectangle 21">
              <a:extLst>
                <a:ext uri="{FF2B5EF4-FFF2-40B4-BE49-F238E27FC236}">
                  <a16:creationId xmlns:a16="http://schemas.microsoft.com/office/drawing/2014/main" id="{7148ABD2-E447-429F-B97E-86494051C1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58" name="Freeform 22">
              <a:extLst>
                <a:ext uri="{FF2B5EF4-FFF2-40B4-BE49-F238E27FC236}">
                  <a16:creationId xmlns:a16="http://schemas.microsoft.com/office/drawing/2014/main" id="{99900F4A-F8CA-456E-9FA0-34572621C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9" name="Freeform 23">
              <a:extLst>
                <a:ext uri="{FF2B5EF4-FFF2-40B4-BE49-F238E27FC236}">
                  <a16:creationId xmlns:a16="http://schemas.microsoft.com/office/drawing/2014/main" id="{DF5CD0A9-E49B-4968-886B-41C1A66D232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0" name="Freeform 24">
              <a:extLst>
                <a:ext uri="{FF2B5EF4-FFF2-40B4-BE49-F238E27FC236}">
                  <a16:creationId xmlns:a16="http://schemas.microsoft.com/office/drawing/2014/main" id="{7E462582-7383-4272-A323-85C9D137C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1" name="Freeform 25">
              <a:extLst>
                <a:ext uri="{FF2B5EF4-FFF2-40B4-BE49-F238E27FC236}">
                  <a16:creationId xmlns:a16="http://schemas.microsoft.com/office/drawing/2014/main" id="{CB472F67-7C37-4D80-B346-DE30D44B55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2" name="Freeform 26">
              <a:extLst>
                <a:ext uri="{FF2B5EF4-FFF2-40B4-BE49-F238E27FC236}">
                  <a16:creationId xmlns:a16="http://schemas.microsoft.com/office/drawing/2014/main" id="{19A8AE83-358F-4D4E-91C7-F09E35097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3" name="Freeform 27">
              <a:extLst>
                <a:ext uri="{FF2B5EF4-FFF2-40B4-BE49-F238E27FC236}">
                  <a16:creationId xmlns:a16="http://schemas.microsoft.com/office/drawing/2014/main" id="{C4B79436-9285-45DE-A9FB-B3DD750738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4" name="Freeform 28">
              <a:extLst>
                <a:ext uri="{FF2B5EF4-FFF2-40B4-BE49-F238E27FC236}">
                  <a16:creationId xmlns:a16="http://schemas.microsoft.com/office/drawing/2014/main" id="{B0BF8BF3-C90A-483A-B61E-13D2C41FBAC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5" name="Freeform 29">
              <a:extLst>
                <a:ext uri="{FF2B5EF4-FFF2-40B4-BE49-F238E27FC236}">
                  <a16:creationId xmlns:a16="http://schemas.microsoft.com/office/drawing/2014/main" id="{31011274-F329-444B-9B06-69DD2EC4490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6" name="Freeform 30">
              <a:extLst>
                <a:ext uri="{FF2B5EF4-FFF2-40B4-BE49-F238E27FC236}">
                  <a16:creationId xmlns:a16="http://schemas.microsoft.com/office/drawing/2014/main" id="{DB8B1D39-5B9A-4B4E-849B-A5821A2460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7" name="Freeform 31">
              <a:extLst>
                <a:ext uri="{FF2B5EF4-FFF2-40B4-BE49-F238E27FC236}">
                  <a16:creationId xmlns:a16="http://schemas.microsoft.com/office/drawing/2014/main" id="{336ECD63-75C2-4A32-A31B-30BB309724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pic>
        <p:nvPicPr>
          <p:cNvPr id="3" name="Picture 2">
            <a:extLst>
              <a:ext uri="{FF2B5EF4-FFF2-40B4-BE49-F238E27FC236}">
                <a16:creationId xmlns:a16="http://schemas.microsoft.com/office/drawing/2014/main" id="{2FCD61BC-F649-43B5-BC7F-D48A5093D7DD}"/>
              </a:ext>
            </a:extLst>
          </p:cNvPr>
          <p:cNvPicPr>
            <a:picLocks noChangeAspect="1"/>
          </p:cNvPicPr>
          <p:nvPr/>
        </p:nvPicPr>
        <p:blipFill>
          <a:blip r:embed="rId3"/>
          <a:stretch>
            <a:fillRect/>
          </a:stretch>
        </p:blipFill>
        <p:spPr>
          <a:xfrm>
            <a:off x="4342494" y="120650"/>
            <a:ext cx="7562634" cy="6858000"/>
          </a:xfrm>
          <a:prstGeom prst="rect">
            <a:avLst/>
          </a:prstGeom>
        </p:spPr>
      </p:pic>
    </p:spTree>
    <p:extLst>
      <p:ext uri="{BB962C8B-B14F-4D97-AF65-F5344CB8AC3E}">
        <p14:creationId xmlns:p14="http://schemas.microsoft.com/office/powerpoint/2010/main" val="106983448"/>
      </p:ext>
    </p:extLst>
  </p:cSld>
  <p:clrMapOvr>
    <a:overrideClrMapping bg1="lt1" tx1="dk1" bg2="lt2" tx2="dk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 name="Rectangle 91">
            <a:extLst>
              <a:ext uri="{FF2B5EF4-FFF2-40B4-BE49-F238E27FC236}">
                <a16:creationId xmlns:a16="http://schemas.microsoft.com/office/drawing/2014/main" id="{6697F791-5FFA-4164-899F-EB52EA72B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94" name="Picture 2">
            <a:extLst>
              <a:ext uri="{FF2B5EF4-FFF2-40B4-BE49-F238E27FC236}">
                <a16:creationId xmlns:a16="http://schemas.microsoft.com/office/drawing/2014/main" id="{4E28A1A9-FB81-4816-AAEA-C3B430946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96" name="Rectangle 95">
            <a:extLst>
              <a:ext uri="{FF2B5EF4-FFF2-40B4-BE49-F238E27FC236}">
                <a16:creationId xmlns:a16="http://schemas.microsoft.com/office/drawing/2014/main" id="{B773AB25-A422-41AA-9737-5E04C1966D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98" name="Picture 2">
            <a:extLst>
              <a:ext uri="{FF2B5EF4-FFF2-40B4-BE49-F238E27FC236}">
                <a16:creationId xmlns:a16="http://schemas.microsoft.com/office/drawing/2014/main" id="{AF0552B8-DE8C-40DF-B29F-1728E6A1061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22530" y="23283"/>
            <a:ext cx="4078152"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C4783FF-F968-461C-85F9-520D212D76A3}"/>
              </a:ext>
            </a:extLst>
          </p:cNvPr>
          <p:cNvSpPr>
            <a:spLocks noGrp="1"/>
          </p:cNvSpPr>
          <p:nvPr>
            <p:ph type="title"/>
          </p:nvPr>
        </p:nvSpPr>
        <p:spPr>
          <a:xfrm>
            <a:off x="855266" y="618518"/>
            <a:ext cx="2851417" cy="1478570"/>
          </a:xfrm>
        </p:spPr>
        <p:txBody>
          <a:bodyPr>
            <a:normAutofit/>
          </a:bodyPr>
          <a:lstStyle/>
          <a:p>
            <a:r>
              <a:rPr lang="en-US" sz="3200" dirty="0">
                <a:solidFill>
                  <a:srgbClr val="FFFFFF"/>
                </a:solidFill>
              </a:rPr>
              <a:t>Summary valuation </a:t>
            </a:r>
          </a:p>
        </p:txBody>
      </p:sp>
      <p:grpSp>
        <p:nvGrpSpPr>
          <p:cNvPr id="100" name="Group 99">
            <a:extLst>
              <a:ext uri="{FF2B5EF4-FFF2-40B4-BE49-F238E27FC236}">
                <a16:creationId xmlns:a16="http://schemas.microsoft.com/office/drawing/2014/main" id="{6AD0D387-1584-4477-B5F8-52B50D4F22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101" name="Rectangle 5">
              <a:extLst>
                <a:ext uri="{FF2B5EF4-FFF2-40B4-BE49-F238E27FC236}">
                  <a16:creationId xmlns:a16="http://schemas.microsoft.com/office/drawing/2014/main" id="{22C90122-8CF0-4164-B596-168DE41D39A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02" name="Freeform 6">
              <a:extLst>
                <a:ext uri="{FF2B5EF4-FFF2-40B4-BE49-F238E27FC236}">
                  <a16:creationId xmlns:a16="http://schemas.microsoft.com/office/drawing/2014/main" id="{E74D534E-37A6-4D27-9C47-0B2F052783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3" name="Freeform 7">
              <a:extLst>
                <a:ext uri="{FF2B5EF4-FFF2-40B4-BE49-F238E27FC236}">
                  <a16:creationId xmlns:a16="http://schemas.microsoft.com/office/drawing/2014/main" id="{1C1C156E-D2E0-468A-9B19-79521D69BF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4" name="Freeform 8">
              <a:extLst>
                <a:ext uri="{FF2B5EF4-FFF2-40B4-BE49-F238E27FC236}">
                  <a16:creationId xmlns:a16="http://schemas.microsoft.com/office/drawing/2014/main" id="{14C97F11-4F6C-4DFF-89BC-3AEA5B7FF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5" name="Freeform 9">
              <a:extLst>
                <a:ext uri="{FF2B5EF4-FFF2-40B4-BE49-F238E27FC236}">
                  <a16:creationId xmlns:a16="http://schemas.microsoft.com/office/drawing/2014/main" id="{773C2106-77CE-42E1-839F-925EAEBB2F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6" name="Freeform 10">
              <a:extLst>
                <a:ext uri="{FF2B5EF4-FFF2-40B4-BE49-F238E27FC236}">
                  <a16:creationId xmlns:a16="http://schemas.microsoft.com/office/drawing/2014/main" id="{E2807D33-BD1F-4B09-8D93-63C06DB3C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7" name="Freeform 11">
              <a:extLst>
                <a:ext uri="{FF2B5EF4-FFF2-40B4-BE49-F238E27FC236}">
                  <a16:creationId xmlns:a16="http://schemas.microsoft.com/office/drawing/2014/main" id="{84BDF3E8-157B-47D1-AF8E-FE1EFF061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8" name="Freeform 12">
              <a:extLst>
                <a:ext uri="{FF2B5EF4-FFF2-40B4-BE49-F238E27FC236}">
                  <a16:creationId xmlns:a16="http://schemas.microsoft.com/office/drawing/2014/main" id="{68B482B5-E0FD-406A-99B2-297DF33354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09" name="Freeform 13">
              <a:extLst>
                <a:ext uri="{FF2B5EF4-FFF2-40B4-BE49-F238E27FC236}">
                  <a16:creationId xmlns:a16="http://schemas.microsoft.com/office/drawing/2014/main" id="{B8750F30-12E8-410B-8709-78F1EF3BBE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0" name="Freeform 14">
              <a:extLst>
                <a:ext uri="{FF2B5EF4-FFF2-40B4-BE49-F238E27FC236}">
                  <a16:creationId xmlns:a16="http://schemas.microsoft.com/office/drawing/2014/main" id="{DB2D030A-4700-4CC4-A971-F119F8372C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1" name="Freeform 15">
              <a:extLst>
                <a:ext uri="{FF2B5EF4-FFF2-40B4-BE49-F238E27FC236}">
                  <a16:creationId xmlns:a16="http://schemas.microsoft.com/office/drawing/2014/main" id="{B4E516DB-F66E-4E88-8CAA-67153F5618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2" name="Line 16">
              <a:extLst>
                <a:ext uri="{FF2B5EF4-FFF2-40B4-BE49-F238E27FC236}">
                  <a16:creationId xmlns:a16="http://schemas.microsoft.com/office/drawing/2014/main" id="{DF749FDD-DD56-4DC9-A379-77E1106981D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113" name="Freeform 17">
              <a:extLst>
                <a:ext uri="{FF2B5EF4-FFF2-40B4-BE49-F238E27FC236}">
                  <a16:creationId xmlns:a16="http://schemas.microsoft.com/office/drawing/2014/main" id="{6AD95087-E0AF-45D3-B824-EFFCBBECD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4" name="Freeform 18">
              <a:extLst>
                <a:ext uri="{FF2B5EF4-FFF2-40B4-BE49-F238E27FC236}">
                  <a16:creationId xmlns:a16="http://schemas.microsoft.com/office/drawing/2014/main" id="{2D21010F-3DE2-4881-B9D5-3415C4E05D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5" name="Freeform 19">
              <a:extLst>
                <a:ext uri="{FF2B5EF4-FFF2-40B4-BE49-F238E27FC236}">
                  <a16:creationId xmlns:a16="http://schemas.microsoft.com/office/drawing/2014/main" id="{2AFDF4BC-8E99-4A2C-9EF2-4B98A05C2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6" name="Freeform 20">
              <a:extLst>
                <a:ext uri="{FF2B5EF4-FFF2-40B4-BE49-F238E27FC236}">
                  <a16:creationId xmlns:a16="http://schemas.microsoft.com/office/drawing/2014/main" id="{BB8EAEE8-22EA-4103-A02E-5043474C4B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7" name="Rectangle 21">
              <a:extLst>
                <a:ext uri="{FF2B5EF4-FFF2-40B4-BE49-F238E27FC236}">
                  <a16:creationId xmlns:a16="http://schemas.microsoft.com/office/drawing/2014/main" id="{7148ABD2-E447-429F-B97E-86494051C1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18" name="Freeform 22">
              <a:extLst>
                <a:ext uri="{FF2B5EF4-FFF2-40B4-BE49-F238E27FC236}">
                  <a16:creationId xmlns:a16="http://schemas.microsoft.com/office/drawing/2014/main" id="{99900F4A-F8CA-456E-9FA0-34572621C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19" name="Freeform 23">
              <a:extLst>
                <a:ext uri="{FF2B5EF4-FFF2-40B4-BE49-F238E27FC236}">
                  <a16:creationId xmlns:a16="http://schemas.microsoft.com/office/drawing/2014/main" id="{DF5CD0A9-E49B-4968-886B-41C1A66D232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0" name="Freeform 24">
              <a:extLst>
                <a:ext uri="{FF2B5EF4-FFF2-40B4-BE49-F238E27FC236}">
                  <a16:creationId xmlns:a16="http://schemas.microsoft.com/office/drawing/2014/main" id="{7E462582-7383-4272-A323-85C9D137C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1" name="Freeform 25">
              <a:extLst>
                <a:ext uri="{FF2B5EF4-FFF2-40B4-BE49-F238E27FC236}">
                  <a16:creationId xmlns:a16="http://schemas.microsoft.com/office/drawing/2014/main" id="{CB472F67-7C37-4D80-B346-DE30D44B55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2" name="Freeform 26">
              <a:extLst>
                <a:ext uri="{FF2B5EF4-FFF2-40B4-BE49-F238E27FC236}">
                  <a16:creationId xmlns:a16="http://schemas.microsoft.com/office/drawing/2014/main" id="{19A8AE83-358F-4D4E-91C7-F09E35097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3" name="Freeform 27">
              <a:extLst>
                <a:ext uri="{FF2B5EF4-FFF2-40B4-BE49-F238E27FC236}">
                  <a16:creationId xmlns:a16="http://schemas.microsoft.com/office/drawing/2014/main" id="{C4B79436-9285-45DE-A9FB-B3DD750738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4" name="Freeform 28">
              <a:extLst>
                <a:ext uri="{FF2B5EF4-FFF2-40B4-BE49-F238E27FC236}">
                  <a16:creationId xmlns:a16="http://schemas.microsoft.com/office/drawing/2014/main" id="{B0BF8BF3-C90A-483A-B61E-13D2C41FBAC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5" name="Freeform 29">
              <a:extLst>
                <a:ext uri="{FF2B5EF4-FFF2-40B4-BE49-F238E27FC236}">
                  <a16:creationId xmlns:a16="http://schemas.microsoft.com/office/drawing/2014/main" id="{31011274-F329-444B-9B06-69DD2EC4490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6" name="Freeform 30">
              <a:extLst>
                <a:ext uri="{FF2B5EF4-FFF2-40B4-BE49-F238E27FC236}">
                  <a16:creationId xmlns:a16="http://schemas.microsoft.com/office/drawing/2014/main" id="{DB8B1D39-5B9A-4B4E-849B-A5821A2460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27" name="Freeform 31">
              <a:extLst>
                <a:ext uri="{FF2B5EF4-FFF2-40B4-BE49-F238E27FC236}">
                  <a16:creationId xmlns:a16="http://schemas.microsoft.com/office/drawing/2014/main" id="{336ECD63-75C2-4A32-A31B-30BB309724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pic>
        <p:nvPicPr>
          <p:cNvPr id="4" name="Picture 3">
            <a:extLst>
              <a:ext uri="{FF2B5EF4-FFF2-40B4-BE49-F238E27FC236}">
                <a16:creationId xmlns:a16="http://schemas.microsoft.com/office/drawing/2014/main" id="{74741150-4E98-4125-A1FD-22A017DBC3EE}"/>
              </a:ext>
            </a:extLst>
          </p:cNvPr>
          <p:cNvPicPr>
            <a:picLocks noChangeAspect="1"/>
          </p:cNvPicPr>
          <p:nvPr/>
        </p:nvPicPr>
        <p:blipFill>
          <a:blip r:embed="rId3"/>
          <a:stretch>
            <a:fillRect/>
          </a:stretch>
        </p:blipFill>
        <p:spPr>
          <a:xfrm>
            <a:off x="4300840" y="291399"/>
            <a:ext cx="7672085" cy="6309237"/>
          </a:xfrm>
          <a:prstGeom prst="rect">
            <a:avLst/>
          </a:prstGeom>
        </p:spPr>
      </p:pic>
    </p:spTree>
    <p:extLst>
      <p:ext uri="{BB962C8B-B14F-4D97-AF65-F5344CB8AC3E}">
        <p14:creationId xmlns:p14="http://schemas.microsoft.com/office/powerpoint/2010/main" val="1080878375"/>
      </p:ext>
    </p:extLst>
  </p:cSld>
  <p:clrMapOvr>
    <a:overrideClrMapping bg1="lt1" tx1="dk1" bg2="lt2" tx2="dk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4871C-F5C2-4FB9-B170-2514DD0B86BF}"/>
              </a:ext>
            </a:extLst>
          </p:cNvPr>
          <p:cNvSpPr>
            <a:spLocks noGrp="1"/>
          </p:cNvSpPr>
          <p:nvPr>
            <p:ph type="title"/>
          </p:nvPr>
        </p:nvSpPr>
        <p:spPr/>
        <p:txBody>
          <a:bodyPr/>
          <a:lstStyle/>
          <a:p>
            <a:r>
              <a:rPr lang="en-US" dirty="0"/>
              <a:t>Merging with a publicly traded company</a:t>
            </a:r>
            <a:br>
              <a:rPr lang="en-US" dirty="0"/>
            </a:br>
            <a:r>
              <a:rPr lang="en-US" sz="2400" dirty="0"/>
              <a:t>first round process (SEC driven)</a:t>
            </a:r>
          </a:p>
        </p:txBody>
      </p:sp>
      <p:sp>
        <p:nvSpPr>
          <p:cNvPr id="3" name="Content Placeholder 2">
            <a:extLst>
              <a:ext uri="{FF2B5EF4-FFF2-40B4-BE49-F238E27FC236}">
                <a16:creationId xmlns:a16="http://schemas.microsoft.com/office/drawing/2014/main" id="{AB23BCD6-9C7A-4055-90BF-280A0342B53F}"/>
              </a:ext>
            </a:extLst>
          </p:cNvPr>
          <p:cNvSpPr>
            <a:spLocks noGrp="1"/>
          </p:cNvSpPr>
          <p:nvPr>
            <p:ph idx="1"/>
          </p:nvPr>
        </p:nvSpPr>
        <p:spPr>
          <a:xfrm>
            <a:off x="1226473" y="2052727"/>
            <a:ext cx="10419723" cy="4376426"/>
          </a:xfrm>
        </p:spPr>
        <p:txBody>
          <a:bodyPr>
            <a:normAutofit/>
          </a:bodyPr>
          <a:lstStyle/>
          <a:p>
            <a:r>
              <a:rPr lang="en-US" dirty="0"/>
              <a:t>Contact Prospective Buyers</a:t>
            </a:r>
          </a:p>
          <a:p>
            <a:r>
              <a:rPr lang="en-US" dirty="0"/>
              <a:t>Negotiate and Execute Confidentiality Agreements with Interested Parties</a:t>
            </a:r>
          </a:p>
          <a:p>
            <a:r>
              <a:rPr lang="en-US" dirty="0"/>
              <a:t>Distribute Confidential Information Memorandum and Initial Bid Procedures Letter</a:t>
            </a:r>
          </a:p>
          <a:p>
            <a:r>
              <a:rPr lang="en-US" dirty="0"/>
              <a:t>Prepare Management Presentation</a:t>
            </a:r>
          </a:p>
          <a:p>
            <a:r>
              <a:rPr lang="en-US" dirty="0"/>
              <a:t>Set up Data Room</a:t>
            </a:r>
          </a:p>
          <a:p>
            <a:r>
              <a:rPr lang="en-US" dirty="0"/>
              <a:t>Prepare Stapled Financing Package (if applicable)</a:t>
            </a:r>
          </a:p>
          <a:p>
            <a:r>
              <a:rPr lang="en-US" dirty="0"/>
              <a:t>Receive Initial Bids and Select Buyers to Proceed to Second Round</a:t>
            </a:r>
          </a:p>
        </p:txBody>
      </p:sp>
    </p:spTree>
    <p:extLst>
      <p:ext uri="{BB962C8B-B14F-4D97-AF65-F5344CB8AC3E}">
        <p14:creationId xmlns:p14="http://schemas.microsoft.com/office/powerpoint/2010/main" val="14167310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4871C-F5C2-4FB9-B170-2514DD0B86BF}"/>
              </a:ext>
            </a:extLst>
          </p:cNvPr>
          <p:cNvSpPr>
            <a:spLocks noGrp="1"/>
          </p:cNvSpPr>
          <p:nvPr>
            <p:ph type="title"/>
          </p:nvPr>
        </p:nvSpPr>
        <p:spPr/>
        <p:txBody>
          <a:bodyPr/>
          <a:lstStyle/>
          <a:p>
            <a:r>
              <a:rPr lang="en-US" dirty="0"/>
              <a:t>Merging with a publicly traded company</a:t>
            </a:r>
            <a:br>
              <a:rPr lang="en-US" dirty="0"/>
            </a:br>
            <a:r>
              <a:rPr lang="en-US" sz="2400" dirty="0"/>
              <a:t>second round process (SEC driven)</a:t>
            </a:r>
          </a:p>
        </p:txBody>
      </p:sp>
      <p:sp>
        <p:nvSpPr>
          <p:cNvPr id="3" name="Content Placeholder 2">
            <a:extLst>
              <a:ext uri="{FF2B5EF4-FFF2-40B4-BE49-F238E27FC236}">
                <a16:creationId xmlns:a16="http://schemas.microsoft.com/office/drawing/2014/main" id="{AB23BCD6-9C7A-4055-90BF-280A0342B53F}"/>
              </a:ext>
            </a:extLst>
          </p:cNvPr>
          <p:cNvSpPr>
            <a:spLocks noGrp="1"/>
          </p:cNvSpPr>
          <p:nvPr>
            <p:ph idx="1"/>
          </p:nvPr>
        </p:nvSpPr>
        <p:spPr>
          <a:xfrm>
            <a:off x="1226473" y="2052727"/>
            <a:ext cx="10419723" cy="3141065"/>
          </a:xfrm>
        </p:spPr>
        <p:txBody>
          <a:bodyPr>
            <a:normAutofit/>
          </a:bodyPr>
          <a:lstStyle/>
          <a:p>
            <a:r>
              <a:rPr lang="en-US" dirty="0"/>
              <a:t>Contact Management Presentations</a:t>
            </a:r>
          </a:p>
          <a:p>
            <a:r>
              <a:rPr lang="en-US" dirty="0"/>
              <a:t>Facilitate Site Visits</a:t>
            </a:r>
          </a:p>
          <a:p>
            <a:r>
              <a:rPr lang="en-US" dirty="0"/>
              <a:t>Provide Data Room Access</a:t>
            </a:r>
          </a:p>
          <a:p>
            <a:r>
              <a:rPr lang="en-US" dirty="0"/>
              <a:t>Distribute Final Bid Procedures Letter and Draft Definitive Agreement</a:t>
            </a:r>
          </a:p>
          <a:p>
            <a:r>
              <a:rPr lang="en-US" dirty="0"/>
              <a:t>Receive Final Bids</a:t>
            </a:r>
          </a:p>
        </p:txBody>
      </p:sp>
    </p:spTree>
    <p:extLst>
      <p:ext uri="{BB962C8B-B14F-4D97-AF65-F5344CB8AC3E}">
        <p14:creationId xmlns:p14="http://schemas.microsoft.com/office/powerpoint/2010/main" val="30081746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2" name="Rectangle 91">
            <a:extLst>
              <a:ext uri="{FF2B5EF4-FFF2-40B4-BE49-F238E27FC236}">
                <a16:creationId xmlns:a16="http://schemas.microsoft.com/office/drawing/2014/main" id="{6697F791-5FFA-4164-899F-EB52EA72B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94" name="Picture 2">
            <a:extLst>
              <a:ext uri="{FF2B5EF4-FFF2-40B4-BE49-F238E27FC236}">
                <a16:creationId xmlns:a16="http://schemas.microsoft.com/office/drawing/2014/main" id="{4E28A1A9-FB81-4816-AAEA-C3B43094695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sp>
        <p:nvSpPr>
          <p:cNvPr id="96" name="Rectangle 95">
            <a:extLst>
              <a:ext uri="{FF2B5EF4-FFF2-40B4-BE49-F238E27FC236}">
                <a16:creationId xmlns:a16="http://schemas.microsoft.com/office/drawing/2014/main" id="{B773AB25-A422-41AA-9737-5E04C1966D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pic>
        <p:nvPicPr>
          <p:cNvPr id="98" name="Picture 2">
            <a:extLst>
              <a:ext uri="{FF2B5EF4-FFF2-40B4-BE49-F238E27FC236}">
                <a16:creationId xmlns:a16="http://schemas.microsoft.com/office/drawing/2014/main" id="{AF0552B8-DE8C-40DF-B29F-1728E6A1061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22530" y="23283"/>
            <a:ext cx="4078152"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100" name="Group 99">
            <a:extLst>
              <a:ext uri="{FF2B5EF4-FFF2-40B4-BE49-F238E27FC236}">
                <a16:creationId xmlns:a16="http://schemas.microsoft.com/office/drawing/2014/main" id="{6AD0D387-1584-4477-B5F8-52B50D4F22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101" name="Rectangle 5">
              <a:extLst>
                <a:ext uri="{FF2B5EF4-FFF2-40B4-BE49-F238E27FC236}">
                  <a16:creationId xmlns:a16="http://schemas.microsoft.com/office/drawing/2014/main" id="{22C90122-8CF0-4164-B596-168DE41D39A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02" name="Freeform 6">
              <a:extLst>
                <a:ext uri="{FF2B5EF4-FFF2-40B4-BE49-F238E27FC236}">
                  <a16:creationId xmlns:a16="http://schemas.microsoft.com/office/drawing/2014/main" id="{E74D534E-37A6-4D27-9C47-0B2F052783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3" name="Freeform 7">
              <a:extLst>
                <a:ext uri="{FF2B5EF4-FFF2-40B4-BE49-F238E27FC236}">
                  <a16:creationId xmlns:a16="http://schemas.microsoft.com/office/drawing/2014/main" id="{1C1C156E-D2E0-468A-9B19-79521D69BF5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4" name="Freeform 8">
              <a:extLst>
                <a:ext uri="{FF2B5EF4-FFF2-40B4-BE49-F238E27FC236}">
                  <a16:creationId xmlns:a16="http://schemas.microsoft.com/office/drawing/2014/main" id="{14C97F11-4F6C-4DFF-89BC-3AEA5B7FF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5" name="Freeform 9">
              <a:extLst>
                <a:ext uri="{FF2B5EF4-FFF2-40B4-BE49-F238E27FC236}">
                  <a16:creationId xmlns:a16="http://schemas.microsoft.com/office/drawing/2014/main" id="{773C2106-77CE-42E1-839F-925EAEBB2F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6" name="Freeform 10">
              <a:extLst>
                <a:ext uri="{FF2B5EF4-FFF2-40B4-BE49-F238E27FC236}">
                  <a16:creationId xmlns:a16="http://schemas.microsoft.com/office/drawing/2014/main" id="{E2807D33-BD1F-4B09-8D93-63C06DB3C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7" name="Freeform 11">
              <a:extLst>
                <a:ext uri="{FF2B5EF4-FFF2-40B4-BE49-F238E27FC236}">
                  <a16:creationId xmlns:a16="http://schemas.microsoft.com/office/drawing/2014/main" id="{84BDF3E8-157B-47D1-AF8E-FE1EFF061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8" name="Freeform 12">
              <a:extLst>
                <a:ext uri="{FF2B5EF4-FFF2-40B4-BE49-F238E27FC236}">
                  <a16:creationId xmlns:a16="http://schemas.microsoft.com/office/drawing/2014/main" id="{68B482B5-E0FD-406A-99B2-297DF33354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09" name="Freeform 13">
              <a:extLst>
                <a:ext uri="{FF2B5EF4-FFF2-40B4-BE49-F238E27FC236}">
                  <a16:creationId xmlns:a16="http://schemas.microsoft.com/office/drawing/2014/main" id="{B8750F30-12E8-410B-8709-78F1EF3BBE7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0" name="Freeform 14">
              <a:extLst>
                <a:ext uri="{FF2B5EF4-FFF2-40B4-BE49-F238E27FC236}">
                  <a16:creationId xmlns:a16="http://schemas.microsoft.com/office/drawing/2014/main" id="{DB2D030A-4700-4CC4-A971-F119F8372C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1" name="Freeform 15">
              <a:extLst>
                <a:ext uri="{FF2B5EF4-FFF2-40B4-BE49-F238E27FC236}">
                  <a16:creationId xmlns:a16="http://schemas.microsoft.com/office/drawing/2014/main" id="{B4E516DB-F66E-4E88-8CAA-67153F5618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2" name="Line 16">
              <a:extLst>
                <a:ext uri="{FF2B5EF4-FFF2-40B4-BE49-F238E27FC236}">
                  <a16:creationId xmlns:a16="http://schemas.microsoft.com/office/drawing/2014/main" id="{DF749FDD-DD56-4DC9-A379-77E1106981D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113" name="Freeform 17">
              <a:extLst>
                <a:ext uri="{FF2B5EF4-FFF2-40B4-BE49-F238E27FC236}">
                  <a16:creationId xmlns:a16="http://schemas.microsoft.com/office/drawing/2014/main" id="{6AD95087-E0AF-45D3-B824-EFFCBBECD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4" name="Freeform 18">
              <a:extLst>
                <a:ext uri="{FF2B5EF4-FFF2-40B4-BE49-F238E27FC236}">
                  <a16:creationId xmlns:a16="http://schemas.microsoft.com/office/drawing/2014/main" id="{2D21010F-3DE2-4881-B9D5-3415C4E05D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5" name="Freeform 19">
              <a:extLst>
                <a:ext uri="{FF2B5EF4-FFF2-40B4-BE49-F238E27FC236}">
                  <a16:creationId xmlns:a16="http://schemas.microsoft.com/office/drawing/2014/main" id="{2AFDF4BC-8E99-4A2C-9EF2-4B98A05C2E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6" name="Freeform 20">
              <a:extLst>
                <a:ext uri="{FF2B5EF4-FFF2-40B4-BE49-F238E27FC236}">
                  <a16:creationId xmlns:a16="http://schemas.microsoft.com/office/drawing/2014/main" id="{BB8EAEE8-22EA-4103-A02E-5043474C4BE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7" name="Rectangle 21">
              <a:extLst>
                <a:ext uri="{FF2B5EF4-FFF2-40B4-BE49-F238E27FC236}">
                  <a16:creationId xmlns:a16="http://schemas.microsoft.com/office/drawing/2014/main" id="{7148ABD2-E447-429F-B97E-86494051C1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18" name="Freeform 22">
              <a:extLst>
                <a:ext uri="{FF2B5EF4-FFF2-40B4-BE49-F238E27FC236}">
                  <a16:creationId xmlns:a16="http://schemas.microsoft.com/office/drawing/2014/main" id="{99900F4A-F8CA-456E-9FA0-34572621C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19" name="Freeform 23">
              <a:extLst>
                <a:ext uri="{FF2B5EF4-FFF2-40B4-BE49-F238E27FC236}">
                  <a16:creationId xmlns:a16="http://schemas.microsoft.com/office/drawing/2014/main" id="{DF5CD0A9-E49B-4968-886B-41C1A66D232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0" name="Freeform 24">
              <a:extLst>
                <a:ext uri="{FF2B5EF4-FFF2-40B4-BE49-F238E27FC236}">
                  <a16:creationId xmlns:a16="http://schemas.microsoft.com/office/drawing/2014/main" id="{7E462582-7383-4272-A323-85C9D137C4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1" name="Freeform 25">
              <a:extLst>
                <a:ext uri="{FF2B5EF4-FFF2-40B4-BE49-F238E27FC236}">
                  <a16:creationId xmlns:a16="http://schemas.microsoft.com/office/drawing/2014/main" id="{CB472F67-7C37-4D80-B346-DE30D44B55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2" name="Freeform 26">
              <a:extLst>
                <a:ext uri="{FF2B5EF4-FFF2-40B4-BE49-F238E27FC236}">
                  <a16:creationId xmlns:a16="http://schemas.microsoft.com/office/drawing/2014/main" id="{19A8AE83-358F-4D4E-91C7-F09E35097A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3" name="Freeform 27">
              <a:extLst>
                <a:ext uri="{FF2B5EF4-FFF2-40B4-BE49-F238E27FC236}">
                  <a16:creationId xmlns:a16="http://schemas.microsoft.com/office/drawing/2014/main" id="{C4B79436-9285-45DE-A9FB-B3DD750738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4" name="Freeform 28">
              <a:extLst>
                <a:ext uri="{FF2B5EF4-FFF2-40B4-BE49-F238E27FC236}">
                  <a16:creationId xmlns:a16="http://schemas.microsoft.com/office/drawing/2014/main" id="{B0BF8BF3-C90A-483A-B61E-13D2C41FBAC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5" name="Freeform 29">
              <a:extLst>
                <a:ext uri="{FF2B5EF4-FFF2-40B4-BE49-F238E27FC236}">
                  <a16:creationId xmlns:a16="http://schemas.microsoft.com/office/drawing/2014/main" id="{31011274-F329-444B-9B06-69DD2EC4490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6" name="Freeform 30">
              <a:extLst>
                <a:ext uri="{FF2B5EF4-FFF2-40B4-BE49-F238E27FC236}">
                  <a16:creationId xmlns:a16="http://schemas.microsoft.com/office/drawing/2014/main" id="{DB8B1D39-5B9A-4B4E-849B-A5821A2460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27" name="Freeform 31">
              <a:extLst>
                <a:ext uri="{FF2B5EF4-FFF2-40B4-BE49-F238E27FC236}">
                  <a16:creationId xmlns:a16="http://schemas.microsoft.com/office/drawing/2014/main" id="{336ECD63-75C2-4A32-A31B-30BB309724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6" name="Rectangle 5">
            <a:extLst>
              <a:ext uri="{FF2B5EF4-FFF2-40B4-BE49-F238E27FC236}">
                <a16:creationId xmlns:a16="http://schemas.microsoft.com/office/drawing/2014/main" id="{FDF10ED1-CE8D-4C7B-97C3-8CD54F903ACF}"/>
              </a:ext>
            </a:extLst>
          </p:cNvPr>
          <p:cNvSpPr/>
          <p:nvPr/>
        </p:nvSpPr>
        <p:spPr>
          <a:xfrm>
            <a:off x="276225" y="2109828"/>
            <a:ext cx="3211258" cy="830997"/>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Tw Cen MT" panose="020B0602020104020603"/>
                <a:ea typeface="+mn-ea"/>
                <a:cs typeface="+mn-cs"/>
              </a:rPr>
              <a:t>Merging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Tw Cen MT" panose="020B0602020104020603"/>
                <a:ea typeface="+mn-ea"/>
                <a:cs typeface="+mn-cs"/>
              </a:rPr>
              <a:t>with a publicly traded company</a:t>
            </a:r>
            <a:br>
              <a:rPr kumimoji="0" lang="en-US" sz="1800" b="1" i="0" u="none" strike="noStrike" kern="1200" cap="none" spc="0" normalizeH="0" baseline="0" noProof="0" dirty="0">
                <a:ln>
                  <a:noFill/>
                </a:ln>
                <a:solidFill>
                  <a:prstClr val="white"/>
                </a:solidFill>
                <a:effectLst/>
                <a:uLnTx/>
                <a:uFillTx/>
                <a:latin typeface="Tw Cen MT" panose="020B0602020104020603"/>
                <a:ea typeface="+mn-ea"/>
                <a:cs typeface="+mn-cs"/>
              </a:rPr>
            </a:br>
            <a:r>
              <a:rPr kumimoji="0" lang="en-US" sz="1200" b="1" i="0" u="none" strike="noStrike" kern="1200" cap="none" spc="0" normalizeH="0" baseline="0" noProof="0" dirty="0">
                <a:ln>
                  <a:noFill/>
                </a:ln>
                <a:solidFill>
                  <a:prstClr val="white"/>
                </a:solidFill>
                <a:effectLst/>
                <a:uLnTx/>
                <a:uFillTx/>
                <a:latin typeface="Tw Cen MT" panose="020B0602020104020603"/>
                <a:ea typeface="+mn-ea"/>
                <a:cs typeface="+mn-cs"/>
              </a:rPr>
              <a:t>Accretion &amp; Dilution Analysis</a:t>
            </a:r>
            <a:endParaRPr kumimoji="0" lang="en-US" sz="1800" b="1" i="0" u="none" strike="noStrike" kern="1200" cap="none" spc="0" normalizeH="0" baseline="0" noProof="0" dirty="0">
              <a:ln>
                <a:noFill/>
              </a:ln>
              <a:solidFill>
                <a:prstClr val="white"/>
              </a:solidFill>
              <a:effectLst/>
              <a:uLnTx/>
              <a:uFillTx/>
              <a:latin typeface="Tw Cen MT" panose="020B0602020104020603"/>
              <a:ea typeface="+mn-ea"/>
              <a:cs typeface="+mn-cs"/>
            </a:endParaRPr>
          </a:p>
        </p:txBody>
      </p:sp>
      <p:pic>
        <p:nvPicPr>
          <p:cNvPr id="7" name="Picture 6">
            <a:extLst>
              <a:ext uri="{FF2B5EF4-FFF2-40B4-BE49-F238E27FC236}">
                <a16:creationId xmlns:a16="http://schemas.microsoft.com/office/drawing/2014/main" id="{9FCAEF99-DA55-4817-970D-42E6EAC297FD}"/>
              </a:ext>
            </a:extLst>
          </p:cNvPr>
          <p:cNvPicPr>
            <a:picLocks noChangeAspect="1"/>
          </p:cNvPicPr>
          <p:nvPr/>
        </p:nvPicPr>
        <p:blipFill>
          <a:blip r:embed="rId3"/>
          <a:stretch>
            <a:fillRect/>
          </a:stretch>
        </p:blipFill>
        <p:spPr>
          <a:xfrm>
            <a:off x="4846482" y="347894"/>
            <a:ext cx="5018720" cy="6272361"/>
          </a:xfrm>
          <a:prstGeom prst="rect">
            <a:avLst/>
          </a:prstGeom>
        </p:spPr>
      </p:pic>
    </p:spTree>
    <p:extLst>
      <p:ext uri="{BB962C8B-B14F-4D97-AF65-F5344CB8AC3E}">
        <p14:creationId xmlns:p14="http://schemas.microsoft.com/office/powerpoint/2010/main" val="2136252740"/>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CE20D-271D-448F-BED5-15FC91EC9B8D}"/>
              </a:ext>
            </a:extLst>
          </p:cNvPr>
          <p:cNvSpPr>
            <a:spLocks noGrp="1"/>
          </p:cNvSpPr>
          <p:nvPr>
            <p:ph type="title"/>
          </p:nvPr>
        </p:nvSpPr>
        <p:spPr>
          <a:xfrm>
            <a:off x="1141413" y="618518"/>
            <a:ext cx="9905998" cy="835378"/>
          </a:xfrm>
        </p:spPr>
        <p:txBody>
          <a:bodyPr>
            <a:normAutofit/>
          </a:bodyPr>
          <a:lstStyle/>
          <a:p>
            <a:r>
              <a:rPr lang="en-US" dirty="0"/>
              <a:t>Drivers of Cross Border M&amp;A </a:t>
            </a:r>
          </a:p>
        </p:txBody>
      </p:sp>
      <p:sp>
        <p:nvSpPr>
          <p:cNvPr id="3" name="Content Placeholder 2">
            <a:extLst>
              <a:ext uri="{FF2B5EF4-FFF2-40B4-BE49-F238E27FC236}">
                <a16:creationId xmlns:a16="http://schemas.microsoft.com/office/drawing/2014/main" id="{A5F767CE-104D-4776-937D-9C9823B58C19}"/>
              </a:ext>
            </a:extLst>
          </p:cNvPr>
          <p:cNvSpPr>
            <a:spLocks noGrp="1"/>
          </p:cNvSpPr>
          <p:nvPr>
            <p:ph idx="1"/>
          </p:nvPr>
        </p:nvSpPr>
        <p:spPr>
          <a:xfrm>
            <a:off x="1141412" y="1682496"/>
            <a:ext cx="9905999" cy="4108705"/>
          </a:xfrm>
        </p:spPr>
        <p:txBody>
          <a:bodyPr/>
          <a:lstStyle/>
          <a:p>
            <a:r>
              <a:rPr lang="en-US" dirty="0"/>
              <a:t>Globalization and openness of financial markets</a:t>
            </a:r>
          </a:p>
          <a:p>
            <a:r>
              <a:rPr lang="en-US" dirty="0"/>
              <a:t>Geographical diversification</a:t>
            </a:r>
          </a:p>
          <a:p>
            <a:r>
              <a:rPr lang="en-US" dirty="0"/>
              <a:t>Deregulation of markets</a:t>
            </a:r>
          </a:p>
          <a:p>
            <a:r>
              <a:rPr lang="en-US" dirty="0"/>
              <a:t>Company efficiency</a:t>
            </a:r>
          </a:p>
          <a:p>
            <a:r>
              <a:rPr lang="en-US" dirty="0"/>
              <a:t>Hedging on Trade and Tariffs</a:t>
            </a:r>
          </a:p>
          <a:p>
            <a:r>
              <a:rPr lang="en-US" dirty="0"/>
              <a:t>Increase production</a:t>
            </a:r>
          </a:p>
          <a:p>
            <a:r>
              <a:rPr lang="en-US" dirty="0"/>
              <a:t>Technology and Innovation boom across cultures</a:t>
            </a:r>
          </a:p>
        </p:txBody>
      </p:sp>
    </p:spTree>
    <p:extLst>
      <p:ext uri="{BB962C8B-B14F-4D97-AF65-F5344CB8AC3E}">
        <p14:creationId xmlns:p14="http://schemas.microsoft.com/office/powerpoint/2010/main" val="9648324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4871C-F5C2-4FB9-B170-2514DD0B86BF}"/>
              </a:ext>
            </a:extLst>
          </p:cNvPr>
          <p:cNvSpPr>
            <a:spLocks noGrp="1"/>
          </p:cNvSpPr>
          <p:nvPr>
            <p:ph type="title"/>
          </p:nvPr>
        </p:nvSpPr>
        <p:spPr/>
        <p:txBody>
          <a:bodyPr/>
          <a:lstStyle/>
          <a:p>
            <a:r>
              <a:rPr lang="en-US" dirty="0"/>
              <a:t>WORKSHOP </a:t>
            </a:r>
            <a:r>
              <a:rPr lang="en-US" sz="2000" dirty="0"/>
              <a:t>(MEET AT THE COMPUTER LAB)</a:t>
            </a:r>
          </a:p>
        </p:txBody>
      </p:sp>
      <p:sp>
        <p:nvSpPr>
          <p:cNvPr id="3" name="Content Placeholder 2">
            <a:extLst>
              <a:ext uri="{FF2B5EF4-FFF2-40B4-BE49-F238E27FC236}">
                <a16:creationId xmlns:a16="http://schemas.microsoft.com/office/drawing/2014/main" id="{AB23BCD6-9C7A-4055-90BF-280A0342B53F}"/>
              </a:ext>
            </a:extLst>
          </p:cNvPr>
          <p:cNvSpPr>
            <a:spLocks noGrp="1"/>
          </p:cNvSpPr>
          <p:nvPr>
            <p:ph idx="1"/>
          </p:nvPr>
        </p:nvSpPr>
        <p:spPr>
          <a:xfrm>
            <a:off x="1226473" y="2052727"/>
            <a:ext cx="10419723" cy="2473553"/>
          </a:xfrm>
        </p:spPr>
        <p:txBody>
          <a:bodyPr>
            <a:normAutofit/>
          </a:bodyPr>
          <a:lstStyle/>
          <a:p>
            <a:r>
              <a:rPr lang="en-US" dirty="0"/>
              <a:t>THE INSTRUCTOR WILL PROVIDE CASE STUDIES FOR VALUATION AND DUE DILLIGENCE REVIEW</a:t>
            </a:r>
          </a:p>
          <a:p>
            <a:r>
              <a:rPr lang="en-US" dirty="0"/>
              <a:t>THE STUDENTS WILL HAVE A CHANCE TO REVIEW THE COMPANY AND PERFORM VALUATIONS</a:t>
            </a:r>
          </a:p>
        </p:txBody>
      </p:sp>
    </p:spTree>
    <p:extLst>
      <p:ext uri="{BB962C8B-B14F-4D97-AF65-F5344CB8AC3E}">
        <p14:creationId xmlns:p14="http://schemas.microsoft.com/office/powerpoint/2010/main" val="3508555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D869A-56CE-475C-B927-EEEBC7E3A213}"/>
              </a:ext>
            </a:extLst>
          </p:cNvPr>
          <p:cNvSpPr>
            <a:spLocks noGrp="1"/>
          </p:cNvSpPr>
          <p:nvPr>
            <p:ph type="title"/>
          </p:nvPr>
        </p:nvSpPr>
        <p:spPr>
          <a:xfrm>
            <a:off x="1141413" y="618518"/>
            <a:ext cx="9905998" cy="561058"/>
          </a:xfrm>
        </p:spPr>
        <p:txBody>
          <a:bodyPr>
            <a:normAutofit fontScale="90000"/>
          </a:bodyPr>
          <a:lstStyle/>
          <a:p>
            <a:r>
              <a:rPr lang="en-US" dirty="0"/>
              <a:t>Natural progression for A growth company</a:t>
            </a:r>
          </a:p>
        </p:txBody>
      </p:sp>
      <p:graphicFrame>
        <p:nvGraphicFramePr>
          <p:cNvPr id="4" name="Content Placeholder 3">
            <a:extLst>
              <a:ext uri="{FF2B5EF4-FFF2-40B4-BE49-F238E27FC236}">
                <a16:creationId xmlns:a16="http://schemas.microsoft.com/office/drawing/2014/main" id="{7E264F88-5928-4304-A3AF-17C5113A9FB6}"/>
              </a:ext>
            </a:extLst>
          </p:cNvPr>
          <p:cNvGraphicFramePr>
            <a:graphicFrameLocks noGrp="1"/>
          </p:cNvGraphicFramePr>
          <p:nvPr>
            <p:ph idx="1"/>
            <p:extLst>
              <p:ext uri="{D42A27DB-BD31-4B8C-83A1-F6EECF244321}">
                <p14:modId xmlns:p14="http://schemas.microsoft.com/office/powerpoint/2010/main" val="549934920"/>
              </p:ext>
            </p:extLst>
          </p:nvPr>
        </p:nvGraphicFramePr>
        <p:xfrm>
          <a:off x="1141413" y="1316800"/>
          <a:ext cx="9703371" cy="2276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3">
            <a:extLst>
              <a:ext uri="{FF2B5EF4-FFF2-40B4-BE49-F238E27FC236}">
                <a16:creationId xmlns:a16="http://schemas.microsoft.com/office/drawing/2014/main" id="{1EA6B148-EC25-484F-8D63-7F14C1C23F47}"/>
              </a:ext>
            </a:extLst>
          </p:cNvPr>
          <p:cNvGraphicFramePr>
            <a:graphicFrameLocks/>
          </p:cNvGraphicFramePr>
          <p:nvPr>
            <p:extLst>
              <p:ext uri="{D42A27DB-BD31-4B8C-83A1-F6EECF244321}">
                <p14:modId xmlns:p14="http://schemas.microsoft.com/office/powerpoint/2010/main" val="2671303783"/>
              </p:ext>
            </p:extLst>
          </p:nvPr>
        </p:nvGraphicFramePr>
        <p:xfrm>
          <a:off x="1141413" y="3429000"/>
          <a:ext cx="9703371" cy="227679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476039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8A2D-2CB4-4152-B208-F562646F93BD}"/>
              </a:ext>
            </a:extLst>
          </p:cNvPr>
          <p:cNvSpPr>
            <a:spLocks noGrp="1"/>
          </p:cNvSpPr>
          <p:nvPr>
            <p:ph type="title"/>
          </p:nvPr>
        </p:nvSpPr>
        <p:spPr/>
        <p:txBody>
          <a:bodyPr/>
          <a:lstStyle/>
          <a:p>
            <a:r>
              <a:rPr lang="en-US" dirty="0"/>
              <a:t>Benefits of cross boarder M&amp;A</a:t>
            </a:r>
          </a:p>
        </p:txBody>
      </p:sp>
      <p:sp>
        <p:nvSpPr>
          <p:cNvPr id="3" name="Content Placeholder 2">
            <a:extLst>
              <a:ext uri="{FF2B5EF4-FFF2-40B4-BE49-F238E27FC236}">
                <a16:creationId xmlns:a16="http://schemas.microsoft.com/office/drawing/2014/main" id="{36FCC8A4-7553-40F5-A1E3-C094BD6CD8C5}"/>
              </a:ext>
            </a:extLst>
          </p:cNvPr>
          <p:cNvSpPr>
            <a:spLocks noGrp="1"/>
          </p:cNvSpPr>
          <p:nvPr>
            <p:ph idx="1"/>
          </p:nvPr>
        </p:nvSpPr>
        <p:spPr>
          <a:xfrm>
            <a:off x="1141412" y="2020887"/>
            <a:ext cx="9905999" cy="3541714"/>
          </a:xfrm>
        </p:spPr>
        <p:txBody>
          <a:bodyPr/>
          <a:lstStyle/>
          <a:p>
            <a:r>
              <a:rPr lang="en-US" dirty="0"/>
              <a:t>Acceleration of business</a:t>
            </a:r>
          </a:p>
          <a:p>
            <a:r>
              <a:rPr lang="en-US" dirty="0"/>
              <a:t>Accessing capital</a:t>
            </a:r>
          </a:p>
          <a:p>
            <a:r>
              <a:rPr lang="en-US" dirty="0"/>
              <a:t>Synergies</a:t>
            </a:r>
          </a:p>
          <a:p>
            <a:r>
              <a:rPr lang="en-US" dirty="0"/>
              <a:t>Technology</a:t>
            </a:r>
          </a:p>
          <a:p>
            <a:r>
              <a:rPr lang="en-US" dirty="0"/>
              <a:t>Tax planning</a:t>
            </a:r>
          </a:p>
          <a:p>
            <a:r>
              <a:rPr lang="en-US" dirty="0"/>
              <a:t>Mitigation of trade and foreign exchange costs</a:t>
            </a:r>
          </a:p>
        </p:txBody>
      </p:sp>
    </p:spTree>
    <p:extLst>
      <p:ext uri="{BB962C8B-B14F-4D97-AF65-F5344CB8AC3E}">
        <p14:creationId xmlns:p14="http://schemas.microsoft.com/office/powerpoint/2010/main" val="3919043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8A2D-2CB4-4152-B208-F562646F93BD}"/>
              </a:ext>
            </a:extLst>
          </p:cNvPr>
          <p:cNvSpPr>
            <a:spLocks noGrp="1"/>
          </p:cNvSpPr>
          <p:nvPr>
            <p:ph type="title"/>
          </p:nvPr>
        </p:nvSpPr>
        <p:spPr/>
        <p:txBody>
          <a:bodyPr/>
          <a:lstStyle/>
          <a:p>
            <a:r>
              <a:rPr lang="en-US" dirty="0"/>
              <a:t>Challenges of cross boarder M&amp;A</a:t>
            </a:r>
          </a:p>
        </p:txBody>
      </p:sp>
      <p:sp>
        <p:nvSpPr>
          <p:cNvPr id="3" name="Content Placeholder 2">
            <a:extLst>
              <a:ext uri="{FF2B5EF4-FFF2-40B4-BE49-F238E27FC236}">
                <a16:creationId xmlns:a16="http://schemas.microsoft.com/office/drawing/2014/main" id="{36FCC8A4-7553-40F5-A1E3-C094BD6CD8C5}"/>
              </a:ext>
            </a:extLst>
          </p:cNvPr>
          <p:cNvSpPr>
            <a:spLocks noGrp="1"/>
          </p:cNvSpPr>
          <p:nvPr>
            <p:ph idx="1"/>
          </p:nvPr>
        </p:nvSpPr>
        <p:spPr>
          <a:xfrm>
            <a:off x="1141413" y="1911158"/>
            <a:ext cx="9905999" cy="3803841"/>
          </a:xfrm>
        </p:spPr>
        <p:txBody>
          <a:bodyPr>
            <a:normAutofit lnSpcReduction="10000"/>
          </a:bodyPr>
          <a:lstStyle/>
          <a:p>
            <a:r>
              <a:rPr lang="en-US" dirty="0"/>
              <a:t>Legal</a:t>
            </a:r>
          </a:p>
          <a:p>
            <a:r>
              <a:rPr lang="en-US" dirty="0"/>
              <a:t>Accounting</a:t>
            </a:r>
          </a:p>
          <a:p>
            <a:r>
              <a:rPr lang="en-US" dirty="0"/>
              <a:t>Strategic </a:t>
            </a:r>
          </a:p>
          <a:p>
            <a:r>
              <a:rPr lang="en-US" dirty="0"/>
              <a:t>Technology</a:t>
            </a:r>
          </a:p>
          <a:p>
            <a:r>
              <a:rPr lang="en-US" dirty="0"/>
              <a:t>Integration</a:t>
            </a:r>
          </a:p>
          <a:p>
            <a:r>
              <a:rPr lang="en-US" dirty="0"/>
              <a:t>Human Resources</a:t>
            </a:r>
          </a:p>
          <a:p>
            <a:r>
              <a:rPr lang="en-US" dirty="0"/>
              <a:t>Cultural</a:t>
            </a:r>
          </a:p>
        </p:txBody>
      </p:sp>
    </p:spTree>
    <p:extLst>
      <p:ext uri="{BB962C8B-B14F-4D97-AF65-F5344CB8AC3E}">
        <p14:creationId xmlns:p14="http://schemas.microsoft.com/office/powerpoint/2010/main" val="162840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8A2D-2CB4-4152-B208-F562646F93BD}"/>
              </a:ext>
            </a:extLst>
          </p:cNvPr>
          <p:cNvSpPr>
            <a:spLocks noGrp="1"/>
          </p:cNvSpPr>
          <p:nvPr>
            <p:ph type="title"/>
          </p:nvPr>
        </p:nvSpPr>
        <p:spPr/>
        <p:txBody>
          <a:bodyPr/>
          <a:lstStyle/>
          <a:p>
            <a:r>
              <a:rPr lang="en-US" dirty="0"/>
              <a:t>Challenges of cross boarder M&amp;A</a:t>
            </a:r>
          </a:p>
        </p:txBody>
      </p:sp>
      <p:sp>
        <p:nvSpPr>
          <p:cNvPr id="3" name="Content Placeholder 2">
            <a:extLst>
              <a:ext uri="{FF2B5EF4-FFF2-40B4-BE49-F238E27FC236}">
                <a16:creationId xmlns:a16="http://schemas.microsoft.com/office/drawing/2014/main" id="{36FCC8A4-7553-40F5-A1E3-C094BD6CD8C5}"/>
              </a:ext>
            </a:extLst>
          </p:cNvPr>
          <p:cNvSpPr>
            <a:spLocks noGrp="1"/>
          </p:cNvSpPr>
          <p:nvPr>
            <p:ph idx="1"/>
          </p:nvPr>
        </p:nvSpPr>
        <p:spPr>
          <a:xfrm>
            <a:off x="1141412" y="1773936"/>
            <a:ext cx="9905999" cy="4017265"/>
          </a:xfrm>
        </p:spPr>
        <p:txBody>
          <a:bodyPr/>
          <a:lstStyle/>
          <a:p>
            <a:r>
              <a:rPr lang="en-US" dirty="0"/>
              <a:t>Legal Issues</a:t>
            </a:r>
          </a:p>
          <a:p>
            <a:pPr lvl="1"/>
            <a:r>
              <a:rPr lang="en-US" dirty="0"/>
              <a:t>Acquirer need to understand all the legal provisions of the foreign country</a:t>
            </a:r>
          </a:p>
          <a:p>
            <a:pPr lvl="1"/>
            <a:r>
              <a:rPr lang="en-US" dirty="0"/>
              <a:t>After understanding the local laws, the acquirer many find that these provisions are incompatible, resulting to lengthy process and company policy changes</a:t>
            </a:r>
          </a:p>
          <a:p>
            <a:pPr lvl="1"/>
            <a:r>
              <a:rPr lang="en-US" dirty="0"/>
              <a:t>Ex-pat and HR laws / Visa issues</a:t>
            </a:r>
          </a:p>
          <a:p>
            <a:pPr lvl="1"/>
            <a:r>
              <a:rPr lang="en-US" dirty="0"/>
              <a:t>Labor laws</a:t>
            </a:r>
          </a:p>
          <a:p>
            <a:pPr lvl="1"/>
            <a:r>
              <a:rPr lang="en-US" dirty="0"/>
              <a:t>Sarbanes &amp; Oxley – Laws on publicly traded companies</a:t>
            </a:r>
          </a:p>
        </p:txBody>
      </p:sp>
    </p:spTree>
    <p:extLst>
      <p:ext uri="{BB962C8B-B14F-4D97-AF65-F5344CB8AC3E}">
        <p14:creationId xmlns:p14="http://schemas.microsoft.com/office/powerpoint/2010/main" val="3175904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38A2D-2CB4-4152-B208-F562646F93BD}"/>
              </a:ext>
            </a:extLst>
          </p:cNvPr>
          <p:cNvSpPr>
            <a:spLocks noGrp="1"/>
          </p:cNvSpPr>
          <p:nvPr>
            <p:ph type="title"/>
          </p:nvPr>
        </p:nvSpPr>
        <p:spPr/>
        <p:txBody>
          <a:bodyPr/>
          <a:lstStyle/>
          <a:p>
            <a:r>
              <a:rPr lang="en-US" dirty="0"/>
              <a:t>Challenges of cross boarder M&amp;A</a:t>
            </a:r>
          </a:p>
        </p:txBody>
      </p:sp>
      <p:sp>
        <p:nvSpPr>
          <p:cNvPr id="3" name="Content Placeholder 2">
            <a:extLst>
              <a:ext uri="{FF2B5EF4-FFF2-40B4-BE49-F238E27FC236}">
                <a16:creationId xmlns:a16="http://schemas.microsoft.com/office/drawing/2014/main" id="{36FCC8A4-7553-40F5-A1E3-C094BD6CD8C5}"/>
              </a:ext>
            </a:extLst>
          </p:cNvPr>
          <p:cNvSpPr>
            <a:spLocks noGrp="1"/>
          </p:cNvSpPr>
          <p:nvPr>
            <p:ph idx="1"/>
          </p:nvPr>
        </p:nvSpPr>
        <p:spPr/>
        <p:txBody>
          <a:bodyPr/>
          <a:lstStyle/>
          <a:p>
            <a:r>
              <a:rPr lang="en-US" dirty="0"/>
              <a:t>Accounting Issues</a:t>
            </a:r>
          </a:p>
          <a:p>
            <a:pPr lvl="1"/>
            <a:r>
              <a:rPr lang="en-US" dirty="0"/>
              <a:t>Merging entities have different internal controls</a:t>
            </a:r>
          </a:p>
          <a:p>
            <a:pPr lvl="1"/>
            <a:r>
              <a:rPr lang="en-US" dirty="0"/>
              <a:t>Absence of uniformity of internal controls could lead to mismanagement</a:t>
            </a:r>
          </a:p>
          <a:p>
            <a:pPr lvl="1"/>
            <a:r>
              <a:rPr lang="en-US" dirty="0"/>
              <a:t>Accounting Standards (International Vs US GAAP)</a:t>
            </a:r>
          </a:p>
          <a:p>
            <a:pPr lvl="1"/>
            <a:r>
              <a:rPr lang="en-US" dirty="0"/>
              <a:t>Merger accounting – adjustments to the Balance Sheet could result to overvalue or undervalue</a:t>
            </a:r>
          </a:p>
          <a:p>
            <a:pPr lvl="1"/>
            <a:endParaRPr lang="en-US" dirty="0"/>
          </a:p>
        </p:txBody>
      </p:sp>
    </p:spTree>
    <p:extLst>
      <p:ext uri="{BB962C8B-B14F-4D97-AF65-F5344CB8AC3E}">
        <p14:creationId xmlns:p14="http://schemas.microsoft.com/office/powerpoint/2010/main" val="1578541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Text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1878</Words>
  <Application>Microsoft Office PowerPoint</Application>
  <PresentationFormat>Widescreen</PresentationFormat>
  <Paragraphs>289</Paragraphs>
  <Slides>40</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40</vt:i4>
      </vt:variant>
    </vt:vector>
  </HeadingPairs>
  <TitlesOfParts>
    <vt:vector size="46" baseType="lpstr">
      <vt:lpstr>Arial</vt:lpstr>
      <vt:lpstr>Calibri</vt:lpstr>
      <vt:lpstr>Times New Roman</vt:lpstr>
      <vt:lpstr>Tw Cen MT</vt:lpstr>
      <vt:lpstr>Circuit</vt:lpstr>
      <vt:lpstr>Text slide</vt:lpstr>
      <vt:lpstr>Cross-border  Mergers &amp; acquisitions</vt:lpstr>
      <vt:lpstr>AGENDA</vt:lpstr>
      <vt:lpstr>Managerial Strategies</vt:lpstr>
      <vt:lpstr>Drivers of Cross Border M&amp;A </vt:lpstr>
      <vt:lpstr>Natural progression for A growth company</vt:lpstr>
      <vt:lpstr>Benefits of cross boarder M&amp;A</vt:lpstr>
      <vt:lpstr>Challenges of cross boarder M&amp;A</vt:lpstr>
      <vt:lpstr>Challenges of cross boarder M&amp;A</vt:lpstr>
      <vt:lpstr>Challenges of cross boarder M&amp;A</vt:lpstr>
      <vt:lpstr>Challenges of cross boarder M&amp;A</vt:lpstr>
      <vt:lpstr>Challenges of cross boarder M&amp;A</vt:lpstr>
      <vt:lpstr>Challenges of cross boarder M&amp;A</vt:lpstr>
      <vt:lpstr>PROCESS OF ACQUIRING the target company</vt:lpstr>
      <vt:lpstr>PROCESS OF ACQUIRING the target company</vt:lpstr>
      <vt:lpstr>PROCESS OF ACQUIRING the target company</vt:lpstr>
      <vt:lpstr>PROCESS OF ACQUIRING the target company</vt:lpstr>
      <vt:lpstr>PROCESS OF ACQUIRING the target company</vt:lpstr>
      <vt:lpstr>Modes of Mergers &amp; Acquisitions</vt:lpstr>
      <vt:lpstr>U.S. Regulations on Public Targets</vt:lpstr>
      <vt:lpstr>U.S. Regulations on private Targets</vt:lpstr>
      <vt:lpstr>Primary sec filings in m&amp;a transactions</vt:lpstr>
      <vt:lpstr>Identifying the candidate</vt:lpstr>
      <vt:lpstr>Screening Basic information</vt:lpstr>
      <vt:lpstr>Analytical Approach to M&amp;A </vt:lpstr>
      <vt:lpstr>Method 1:  Using the Stock Price as the basis of valuation</vt:lpstr>
      <vt:lpstr>Method #1</vt:lpstr>
      <vt:lpstr>Method 2 Using Comparable Trading EBITDA Multiples</vt:lpstr>
      <vt:lpstr>Method #2</vt:lpstr>
      <vt:lpstr>Method 3 Using Comparable Acquisition EBITDA Multiples</vt:lpstr>
      <vt:lpstr>Method #3</vt:lpstr>
      <vt:lpstr>Method 4 Using discount cash flow method</vt:lpstr>
      <vt:lpstr>Method #4</vt:lpstr>
      <vt:lpstr>Method 5 Using Leveraged buyout (lbo) or non-recourse method</vt:lpstr>
      <vt:lpstr>Method #5  </vt:lpstr>
      <vt:lpstr>Method #5  </vt:lpstr>
      <vt:lpstr>Summary valuation </vt:lpstr>
      <vt:lpstr>Merging with a publicly traded company first round process (SEC driven)</vt:lpstr>
      <vt:lpstr>Merging with a publicly traded company second round process (SEC driven)</vt:lpstr>
      <vt:lpstr>PowerPoint Presentation</vt:lpstr>
      <vt:lpstr>WORKSHOP (MEET AT THE COMPUTER LAB)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Cross-border  Mergers &amp; acquisitions</dc:title>
  <dc:creator>Christakis Droussiotis</dc:creator>
  <cp:lastModifiedBy>Chris Droussiotis</cp:lastModifiedBy>
  <cp:revision>1</cp:revision>
  <dcterms:created xsi:type="dcterms:W3CDTF">2018-11-29T19:04:15Z</dcterms:created>
  <dcterms:modified xsi:type="dcterms:W3CDTF">2019-06-29T01:33:58Z</dcterms:modified>
</cp:coreProperties>
</file>