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handoutMasterIdLst>
    <p:handoutMasterId r:id="rId43"/>
  </p:handoutMasterIdLst>
  <p:sldIdLst>
    <p:sldId id="265" r:id="rId2"/>
    <p:sldId id="697" r:id="rId3"/>
    <p:sldId id="310" r:id="rId4"/>
    <p:sldId id="369" r:id="rId5"/>
    <p:sldId id="370" r:id="rId6"/>
    <p:sldId id="403" r:id="rId7"/>
    <p:sldId id="371" r:id="rId8"/>
    <p:sldId id="372" r:id="rId9"/>
    <p:sldId id="373" r:id="rId10"/>
    <p:sldId id="374" r:id="rId11"/>
    <p:sldId id="379" r:id="rId12"/>
    <p:sldId id="377" r:id="rId13"/>
    <p:sldId id="378" r:id="rId14"/>
    <p:sldId id="376" r:id="rId15"/>
    <p:sldId id="380" r:id="rId16"/>
    <p:sldId id="381" r:id="rId17"/>
    <p:sldId id="382" r:id="rId18"/>
    <p:sldId id="383" r:id="rId19"/>
    <p:sldId id="404" r:id="rId20"/>
    <p:sldId id="384" r:id="rId21"/>
    <p:sldId id="385" r:id="rId22"/>
    <p:sldId id="386" r:id="rId23"/>
    <p:sldId id="387" r:id="rId24"/>
    <p:sldId id="388" r:id="rId25"/>
    <p:sldId id="405" r:id="rId26"/>
    <p:sldId id="406" r:id="rId27"/>
    <p:sldId id="389" r:id="rId28"/>
    <p:sldId id="390" r:id="rId29"/>
    <p:sldId id="391" r:id="rId30"/>
    <p:sldId id="393" r:id="rId31"/>
    <p:sldId id="407" r:id="rId32"/>
    <p:sldId id="392" r:id="rId33"/>
    <p:sldId id="394" r:id="rId34"/>
    <p:sldId id="396" r:id="rId35"/>
    <p:sldId id="395" r:id="rId36"/>
    <p:sldId id="397" r:id="rId37"/>
    <p:sldId id="398" r:id="rId38"/>
    <p:sldId id="399" r:id="rId39"/>
    <p:sldId id="400" r:id="rId40"/>
    <p:sldId id="401" r:id="rId41"/>
  </p:sldIdLst>
  <p:sldSz cx="12188825"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90" autoAdjust="0"/>
  </p:normalViewPr>
  <p:slideViewPr>
    <p:cSldViewPr showGuides="1">
      <p:cViewPr varScale="1">
        <p:scale>
          <a:sx n="62" d="100"/>
          <a:sy n="62" d="100"/>
        </p:scale>
        <p:origin x="676"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3/28/2026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3/28/2026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3/28/2026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3/28/2026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17</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1C06BCCF-8FB4-DA5C-4A7C-21891D4769CB}"/>
              </a:ext>
            </a:extLst>
          </p:cNvPr>
          <p:cNvSpPr txBox="1"/>
          <p:nvPr/>
        </p:nvSpPr>
        <p:spPr>
          <a:xfrm>
            <a:off x="413246" y="518757"/>
            <a:ext cx="3200400" cy="461665"/>
          </a:xfrm>
          <a:prstGeom prst="rect">
            <a:avLst/>
          </a:prstGeom>
          <a:noFill/>
        </p:spPr>
        <p:txBody>
          <a:bodyPr wrap="square" rtlCol="0">
            <a:spAutoFit/>
          </a:bodyPr>
          <a:lstStyle/>
          <a:p>
            <a:r>
              <a:rPr lang="en-US" sz="2400" dirty="0">
                <a:solidFill>
                  <a:srgbClr val="FF0000"/>
                </a:solidFill>
              </a:rPr>
              <a:t>LECTURE #9</a:t>
            </a:r>
          </a:p>
        </p:txBody>
      </p:sp>
      <p:sp>
        <p:nvSpPr>
          <p:cNvPr id="10" name="Title 2">
            <a:extLst>
              <a:ext uri="{FF2B5EF4-FFF2-40B4-BE49-F238E27FC236}">
                <a16:creationId xmlns:a16="http://schemas.microsoft.com/office/drawing/2014/main" id="{2C7522DD-1974-D301-EFA4-5DF6221924E3}"/>
              </a:ext>
            </a:extLst>
          </p:cNvPr>
          <p:cNvSpPr>
            <a:spLocks noGrp="1"/>
          </p:cNvSpPr>
          <p:nvPr>
            <p:ph type="ctrTitle"/>
          </p:nvPr>
        </p:nvSpPr>
        <p:spPr>
          <a:xfrm>
            <a:off x="514488" y="1292147"/>
            <a:ext cx="6186578" cy="1622321"/>
          </a:xfrm>
        </p:spPr>
        <p:txBody>
          <a:bodyPr vert="horz" lIns="91440" tIns="45720" rIns="91440" bIns="45720" rtlCol="0" anchor="t">
            <a:normAutofit fontScale="90000"/>
          </a:bodyPr>
          <a:lstStyle/>
          <a:p>
            <a:pPr marL="0" marR="0">
              <a:lnSpc>
                <a:spcPct val="107000"/>
              </a:lnSpc>
              <a:spcAft>
                <a:spcPts val="800"/>
              </a:spcAft>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Credit Risk Analysis II (Corporate Banking)</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sz="3100" kern="100" dirty="0">
                <a:effectLst/>
                <a:latin typeface="Aptos" panose="020B0004020202020204" pitchFamily="34" charset="0"/>
                <a:ea typeface="Aptos" panose="020B0004020202020204" pitchFamily="34" charset="0"/>
                <a:cs typeface="Times New Roman" panose="02020603050405020304" pitchFamily="18" charset="0"/>
              </a:rPr>
              <a:t>Projections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0" y="629267"/>
            <a:ext cx="11160651" cy="1016654"/>
          </a:xfrm>
        </p:spPr>
        <p:txBody>
          <a:bodyPr>
            <a:normAutofit/>
          </a:bodyPr>
          <a:lstStyle/>
          <a:p>
            <a:r>
              <a:rPr lang="en-US" b="1" dirty="0">
                <a:solidFill>
                  <a:srgbClr val="EBEBEB"/>
                </a:solidFill>
              </a:rPr>
              <a:t>Projections – Building the Financial Model</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379412" y="2364636"/>
            <a:ext cx="11582400" cy="3658689"/>
          </a:xfrm>
        </p:spPr>
        <p:txBody>
          <a:bodyPr>
            <a:noAutofit/>
          </a:bodyPr>
          <a:lstStyle/>
          <a:p>
            <a:pPr marL="0" indent="0">
              <a:lnSpc>
                <a:spcPct val="90000"/>
              </a:lnSpc>
              <a:buNone/>
            </a:pPr>
            <a:r>
              <a:rPr lang="en-US" sz="1600" b="1" dirty="0"/>
              <a:t>Cost Assumptions</a:t>
            </a:r>
          </a:p>
          <a:p>
            <a:pPr>
              <a:lnSpc>
                <a:spcPct val="90000"/>
              </a:lnSpc>
            </a:pPr>
            <a:r>
              <a:rPr lang="en-US" sz="1600" dirty="0"/>
              <a:t>The analysts typically rely on historical cost amounts in relationship to revenues. The projected revenue is the basis for estimating the company’s total costs going forward. </a:t>
            </a:r>
          </a:p>
          <a:p>
            <a:pPr>
              <a:lnSpc>
                <a:spcPct val="90000"/>
              </a:lnSpc>
            </a:pPr>
            <a:r>
              <a:rPr lang="en-US" sz="1600" dirty="0"/>
              <a:t>The premise is that as the company grows, the cost will probably grow at the same pace as revenues.</a:t>
            </a:r>
          </a:p>
          <a:p>
            <a:pPr>
              <a:lnSpc>
                <a:spcPct val="90000"/>
              </a:lnSpc>
            </a:pPr>
            <a:r>
              <a:rPr lang="en-US" sz="1600" dirty="0"/>
              <a:t> Direct costs, such as cost of goods sold, which includes labor, materials, and overhead expenses, are expected to grow at the same percentage of revenues. Indirect costs though, such as selling, general, and administrative expenses, expect to grow from year to year at a higher or lower growth rate than revenues, depending on where the company stands in its promotional cycle. </a:t>
            </a:r>
          </a:p>
          <a:p>
            <a:pPr>
              <a:lnSpc>
                <a:spcPct val="90000"/>
              </a:lnSpc>
            </a:pPr>
            <a:r>
              <a:rPr lang="en-US" sz="1600" dirty="0"/>
              <a:t>New companies spend more on up-front SG&amp;A as they are positioning the company to grow in the future. Mature companies’ SG&amp;A typically grow at a slower pace than revenue, contributing to higher EBITDA margins from the year before. </a:t>
            </a:r>
          </a:p>
          <a:p>
            <a:pPr>
              <a:lnSpc>
                <a:spcPct val="90000"/>
              </a:lnSpc>
            </a:pPr>
            <a:r>
              <a:rPr lang="en-US" sz="1600" dirty="0"/>
              <a:t>For conservative purposes though, is not unusual to see that the analysts assume that these indirect operating expenses for a mature company grow at the same rate as revenues; therefore, they are running these costs as a percentage of revenues. </a:t>
            </a:r>
          </a:p>
        </p:txBody>
      </p:sp>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612" y="88275"/>
            <a:ext cx="10858788" cy="1400530"/>
          </a:xfrm>
        </p:spPr>
        <p:txBody>
          <a:bodyPr anchor="ctr">
            <a:normAutofit/>
          </a:bodyPr>
          <a:lstStyle/>
          <a:p>
            <a:r>
              <a:rPr lang="en-US" b="1">
                <a:solidFill>
                  <a:srgbClr val="FFFFFF"/>
                </a:solidFill>
              </a:rPr>
              <a:t>Projections – Building the Financial Model</a:t>
            </a:r>
            <a:endParaRPr lang="en-US" b="1" dirty="0">
              <a:solidFill>
                <a:srgbClr val="FFFFFF"/>
              </a:solidFill>
            </a:endParaRPr>
          </a:p>
        </p:txBody>
      </p:sp>
      <p:pic>
        <p:nvPicPr>
          <p:cNvPr id="10" name="Content Placeholder 9">
            <a:extLst>
              <a:ext uri="{FF2B5EF4-FFF2-40B4-BE49-F238E27FC236}">
                <a16:creationId xmlns:a16="http://schemas.microsoft.com/office/drawing/2014/main" id="{0D0F61F0-205B-8C27-CAE1-8692696ABC66}"/>
              </a:ext>
            </a:extLst>
          </p:cNvPr>
          <p:cNvPicPr>
            <a:picLocks noGrp="1" noChangeAspect="1"/>
          </p:cNvPicPr>
          <p:nvPr>
            <p:ph idx="1"/>
          </p:nvPr>
        </p:nvPicPr>
        <p:blipFill>
          <a:blip r:embed="rId2"/>
          <a:stretch>
            <a:fillRect/>
          </a:stretch>
        </p:blipFill>
        <p:spPr>
          <a:xfrm>
            <a:off x="1522412" y="2472596"/>
            <a:ext cx="8201793" cy="4195762"/>
          </a:xfrm>
          <a:prstGeom prst="rect">
            <a:avLst/>
          </a:prstGeom>
        </p:spPr>
      </p:pic>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5418" y="150365"/>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Cost of goods sold: </a:t>
            </a:r>
          </a:p>
          <a:p>
            <a:pPr>
              <a:lnSpc>
                <a:spcPct val="90000"/>
              </a:lnSpc>
            </a:pPr>
            <a:r>
              <a:rPr lang="en-US" sz="1400" dirty="0"/>
              <a:t>The cost of goods sold (COGS) includes the labor costs, material costs, and overhead costs. </a:t>
            </a:r>
          </a:p>
          <a:p>
            <a:pPr>
              <a:lnSpc>
                <a:spcPct val="90000"/>
              </a:lnSpc>
            </a:pPr>
            <a:r>
              <a:rPr lang="en-US" sz="1400" dirty="0"/>
              <a:t>A detailed analysis would include the number of workers per shift, number of shifts, number of shifts per day, and average wages per worker to determine the cost of labor.</a:t>
            </a:r>
          </a:p>
          <a:p>
            <a:pPr>
              <a:lnSpc>
                <a:spcPct val="90000"/>
              </a:lnSpc>
            </a:pPr>
            <a:r>
              <a:rPr lang="en-US" sz="1400" dirty="0"/>
              <a:t> A detailed analysis would also include the cost of inventory as a raw material and the energy costs that are spent to produce the manufacturing units (overhead expenses). Most of the analysts though don’t have such detailed information, so it is typical to use the historical COGS as percentage of revenue to run the projections. </a:t>
            </a:r>
          </a:p>
          <a:p>
            <a:pPr>
              <a:lnSpc>
                <a:spcPct val="90000"/>
              </a:lnSpc>
            </a:pPr>
            <a:r>
              <a:rPr lang="en-US" sz="1400" dirty="0"/>
              <a:t>Sometimes, the COGS are given by segment or by product, which will be helpful to project the cost going forward and being able to make different assumptions based on each segment dynamics. </a:t>
            </a:r>
          </a:p>
          <a:p>
            <a:pPr>
              <a:lnSpc>
                <a:spcPct val="90000"/>
              </a:lnSpc>
            </a:pPr>
            <a:r>
              <a:rPr lang="en-US" sz="1400" dirty="0"/>
              <a:t>In a typical transaction that the company is seeking financing, the management lays its cost strategy, which could include cost savings that need to be incorporated in the projections. </a:t>
            </a:r>
          </a:p>
          <a:p>
            <a:pPr>
              <a:lnSpc>
                <a:spcPct val="90000"/>
              </a:lnSpc>
            </a:pPr>
            <a:r>
              <a:rPr lang="en-US" sz="1400" dirty="0"/>
              <a:t>Other information that is useful for the analyst is the capacity utilization. </a:t>
            </a:r>
          </a:p>
          <a:p>
            <a:pPr>
              <a:lnSpc>
                <a:spcPct val="90000"/>
              </a:lnSpc>
            </a:pPr>
            <a:r>
              <a:rPr lang="en-US" sz="1400" dirty="0"/>
              <a:t>This is measured as a percentage of the actual volume output per year to the maximum yearly output, assuming 100% of the manufacturing facility is running at its peak. </a:t>
            </a:r>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4058" y="89588"/>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531812" y="2305966"/>
            <a:ext cx="9903281" cy="4099316"/>
          </a:xfrm>
        </p:spPr>
        <p:txBody>
          <a:bodyPr>
            <a:normAutofit lnSpcReduction="10000"/>
          </a:bodyPr>
          <a:lstStyle/>
          <a:p>
            <a:pPr marL="0" indent="0">
              <a:lnSpc>
                <a:spcPct val="90000"/>
              </a:lnSpc>
              <a:buNone/>
            </a:pPr>
            <a:r>
              <a:rPr lang="en-US" sz="1400" b="1" dirty="0"/>
              <a:t>Operating expenses: </a:t>
            </a:r>
          </a:p>
          <a:p>
            <a:pPr>
              <a:lnSpc>
                <a:spcPct val="90000"/>
              </a:lnSpc>
            </a:pPr>
            <a:r>
              <a:rPr lang="en-US" sz="1400" dirty="0"/>
              <a:t>The operating expenses include the selling or the expenses to market the company’s products, administrative expenses for indirectly supporting the company’s business, and any other general expenses that are not directly expenses based on the company’s revenues. </a:t>
            </a:r>
          </a:p>
          <a:p>
            <a:pPr>
              <a:lnSpc>
                <a:spcPct val="90000"/>
              </a:lnSpc>
            </a:pPr>
            <a:r>
              <a:rPr lang="en-US" sz="1400" dirty="0"/>
              <a:t>Other expenses in this category could include research and development expenses very important expenses, especially for companies that spend a lot of money to support the growth of the company. </a:t>
            </a:r>
          </a:p>
          <a:p>
            <a:pPr>
              <a:lnSpc>
                <a:spcPct val="90000"/>
              </a:lnSpc>
            </a:pPr>
            <a:r>
              <a:rPr lang="en-US" sz="1400" dirty="0"/>
              <a:t>This segment could be looked at as separating the fixed costs and variable costs. </a:t>
            </a:r>
          </a:p>
          <a:p>
            <a:pPr>
              <a:lnSpc>
                <a:spcPct val="90000"/>
              </a:lnSpc>
            </a:pPr>
            <a:r>
              <a:rPr lang="en-US" sz="1400" dirty="0"/>
              <a:t>If the company is positively growing at a healthy pace, the fixed costs could contribute higher margins, but if the company shows revenue declines, the fixed cost has a reverse impact to operating margins. </a:t>
            </a:r>
          </a:p>
          <a:p>
            <a:pPr>
              <a:lnSpc>
                <a:spcPct val="90000"/>
              </a:lnSpc>
            </a:pPr>
            <a:r>
              <a:rPr lang="en-US" sz="1400" dirty="0"/>
              <a:t>The analyst needs to be aware of the sensitivity of the fixed expenses to revenue, especially the factors influencing the largest cost line items. </a:t>
            </a:r>
          </a:p>
          <a:p>
            <a:pPr>
              <a:lnSpc>
                <a:spcPct val="90000"/>
              </a:lnSpc>
            </a:pPr>
            <a:r>
              <a:rPr lang="en-US" sz="1400" dirty="0"/>
              <a:t>For conservative purposes, analysts typically run the operating assumptions as a percentage of revenue. The better approach for general and administrative expenses is to assume a growth rate, so if the revenues decline, these expenses continue to grow, causing a problem for the company that needs to manage these expenses during tough periods. </a:t>
            </a:r>
          </a:p>
          <a:p>
            <a:pPr>
              <a:lnSpc>
                <a:spcPct val="90000"/>
              </a:lnSpc>
            </a:pPr>
            <a:r>
              <a:rPr lang="en-US" sz="1400" dirty="0"/>
              <a:t>The selling or marketing expenses are typically run as percentages of revenues since these expenses directly support the revenue growth of the company</a:t>
            </a:r>
          </a:p>
          <a:p>
            <a:pPr>
              <a:lnSpc>
                <a:spcPct val="90000"/>
              </a:lnSpc>
            </a:pPr>
            <a:endParaRPr lang="en-US" sz="1200" dirty="0"/>
          </a:p>
        </p:txBody>
      </p:sp>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104214"/>
            <a:ext cx="108966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3" y="2362200"/>
            <a:ext cx="10363200" cy="3657600"/>
          </a:xfrm>
        </p:spPr>
        <p:txBody>
          <a:bodyPr>
            <a:normAutofit fontScale="92500"/>
          </a:bodyPr>
          <a:lstStyle/>
          <a:p>
            <a:pPr marL="0" indent="0">
              <a:buNone/>
            </a:pPr>
            <a:r>
              <a:rPr lang="en-US" sz="1500" b="1" dirty="0"/>
              <a:t>Depreciation expenses: </a:t>
            </a:r>
          </a:p>
          <a:p>
            <a:r>
              <a:rPr lang="en-US" sz="1500" dirty="0"/>
              <a:t>Depreciation expense, which is a non-cash expense, is typically projected based on the company’s fixed assets using an average life. </a:t>
            </a:r>
          </a:p>
          <a:p>
            <a:r>
              <a:rPr lang="en-US" sz="1500" dirty="0"/>
              <a:t>A lot of the analysis, though, since depreciation is not significant, is done using the same approach as any other expense: by calculating the depreciation as percentage of revenue, as seen previously in figure 17.3. </a:t>
            </a:r>
          </a:p>
          <a:p>
            <a:r>
              <a:rPr lang="en-US" sz="1500" dirty="0"/>
              <a:t>It’s not perfectly correct, but the argument is that since revenue grows so does the need to invest in capital to sustain the growth, hence the growth of depreciation at the same rate. </a:t>
            </a:r>
          </a:p>
          <a:p>
            <a:r>
              <a:rPr lang="en-US" sz="1500" dirty="0"/>
              <a:t>t’s important to compare the depreciation to the capital expenditures (Capex) found in the cash flow statement, as it need to be in line. </a:t>
            </a:r>
          </a:p>
          <a:p>
            <a:r>
              <a:rPr lang="en-US" sz="1500" dirty="0"/>
              <a:t>Since depreciation expense is used primarily for tax benefits, it’s important to make sure the amount is not excessively high, especially as it relates to capital expenditures. </a:t>
            </a:r>
          </a:p>
          <a:p>
            <a:r>
              <a:rPr lang="en-US" sz="1500" dirty="0"/>
              <a:t>Typically for valuation purposes, depreciation is assumed to be equal with Capex, representing the minimum capital expenditures the company needs to spend to keep up with the devaluation of its assets or depreciation.</a:t>
            </a:r>
          </a:p>
          <a:p>
            <a:endParaRPr lang="en-US" dirty="0"/>
          </a:p>
        </p:txBody>
      </p:sp>
    </p:spTree>
    <p:extLst>
      <p:ext uri="{BB962C8B-B14F-4D97-AF65-F5344CB8AC3E}">
        <p14:creationId xmlns:p14="http://schemas.microsoft.com/office/powerpoint/2010/main" val="2925994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60412" y="2315591"/>
            <a:ext cx="11049000" cy="4161409"/>
          </a:xfrm>
        </p:spPr>
        <p:txBody>
          <a:bodyPr>
            <a:normAutofit/>
          </a:bodyPr>
          <a:lstStyle/>
          <a:p>
            <a:pPr marL="0" indent="0">
              <a:lnSpc>
                <a:spcPct val="90000"/>
              </a:lnSpc>
              <a:buNone/>
            </a:pPr>
            <a:r>
              <a:rPr lang="en-US" sz="1400" b="1" dirty="0"/>
              <a:t>Net Worth or Shareholder’s Equity</a:t>
            </a:r>
          </a:p>
          <a:p>
            <a:pPr marL="0" indent="0">
              <a:lnSpc>
                <a:spcPct val="90000"/>
              </a:lnSpc>
              <a:buNone/>
            </a:pPr>
            <a:r>
              <a:rPr lang="en-US" sz="1400" b="1" dirty="0"/>
              <a:t>Shareholder’s equity measures the amount by which a company’s assets exceed its liabilities at snapshot in time</a:t>
            </a:r>
            <a:r>
              <a:rPr lang="en-US" sz="14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400" b="1" dirty="0"/>
              <a:t>Common stock: </a:t>
            </a:r>
            <a:r>
              <a:rPr lang="en-US" sz="1400" dirty="0"/>
              <a:t>This represents the original issuance of equity by the owners, and it will go down when the company buys back shares.</a:t>
            </a:r>
          </a:p>
          <a:p>
            <a:pPr>
              <a:lnSpc>
                <a:spcPct val="90000"/>
              </a:lnSpc>
            </a:pPr>
            <a:r>
              <a:rPr lang="en-US" sz="1400" b="1" dirty="0"/>
              <a:t>Preferred stock: </a:t>
            </a:r>
            <a:r>
              <a:rPr lang="en-US" sz="1400" dirty="0"/>
              <a:t>This could be an issuance by a third-party investor who expects the company to pay certain fixed dividends (like debt obligations).</a:t>
            </a:r>
          </a:p>
          <a:p>
            <a:pPr>
              <a:lnSpc>
                <a:spcPct val="90000"/>
              </a:lnSpc>
            </a:pPr>
            <a:r>
              <a:rPr lang="en-US" sz="1400" b="1" dirty="0"/>
              <a:t>Treasury stock: </a:t>
            </a:r>
            <a:r>
              <a:rPr lang="en-US" sz="14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400" b="1" dirty="0"/>
              <a:t>Paid-in capital: </a:t>
            </a:r>
            <a:r>
              <a:rPr lang="en-US" sz="1400" dirty="0"/>
              <a:t>This represents proceeds from any additional equity investments invested in the company. </a:t>
            </a:r>
          </a:p>
          <a:p>
            <a:pPr>
              <a:lnSpc>
                <a:spcPct val="90000"/>
              </a:lnSpc>
            </a:pPr>
            <a:r>
              <a:rPr lang="en-US" sz="1400" b="1" dirty="0"/>
              <a:t>Retained earnings: </a:t>
            </a:r>
            <a:r>
              <a:rPr lang="en-US" sz="14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5542" y="304800"/>
            <a:ext cx="3593484" cy="2133600"/>
          </a:xfrm>
        </p:spPr>
        <p:txBody>
          <a:bodyPr vert="horz" lIns="91440" tIns="45720" rIns="91440" bIns="45720" rtlCol="0" anchor="b">
            <a:normAutofit/>
          </a:bodyPr>
          <a:lstStyle/>
          <a:p>
            <a:pPr defTabSz="457200">
              <a:lnSpc>
                <a:spcPct val="90000"/>
              </a:lnSpc>
            </a:pPr>
            <a:r>
              <a:rPr lang="en-US" sz="2700" b="0" i="0" kern="1200" dirty="0">
                <a:solidFill>
                  <a:srgbClr val="EBEBEB"/>
                </a:solidFill>
                <a:latin typeface="+mj-lt"/>
                <a:ea typeface="+mj-ea"/>
                <a:cs typeface="+mj-cs"/>
              </a:rPr>
              <a:t>Projections – Building the Financial Model</a:t>
            </a:r>
          </a:p>
        </p:txBody>
      </p:sp>
      <p:sp>
        <p:nvSpPr>
          <p:cNvPr id="7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77" name="Rectangle 7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39D77741-6B27-313A-A7D3-E1ED15FBE0CC}"/>
              </a:ext>
            </a:extLst>
          </p:cNvPr>
          <p:cNvSpPr txBox="1"/>
          <p:nvPr/>
        </p:nvSpPr>
        <p:spPr>
          <a:xfrm>
            <a:off x="327476" y="2793493"/>
            <a:ext cx="3832748" cy="3531107"/>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pPr>
            <a:r>
              <a:rPr lang="en-US" sz="1400" b="1" dirty="0">
                <a:solidFill>
                  <a:srgbClr val="FFFFFF"/>
                </a:solidFill>
                <a:latin typeface="+mj-lt"/>
                <a:ea typeface="+mj-ea"/>
                <a:cs typeface="+mj-cs"/>
              </a:rPr>
              <a:t>Working capital activities: </a:t>
            </a:r>
          </a:p>
          <a:p>
            <a:pPr>
              <a:lnSpc>
                <a:spcPct val="90000"/>
              </a:lnSpc>
              <a:spcBef>
                <a:spcPts val="1000"/>
              </a:spcBef>
              <a:buClr>
                <a:schemeClr val="bg2">
                  <a:lumMod val="40000"/>
                  <a:lumOff val="60000"/>
                </a:schemeClr>
              </a:buClr>
              <a:buSzPct val="80000"/>
            </a:pPr>
            <a:r>
              <a:rPr lang="en-US" sz="1400" dirty="0">
                <a:solidFill>
                  <a:srgbClr val="FFFFFF"/>
                </a:solidFill>
                <a:latin typeface="+mj-lt"/>
                <a:ea typeface="+mj-ea"/>
                <a:cs typeface="+mj-cs"/>
              </a:rPr>
              <a:t>Working capital activity recorded in the cash flow statement is driven directly by year-to-year changes of the current assets minus current liability changes, as shown on the balance sheet statement. The current asset includes the accounts receivable, inventory, and other current assets such as prepaid expenses. The current liabilities include accounts payable and other current liabilities such as accrued income taxes and accrued expenses</a:t>
            </a:r>
          </a:p>
        </p:txBody>
      </p:sp>
      <p:pic>
        <p:nvPicPr>
          <p:cNvPr id="5" name="Picture 4">
            <a:extLst>
              <a:ext uri="{FF2B5EF4-FFF2-40B4-BE49-F238E27FC236}">
                <a16:creationId xmlns:a16="http://schemas.microsoft.com/office/drawing/2014/main" id="{87C1DA5E-F640-056D-E66C-BC702B3A0E9E}"/>
              </a:ext>
            </a:extLst>
          </p:cNvPr>
          <p:cNvPicPr>
            <a:picLocks noChangeAspect="1"/>
          </p:cNvPicPr>
          <p:nvPr/>
        </p:nvPicPr>
        <p:blipFill>
          <a:blip r:embed="rId2"/>
          <a:stretch>
            <a:fillRect/>
          </a:stretch>
        </p:blipFill>
        <p:spPr>
          <a:xfrm>
            <a:off x="4666025" y="1143000"/>
            <a:ext cx="7308850" cy="5276850"/>
          </a:xfrm>
          <a:prstGeom prst="rect">
            <a:avLst/>
          </a:prstGeom>
        </p:spPr>
      </p:pic>
    </p:spTree>
    <p:extLst>
      <p:ext uri="{BB962C8B-B14F-4D97-AF65-F5344CB8AC3E}">
        <p14:creationId xmlns:p14="http://schemas.microsoft.com/office/powerpoint/2010/main" val="650639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93318"/>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531812" y="2463202"/>
            <a:ext cx="10477788" cy="3404198"/>
          </a:xfrm>
        </p:spPr>
        <p:txBody>
          <a:bodyPr>
            <a:normAutofit/>
          </a:bodyPr>
          <a:lstStyle/>
          <a:p>
            <a:pPr>
              <a:lnSpc>
                <a:spcPct val="90000"/>
              </a:lnSpc>
            </a:pPr>
            <a:r>
              <a:rPr lang="en-US" sz="1400" b="1" dirty="0"/>
              <a:t>Working capital activities:</a:t>
            </a:r>
          </a:p>
          <a:p>
            <a:pPr>
              <a:lnSpc>
                <a:spcPct val="90000"/>
              </a:lnSpc>
            </a:pPr>
            <a:r>
              <a:rPr lang="en-US" sz="1400" dirty="0"/>
              <a:t>Accounts receivable: The accounts receivable (AR) on the balance sheet are based on accounts receivable days (ARD) and accounts receivable turnover (ART) calculations. In Figure 16.4 the projected ARD used for the projections is based on historical average of 17.26 days or the average length of time that the customers pay starting from the day they are charged to pay for the merchandise. The formula is </a:t>
            </a:r>
          </a:p>
          <a:p>
            <a:pPr algn="ctr">
              <a:lnSpc>
                <a:spcPct val="90000"/>
              </a:lnSpc>
            </a:pPr>
            <a:r>
              <a:rPr lang="en-US" sz="1400" b="1" dirty="0">
                <a:solidFill>
                  <a:srgbClr val="FF0000"/>
                </a:solidFill>
              </a:rPr>
              <a:t>AR = [(ARD / 365) x revenues]</a:t>
            </a:r>
          </a:p>
          <a:p>
            <a:pPr>
              <a:lnSpc>
                <a:spcPct val="90000"/>
              </a:lnSpc>
            </a:pPr>
            <a:r>
              <a:rPr lang="en-US" sz="1400" dirty="0"/>
              <a:t>Inventory: The inventory (Inv) on the balance sheet is based on inventory turnover (ITO) and inventory days (ID) calculations. In figure 16.4 the projected ID used for the projections used is based on the historical average of 11.20 days or the average length of time that the raw material bought from the suppliers turns into a finished good and a cash sale. The formula is</a:t>
            </a:r>
          </a:p>
          <a:p>
            <a:pPr algn="ctr">
              <a:lnSpc>
                <a:spcPct val="90000"/>
              </a:lnSpc>
            </a:pPr>
            <a:r>
              <a:rPr lang="en-US" sz="1400" b="1" dirty="0">
                <a:solidFill>
                  <a:srgbClr val="FF0000"/>
                </a:solidFill>
              </a:rPr>
              <a:t>Inv = [(ID / 365) x accounts payable]</a:t>
            </a:r>
          </a:p>
          <a:p>
            <a:pPr>
              <a:lnSpc>
                <a:spcPct val="90000"/>
              </a:lnSpc>
            </a:pPr>
            <a:endParaRPr lang="en-US" sz="1100" dirty="0"/>
          </a:p>
        </p:txBody>
      </p:sp>
    </p:spTree>
    <p:extLst>
      <p:ext uri="{BB962C8B-B14F-4D97-AF65-F5344CB8AC3E}">
        <p14:creationId xmlns:p14="http://schemas.microsoft.com/office/powerpoint/2010/main" val="135083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85727" y="150364"/>
            <a:ext cx="109349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2" y="2497335"/>
            <a:ext cx="8944211" cy="3484879"/>
          </a:xfrm>
        </p:spPr>
        <p:txBody>
          <a:bodyPr>
            <a:normAutofit/>
          </a:bodyPr>
          <a:lstStyle/>
          <a:p>
            <a:pPr marL="0" indent="0">
              <a:lnSpc>
                <a:spcPct val="90000"/>
              </a:lnSpc>
              <a:buNone/>
            </a:pPr>
            <a:r>
              <a:rPr lang="en-US" sz="1400" b="1" dirty="0"/>
              <a:t>Working capital activities:</a:t>
            </a:r>
          </a:p>
          <a:p>
            <a:pPr>
              <a:lnSpc>
                <a:spcPct val="90000"/>
              </a:lnSpc>
            </a:pPr>
            <a:r>
              <a:rPr lang="en-US" sz="1400" dirty="0"/>
              <a:t>Other current assets: For projection purposes, other current assets are based as a percentage of revenue. In figure 17.4 the projected prepaid expenses are calculated based on last year’s percentage of revenues of 0.81%.</a:t>
            </a:r>
          </a:p>
          <a:p>
            <a:pPr>
              <a:lnSpc>
                <a:spcPct val="90000"/>
              </a:lnSpc>
            </a:pPr>
            <a:r>
              <a:rPr lang="en-US" sz="1400" dirty="0"/>
              <a:t>Accounts payable: The accounts payable (AP) on the balance sheet are based on accounts payable days (APD) and accounts payable turnover (APT) calculations. In figure 17.4, like inventory, the projected APD that is used to calculate the projections is based on the historical average of 11.20 days or the average length of time that the company pays its bills to the vendors or suppliers the inventory. The formula is</a:t>
            </a:r>
          </a:p>
          <a:p>
            <a:pPr algn="ctr">
              <a:lnSpc>
                <a:spcPct val="90000"/>
              </a:lnSpc>
            </a:pPr>
            <a:r>
              <a:rPr lang="en-US" sz="1400" b="1" dirty="0">
                <a:solidFill>
                  <a:srgbClr val="FF0000"/>
                </a:solidFill>
              </a:rPr>
              <a:t>AP = [(APD /365) x accounts payable]</a:t>
            </a:r>
          </a:p>
          <a:p>
            <a:pPr>
              <a:lnSpc>
                <a:spcPct val="90000"/>
              </a:lnSpc>
            </a:pPr>
            <a:r>
              <a:rPr lang="en-US" sz="1400" dirty="0"/>
              <a:t>Other current liabilities: For simplistic purposes, all other current liabilities on the balance sheet are calculated based on percentage of revenue. In figure 17.4 both the accrued income taxes and accrued expenses are based on percentage of revenues at 0.90% and 0.72%, respectively.</a:t>
            </a:r>
          </a:p>
          <a:p>
            <a:pPr>
              <a:lnSpc>
                <a:spcPct val="90000"/>
              </a:lnSpc>
            </a:pPr>
            <a:endParaRPr lang="en-US" sz="1400" dirty="0"/>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1103025" y="2763521"/>
            <a:ext cx="8344188" cy="2951480"/>
          </a:xfrm>
        </p:spPr>
        <p:txBody>
          <a:bodyPr>
            <a:normAutofit/>
          </a:bodyPr>
          <a:lstStyle/>
          <a:p>
            <a:pPr marL="0" indent="0">
              <a:lnSpc>
                <a:spcPct val="90000"/>
              </a:lnSpc>
              <a:buNone/>
            </a:pPr>
            <a:r>
              <a:rPr lang="en-US" sz="1500" b="1" dirty="0"/>
              <a:t>Investment Activities Assumptions</a:t>
            </a:r>
          </a:p>
          <a:p>
            <a:pPr marL="0" indent="0">
              <a:lnSpc>
                <a:spcPct val="90000"/>
              </a:lnSpc>
              <a:buNone/>
            </a:pPr>
            <a:r>
              <a:rPr lang="en-US" sz="1500" b="1" dirty="0"/>
              <a:t>Capital Expenditures (CAPEX): </a:t>
            </a:r>
          </a:p>
          <a:p>
            <a:pPr>
              <a:lnSpc>
                <a:spcPct val="90000"/>
              </a:lnSpc>
            </a:pPr>
            <a:r>
              <a:rPr lang="en-US" sz="1500" dirty="0"/>
              <a:t>For simplistic purposes, unless there are specific plans to spend a major one-time manufacturing plant improvements or major purchases of the truck fleet.</a:t>
            </a:r>
          </a:p>
          <a:p>
            <a:pPr>
              <a:lnSpc>
                <a:spcPct val="90000"/>
              </a:lnSpc>
            </a:pPr>
            <a:r>
              <a:rPr lang="en-US" sz="1500" dirty="0"/>
              <a:t>One approach for the analyst is to run the Capex at the same percentage of Depreciation to Revenue representing low maintenance growth and any additional percentage of Capex to revenue should contribute directly to higher growth</a:t>
            </a:r>
          </a:p>
          <a:p>
            <a:pPr marL="0" indent="0">
              <a:lnSpc>
                <a:spcPct val="90000"/>
              </a:lnSpc>
              <a:buNone/>
            </a:pPr>
            <a:r>
              <a:rPr lang="en-US" sz="1500" b="1" dirty="0"/>
              <a:t>Long-Term Investments (LTI) </a:t>
            </a:r>
          </a:p>
          <a:p>
            <a:pPr>
              <a:lnSpc>
                <a:spcPct val="90000"/>
              </a:lnSpc>
            </a:pPr>
            <a:r>
              <a:rPr lang="en-US" sz="1500" dirty="0"/>
              <a:t>These are projected to grow at the same level as the revenues calculated as percentage of revenues – this is sometimes called “Maintenance Capex”. </a:t>
            </a:r>
          </a:p>
          <a:p>
            <a:pPr>
              <a:lnSpc>
                <a:spcPct val="90000"/>
              </a:lnSpc>
            </a:pPr>
            <a:endParaRPr lang="en-US" sz="1700" dirty="0"/>
          </a:p>
        </p:txBody>
      </p:sp>
    </p:spTree>
    <p:extLst>
      <p:ext uri="{BB962C8B-B14F-4D97-AF65-F5344CB8AC3E}">
        <p14:creationId xmlns:p14="http://schemas.microsoft.com/office/powerpoint/2010/main" val="820350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B3D-BAFA-D79B-755A-0A3AAE4DD8E7}"/>
              </a:ext>
            </a:extLst>
          </p:cNvPr>
          <p:cNvSpPr>
            <a:spLocks noGrp="1"/>
          </p:cNvSpPr>
          <p:nvPr>
            <p:ph type="title"/>
          </p:nvPr>
        </p:nvSpPr>
        <p:spPr/>
        <p:txBody>
          <a:bodyPr/>
          <a:lstStyle/>
          <a:p>
            <a:r>
              <a:rPr lang="en-US" dirty="0"/>
              <a:t>Lecture Title &amp; Objectives</a:t>
            </a:r>
          </a:p>
        </p:txBody>
      </p:sp>
      <p:sp>
        <p:nvSpPr>
          <p:cNvPr id="3" name="Content Placeholder 2">
            <a:extLst>
              <a:ext uri="{FF2B5EF4-FFF2-40B4-BE49-F238E27FC236}">
                <a16:creationId xmlns:a16="http://schemas.microsoft.com/office/drawing/2014/main" id="{445E871C-2D49-0060-79D0-B83C469DDF82}"/>
              </a:ext>
            </a:extLst>
          </p:cNvPr>
          <p:cNvSpPr>
            <a:spLocks noGrp="1"/>
          </p:cNvSpPr>
          <p:nvPr>
            <p:ph idx="1"/>
          </p:nvPr>
        </p:nvSpPr>
        <p:spPr>
          <a:xfrm>
            <a:off x="760412" y="1447800"/>
            <a:ext cx="10134600" cy="4648200"/>
          </a:xfrm>
        </p:spPr>
        <p:txBody>
          <a:bodyPr>
            <a:normAutofit/>
          </a:bodyPr>
          <a:lstStyle/>
          <a:p>
            <a:pPr marL="0" indent="0">
              <a:buNone/>
            </a:pPr>
            <a:r>
              <a:rPr lang="en-US" b="1" dirty="0"/>
              <a:t>Learning Objectives</a:t>
            </a:r>
            <a:endParaRPr lang="en-US" dirty="0"/>
          </a:p>
          <a:p>
            <a:r>
              <a:rPr lang="en-US" dirty="0"/>
              <a:t>Credit Analysis– Company Specific</a:t>
            </a:r>
          </a:p>
          <a:p>
            <a:pPr lvl="1"/>
            <a:r>
              <a:rPr lang="en-US" dirty="0"/>
              <a:t>Financial Statement Analysis (Historical Performance)</a:t>
            </a:r>
          </a:p>
          <a:p>
            <a:pPr lvl="1"/>
            <a:r>
              <a:rPr lang="en-US" dirty="0"/>
              <a:t>Business &amp; Industry Risk Assessment</a:t>
            </a:r>
          </a:p>
          <a:p>
            <a:pPr lvl="1"/>
            <a:r>
              <a:rPr lang="en-US" dirty="0">
                <a:solidFill>
                  <a:srgbClr val="FFFF00"/>
                </a:solidFill>
              </a:rPr>
              <a:t>Projections Analysis (Forward-Looking View)</a:t>
            </a:r>
          </a:p>
          <a:p>
            <a:pPr lvl="1"/>
            <a:r>
              <a:rPr lang="en-US" dirty="0">
                <a:solidFill>
                  <a:srgbClr val="FFFF00"/>
                </a:solidFill>
              </a:rPr>
              <a:t>Cash Flow Waterfall (Core Credit View)</a:t>
            </a:r>
          </a:p>
          <a:p>
            <a:pPr lvl="1"/>
            <a:r>
              <a:rPr lang="en-US" dirty="0"/>
              <a:t>Valuation Analysis (Downside Protection)</a:t>
            </a:r>
          </a:p>
          <a:p>
            <a:pPr lvl="1"/>
            <a:r>
              <a:rPr lang="en-US" dirty="0"/>
              <a:t>Debt Capacity Analysis</a:t>
            </a:r>
          </a:p>
          <a:p>
            <a:pPr lvl="1"/>
            <a:r>
              <a:rPr lang="en-US" dirty="0"/>
              <a:t>Stress Testing &amp; Scenario Analysis</a:t>
            </a:r>
          </a:p>
          <a:p>
            <a:pPr lvl="1"/>
            <a:r>
              <a:rPr lang="en-US" dirty="0"/>
              <a:t>Capital Structure &amp; Terms</a:t>
            </a:r>
          </a:p>
          <a:p>
            <a:pPr lvl="1"/>
            <a:r>
              <a:rPr lang="en-US" dirty="0"/>
              <a:t>Final Credit Decision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7546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5">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4100" b="1">
                <a:solidFill>
                  <a:srgbClr val="EBEBEB"/>
                </a:solidFill>
              </a:rPr>
              <a:t>Projections – Building the Financial Model</a:t>
            </a:r>
          </a:p>
        </p:txBody>
      </p:sp>
      <p:sp>
        <p:nvSpPr>
          <p:cNvPr id="55"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49">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51">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4506408" y="1010051"/>
            <a:ext cx="7303004" cy="3104749"/>
          </a:xfrm>
        </p:spPr>
        <p:txBody>
          <a:bodyPr>
            <a:normAutofit/>
          </a:bodyPr>
          <a:lstStyle/>
          <a:p>
            <a:pPr marL="0" indent="0">
              <a:lnSpc>
                <a:spcPct val="90000"/>
              </a:lnSpc>
              <a:buNone/>
            </a:pPr>
            <a:r>
              <a:rPr lang="en-US" sz="1200" b="1" dirty="0"/>
              <a:t>Investment Activities Assumptions</a:t>
            </a:r>
          </a:p>
          <a:p>
            <a:pPr marL="0" indent="0">
              <a:lnSpc>
                <a:spcPct val="90000"/>
              </a:lnSpc>
              <a:buNone/>
            </a:pPr>
            <a:r>
              <a:rPr lang="en-US" sz="1200" b="1" dirty="0"/>
              <a:t>Capital Expenditures (CAPEX): </a:t>
            </a:r>
          </a:p>
          <a:p>
            <a:pPr>
              <a:lnSpc>
                <a:spcPct val="90000"/>
              </a:lnSpc>
            </a:pPr>
            <a:r>
              <a:rPr lang="en-US" sz="1200" dirty="0"/>
              <a:t>For simplistic purposes, unless there are specific plans to spend a major one-time manufacturing plant improvements or major purchases of the truck fleet.</a:t>
            </a:r>
          </a:p>
          <a:p>
            <a:pPr>
              <a:lnSpc>
                <a:spcPct val="90000"/>
              </a:lnSpc>
            </a:pPr>
            <a:r>
              <a:rPr lang="en-US" sz="1200" dirty="0"/>
              <a:t>One approach for the analyst is to run the Capex at the same percentage of Depreciation to Revenue representing low maintenance growth and any additional percentage of Capex to revenue should contribute directly to higher growth</a:t>
            </a:r>
          </a:p>
          <a:p>
            <a:pPr marL="0" indent="0">
              <a:lnSpc>
                <a:spcPct val="90000"/>
              </a:lnSpc>
              <a:buNone/>
            </a:pPr>
            <a:r>
              <a:rPr lang="en-US" sz="1200" b="1" dirty="0"/>
              <a:t>Long-Term Investments (LTI) </a:t>
            </a:r>
          </a:p>
          <a:p>
            <a:pPr>
              <a:lnSpc>
                <a:spcPct val="90000"/>
              </a:lnSpc>
            </a:pPr>
            <a:r>
              <a:rPr lang="en-US" sz="1200" dirty="0"/>
              <a:t>These are projected to grow at the same level as the revenues calculated as percentage of revenues – this is sometimes called “Maintenance Capex”. </a:t>
            </a:r>
          </a:p>
          <a:p>
            <a:pPr>
              <a:lnSpc>
                <a:spcPct val="90000"/>
              </a:lnSpc>
            </a:pPr>
            <a:endParaRPr lang="en-US" sz="1200" dirty="0"/>
          </a:p>
        </p:txBody>
      </p:sp>
      <p:pic>
        <p:nvPicPr>
          <p:cNvPr id="4" name="Picture 3">
            <a:extLst>
              <a:ext uri="{FF2B5EF4-FFF2-40B4-BE49-F238E27FC236}">
                <a16:creationId xmlns:a16="http://schemas.microsoft.com/office/drawing/2014/main" id="{40E2E634-3F3F-3B60-8E72-DD4231B42CDB}"/>
              </a:ext>
            </a:extLst>
          </p:cNvPr>
          <p:cNvPicPr>
            <a:picLocks noChangeAspect="1"/>
          </p:cNvPicPr>
          <p:nvPr/>
        </p:nvPicPr>
        <p:blipFill>
          <a:blip r:embed="rId2"/>
          <a:stretch>
            <a:fillRect/>
          </a:stretch>
        </p:blipFill>
        <p:spPr>
          <a:xfrm>
            <a:off x="4719553" y="3709640"/>
            <a:ext cx="7243520" cy="2514179"/>
          </a:xfrm>
          <a:prstGeom prst="rect">
            <a:avLst/>
          </a:prstGeom>
          <a:effectLst/>
        </p:spPr>
      </p:pic>
    </p:spTree>
    <p:extLst>
      <p:ext uri="{BB962C8B-B14F-4D97-AF65-F5344CB8AC3E}">
        <p14:creationId xmlns:p14="http://schemas.microsoft.com/office/powerpoint/2010/main" val="1312845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39"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150812" y="128600"/>
            <a:ext cx="11163470" cy="1180711"/>
          </a:xfrm>
        </p:spPr>
        <p:txBody>
          <a:bodyPr>
            <a:normAutofit/>
          </a:bodyPr>
          <a:lstStyle/>
          <a:p>
            <a:r>
              <a:rPr lang="en-US" b="1" dirty="0"/>
              <a:t>Projections – Building the Financial Model</a:t>
            </a:r>
          </a:p>
        </p:txBody>
      </p:sp>
      <p:sp>
        <p:nvSpPr>
          <p:cNvPr id="14" name="Content Placeholder 13"/>
          <p:cNvSpPr>
            <a:spLocks noGrp="1"/>
          </p:cNvSpPr>
          <p:nvPr>
            <p:ph idx="1"/>
          </p:nvPr>
        </p:nvSpPr>
        <p:spPr>
          <a:xfrm>
            <a:off x="643688" y="2548281"/>
            <a:ext cx="9946524" cy="3654389"/>
          </a:xfrm>
        </p:spPr>
        <p:txBody>
          <a:bodyPr>
            <a:normAutofit/>
          </a:bodyPr>
          <a:lstStyle/>
          <a:p>
            <a:pPr marL="0" indent="0">
              <a:lnSpc>
                <a:spcPct val="90000"/>
              </a:lnSpc>
              <a:buNone/>
            </a:pPr>
            <a:r>
              <a:rPr lang="en-US" sz="1400" b="1" dirty="0">
                <a:solidFill>
                  <a:schemeClr val="bg1"/>
                </a:solidFill>
              </a:rPr>
              <a:t>Financing activities assumptions: </a:t>
            </a:r>
          </a:p>
          <a:p>
            <a:pPr>
              <a:lnSpc>
                <a:spcPct val="90000"/>
              </a:lnSpc>
            </a:pPr>
            <a:r>
              <a:rPr lang="en-US" sz="1400" dirty="0">
                <a:solidFill>
                  <a:schemeClr val="bg1"/>
                </a:solidFill>
              </a:rPr>
              <a:t>The financing activities shown in the cash flow statement consists of debt activities of borrowing or paying down the debt as well any equity activities including any distributions or issuance of new equity. </a:t>
            </a:r>
          </a:p>
          <a:p>
            <a:pPr>
              <a:lnSpc>
                <a:spcPct val="90000"/>
              </a:lnSpc>
            </a:pPr>
            <a:r>
              <a:rPr lang="en-US" sz="1400" dirty="0">
                <a:solidFill>
                  <a:schemeClr val="bg1"/>
                </a:solidFill>
              </a:rPr>
              <a:t>The debt assumptions include the borrowing and repayment of debt, which are based on the contractual obligation between the company and its creditors.</a:t>
            </a:r>
          </a:p>
          <a:p>
            <a:pPr>
              <a:lnSpc>
                <a:spcPct val="90000"/>
              </a:lnSpc>
            </a:pPr>
            <a:r>
              <a:rPr lang="en-US" sz="1400" dirty="0">
                <a:solidFill>
                  <a:schemeClr val="bg1"/>
                </a:solidFill>
              </a:rPr>
              <a:t> The equity component of the cash flow statement is based on specific plans for the company to make equity distributions to the existing investors or to raise new equity via public issuance or private placement offering. </a:t>
            </a:r>
          </a:p>
          <a:p>
            <a:pPr>
              <a:lnSpc>
                <a:spcPct val="90000"/>
              </a:lnSpc>
            </a:pPr>
            <a:r>
              <a:rPr lang="en-US" sz="1400" dirty="0">
                <a:solidFill>
                  <a:schemeClr val="bg1"/>
                </a:solidFill>
              </a:rPr>
              <a:t>The repayment of debt shown on the cash flow statement is driven from the debt schedule table (figure 17.6) and described under the Debt Schedule Assumptions. </a:t>
            </a:r>
          </a:p>
          <a:p>
            <a:pPr>
              <a:lnSpc>
                <a:spcPct val="90000"/>
              </a:lnSpc>
            </a:pPr>
            <a:endParaRPr lang="en-US" sz="1200" dirty="0">
              <a:solidFill>
                <a:schemeClr val="bg1"/>
              </a:solidFill>
            </a:endParaRPr>
          </a:p>
        </p:txBody>
      </p:sp>
    </p:spTree>
    <p:extLst>
      <p:ext uri="{BB962C8B-B14F-4D97-AF65-F5344CB8AC3E}">
        <p14:creationId xmlns:p14="http://schemas.microsoft.com/office/powerpoint/2010/main" val="1271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161719"/>
            <a:ext cx="110858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836612" y="2617195"/>
            <a:ext cx="8944211" cy="3484879"/>
          </a:xfrm>
        </p:spPr>
        <p:txBody>
          <a:bodyPr>
            <a:normAutofit/>
          </a:bodyPr>
          <a:lstStyle/>
          <a:p>
            <a:pPr marL="0" indent="0">
              <a:lnSpc>
                <a:spcPct val="90000"/>
              </a:lnSpc>
              <a:buNone/>
            </a:pPr>
            <a:r>
              <a:rPr lang="en-US" sz="1400" b="1" dirty="0"/>
              <a:t>Debt Schedule</a:t>
            </a:r>
          </a:p>
          <a:p>
            <a:pPr>
              <a:lnSpc>
                <a:spcPct val="90000"/>
              </a:lnSpc>
            </a:pPr>
            <a:r>
              <a:rPr lang="en-US" sz="1400" dirty="0"/>
              <a:t>The debt schedule is built based on the four basic input criteria, also called money terms, typically seen in the credit agreements and bond indentures: amount borrowed (outstanding); the cost of borrowing (interest payment); the principal payment (scheduled or amortized debt payments); and the term of the debt facility representing how many years it takes to pay the loan. </a:t>
            </a:r>
          </a:p>
          <a:p>
            <a:pPr>
              <a:lnSpc>
                <a:spcPct val="90000"/>
              </a:lnSpc>
            </a:pPr>
            <a:r>
              <a:rPr lang="en-US" sz="1400" dirty="0"/>
              <a:t>The debt outstanding drives the balance sheet, the interest payments drive the income statement, and the principal payment drives the cash flow statement. </a:t>
            </a:r>
          </a:p>
          <a:p>
            <a:pPr>
              <a:lnSpc>
                <a:spcPct val="90000"/>
              </a:lnSpc>
            </a:pPr>
            <a:r>
              <a:rPr lang="en-US" sz="1400" dirty="0"/>
              <a:t>The interest rate charged could be set as fixed or floating and the principal payments are based on a set scheduled payment found in the agreement. </a:t>
            </a:r>
          </a:p>
          <a:p>
            <a:pPr>
              <a:lnSpc>
                <a:spcPct val="90000"/>
              </a:lnSpc>
            </a:pPr>
            <a:endParaRPr lang="en-US" sz="1100" dirty="0"/>
          </a:p>
        </p:txBody>
      </p:sp>
    </p:spTree>
    <p:extLst>
      <p:ext uri="{BB962C8B-B14F-4D97-AF65-F5344CB8AC3E}">
        <p14:creationId xmlns:p14="http://schemas.microsoft.com/office/powerpoint/2010/main" val="289610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78750"/>
            <a:ext cx="11277600" cy="1400530"/>
          </a:xfrm>
        </p:spPr>
        <p:txBody>
          <a:bodyPr anchor="ctr">
            <a:normAutofit/>
          </a:bodyPr>
          <a:lstStyle/>
          <a:p>
            <a:pPr>
              <a:lnSpc>
                <a:spcPct val="90000"/>
              </a:lnSpc>
            </a:pPr>
            <a:r>
              <a:rPr lang="en-US" sz="4200" b="1" dirty="0">
                <a:solidFill>
                  <a:srgbClr val="FFFFFF"/>
                </a:solidFill>
              </a:rPr>
              <a:t>Projections – Building the Financial Model</a:t>
            </a:r>
          </a:p>
        </p:txBody>
      </p:sp>
      <p:sp>
        <p:nvSpPr>
          <p:cNvPr id="14" name="Content Placeholder 13"/>
          <p:cNvSpPr>
            <a:spLocks noGrp="1"/>
          </p:cNvSpPr>
          <p:nvPr>
            <p:ph idx="1"/>
          </p:nvPr>
        </p:nvSpPr>
        <p:spPr>
          <a:xfrm>
            <a:off x="912813" y="2514601"/>
            <a:ext cx="8686800" cy="3352800"/>
          </a:xfrm>
        </p:spPr>
        <p:txBody>
          <a:bodyPr>
            <a:normAutofit/>
          </a:bodyPr>
          <a:lstStyle/>
          <a:p>
            <a:pPr marL="0" indent="0">
              <a:lnSpc>
                <a:spcPct val="90000"/>
              </a:lnSpc>
              <a:buNone/>
            </a:pPr>
            <a:r>
              <a:rPr lang="en-US" sz="1500" b="1" dirty="0"/>
              <a:t>Debt Schedule</a:t>
            </a:r>
          </a:p>
          <a:p>
            <a:pPr>
              <a:lnSpc>
                <a:spcPct val="90000"/>
              </a:lnSpc>
            </a:pPr>
            <a:r>
              <a:rPr lang="en-US" sz="1500" dirty="0"/>
              <a:t>Figure 17.6 shows that the short-term and long-term debt interest payment is based on floating rate index London Inter Bank Offering Rate (LIBOR) starting at 2% plus a spread rate of 3%. </a:t>
            </a:r>
          </a:p>
          <a:p>
            <a:pPr>
              <a:lnSpc>
                <a:spcPct val="90000"/>
              </a:lnSpc>
            </a:pPr>
            <a:r>
              <a:rPr lang="en-US" sz="1500" dirty="0"/>
              <a:t>LIBOR is a rate that most banks use as an interest rate benchmark, which represents the cost of a bank’s borrowing from other banks. </a:t>
            </a:r>
          </a:p>
          <a:p>
            <a:pPr>
              <a:lnSpc>
                <a:spcPct val="90000"/>
              </a:lnSpc>
            </a:pPr>
            <a:r>
              <a:rPr lang="en-US" sz="1500" dirty="0"/>
              <a:t>In this example, the projections assume an increase in LIBOR by 0.5% per year for the next 3 years and another 1% increase in year 4 before it stabilizes at that level. </a:t>
            </a:r>
          </a:p>
          <a:p>
            <a:pPr>
              <a:lnSpc>
                <a:spcPct val="90000"/>
              </a:lnSpc>
            </a:pPr>
            <a:r>
              <a:rPr lang="en-US" sz="1500" dirty="0"/>
              <a:t>Please note that the interest payment is calculated based on last year’s outstanding, conservatively assuming that the principal payment is paid on the last day of each year. </a:t>
            </a:r>
          </a:p>
          <a:p>
            <a:pPr>
              <a:lnSpc>
                <a:spcPct val="90000"/>
              </a:lnSpc>
            </a:pPr>
            <a:endParaRPr lang="en-US" sz="1200" dirty="0"/>
          </a:p>
        </p:txBody>
      </p:sp>
    </p:spTree>
    <p:extLst>
      <p:ext uri="{BB962C8B-B14F-4D97-AF65-F5344CB8AC3E}">
        <p14:creationId xmlns:p14="http://schemas.microsoft.com/office/powerpoint/2010/main" val="129176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79" name="Picture 7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81" name="Oval 8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3" name="Picture 8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85" name="Picture 8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87" name="Rectangle 8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88">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98143" y="1325880"/>
            <a:ext cx="3343149"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Projections – Building the Financial Model</a:t>
            </a:r>
          </a:p>
        </p:txBody>
      </p:sp>
      <p:sp useBgFill="1">
        <p:nvSpPr>
          <p:cNvPr id="91" name="Rectangle 90">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48" y="639905"/>
            <a:ext cx="6913863"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A85BF331-9525-77DE-D0A4-9E82CAFA1B34}"/>
              </a:ext>
            </a:extLst>
          </p:cNvPr>
          <p:cNvPicPr>
            <a:picLocks noChangeAspect="1"/>
          </p:cNvPicPr>
          <p:nvPr/>
        </p:nvPicPr>
        <p:blipFill>
          <a:blip r:embed="rId6"/>
          <a:stretch>
            <a:fillRect/>
          </a:stretch>
        </p:blipFill>
        <p:spPr>
          <a:xfrm>
            <a:off x="836850" y="892734"/>
            <a:ext cx="6512945" cy="4531346"/>
          </a:xfrm>
          <a:prstGeom prst="rect">
            <a:avLst/>
          </a:prstGeom>
          <a:effectLst/>
        </p:spPr>
      </p:pic>
    </p:spTree>
    <p:extLst>
      <p:ext uri="{BB962C8B-B14F-4D97-AF65-F5344CB8AC3E}">
        <p14:creationId xmlns:p14="http://schemas.microsoft.com/office/powerpoint/2010/main" val="1358240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0B13FF8-2B3C-4BC1-B3E4-254B3F8C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3200" b="1" dirty="0">
                <a:solidFill>
                  <a:srgbClr val="EBEBEB"/>
                </a:solidFill>
              </a:rPr>
              <a:t>Projections – Building the Financial Model</a:t>
            </a:r>
          </a:p>
        </p:txBody>
      </p:sp>
      <p:sp>
        <p:nvSpPr>
          <p:cNvPr id="53"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5" name="Freeform: Shape 54">
            <a:extLst>
              <a:ext uri="{FF2B5EF4-FFF2-40B4-BE49-F238E27FC236}">
                <a16:creationId xmlns:a16="http://schemas.microsoft.com/office/drawing/2014/main" id="{2B199503-2632-490F-8EB2-759D88708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57" name="Rectangle 56">
            <a:extLst>
              <a:ext uri="{FF2B5EF4-FFF2-40B4-BE49-F238E27FC236}">
                <a16:creationId xmlns:a16="http://schemas.microsoft.com/office/drawing/2014/main" id="{F11C7CB4-0228-486A-931A-262ABB670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4450938" y="1142999"/>
            <a:ext cx="7434674" cy="1828801"/>
          </a:xfrm>
        </p:spPr>
        <p:txBody>
          <a:bodyPr>
            <a:normAutofit/>
          </a:bodyPr>
          <a:lstStyle/>
          <a:p>
            <a:pPr marL="0" indent="0">
              <a:lnSpc>
                <a:spcPct val="90000"/>
              </a:lnSpc>
              <a:buNone/>
            </a:pPr>
            <a:r>
              <a:rPr lang="en-US" sz="1400" b="1" dirty="0"/>
              <a:t>Tax Schedule</a:t>
            </a:r>
          </a:p>
          <a:p>
            <a:pPr>
              <a:lnSpc>
                <a:spcPct val="90000"/>
              </a:lnSpc>
            </a:pPr>
            <a:r>
              <a:rPr lang="en-US" sz="1400" dirty="0"/>
              <a:t>The tax schedule is set up to estimate the yearly tax expenses going forward. These expenses are typically calculated by multiplying the tax rate to the earnings before taxes (EBT). A portion of this expense could be the actual taxes paid in cash and the remaining will be deferred. Figure 17.7 shows that 4% of the tax expenses are deferred (historical estimate) and the other 96% is paid in cash. The tax rate used in this case is 40%. The deferred tax is added to the net income in the cash flow statement, like the depreciation expense. </a:t>
            </a:r>
          </a:p>
          <a:p>
            <a:pPr>
              <a:lnSpc>
                <a:spcPct val="90000"/>
              </a:lnSpc>
            </a:pPr>
            <a:endParaRPr lang="en-US" sz="1200" dirty="0"/>
          </a:p>
        </p:txBody>
      </p:sp>
      <p:pic>
        <p:nvPicPr>
          <p:cNvPr id="3" name="Picture 2">
            <a:extLst>
              <a:ext uri="{FF2B5EF4-FFF2-40B4-BE49-F238E27FC236}">
                <a16:creationId xmlns:a16="http://schemas.microsoft.com/office/drawing/2014/main" id="{3E671D6D-9FBF-C530-F5C8-49C337651EBA}"/>
              </a:ext>
            </a:extLst>
          </p:cNvPr>
          <p:cNvPicPr>
            <a:picLocks noChangeAspect="1"/>
          </p:cNvPicPr>
          <p:nvPr/>
        </p:nvPicPr>
        <p:blipFill>
          <a:blip r:embed="rId2"/>
          <a:stretch>
            <a:fillRect/>
          </a:stretch>
        </p:blipFill>
        <p:spPr>
          <a:xfrm>
            <a:off x="4799012" y="3190566"/>
            <a:ext cx="7169640" cy="2676833"/>
          </a:xfrm>
          <a:prstGeom prst="rect">
            <a:avLst/>
          </a:prstGeom>
          <a:effectLst/>
        </p:spPr>
      </p:pic>
    </p:spTree>
    <p:extLst>
      <p:ext uri="{BB962C8B-B14F-4D97-AF65-F5344CB8AC3E}">
        <p14:creationId xmlns:p14="http://schemas.microsoft.com/office/powerpoint/2010/main" val="1740927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78750"/>
            <a:ext cx="11277600" cy="1400530"/>
          </a:xfrm>
        </p:spPr>
        <p:txBody>
          <a:bodyPr anchor="ctr">
            <a:normAutofit/>
          </a:bodyPr>
          <a:lstStyle/>
          <a:p>
            <a:pPr>
              <a:lnSpc>
                <a:spcPct val="90000"/>
              </a:lnSpc>
            </a:pPr>
            <a:r>
              <a:rPr lang="en-US" sz="4200" b="1" dirty="0">
                <a:solidFill>
                  <a:srgbClr val="FFFFFF"/>
                </a:solidFill>
              </a:rPr>
              <a:t>Projections – Building the Financial Model</a:t>
            </a:r>
          </a:p>
        </p:txBody>
      </p:sp>
      <p:sp>
        <p:nvSpPr>
          <p:cNvPr id="14" name="Content Placeholder 13"/>
          <p:cNvSpPr>
            <a:spLocks noGrp="1"/>
          </p:cNvSpPr>
          <p:nvPr>
            <p:ph idx="1"/>
          </p:nvPr>
        </p:nvSpPr>
        <p:spPr>
          <a:xfrm>
            <a:off x="760413" y="2286163"/>
            <a:ext cx="9448800" cy="3962238"/>
          </a:xfrm>
        </p:spPr>
        <p:txBody>
          <a:bodyPr>
            <a:normAutofit/>
          </a:bodyPr>
          <a:lstStyle/>
          <a:p>
            <a:pPr marL="0" indent="0">
              <a:lnSpc>
                <a:spcPct val="90000"/>
              </a:lnSpc>
              <a:buNone/>
            </a:pPr>
            <a:r>
              <a:rPr lang="en-US" sz="1500" b="1" dirty="0"/>
              <a:t>Balance Sheet Assumptions</a:t>
            </a:r>
          </a:p>
          <a:p>
            <a:pPr>
              <a:lnSpc>
                <a:spcPct val="90000"/>
              </a:lnSpc>
            </a:pPr>
            <a:r>
              <a:rPr lang="en-US" sz="1500" dirty="0"/>
              <a:t>The balance sheet flows entirely as an output. </a:t>
            </a:r>
          </a:p>
          <a:p>
            <a:pPr>
              <a:lnSpc>
                <a:spcPct val="90000"/>
              </a:lnSpc>
            </a:pPr>
            <a:r>
              <a:rPr lang="en-US" sz="1500" dirty="0"/>
              <a:t>The income statement builds the retained earnings (RE) found in the bottom of the balance sheet by adding the net income to last year’s income, and the cash flow statement builds the cash (C) found on the top of the balance sheet by adding the free cash flow to last year’s cash. </a:t>
            </a:r>
          </a:p>
          <a:p>
            <a:pPr>
              <a:lnSpc>
                <a:spcPct val="90000"/>
              </a:lnSpc>
            </a:pPr>
            <a:r>
              <a:rPr lang="en-US" sz="1500" dirty="0"/>
              <a:t>All the balance sheet items in between the cash and retained earnings are driven primarily by the cash flow statement activities. </a:t>
            </a:r>
          </a:p>
          <a:p>
            <a:pPr>
              <a:lnSpc>
                <a:spcPct val="90000"/>
              </a:lnSpc>
            </a:pPr>
            <a:r>
              <a:rPr lang="en-US" sz="1500" dirty="0"/>
              <a:t>Other balance sheet items such as other intangible and tangible long-term assets, as well as other liabilities, are projected based on either set asset schedules or as percentage of revenues. </a:t>
            </a:r>
          </a:p>
          <a:p>
            <a:pPr>
              <a:lnSpc>
                <a:spcPct val="90000"/>
              </a:lnSpc>
            </a:pPr>
            <a:r>
              <a:rPr lang="en-US" sz="1500" dirty="0"/>
              <a:t>In later chapters we will discuss these assets such as goodwill that are generated based on new transactions involving the acquisition of the company or initial public offering. </a:t>
            </a:r>
          </a:p>
          <a:p>
            <a:pPr>
              <a:lnSpc>
                <a:spcPct val="90000"/>
              </a:lnSpc>
            </a:pPr>
            <a:r>
              <a:rPr lang="en-US" sz="1500" dirty="0"/>
              <a:t>The example used, Celerity Technology Inc. does not show any other assets or liabilities now. In later chapters, we will examine the generation of goodwill and other intangibles based on an assumed leveraged buyout (LBO) or an acquisition of the company by another strategic </a:t>
            </a:r>
          </a:p>
          <a:p>
            <a:pPr>
              <a:lnSpc>
                <a:spcPct val="90000"/>
              </a:lnSpc>
            </a:pPr>
            <a:endParaRPr lang="en-US" sz="1200" dirty="0"/>
          </a:p>
        </p:txBody>
      </p:sp>
    </p:spTree>
    <p:extLst>
      <p:ext uri="{BB962C8B-B14F-4D97-AF65-F5344CB8AC3E}">
        <p14:creationId xmlns:p14="http://schemas.microsoft.com/office/powerpoint/2010/main" val="43021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0" name="Picture 5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2" name="Oval 6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4" name="Picture 6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6" name="Picture 6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8" name="Rectangle 6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69">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98143" y="1325880"/>
            <a:ext cx="3343149" cy="3066507"/>
          </a:xfrm>
        </p:spPr>
        <p:txBody>
          <a:bodyPr vert="horz" lIns="91440" tIns="45720" rIns="91440" bIns="45720" rtlCol="0" anchor="b">
            <a:normAutofit/>
          </a:bodyPr>
          <a:lstStyle/>
          <a:p>
            <a:pPr defTabSz="457200">
              <a:lnSpc>
                <a:spcPct val="90000"/>
              </a:lnSpc>
            </a:pPr>
            <a:r>
              <a:rPr lang="en-US" sz="2500" b="0" i="0" kern="1200">
                <a:solidFill>
                  <a:srgbClr val="EBEBEB"/>
                </a:solidFill>
                <a:latin typeface="+mj-lt"/>
                <a:ea typeface="+mj-ea"/>
                <a:cs typeface="+mj-cs"/>
              </a:rPr>
              <a:t>The Finished Product: “Base Case” Spreadsheet: Balance Sheet, Income, and Cash Flow Statements</a:t>
            </a:r>
          </a:p>
        </p:txBody>
      </p:sp>
      <p:sp useBgFill="1">
        <p:nvSpPr>
          <p:cNvPr id="72" name="Rectangle 71">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48" y="639905"/>
            <a:ext cx="6913863"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A2AE4C8C-F7F0-A8F0-20BC-30554CEF5486}"/>
              </a:ext>
            </a:extLst>
          </p:cNvPr>
          <p:cNvPicPr>
            <a:picLocks noChangeAspect="1"/>
          </p:cNvPicPr>
          <p:nvPr/>
        </p:nvPicPr>
        <p:blipFill>
          <a:blip r:embed="rId6"/>
          <a:stretch>
            <a:fillRect/>
          </a:stretch>
        </p:blipFill>
        <p:spPr>
          <a:xfrm>
            <a:off x="888584" y="1125365"/>
            <a:ext cx="6533133" cy="3599035"/>
          </a:xfrm>
          <a:prstGeom prst="rect">
            <a:avLst/>
          </a:prstGeom>
          <a:effectLst/>
        </p:spPr>
      </p:pic>
    </p:spTree>
    <p:extLst>
      <p:ext uri="{BB962C8B-B14F-4D97-AF65-F5344CB8AC3E}">
        <p14:creationId xmlns:p14="http://schemas.microsoft.com/office/powerpoint/2010/main" val="423972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2300" b="1">
                <a:solidFill>
                  <a:srgbClr val="EBEBEB"/>
                </a:solidFill>
              </a:rPr>
              <a:t>The Finished Product: “Base Case” Spreadsheet: Balance Sheet, Income, and Cash Flow Statements</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3" name="Picture 2">
            <a:extLst>
              <a:ext uri="{FF2B5EF4-FFF2-40B4-BE49-F238E27FC236}">
                <a16:creationId xmlns:a16="http://schemas.microsoft.com/office/drawing/2014/main" id="{414D62C7-71B6-1013-415C-4DF505F2D894}"/>
              </a:ext>
            </a:extLst>
          </p:cNvPr>
          <p:cNvPicPr>
            <a:picLocks noChangeAspect="1"/>
          </p:cNvPicPr>
          <p:nvPr/>
        </p:nvPicPr>
        <p:blipFill>
          <a:blip r:embed="rId2"/>
          <a:stretch>
            <a:fillRect/>
          </a:stretch>
        </p:blipFill>
        <p:spPr>
          <a:xfrm>
            <a:off x="5552045" y="990600"/>
            <a:ext cx="6104967" cy="5751611"/>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L="0" lvl="0" indent="0">
              <a:buNone/>
            </a:pPr>
            <a:r>
              <a:rPr lang="en-US" b="1" dirty="0">
                <a:solidFill>
                  <a:srgbClr val="EBEBEB"/>
                </a:solidFill>
              </a:rPr>
              <a:t>The balance sheet (figure 17.9) shows the base case results assuming the company continues to grow on all fronts, generating higher cash balances every year as retained earnings continue to grow.</a:t>
            </a:r>
          </a:p>
          <a:p>
            <a:endParaRPr lang="en-US" dirty="0">
              <a:solidFill>
                <a:srgbClr val="EBEBEB"/>
              </a:solidFill>
            </a:endParaRPr>
          </a:p>
        </p:txBody>
      </p:sp>
    </p:spTree>
    <p:extLst>
      <p:ext uri="{BB962C8B-B14F-4D97-AF65-F5344CB8AC3E}">
        <p14:creationId xmlns:p14="http://schemas.microsoft.com/office/powerpoint/2010/main" val="275512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13060" y="2706624"/>
            <a:ext cx="3107816" cy="1444752"/>
          </a:xfrm>
        </p:spPr>
        <p:txBody>
          <a:bodyPr vert="horz" lIns="91440" tIns="45720" rIns="91440" bIns="45720" rtlCol="0" anchor="b">
            <a:noAutofit/>
          </a:bodyPr>
          <a:lstStyle/>
          <a:p>
            <a:pPr defTabSz="457200">
              <a:lnSpc>
                <a:spcPct val="90000"/>
              </a:lnSpc>
            </a:pPr>
            <a:r>
              <a:rPr lang="en-US" sz="2400" b="0" i="0" kern="1200" dirty="0">
                <a:solidFill>
                  <a:srgbClr val="EBEBEB"/>
                </a:solidFill>
                <a:latin typeface="+mj-lt"/>
                <a:ea typeface="+mj-ea"/>
                <a:cs typeface="+mj-cs"/>
              </a:rPr>
              <a:t>The Finished Product: “Base Case” Spreadsheet: </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Balance Sheet, Income, and Cash Flow Statements</a:t>
            </a:r>
          </a:p>
        </p:txBody>
      </p:sp>
      <p:sp>
        <p:nvSpPr>
          <p:cNvPr id="31"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3" name="Freeform: Shape 32">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5" name="Rectangle 34">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D36722FD-AA56-46A3-905D-11D23A63F4FE}"/>
              </a:ext>
            </a:extLst>
          </p:cNvPr>
          <p:cNvSpPr/>
          <p:nvPr/>
        </p:nvSpPr>
        <p:spPr>
          <a:xfrm>
            <a:off x="455612" y="4798996"/>
            <a:ext cx="3090249" cy="1347215"/>
          </a:xfrm>
          <a:prstGeom prst="rect">
            <a:avLst/>
          </a:prstGeom>
        </p:spPr>
        <p:txBody>
          <a:bodyPr vert="horz" lIns="91440" tIns="45720" rIns="91440" bIns="45720" rtlCol="0">
            <a:normAutofit/>
          </a:bodyPr>
          <a:lstStyle/>
          <a:p>
            <a:pPr marR="0" lvl="0">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The income statement (figure 17.10) shows a normalized growth and flat costs as percentage of revenue.</a:t>
            </a:r>
          </a:p>
        </p:txBody>
      </p:sp>
      <p:pic>
        <p:nvPicPr>
          <p:cNvPr id="9" name="Content Placeholder 8">
            <a:extLst>
              <a:ext uri="{FF2B5EF4-FFF2-40B4-BE49-F238E27FC236}">
                <a16:creationId xmlns:a16="http://schemas.microsoft.com/office/drawing/2014/main" id="{571B4D08-6538-AB04-5E08-7781F36D8C47}"/>
              </a:ext>
            </a:extLst>
          </p:cNvPr>
          <p:cNvPicPr>
            <a:picLocks noGrp="1" noChangeAspect="1"/>
          </p:cNvPicPr>
          <p:nvPr>
            <p:ph idx="1"/>
          </p:nvPr>
        </p:nvPicPr>
        <p:blipFill>
          <a:blip r:embed="rId2"/>
          <a:stretch>
            <a:fillRect/>
          </a:stretch>
        </p:blipFill>
        <p:spPr>
          <a:xfrm>
            <a:off x="4506408" y="973322"/>
            <a:ext cx="7001596" cy="5656077"/>
          </a:xfrm>
          <a:prstGeom prst="rect">
            <a:avLst/>
          </a:prstGeom>
        </p:spPr>
      </p:pic>
    </p:spTree>
    <p:extLst>
      <p:ext uri="{BB962C8B-B14F-4D97-AF65-F5344CB8AC3E}">
        <p14:creationId xmlns:p14="http://schemas.microsoft.com/office/powerpoint/2010/main" val="200072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Overview</a:t>
            </a:r>
          </a:p>
        </p:txBody>
      </p:sp>
      <p:sp>
        <p:nvSpPr>
          <p:cNvPr id="14" name="Content Placeholder 13"/>
          <p:cNvSpPr>
            <a:spLocks noGrp="1"/>
          </p:cNvSpPr>
          <p:nvPr>
            <p:ph idx="1"/>
          </p:nvPr>
        </p:nvSpPr>
        <p:spPr>
          <a:xfrm>
            <a:off x="588818" y="2613184"/>
            <a:ext cx="11011188" cy="3484879"/>
          </a:xfrm>
        </p:spPr>
        <p:txBody>
          <a:bodyPr>
            <a:noAutofit/>
          </a:bodyPr>
          <a:lstStyle/>
          <a:p>
            <a:pPr>
              <a:lnSpc>
                <a:spcPct val="90000"/>
              </a:lnSpc>
            </a:pPr>
            <a:r>
              <a:rPr lang="en-US" sz="2400" b="1" dirty="0"/>
              <a:t>The main role of both the financial analyst and credit analyst is to measure the future income and cash flow of the firm. </a:t>
            </a:r>
          </a:p>
          <a:p>
            <a:pPr>
              <a:lnSpc>
                <a:spcPct val="90000"/>
              </a:lnSpc>
            </a:pPr>
            <a:r>
              <a:rPr lang="en-US" sz="2400" b="1" dirty="0"/>
              <a:t>The financial analyst, representing the equity investors, is trying to determine the value the corporation based on the future cash flows. </a:t>
            </a:r>
          </a:p>
          <a:p>
            <a:pPr>
              <a:lnSpc>
                <a:spcPct val="90000"/>
              </a:lnSpc>
            </a:pPr>
            <a:r>
              <a:rPr lang="en-US" sz="2400" b="1" dirty="0"/>
              <a:t>The credit analyst, representing the debt holder, is trying to determine if the current debt is high or low based on the future cash flows. </a:t>
            </a:r>
          </a:p>
          <a:p>
            <a:pPr>
              <a:lnSpc>
                <a:spcPct val="90000"/>
              </a:lnSpc>
            </a:pPr>
            <a:r>
              <a:rPr lang="en-US" sz="2400" b="1" dirty="0"/>
              <a:t>Also, the credit analyst is measuring how much debt the company can handle for a given transaction.</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57784" y="268223"/>
            <a:ext cx="3107816" cy="1444752"/>
          </a:xfrm>
        </p:spPr>
        <p:txBody>
          <a:bodyPr anchor="b">
            <a:normAutofit/>
          </a:bodyPr>
          <a:lstStyle/>
          <a:p>
            <a:pPr>
              <a:lnSpc>
                <a:spcPct val="90000"/>
              </a:lnSpc>
            </a:pPr>
            <a:r>
              <a:rPr lang="en-US" sz="1800" b="1" dirty="0">
                <a:solidFill>
                  <a:srgbClr val="EBEBEB"/>
                </a:solidFill>
              </a:rPr>
              <a:t>The Finished Product: “Base Case” Spreadsheet: </a:t>
            </a:r>
            <a:br>
              <a:rPr lang="en-US" sz="1800" b="1" dirty="0">
                <a:solidFill>
                  <a:srgbClr val="EBEBEB"/>
                </a:solidFill>
              </a:rPr>
            </a:br>
            <a:r>
              <a:rPr lang="en-US" sz="1800" b="1" dirty="0">
                <a:solidFill>
                  <a:srgbClr val="EBEBEB"/>
                </a:solidFill>
              </a:rPr>
              <a:t>Balance Sheet, Income, and Cash Flow Statements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397256" y="2057400"/>
            <a:ext cx="3520934" cy="3581400"/>
          </a:xfrm>
        </p:spPr>
        <p:txBody>
          <a:bodyPr>
            <a:normAutofit/>
          </a:bodyPr>
          <a:lstStyle/>
          <a:p>
            <a:pPr>
              <a:lnSpc>
                <a:spcPct val="90000"/>
              </a:lnSpc>
            </a:pPr>
            <a:r>
              <a:rPr lang="en-US" sz="1400" dirty="0">
                <a:solidFill>
                  <a:srgbClr val="FFFFFF"/>
                </a:solidFill>
              </a:rPr>
              <a:t>The cash flow statement (figure 17.11) shows the buildup of free cash flow resulting from continuous growth of the income statement. The base case assumes working capital and investment activities are in line with the revenue growth. The financing activities are based on the debt schedule obligations including interest payments calculated on an assumed increase in floating rate (LIBOR) and set scheduled principal payments. </a:t>
            </a:r>
          </a:p>
          <a:p>
            <a:pPr>
              <a:lnSpc>
                <a:spcPct val="90000"/>
              </a:lnSpc>
            </a:pPr>
            <a:endParaRPr lang="en-US" sz="1300" dirty="0">
              <a:solidFill>
                <a:srgbClr val="FFFFFF"/>
              </a:solidFill>
            </a:endParaRPr>
          </a:p>
        </p:txBody>
      </p:sp>
      <p:pic>
        <p:nvPicPr>
          <p:cNvPr id="3" name="Picture 2">
            <a:extLst>
              <a:ext uri="{FF2B5EF4-FFF2-40B4-BE49-F238E27FC236}">
                <a16:creationId xmlns:a16="http://schemas.microsoft.com/office/drawing/2014/main" id="{BFE598C8-17F9-0477-7BD2-C5B97276348E}"/>
              </a:ext>
            </a:extLst>
          </p:cNvPr>
          <p:cNvPicPr>
            <a:picLocks noChangeAspect="1"/>
          </p:cNvPicPr>
          <p:nvPr/>
        </p:nvPicPr>
        <p:blipFill>
          <a:blip r:embed="rId2"/>
          <a:stretch>
            <a:fillRect/>
          </a:stretch>
        </p:blipFill>
        <p:spPr>
          <a:xfrm>
            <a:off x="4535299" y="990599"/>
            <a:ext cx="6585415" cy="5662799"/>
          </a:xfrm>
          <a:prstGeom prst="rect">
            <a:avLst/>
          </a:prstGeom>
          <a:effectLst/>
        </p:spPr>
      </p:pic>
    </p:spTree>
    <p:extLst>
      <p:ext uri="{BB962C8B-B14F-4D97-AF65-F5344CB8AC3E}">
        <p14:creationId xmlns:p14="http://schemas.microsoft.com/office/powerpoint/2010/main" val="4153966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1800" b="1" dirty="0">
                <a:solidFill>
                  <a:srgbClr val="EBEBEB"/>
                </a:solidFill>
              </a:rPr>
              <a:t>The Finished Product: “Base Case” Spreadsheet: </a:t>
            </a:r>
            <a:br>
              <a:rPr lang="en-US" sz="1800" b="1" dirty="0">
                <a:solidFill>
                  <a:srgbClr val="EBEBEB"/>
                </a:solidFill>
              </a:rPr>
            </a:br>
            <a:r>
              <a:rPr lang="en-US" sz="1800" b="1" dirty="0">
                <a:solidFill>
                  <a:srgbClr val="EBEBEB"/>
                </a:solidFill>
              </a:rPr>
              <a:t>Balance Sheet, Income, and Cash Flow Statements</a:t>
            </a:r>
          </a:p>
        </p:txBody>
      </p:sp>
      <p:sp>
        <p:nvSpPr>
          <p:cNvPr id="4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7" name="Rectangle 4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3687" y="3072385"/>
            <a:ext cx="3107247" cy="2947415"/>
          </a:xfrm>
        </p:spPr>
        <p:txBody>
          <a:bodyPr>
            <a:normAutofit/>
          </a:bodyPr>
          <a:lstStyle/>
          <a:p>
            <a:pPr>
              <a:lnSpc>
                <a:spcPct val="90000"/>
              </a:lnSpc>
            </a:pPr>
            <a:r>
              <a:rPr lang="en-US" sz="1300" dirty="0">
                <a:solidFill>
                  <a:srgbClr val="FFFFFF"/>
                </a:solidFill>
              </a:rPr>
              <a:t>Financial Ratios</a:t>
            </a:r>
          </a:p>
          <a:p>
            <a:pPr>
              <a:lnSpc>
                <a:spcPct val="90000"/>
              </a:lnSpc>
            </a:pPr>
            <a:endParaRPr lang="en-US" sz="1300" dirty="0">
              <a:solidFill>
                <a:srgbClr val="FFFFFF"/>
              </a:solidFill>
            </a:endParaRPr>
          </a:p>
        </p:txBody>
      </p:sp>
      <p:pic>
        <p:nvPicPr>
          <p:cNvPr id="2" name="Picture 1">
            <a:extLst>
              <a:ext uri="{FF2B5EF4-FFF2-40B4-BE49-F238E27FC236}">
                <a16:creationId xmlns:a16="http://schemas.microsoft.com/office/drawing/2014/main" id="{40A629B4-82FB-C741-D958-473197B754DE}"/>
              </a:ext>
            </a:extLst>
          </p:cNvPr>
          <p:cNvPicPr>
            <a:picLocks noChangeAspect="1"/>
          </p:cNvPicPr>
          <p:nvPr/>
        </p:nvPicPr>
        <p:blipFill>
          <a:blip r:embed="rId2"/>
          <a:stretch>
            <a:fillRect/>
          </a:stretch>
        </p:blipFill>
        <p:spPr>
          <a:xfrm>
            <a:off x="4579492" y="786384"/>
            <a:ext cx="7451187" cy="5462016"/>
          </a:xfrm>
          <a:prstGeom prst="rect">
            <a:avLst/>
          </a:prstGeom>
          <a:effectLst/>
        </p:spPr>
      </p:pic>
    </p:spTree>
    <p:extLst>
      <p:ext uri="{BB962C8B-B14F-4D97-AF65-F5344CB8AC3E}">
        <p14:creationId xmlns:p14="http://schemas.microsoft.com/office/powerpoint/2010/main" val="2423697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684212" y="452718"/>
            <a:ext cx="9364004" cy="1400530"/>
          </a:xfrm>
        </p:spPr>
        <p:txBody>
          <a:bodyPr anchor="ctr">
            <a:normAutofit/>
          </a:bodyPr>
          <a:lstStyle/>
          <a:p>
            <a:r>
              <a:rPr lang="en-US" b="1" dirty="0">
                <a:solidFill>
                  <a:srgbClr val="FFFFFF"/>
                </a:solidFill>
              </a:rPr>
              <a:t>Building the What-if Scenario Cases</a:t>
            </a:r>
          </a:p>
        </p:txBody>
      </p:sp>
      <p:sp>
        <p:nvSpPr>
          <p:cNvPr id="14" name="Content Placeholder 13"/>
          <p:cNvSpPr>
            <a:spLocks noGrp="1"/>
          </p:cNvSpPr>
          <p:nvPr>
            <p:ph idx="1"/>
          </p:nvPr>
        </p:nvSpPr>
        <p:spPr>
          <a:xfrm>
            <a:off x="989012" y="2603392"/>
            <a:ext cx="9058223" cy="3645007"/>
          </a:xfrm>
        </p:spPr>
        <p:txBody>
          <a:bodyPr>
            <a:normAutofit/>
          </a:bodyPr>
          <a:lstStyle/>
          <a:p>
            <a:pPr>
              <a:lnSpc>
                <a:spcPct val="90000"/>
              </a:lnSpc>
            </a:pPr>
            <a:r>
              <a:rPr lang="en-US" sz="1400" dirty="0"/>
              <a:t>The what-if scenario analysis could include a downside case, an upside case, a break-even case, or any other sensitivity case customized for the analyst that challenges the base case.</a:t>
            </a:r>
          </a:p>
          <a:p>
            <a:pPr>
              <a:lnSpc>
                <a:spcPct val="90000"/>
              </a:lnSpc>
            </a:pPr>
            <a:r>
              <a:rPr lang="en-US" sz="1400" dirty="0"/>
              <a:t>The equity analyst could run the upside case including potential cost savings or enhanced revenue assumptions resulting from a new product launch or a significant price increase or an acquisition. </a:t>
            </a:r>
          </a:p>
          <a:p>
            <a:pPr>
              <a:lnSpc>
                <a:spcPct val="90000"/>
              </a:lnSpc>
            </a:pPr>
            <a:r>
              <a:rPr lang="en-US" sz="1400" dirty="0"/>
              <a:t>The debt analyst could run a downside case measuring how resistant the company is if revenue declines and/or cost increases. </a:t>
            </a:r>
          </a:p>
          <a:p>
            <a:pPr>
              <a:lnSpc>
                <a:spcPct val="90000"/>
              </a:lnSpc>
            </a:pPr>
            <a:r>
              <a:rPr lang="en-US" sz="1400" dirty="0"/>
              <a:t>The management could run a break-even case scenario to measure how low the revenue can go so a few of the obligations such as short-term and long-term debt services are not met. </a:t>
            </a:r>
          </a:p>
          <a:p>
            <a:pPr>
              <a:lnSpc>
                <a:spcPct val="90000"/>
              </a:lnSpc>
            </a:pPr>
            <a:endParaRPr lang="en-US" sz="1500" dirty="0"/>
          </a:p>
        </p:txBody>
      </p:sp>
    </p:spTree>
    <p:extLst>
      <p:ext uri="{BB962C8B-B14F-4D97-AF65-F5344CB8AC3E}">
        <p14:creationId xmlns:p14="http://schemas.microsoft.com/office/powerpoint/2010/main" val="43852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Building the What-if Scenario Cases</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7B673150-1554-1141-6297-636E7D406826}"/>
              </a:ext>
            </a:extLst>
          </p:cNvPr>
          <p:cNvPicPr>
            <a:picLocks noChangeAspect="1"/>
          </p:cNvPicPr>
          <p:nvPr/>
        </p:nvPicPr>
        <p:blipFill>
          <a:blip r:embed="rId2"/>
          <a:stretch>
            <a:fillRect/>
          </a:stretch>
        </p:blipFill>
        <p:spPr>
          <a:xfrm>
            <a:off x="5552045" y="838199"/>
            <a:ext cx="5876367" cy="5930627"/>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L="0" indent="0">
              <a:lnSpc>
                <a:spcPct val="90000"/>
              </a:lnSpc>
              <a:buNone/>
            </a:pPr>
            <a:r>
              <a:rPr lang="en-US" sz="1700" b="1" dirty="0">
                <a:solidFill>
                  <a:srgbClr val="EBEBEB"/>
                </a:solidFill>
              </a:rPr>
              <a:t>Revenue drivers: </a:t>
            </a:r>
          </a:p>
          <a:p>
            <a:pPr>
              <a:lnSpc>
                <a:spcPct val="90000"/>
              </a:lnSpc>
            </a:pPr>
            <a:r>
              <a:rPr lang="en-US" sz="1700" dirty="0">
                <a:solidFill>
                  <a:srgbClr val="EBEBEB"/>
                </a:solidFill>
              </a:rPr>
              <a:t>For example, the downside case (figure 17.13) for Celerity Technology Inc. shows lower revenue growth assumptions, perhaps to illustrate a potential recession that might occur in year 2, slower growth expectations in year 1, and very slow recovery post-recession years. </a:t>
            </a:r>
          </a:p>
          <a:p>
            <a:pPr>
              <a:lnSpc>
                <a:spcPct val="90000"/>
              </a:lnSpc>
            </a:pPr>
            <a:r>
              <a:rPr lang="en-US" sz="1700" dirty="0">
                <a:solidFill>
                  <a:srgbClr val="EBEBEB"/>
                </a:solidFill>
              </a:rPr>
              <a:t>The lower revenue growth and declines are adjusted by region including volume and price. </a:t>
            </a:r>
          </a:p>
          <a:p>
            <a:pPr>
              <a:lnSpc>
                <a:spcPct val="90000"/>
              </a:lnSpc>
            </a:pPr>
            <a:endParaRPr lang="en-US" sz="1700" dirty="0">
              <a:solidFill>
                <a:srgbClr val="EBEBEB"/>
              </a:solidFill>
            </a:endParaRPr>
          </a:p>
        </p:txBody>
      </p:sp>
    </p:spTree>
    <p:extLst>
      <p:ext uri="{BB962C8B-B14F-4D97-AF65-F5344CB8AC3E}">
        <p14:creationId xmlns:p14="http://schemas.microsoft.com/office/powerpoint/2010/main" val="3556709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3000" b="1">
                <a:solidFill>
                  <a:srgbClr val="EBEBEB"/>
                </a:solidFill>
              </a:rPr>
              <a:t>Building the What-if Scenario Cases</a:t>
            </a:r>
          </a:p>
        </p:txBody>
      </p:sp>
      <p:sp>
        <p:nvSpPr>
          <p:cNvPr id="4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7" name="Rectangle 4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dirty="0">
                <a:solidFill>
                  <a:srgbClr val="FFFFFF"/>
                </a:solidFill>
              </a:rPr>
              <a:t>Cost assumptions: </a:t>
            </a:r>
          </a:p>
          <a:p>
            <a:r>
              <a:rPr lang="en-US" sz="1400" dirty="0">
                <a:solidFill>
                  <a:srgbClr val="FFFFFF"/>
                </a:solidFill>
              </a:rPr>
              <a:t>This case will also assume an increase in costs on both the direct and indirect expenses (figure 17.14) resulting in lower margins, profit, and cash flow.</a:t>
            </a:r>
          </a:p>
          <a:p>
            <a:endParaRPr lang="en-US" sz="1400" dirty="0">
              <a:solidFill>
                <a:srgbClr val="FFFFFF"/>
              </a:solidFill>
            </a:endParaRPr>
          </a:p>
        </p:txBody>
      </p:sp>
      <p:pic>
        <p:nvPicPr>
          <p:cNvPr id="3" name="Picture 2">
            <a:extLst>
              <a:ext uri="{FF2B5EF4-FFF2-40B4-BE49-F238E27FC236}">
                <a16:creationId xmlns:a16="http://schemas.microsoft.com/office/drawing/2014/main" id="{C3F5A05E-8D29-2D20-DDE0-F179655DC859}"/>
              </a:ext>
            </a:extLst>
          </p:cNvPr>
          <p:cNvPicPr>
            <a:picLocks noChangeAspect="1"/>
          </p:cNvPicPr>
          <p:nvPr/>
        </p:nvPicPr>
        <p:blipFill>
          <a:blip r:embed="rId2"/>
          <a:stretch>
            <a:fillRect/>
          </a:stretch>
        </p:blipFill>
        <p:spPr>
          <a:xfrm>
            <a:off x="4487976" y="1293851"/>
            <a:ext cx="7544324" cy="4906980"/>
          </a:xfrm>
          <a:prstGeom prst="rect">
            <a:avLst/>
          </a:prstGeom>
          <a:effectLst/>
        </p:spPr>
      </p:pic>
    </p:spTree>
    <p:extLst>
      <p:ext uri="{BB962C8B-B14F-4D97-AF65-F5344CB8AC3E}">
        <p14:creationId xmlns:p14="http://schemas.microsoft.com/office/powerpoint/2010/main" val="3016020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5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3000" b="1">
                <a:solidFill>
                  <a:srgbClr val="EBEBEB"/>
                </a:solidFill>
              </a:rPr>
              <a:t>Building the What-if Scenario Cases</a:t>
            </a:r>
          </a:p>
        </p:txBody>
      </p:sp>
      <p:sp>
        <p:nvSpPr>
          <p:cNvPr id="5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58" name="Rectangle 5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dirty="0">
                <a:solidFill>
                  <a:srgbClr val="FFFFFF"/>
                </a:solidFill>
              </a:rPr>
              <a:t>Working capital assumptions: </a:t>
            </a:r>
          </a:p>
          <a:p>
            <a:r>
              <a:rPr lang="en-US" sz="1400" dirty="0">
                <a:solidFill>
                  <a:srgbClr val="FFFFFF"/>
                </a:solidFill>
              </a:rPr>
              <a:t>The working capital assumptions (figure 17.15) were kept at the same levels as the base case though there could be an argument that the company manages the receivables and payables differently in recession years as it is trying to squeeze more cash given the income declines.</a:t>
            </a:r>
          </a:p>
          <a:p>
            <a:endParaRPr lang="en-US" sz="1400" dirty="0">
              <a:solidFill>
                <a:srgbClr val="FFFFFF"/>
              </a:solidFill>
            </a:endParaRPr>
          </a:p>
        </p:txBody>
      </p:sp>
      <p:pic>
        <p:nvPicPr>
          <p:cNvPr id="4" name="Picture 3">
            <a:extLst>
              <a:ext uri="{FF2B5EF4-FFF2-40B4-BE49-F238E27FC236}">
                <a16:creationId xmlns:a16="http://schemas.microsoft.com/office/drawing/2014/main" id="{AE85BF08-5861-22C2-6430-FD00C48F0AC7}"/>
              </a:ext>
            </a:extLst>
          </p:cNvPr>
          <p:cNvPicPr>
            <a:picLocks noChangeAspect="1"/>
          </p:cNvPicPr>
          <p:nvPr/>
        </p:nvPicPr>
        <p:blipFill>
          <a:blip r:embed="rId2"/>
          <a:stretch>
            <a:fillRect/>
          </a:stretch>
        </p:blipFill>
        <p:spPr>
          <a:xfrm>
            <a:off x="4478351" y="941737"/>
            <a:ext cx="7565319" cy="5462016"/>
          </a:xfrm>
          <a:prstGeom prst="rect">
            <a:avLst/>
          </a:prstGeom>
          <a:effectLst/>
        </p:spPr>
      </p:pic>
    </p:spTree>
    <p:extLst>
      <p:ext uri="{BB962C8B-B14F-4D97-AF65-F5344CB8AC3E}">
        <p14:creationId xmlns:p14="http://schemas.microsoft.com/office/powerpoint/2010/main" val="73379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4000" b="1" dirty="0">
                <a:solidFill>
                  <a:srgbClr val="EBEBEB"/>
                </a:solidFill>
              </a:rPr>
              <a:t>Building the What-if Scenario Cases</a:t>
            </a:r>
          </a:p>
        </p:txBody>
      </p:sp>
      <p:sp>
        <p:nvSpPr>
          <p:cNvPr id="48"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0" name="Freeform: Shape 49">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1">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5047137" y="1410458"/>
            <a:ext cx="6494155" cy="2589913"/>
          </a:xfrm>
        </p:spPr>
        <p:txBody>
          <a:bodyPr>
            <a:normAutofit/>
          </a:bodyPr>
          <a:lstStyle/>
          <a:p>
            <a:pPr marL="0" indent="0">
              <a:lnSpc>
                <a:spcPct val="90000"/>
              </a:lnSpc>
              <a:buNone/>
            </a:pPr>
            <a:r>
              <a:rPr lang="en-US" sz="1700" b="1"/>
              <a:t>Investment activities: </a:t>
            </a:r>
          </a:p>
          <a:p>
            <a:pPr>
              <a:lnSpc>
                <a:spcPct val="90000"/>
              </a:lnSpc>
            </a:pPr>
            <a:r>
              <a:rPr lang="en-US" sz="1700"/>
              <a:t>The capital expenditures and annual investments are typically the first expenses that management is able to cut when facing recessionary pressures, lower revenues, and/or higher operating costs. </a:t>
            </a:r>
          </a:p>
          <a:p>
            <a:pPr>
              <a:lnSpc>
                <a:spcPct val="90000"/>
              </a:lnSpc>
            </a:pPr>
            <a:r>
              <a:rPr lang="en-US" sz="1700"/>
              <a:t>This downside case though (figure 16.16), takes a conservative approach by showing that capital expenditures and long-term investments as percentage of revenues remain the same as the base case.</a:t>
            </a:r>
          </a:p>
        </p:txBody>
      </p:sp>
      <p:pic>
        <p:nvPicPr>
          <p:cNvPr id="3" name="Picture 2">
            <a:extLst>
              <a:ext uri="{FF2B5EF4-FFF2-40B4-BE49-F238E27FC236}">
                <a16:creationId xmlns:a16="http://schemas.microsoft.com/office/drawing/2014/main" id="{DB2E50B4-E23D-181D-165B-DEFE65D59779}"/>
              </a:ext>
            </a:extLst>
          </p:cNvPr>
          <p:cNvPicPr>
            <a:picLocks noChangeAspect="1"/>
          </p:cNvPicPr>
          <p:nvPr/>
        </p:nvPicPr>
        <p:blipFill>
          <a:blip r:embed="rId2"/>
          <a:stretch>
            <a:fillRect/>
          </a:stretch>
        </p:blipFill>
        <p:spPr>
          <a:xfrm>
            <a:off x="5047137" y="4267830"/>
            <a:ext cx="6846692" cy="2209169"/>
          </a:xfrm>
          <a:prstGeom prst="rect">
            <a:avLst/>
          </a:prstGeom>
          <a:effectLst/>
        </p:spPr>
      </p:pic>
    </p:spTree>
    <p:extLst>
      <p:ext uri="{BB962C8B-B14F-4D97-AF65-F5344CB8AC3E}">
        <p14:creationId xmlns:p14="http://schemas.microsoft.com/office/powerpoint/2010/main" val="32941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500" b="1">
                <a:solidFill>
                  <a:srgbClr val="EBEBEB"/>
                </a:solidFill>
              </a:rPr>
              <a:t>Building the What-if Scenario Cases - Deliverable</a:t>
            </a:r>
          </a:p>
        </p:txBody>
      </p:sp>
      <p:sp>
        <p:nvSpPr>
          <p:cNvPr id="59"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1" name="Freeform: Shape 60">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63" name="Rectangle 62">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a:solidFill>
                  <a:srgbClr val="FFFFFF"/>
                </a:solidFill>
              </a:rPr>
              <a:t>The downside case results shown in each core statement (balance sheet in figure 17.17, income statement in figure 17.18, and cash flow statement figure 17.19, are better captured in the ratio analysis.</a:t>
            </a:r>
          </a:p>
          <a:p>
            <a:endParaRPr lang="en-US" sz="1400">
              <a:solidFill>
                <a:srgbClr val="FFFFFF"/>
              </a:solidFill>
            </a:endParaRPr>
          </a:p>
        </p:txBody>
      </p:sp>
      <p:pic>
        <p:nvPicPr>
          <p:cNvPr id="3" name="Picture 2">
            <a:extLst>
              <a:ext uri="{FF2B5EF4-FFF2-40B4-BE49-F238E27FC236}">
                <a16:creationId xmlns:a16="http://schemas.microsoft.com/office/drawing/2014/main" id="{91FB5937-425E-9759-BD08-987C558D860F}"/>
              </a:ext>
            </a:extLst>
          </p:cNvPr>
          <p:cNvPicPr>
            <a:picLocks noChangeAspect="1"/>
          </p:cNvPicPr>
          <p:nvPr/>
        </p:nvPicPr>
        <p:blipFill>
          <a:blip r:embed="rId2"/>
          <a:stretch>
            <a:fillRect/>
          </a:stretch>
        </p:blipFill>
        <p:spPr>
          <a:xfrm>
            <a:off x="4705211" y="1118039"/>
            <a:ext cx="5656401" cy="5501654"/>
          </a:xfrm>
          <a:prstGeom prst="rect">
            <a:avLst/>
          </a:prstGeom>
          <a:effectLst/>
        </p:spPr>
      </p:pic>
    </p:spTree>
    <p:extLst>
      <p:ext uri="{BB962C8B-B14F-4D97-AF65-F5344CB8AC3E}">
        <p14:creationId xmlns:p14="http://schemas.microsoft.com/office/powerpoint/2010/main" val="211831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200" b="0" i="0" kern="1200" dirty="0">
                <a:solidFill>
                  <a:srgbClr val="EBEBEB"/>
                </a:solidFill>
                <a:latin typeface="+mj-lt"/>
                <a:ea typeface="+mj-ea"/>
                <a:cs typeface="+mj-cs"/>
              </a:rPr>
              <a:t>Building the What-if Scenario Cases - Deliverable</a:t>
            </a:r>
          </a:p>
        </p:txBody>
      </p:sp>
      <p:sp>
        <p:nvSpPr>
          <p:cNvPr id="60"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B3FDEA67-FDAC-914B-4279-31FADCFBD027}"/>
              </a:ext>
            </a:extLst>
          </p:cNvPr>
          <p:cNvPicPr>
            <a:picLocks noChangeAspect="1"/>
          </p:cNvPicPr>
          <p:nvPr/>
        </p:nvPicPr>
        <p:blipFill>
          <a:blip r:embed="rId6"/>
          <a:stretch>
            <a:fillRect/>
          </a:stretch>
        </p:blipFill>
        <p:spPr>
          <a:xfrm>
            <a:off x="165234" y="326989"/>
            <a:ext cx="7180645" cy="5800716"/>
          </a:xfrm>
          <a:prstGeom prst="rect">
            <a:avLst/>
          </a:prstGeom>
          <a:effectLst/>
        </p:spPr>
      </p:pic>
    </p:spTree>
    <p:extLst>
      <p:ext uri="{BB962C8B-B14F-4D97-AF65-F5344CB8AC3E}">
        <p14:creationId xmlns:p14="http://schemas.microsoft.com/office/powerpoint/2010/main" val="3191034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92" name="Picture 9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94" name="Oval 9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6" name="Picture 9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98" name="Picture 9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00" name="Rectangle 9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10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Building the What-if Scenario Cases - Deliverable</a:t>
            </a:r>
          </a:p>
        </p:txBody>
      </p:sp>
      <p:sp>
        <p:nvSpPr>
          <p:cNvPr id="10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6" name="Freeform: Shape 10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Rectangle 10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4D6BACA3-A608-51D9-1155-B135BB1B835D}"/>
              </a:ext>
            </a:extLst>
          </p:cNvPr>
          <p:cNvPicPr>
            <a:picLocks noChangeAspect="1"/>
          </p:cNvPicPr>
          <p:nvPr/>
        </p:nvPicPr>
        <p:blipFill>
          <a:blip r:embed="rId6"/>
          <a:stretch>
            <a:fillRect/>
          </a:stretch>
        </p:blipFill>
        <p:spPr>
          <a:xfrm>
            <a:off x="122986" y="152400"/>
            <a:ext cx="7303415" cy="6280206"/>
          </a:xfrm>
          <a:prstGeom prst="rect">
            <a:avLst/>
          </a:prstGeom>
        </p:spPr>
      </p:pic>
    </p:spTree>
    <p:extLst>
      <p:ext uri="{BB962C8B-B14F-4D97-AF65-F5344CB8AC3E}">
        <p14:creationId xmlns:p14="http://schemas.microsoft.com/office/powerpoint/2010/main" val="333422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47915" y="122858"/>
            <a:ext cx="109728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2" y="2587999"/>
            <a:ext cx="10668000" cy="3484879"/>
          </a:xfrm>
        </p:spPr>
        <p:txBody>
          <a:bodyPr>
            <a:normAutofit/>
          </a:bodyPr>
          <a:lstStyle/>
          <a:p>
            <a:pPr>
              <a:lnSpc>
                <a:spcPct val="90000"/>
              </a:lnSpc>
            </a:pPr>
            <a:r>
              <a:rPr lang="en-US" sz="2400" dirty="0"/>
              <a:t>All analysts, including the credit analyst, equity financial analyst, or the company that is in the process of raising capital, start with the base case. </a:t>
            </a:r>
          </a:p>
          <a:p>
            <a:pPr>
              <a:lnSpc>
                <a:spcPct val="90000"/>
              </a:lnSpc>
            </a:pPr>
            <a:r>
              <a:rPr lang="en-US" sz="2400" dirty="0"/>
              <a:t>The base case is the first approach to building the financial model. </a:t>
            </a:r>
          </a:p>
          <a:p>
            <a:pPr>
              <a:lnSpc>
                <a:spcPct val="90000"/>
              </a:lnSpc>
            </a:pPr>
            <a:r>
              <a:rPr lang="en-US" sz="2400" dirty="0"/>
              <a:t>Since this model will be shared with all the stakeholders, including bankers, investors, and management, the case needs to be simple, reasonable, and basic before any adjustments that need to be made to run other scenarios, such as the upside case, downside case and breakeven case.</a:t>
            </a:r>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3" name="Picture 5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5" name="Oval 5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7" name="Picture 5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9" name="Picture 5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1" name="Rectangle 6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Building the What-if Scenario Cases - Deliverable</a:t>
            </a:r>
          </a:p>
        </p:txBody>
      </p:sp>
      <p:sp>
        <p:nvSpPr>
          <p:cNvPr id="6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7" name="Freeform: Shape 6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Content Placeholder 6">
            <a:extLst>
              <a:ext uri="{FF2B5EF4-FFF2-40B4-BE49-F238E27FC236}">
                <a16:creationId xmlns:a16="http://schemas.microsoft.com/office/drawing/2014/main" id="{C6AF5DD9-4702-3B45-DB00-055D54DEE1DE}"/>
              </a:ext>
            </a:extLst>
          </p:cNvPr>
          <p:cNvPicPr>
            <a:picLocks noGrp="1" noChangeAspect="1"/>
          </p:cNvPicPr>
          <p:nvPr>
            <p:ph idx="1"/>
          </p:nvPr>
        </p:nvPicPr>
        <p:blipFill>
          <a:blip r:embed="rId6"/>
          <a:stretch>
            <a:fillRect/>
          </a:stretch>
        </p:blipFill>
        <p:spPr>
          <a:xfrm>
            <a:off x="116241" y="570703"/>
            <a:ext cx="7254946" cy="5318162"/>
          </a:xfrm>
          <a:prstGeom prst="rect">
            <a:avLst/>
          </a:prstGeom>
          <a:effectLst/>
        </p:spPr>
      </p:pic>
    </p:spTree>
    <p:extLst>
      <p:ext uri="{BB962C8B-B14F-4D97-AF65-F5344CB8AC3E}">
        <p14:creationId xmlns:p14="http://schemas.microsoft.com/office/powerpoint/2010/main" val="2501148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0812" y="210619"/>
            <a:ext cx="114300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760412" y="2613184"/>
            <a:ext cx="10972800" cy="3484879"/>
          </a:xfrm>
        </p:spPr>
        <p:txBody>
          <a:bodyPr>
            <a:normAutofit fontScale="92500" lnSpcReduction="10000"/>
          </a:bodyPr>
          <a:lstStyle/>
          <a:p>
            <a:pPr>
              <a:lnSpc>
                <a:spcPct val="90000"/>
              </a:lnSpc>
            </a:pPr>
            <a:r>
              <a:rPr lang="en-US" sz="2400" b="1" dirty="0"/>
              <a:t>Building the Base Case</a:t>
            </a:r>
          </a:p>
          <a:p>
            <a:pPr>
              <a:lnSpc>
                <a:spcPct val="90000"/>
              </a:lnSpc>
            </a:pPr>
            <a:r>
              <a:rPr lang="en-US" sz="2400" dirty="0"/>
              <a:t>The base case is the first projected scenario that the analyst sets up before making any of his or her own customized adjustments. </a:t>
            </a:r>
          </a:p>
          <a:p>
            <a:pPr>
              <a:lnSpc>
                <a:spcPct val="90000"/>
              </a:lnSpc>
            </a:pPr>
            <a:r>
              <a:rPr lang="en-US" sz="2400" dirty="0"/>
              <a:t>Depending on the circumstances, the assumptions to build this case are either given directly by management as part of the plan to raise capital or the analyst independently builds it to determine the value of the company, as later described in chapter 18. </a:t>
            </a:r>
          </a:p>
          <a:p>
            <a:pPr>
              <a:lnSpc>
                <a:spcPct val="90000"/>
              </a:lnSpc>
            </a:pPr>
            <a:r>
              <a:rPr lang="en-US" sz="2400" dirty="0"/>
              <a:t>When building this case, it is important for the analyst to arrange the revenue drivers or the cost assumptions so that are in line with industry standards and so the proper comparison can be made for follow-up adjustments. </a:t>
            </a:r>
          </a:p>
          <a:p>
            <a:pPr>
              <a:lnSpc>
                <a:spcPct val="90000"/>
              </a:lnSpc>
            </a:pPr>
            <a:endParaRPr lang="en-US" sz="1200" dirty="0"/>
          </a:p>
        </p:txBody>
      </p:sp>
    </p:spTree>
    <p:extLst>
      <p:ext uri="{BB962C8B-B14F-4D97-AF65-F5344CB8AC3E}">
        <p14:creationId xmlns:p14="http://schemas.microsoft.com/office/powerpoint/2010/main" val="400755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237222" y="2346741"/>
            <a:ext cx="11495990" cy="4399634"/>
          </a:xfrm>
        </p:spPr>
        <p:txBody>
          <a:bodyPr>
            <a:normAutofit fontScale="85000" lnSpcReduction="20000"/>
          </a:bodyPr>
          <a:lstStyle/>
          <a:p>
            <a:pPr>
              <a:lnSpc>
                <a:spcPct val="90000"/>
              </a:lnSpc>
            </a:pPr>
            <a:r>
              <a:rPr lang="en-US" sz="2400" b="1" dirty="0"/>
              <a:t>Revenue Drivers</a:t>
            </a:r>
          </a:p>
          <a:p>
            <a:pPr>
              <a:lnSpc>
                <a:spcPct val="90000"/>
              </a:lnSpc>
            </a:pPr>
            <a:r>
              <a:rPr lang="en-US" sz="2400" dirty="0"/>
              <a:t>The revenue drivers are customized based on the industry performance measurements that the company competes in. </a:t>
            </a:r>
          </a:p>
          <a:p>
            <a:pPr>
              <a:lnSpc>
                <a:spcPct val="90000"/>
              </a:lnSpc>
            </a:pPr>
            <a:r>
              <a:rPr lang="en-US" sz="2400" dirty="0"/>
              <a:t>This makes it easier to compare the results versus the industry operating benchmarks. For example, the assumptions used for a hotel company could be based on the average daily rate (ADR) representing what the customer will pay to rent the room for a night; the number of rooms available per property; and the occupancy rate (OR), which represents the rooms that are rented as a percentage of total available rooms. </a:t>
            </a:r>
          </a:p>
          <a:p>
            <a:pPr>
              <a:lnSpc>
                <a:spcPct val="90000"/>
              </a:lnSpc>
            </a:pPr>
            <a:r>
              <a:rPr lang="en-US" sz="2400" dirty="0"/>
              <a:t>A common benchmark that is used in the hotel business is revenue per available room (RevPAR), calculated by multiplying the ADR by OR. </a:t>
            </a:r>
          </a:p>
          <a:p>
            <a:pPr>
              <a:lnSpc>
                <a:spcPct val="90000"/>
              </a:lnSpc>
            </a:pPr>
            <a:r>
              <a:rPr lang="en-US" sz="2400" dirty="0"/>
              <a:t>For manufacturing companies, the revenues are typically driven by volume and price. </a:t>
            </a:r>
          </a:p>
          <a:p>
            <a:pPr>
              <a:lnSpc>
                <a:spcPct val="90000"/>
              </a:lnSpc>
            </a:pPr>
            <a:r>
              <a:rPr lang="en-US" sz="2400" dirty="0"/>
              <a:t>The analyst will assume a volume growth and price increase/decrease assumption to drive the future revenue. </a:t>
            </a:r>
          </a:p>
          <a:p>
            <a:pPr>
              <a:lnSpc>
                <a:spcPct val="90000"/>
              </a:lnSpc>
            </a:pPr>
            <a:r>
              <a:rPr lang="en-US" sz="2400" dirty="0"/>
              <a:t>The best starting approach of setting up these assumptions is to use historical growth rates and extend them going forward. Then the analyst can use discretion to adjust these numbers based on expectation. </a:t>
            </a:r>
          </a:p>
          <a:p>
            <a:pPr>
              <a:lnSpc>
                <a:spcPct val="90000"/>
              </a:lnSpc>
            </a:pPr>
            <a:endParaRPr lang="en-US" sz="1200" dirty="0"/>
          </a:p>
        </p:txBody>
      </p:sp>
    </p:spTree>
    <p:extLst>
      <p:ext uri="{BB962C8B-B14F-4D97-AF65-F5344CB8AC3E}">
        <p14:creationId xmlns:p14="http://schemas.microsoft.com/office/powerpoint/2010/main" val="3520673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vert="horz" lIns="91440" tIns="45720" rIns="91440" bIns="45720" rtlCol="0" anchor="t">
            <a:normAutofit/>
          </a:bodyPr>
          <a:lstStyle/>
          <a:p>
            <a:pPr defTabSz="457200">
              <a:lnSpc>
                <a:spcPct val="90000"/>
              </a:lnSpc>
            </a:pPr>
            <a:r>
              <a:rPr lang="en-US" sz="3600" b="0" i="0" kern="1200">
                <a:solidFill>
                  <a:srgbClr val="EBEBEB"/>
                </a:solidFill>
                <a:latin typeface="+mj-lt"/>
                <a:ea typeface="+mj-ea"/>
                <a:cs typeface="+mj-cs"/>
              </a:rPr>
              <a:t>Projections – Building the Financial Model</a:t>
            </a:r>
          </a:p>
        </p:txBody>
      </p:sp>
      <p:sp>
        <p:nvSpPr>
          <p:cNvPr id="4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F493183F-30DE-5C0F-11E7-9D54ACC3F879}"/>
              </a:ext>
            </a:extLst>
          </p:cNvPr>
          <p:cNvPicPr>
            <a:picLocks noChangeAspect="1"/>
          </p:cNvPicPr>
          <p:nvPr/>
        </p:nvPicPr>
        <p:blipFill>
          <a:blip r:embed="rId2"/>
          <a:stretch>
            <a:fillRect/>
          </a:stretch>
        </p:blipFill>
        <p:spPr>
          <a:xfrm>
            <a:off x="6092405" y="683580"/>
            <a:ext cx="5448469" cy="5490836"/>
          </a:xfrm>
          <a:prstGeom prst="rect">
            <a:avLst/>
          </a:prstGeom>
          <a:effectLst/>
        </p:spPr>
      </p:pic>
      <p:sp>
        <p:nvSpPr>
          <p:cNvPr id="48" name="Rectangle 4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604DF5C7-893B-A57D-843B-E6D67D17F4F1}"/>
              </a:ext>
            </a:extLst>
          </p:cNvPr>
          <p:cNvSpPr txBox="1"/>
          <p:nvPr/>
        </p:nvSpPr>
        <p:spPr>
          <a:xfrm>
            <a:off x="648762" y="2438400"/>
            <a:ext cx="4165423"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In figure 17.1, Celerity Technology Company shows a breakdown of revenues by geography. </a:t>
            </a:r>
          </a:p>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Each region then is projected based on historical average unit volume growth and price increases per unit. </a:t>
            </a:r>
          </a:p>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In this case, despite the 2-year historical assumptions that show high total revenue growth rates of 15.6%, the analyst is adjusting these numbers for the future to lower revenue growth rates to perhaps show a more moderate rate of growth (from 9.45% down to 4.96% in year 5). </a:t>
            </a:r>
          </a:p>
        </p:txBody>
      </p:sp>
    </p:spTree>
    <p:extLst>
      <p:ext uri="{BB962C8B-B14F-4D97-AF65-F5344CB8AC3E}">
        <p14:creationId xmlns:p14="http://schemas.microsoft.com/office/powerpoint/2010/main" val="1299329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6512" y="59700"/>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379412" y="2286162"/>
            <a:ext cx="11963400" cy="3416570"/>
          </a:xfrm>
        </p:spPr>
        <p:txBody>
          <a:bodyPr>
            <a:noAutofit/>
          </a:bodyPr>
          <a:lstStyle/>
          <a:p>
            <a:pPr marL="0" indent="0">
              <a:lnSpc>
                <a:spcPct val="90000"/>
              </a:lnSpc>
              <a:buNone/>
            </a:pPr>
            <a:r>
              <a:rPr lang="en-US" sz="2400" b="1" dirty="0"/>
              <a:t>Revenue Drivers</a:t>
            </a:r>
          </a:p>
          <a:p>
            <a:pPr marL="0" indent="0">
              <a:lnSpc>
                <a:spcPct val="90000"/>
              </a:lnSpc>
              <a:buNone/>
            </a:pPr>
            <a:r>
              <a:rPr lang="en-US" sz="2400" b="1" dirty="0"/>
              <a:t>In setting up the projected revenue drivers the following assumptions are typically needed to be considered:</a:t>
            </a:r>
          </a:p>
          <a:p>
            <a:pPr>
              <a:lnSpc>
                <a:spcPct val="90000"/>
              </a:lnSpc>
            </a:pPr>
            <a:r>
              <a:rPr lang="en-US" sz="2400" dirty="0"/>
              <a:t>Historical averages</a:t>
            </a:r>
          </a:p>
          <a:p>
            <a:pPr>
              <a:lnSpc>
                <a:spcPct val="90000"/>
              </a:lnSpc>
            </a:pPr>
            <a:r>
              <a:rPr lang="en-US" sz="2400" dirty="0"/>
              <a:t>Industry drivers–based demand and supply</a:t>
            </a:r>
          </a:p>
          <a:p>
            <a:pPr>
              <a:lnSpc>
                <a:spcPct val="90000"/>
              </a:lnSpc>
            </a:pPr>
            <a:r>
              <a:rPr lang="en-US" sz="2400" dirty="0"/>
              <a:t>Organic and inorganic volume growth</a:t>
            </a:r>
          </a:p>
          <a:p>
            <a:pPr>
              <a:lnSpc>
                <a:spcPct val="90000"/>
              </a:lnSpc>
            </a:pPr>
            <a:r>
              <a:rPr lang="en-US" sz="2400" dirty="0"/>
              <a:t>Price assumptions</a:t>
            </a:r>
          </a:p>
          <a:p>
            <a:pPr>
              <a:lnSpc>
                <a:spcPct val="90000"/>
              </a:lnSpc>
            </a:pPr>
            <a:r>
              <a:rPr lang="en-US" sz="2400" dirty="0"/>
              <a:t>Contractual revenues</a:t>
            </a:r>
          </a:p>
          <a:p>
            <a:pPr>
              <a:lnSpc>
                <a:spcPct val="90000"/>
              </a:lnSpc>
            </a:pPr>
            <a:r>
              <a:rPr lang="en-US" sz="2400" dirty="0"/>
              <a:t>Cyclical revenues</a:t>
            </a:r>
          </a:p>
          <a:p>
            <a:pPr>
              <a:lnSpc>
                <a:spcPct val="90000"/>
              </a:lnSpc>
            </a:pPr>
            <a:r>
              <a:rPr lang="en-US" sz="2400" dirty="0"/>
              <a:t>Newly Established Companies</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700" b="1">
                <a:solidFill>
                  <a:srgbClr val="EBEBEB"/>
                </a:solidFill>
              </a:rPr>
              <a:t>Projections – Building the Financial Model</a:t>
            </a:r>
          </a:p>
        </p:txBody>
      </p:sp>
      <p:sp>
        <p:nvSpPr>
          <p:cNvPr id="3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3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8" name="Rectangle 3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F953AC85-B67C-E6A7-9B6F-B4109AD26D7F}"/>
              </a:ext>
            </a:extLst>
          </p:cNvPr>
          <p:cNvPicPr>
            <a:picLocks noChangeAspect="1"/>
          </p:cNvPicPr>
          <p:nvPr/>
        </p:nvPicPr>
        <p:blipFill>
          <a:blip r:embed="rId2"/>
          <a:stretch>
            <a:fillRect/>
          </a:stretch>
        </p:blipFill>
        <p:spPr>
          <a:xfrm>
            <a:off x="4506408" y="1173480"/>
            <a:ext cx="7396669" cy="5029200"/>
          </a:xfrm>
          <a:prstGeom prst="rect">
            <a:avLst/>
          </a:prstGeom>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TotalTime>
  <Words>3996</Words>
  <Application>Microsoft Office PowerPoint</Application>
  <PresentationFormat>Custom</PresentationFormat>
  <Paragraphs>188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Century Gothic</vt:lpstr>
      <vt:lpstr>Corbel</vt:lpstr>
      <vt:lpstr>Wingdings 3</vt:lpstr>
      <vt:lpstr>Ion</vt:lpstr>
      <vt:lpstr>Credit Risk Analysis II (Corporate Banking)  Projections Analysis</vt:lpstr>
      <vt:lpstr>Lecture Title &amp; Objectives</vt:lpstr>
      <vt:lpstr>Projections Overview</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Balance Sheet Statement</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Building the What-if Scenario Cases</vt:lpstr>
      <vt:lpstr>Building the What-if Scenario Cases</vt:lpstr>
      <vt:lpstr>Building the What-if Scenario Cases</vt:lpstr>
      <vt:lpstr>Building the What-if Scenario Cases</vt:lpstr>
      <vt:lpstr>Building the What-if Scenario Cases</vt:lpstr>
      <vt:lpstr>Building the What-if Scenario Cases - Deliverable</vt:lpstr>
      <vt:lpstr>Building the What-if Scenario Cases - Deliverable</vt:lpstr>
      <vt:lpstr>Building the What-if Scenario Cases - Deliverable</vt:lpstr>
      <vt:lpstr>Building the What-if Scenario Cases - Deliverable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33</cp:revision>
  <dcterms:created xsi:type="dcterms:W3CDTF">2020-05-26T21:09:41Z</dcterms:created>
  <dcterms:modified xsi:type="dcterms:W3CDTF">2026-03-28T20:26:03Z</dcterms:modified>
</cp:coreProperties>
</file>