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265" r:id="rId2"/>
    <p:sldId id="697" r:id="rId3"/>
    <p:sldId id="698" r:id="rId4"/>
    <p:sldId id="310" r:id="rId5"/>
    <p:sldId id="369" r:id="rId6"/>
    <p:sldId id="370" r:id="rId7"/>
    <p:sldId id="371" r:id="rId8"/>
    <p:sldId id="372" r:id="rId9"/>
    <p:sldId id="373" r:id="rId10"/>
    <p:sldId id="374" r:id="rId11"/>
    <p:sldId id="379" r:id="rId12"/>
    <p:sldId id="377" r:id="rId13"/>
    <p:sldId id="378" r:id="rId14"/>
    <p:sldId id="376" r:id="rId15"/>
    <p:sldId id="380" r:id="rId16"/>
    <p:sldId id="381" r:id="rId17"/>
    <p:sldId id="403" r:id="rId18"/>
    <p:sldId id="404"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6" r:id="rId33"/>
    <p:sldId id="395" r:id="rId34"/>
    <p:sldId id="397" r:id="rId35"/>
    <p:sldId id="398" r:id="rId36"/>
    <p:sldId id="399" r:id="rId37"/>
    <p:sldId id="400" r:id="rId38"/>
    <p:sldId id="401" r:id="rId39"/>
    <p:sldId id="402" r:id="rId40"/>
  </p:sldIdLst>
  <p:sldSz cx="12188825"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90" autoAdjust="0"/>
  </p:normalViewPr>
  <p:slideViewPr>
    <p:cSldViewPr showGuides="1">
      <p:cViewPr varScale="1">
        <p:scale>
          <a:sx n="56" d="100"/>
          <a:sy n="56" d="100"/>
        </p:scale>
        <p:origin x="80" y="3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3/30/2026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3/30/2026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3/30/2026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3/30/2026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inance.yahoo.com/" TargetMode="External"/><Relationship Id="rId2" Type="http://schemas.openxmlformats.org/officeDocument/2006/relationships/hyperlink" Target="http://www.sec.gov/" TargetMode="External"/><Relationship Id="rId1" Type="http://schemas.openxmlformats.org/officeDocument/2006/relationships/slideLayout" Target="../slideLayouts/slideLayout2.xml"/><Relationship Id="rId4" Type="http://schemas.openxmlformats.org/officeDocument/2006/relationships/hyperlink" Target="http://www.google.com/fin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514488" y="1292147"/>
            <a:ext cx="6186578" cy="1622321"/>
          </a:xfrm>
        </p:spPr>
        <p:txBody>
          <a:bodyPr vert="horz" lIns="91440" tIns="45720" rIns="91440" bIns="45720" rtlCol="0" anchor="t">
            <a:normAutofit fontScale="90000"/>
          </a:bodyPr>
          <a:lstStyle/>
          <a:p>
            <a:pPr marL="0" marR="0">
              <a:lnSpc>
                <a:spcPct val="107000"/>
              </a:lnSpc>
              <a:spcAft>
                <a:spcPts val="800"/>
              </a:spcAft>
              <a:buNone/>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Credit Risk Analysis II (Corporate Banking)</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r>
              <a:rPr lang="en-US" sz="3100" kern="100" dirty="0">
                <a:effectLst/>
                <a:latin typeface="Aptos" panose="020B0004020202020204" pitchFamily="34" charset="0"/>
                <a:ea typeface="Aptos" panose="020B0004020202020204" pitchFamily="34" charset="0"/>
                <a:cs typeface="Times New Roman" panose="02020603050405020304" pitchFamily="18" charset="0"/>
              </a:rPr>
              <a:t>Financial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16</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66899" y="4016906"/>
            <a:ext cx="1522015" cy="1894063"/>
          </a:xfrm>
          <a:prstGeom prst="rect">
            <a:avLst/>
          </a:prstGeom>
        </p:spPr>
      </p:pic>
      <p:sp>
        <p:nvSpPr>
          <p:cNvPr id="6" name="TextBox 5">
            <a:extLst>
              <a:ext uri="{FF2B5EF4-FFF2-40B4-BE49-F238E27FC236}">
                <a16:creationId xmlns:a16="http://schemas.microsoft.com/office/drawing/2014/main" id="{283F088D-3BAD-BACE-75D1-B03278E74540}"/>
              </a:ext>
            </a:extLst>
          </p:cNvPr>
          <p:cNvSpPr txBox="1"/>
          <p:nvPr/>
        </p:nvSpPr>
        <p:spPr>
          <a:xfrm>
            <a:off x="413246" y="518757"/>
            <a:ext cx="3200400" cy="461665"/>
          </a:xfrm>
          <a:prstGeom prst="rect">
            <a:avLst/>
          </a:prstGeom>
          <a:noFill/>
        </p:spPr>
        <p:txBody>
          <a:bodyPr wrap="square" rtlCol="0">
            <a:spAutoFit/>
          </a:bodyPr>
          <a:lstStyle/>
          <a:p>
            <a:r>
              <a:rPr lang="en-US" sz="2400" dirty="0">
                <a:solidFill>
                  <a:srgbClr val="FF0000"/>
                </a:solidFill>
              </a:rPr>
              <a:t>LECTURE #8</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Balance Sheet Statement</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196443" y="2275188"/>
            <a:ext cx="5821769" cy="4224912"/>
          </a:xfrm>
        </p:spPr>
        <p:txBody>
          <a:bodyPr>
            <a:noAutofit/>
          </a:bodyPr>
          <a:lstStyle/>
          <a:p>
            <a:pPr marL="0" indent="0">
              <a:lnSpc>
                <a:spcPct val="90000"/>
              </a:lnSpc>
              <a:buNone/>
            </a:pPr>
            <a:r>
              <a:rPr lang="en-US" sz="2000" b="1" dirty="0"/>
              <a:t>The balance sheet represents the wealth or the financial condition of the company</a:t>
            </a:r>
            <a:r>
              <a:rPr lang="en-US" sz="2000" dirty="0"/>
              <a:t>. </a:t>
            </a:r>
          </a:p>
          <a:p>
            <a:pPr>
              <a:lnSpc>
                <a:spcPct val="90000"/>
              </a:lnSpc>
            </a:pPr>
            <a:r>
              <a:rPr lang="en-US" sz="2000" dirty="0"/>
              <a:t>Unlike the income statement, which measures company performance over a quarter or a year, the balance sheet is a snapshot of all a company’s assets, representing everything the company owns (cash, equipment, investments, etc.); liabilities, representing what the company owes against those assets and the company’s net worth; and shareholder’s equity, representing what the owners keep or earned, taken at a moment in time, as demonstrated in figure 16.2</a:t>
            </a:r>
          </a:p>
        </p:txBody>
      </p:sp>
      <p:pic>
        <p:nvPicPr>
          <p:cNvPr id="3" name="Picture 2">
            <a:extLst>
              <a:ext uri="{FF2B5EF4-FFF2-40B4-BE49-F238E27FC236}">
                <a16:creationId xmlns:a16="http://schemas.microsoft.com/office/drawing/2014/main" id="{79953739-46A3-7DD1-EB9F-412C49F88651}"/>
              </a:ext>
            </a:extLst>
          </p:cNvPr>
          <p:cNvPicPr>
            <a:picLocks noChangeAspect="1"/>
          </p:cNvPicPr>
          <p:nvPr/>
        </p:nvPicPr>
        <p:blipFill>
          <a:blip r:embed="rId2"/>
          <a:stretch>
            <a:fillRect/>
          </a:stretch>
        </p:blipFill>
        <p:spPr>
          <a:xfrm>
            <a:off x="6214655" y="2476884"/>
            <a:ext cx="6011545" cy="3161916"/>
          </a:xfrm>
          <a:prstGeom prst="rect">
            <a:avLst/>
          </a:prstGeom>
          <a:effectLst/>
        </p:spPr>
      </p:pic>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588962" y="2390500"/>
            <a:ext cx="11010899" cy="3849321"/>
          </a:xfrm>
        </p:spPr>
        <p:txBody>
          <a:bodyPr>
            <a:noAutofit/>
          </a:bodyPr>
          <a:lstStyle/>
          <a:p>
            <a:pPr marL="0" indent="0">
              <a:lnSpc>
                <a:spcPct val="90000"/>
              </a:lnSpc>
              <a:buNone/>
            </a:pPr>
            <a:r>
              <a:rPr lang="en-US" sz="1400" b="1" dirty="0"/>
              <a:t>Assets</a:t>
            </a:r>
          </a:p>
          <a:p>
            <a:pPr marL="231775" lvl="1" indent="0">
              <a:lnSpc>
                <a:spcPct val="90000"/>
              </a:lnSpc>
              <a:buNone/>
            </a:pPr>
            <a:r>
              <a:rPr lang="en-US" sz="1400" dirty="0"/>
              <a:t>This section of the balance sheet gives a list of the assets of the company. The statement is formatted to start from the most liquid assets to the least liquid. The first section is current assets, representing assets that should turn to cash within the next 12 months. These are followed by non-current assets that includes tangible and intangible assets such as goodwill.</a:t>
            </a:r>
          </a:p>
          <a:p>
            <a:pPr marL="0" indent="0">
              <a:lnSpc>
                <a:spcPct val="90000"/>
              </a:lnSpc>
              <a:buNone/>
            </a:pPr>
            <a:r>
              <a:rPr lang="en-US" sz="1400" i="1" dirty="0"/>
              <a:t>Current Assets</a:t>
            </a:r>
            <a:endParaRPr lang="en-US" sz="1400" dirty="0"/>
          </a:p>
          <a:p>
            <a:pPr marL="0" indent="0">
              <a:lnSpc>
                <a:spcPct val="90000"/>
              </a:lnSpc>
              <a:buNone/>
            </a:pPr>
            <a:r>
              <a:rPr lang="en-US" sz="1400" dirty="0"/>
              <a:t>Current assets include cash and cash equivalents, accounts receivable, inventory and other current assets.</a:t>
            </a:r>
          </a:p>
          <a:p>
            <a:pPr>
              <a:lnSpc>
                <a:spcPct val="90000"/>
              </a:lnSpc>
            </a:pPr>
            <a:r>
              <a:rPr lang="en-US" sz="1400" b="1" dirty="0"/>
              <a:t>Cash and cash equivalents: </a:t>
            </a:r>
            <a:r>
              <a:rPr lang="en-US" sz="1400" dirty="0"/>
              <a:t>Cash and cash equivalents represent the deposit account and/or short-term investments of the company. This cash is accessible within a day or two.</a:t>
            </a:r>
          </a:p>
          <a:p>
            <a:pPr>
              <a:lnSpc>
                <a:spcPct val="90000"/>
              </a:lnSpc>
            </a:pPr>
            <a:r>
              <a:rPr lang="en-US" sz="1400" b="1" dirty="0"/>
              <a:t>Accounts receivable:</a:t>
            </a:r>
            <a:r>
              <a:rPr lang="en-US" sz="1400" dirty="0"/>
              <a:t> Accounts receivable represent the money owed to the company by the customer and are considered the second-most liquid item on the balance sheet as the customers typically have 30–60 days to pay the company for goods they bought.</a:t>
            </a:r>
          </a:p>
          <a:p>
            <a:pPr>
              <a:lnSpc>
                <a:spcPct val="90000"/>
              </a:lnSpc>
            </a:pPr>
            <a:r>
              <a:rPr lang="en-US" sz="1400" b="1" dirty="0"/>
              <a:t>Inventory:</a:t>
            </a:r>
            <a:r>
              <a:rPr lang="en-US" sz="1400" dirty="0"/>
              <a:t> Inventory represents the cost of raw materials, work in process (WIP), and finished goods that are ready to be shipped. Inventory will usually turn into cash in 30–120 days, depending of the type of the inventory the company buys, develops, and sells.</a:t>
            </a:r>
          </a:p>
          <a:p>
            <a:pPr>
              <a:lnSpc>
                <a:spcPct val="90000"/>
              </a:lnSpc>
            </a:pPr>
            <a:r>
              <a:rPr lang="en-US" sz="1400" b="1" dirty="0"/>
              <a:t>Other current assets:</a:t>
            </a:r>
            <a:r>
              <a:rPr lang="en-US" sz="1400" dirty="0"/>
              <a:t> Other current assets include money owed to the company for reasons other than customers. It also includes prepaid expenses, which are expenses that are prepaid upfront such as insurance fees and annual license fees.</a:t>
            </a:r>
          </a:p>
        </p:txBody>
      </p:sp>
    </p:spTree>
    <p:extLst>
      <p:ext uri="{BB962C8B-B14F-4D97-AF65-F5344CB8AC3E}">
        <p14:creationId xmlns:p14="http://schemas.microsoft.com/office/powerpoint/2010/main" val="203682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608012" y="2325217"/>
            <a:ext cx="9753600" cy="3923183"/>
          </a:xfrm>
        </p:spPr>
        <p:txBody>
          <a:bodyPr>
            <a:normAutofit/>
          </a:bodyPr>
          <a:lstStyle/>
          <a:p>
            <a:pPr marL="0" indent="0">
              <a:lnSpc>
                <a:spcPct val="90000"/>
              </a:lnSpc>
              <a:buNone/>
            </a:pPr>
            <a:r>
              <a:rPr lang="en-US" sz="1400" i="1" dirty="0"/>
              <a:t>Non-Current Assets</a:t>
            </a:r>
            <a:endParaRPr lang="en-US" sz="1400" dirty="0"/>
          </a:p>
          <a:p>
            <a:pPr>
              <a:lnSpc>
                <a:spcPct val="90000"/>
              </a:lnSpc>
            </a:pPr>
            <a:r>
              <a:rPr lang="en-US" sz="1400" dirty="0"/>
              <a:t>Non-current assets include both tangible and non-tangible assets. Tangible assets include property, plant, and equipment; long-term investments; and other long-term assets. Intangible assets include goodwill and other intangible assets such as patterns and trademarks.</a:t>
            </a:r>
          </a:p>
          <a:p>
            <a:pPr>
              <a:lnSpc>
                <a:spcPct val="90000"/>
              </a:lnSpc>
            </a:pPr>
            <a:r>
              <a:rPr lang="en-US" sz="1400" b="1" dirty="0"/>
              <a:t>Gross property, plant, and equipment (PP&amp;E): </a:t>
            </a:r>
            <a:r>
              <a:rPr lang="en-US" sz="1400" dirty="0"/>
              <a:t>PP&amp;E represent tangible assets such as buildings, land, equipment, cars, and trucks at their book value. The balance sheet ignores any appreciation in asset value. Sometimes the company reports the net PP&amp;E, which represents the value of these assets after all depreciation is subtracted from the gross amount.</a:t>
            </a:r>
          </a:p>
          <a:p>
            <a:pPr>
              <a:lnSpc>
                <a:spcPct val="90000"/>
              </a:lnSpc>
            </a:pPr>
            <a:r>
              <a:rPr lang="en-US" sz="1400" b="1" dirty="0"/>
              <a:t>Long-term investments: </a:t>
            </a:r>
            <a:r>
              <a:rPr lang="en-US" sz="1400" dirty="0"/>
              <a:t>These could be investments such as joint ventures or other long-term investments.</a:t>
            </a:r>
          </a:p>
          <a:p>
            <a:pPr>
              <a:lnSpc>
                <a:spcPct val="90000"/>
              </a:lnSpc>
            </a:pPr>
            <a:r>
              <a:rPr lang="en-US" sz="1400" b="1" dirty="0"/>
              <a:t>Goodwill</a:t>
            </a:r>
            <a:r>
              <a:rPr lang="en-US" sz="1400" dirty="0"/>
              <a:t>:</a:t>
            </a:r>
            <a:r>
              <a:rPr lang="en-US" sz="1400" b="1" dirty="0"/>
              <a:t> </a:t>
            </a:r>
            <a:r>
              <a:rPr lang="en-US" sz="1400" dirty="0"/>
              <a:t>Goodwill is created when the company is acquired for a price greater than book value. The difference between the acquisition price and book value is recorded as goodwill.</a:t>
            </a:r>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531812" y="2305966"/>
            <a:ext cx="9903281" cy="4099316"/>
          </a:xfrm>
        </p:spPr>
        <p:txBody>
          <a:bodyPr>
            <a:normAutofit/>
          </a:bodyPr>
          <a:lstStyle/>
          <a:p>
            <a:pPr marL="0" indent="0">
              <a:lnSpc>
                <a:spcPct val="90000"/>
              </a:lnSpc>
              <a:buNone/>
            </a:pPr>
            <a:r>
              <a:rPr lang="en-US" sz="1400" b="1" dirty="0"/>
              <a:t>Liabilities</a:t>
            </a:r>
          </a:p>
          <a:p>
            <a:pPr marL="0" indent="0">
              <a:lnSpc>
                <a:spcPct val="90000"/>
              </a:lnSpc>
              <a:buNone/>
            </a:pPr>
            <a:r>
              <a:rPr lang="en-US" sz="1400" dirty="0"/>
              <a:t>This section of the balance sheet gives a list of the liabilities of the company. The statement is formatted to start from the most liquid to the least liquid. The first section is current liabilities, representing the obligations that the company should pay within the next 12 months. These are followed by long-term liabilities, which are obligations that extend further that a year into the future.</a:t>
            </a:r>
          </a:p>
          <a:p>
            <a:pPr marL="0" indent="0">
              <a:lnSpc>
                <a:spcPct val="90000"/>
              </a:lnSpc>
              <a:buNone/>
            </a:pPr>
            <a:r>
              <a:rPr lang="en-US" sz="1400" b="1" dirty="0"/>
              <a:t>Current Liabilities</a:t>
            </a:r>
          </a:p>
          <a:p>
            <a:pPr marL="0" indent="0">
              <a:lnSpc>
                <a:spcPct val="90000"/>
              </a:lnSpc>
              <a:buNone/>
            </a:pPr>
            <a:r>
              <a:rPr lang="en-US" sz="1400" dirty="0"/>
              <a:t>Current liabilities include outstanding payments to suppliers, short-term debts and obligations due within one year such as accounts payable, short-term interest and tax payables, current portions of long-term debt, and other accrued expenses.</a:t>
            </a:r>
          </a:p>
          <a:p>
            <a:pPr>
              <a:lnSpc>
                <a:spcPct val="90000"/>
              </a:lnSpc>
            </a:pPr>
            <a:r>
              <a:rPr lang="en-US" sz="1400" b="1" dirty="0"/>
              <a:t>Accounts payable: </a:t>
            </a:r>
            <a:r>
              <a:rPr lang="en-US" sz="1400" dirty="0"/>
              <a:t>These are payment obligations due by the company to suppliers, primarily for purchasing inventory or raw material.</a:t>
            </a:r>
          </a:p>
          <a:p>
            <a:pPr>
              <a:lnSpc>
                <a:spcPct val="90000"/>
              </a:lnSpc>
            </a:pPr>
            <a:r>
              <a:rPr lang="en-US" sz="1400" b="1" dirty="0"/>
              <a:t>Income tax accruals: </a:t>
            </a:r>
            <a:r>
              <a:rPr lang="en-US" sz="1400" dirty="0"/>
              <a:t>These are short-term income-related taxes that are payable within a year.</a:t>
            </a:r>
          </a:p>
          <a:p>
            <a:pPr>
              <a:lnSpc>
                <a:spcPct val="90000"/>
              </a:lnSpc>
            </a:pPr>
            <a:r>
              <a:rPr lang="en-US" sz="1400" b="1" dirty="0"/>
              <a:t>Accrued expenses: </a:t>
            </a:r>
            <a:r>
              <a:rPr lang="en-US" sz="1400" dirty="0"/>
              <a:t>These are expenses that needed to be paid within a year. These accrued expenses do not include any obligations owed to suppliers.</a:t>
            </a:r>
          </a:p>
          <a:p>
            <a:pPr>
              <a:lnSpc>
                <a:spcPct val="90000"/>
              </a:lnSpc>
            </a:pPr>
            <a:r>
              <a:rPr lang="en-US" sz="1400" b="1" dirty="0"/>
              <a:t>Current portion of long-term debt: </a:t>
            </a:r>
            <a:r>
              <a:rPr lang="en-US" sz="1400" dirty="0"/>
              <a:t>This is the company’s debt obligations that are due within a year.</a:t>
            </a:r>
          </a:p>
          <a:p>
            <a:pPr>
              <a:lnSpc>
                <a:spcPct val="90000"/>
              </a:lnSpc>
            </a:pPr>
            <a:endParaRPr lang="en-US" sz="1200" dirty="0"/>
          </a:p>
        </p:txBody>
      </p:sp>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35716" y="2590800"/>
            <a:ext cx="7610423" cy="2819399"/>
          </a:xfrm>
        </p:spPr>
        <p:txBody>
          <a:bodyPr>
            <a:normAutofit/>
          </a:bodyPr>
          <a:lstStyle/>
          <a:p>
            <a:pPr marL="0" indent="0">
              <a:buNone/>
            </a:pPr>
            <a:r>
              <a:rPr lang="en-US" sz="1500" b="1" dirty="0"/>
              <a:t>Long-Term Liabilities</a:t>
            </a:r>
          </a:p>
          <a:p>
            <a:r>
              <a:rPr lang="en-US" sz="1500" b="1" dirty="0"/>
              <a:t>Long-term debt: </a:t>
            </a:r>
            <a:r>
              <a:rPr lang="en-US" sz="1500" dirty="0"/>
              <a:t>Any debt including loans, bonds, or mortgages that are due more than a year are included in this section.</a:t>
            </a:r>
          </a:p>
          <a:p>
            <a:r>
              <a:rPr lang="en-US" sz="1500" b="1" dirty="0"/>
              <a:t>Deferred taxes: </a:t>
            </a:r>
            <a:r>
              <a:rPr lang="en-US" sz="1500" dirty="0"/>
              <a:t>These are taxes that are deferred, due, and payable in more than a year.</a:t>
            </a:r>
          </a:p>
          <a:p>
            <a:r>
              <a:rPr lang="en-US" sz="1500" b="1" dirty="0"/>
              <a:t>Other liabilities: </a:t>
            </a:r>
            <a:r>
              <a:rPr lang="en-US" sz="1500" dirty="0"/>
              <a:t>Other liabilities include long-term obligations such as contingent liabilities. These include potential payments due to lawsuits, environmental obligations, and/or insurance payments.</a:t>
            </a:r>
          </a:p>
          <a:p>
            <a:endParaRPr lang="en-US" dirty="0"/>
          </a:p>
        </p:txBody>
      </p:sp>
    </p:spTree>
    <p:extLst>
      <p:ext uri="{BB962C8B-B14F-4D97-AF65-F5344CB8AC3E}">
        <p14:creationId xmlns:p14="http://schemas.microsoft.com/office/powerpoint/2010/main" val="2925994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Balance Sheet Statement</a:t>
            </a:r>
          </a:p>
        </p:txBody>
      </p:sp>
      <p:sp>
        <p:nvSpPr>
          <p:cNvPr id="14" name="Content Placeholder 13"/>
          <p:cNvSpPr>
            <a:spLocks noGrp="1"/>
          </p:cNvSpPr>
          <p:nvPr>
            <p:ph idx="1"/>
          </p:nvPr>
        </p:nvSpPr>
        <p:spPr>
          <a:xfrm>
            <a:off x="760412" y="2315591"/>
            <a:ext cx="11049000" cy="4161409"/>
          </a:xfrm>
        </p:spPr>
        <p:txBody>
          <a:bodyPr>
            <a:normAutofit/>
          </a:bodyPr>
          <a:lstStyle/>
          <a:p>
            <a:pPr marL="0" indent="0">
              <a:lnSpc>
                <a:spcPct val="90000"/>
              </a:lnSpc>
              <a:buNone/>
            </a:pPr>
            <a:r>
              <a:rPr lang="en-US" sz="1400" b="1" dirty="0"/>
              <a:t>Net Worth or Shareholder’s Equity</a:t>
            </a:r>
          </a:p>
          <a:p>
            <a:pPr marL="0" indent="0">
              <a:lnSpc>
                <a:spcPct val="90000"/>
              </a:lnSpc>
              <a:buNone/>
            </a:pPr>
            <a:r>
              <a:rPr lang="en-US" sz="1400" b="1" dirty="0"/>
              <a:t>Shareholder’s equity measures the amount by which a company’s assets exceed its liabilities at snapshot in time</a:t>
            </a:r>
            <a:r>
              <a:rPr lang="en-US" sz="14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400" b="1" dirty="0"/>
              <a:t>Common stock: </a:t>
            </a:r>
            <a:r>
              <a:rPr lang="en-US" sz="1400" dirty="0"/>
              <a:t>This represents the original issuance of equity by the owners and it will go down when the company buys back shares.</a:t>
            </a:r>
          </a:p>
          <a:p>
            <a:pPr>
              <a:lnSpc>
                <a:spcPct val="90000"/>
              </a:lnSpc>
            </a:pPr>
            <a:r>
              <a:rPr lang="en-US" sz="1400" b="1" dirty="0"/>
              <a:t>Preferred stock: </a:t>
            </a:r>
            <a:r>
              <a:rPr lang="en-US" sz="1400" dirty="0"/>
              <a:t>This could be an issuance by a third-party investor who expects the company to pay certain fixed dividends (like debt obligations).</a:t>
            </a:r>
          </a:p>
          <a:p>
            <a:pPr>
              <a:lnSpc>
                <a:spcPct val="90000"/>
              </a:lnSpc>
            </a:pPr>
            <a:r>
              <a:rPr lang="en-US" sz="1400" b="1" dirty="0"/>
              <a:t>Treasury stock: </a:t>
            </a:r>
            <a:r>
              <a:rPr lang="en-US" sz="14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400" b="1" dirty="0"/>
              <a:t>Paid-in capital: </a:t>
            </a:r>
            <a:r>
              <a:rPr lang="en-US" sz="1400" dirty="0"/>
              <a:t>This represents proceeds from any additional equity investments invested in the company. </a:t>
            </a:r>
          </a:p>
          <a:p>
            <a:pPr>
              <a:lnSpc>
                <a:spcPct val="90000"/>
              </a:lnSpc>
            </a:pPr>
            <a:r>
              <a:rPr lang="en-US" sz="1400" b="1" dirty="0"/>
              <a:t>Retained earnings: </a:t>
            </a:r>
            <a:r>
              <a:rPr lang="en-US" sz="14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3187996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0" name="Picture 4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2" name="Oval 5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4" name="Picture 5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6" name="Picture 5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8" name="Rectangle 5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384043" y="1325880"/>
            <a:ext cx="4157251" cy="3066507"/>
          </a:xfrm>
        </p:spPr>
        <p:txBody>
          <a:bodyPr vert="horz" lIns="91440" tIns="45720" rIns="91440" bIns="45720" rtlCol="0" anchor="b">
            <a:normAutofit/>
          </a:bodyPr>
          <a:lstStyle/>
          <a:p>
            <a:pPr defTabSz="457200"/>
            <a:r>
              <a:rPr lang="en-US" sz="5300" b="0" i="0" kern="1200" dirty="0">
                <a:solidFill>
                  <a:srgbClr val="EBEBEB"/>
                </a:solidFill>
                <a:latin typeface="+mj-lt"/>
                <a:ea typeface="+mj-ea"/>
                <a:cs typeface="+mj-cs"/>
              </a:rPr>
              <a:t>Balance Sheet Statement</a:t>
            </a:r>
          </a:p>
        </p:txBody>
      </p:sp>
      <p:sp>
        <p:nvSpPr>
          <p:cNvPr id="62"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7914"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4" name="Freeform: Shape 63">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049" y="-68049"/>
            <a:ext cx="6858001" cy="6994096"/>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66" name="Rectangle 6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36E24DDD-8A43-623E-9ECA-7F30CCEDFF48}"/>
              </a:ext>
            </a:extLst>
          </p:cNvPr>
          <p:cNvPicPr>
            <a:picLocks noChangeAspect="1"/>
          </p:cNvPicPr>
          <p:nvPr/>
        </p:nvPicPr>
        <p:blipFill>
          <a:blip r:embed="rId6"/>
          <a:stretch>
            <a:fillRect/>
          </a:stretch>
        </p:blipFill>
        <p:spPr>
          <a:xfrm>
            <a:off x="471673" y="66954"/>
            <a:ext cx="4117494" cy="6645325"/>
          </a:xfrm>
          <a:prstGeom prst="rect">
            <a:avLst/>
          </a:prstGeom>
          <a:effectLst/>
        </p:spPr>
      </p:pic>
    </p:spTree>
    <p:extLst>
      <p:ext uri="{BB962C8B-B14F-4D97-AF65-F5344CB8AC3E}">
        <p14:creationId xmlns:p14="http://schemas.microsoft.com/office/powerpoint/2010/main" val="650639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8620BEC7-5CBF-1542-C962-D6F731EA7406}"/>
              </a:ext>
            </a:extLst>
          </p:cNvPr>
          <p:cNvSpPr txBox="1"/>
          <p:nvPr/>
        </p:nvSpPr>
        <p:spPr>
          <a:xfrm>
            <a:off x="3046095" y="2901434"/>
            <a:ext cx="6092190" cy="369332"/>
          </a:xfrm>
          <a:prstGeom prst="rect">
            <a:avLst/>
          </a:prstGeom>
          <a:noFill/>
        </p:spPr>
        <p:txBody>
          <a:bodyPr wrap="square">
            <a:spAutoFit/>
          </a:bodyPr>
          <a:lstStyle/>
          <a:p>
            <a:r>
              <a:rPr lang="en-US" dirty="0"/>
              <a:t>Balance Sheet Statement</a:t>
            </a:r>
          </a:p>
        </p:txBody>
      </p:sp>
      <p:sp>
        <p:nvSpPr>
          <p:cNvPr id="7" name="TextBox 6">
            <a:extLst>
              <a:ext uri="{FF2B5EF4-FFF2-40B4-BE49-F238E27FC236}">
                <a16:creationId xmlns:a16="http://schemas.microsoft.com/office/drawing/2014/main" id="{BF5F53FA-A6E5-5460-0597-D69724A52595}"/>
              </a:ext>
            </a:extLst>
          </p:cNvPr>
          <p:cNvSpPr txBox="1"/>
          <p:nvPr/>
        </p:nvSpPr>
        <p:spPr>
          <a:xfrm>
            <a:off x="760412" y="738565"/>
            <a:ext cx="6092574" cy="369332"/>
          </a:xfrm>
          <a:prstGeom prst="rect">
            <a:avLst/>
          </a:prstGeom>
          <a:noFill/>
        </p:spPr>
        <p:txBody>
          <a:bodyPr wrap="square">
            <a:spAutoFit/>
          </a:bodyPr>
          <a:lstStyle/>
          <a:p>
            <a:r>
              <a:rPr lang="en-US" sz="1800" b="1" i="0" kern="1200" dirty="0">
                <a:solidFill>
                  <a:schemeClr val="bg1"/>
                </a:solidFill>
                <a:latin typeface="+mj-lt"/>
                <a:ea typeface="+mj-ea"/>
                <a:cs typeface="+mj-cs"/>
              </a:rPr>
              <a:t>Balance Sheet Statement</a:t>
            </a:r>
            <a:endParaRPr lang="en-US" b="1" dirty="0">
              <a:solidFill>
                <a:schemeClr val="bg1"/>
              </a:solidFill>
            </a:endParaRPr>
          </a:p>
        </p:txBody>
      </p:sp>
      <p:pic>
        <p:nvPicPr>
          <p:cNvPr id="11" name="Picture 10">
            <a:extLst>
              <a:ext uri="{FF2B5EF4-FFF2-40B4-BE49-F238E27FC236}">
                <a16:creationId xmlns:a16="http://schemas.microsoft.com/office/drawing/2014/main" id="{F67F28D8-3EBB-F13A-C87E-08EE03CD0EFB}"/>
              </a:ext>
            </a:extLst>
          </p:cNvPr>
          <p:cNvPicPr>
            <a:picLocks noChangeAspect="1"/>
          </p:cNvPicPr>
          <p:nvPr/>
        </p:nvPicPr>
        <p:blipFill>
          <a:blip r:embed="rId3"/>
          <a:stretch>
            <a:fillRect/>
          </a:stretch>
        </p:blipFill>
        <p:spPr>
          <a:xfrm>
            <a:off x="836612" y="1198492"/>
            <a:ext cx="8610600" cy="4985084"/>
          </a:xfrm>
          <a:prstGeom prst="rect">
            <a:avLst/>
          </a:prstGeom>
        </p:spPr>
      </p:pic>
    </p:spTree>
    <p:extLst>
      <p:ext uri="{BB962C8B-B14F-4D97-AF65-F5344CB8AC3E}">
        <p14:creationId xmlns:p14="http://schemas.microsoft.com/office/powerpoint/2010/main" val="374528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DC014B03-2676-ACBA-E74A-56C195326F8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E1310BC-3013-240A-0A0E-447D1366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5516F4E3-0874-6EA7-D360-6A4CA9225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100C8781-6AFD-47E8-9F91-6D53B475C456}"/>
              </a:ext>
            </a:extLst>
          </p:cNvPr>
          <p:cNvSpPr txBox="1"/>
          <p:nvPr/>
        </p:nvSpPr>
        <p:spPr>
          <a:xfrm>
            <a:off x="3046095" y="2901434"/>
            <a:ext cx="609219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Balance Sheet Statement</a:t>
            </a:r>
          </a:p>
        </p:txBody>
      </p:sp>
      <p:sp>
        <p:nvSpPr>
          <p:cNvPr id="7" name="TextBox 6">
            <a:extLst>
              <a:ext uri="{FF2B5EF4-FFF2-40B4-BE49-F238E27FC236}">
                <a16:creationId xmlns:a16="http://schemas.microsoft.com/office/drawing/2014/main" id="{FE65DF3C-BE82-BF73-43DF-06F3864228E5}"/>
              </a:ext>
            </a:extLst>
          </p:cNvPr>
          <p:cNvSpPr txBox="1"/>
          <p:nvPr/>
        </p:nvSpPr>
        <p:spPr>
          <a:xfrm>
            <a:off x="760412" y="738565"/>
            <a:ext cx="6092574"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Balance Sheet Statement</a:t>
            </a:r>
          </a:p>
        </p:txBody>
      </p:sp>
      <p:pic>
        <p:nvPicPr>
          <p:cNvPr id="3" name="Picture 2">
            <a:extLst>
              <a:ext uri="{FF2B5EF4-FFF2-40B4-BE49-F238E27FC236}">
                <a16:creationId xmlns:a16="http://schemas.microsoft.com/office/drawing/2014/main" id="{7E4FA01A-9BBA-23EB-AA89-4564111BDC00}"/>
              </a:ext>
            </a:extLst>
          </p:cNvPr>
          <p:cNvPicPr>
            <a:picLocks noChangeAspect="1"/>
          </p:cNvPicPr>
          <p:nvPr/>
        </p:nvPicPr>
        <p:blipFill>
          <a:blip r:embed="rId3"/>
          <a:stretch>
            <a:fillRect/>
          </a:stretch>
        </p:blipFill>
        <p:spPr>
          <a:xfrm>
            <a:off x="783590" y="1244600"/>
            <a:ext cx="7139622" cy="4953326"/>
          </a:xfrm>
          <a:prstGeom prst="rect">
            <a:avLst/>
          </a:prstGeom>
        </p:spPr>
      </p:pic>
    </p:spTree>
    <p:extLst>
      <p:ext uri="{BB962C8B-B14F-4D97-AF65-F5344CB8AC3E}">
        <p14:creationId xmlns:p14="http://schemas.microsoft.com/office/powerpoint/2010/main" val="53526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a:t>
            </a:r>
          </a:p>
        </p:txBody>
      </p:sp>
      <p:sp>
        <p:nvSpPr>
          <p:cNvPr id="14" name="Content Placeholder 13"/>
          <p:cNvSpPr>
            <a:spLocks noGrp="1"/>
          </p:cNvSpPr>
          <p:nvPr>
            <p:ph idx="1"/>
          </p:nvPr>
        </p:nvSpPr>
        <p:spPr>
          <a:xfrm>
            <a:off x="531812" y="2463202"/>
            <a:ext cx="10249188" cy="3942080"/>
          </a:xfrm>
        </p:spPr>
        <p:txBody>
          <a:bodyPr>
            <a:normAutofit fontScale="77500" lnSpcReduction="20000"/>
          </a:bodyPr>
          <a:lstStyle/>
          <a:p>
            <a:pPr marL="0" indent="0">
              <a:lnSpc>
                <a:spcPct val="90000"/>
              </a:lnSpc>
              <a:buNone/>
            </a:pPr>
            <a:r>
              <a:rPr lang="en-US" sz="1800" b="1" dirty="0"/>
              <a:t>Net Worth or Shareholder’s Equity</a:t>
            </a:r>
          </a:p>
          <a:p>
            <a:pPr marL="0" indent="0">
              <a:lnSpc>
                <a:spcPct val="90000"/>
              </a:lnSpc>
              <a:buNone/>
            </a:pPr>
            <a:r>
              <a:rPr lang="en-US" sz="1800" b="1" dirty="0"/>
              <a:t>Shareholder’s equity measures the amount by which a company’s assets exceed its liabilities at snapshot in time</a:t>
            </a:r>
            <a:r>
              <a:rPr lang="en-US" sz="1800" dirty="0"/>
              <a:t>; basically, if one sold all that the company owns after paying all the obligations against these assets, the balance left is what the ownership will keep (figure 15.2). Shareholder’s equity is also referred to as net worth or book value of equity. Included in this section are common stock, preferred stock, treasury stock, paid-in capital, and other equity and retained earnings.</a:t>
            </a:r>
          </a:p>
          <a:p>
            <a:pPr>
              <a:lnSpc>
                <a:spcPct val="90000"/>
              </a:lnSpc>
            </a:pPr>
            <a:r>
              <a:rPr lang="en-US" sz="1800" b="1" dirty="0"/>
              <a:t>Common stock: </a:t>
            </a:r>
            <a:r>
              <a:rPr lang="en-US" sz="1800" dirty="0"/>
              <a:t>This represents the original issuance of equity by the owners, and it will go down when the company buys back shares.</a:t>
            </a:r>
          </a:p>
          <a:p>
            <a:pPr>
              <a:lnSpc>
                <a:spcPct val="90000"/>
              </a:lnSpc>
            </a:pPr>
            <a:r>
              <a:rPr lang="en-US" sz="1800" b="1" dirty="0"/>
              <a:t>Preferred stock: </a:t>
            </a:r>
            <a:r>
              <a:rPr lang="en-US" sz="1800" dirty="0"/>
              <a:t>This could be an issuance by a third-party investor who expects the company to pay certain fixed dividends (like debt obligations).</a:t>
            </a:r>
          </a:p>
          <a:p>
            <a:pPr>
              <a:lnSpc>
                <a:spcPct val="90000"/>
              </a:lnSpc>
            </a:pPr>
            <a:r>
              <a:rPr lang="en-US" sz="1800" b="1" dirty="0"/>
              <a:t>Treasury stock: </a:t>
            </a:r>
            <a:r>
              <a:rPr lang="en-US" sz="1800" dirty="0"/>
              <a:t>Recorded as a negative number on the balance sheet, treasury stock represents shares that have been issued in the past but were repurchased by the company. The amount repurchased will reduce both par value and capital surplus on the balance sheet if the company decides to permanently retire the stock that was repurchased. If the company decides to re-issue the stock sometime in the future, the treasury stock will be set up at a separate account, reducing common stock and shareholder’s equity.</a:t>
            </a:r>
          </a:p>
          <a:p>
            <a:pPr>
              <a:lnSpc>
                <a:spcPct val="90000"/>
              </a:lnSpc>
            </a:pPr>
            <a:r>
              <a:rPr lang="en-US" sz="1800" b="1" dirty="0"/>
              <a:t>Paid-in capital: </a:t>
            </a:r>
            <a:r>
              <a:rPr lang="en-US" sz="1800" dirty="0"/>
              <a:t>This represents proceeds from any additional equity investments invested in the company. </a:t>
            </a:r>
          </a:p>
          <a:p>
            <a:pPr>
              <a:lnSpc>
                <a:spcPct val="90000"/>
              </a:lnSpc>
            </a:pPr>
            <a:r>
              <a:rPr lang="en-US" sz="1800" b="1" dirty="0"/>
              <a:t>Retained earnings: </a:t>
            </a:r>
            <a:r>
              <a:rPr lang="en-US" sz="1800" dirty="0"/>
              <a:t>Retained earnings represent the cumulative income net of loses over time. The retained earnings could also be reducing if the company pays out dividends to shareholders or records loses.</a:t>
            </a:r>
          </a:p>
          <a:p>
            <a:pPr>
              <a:lnSpc>
                <a:spcPct val="90000"/>
              </a:lnSpc>
            </a:pPr>
            <a:endParaRPr lang="en-US" sz="1100" dirty="0"/>
          </a:p>
        </p:txBody>
      </p:sp>
    </p:spTree>
    <p:extLst>
      <p:ext uri="{BB962C8B-B14F-4D97-AF65-F5344CB8AC3E}">
        <p14:creationId xmlns:p14="http://schemas.microsoft.com/office/powerpoint/2010/main" val="135083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B3D-BAFA-D79B-755A-0A3AAE4DD8E7}"/>
              </a:ext>
            </a:extLst>
          </p:cNvPr>
          <p:cNvSpPr>
            <a:spLocks noGrp="1"/>
          </p:cNvSpPr>
          <p:nvPr>
            <p:ph type="title"/>
          </p:nvPr>
        </p:nvSpPr>
        <p:spPr/>
        <p:txBody>
          <a:bodyPr/>
          <a:lstStyle/>
          <a:p>
            <a:r>
              <a:rPr lang="en-US" dirty="0"/>
              <a:t>Lecture Title &amp; Objectives</a:t>
            </a:r>
          </a:p>
        </p:txBody>
      </p:sp>
      <p:sp>
        <p:nvSpPr>
          <p:cNvPr id="3" name="Content Placeholder 2">
            <a:extLst>
              <a:ext uri="{FF2B5EF4-FFF2-40B4-BE49-F238E27FC236}">
                <a16:creationId xmlns:a16="http://schemas.microsoft.com/office/drawing/2014/main" id="{445E871C-2D49-0060-79D0-B83C469DDF82}"/>
              </a:ext>
            </a:extLst>
          </p:cNvPr>
          <p:cNvSpPr>
            <a:spLocks noGrp="1"/>
          </p:cNvSpPr>
          <p:nvPr>
            <p:ph idx="1"/>
          </p:nvPr>
        </p:nvSpPr>
        <p:spPr>
          <a:xfrm>
            <a:off x="760412" y="1447800"/>
            <a:ext cx="10134600" cy="4648200"/>
          </a:xfrm>
        </p:spPr>
        <p:txBody>
          <a:bodyPr>
            <a:normAutofit/>
          </a:bodyPr>
          <a:lstStyle/>
          <a:p>
            <a:pPr marL="0" indent="0">
              <a:buNone/>
            </a:pPr>
            <a:r>
              <a:rPr lang="en-US" b="1" dirty="0"/>
              <a:t>Learning Objectives</a:t>
            </a:r>
            <a:endParaRPr lang="en-US" dirty="0"/>
          </a:p>
          <a:p>
            <a:r>
              <a:rPr lang="en-US" dirty="0"/>
              <a:t>Credit Analysis– Company Specific</a:t>
            </a:r>
          </a:p>
          <a:p>
            <a:pPr lvl="1"/>
            <a:r>
              <a:rPr lang="en-US" dirty="0">
                <a:solidFill>
                  <a:srgbClr val="FFFF00"/>
                </a:solidFill>
              </a:rPr>
              <a:t>Financial Statement Analysis (Historical Performance)</a:t>
            </a:r>
          </a:p>
          <a:p>
            <a:pPr lvl="1"/>
            <a:r>
              <a:rPr lang="en-US" dirty="0">
                <a:solidFill>
                  <a:srgbClr val="FFFF00"/>
                </a:solidFill>
              </a:rPr>
              <a:t>Business &amp; Industry Risk Assessment</a:t>
            </a:r>
          </a:p>
          <a:p>
            <a:pPr lvl="1"/>
            <a:r>
              <a:rPr lang="en-US" dirty="0"/>
              <a:t>Projections Analysis (Forward-Looking View)</a:t>
            </a:r>
          </a:p>
          <a:p>
            <a:pPr lvl="1"/>
            <a:r>
              <a:rPr lang="en-US" dirty="0"/>
              <a:t>Cash Flow Waterfall (Core Credit View)</a:t>
            </a:r>
          </a:p>
          <a:p>
            <a:pPr lvl="1"/>
            <a:r>
              <a:rPr lang="en-US" dirty="0"/>
              <a:t>Valuation Analysis (Downside Protection)</a:t>
            </a:r>
          </a:p>
          <a:p>
            <a:pPr lvl="1"/>
            <a:r>
              <a:rPr lang="en-US" dirty="0"/>
              <a:t>Debt Capacity Analysis</a:t>
            </a:r>
          </a:p>
          <a:p>
            <a:pPr lvl="1"/>
            <a:r>
              <a:rPr lang="en-US" dirty="0"/>
              <a:t>Stress Testing &amp; Scenario Analysis</a:t>
            </a:r>
          </a:p>
          <a:p>
            <a:pPr lvl="1"/>
            <a:r>
              <a:rPr lang="en-US" dirty="0"/>
              <a:t>Capital Structure &amp; Terms</a:t>
            </a:r>
          </a:p>
          <a:p>
            <a:pPr lvl="1"/>
            <a:r>
              <a:rPr lang="en-US" dirty="0"/>
              <a:t>Final Credit Decision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7546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b="1" dirty="0"/>
              <a:t>The cash flow statement represents the cash inflow and outflow of the company</a:t>
            </a:r>
            <a:r>
              <a:rPr lang="en-US" sz="1400" dirty="0"/>
              <a:t>. </a:t>
            </a:r>
          </a:p>
          <a:p>
            <a:pPr>
              <a:lnSpc>
                <a:spcPct val="90000"/>
              </a:lnSpc>
            </a:pPr>
            <a:r>
              <a:rPr lang="en-US" sz="1400" dirty="0"/>
              <a:t>The cash statement is like the income statement when it comes to measuring performance over a period of time.</a:t>
            </a:r>
          </a:p>
          <a:p>
            <a:pPr>
              <a:lnSpc>
                <a:spcPct val="90000"/>
              </a:lnSpc>
            </a:pPr>
            <a:r>
              <a:rPr lang="en-US" sz="1400" dirty="0"/>
              <a:t> However, it focuses on the actual cash generated or spent by the business.</a:t>
            </a:r>
          </a:p>
          <a:p>
            <a:pPr>
              <a:lnSpc>
                <a:spcPct val="90000"/>
              </a:lnSpc>
            </a:pPr>
            <a:r>
              <a:rPr lang="en-US" sz="1400" dirty="0"/>
              <a:t> In a perfect world you might not need both the income and cash flow statements.</a:t>
            </a:r>
          </a:p>
          <a:p>
            <a:pPr>
              <a:lnSpc>
                <a:spcPct val="90000"/>
              </a:lnSpc>
            </a:pPr>
            <a:r>
              <a:rPr lang="en-US" sz="1400" dirty="0"/>
              <a:t>A perfect scenario is described in figure 15.4 where we use an example of a 9-year-old setting up a lemonade stand. In this humorous example the young 9-year-old Joey decides to set up a lemonade stand in front of his house. His dad helps him with $20 to start his lemonade business. Joe uses the full $20 to buy a box of 100 cups ($5), a lemonade-concentrated juice ($5), and 4 gallons of bottled water ($10). In this story, we assume that he sells all his lemonade and uses all 100 cups (no inventory left). Assuming he sold each lemonade for $1, after the end of the day, Joey will set up an income statement to show his profit. Revenues are recorded at $100 ($1 x 100 cups), minus his cost of $20, showing a profit of $80. This should match his cash on hand. In this case his simple income statement will be the same as his cash flow statement since every transaction was done with all cash. See both statements (</a:t>
            </a:r>
            <a:r>
              <a:rPr lang="en-US" sz="1400"/>
              <a:t>figure 16.4</a:t>
            </a:r>
            <a:r>
              <a:rPr lang="en-US" sz="1400" dirty="0"/>
              <a:t>). </a:t>
            </a:r>
          </a:p>
          <a:p>
            <a:pPr>
              <a:lnSpc>
                <a:spcPct val="90000"/>
              </a:lnSpc>
            </a:pPr>
            <a:endParaRPr lang="en-US" sz="1400" dirty="0"/>
          </a:p>
        </p:txBody>
      </p:sp>
    </p:spTree>
    <p:extLst>
      <p:ext uri="{BB962C8B-B14F-4D97-AF65-F5344CB8AC3E}">
        <p14:creationId xmlns:p14="http://schemas.microsoft.com/office/powerpoint/2010/main" val="3830541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26309" y="228600"/>
            <a:ext cx="5627756" cy="1400530"/>
          </a:xfrm>
        </p:spPr>
        <p:txBody>
          <a:bodyPr>
            <a:normAutofit/>
          </a:bodyPr>
          <a:lstStyle/>
          <a:p>
            <a:r>
              <a:rPr lang="en-US" b="1" dirty="0"/>
              <a:t>Cash Flow Statement</a:t>
            </a:r>
          </a:p>
        </p:txBody>
      </p:sp>
      <p:sp>
        <p:nvSpPr>
          <p:cNvPr id="26" name="Freeform: Shape 25">
            <a:extLst>
              <a:ext uri="{FF2B5EF4-FFF2-40B4-BE49-F238E27FC236}">
                <a16:creationId xmlns:a16="http://schemas.microsoft.com/office/drawing/2014/main" id="{B52D69C2-6C47-427C-AE60-582FE30B2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6276" y="665032"/>
            <a:ext cx="6858001" cy="552793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28"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8163"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9498F09D-C45A-A35B-4B05-1AF73D32D4B8}"/>
              </a:ext>
            </a:extLst>
          </p:cNvPr>
          <p:cNvPicPr>
            <a:picLocks noChangeAspect="1"/>
          </p:cNvPicPr>
          <p:nvPr/>
        </p:nvPicPr>
        <p:blipFill>
          <a:blip r:embed="rId3"/>
          <a:stretch>
            <a:fillRect/>
          </a:stretch>
        </p:blipFill>
        <p:spPr>
          <a:xfrm>
            <a:off x="6974913" y="452718"/>
            <a:ext cx="3464815" cy="2683330"/>
          </a:xfrm>
          <a:prstGeom prst="rect">
            <a:avLst/>
          </a:prstGeom>
          <a:effectLst/>
        </p:spPr>
      </p:pic>
      <p:sp>
        <p:nvSpPr>
          <p:cNvPr id="30" name="Rectangle 29">
            <a:extLst>
              <a:ext uri="{FF2B5EF4-FFF2-40B4-BE49-F238E27FC236}">
                <a16:creationId xmlns:a16="http://schemas.microsoft.com/office/drawing/2014/main" id="{7FB12D8C-572F-4417-9FE1-D691A132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432211" y="1447800"/>
            <a:ext cx="5627169" cy="4195481"/>
          </a:xfrm>
        </p:spPr>
        <p:txBody>
          <a:bodyPr>
            <a:normAutofit/>
          </a:bodyPr>
          <a:lstStyle/>
          <a:p>
            <a:pPr>
              <a:lnSpc>
                <a:spcPct val="90000"/>
              </a:lnSpc>
            </a:pPr>
            <a:r>
              <a:rPr lang="en-US" sz="1400" dirty="0"/>
              <a:t>A perfect scenario is described in figure shown where we use an example of a 9-year-old setting up a lemonade stand. </a:t>
            </a:r>
          </a:p>
          <a:p>
            <a:pPr>
              <a:lnSpc>
                <a:spcPct val="90000"/>
              </a:lnSpc>
            </a:pPr>
            <a:r>
              <a:rPr lang="en-US" sz="1400" dirty="0"/>
              <a:t>In this humorous example the young 9-year-old Joey decides to set up a lemonade stand in front of his house. </a:t>
            </a:r>
          </a:p>
          <a:p>
            <a:pPr>
              <a:lnSpc>
                <a:spcPct val="90000"/>
              </a:lnSpc>
            </a:pPr>
            <a:r>
              <a:rPr lang="en-US" sz="1400" dirty="0"/>
              <a:t>His dad helps him with $20 to start his lemonade business. Joe uses the full $20 to buy a box of 100 cups ($5), a lemonade-concentrated juice ($5), and 4 gallons of bottled water ($10). In this story, we assume that he sells all his lemonade and uses all 100 cups (no inventory left). </a:t>
            </a:r>
          </a:p>
          <a:p>
            <a:pPr>
              <a:lnSpc>
                <a:spcPct val="90000"/>
              </a:lnSpc>
            </a:pPr>
            <a:r>
              <a:rPr lang="en-US" sz="1400" dirty="0"/>
              <a:t>Assuming he sold each lemonade for $1, after the end of the day, Joey will set up an income statement to show his profit. Revenues are recorded at $100 ($1 x 100 cups), minus his cost of $20, showing a profit of $80. </a:t>
            </a:r>
          </a:p>
          <a:p>
            <a:pPr>
              <a:lnSpc>
                <a:spcPct val="90000"/>
              </a:lnSpc>
            </a:pPr>
            <a:r>
              <a:rPr lang="en-US" sz="1400" dirty="0"/>
              <a:t>This should match his cash on hand. In this case his simple income statement will be the same as his cash flow statement since every transaction was done with all cash. </a:t>
            </a:r>
          </a:p>
          <a:p>
            <a:pPr>
              <a:lnSpc>
                <a:spcPct val="90000"/>
              </a:lnSpc>
            </a:pPr>
            <a:r>
              <a:rPr lang="en-US" sz="1400" dirty="0"/>
              <a:t>See both statements  </a:t>
            </a:r>
          </a:p>
          <a:p>
            <a:pPr>
              <a:lnSpc>
                <a:spcPct val="90000"/>
              </a:lnSpc>
            </a:pPr>
            <a:endParaRPr lang="en-US" sz="1400" dirty="0"/>
          </a:p>
        </p:txBody>
      </p:sp>
      <p:pic>
        <p:nvPicPr>
          <p:cNvPr id="2" name="Picture 1">
            <a:extLst>
              <a:ext uri="{FF2B5EF4-FFF2-40B4-BE49-F238E27FC236}">
                <a16:creationId xmlns:a16="http://schemas.microsoft.com/office/drawing/2014/main" id="{0D23BA3C-2C69-AE95-536D-A57C02104FA7}"/>
              </a:ext>
            </a:extLst>
          </p:cNvPr>
          <p:cNvPicPr>
            <a:picLocks noChangeAspect="1"/>
          </p:cNvPicPr>
          <p:nvPr/>
        </p:nvPicPr>
        <p:blipFill>
          <a:blip r:embed="rId4"/>
          <a:stretch>
            <a:fillRect/>
          </a:stretch>
        </p:blipFill>
        <p:spPr>
          <a:xfrm>
            <a:off x="6964812" y="3276600"/>
            <a:ext cx="3499979" cy="2721427"/>
          </a:xfrm>
          <a:prstGeom prst="rect">
            <a:avLst/>
          </a:prstGeom>
          <a:effectLst/>
        </p:spPr>
      </p:pic>
    </p:spTree>
    <p:extLst>
      <p:ext uri="{BB962C8B-B14F-4D97-AF65-F5344CB8AC3E}">
        <p14:creationId xmlns:p14="http://schemas.microsoft.com/office/powerpoint/2010/main" val="13128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39"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5942" y="452718"/>
            <a:ext cx="9402274" cy="1180711"/>
          </a:xfrm>
        </p:spPr>
        <p:txBody>
          <a:bodyPr>
            <a:normAutofit/>
          </a:bodyPr>
          <a:lstStyle/>
          <a:p>
            <a:r>
              <a:rPr lang="en-US" b="1" dirty="0"/>
              <a:t>Cash Flow Statement</a:t>
            </a:r>
          </a:p>
        </p:txBody>
      </p:sp>
      <p:sp>
        <p:nvSpPr>
          <p:cNvPr id="14" name="Content Placeholder 13"/>
          <p:cNvSpPr>
            <a:spLocks noGrp="1"/>
          </p:cNvSpPr>
          <p:nvPr>
            <p:ph idx="1"/>
          </p:nvPr>
        </p:nvSpPr>
        <p:spPr>
          <a:xfrm>
            <a:off x="643688" y="2548281"/>
            <a:ext cx="7150997" cy="3654389"/>
          </a:xfrm>
        </p:spPr>
        <p:txBody>
          <a:bodyPr>
            <a:normAutofit/>
          </a:bodyPr>
          <a:lstStyle/>
          <a:p>
            <a:pPr>
              <a:lnSpc>
                <a:spcPct val="90000"/>
              </a:lnSpc>
            </a:pPr>
            <a:r>
              <a:rPr lang="en-US" sz="1200">
                <a:solidFill>
                  <a:schemeClr val="bg1"/>
                </a:solidFill>
              </a:rPr>
              <a:t>If we slightly change the story, you will see a need for creating both the income and cash flow statements. </a:t>
            </a:r>
          </a:p>
          <a:p>
            <a:pPr>
              <a:lnSpc>
                <a:spcPct val="90000"/>
              </a:lnSpc>
            </a:pPr>
            <a:r>
              <a:rPr lang="en-US" sz="1200">
                <a:solidFill>
                  <a:schemeClr val="bg1"/>
                </a:solidFill>
              </a:rPr>
              <a:t>Suppose that while Joey was selling his lemonade, his friend Billy bought a lemonade but did not have any money to pay for it. He was very thirsty, he explained, so Joey allowed Billy to have a lemonade and expect to get his $1 later. </a:t>
            </a:r>
          </a:p>
          <a:p>
            <a:pPr>
              <a:lnSpc>
                <a:spcPct val="90000"/>
              </a:lnSpc>
            </a:pPr>
            <a:r>
              <a:rPr lang="en-US" sz="1200">
                <a:solidFill>
                  <a:schemeClr val="bg1"/>
                </a:solidFill>
              </a:rPr>
              <a:t>At the end of the day, Billy has not showed up. </a:t>
            </a:r>
          </a:p>
          <a:p>
            <a:pPr>
              <a:lnSpc>
                <a:spcPct val="90000"/>
              </a:lnSpc>
            </a:pPr>
            <a:r>
              <a:rPr lang="en-US" sz="1200">
                <a:solidFill>
                  <a:schemeClr val="bg1"/>
                </a:solidFill>
              </a:rPr>
              <a:t>Now if Joey had to build both his income and cash flow statement to keep up with the difference between what he earned and what cash he has, as is demonstrated in the figure 15.5, Joey’s income statement will show a profit of $80 since he sold all his lemonade, but when he looks at his cash flow statement, he notices a cash profit of $79.</a:t>
            </a:r>
          </a:p>
          <a:p>
            <a:pPr>
              <a:lnSpc>
                <a:spcPct val="90000"/>
              </a:lnSpc>
            </a:pPr>
            <a:r>
              <a:rPr lang="en-US" sz="1200">
                <a:solidFill>
                  <a:schemeClr val="bg1"/>
                </a:solidFill>
              </a:rPr>
              <a:t> The difference of course is the $1 owed (earned because Joey should eventually get his $1 from Billy). </a:t>
            </a:r>
          </a:p>
          <a:p>
            <a:pPr>
              <a:lnSpc>
                <a:spcPct val="90000"/>
              </a:lnSpc>
            </a:pPr>
            <a:r>
              <a:rPr lang="en-US" sz="1200">
                <a:solidFill>
                  <a:schemeClr val="bg1"/>
                </a:solidFill>
              </a:rPr>
              <a:t>This $1 will be recorded as accounts receivable and it will be adjusted in the cash flows statement to reflect the timing difference between income and cash. </a:t>
            </a:r>
          </a:p>
          <a:p>
            <a:pPr>
              <a:lnSpc>
                <a:spcPct val="90000"/>
              </a:lnSpc>
            </a:pPr>
            <a:r>
              <a:rPr lang="en-US" sz="1200">
                <a:solidFill>
                  <a:schemeClr val="bg1"/>
                </a:solidFill>
              </a:rPr>
              <a:t>This timing difference is basically the definition of working capital, as described later in this chapter. We are living is non-perfect world—a world of IOUs.</a:t>
            </a:r>
          </a:p>
          <a:p>
            <a:pPr>
              <a:lnSpc>
                <a:spcPct val="90000"/>
              </a:lnSpc>
            </a:pPr>
            <a:endParaRPr lang="en-US" sz="1200">
              <a:solidFill>
                <a:schemeClr val="bg1"/>
              </a:solidFill>
            </a:endParaRPr>
          </a:p>
        </p:txBody>
      </p:sp>
      <p:pic>
        <p:nvPicPr>
          <p:cNvPr id="4" name="Picture 3">
            <a:extLst>
              <a:ext uri="{FF2B5EF4-FFF2-40B4-BE49-F238E27FC236}">
                <a16:creationId xmlns:a16="http://schemas.microsoft.com/office/drawing/2014/main" id="{C244F014-F816-DC73-AB60-1E419956CD38}"/>
              </a:ext>
            </a:extLst>
          </p:cNvPr>
          <p:cNvPicPr>
            <a:picLocks noChangeAspect="1"/>
          </p:cNvPicPr>
          <p:nvPr/>
        </p:nvPicPr>
        <p:blipFill>
          <a:blip r:embed="rId3"/>
          <a:stretch>
            <a:fillRect/>
          </a:stretch>
        </p:blipFill>
        <p:spPr>
          <a:xfrm>
            <a:off x="8423219" y="2515191"/>
            <a:ext cx="2551201" cy="1962069"/>
          </a:xfrm>
          <a:prstGeom prst="rect">
            <a:avLst/>
          </a:prstGeom>
          <a:effectLst/>
        </p:spPr>
      </p:pic>
      <p:pic>
        <p:nvPicPr>
          <p:cNvPr id="5" name="Picture 4">
            <a:extLst>
              <a:ext uri="{FF2B5EF4-FFF2-40B4-BE49-F238E27FC236}">
                <a16:creationId xmlns:a16="http://schemas.microsoft.com/office/drawing/2014/main" id="{413FA6CA-4005-9497-F55A-9BAE4FEA8DAF}"/>
              </a:ext>
            </a:extLst>
          </p:cNvPr>
          <p:cNvPicPr>
            <a:picLocks noChangeAspect="1"/>
          </p:cNvPicPr>
          <p:nvPr/>
        </p:nvPicPr>
        <p:blipFill>
          <a:blip r:embed="rId4"/>
          <a:stretch>
            <a:fillRect/>
          </a:stretch>
        </p:blipFill>
        <p:spPr>
          <a:xfrm>
            <a:off x="8437287" y="4477260"/>
            <a:ext cx="2537134" cy="1928021"/>
          </a:xfrm>
          <a:prstGeom prst="rect">
            <a:avLst/>
          </a:prstGeom>
          <a:effectLst/>
        </p:spPr>
      </p:pic>
    </p:spTree>
    <p:extLst>
      <p:ext uri="{BB962C8B-B14F-4D97-AF65-F5344CB8AC3E}">
        <p14:creationId xmlns:p14="http://schemas.microsoft.com/office/powerpoint/2010/main" val="1271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Cash Flow Statement </a:t>
            </a:r>
          </a:p>
        </p:txBody>
      </p:sp>
      <p:sp>
        <p:nvSpPr>
          <p:cNvPr id="14" name="Content Placeholder 13"/>
          <p:cNvSpPr>
            <a:spLocks noGrp="1"/>
          </p:cNvSpPr>
          <p:nvPr>
            <p:ph idx="1"/>
          </p:nvPr>
        </p:nvSpPr>
        <p:spPr>
          <a:xfrm>
            <a:off x="836612" y="2617195"/>
            <a:ext cx="11125200" cy="3707405"/>
          </a:xfrm>
        </p:spPr>
        <p:txBody>
          <a:bodyPr>
            <a:normAutofit fontScale="92500" lnSpcReduction="20000"/>
          </a:bodyPr>
          <a:lstStyle/>
          <a:p>
            <a:pPr marL="0" indent="0">
              <a:lnSpc>
                <a:spcPct val="90000"/>
              </a:lnSpc>
              <a:buNone/>
            </a:pPr>
            <a:r>
              <a:rPr lang="en-US" sz="1700" dirty="0"/>
              <a:t>The cash flow statement also reflects the fact that the company receives and spends cash other than its primary business (these transactions are not recorded in the income statement which represents the company’s direct or primary operations). For example, a company may spend money on new equipment, conduct improvements of manufacturing facilities, or decide to issue bonds in the capital markets.</a:t>
            </a:r>
          </a:p>
          <a:p>
            <a:pPr marL="0" indent="0">
              <a:lnSpc>
                <a:spcPct val="90000"/>
              </a:lnSpc>
              <a:buNone/>
            </a:pPr>
            <a:r>
              <a:rPr lang="en-US" sz="1700" dirty="0"/>
              <a:t>The company’s cash position per period (going up or down) does not necessarily represent the company’s operating health. For example, the company might decide to use extra cash to repay debt. This decision will result in a lower cash outflow, even though it may be positive over time, reducing interest obligations.</a:t>
            </a:r>
          </a:p>
          <a:p>
            <a:pPr>
              <a:lnSpc>
                <a:spcPct val="90000"/>
              </a:lnSpc>
            </a:pPr>
            <a:r>
              <a:rPr lang="en-US" sz="1700" dirty="0"/>
              <a:t>The cash flow statement, which represents the change in position from one period to the next, has three primary sections:</a:t>
            </a:r>
          </a:p>
          <a:p>
            <a:pPr lvl="1">
              <a:lnSpc>
                <a:spcPct val="90000"/>
              </a:lnSpc>
            </a:pPr>
            <a:r>
              <a:rPr lang="en-US" sz="1700" b="1" dirty="0"/>
              <a:t>Cash Flow from Operating Activities</a:t>
            </a:r>
          </a:p>
          <a:p>
            <a:pPr lvl="1">
              <a:lnSpc>
                <a:spcPct val="90000"/>
              </a:lnSpc>
            </a:pPr>
            <a:r>
              <a:rPr lang="en-US" sz="1700" b="1" dirty="0"/>
              <a:t>Cash Flow from Investment Activities</a:t>
            </a:r>
          </a:p>
          <a:p>
            <a:pPr lvl="1">
              <a:lnSpc>
                <a:spcPct val="90000"/>
              </a:lnSpc>
            </a:pPr>
            <a:r>
              <a:rPr lang="en-US" sz="1700" b="1" dirty="0"/>
              <a:t>Cash Flow from Financing Activities</a:t>
            </a:r>
          </a:p>
          <a:p>
            <a:pPr marL="0" indent="0">
              <a:lnSpc>
                <a:spcPct val="90000"/>
              </a:lnSpc>
              <a:buNone/>
            </a:pPr>
            <a:r>
              <a:rPr lang="en-US" sz="1700" dirty="0"/>
              <a:t>It is important to realize that one could build an entire cash flow statement by looking at 2 years of balance sheets. The difference of each item on the balance sheet from one year to the next represents the activity for that year and can been seen on the cash flow statement. </a:t>
            </a:r>
          </a:p>
          <a:p>
            <a:pPr>
              <a:lnSpc>
                <a:spcPct val="90000"/>
              </a:lnSpc>
            </a:pPr>
            <a:endParaRPr lang="en-US" sz="1100" dirty="0"/>
          </a:p>
        </p:txBody>
      </p:sp>
    </p:spTree>
    <p:extLst>
      <p:ext uri="{BB962C8B-B14F-4D97-AF65-F5344CB8AC3E}">
        <p14:creationId xmlns:p14="http://schemas.microsoft.com/office/powerpoint/2010/main" val="289610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pPr>
              <a:lnSpc>
                <a:spcPct val="90000"/>
              </a:lnSpc>
            </a:pPr>
            <a:r>
              <a:rPr lang="en-US" sz="2900" b="1">
                <a:solidFill>
                  <a:srgbClr val="FFFFFF"/>
                </a:solidFill>
              </a:rPr>
              <a:t>Cash Flow Statement</a:t>
            </a:r>
            <a:br>
              <a:rPr lang="en-US" sz="2900">
                <a:solidFill>
                  <a:srgbClr val="FFFFFF"/>
                </a:solidFill>
              </a:rPr>
            </a:br>
            <a:r>
              <a:rPr lang="en-US" sz="2900">
                <a:solidFill>
                  <a:srgbClr val="FFFFFF"/>
                </a:solidFill>
              </a:rPr>
              <a:t>Building the Cash Flow Statement Spreadsheet</a:t>
            </a:r>
            <a:endParaRPr lang="en-US" sz="2900" b="1">
              <a:solidFill>
                <a:srgbClr val="FFFFFF"/>
              </a:solidFill>
            </a:endParaRPr>
          </a:p>
        </p:txBody>
      </p:sp>
      <p:sp>
        <p:nvSpPr>
          <p:cNvPr id="14" name="Content Placeholder 13"/>
          <p:cNvSpPr>
            <a:spLocks noGrp="1"/>
          </p:cNvSpPr>
          <p:nvPr>
            <p:ph idx="1"/>
          </p:nvPr>
        </p:nvSpPr>
        <p:spPr>
          <a:xfrm>
            <a:off x="912812" y="2514600"/>
            <a:ext cx="8944211" cy="3484879"/>
          </a:xfrm>
        </p:spPr>
        <p:txBody>
          <a:bodyPr>
            <a:normAutofit fontScale="92500" lnSpcReduction="20000"/>
          </a:bodyPr>
          <a:lstStyle/>
          <a:p>
            <a:pPr marL="0" indent="0">
              <a:lnSpc>
                <a:spcPct val="90000"/>
              </a:lnSpc>
              <a:buNone/>
            </a:pPr>
            <a:r>
              <a:rPr lang="en-US" sz="1500" dirty="0"/>
              <a:t>The cash flow statement can be fully constructed by using addressing every item of two sequential balance sheets. By the taking the difference of this year’s balance sheet to last year’s representing this year’s activities can be used to build the cash flow statement. </a:t>
            </a:r>
          </a:p>
          <a:p>
            <a:pPr marL="0" indent="0">
              <a:lnSpc>
                <a:spcPct val="90000"/>
              </a:lnSpc>
              <a:buNone/>
            </a:pPr>
            <a:r>
              <a:rPr lang="en-US" sz="1500" b="1" i="1" dirty="0"/>
              <a:t>Forming the Cash Flow Statement</a:t>
            </a:r>
          </a:p>
          <a:p>
            <a:pPr>
              <a:lnSpc>
                <a:spcPct val="90000"/>
              </a:lnSpc>
            </a:pPr>
            <a:r>
              <a:rPr lang="en-US" sz="1500" dirty="0"/>
              <a:t>The cash flow statement was built to reconcile income to cash. The first line of the statement is net income, and the last line is free cash flow. The balance sheet statement is presented the same way except the first line on the balance sheet is the cash balance and the last line is retained earnings. The changes of these balance sheet items represent free cash flow and net income, respectively.</a:t>
            </a:r>
          </a:p>
          <a:p>
            <a:pPr>
              <a:lnSpc>
                <a:spcPct val="90000"/>
              </a:lnSpc>
            </a:pPr>
            <a:r>
              <a:rPr lang="en-US" sz="1500" dirty="0"/>
              <a:t>Starting from net income we first need to add any non-cash items that are included in the income statement, moving upward. This includes depreciation, amortization, deferred taxes, or even deferred interest, representing the cash portion of net income before any timing differences in cost of goods sold and revenue.</a:t>
            </a:r>
          </a:p>
          <a:p>
            <a:pPr>
              <a:lnSpc>
                <a:spcPct val="90000"/>
              </a:lnSpc>
            </a:pPr>
            <a:r>
              <a:rPr lang="en-US" sz="1500" dirty="0"/>
              <a:t>As you can see in this example, we add depreciation and deferred taxes to net income; both items can be found on the balance sheet, as demonstrated in figure 16.6. After adding or subtracting these items we calculate cash income. Net income can also be found on the balance sheet as the difference in retained earnings from one year to the next.</a:t>
            </a:r>
          </a:p>
          <a:p>
            <a:pPr>
              <a:lnSpc>
                <a:spcPct val="90000"/>
              </a:lnSpc>
            </a:pPr>
            <a:endParaRPr lang="en-US" sz="1200" dirty="0"/>
          </a:p>
        </p:txBody>
      </p:sp>
    </p:spTree>
    <p:extLst>
      <p:ext uri="{BB962C8B-B14F-4D97-AF65-F5344CB8AC3E}">
        <p14:creationId xmlns:p14="http://schemas.microsoft.com/office/powerpoint/2010/main" val="129176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3" name="Picture 3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5" name="Oval 3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9" name="Picture 3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1" name="Rectangle 4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384043" y="1325880"/>
            <a:ext cx="4157251" cy="3066507"/>
          </a:xfrm>
        </p:spPr>
        <p:txBody>
          <a:bodyPr vert="horz" lIns="91440" tIns="45720" rIns="91440" bIns="45720" rtlCol="0" anchor="b">
            <a:normAutofit/>
          </a:bodyPr>
          <a:lstStyle/>
          <a:p>
            <a:pPr defTabSz="457200">
              <a:lnSpc>
                <a:spcPct val="90000"/>
              </a:lnSpc>
            </a:pPr>
            <a:r>
              <a:rPr lang="en-US" sz="3700" b="0" i="0" kern="1200">
                <a:solidFill>
                  <a:srgbClr val="EBEBEB"/>
                </a:solidFill>
                <a:latin typeface="+mj-lt"/>
                <a:ea typeface="+mj-ea"/>
                <a:cs typeface="+mj-cs"/>
              </a:rPr>
              <a:t>Cash Flow Statement</a:t>
            </a:r>
            <a:br>
              <a:rPr lang="en-US" sz="3700" b="0" i="0" kern="1200">
                <a:solidFill>
                  <a:srgbClr val="EBEBEB"/>
                </a:solidFill>
                <a:latin typeface="+mj-lt"/>
                <a:ea typeface="+mj-ea"/>
                <a:cs typeface="+mj-cs"/>
              </a:rPr>
            </a:br>
            <a:r>
              <a:rPr lang="en-US" sz="3700" b="0" i="0" kern="1200">
                <a:solidFill>
                  <a:srgbClr val="EBEBEB"/>
                </a:solidFill>
                <a:latin typeface="+mj-lt"/>
                <a:ea typeface="+mj-ea"/>
                <a:cs typeface="+mj-cs"/>
              </a:rPr>
              <a:t>Building the Cash Flow Statement Spreadsheet</a:t>
            </a:r>
          </a:p>
        </p:txBody>
      </p:sp>
      <p:sp>
        <p:nvSpPr>
          <p:cNvPr id="45"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7914"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7" name="Freeform: Shape 46">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049" y="-68049"/>
            <a:ext cx="6858001" cy="6994096"/>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49" name="Rectangle 48">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a:extLst>
              <a:ext uri="{FF2B5EF4-FFF2-40B4-BE49-F238E27FC236}">
                <a16:creationId xmlns:a16="http://schemas.microsoft.com/office/drawing/2014/main" id="{4A02FDC4-09F3-D710-978A-CCC650084037}"/>
              </a:ext>
            </a:extLst>
          </p:cNvPr>
          <p:cNvPicPr>
            <a:picLocks noChangeAspect="1"/>
          </p:cNvPicPr>
          <p:nvPr/>
        </p:nvPicPr>
        <p:blipFill>
          <a:blip r:embed="rId6"/>
          <a:stretch>
            <a:fillRect/>
          </a:stretch>
        </p:blipFill>
        <p:spPr>
          <a:xfrm>
            <a:off x="227012" y="107835"/>
            <a:ext cx="6305043" cy="6665713"/>
          </a:xfrm>
          <a:prstGeom prst="rect">
            <a:avLst/>
          </a:prstGeom>
          <a:effectLst/>
        </p:spPr>
      </p:pic>
    </p:spTree>
    <p:extLst>
      <p:ext uri="{BB962C8B-B14F-4D97-AF65-F5344CB8AC3E}">
        <p14:creationId xmlns:p14="http://schemas.microsoft.com/office/powerpoint/2010/main" val="1358240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pPr>
              <a:lnSpc>
                <a:spcPct val="90000"/>
              </a:lnSpc>
            </a:pPr>
            <a:r>
              <a:rPr lang="en-US" sz="2200" b="1">
                <a:solidFill>
                  <a:srgbClr val="EBEBEB"/>
                </a:solidFill>
              </a:rPr>
              <a:t>Cash Flow Statement</a:t>
            </a:r>
            <a:br>
              <a:rPr lang="en-US" sz="2200">
                <a:solidFill>
                  <a:srgbClr val="EBEBEB"/>
                </a:solidFill>
              </a:rPr>
            </a:br>
            <a:r>
              <a:rPr lang="en-US" sz="2200">
                <a:solidFill>
                  <a:srgbClr val="EBEBEB"/>
                </a:solidFill>
              </a:rPr>
              <a:t>Building the Cash Flow Statement Spreadsheet</a:t>
            </a:r>
            <a:endParaRPr lang="en-US" sz="2200" b="1">
              <a:solidFill>
                <a:srgbClr val="EBEBEB"/>
              </a:solidFill>
            </a:endParaRPr>
          </a:p>
        </p:txBody>
      </p:sp>
      <p:sp>
        <p:nvSpPr>
          <p:cNvPr id="28"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0" name="Freeform: Shape 29">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2" name="Rectangle 31">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3687" y="3072385"/>
            <a:ext cx="3107247" cy="2947415"/>
          </a:xfrm>
        </p:spPr>
        <p:txBody>
          <a:bodyPr>
            <a:normAutofit/>
          </a:bodyPr>
          <a:lstStyle/>
          <a:p>
            <a:pPr lvl="0"/>
            <a:r>
              <a:rPr lang="en-US" sz="1400" b="1">
                <a:solidFill>
                  <a:srgbClr val="FFFFFF"/>
                </a:solidFill>
              </a:rPr>
              <a:t>Cash flow from operating activities (figure 16.7),</a:t>
            </a:r>
            <a:r>
              <a:rPr lang="en-US" sz="1400">
                <a:solidFill>
                  <a:srgbClr val="FFFFFF"/>
                </a:solidFill>
              </a:rPr>
              <a:t> or working capital, represent changes in current assets and current liabilities on the balance sheet. Out of these sections of the balance sheet we omit cash balances and current-portion long-term debt, as these are included in other sections of the activity sectors.</a:t>
            </a:r>
          </a:p>
          <a:p>
            <a:endParaRPr lang="en-US" sz="1400">
              <a:solidFill>
                <a:srgbClr val="FFFFFF"/>
              </a:solidFill>
            </a:endParaRPr>
          </a:p>
        </p:txBody>
      </p:sp>
      <p:pic>
        <p:nvPicPr>
          <p:cNvPr id="4" name="Picture 3">
            <a:extLst>
              <a:ext uri="{FF2B5EF4-FFF2-40B4-BE49-F238E27FC236}">
                <a16:creationId xmlns:a16="http://schemas.microsoft.com/office/drawing/2014/main" id="{C92630AE-EAF8-16B1-8304-0EB8AAE51E48}"/>
              </a:ext>
            </a:extLst>
          </p:cNvPr>
          <p:cNvPicPr>
            <a:picLocks noChangeAspect="1"/>
          </p:cNvPicPr>
          <p:nvPr/>
        </p:nvPicPr>
        <p:blipFill>
          <a:blip r:embed="rId2"/>
          <a:stretch>
            <a:fillRect/>
          </a:stretch>
        </p:blipFill>
        <p:spPr>
          <a:xfrm>
            <a:off x="4506408" y="76200"/>
            <a:ext cx="5855204" cy="6681250"/>
          </a:xfrm>
          <a:prstGeom prst="rect">
            <a:avLst/>
          </a:prstGeom>
          <a:effectLst/>
        </p:spPr>
      </p:pic>
    </p:spTree>
    <p:extLst>
      <p:ext uri="{BB962C8B-B14F-4D97-AF65-F5344CB8AC3E}">
        <p14:creationId xmlns:p14="http://schemas.microsoft.com/office/powerpoint/2010/main" val="423972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2600" b="1">
                <a:solidFill>
                  <a:srgbClr val="EBEBEB"/>
                </a:solidFill>
              </a:rPr>
              <a:t>Cash Flow Statement</a:t>
            </a:r>
            <a:br>
              <a:rPr lang="en-US" sz="2600">
                <a:solidFill>
                  <a:srgbClr val="EBEBEB"/>
                </a:solidFill>
              </a:rPr>
            </a:br>
            <a:r>
              <a:rPr lang="en-US" sz="2600">
                <a:solidFill>
                  <a:srgbClr val="EBEBEB"/>
                </a:solidFill>
              </a:rPr>
              <a:t>Building the Cash Flow Statement Spreadsheet</a:t>
            </a:r>
            <a:endParaRPr lang="en-US" sz="2600" b="1">
              <a:solidFill>
                <a:srgbClr val="EBEBEB"/>
              </a:solidFill>
            </a:endParaRPr>
          </a:p>
        </p:txBody>
      </p:sp>
      <p:sp>
        <p:nvSpPr>
          <p:cNvPr id="2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3" name="Freeform: Shape 2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a:extLst>
              <a:ext uri="{FF2B5EF4-FFF2-40B4-BE49-F238E27FC236}">
                <a16:creationId xmlns:a16="http://schemas.microsoft.com/office/drawing/2014/main" id="{CFD02108-0A3F-9CF1-76CB-3626AAB60AC6}"/>
              </a:ext>
            </a:extLst>
          </p:cNvPr>
          <p:cNvPicPr>
            <a:picLocks noChangeAspect="1"/>
          </p:cNvPicPr>
          <p:nvPr/>
        </p:nvPicPr>
        <p:blipFill>
          <a:blip r:embed="rId2"/>
          <a:stretch>
            <a:fillRect/>
          </a:stretch>
        </p:blipFill>
        <p:spPr>
          <a:xfrm>
            <a:off x="5655063" y="228600"/>
            <a:ext cx="5697149" cy="6500896"/>
          </a:xfrm>
          <a:prstGeom prst="rect">
            <a:avLst/>
          </a:prstGeom>
          <a:effectLst/>
        </p:spPr>
      </p:pic>
      <p:sp>
        <p:nvSpPr>
          <p:cNvPr id="25" name="Rectangle 2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marL="0" lvl="0" indent="0">
              <a:lnSpc>
                <a:spcPct val="90000"/>
              </a:lnSpc>
              <a:buNone/>
            </a:pPr>
            <a:r>
              <a:rPr lang="en-US" sz="1700" b="1">
                <a:solidFill>
                  <a:srgbClr val="EBEBEB"/>
                </a:solidFill>
              </a:rPr>
              <a:t>Cash flow from investment activities (figure 16.8)</a:t>
            </a:r>
            <a:r>
              <a:rPr lang="en-US" sz="1700">
                <a:solidFill>
                  <a:srgbClr val="EBEBEB"/>
                </a:solidFill>
              </a:rPr>
              <a:t> are activities that represent the balance sheet changes between two periods in long-term assets such as property, plant, and equipment, long-term investments, and other assets. Goodwill and intangibles are not included in this section. The changes in PP&amp;E are called capital expenditures (Capex). If the company decides to sell assets, a new line could be created called “Asset Disposition,” or sometimes the Capex is net of asset sales.</a:t>
            </a:r>
          </a:p>
          <a:p>
            <a:pPr>
              <a:lnSpc>
                <a:spcPct val="90000"/>
              </a:lnSpc>
            </a:pPr>
            <a:endParaRPr lang="en-US" sz="1700">
              <a:solidFill>
                <a:srgbClr val="EBEBEB"/>
              </a:solidFill>
            </a:endParaRPr>
          </a:p>
        </p:txBody>
      </p:sp>
    </p:spTree>
    <p:extLst>
      <p:ext uri="{BB962C8B-B14F-4D97-AF65-F5344CB8AC3E}">
        <p14:creationId xmlns:p14="http://schemas.microsoft.com/office/powerpoint/2010/main" val="275512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vert="horz" lIns="91440" tIns="45720" rIns="91440" bIns="45720" rtlCol="0" anchor="b">
            <a:normAutofit/>
          </a:bodyPr>
          <a:lstStyle/>
          <a:p>
            <a:pPr defTabSz="457200">
              <a:lnSpc>
                <a:spcPct val="90000"/>
              </a:lnSpc>
            </a:pPr>
            <a:r>
              <a:rPr lang="en-US" sz="2200" b="0" i="0" kern="1200">
                <a:solidFill>
                  <a:srgbClr val="EBEBEB"/>
                </a:solidFill>
                <a:latin typeface="+mj-lt"/>
                <a:ea typeface="+mj-ea"/>
                <a:cs typeface="+mj-cs"/>
              </a:rPr>
              <a:t>Cash Flow Statement</a:t>
            </a:r>
            <a:br>
              <a:rPr lang="en-US" sz="2200" b="0" i="0" kern="1200">
                <a:solidFill>
                  <a:srgbClr val="EBEBEB"/>
                </a:solidFill>
                <a:latin typeface="+mj-lt"/>
                <a:ea typeface="+mj-ea"/>
                <a:cs typeface="+mj-cs"/>
              </a:rPr>
            </a:br>
            <a:r>
              <a:rPr lang="en-US" sz="2200" b="0" i="0" kern="1200">
                <a:solidFill>
                  <a:srgbClr val="EBEBEB"/>
                </a:solidFill>
                <a:latin typeface="+mj-lt"/>
                <a:ea typeface="+mj-ea"/>
                <a:cs typeface="+mj-cs"/>
              </a:rPr>
              <a:t>Building the Cash Flow Statement Spreadsheet</a:t>
            </a:r>
          </a:p>
        </p:txBody>
      </p:sp>
      <p:sp>
        <p:nvSpPr>
          <p:cNvPr id="20"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2" name="Freeform: Shape 21">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4" name="Rectangle 23">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D36722FD-AA56-46A3-905D-11D23A63F4FE}"/>
              </a:ext>
            </a:extLst>
          </p:cNvPr>
          <p:cNvSpPr/>
          <p:nvPr/>
        </p:nvSpPr>
        <p:spPr>
          <a:xfrm>
            <a:off x="643687" y="3072385"/>
            <a:ext cx="3107247" cy="2947415"/>
          </a:xfrm>
          <a:prstGeom prst="rect">
            <a:avLst/>
          </a:prstGeom>
        </p:spPr>
        <p:txBody>
          <a:bodyPr vert="horz" lIns="91440" tIns="45720" rIns="91440" bIns="45720" rtlCol="0">
            <a:normAutofit/>
          </a:bodyPr>
          <a:lstStyle/>
          <a:p>
            <a:pPr marR="0" lvl="0">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Cash flow from financing activities (figure 16.9) are activities that represent the balance sheet changes between two periods in long-term liabilities and shareholder’s equity (except for retained earnings).</a:t>
            </a:r>
          </a:p>
        </p:txBody>
      </p:sp>
      <p:pic>
        <p:nvPicPr>
          <p:cNvPr id="6" name="Content Placeholder 5">
            <a:extLst>
              <a:ext uri="{FF2B5EF4-FFF2-40B4-BE49-F238E27FC236}">
                <a16:creationId xmlns:a16="http://schemas.microsoft.com/office/drawing/2014/main" id="{426C9013-D9C0-7A00-F028-FC4F4809D265}"/>
              </a:ext>
            </a:extLst>
          </p:cNvPr>
          <p:cNvPicPr>
            <a:picLocks noGrp="1" noChangeAspect="1"/>
          </p:cNvPicPr>
          <p:nvPr>
            <p:ph idx="1"/>
          </p:nvPr>
        </p:nvPicPr>
        <p:blipFill>
          <a:blip r:embed="rId2"/>
          <a:stretch>
            <a:fillRect/>
          </a:stretch>
        </p:blipFill>
        <p:spPr>
          <a:xfrm>
            <a:off x="4646612" y="76200"/>
            <a:ext cx="5684514" cy="6492193"/>
          </a:xfrm>
          <a:prstGeom prst="rect">
            <a:avLst/>
          </a:prstGeom>
          <a:effectLst/>
        </p:spPr>
      </p:pic>
    </p:spTree>
    <p:extLst>
      <p:ext uri="{BB962C8B-B14F-4D97-AF65-F5344CB8AC3E}">
        <p14:creationId xmlns:p14="http://schemas.microsoft.com/office/powerpoint/2010/main" val="200072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a:bodyPr>
          <a:lstStyle/>
          <a:p>
            <a:pPr>
              <a:lnSpc>
                <a:spcPct val="90000"/>
              </a:lnSpc>
            </a:pPr>
            <a:r>
              <a:rPr lang="en-US" sz="1400" dirty="0"/>
              <a:t>Understanding how to interpret financial statements does not purely involve looking at the trends between years such as revenue growth to determine how the company is performing. </a:t>
            </a:r>
          </a:p>
          <a:p>
            <a:pPr>
              <a:lnSpc>
                <a:spcPct val="90000"/>
              </a:lnSpc>
            </a:pPr>
            <a:r>
              <a:rPr lang="en-US" sz="1400" dirty="0"/>
              <a:t>Though this approach is usually the first line of every financial analysis, the analyst needs to get deeper in the analysis to determine specific results that should enhance the assessment of the company’s performance. </a:t>
            </a:r>
          </a:p>
          <a:p>
            <a:pPr>
              <a:lnSpc>
                <a:spcPct val="90000"/>
              </a:lnSpc>
            </a:pPr>
            <a:r>
              <a:rPr lang="en-US" sz="1400" dirty="0"/>
              <a:t>For example, by combining a few items from the income statement and the balance sheet, or by comparing cash flow statement and income statement lines, the analyst could better interpret the company’s performance. </a:t>
            </a:r>
          </a:p>
          <a:p>
            <a:pPr>
              <a:lnSpc>
                <a:spcPct val="90000"/>
              </a:lnSpc>
            </a:pPr>
            <a:r>
              <a:rPr lang="en-US" sz="1400" dirty="0"/>
              <a:t>This process is called ratio analysis and is designed to give the analyst a better story about the performance of the company. </a:t>
            </a:r>
          </a:p>
          <a:p>
            <a:pPr>
              <a:lnSpc>
                <a:spcPct val="90000"/>
              </a:lnSpc>
            </a:pPr>
            <a:r>
              <a:rPr lang="en-US" sz="1400" dirty="0"/>
              <a:t>Ratio analysis is broken down into liquidity ratios, solvency ratios, operating ratios, and profitability ratios (figure 15.10).</a:t>
            </a:r>
          </a:p>
          <a:p>
            <a:pPr>
              <a:lnSpc>
                <a:spcPct val="90000"/>
              </a:lnSpc>
            </a:pPr>
            <a:endParaRPr lang="en-US" sz="1500" dirty="0"/>
          </a:p>
        </p:txBody>
      </p:sp>
    </p:spTree>
    <p:extLst>
      <p:ext uri="{BB962C8B-B14F-4D97-AF65-F5344CB8AC3E}">
        <p14:creationId xmlns:p14="http://schemas.microsoft.com/office/powerpoint/2010/main" val="438521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45DF9-6B1F-4801-44D8-F33576926D67}"/>
              </a:ext>
            </a:extLst>
          </p:cNvPr>
          <p:cNvSpPr>
            <a:spLocks noGrp="1"/>
          </p:cNvSpPr>
          <p:nvPr>
            <p:ph type="title"/>
          </p:nvPr>
        </p:nvSpPr>
        <p:spPr>
          <a:xfrm>
            <a:off x="5410521" y="452718"/>
            <a:ext cx="4637695" cy="1400530"/>
          </a:xfrm>
        </p:spPr>
        <p:txBody>
          <a:bodyPr>
            <a:normAutofit/>
          </a:bodyPr>
          <a:lstStyle/>
          <a:p>
            <a:pPr>
              <a:lnSpc>
                <a:spcPct val="90000"/>
              </a:lnSpc>
            </a:pPr>
            <a:r>
              <a:rPr lang="en-US" sz="2900"/>
              <a:t>Credit Risk Application for Corporate Loans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7169" y="-1573"/>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D0FE60FD-D2A9-90C6-D5D9-B8EA15F1CA77}"/>
              </a:ext>
            </a:extLst>
          </p:cNvPr>
          <p:cNvPicPr>
            <a:picLocks noChangeAspect="1"/>
          </p:cNvPicPr>
          <p:nvPr/>
        </p:nvPicPr>
        <p:blipFill>
          <a:blip r:embed="rId3"/>
          <a:srcRect l="33429" r="18179" b="-1"/>
          <a:stretch>
            <a:fillRect/>
          </a:stretch>
        </p:blipFill>
        <p:spPr>
          <a:xfrm>
            <a:off x="2" y="10"/>
            <a:ext cx="497180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D88D404-D07E-4899-FC08-E83384020E02}"/>
              </a:ext>
            </a:extLst>
          </p:cNvPr>
          <p:cNvSpPr>
            <a:spLocks noGrp="1"/>
          </p:cNvSpPr>
          <p:nvPr>
            <p:ph idx="1"/>
          </p:nvPr>
        </p:nvSpPr>
        <p:spPr>
          <a:xfrm>
            <a:off x="5409540" y="2052918"/>
            <a:ext cx="4637695" cy="4195481"/>
          </a:xfrm>
        </p:spPr>
        <p:txBody>
          <a:bodyPr>
            <a:normAutofit/>
          </a:bodyPr>
          <a:lstStyle/>
          <a:p>
            <a:pPr>
              <a:lnSpc>
                <a:spcPct val="90000"/>
              </a:lnSpc>
            </a:pPr>
            <a:r>
              <a:rPr lang="en-US" sz="1300"/>
              <a:t>Qualitative Analysis</a:t>
            </a:r>
          </a:p>
          <a:p>
            <a:pPr lvl="1">
              <a:lnSpc>
                <a:spcPct val="90000"/>
              </a:lnSpc>
            </a:pPr>
            <a:r>
              <a:rPr lang="en-US" sz="1300"/>
              <a:t>Company Description including customers and suppliers</a:t>
            </a:r>
          </a:p>
          <a:p>
            <a:pPr lvl="1">
              <a:lnSpc>
                <a:spcPct val="90000"/>
              </a:lnSpc>
            </a:pPr>
            <a:r>
              <a:rPr lang="en-US" sz="1300"/>
              <a:t>Management</a:t>
            </a:r>
          </a:p>
          <a:p>
            <a:pPr lvl="1">
              <a:lnSpc>
                <a:spcPct val="90000"/>
              </a:lnSpc>
            </a:pPr>
            <a:r>
              <a:rPr lang="en-US" sz="1300"/>
              <a:t>Industry Description and Competitive Analysis</a:t>
            </a:r>
          </a:p>
          <a:p>
            <a:pPr lvl="1">
              <a:lnSpc>
                <a:spcPct val="90000"/>
              </a:lnSpc>
            </a:pPr>
            <a:r>
              <a:rPr lang="en-US" sz="1300"/>
              <a:t>Transaction Analysis including Debt Capacity</a:t>
            </a:r>
          </a:p>
          <a:p>
            <a:pPr lvl="1">
              <a:lnSpc>
                <a:spcPct val="90000"/>
              </a:lnSpc>
            </a:pPr>
            <a:r>
              <a:rPr lang="en-US" sz="1300"/>
              <a:t>Loan Terms including pricing, and loan recover analysis</a:t>
            </a:r>
          </a:p>
          <a:p>
            <a:pPr lvl="1">
              <a:lnSpc>
                <a:spcPct val="90000"/>
              </a:lnSpc>
            </a:pPr>
            <a:endParaRPr lang="en-US" sz="1300"/>
          </a:p>
          <a:p>
            <a:pPr>
              <a:lnSpc>
                <a:spcPct val="90000"/>
              </a:lnSpc>
            </a:pPr>
            <a:r>
              <a:rPr lang="en-US" sz="1300"/>
              <a:t>Quantitative Analysis – Financial Analysis</a:t>
            </a:r>
          </a:p>
          <a:p>
            <a:pPr lvl="1">
              <a:lnSpc>
                <a:spcPct val="90000"/>
              </a:lnSpc>
            </a:pPr>
            <a:r>
              <a:rPr lang="en-US" sz="1300"/>
              <a:t>Leverage Ratio</a:t>
            </a:r>
          </a:p>
          <a:p>
            <a:pPr lvl="1">
              <a:lnSpc>
                <a:spcPct val="90000"/>
              </a:lnSpc>
            </a:pPr>
            <a:r>
              <a:rPr lang="en-US" sz="1300"/>
              <a:t>Coverage Ration</a:t>
            </a:r>
          </a:p>
          <a:p>
            <a:pPr lvl="1">
              <a:lnSpc>
                <a:spcPct val="90000"/>
              </a:lnSpc>
            </a:pPr>
            <a:r>
              <a:rPr lang="en-US" sz="1300"/>
              <a:t>Capitalization (Balance Sheet Test)</a:t>
            </a:r>
          </a:p>
          <a:p>
            <a:pPr lvl="1">
              <a:lnSpc>
                <a:spcPct val="90000"/>
              </a:lnSpc>
            </a:pPr>
            <a:r>
              <a:rPr lang="en-US" sz="1300"/>
              <a:t>Stress Case </a:t>
            </a:r>
          </a:p>
          <a:p>
            <a:pPr lvl="1">
              <a:lnSpc>
                <a:spcPct val="90000"/>
              </a:lnSpc>
            </a:pPr>
            <a:endParaRPr lang="en-US" sz="1300"/>
          </a:p>
        </p:txBody>
      </p:sp>
    </p:spTree>
    <p:extLst>
      <p:ext uri="{BB962C8B-B14F-4D97-AF65-F5344CB8AC3E}">
        <p14:creationId xmlns:p14="http://schemas.microsoft.com/office/powerpoint/2010/main" val="370517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9144001" cy="762000"/>
          </a:xfrm>
        </p:spPr>
        <p:txBody>
          <a:bodyPr>
            <a:normAutofit/>
          </a:bodyPr>
          <a:lstStyle/>
          <a:p>
            <a:r>
              <a:rPr lang="en-US" b="1"/>
              <a:t>Financial Ratio Analysis</a:t>
            </a:r>
            <a:endParaRPr lang="en-US" b="1" dirty="0"/>
          </a:p>
        </p:txBody>
      </p:sp>
      <p:sp>
        <p:nvSpPr>
          <p:cNvPr id="14" name="Content Placeholder 13"/>
          <p:cNvSpPr>
            <a:spLocks noGrp="1"/>
          </p:cNvSpPr>
          <p:nvPr>
            <p:ph idx="1"/>
          </p:nvPr>
        </p:nvSpPr>
        <p:spPr>
          <a:xfrm>
            <a:off x="150812" y="914400"/>
            <a:ext cx="5943600" cy="5791200"/>
          </a:xfrm>
        </p:spPr>
        <p:txBody>
          <a:bodyPr>
            <a:normAutofit fontScale="92500" lnSpcReduction="10000"/>
          </a:bodyPr>
          <a:lstStyle/>
          <a:p>
            <a:r>
              <a:rPr lang="en-US"/>
              <a:t>Understanding how to interpret financial statements does not purely involve looking at the trends between years such as revenue growth to determine how the company is performing. </a:t>
            </a:r>
          </a:p>
          <a:p>
            <a:r>
              <a:rPr lang="en-US"/>
              <a:t>Though this approach is usually the first line of every financial analysis, the analyst needs to get deeper in the analysis to determine specific results that should enhance the assessment of the company’s performance. </a:t>
            </a:r>
          </a:p>
          <a:p>
            <a:r>
              <a:rPr lang="en-US"/>
              <a:t>For example, by combining a few items from the income statement and the balance sheet, or by comparing cash flow statement and income statement lines, the analyst could better interpret the company’s performance. </a:t>
            </a:r>
          </a:p>
          <a:p>
            <a:r>
              <a:rPr lang="en-US"/>
              <a:t>This process is called ratio analysis and is designed to give the analyst a better story about the performance of the company. </a:t>
            </a:r>
          </a:p>
          <a:p>
            <a:r>
              <a:rPr lang="en-US"/>
              <a:t>Ratio analysis is broken down into liquidity ratios, solvency ratios, operating ratios, and profitability ratios (figure 15.10).</a:t>
            </a:r>
          </a:p>
          <a:p>
            <a:endParaRPr lang="en-US" dirty="0"/>
          </a:p>
        </p:txBody>
      </p:sp>
      <p:pic>
        <p:nvPicPr>
          <p:cNvPr id="5" name="Picture 4">
            <a:extLst>
              <a:ext uri="{FF2B5EF4-FFF2-40B4-BE49-F238E27FC236}">
                <a16:creationId xmlns:a16="http://schemas.microsoft.com/office/drawing/2014/main" id="{A28F225B-F87B-45C5-BB08-1D9E961AFE8D}"/>
              </a:ext>
            </a:extLst>
          </p:cNvPr>
          <p:cNvPicPr>
            <a:picLocks noChangeAspect="1"/>
          </p:cNvPicPr>
          <p:nvPr/>
        </p:nvPicPr>
        <p:blipFill>
          <a:blip r:embed="rId2"/>
          <a:stretch>
            <a:fillRect/>
          </a:stretch>
        </p:blipFill>
        <p:spPr>
          <a:xfrm>
            <a:off x="6399212" y="457200"/>
            <a:ext cx="5341490" cy="6172200"/>
          </a:xfrm>
          <a:prstGeom prst="rect">
            <a:avLst/>
          </a:prstGeom>
          <a:solidFill>
            <a:schemeClr val="tx2"/>
          </a:solidFill>
        </p:spPr>
      </p:pic>
    </p:spTree>
    <p:extLst>
      <p:ext uri="{BB962C8B-B14F-4D97-AF65-F5344CB8AC3E}">
        <p14:creationId xmlns:p14="http://schemas.microsoft.com/office/powerpoint/2010/main" val="415396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Financial Ratio Analysis</a:t>
            </a:r>
          </a:p>
        </p:txBody>
      </p:sp>
      <p:sp useBgFill="1">
        <p:nvSpPr>
          <p:cNvPr id="25" name="Freeform: Shape 2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648762" y="2548281"/>
            <a:ext cx="5121271" cy="3658689"/>
          </a:xfrm>
        </p:spPr>
        <p:txBody>
          <a:bodyPr>
            <a:normAutofit/>
          </a:bodyPr>
          <a:lstStyle/>
          <a:p>
            <a:pPr marL="0" indent="0">
              <a:buNone/>
            </a:pPr>
            <a:r>
              <a:rPr lang="en-US" b="1" dirty="0"/>
              <a:t>Liquidity Ratios</a:t>
            </a:r>
          </a:p>
          <a:p>
            <a:r>
              <a:rPr lang="en-US" dirty="0"/>
              <a:t>Liquidity ratios measure how the company manages cash. </a:t>
            </a:r>
          </a:p>
          <a:p>
            <a:r>
              <a:rPr lang="en-US" dirty="0"/>
              <a:t>This of course is more relevant when the company is in distress and having liquidity is its top priority. </a:t>
            </a:r>
          </a:p>
          <a:p>
            <a:r>
              <a:rPr lang="en-US" dirty="0"/>
              <a:t>The following ratios are considered liquidity ratios (figure 16.11).</a:t>
            </a:r>
          </a:p>
          <a:p>
            <a:endParaRPr lang="en-US" dirty="0"/>
          </a:p>
        </p:txBody>
      </p:sp>
      <p:pic>
        <p:nvPicPr>
          <p:cNvPr id="3" name="Picture 2">
            <a:extLst>
              <a:ext uri="{FF2B5EF4-FFF2-40B4-BE49-F238E27FC236}">
                <a16:creationId xmlns:a16="http://schemas.microsoft.com/office/drawing/2014/main" id="{4D08E15D-ED5F-745D-1212-EA28E4C4A877}"/>
              </a:ext>
            </a:extLst>
          </p:cNvPr>
          <p:cNvPicPr>
            <a:picLocks noChangeAspect="1"/>
          </p:cNvPicPr>
          <p:nvPr/>
        </p:nvPicPr>
        <p:blipFill>
          <a:blip r:embed="rId2"/>
          <a:stretch>
            <a:fillRect/>
          </a:stretch>
        </p:blipFill>
        <p:spPr>
          <a:xfrm>
            <a:off x="6090329" y="3114601"/>
            <a:ext cx="5450207" cy="2529377"/>
          </a:xfrm>
          <a:prstGeom prst="rect">
            <a:avLst/>
          </a:prstGeom>
          <a:effectLst/>
        </p:spPr>
      </p:pic>
    </p:spTree>
    <p:extLst>
      <p:ext uri="{BB962C8B-B14F-4D97-AF65-F5344CB8AC3E}">
        <p14:creationId xmlns:p14="http://schemas.microsoft.com/office/powerpoint/2010/main" val="3556709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836612" y="2396727"/>
            <a:ext cx="9525000" cy="3775473"/>
          </a:xfrm>
        </p:spPr>
        <p:txBody>
          <a:bodyPr>
            <a:normAutofit fontScale="70000" lnSpcReduction="20000"/>
          </a:bodyPr>
          <a:lstStyle/>
          <a:p>
            <a:pPr marL="0" indent="0">
              <a:lnSpc>
                <a:spcPct val="90000"/>
              </a:lnSpc>
              <a:buNone/>
            </a:pPr>
            <a:r>
              <a:rPr lang="en-US" sz="1800" b="1" dirty="0"/>
              <a:t>Liquidity Ratios</a:t>
            </a:r>
          </a:p>
          <a:p>
            <a:pPr>
              <a:lnSpc>
                <a:spcPct val="90000"/>
              </a:lnSpc>
            </a:pPr>
            <a:r>
              <a:rPr lang="en-US" sz="1800" b="1" dirty="0"/>
              <a:t>Current ratio: Current assets/current liabilities.</a:t>
            </a:r>
            <a:r>
              <a:rPr lang="en-US" sz="1800" dirty="0"/>
              <a:t> This ratio measures the ability of the company to pay off its short-term obligations such as payment to vendors or accrued taxes by liquidating its current assets, basically using the cash balances and proceeds from turning receivable and inventory into cash. Companies with lower than 1x current ratio, by definition, do not have enough liquidity to cover their short-term obligations. The example shows that the current ratio improves from 1.75x in 2016 to 2.57x in 2017, showing that even if the company’s liquidity is cut in half it has enough cash left to cover its short-term obligations. This indicates the ability to avoid insolvency for the near future.</a:t>
            </a:r>
          </a:p>
          <a:p>
            <a:pPr>
              <a:lnSpc>
                <a:spcPct val="90000"/>
              </a:lnSpc>
            </a:pPr>
            <a:r>
              <a:rPr lang="en-US" sz="1800" b="1" dirty="0"/>
              <a:t>Quick ratio: </a:t>
            </a:r>
            <a:r>
              <a:rPr lang="en-US" sz="1800" dirty="0"/>
              <a:t>(Cash and cash equivalents + accounts receivable)/current liabilities. This ratio, also known as acid test ratio, has the same denominator as the current ratio but better represents the immediate liquidity of the company. Sometimes, converting inventory to cash is more challenging. In distressed companies where liquidity is the most important assessment of insolvency, inventory is usually sold at a discount to what is reported in the books. In this case the current ratio could be overestimating the company’s liquidity position.</a:t>
            </a:r>
          </a:p>
          <a:p>
            <a:pPr>
              <a:lnSpc>
                <a:spcPct val="90000"/>
              </a:lnSpc>
            </a:pPr>
            <a:r>
              <a:rPr lang="en-US" sz="1800" b="1" dirty="0"/>
              <a:t>Accounts receivable turnover (ART) and days:</a:t>
            </a:r>
            <a:r>
              <a:rPr lang="en-US" sz="1800" dirty="0"/>
              <a:t> ART = Revenue/average receivables and ART/365 days. This ratio is called a mixed ratio as it combines items from the income statement and balance sheet. In most cases when an analyst combines items from the income statement and balance sheet, he or she needs to use the average approach for the balance sheet due to the application of periodic information to snapshot information. ART takes the revenue divided by the average receivable amounts between periods found on the balance sheet. This ratio represents how many times a year the receivables convert to cash revenue. Taking that result further, someone can calculate how often the receivables are paid. In the example (figure 15.11), the company shows that the receivables turned 21 times per year or every 17.3 days. </a:t>
            </a:r>
          </a:p>
          <a:p>
            <a:pPr>
              <a:lnSpc>
                <a:spcPct val="90000"/>
              </a:lnSpc>
            </a:pPr>
            <a:endParaRPr lang="en-US" sz="1100" dirty="0"/>
          </a:p>
        </p:txBody>
      </p:sp>
    </p:spTree>
    <p:extLst>
      <p:ext uri="{BB962C8B-B14F-4D97-AF65-F5344CB8AC3E}">
        <p14:creationId xmlns:p14="http://schemas.microsoft.com/office/powerpoint/2010/main" val="3016020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r>
              <a:rPr lang="en-US" b="1">
                <a:solidFill>
                  <a:srgbClr val="EBEBEB"/>
                </a:solidFill>
              </a:rPr>
              <a:t>Financial Ratio Analysis</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2" name="Picture 1">
            <a:extLst>
              <a:ext uri="{FF2B5EF4-FFF2-40B4-BE49-F238E27FC236}">
                <a16:creationId xmlns:a16="http://schemas.microsoft.com/office/drawing/2014/main" id="{E51133B9-F5DA-7519-9373-81CA1796A702}"/>
              </a:ext>
            </a:extLst>
          </p:cNvPr>
          <p:cNvPicPr>
            <a:picLocks noChangeAspect="1"/>
          </p:cNvPicPr>
          <p:nvPr/>
        </p:nvPicPr>
        <p:blipFill>
          <a:blip r:embed="rId2"/>
          <a:stretch>
            <a:fillRect/>
          </a:stretch>
        </p:blipFill>
        <p:spPr>
          <a:xfrm>
            <a:off x="5701797" y="1473556"/>
            <a:ext cx="6305528" cy="2717444"/>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Content Placeholder 13"/>
          <p:cNvSpPr>
            <a:spLocks noGrp="1"/>
          </p:cNvSpPr>
          <p:nvPr>
            <p:ph idx="1"/>
          </p:nvPr>
        </p:nvSpPr>
        <p:spPr>
          <a:xfrm>
            <a:off x="648762" y="2438400"/>
            <a:ext cx="4165423" cy="3785419"/>
          </a:xfrm>
        </p:spPr>
        <p:txBody>
          <a:bodyPr>
            <a:normAutofit/>
          </a:bodyPr>
          <a:lstStyle/>
          <a:p>
            <a:pPr>
              <a:lnSpc>
                <a:spcPct val="90000"/>
              </a:lnSpc>
            </a:pPr>
            <a:r>
              <a:rPr lang="en-US" sz="1200" b="1">
                <a:solidFill>
                  <a:srgbClr val="EBEBEB"/>
                </a:solidFill>
              </a:rPr>
              <a:t>Solvency Ratios</a:t>
            </a:r>
          </a:p>
          <a:p>
            <a:pPr>
              <a:lnSpc>
                <a:spcPct val="90000"/>
              </a:lnSpc>
            </a:pPr>
            <a:r>
              <a:rPr lang="en-US" sz="1200">
                <a:solidFill>
                  <a:srgbClr val="EBEBEB"/>
                </a:solidFill>
              </a:rPr>
              <a:t>Solvency ratios measure how a company manages debt. </a:t>
            </a:r>
          </a:p>
          <a:p>
            <a:pPr>
              <a:lnSpc>
                <a:spcPct val="90000"/>
              </a:lnSpc>
            </a:pPr>
            <a:r>
              <a:rPr lang="en-US" sz="1200">
                <a:solidFill>
                  <a:srgbClr val="EBEBEB"/>
                </a:solidFill>
              </a:rPr>
              <a:t>Debt can be a friend or a foe. Using the right amount of debt to grow your business is considered good and effective management. </a:t>
            </a:r>
          </a:p>
          <a:p>
            <a:pPr>
              <a:lnSpc>
                <a:spcPct val="90000"/>
              </a:lnSpc>
            </a:pPr>
            <a:r>
              <a:rPr lang="en-US" sz="1200">
                <a:solidFill>
                  <a:srgbClr val="EBEBEB"/>
                </a:solidFill>
              </a:rPr>
              <a:t>Debt though, a lot of it, can put a lot of pressure on the company’s performance. Solvency ratios include debt to equity </a:t>
            </a:r>
            <a:r>
              <a:rPr lang="en-US" sz="1200" b="1">
                <a:solidFill>
                  <a:srgbClr val="EBEBEB"/>
                </a:solidFill>
              </a:rPr>
              <a:t>capitalization ratio </a:t>
            </a:r>
            <a:r>
              <a:rPr lang="en-US" sz="1200">
                <a:solidFill>
                  <a:srgbClr val="EBEBEB"/>
                </a:solidFill>
              </a:rPr>
              <a:t>or long-term debt to total capitalization; </a:t>
            </a:r>
            <a:r>
              <a:rPr lang="en-US" sz="1200" b="1">
                <a:solidFill>
                  <a:srgbClr val="EBEBEB"/>
                </a:solidFill>
              </a:rPr>
              <a:t>coverage ratio </a:t>
            </a:r>
            <a:r>
              <a:rPr lang="en-US" sz="1200">
                <a:solidFill>
                  <a:srgbClr val="EBEBEB"/>
                </a:solidFill>
              </a:rPr>
              <a:t>or EBITDA to interest expenses, EBIT to interest expenses, fixed charge coverage, cash flow available for debt service to debt service; and </a:t>
            </a:r>
            <a:r>
              <a:rPr lang="en-US" sz="1200" b="1">
                <a:solidFill>
                  <a:srgbClr val="EBEBEB"/>
                </a:solidFill>
              </a:rPr>
              <a:t>leverage ratio </a:t>
            </a:r>
            <a:r>
              <a:rPr lang="en-US" sz="1200">
                <a:solidFill>
                  <a:srgbClr val="EBEBEB"/>
                </a:solidFill>
              </a:rPr>
              <a:t>of long-term debt to EBITDA. </a:t>
            </a:r>
          </a:p>
          <a:p>
            <a:pPr>
              <a:lnSpc>
                <a:spcPct val="90000"/>
              </a:lnSpc>
            </a:pPr>
            <a:r>
              <a:rPr lang="en-US" sz="1200">
                <a:solidFill>
                  <a:srgbClr val="EBEBEB"/>
                </a:solidFill>
              </a:rPr>
              <a:t>All these are important ratios that gives the analyst a clear understanding of the company’s solvency status (figure 16.12).</a:t>
            </a:r>
          </a:p>
          <a:p>
            <a:pPr>
              <a:lnSpc>
                <a:spcPct val="90000"/>
              </a:lnSpc>
            </a:pPr>
            <a:endParaRPr lang="en-US" sz="1200">
              <a:solidFill>
                <a:srgbClr val="EBEBEB"/>
              </a:solidFill>
            </a:endParaRPr>
          </a:p>
        </p:txBody>
      </p:sp>
    </p:spTree>
    <p:extLst>
      <p:ext uri="{BB962C8B-B14F-4D97-AF65-F5344CB8AC3E}">
        <p14:creationId xmlns:p14="http://schemas.microsoft.com/office/powerpoint/2010/main" val="733793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566774" y="2342408"/>
            <a:ext cx="10553941" cy="3448791"/>
          </a:xfrm>
        </p:spPr>
        <p:txBody>
          <a:bodyPr>
            <a:normAutofit/>
          </a:bodyPr>
          <a:lstStyle/>
          <a:p>
            <a:pPr marL="0" indent="0">
              <a:lnSpc>
                <a:spcPct val="90000"/>
              </a:lnSpc>
              <a:buNone/>
            </a:pPr>
            <a:r>
              <a:rPr lang="en-US" sz="1400" b="1" dirty="0"/>
              <a:t>Solvency Ratios</a:t>
            </a:r>
          </a:p>
          <a:p>
            <a:pPr>
              <a:lnSpc>
                <a:spcPct val="90000"/>
              </a:lnSpc>
            </a:pPr>
            <a:r>
              <a:rPr lang="en-US" sz="1400" b="1" dirty="0"/>
              <a:t>Debt to equity: </a:t>
            </a:r>
            <a:r>
              <a:rPr lang="en-US" sz="1400" dirty="0"/>
              <a:t>Debt/equity. This ratio is generally used for comparing the strength of the equity as it compares to its debt, essentially for investment-grade companies (BBB+ and better under Standards &amp; Poor’s grading system) that have a debt-to-equity ratio of less than 1x, showing that the composition of book value of equity is higher than the value of debt. Companies with higher than 1x are considered riskier as the debt is higher than the equity.</a:t>
            </a:r>
          </a:p>
          <a:p>
            <a:pPr>
              <a:lnSpc>
                <a:spcPct val="90000"/>
              </a:lnSpc>
            </a:pPr>
            <a:r>
              <a:rPr lang="en-US" sz="1400" b="1" dirty="0"/>
              <a:t>Total capitalization:</a:t>
            </a:r>
            <a:r>
              <a:rPr lang="en-US" sz="1400" dirty="0"/>
              <a:t> Total debt/(Total debt + shareholders’ equity) or long-term debt/(Long-term debt + shareholders’ equity): This ratio measures the proportion of debt in the company’s capital structure. This ratio is a very common ratio to measure balance sheet leverage, an important measurement for a company to effectively access the capital markets.</a:t>
            </a:r>
          </a:p>
          <a:p>
            <a:pPr>
              <a:lnSpc>
                <a:spcPct val="90000"/>
              </a:lnSpc>
            </a:pPr>
            <a:r>
              <a:rPr lang="en-US" sz="1400" b="1" dirty="0"/>
              <a:t>Coverage ratios:</a:t>
            </a:r>
            <a:r>
              <a:rPr lang="en-US" sz="1400" dirty="0"/>
              <a:t> EBITDA/interest expense and EBIT/interest, Both ratios could be found in many loan agreements as financial covenant. This covenant measures how much cushion a company needs to be able to make its periodical debt obligations such as interest expenses. Other coverage ratios are </a:t>
            </a:r>
            <a:r>
              <a:rPr lang="en-US" sz="1400" b="1" dirty="0"/>
              <a:t>fixed-charge coverage and cash flow available for debt service to debt service.</a:t>
            </a:r>
            <a:r>
              <a:rPr lang="en-US" sz="1400" dirty="0"/>
              <a:t> These ratios are more specific to the ability of the company to make its debt obligations, both principal and interest payments.</a:t>
            </a:r>
          </a:p>
        </p:txBody>
      </p:sp>
    </p:spTree>
    <p:extLst>
      <p:ext uri="{BB962C8B-B14F-4D97-AF65-F5344CB8AC3E}">
        <p14:creationId xmlns:p14="http://schemas.microsoft.com/office/powerpoint/2010/main" val="32941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a:bodyPr>
          <a:lstStyle/>
          <a:p>
            <a:pPr marL="0" indent="0">
              <a:lnSpc>
                <a:spcPct val="90000"/>
              </a:lnSpc>
              <a:buNone/>
            </a:pPr>
            <a:r>
              <a:rPr lang="en-US" sz="1400" b="1" dirty="0"/>
              <a:t>Solvency Ratios</a:t>
            </a:r>
          </a:p>
          <a:p>
            <a:pPr>
              <a:lnSpc>
                <a:spcPct val="90000"/>
              </a:lnSpc>
            </a:pPr>
            <a:r>
              <a:rPr lang="en-US" sz="1400" b="1" dirty="0"/>
              <a:t>Leverage ratio:</a:t>
            </a:r>
            <a:r>
              <a:rPr lang="en-US" sz="1400" dirty="0"/>
              <a:t> </a:t>
            </a:r>
          </a:p>
          <a:p>
            <a:pPr lvl="1">
              <a:lnSpc>
                <a:spcPct val="90000"/>
              </a:lnSpc>
            </a:pPr>
            <a:r>
              <a:rPr lang="en-US" sz="1400" dirty="0"/>
              <a:t>Total debt/EBITDA or long-term debt/EBITDA: This one of the most popular solvency ratios.</a:t>
            </a:r>
          </a:p>
          <a:p>
            <a:pPr lvl="1">
              <a:lnSpc>
                <a:spcPct val="90000"/>
              </a:lnSpc>
            </a:pPr>
            <a:r>
              <a:rPr lang="en-US" sz="1400" dirty="0"/>
              <a:t> This ratio is typically included as a covenant in many loan agreements, primarily for companies that are non-investment grade (BB- or below rated by Standard &amp; Poor). </a:t>
            </a:r>
          </a:p>
          <a:p>
            <a:pPr lvl="1">
              <a:lnSpc>
                <a:spcPct val="90000"/>
              </a:lnSpc>
            </a:pPr>
            <a:r>
              <a:rPr lang="en-US" sz="1400" dirty="0"/>
              <a:t>It’s also a market benchmark for raising debt in the loan and bond markets. Even the government, after the financial crisis, implemented guidelines to discourage regulated banks to lend money to companies that had a ratio higher than 6x. In 2013, the federal government published the Leveraged Lending Guidelines to guide banks to run debt capacity measurements before providing credit. </a:t>
            </a:r>
          </a:p>
          <a:p>
            <a:pPr lvl="1">
              <a:lnSpc>
                <a:spcPct val="90000"/>
              </a:lnSpc>
            </a:pPr>
            <a:r>
              <a:rPr lang="en-US" sz="1400" dirty="0"/>
              <a:t>This ratio measures how long it will take a company to pay off its debt. In a later chapter regarding debt capacity, this ratio is one of the ratios that we will use to derive debt capacity at certain transactions.</a:t>
            </a:r>
          </a:p>
          <a:p>
            <a:pPr>
              <a:lnSpc>
                <a:spcPct val="90000"/>
              </a:lnSpc>
            </a:pPr>
            <a:endParaRPr lang="en-US" sz="1400" dirty="0"/>
          </a:p>
        </p:txBody>
      </p:sp>
    </p:spTree>
    <p:extLst>
      <p:ext uri="{BB962C8B-B14F-4D97-AF65-F5344CB8AC3E}">
        <p14:creationId xmlns:p14="http://schemas.microsoft.com/office/powerpoint/2010/main" val="211831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9144001" cy="762000"/>
          </a:xfrm>
        </p:spPr>
        <p:txBody>
          <a:bodyPr>
            <a:normAutofit/>
          </a:bodyPr>
          <a:lstStyle/>
          <a:p>
            <a:r>
              <a:rPr lang="en-US" b="1" dirty="0"/>
              <a:t>Financial Ratio Analysis</a:t>
            </a:r>
          </a:p>
        </p:txBody>
      </p:sp>
      <p:sp>
        <p:nvSpPr>
          <p:cNvPr id="14" name="Content Placeholder 13"/>
          <p:cNvSpPr>
            <a:spLocks noGrp="1"/>
          </p:cNvSpPr>
          <p:nvPr>
            <p:ph idx="1"/>
          </p:nvPr>
        </p:nvSpPr>
        <p:spPr>
          <a:xfrm>
            <a:off x="227012" y="872756"/>
            <a:ext cx="11658600" cy="2251444"/>
          </a:xfrm>
        </p:spPr>
        <p:txBody>
          <a:bodyPr>
            <a:normAutofit fontScale="70000" lnSpcReduction="20000"/>
          </a:bodyPr>
          <a:lstStyle/>
          <a:p>
            <a:pPr marL="0" indent="0">
              <a:buNone/>
            </a:pPr>
            <a:r>
              <a:rPr lang="en-US" b="1" dirty="0"/>
              <a:t>Solvency Ratios</a:t>
            </a:r>
          </a:p>
          <a:p>
            <a:pPr marL="0" indent="0">
              <a:buNone/>
            </a:pPr>
            <a:r>
              <a:rPr lang="en-US" b="1" dirty="0"/>
              <a:t>Altman’s Z-score: </a:t>
            </a:r>
            <a:r>
              <a:rPr lang="en-US" dirty="0"/>
              <a:t>Altman’s Z-score measures the credit strength of a publicly traded manufacturing company that faces bankruptcy. The five combined ratios, as illustrated, measure the strength of the company’s cash collateral and the likelihood of bankruptcy. Four out of the five ratios have total assets as the denominator, putting emphasis on the relationship between income and cash flow to the collateral of the company, a special relevant factor when a company is facing bankruptcy. </a:t>
            </a:r>
          </a:p>
          <a:p>
            <a:pPr marL="0" indent="0">
              <a:buNone/>
            </a:pPr>
            <a:r>
              <a:rPr lang="en-US" dirty="0"/>
              <a:t>These ratios include working capital/total assets, retained earnings/total assets, EBIT/total assets, and sales/total assets. The other ratio, market value of equity/total liabilities, measures the company’s market value of the equity in relationship to the total liabilities. In most distress situations where the company is facing bankruptcy, the stock price will significantly decline and simultaneously the liability increases. As a result, the company finances it loses by accessing its credit facilities (figure 16.13). </a:t>
            </a:r>
          </a:p>
          <a:p>
            <a:endParaRPr lang="en-US" dirty="0"/>
          </a:p>
        </p:txBody>
      </p:sp>
      <p:sp>
        <p:nvSpPr>
          <p:cNvPr id="3" name="Rectangle 2">
            <a:extLst>
              <a:ext uri="{FF2B5EF4-FFF2-40B4-BE49-F238E27FC236}">
                <a16:creationId xmlns:a16="http://schemas.microsoft.com/office/drawing/2014/main" id="{E1A61F33-AAB9-41EE-B6F8-55AED90688B5}"/>
              </a:ext>
            </a:extLst>
          </p:cNvPr>
          <p:cNvSpPr/>
          <p:nvPr/>
        </p:nvSpPr>
        <p:spPr>
          <a:xfrm>
            <a:off x="7237412" y="3352800"/>
            <a:ext cx="4483211" cy="3046988"/>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Each ratio that makes the combined five-ratio formula called Z-Score has different weights assigned to calculate the credit strength of the company. If the company’s Z-score is less than 1.8x, the likelihood of bankruptcy is high. Between 1.8x and 3.0x results in uncertainty; in this case what is most important is the negative or positive trend to or away from bankruptcy. The likelihood of bankruptcy is remote if the Z-score is calculated at 3x or above, indicating that the numerator number of each ratio has a relationship to with collateral that is healthy</a:t>
            </a:r>
            <a:endParaRPr lang="en-US" sz="1600" dirty="0"/>
          </a:p>
        </p:txBody>
      </p:sp>
      <p:pic>
        <p:nvPicPr>
          <p:cNvPr id="4" name="Picture 3">
            <a:extLst>
              <a:ext uri="{FF2B5EF4-FFF2-40B4-BE49-F238E27FC236}">
                <a16:creationId xmlns:a16="http://schemas.microsoft.com/office/drawing/2014/main" id="{6177BFB7-282C-DDA2-0F54-64210184D8E8}"/>
              </a:ext>
            </a:extLst>
          </p:cNvPr>
          <p:cNvPicPr>
            <a:picLocks noChangeAspect="1"/>
          </p:cNvPicPr>
          <p:nvPr/>
        </p:nvPicPr>
        <p:blipFill>
          <a:blip r:embed="rId2"/>
          <a:stretch>
            <a:fillRect/>
          </a:stretch>
        </p:blipFill>
        <p:spPr>
          <a:xfrm>
            <a:off x="1674812" y="2895600"/>
            <a:ext cx="4800600" cy="3648912"/>
          </a:xfrm>
          <a:prstGeom prst="rect">
            <a:avLst/>
          </a:prstGeom>
          <a:solidFill>
            <a:schemeClr val="tx1"/>
          </a:solidFill>
        </p:spPr>
      </p:pic>
    </p:spTree>
    <p:extLst>
      <p:ext uri="{BB962C8B-B14F-4D97-AF65-F5344CB8AC3E}">
        <p14:creationId xmlns:p14="http://schemas.microsoft.com/office/powerpoint/2010/main" val="319103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a:solidFill>
                  <a:srgbClr val="EBEBEB"/>
                </a:solidFill>
              </a:rPr>
              <a:t>Financial Ratio Analysis</a:t>
            </a:r>
          </a:p>
        </p:txBody>
      </p:sp>
      <p:sp useBgFill="1">
        <p:nvSpPr>
          <p:cNvPr id="36" name="Freeform: Shape 3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4" name="Content Placeholder 13"/>
          <p:cNvSpPr>
            <a:spLocks noGrp="1"/>
          </p:cNvSpPr>
          <p:nvPr>
            <p:ph idx="1"/>
          </p:nvPr>
        </p:nvSpPr>
        <p:spPr>
          <a:xfrm>
            <a:off x="648762" y="2548281"/>
            <a:ext cx="5121271" cy="3658689"/>
          </a:xfrm>
        </p:spPr>
        <p:txBody>
          <a:bodyPr>
            <a:normAutofit/>
          </a:bodyPr>
          <a:lstStyle/>
          <a:p>
            <a:pPr marL="0" indent="0">
              <a:lnSpc>
                <a:spcPct val="90000"/>
              </a:lnSpc>
              <a:buNone/>
            </a:pPr>
            <a:r>
              <a:rPr lang="en-US" sz="1200" b="1"/>
              <a:t>Activity or Operating Ratios</a:t>
            </a:r>
          </a:p>
          <a:p>
            <a:pPr>
              <a:lnSpc>
                <a:spcPct val="90000"/>
              </a:lnSpc>
            </a:pPr>
            <a:r>
              <a:rPr lang="en-US" sz="1200"/>
              <a:t>These ratios measure how well and efficiently the company manages the overall business operations including inventory, working capital, revenue, and cost. </a:t>
            </a:r>
          </a:p>
          <a:p>
            <a:pPr>
              <a:lnSpc>
                <a:spcPct val="90000"/>
              </a:lnSpc>
            </a:pPr>
            <a:r>
              <a:rPr lang="en-US" sz="1200"/>
              <a:t>For example, the hotel sector uses occupancy ratio (OR), which represents the percentage number of rooms booked divided by the total available rooms. It is a perfect example to measure how active the hotel is with less vacancies. </a:t>
            </a:r>
          </a:p>
          <a:p>
            <a:pPr>
              <a:lnSpc>
                <a:spcPct val="90000"/>
              </a:lnSpc>
            </a:pPr>
            <a:r>
              <a:rPr lang="en-US" sz="1200"/>
              <a:t>The restaurant sector uses turnover ratio, which represents how often tables are turned over or reused during a lunch shift. </a:t>
            </a:r>
          </a:p>
          <a:p>
            <a:pPr>
              <a:lnSpc>
                <a:spcPct val="90000"/>
              </a:lnSpc>
            </a:pPr>
            <a:r>
              <a:rPr lang="en-US" sz="1200"/>
              <a:t>For a manufacturing company, </a:t>
            </a:r>
            <a:r>
              <a:rPr lang="en-US" sz="1200" b="1"/>
              <a:t>inventory turnover </a:t>
            </a:r>
            <a:r>
              <a:rPr lang="en-US" sz="1200"/>
              <a:t>measures how well the company manages inventory (figure 16.14).</a:t>
            </a:r>
          </a:p>
          <a:p>
            <a:pPr>
              <a:lnSpc>
                <a:spcPct val="90000"/>
              </a:lnSpc>
            </a:pPr>
            <a:endParaRPr lang="en-US" sz="1200" dirty="0"/>
          </a:p>
        </p:txBody>
      </p:sp>
      <p:pic>
        <p:nvPicPr>
          <p:cNvPr id="3" name="Picture 2">
            <a:extLst>
              <a:ext uri="{FF2B5EF4-FFF2-40B4-BE49-F238E27FC236}">
                <a16:creationId xmlns:a16="http://schemas.microsoft.com/office/drawing/2014/main" id="{D5459D7F-1A09-0A0A-311D-77835D2E169F}"/>
              </a:ext>
            </a:extLst>
          </p:cNvPr>
          <p:cNvPicPr>
            <a:picLocks noChangeAspect="1"/>
          </p:cNvPicPr>
          <p:nvPr/>
        </p:nvPicPr>
        <p:blipFill>
          <a:blip r:embed="rId2"/>
          <a:stretch>
            <a:fillRect/>
          </a:stretch>
        </p:blipFill>
        <p:spPr>
          <a:xfrm>
            <a:off x="5794949" y="2875250"/>
            <a:ext cx="6117847" cy="2230150"/>
          </a:xfrm>
          <a:prstGeom prst="rect">
            <a:avLst/>
          </a:prstGeom>
          <a:effectLst/>
        </p:spPr>
      </p:pic>
    </p:spTree>
    <p:extLst>
      <p:ext uri="{BB962C8B-B14F-4D97-AF65-F5344CB8AC3E}">
        <p14:creationId xmlns:p14="http://schemas.microsoft.com/office/powerpoint/2010/main" val="3334226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fontScale="92500"/>
          </a:bodyPr>
          <a:lstStyle/>
          <a:p>
            <a:pPr marL="0" indent="0">
              <a:lnSpc>
                <a:spcPct val="90000"/>
              </a:lnSpc>
              <a:buNone/>
            </a:pPr>
            <a:r>
              <a:rPr lang="en-US" sz="1400" b="1" dirty="0"/>
              <a:t>Activity or Operating Ratios</a:t>
            </a:r>
          </a:p>
          <a:p>
            <a:pPr>
              <a:lnSpc>
                <a:spcPct val="90000"/>
              </a:lnSpc>
            </a:pPr>
            <a:r>
              <a:rPr lang="en-US" sz="1400" b="1" dirty="0"/>
              <a:t>Gross margin:</a:t>
            </a:r>
            <a:r>
              <a:rPr lang="en-US" sz="1400" dirty="0"/>
              <a:t> Gross profit/revenues: This is one of the most common profitability ratios. This ratio, usually expressed as a percentage, measures what the direct profit of a unit of sale is. In figure 15, a gross margin of 62.2% (2017) is stating that every $1 of unit sale yields 62.2 cents of gross profit.</a:t>
            </a:r>
          </a:p>
          <a:p>
            <a:pPr>
              <a:lnSpc>
                <a:spcPct val="90000"/>
              </a:lnSpc>
            </a:pPr>
            <a:r>
              <a:rPr lang="en-US" sz="1400" b="1" dirty="0"/>
              <a:t>EBITDA margin and EBIT margin:</a:t>
            </a:r>
            <a:r>
              <a:rPr lang="en-US" sz="1400" dirty="0"/>
              <a:t> EBITDA/revenues and EBIT/revenues: These ratios measure the percentage profit after operating expenses for every single unit of sale. EBITDA represents profit before depreciation and amortization, reflecting as close to cash profit as possible.</a:t>
            </a:r>
          </a:p>
          <a:p>
            <a:pPr>
              <a:lnSpc>
                <a:spcPct val="90000"/>
              </a:lnSpc>
            </a:pPr>
            <a:r>
              <a:rPr lang="en-US" sz="1400" b="1" dirty="0"/>
              <a:t>Return on assets (ROA) and gross return on Assets:</a:t>
            </a:r>
            <a:r>
              <a:rPr lang="en-US" sz="1400" dirty="0"/>
              <a:t> Net income/average total assets and EBIT/total assets: This ratio represents the percentage of income that the company generates from the all the assets it owns. Based on figure 15 the ROA is 4.8%, which basically means that if the company decides to sell its assets at book value of an average $3 billion and deposit it at a bank, they would do better than 4.8% return. </a:t>
            </a:r>
          </a:p>
          <a:p>
            <a:pPr>
              <a:lnSpc>
                <a:spcPct val="90000"/>
              </a:lnSpc>
            </a:pPr>
            <a:r>
              <a:rPr lang="en-US" sz="1400" b="1" dirty="0"/>
              <a:t>Return on equity (ROE):</a:t>
            </a:r>
            <a:r>
              <a:rPr lang="en-US" sz="1400" dirty="0"/>
              <a:t> Net income/average total shareholder’s equity: This ratio takes the ROA one step further. Since the value of the assets are offset by liabilities, the net difference, which is owner’s equity, represents the book value of the investment in the company. ROE measures the return on the shareholders’ equity or how much net income the company generates for every $1 of investment value.</a:t>
            </a:r>
          </a:p>
          <a:p>
            <a:pPr>
              <a:lnSpc>
                <a:spcPct val="90000"/>
              </a:lnSpc>
            </a:pPr>
            <a:endParaRPr lang="en-US" sz="1200" dirty="0"/>
          </a:p>
        </p:txBody>
      </p:sp>
    </p:spTree>
    <p:extLst>
      <p:ext uri="{BB962C8B-B14F-4D97-AF65-F5344CB8AC3E}">
        <p14:creationId xmlns:p14="http://schemas.microsoft.com/office/powerpoint/2010/main" val="2501148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Financial Ratio Analysis</a:t>
            </a:r>
          </a:p>
        </p:txBody>
      </p:sp>
      <p:sp>
        <p:nvSpPr>
          <p:cNvPr id="14" name="Content Placeholder 13"/>
          <p:cNvSpPr>
            <a:spLocks noGrp="1"/>
          </p:cNvSpPr>
          <p:nvPr>
            <p:ph idx="1"/>
          </p:nvPr>
        </p:nvSpPr>
        <p:spPr>
          <a:xfrm>
            <a:off x="1103024" y="2763520"/>
            <a:ext cx="8944211" cy="3484879"/>
          </a:xfrm>
        </p:spPr>
        <p:txBody>
          <a:bodyPr>
            <a:normAutofit fontScale="92500"/>
          </a:bodyPr>
          <a:lstStyle/>
          <a:p>
            <a:pPr marL="0" indent="0">
              <a:lnSpc>
                <a:spcPct val="90000"/>
              </a:lnSpc>
              <a:buNone/>
            </a:pPr>
            <a:r>
              <a:rPr lang="en-US" sz="1400" b="1" dirty="0"/>
              <a:t>Activity or Operating Ratios</a:t>
            </a:r>
          </a:p>
          <a:p>
            <a:pPr>
              <a:lnSpc>
                <a:spcPct val="90000"/>
              </a:lnSpc>
            </a:pPr>
            <a:r>
              <a:rPr lang="en-US" sz="1400" b="1" dirty="0"/>
              <a:t>Gross margin:</a:t>
            </a:r>
            <a:r>
              <a:rPr lang="en-US" sz="1400" dirty="0"/>
              <a:t> Gross profit/revenues: This is one of the most common profitability ratios. This ratio, usually expressed as a percentage, measures what the direct profit of a unit of sale is. In figure 15, a gross margin of 62.2% (2017) is stating that every $1 of unit sale yields 62.2 cents of gross profit.</a:t>
            </a:r>
          </a:p>
          <a:p>
            <a:pPr>
              <a:lnSpc>
                <a:spcPct val="90000"/>
              </a:lnSpc>
            </a:pPr>
            <a:r>
              <a:rPr lang="en-US" sz="1400" b="1" dirty="0"/>
              <a:t>EBITDA margin and EBIT margin:</a:t>
            </a:r>
            <a:r>
              <a:rPr lang="en-US" sz="1400" dirty="0"/>
              <a:t> EBITDA/revenues and EBIT/revenues: These ratios measure the percentage profit after operating expenses for every single unit of sale. EBITDA represents profit before depreciation and amortization, reflecting as close to cash profit as possible.</a:t>
            </a:r>
          </a:p>
          <a:p>
            <a:pPr>
              <a:lnSpc>
                <a:spcPct val="90000"/>
              </a:lnSpc>
            </a:pPr>
            <a:r>
              <a:rPr lang="en-US" sz="1400" b="1" dirty="0"/>
              <a:t>Return on assets (ROA) and gross return on Assets:</a:t>
            </a:r>
            <a:r>
              <a:rPr lang="en-US" sz="1400" dirty="0"/>
              <a:t> Net income/average total assets and EBIT/total assets: This ratio represents the percentage of income that the company generates from the all the assets it owns. Based on figure 15 the ROA is 4.8%, which basically means that if the company decides to sell its assets at book value of an average $3 billion and deposit it at a bank, they would do better than 4.8% return. </a:t>
            </a:r>
          </a:p>
          <a:p>
            <a:pPr>
              <a:lnSpc>
                <a:spcPct val="90000"/>
              </a:lnSpc>
            </a:pPr>
            <a:r>
              <a:rPr lang="en-US" sz="1400" b="1" dirty="0"/>
              <a:t>Return on equity (ROE):</a:t>
            </a:r>
            <a:r>
              <a:rPr lang="en-US" sz="1400" dirty="0"/>
              <a:t> Net income/average total shareholder’s equity: This ratio takes the ROA one step further. Since the value of the assets are offset by liabilities, the net difference, which is owner’s equity, represents the book value of the investment in the company. ROE measures the return on the shareholders’ equity or how much net income the company generates for every $1 of investment value.</a:t>
            </a:r>
          </a:p>
          <a:p>
            <a:pPr>
              <a:lnSpc>
                <a:spcPct val="90000"/>
              </a:lnSpc>
            </a:pPr>
            <a:endParaRPr lang="en-US" sz="1200" dirty="0"/>
          </a:p>
        </p:txBody>
      </p:sp>
    </p:spTree>
    <p:extLst>
      <p:ext uri="{BB962C8B-B14F-4D97-AF65-F5344CB8AC3E}">
        <p14:creationId xmlns:p14="http://schemas.microsoft.com/office/powerpoint/2010/main" val="406430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216407" y="286369"/>
            <a:ext cx="11143511" cy="1400530"/>
          </a:xfrm>
        </p:spPr>
        <p:txBody>
          <a:bodyPr anchor="ctr">
            <a:normAutofit/>
          </a:bodyPr>
          <a:lstStyle/>
          <a:p>
            <a:r>
              <a:rPr lang="en-US" b="1" dirty="0">
                <a:solidFill>
                  <a:srgbClr val="FFFFFF"/>
                </a:solidFill>
              </a:rPr>
              <a:t>Financial Statements Analysis Overview</a:t>
            </a:r>
          </a:p>
        </p:txBody>
      </p:sp>
      <p:sp>
        <p:nvSpPr>
          <p:cNvPr id="14" name="Content Placeholder 13"/>
          <p:cNvSpPr>
            <a:spLocks noGrp="1"/>
          </p:cNvSpPr>
          <p:nvPr>
            <p:ph idx="1"/>
          </p:nvPr>
        </p:nvSpPr>
        <p:spPr>
          <a:xfrm>
            <a:off x="455612" y="2305966"/>
            <a:ext cx="10665103" cy="3942434"/>
          </a:xfrm>
        </p:spPr>
        <p:txBody>
          <a:bodyPr>
            <a:noAutofit/>
          </a:bodyPr>
          <a:lstStyle/>
          <a:p>
            <a:pPr>
              <a:lnSpc>
                <a:spcPct val="90000"/>
              </a:lnSpc>
            </a:pPr>
            <a:r>
              <a:rPr lang="en-US" sz="1800" b="1" dirty="0"/>
              <a:t>There are three primary financial statements: income statements, balance sheets, and cash flow statements. </a:t>
            </a:r>
          </a:p>
          <a:p>
            <a:pPr>
              <a:lnSpc>
                <a:spcPct val="90000"/>
              </a:lnSpc>
            </a:pPr>
            <a:r>
              <a:rPr lang="en-US" sz="1800" dirty="0"/>
              <a:t>Public traded companies are required to include audited financial statements in their annual and quarterly reports. </a:t>
            </a:r>
          </a:p>
          <a:p>
            <a:pPr>
              <a:lnSpc>
                <a:spcPct val="90000"/>
              </a:lnSpc>
            </a:pPr>
            <a:r>
              <a:rPr lang="en-US" sz="1800" dirty="0"/>
              <a:t>The Securities Exchange Commission (SEC) requires the public traded companies to file one 10K and three 10Q reports per year representing their annual and quarterly performance, respectively. </a:t>
            </a:r>
          </a:p>
          <a:p>
            <a:pPr>
              <a:lnSpc>
                <a:spcPct val="90000"/>
              </a:lnSpc>
            </a:pPr>
            <a:r>
              <a:rPr lang="en-US" sz="1800" dirty="0"/>
              <a:t>These detailed statements can be found on the company’s filings in the SEC’s EDGAR system. </a:t>
            </a:r>
            <a:r>
              <a:rPr lang="en-US" sz="1800" dirty="0">
                <a:hlinkClick r:id="rId2"/>
              </a:rPr>
              <a:t>www.sec.gov</a:t>
            </a:r>
            <a:r>
              <a:rPr lang="en-US" sz="1800" dirty="0"/>
              <a:t> </a:t>
            </a:r>
          </a:p>
          <a:p>
            <a:pPr>
              <a:lnSpc>
                <a:spcPct val="90000"/>
              </a:lnSpc>
            </a:pPr>
            <a:r>
              <a:rPr lang="en-US" sz="1800" dirty="0"/>
              <a:t>They are also usually available on the company’s website under “Investor Relations” and other financial websites such as </a:t>
            </a:r>
            <a:r>
              <a:rPr lang="en-US" sz="1800" dirty="0">
                <a:hlinkClick r:id="rId3"/>
              </a:rPr>
              <a:t>www.finance.yahoo.com</a:t>
            </a:r>
            <a:r>
              <a:rPr lang="en-US" sz="1800" dirty="0"/>
              <a:t>  and </a:t>
            </a:r>
            <a:r>
              <a:rPr lang="en-US" sz="1800" dirty="0">
                <a:hlinkClick r:id="rId4"/>
              </a:rPr>
              <a:t>www.google.com/finance</a:t>
            </a:r>
            <a:r>
              <a:rPr lang="en-US" sz="1800" dirty="0"/>
              <a:t> . </a:t>
            </a:r>
          </a:p>
          <a:p>
            <a:pPr>
              <a:lnSpc>
                <a:spcPct val="90000"/>
              </a:lnSpc>
            </a:pPr>
            <a:r>
              <a:rPr lang="en-US" sz="1800" dirty="0"/>
              <a:t>In addition to the statements, the company discusses its performance found in the </a:t>
            </a:r>
            <a:r>
              <a:rPr lang="en-US" sz="1800" b="1" dirty="0"/>
              <a:t>“Management, Discussion, and Analysis” (MD&amp;A) </a:t>
            </a:r>
            <a:r>
              <a:rPr lang="en-US" sz="1800" dirty="0"/>
              <a:t>section as well as provides detailed footnotes to each of the statements</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455612" y="202922"/>
            <a:ext cx="9715788" cy="1400530"/>
          </a:xfrm>
        </p:spPr>
        <p:txBody>
          <a:bodyPr anchor="ctr">
            <a:normAutofit/>
          </a:bodyPr>
          <a:lstStyle/>
          <a:p>
            <a:r>
              <a:rPr lang="en-US" b="1" dirty="0">
                <a:solidFill>
                  <a:srgbClr val="FFFFFF"/>
                </a:solidFill>
              </a:rPr>
              <a:t>Understanding Financial Statements</a:t>
            </a:r>
          </a:p>
        </p:txBody>
      </p:sp>
      <p:sp>
        <p:nvSpPr>
          <p:cNvPr id="14" name="Content Placeholder 13"/>
          <p:cNvSpPr>
            <a:spLocks noGrp="1"/>
          </p:cNvSpPr>
          <p:nvPr>
            <p:ph idx="1"/>
          </p:nvPr>
        </p:nvSpPr>
        <p:spPr>
          <a:xfrm>
            <a:off x="836612" y="2567593"/>
            <a:ext cx="10706388" cy="3484879"/>
          </a:xfrm>
        </p:spPr>
        <p:txBody>
          <a:bodyPr>
            <a:normAutofit/>
          </a:bodyPr>
          <a:lstStyle/>
          <a:p>
            <a:pPr>
              <a:lnSpc>
                <a:spcPct val="90000"/>
              </a:lnSpc>
            </a:pPr>
            <a:r>
              <a:rPr lang="en-US" sz="2000" dirty="0"/>
              <a:t>To evaluate publicly traded companies, analysts who represent different investors need uniform financial standards that are consistent, accurate, and complete. </a:t>
            </a:r>
          </a:p>
          <a:p>
            <a:pPr>
              <a:lnSpc>
                <a:spcPct val="90000"/>
              </a:lnSpc>
            </a:pPr>
            <a:r>
              <a:rPr lang="en-US" sz="2000" dirty="0"/>
              <a:t>Public accounting organizations around the world have set up global accounting standards. </a:t>
            </a:r>
          </a:p>
          <a:p>
            <a:pPr>
              <a:lnSpc>
                <a:spcPct val="90000"/>
              </a:lnSpc>
            </a:pPr>
            <a:r>
              <a:rPr lang="en-US" sz="2000" dirty="0"/>
              <a:t>The biggest organization, the International Financial Reporting Standards (IFRS), is gradually replacing country-specific standards. </a:t>
            </a:r>
          </a:p>
          <a:p>
            <a:pPr>
              <a:lnSpc>
                <a:spcPct val="90000"/>
              </a:lnSpc>
            </a:pPr>
            <a:r>
              <a:rPr lang="en-US" sz="2000" dirty="0"/>
              <a:t>Developed by the Financial Accounting Standard Board (FASB), the United States still recognizes generally accepted accounting principles (GAAP) regulated by the SEC. </a:t>
            </a:r>
          </a:p>
          <a:p>
            <a:pPr>
              <a:lnSpc>
                <a:spcPct val="90000"/>
              </a:lnSpc>
            </a:pPr>
            <a:r>
              <a:rPr lang="en-US" sz="2000" dirty="0"/>
              <a:t>However, the United States is gradually unifying to the IFRS standards.</a:t>
            </a:r>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760412" y="2613184"/>
            <a:ext cx="8944211" cy="3484879"/>
          </a:xfrm>
        </p:spPr>
        <p:txBody>
          <a:bodyPr>
            <a:normAutofit fontScale="92500" lnSpcReduction="10000"/>
          </a:bodyPr>
          <a:lstStyle/>
          <a:p>
            <a:pPr>
              <a:lnSpc>
                <a:spcPct val="90000"/>
              </a:lnSpc>
            </a:pPr>
            <a:r>
              <a:rPr lang="en-US" sz="1400" b="1" dirty="0"/>
              <a:t>The income statement is a summary of the company’s profit or loss over a period. It reports the revenues, expenses, and net profit or net loss over a quarter or a full year</a:t>
            </a:r>
            <a:r>
              <a:rPr lang="en-US" sz="1400" dirty="0"/>
              <a:t>. </a:t>
            </a:r>
          </a:p>
          <a:p>
            <a:pPr>
              <a:lnSpc>
                <a:spcPct val="90000"/>
              </a:lnSpc>
            </a:pPr>
            <a:r>
              <a:rPr lang="en-US" sz="1400" dirty="0"/>
              <a:t>It’s also referred to as a profit and loss statement or “P&amp;L.” The income statement drives the company’s reported quarterly earnings per share (EPS).</a:t>
            </a:r>
          </a:p>
          <a:p>
            <a:pPr>
              <a:lnSpc>
                <a:spcPct val="90000"/>
              </a:lnSpc>
            </a:pPr>
            <a:r>
              <a:rPr lang="en-US" sz="1400" dirty="0"/>
              <a:t> It is usually accompanied by a statement of comprehensive income, which reconciles the income statement to account for investments made by owners of the company.</a:t>
            </a:r>
          </a:p>
          <a:p>
            <a:pPr>
              <a:lnSpc>
                <a:spcPct val="90000"/>
              </a:lnSpc>
            </a:pPr>
            <a:r>
              <a:rPr lang="en-US" sz="1400" dirty="0"/>
              <a:t>The income statement is very useful when comparing revenues, expenses, and profits for the period and for one or more prior periods. </a:t>
            </a:r>
          </a:p>
          <a:p>
            <a:pPr>
              <a:lnSpc>
                <a:spcPct val="90000"/>
              </a:lnSpc>
            </a:pPr>
            <a:r>
              <a:rPr lang="en-US" sz="1400" dirty="0"/>
              <a:t>For example, this quarter’s results can be compared to two prior quarters or the same quarter from last year (this is called “year over year” or “YoY”).</a:t>
            </a:r>
          </a:p>
          <a:p>
            <a:pPr>
              <a:lnSpc>
                <a:spcPct val="90000"/>
              </a:lnSpc>
            </a:pPr>
            <a:r>
              <a:rPr lang="en-US" sz="1400" dirty="0"/>
              <a:t>The income statement demonstrated in figure 15.1 is basically broken down into top-line revenues and two types of expenses, including cost of revenues and operating expenses.</a:t>
            </a:r>
          </a:p>
          <a:p>
            <a:pPr>
              <a:lnSpc>
                <a:spcPct val="90000"/>
              </a:lnSpc>
            </a:pPr>
            <a:r>
              <a:rPr lang="en-US" sz="1400" dirty="0"/>
              <a:t>The difference between revenues and these expenses the company’s income from operations is calculated before other expenses such as interest and taxes. </a:t>
            </a:r>
          </a:p>
          <a:p>
            <a:pPr>
              <a:lnSpc>
                <a:spcPct val="90000"/>
              </a:lnSpc>
            </a:pPr>
            <a:r>
              <a:rPr lang="en-US" sz="1400" dirty="0"/>
              <a:t>Net income or the company’s bottom line is derived after these expenses are subtracted. </a:t>
            </a:r>
          </a:p>
          <a:p>
            <a:pPr>
              <a:lnSpc>
                <a:spcPct val="90000"/>
              </a:lnSpc>
            </a:pPr>
            <a:endParaRPr lang="en-US" sz="1200" dirty="0"/>
          </a:p>
        </p:txBody>
      </p:sp>
    </p:spTree>
    <p:extLst>
      <p:ext uri="{BB962C8B-B14F-4D97-AF65-F5344CB8AC3E}">
        <p14:creationId xmlns:p14="http://schemas.microsoft.com/office/powerpoint/2010/main" val="400755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r>
              <a:rPr lang="en-US" b="1">
                <a:solidFill>
                  <a:srgbClr val="EBEBEB"/>
                </a:solidFill>
              </a:rPr>
              <a:t>Income Statement</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5" name="Content Placeholder 4">
            <a:extLst>
              <a:ext uri="{FF2B5EF4-FFF2-40B4-BE49-F238E27FC236}">
                <a16:creationId xmlns:a16="http://schemas.microsoft.com/office/drawing/2014/main" id="{00EDE104-2484-BE61-2F67-7CE353F3602C}"/>
              </a:ext>
            </a:extLst>
          </p:cNvPr>
          <p:cNvPicPr>
            <a:picLocks noChangeAspect="1"/>
          </p:cNvPicPr>
          <p:nvPr/>
        </p:nvPicPr>
        <p:blipFill>
          <a:blip r:embed="rId2"/>
          <a:stretch>
            <a:fillRect/>
          </a:stretch>
        </p:blipFill>
        <p:spPr>
          <a:xfrm>
            <a:off x="5552045" y="194877"/>
            <a:ext cx="6111869" cy="6510724"/>
          </a:xfrm>
          <a:prstGeom prst="rect">
            <a:avLst/>
          </a:prstGeom>
          <a:effectLst/>
        </p:spPr>
      </p:pic>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99329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150812" y="1981200"/>
            <a:ext cx="11963400" cy="4648200"/>
          </a:xfrm>
        </p:spPr>
        <p:txBody>
          <a:bodyPr>
            <a:noAutofit/>
          </a:bodyPr>
          <a:lstStyle/>
          <a:p>
            <a:pPr marL="0" indent="0">
              <a:lnSpc>
                <a:spcPct val="90000"/>
              </a:lnSpc>
              <a:buNone/>
            </a:pPr>
            <a:r>
              <a:rPr lang="en-US" sz="1400" b="1" dirty="0"/>
              <a:t>Revenues</a:t>
            </a:r>
          </a:p>
          <a:p>
            <a:pPr marL="0" indent="0">
              <a:lnSpc>
                <a:spcPct val="90000"/>
              </a:lnSpc>
              <a:buNone/>
            </a:pPr>
            <a:r>
              <a:rPr lang="en-US" sz="1400" dirty="0"/>
              <a:t>Revenue (or sales) is the first line item on the income statement. </a:t>
            </a:r>
            <a:r>
              <a:rPr lang="en-US" sz="1400" b="1" dirty="0"/>
              <a:t>Revenues represent the total dollar amount realized by companies for the sale of products and services at a given period.</a:t>
            </a:r>
            <a:r>
              <a:rPr lang="en-US" sz="1400" dirty="0"/>
              <a:t> Revenues could be itemized by product, segment, division, or geographical location. In analyzing revenues, an analyst looks at the drivers of such revenues. The drivers could be volume, price, or contractual obligations. These drivers will be discussed in later chapters.</a:t>
            </a:r>
          </a:p>
          <a:p>
            <a:pPr marL="0" indent="0">
              <a:lnSpc>
                <a:spcPct val="90000"/>
              </a:lnSpc>
              <a:buNone/>
            </a:pPr>
            <a:r>
              <a:rPr lang="en-US" sz="1400" b="1" dirty="0"/>
              <a:t>Expenses</a:t>
            </a:r>
          </a:p>
          <a:p>
            <a:pPr marL="0" indent="0">
              <a:lnSpc>
                <a:spcPct val="90000"/>
              </a:lnSpc>
              <a:buNone/>
            </a:pPr>
            <a:r>
              <a:rPr lang="en-US" sz="1400" dirty="0"/>
              <a:t>Expenses reported in the income statement are generally broken down into two parts: </a:t>
            </a:r>
          </a:p>
          <a:p>
            <a:pPr>
              <a:lnSpc>
                <a:spcPct val="90000"/>
              </a:lnSpc>
            </a:pPr>
            <a:r>
              <a:rPr lang="en-US" sz="1400" dirty="0"/>
              <a:t>Direct cost or cost of revenue or cost of goods sold (COGS)</a:t>
            </a:r>
          </a:p>
          <a:p>
            <a:pPr>
              <a:lnSpc>
                <a:spcPct val="90000"/>
              </a:lnSpc>
            </a:pPr>
            <a:r>
              <a:rPr lang="en-US" sz="1400" dirty="0"/>
              <a:t>Indirect cost or operating expenses or selling, general, and administrative expenses (SG&amp;A)</a:t>
            </a:r>
          </a:p>
          <a:p>
            <a:pPr>
              <a:lnSpc>
                <a:spcPct val="90000"/>
              </a:lnSpc>
            </a:pPr>
            <a:r>
              <a:rPr lang="en-US" sz="1400" b="1" i="1" dirty="0"/>
              <a:t>Cost of Revenues</a:t>
            </a:r>
          </a:p>
          <a:p>
            <a:pPr marL="231775" lvl="1" indent="0">
              <a:lnSpc>
                <a:spcPct val="90000"/>
              </a:lnSpc>
              <a:buNone/>
            </a:pPr>
            <a:r>
              <a:rPr lang="en-US" sz="1400" dirty="0"/>
              <a:t>Cost of revenues (or cost of goods sold (COGS)) includes the direct costs of selling the goods of the company. These expenses include raw material, labor, and overhead (MLO). Cost of revenues captures expenses that are variable based on sales volume or units sold.</a:t>
            </a:r>
          </a:p>
          <a:p>
            <a:pPr>
              <a:lnSpc>
                <a:spcPct val="90000"/>
              </a:lnSpc>
            </a:pPr>
            <a:r>
              <a:rPr lang="en-US" sz="1400" b="1" i="1" dirty="0"/>
              <a:t>Operating Expenses</a:t>
            </a:r>
          </a:p>
          <a:p>
            <a:pPr marL="231775" lvl="1" indent="0">
              <a:lnSpc>
                <a:spcPct val="90000"/>
              </a:lnSpc>
              <a:buNone/>
            </a:pPr>
            <a:r>
              <a:rPr lang="en-US" sz="1400" dirty="0"/>
              <a:t>Operating expenses include the fixed costs of running a company that are not directly related to the sales volume or number of units sold. Operating expenses are also referred to as selling, general, and administrative expenses (SG&amp;A). SG&amp;A includes administrative costs such as the CEO’s salary, marketing costs such as advertising, and general costs such as office supplies and other office expenses. In addition to the SG&amp;A expenses, publicly traded companies include non-cash expenses such as depreciation and amortization</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8945192" cy="1400530"/>
          </a:xfrm>
        </p:spPr>
        <p:txBody>
          <a:bodyPr anchor="ctr">
            <a:normAutofit/>
          </a:bodyPr>
          <a:lstStyle/>
          <a:p>
            <a:r>
              <a:rPr lang="en-US" b="1">
                <a:solidFill>
                  <a:srgbClr val="FFFFFF"/>
                </a:solidFill>
              </a:rPr>
              <a:t>Income Statement</a:t>
            </a:r>
          </a:p>
        </p:txBody>
      </p:sp>
      <p:sp>
        <p:nvSpPr>
          <p:cNvPr id="14" name="Content Placeholder 13"/>
          <p:cNvSpPr>
            <a:spLocks noGrp="1"/>
          </p:cNvSpPr>
          <p:nvPr>
            <p:ph idx="1"/>
          </p:nvPr>
        </p:nvSpPr>
        <p:spPr>
          <a:xfrm>
            <a:off x="150812" y="2487082"/>
            <a:ext cx="11582400" cy="4169514"/>
          </a:xfrm>
        </p:spPr>
        <p:txBody>
          <a:bodyPr>
            <a:normAutofit/>
          </a:bodyPr>
          <a:lstStyle/>
          <a:p>
            <a:pPr marL="0" indent="0">
              <a:lnSpc>
                <a:spcPct val="90000"/>
              </a:lnSpc>
              <a:buNone/>
            </a:pPr>
            <a:r>
              <a:rPr lang="en-US" sz="1400" b="1" dirty="0"/>
              <a:t>Operating Income or EBIT</a:t>
            </a:r>
          </a:p>
          <a:p>
            <a:pPr>
              <a:lnSpc>
                <a:spcPct val="90000"/>
              </a:lnSpc>
            </a:pPr>
            <a:r>
              <a:rPr lang="en-US" sz="1400" dirty="0"/>
              <a:t>Revenues minus operating expenses result to operating income or earnings before interest and taxes (assuming the depreciation and amortization expenses are included in the “Operating Expense” section). Usually, private companies exclude depreciation and amortization expenses from the “Operating Expense” section resulting in earnings before interest, taxes, depreciation, and amortization (EBITDA). </a:t>
            </a:r>
          </a:p>
          <a:p>
            <a:pPr marL="0" indent="0">
              <a:lnSpc>
                <a:spcPct val="90000"/>
              </a:lnSpc>
              <a:buNone/>
            </a:pPr>
            <a:r>
              <a:rPr lang="en-US" sz="1400" b="1" dirty="0"/>
              <a:t>Earnings Before Interest, Taxes, Depreciation, and Amortization or EBITDA</a:t>
            </a:r>
          </a:p>
          <a:p>
            <a:pPr>
              <a:lnSpc>
                <a:spcPct val="90000"/>
              </a:lnSpc>
            </a:pPr>
            <a:r>
              <a:rPr lang="en-US" sz="1400" dirty="0"/>
              <a:t>For publicly traded companies, earnings before interest, taxes, depreciation, and amortization (EBITDA) is not usually found in the income statement. This is calculated by adding back depreciation and amortization (D&amp;A) to EBIT or operating income. This income line is commonly used to estimate the operating cash flow of the company. EBITDA is used in various methods to estimate the value of the firm and is discussed in later chapters.</a:t>
            </a:r>
          </a:p>
          <a:p>
            <a:pPr marL="0" indent="0">
              <a:lnSpc>
                <a:spcPct val="90000"/>
              </a:lnSpc>
              <a:buNone/>
            </a:pPr>
            <a:r>
              <a:rPr lang="en-US" sz="1400" b="1" dirty="0"/>
              <a:t>Net Income</a:t>
            </a:r>
          </a:p>
          <a:p>
            <a:pPr>
              <a:lnSpc>
                <a:spcPct val="90000"/>
              </a:lnSpc>
            </a:pPr>
            <a:r>
              <a:rPr lang="en-US" sz="1400" dirty="0"/>
              <a:t>Net income represents the bottom-line profit or loss of the company after tax and interest expenses and after other non-ordinary expenses such as dividends and one-time or non-recurring expenses. Net income or earnings after taxes represent the value added to last year’s earnings.</a:t>
            </a:r>
          </a:p>
          <a:p>
            <a:pPr>
              <a:lnSpc>
                <a:spcPct val="90000"/>
              </a:lnSpc>
            </a:pPr>
            <a:endParaRPr lang="en-US" sz="1200" dirty="0"/>
          </a:p>
        </p:txBody>
      </p:sp>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1608</TotalTime>
  <Words>6169</Words>
  <Application>Microsoft Office PowerPoint</Application>
  <PresentationFormat>Custom</PresentationFormat>
  <Paragraphs>230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Century Gothic</vt:lpstr>
      <vt:lpstr>Corbel</vt:lpstr>
      <vt:lpstr>Palatino Linotype</vt:lpstr>
      <vt:lpstr>Wingdings 3</vt:lpstr>
      <vt:lpstr>Ion</vt:lpstr>
      <vt:lpstr>Credit Risk Analysis II (Corporate Banking)  Financial Analysis</vt:lpstr>
      <vt:lpstr>Lecture Title &amp; Objectives</vt:lpstr>
      <vt:lpstr>Credit Risk Application for Corporate Loans</vt:lpstr>
      <vt:lpstr>Financial Statements Analysis Overview</vt:lpstr>
      <vt:lpstr>Understanding Financial Statements</vt:lpstr>
      <vt:lpstr>Income Statement</vt:lpstr>
      <vt:lpstr>Income Statement</vt:lpstr>
      <vt:lpstr>Income Statement</vt:lpstr>
      <vt:lpstr>Income Statement</vt:lpstr>
      <vt:lpstr>Balance Sheet Statement</vt:lpstr>
      <vt:lpstr>Balance Sheet Statement</vt:lpstr>
      <vt:lpstr>Balance Sheet Statement</vt:lpstr>
      <vt:lpstr>Balance Sheet Statement</vt:lpstr>
      <vt:lpstr>Balance Sheet Statement</vt:lpstr>
      <vt:lpstr>Balance Sheet Statement</vt:lpstr>
      <vt:lpstr>Balance Sheet Statement</vt:lpstr>
      <vt:lpstr>PowerPoint Presentation</vt:lpstr>
      <vt:lpstr>PowerPoint Presentation</vt:lpstr>
      <vt:lpstr>Cash Flow Statement</vt:lpstr>
      <vt:lpstr>Cash Flow Statement</vt:lpstr>
      <vt:lpstr>Cash Flow Statement</vt:lpstr>
      <vt:lpstr>Cash Flow Statement</vt:lpstr>
      <vt:lpstr>Cash Flow Statement </vt:lpstr>
      <vt:lpstr>Cash Flow Statement Building the Cash Flow Statement Spreadsheet</vt:lpstr>
      <vt:lpstr>Cash Flow Statement Building the Cash Flow Statement Spreadsheet</vt:lpstr>
      <vt:lpstr>Cash Flow Statement Building the Cash Flow Statement Spreadsheet</vt:lpstr>
      <vt:lpstr>Cash Flow Statement Building the Cash Flow Statement Spreadsheet</vt:lpstr>
      <vt:lpstr>Cash Flow Statement Building the Cash Flow Statement Spreadsheet</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lpstr>Financial Ratio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38</cp:revision>
  <dcterms:created xsi:type="dcterms:W3CDTF">2020-05-26T21:09:41Z</dcterms:created>
  <dcterms:modified xsi:type="dcterms:W3CDTF">2026-03-30T23:52:13Z</dcterms:modified>
</cp:coreProperties>
</file>