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1" r:id="rId7"/>
    <p:sldId id="262" r:id="rId8"/>
    <p:sldId id="263" r:id="rId9"/>
    <p:sldId id="264" r:id="rId10"/>
    <p:sldId id="271" r:id="rId11"/>
    <p:sldId id="273" r:id="rId12"/>
    <p:sldId id="272"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1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3E5C9-2B9C-4809-8C3F-65335B05983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9AEA5F6-C651-488E-B91F-374FB9657C5F}">
      <dgm:prSet/>
      <dgm:spPr/>
      <dgm:t>
        <a:bodyPr/>
        <a:lstStyle/>
        <a:p>
          <a:pPr>
            <a:defRPr cap="all"/>
          </a:pPr>
          <a:r>
            <a:rPr lang="en-US"/>
            <a:t>- Hedge Funds (e.g., Elliott, Oaktree)</a:t>
          </a:r>
        </a:p>
      </dgm:t>
    </dgm:pt>
    <dgm:pt modelId="{59913494-0075-4660-AB43-DD11A52F5027}" type="parTrans" cxnId="{8CDD8073-A55E-4B30-B4A9-603F1DC70713}">
      <dgm:prSet/>
      <dgm:spPr/>
      <dgm:t>
        <a:bodyPr/>
        <a:lstStyle/>
        <a:p>
          <a:endParaRPr lang="en-US"/>
        </a:p>
      </dgm:t>
    </dgm:pt>
    <dgm:pt modelId="{FBF7E8CC-7257-4B45-B28F-6A86631493B7}" type="sibTrans" cxnId="{8CDD8073-A55E-4B30-B4A9-603F1DC70713}">
      <dgm:prSet/>
      <dgm:spPr/>
      <dgm:t>
        <a:bodyPr/>
        <a:lstStyle/>
        <a:p>
          <a:endParaRPr lang="en-US"/>
        </a:p>
      </dgm:t>
    </dgm:pt>
    <dgm:pt modelId="{A677DDD6-1DA8-4E64-9135-4A0C43814FCB}">
      <dgm:prSet/>
      <dgm:spPr/>
      <dgm:t>
        <a:bodyPr/>
        <a:lstStyle/>
        <a:p>
          <a:pPr>
            <a:defRPr cap="all"/>
          </a:pPr>
          <a:r>
            <a:rPr lang="en-US" dirty="0"/>
            <a:t>- Private Equity Firms (KPS)</a:t>
          </a:r>
        </a:p>
      </dgm:t>
    </dgm:pt>
    <dgm:pt modelId="{40A5B192-4E62-4192-85D4-21414D2AAA3D}" type="parTrans" cxnId="{CE208DA3-D384-4BD1-9247-76ED3671B1E5}">
      <dgm:prSet/>
      <dgm:spPr/>
      <dgm:t>
        <a:bodyPr/>
        <a:lstStyle/>
        <a:p>
          <a:endParaRPr lang="en-US"/>
        </a:p>
      </dgm:t>
    </dgm:pt>
    <dgm:pt modelId="{7814861F-8DFE-47D6-8BF9-38CFA1F201BA}" type="sibTrans" cxnId="{CE208DA3-D384-4BD1-9247-76ED3671B1E5}">
      <dgm:prSet/>
      <dgm:spPr/>
      <dgm:t>
        <a:bodyPr/>
        <a:lstStyle/>
        <a:p>
          <a:endParaRPr lang="en-US"/>
        </a:p>
      </dgm:t>
    </dgm:pt>
    <dgm:pt modelId="{AFF39771-2D69-467F-9C73-D097B136709F}">
      <dgm:prSet/>
      <dgm:spPr/>
      <dgm:t>
        <a:bodyPr/>
        <a:lstStyle/>
        <a:p>
          <a:pPr>
            <a:defRPr cap="all"/>
          </a:pPr>
          <a:r>
            <a:rPr lang="en-US" dirty="0"/>
            <a:t>- Distressed Debt Funds</a:t>
          </a:r>
        </a:p>
      </dgm:t>
    </dgm:pt>
    <dgm:pt modelId="{8602A5A6-AC3F-4C5E-9162-4E9316CB37B6}" type="parTrans" cxnId="{292EF9DC-9396-4E98-827C-6860A2D7BD99}">
      <dgm:prSet/>
      <dgm:spPr/>
      <dgm:t>
        <a:bodyPr/>
        <a:lstStyle/>
        <a:p>
          <a:endParaRPr lang="en-US"/>
        </a:p>
      </dgm:t>
    </dgm:pt>
    <dgm:pt modelId="{1E0F1019-706E-4D39-8BDB-AE1C4525C863}" type="sibTrans" cxnId="{292EF9DC-9396-4E98-827C-6860A2D7BD99}">
      <dgm:prSet/>
      <dgm:spPr/>
      <dgm:t>
        <a:bodyPr/>
        <a:lstStyle/>
        <a:p>
          <a:endParaRPr lang="en-US"/>
        </a:p>
      </dgm:t>
    </dgm:pt>
    <dgm:pt modelId="{CCAD3F54-812F-44F5-8033-414C5D2C335E}">
      <dgm:prSet/>
      <dgm:spPr/>
      <dgm:t>
        <a:bodyPr/>
        <a:lstStyle/>
        <a:p>
          <a:pPr>
            <a:defRPr cap="all"/>
          </a:pPr>
          <a:r>
            <a:rPr lang="en-US"/>
            <a:t>- Credit Trading Desks (Investment Banks)</a:t>
          </a:r>
        </a:p>
      </dgm:t>
    </dgm:pt>
    <dgm:pt modelId="{A2357047-4413-4243-8C8F-9F47AE310252}" type="parTrans" cxnId="{03C4E14D-0EBE-406D-99B8-22AE8463B39B}">
      <dgm:prSet/>
      <dgm:spPr/>
      <dgm:t>
        <a:bodyPr/>
        <a:lstStyle/>
        <a:p>
          <a:endParaRPr lang="en-US"/>
        </a:p>
      </dgm:t>
    </dgm:pt>
    <dgm:pt modelId="{8BA5CA7D-6B6B-4290-9233-63A051A23B01}" type="sibTrans" cxnId="{03C4E14D-0EBE-406D-99B8-22AE8463B39B}">
      <dgm:prSet/>
      <dgm:spPr/>
      <dgm:t>
        <a:bodyPr/>
        <a:lstStyle/>
        <a:p>
          <a:endParaRPr lang="en-US"/>
        </a:p>
      </dgm:t>
    </dgm:pt>
    <dgm:pt modelId="{D76D2697-B36C-47D9-A986-41D84A25BE23}">
      <dgm:prSet/>
      <dgm:spPr/>
      <dgm:t>
        <a:bodyPr/>
        <a:lstStyle/>
        <a:p>
          <a:pPr>
            <a:defRPr cap="all"/>
          </a:pPr>
          <a:r>
            <a:rPr lang="en-US"/>
            <a:t>- Special Situations Investors</a:t>
          </a:r>
        </a:p>
      </dgm:t>
    </dgm:pt>
    <dgm:pt modelId="{8B98B908-1DAA-422E-B53C-19756C757D74}" type="parTrans" cxnId="{46A9C054-3E96-4D97-94DB-B6FE11A7565C}">
      <dgm:prSet/>
      <dgm:spPr/>
      <dgm:t>
        <a:bodyPr/>
        <a:lstStyle/>
        <a:p>
          <a:endParaRPr lang="en-US"/>
        </a:p>
      </dgm:t>
    </dgm:pt>
    <dgm:pt modelId="{1C27B9AB-7D09-484D-9929-DB95352433C9}" type="sibTrans" cxnId="{46A9C054-3E96-4D97-94DB-B6FE11A7565C}">
      <dgm:prSet/>
      <dgm:spPr/>
      <dgm:t>
        <a:bodyPr/>
        <a:lstStyle/>
        <a:p>
          <a:endParaRPr lang="en-US"/>
        </a:p>
      </dgm:t>
    </dgm:pt>
    <dgm:pt modelId="{7CDA02BC-91CF-48F2-A994-F6775DA8A020}" type="pres">
      <dgm:prSet presAssocID="{8693E5C9-2B9C-4809-8C3F-65335B059830}" presName="root" presStyleCnt="0">
        <dgm:presLayoutVars>
          <dgm:dir/>
          <dgm:resizeHandles val="exact"/>
        </dgm:presLayoutVars>
      </dgm:prSet>
      <dgm:spPr/>
    </dgm:pt>
    <dgm:pt modelId="{5F318E88-FFA3-441C-BDA8-2E6E7BC633BC}" type="pres">
      <dgm:prSet presAssocID="{E9AEA5F6-C651-488E-B91F-374FB9657C5F}" presName="compNode" presStyleCnt="0"/>
      <dgm:spPr/>
    </dgm:pt>
    <dgm:pt modelId="{A3A15145-2B8F-4855-A01D-CAAA4187793C}" type="pres">
      <dgm:prSet presAssocID="{E9AEA5F6-C651-488E-B91F-374FB9657C5F}" presName="iconBgRect" presStyleLbl="bgShp" presStyleIdx="0" presStyleCnt="5"/>
      <dgm:spPr/>
    </dgm:pt>
    <dgm:pt modelId="{AE41CB60-4E2D-493C-8547-7493AC2FE952}" type="pres">
      <dgm:prSet presAssocID="{E9AEA5F6-C651-488E-B91F-374FB9657C5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271D9473-D750-4D85-99CA-A9F41A528C19}" type="pres">
      <dgm:prSet presAssocID="{E9AEA5F6-C651-488E-B91F-374FB9657C5F}" presName="spaceRect" presStyleCnt="0"/>
      <dgm:spPr/>
    </dgm:pt>
    <dgm:pt modelId="{C35EC2B2-996D-44E5-BDFF-ABBEECEAC75F}" type="pres">
      <dgm:prSet presAssocID="{E9AEA5F6-C651-488E-B91F-374FB9657C5F}" presName="textRect" presStyleLbl="revTx" presStyleIdx="0" presStyleCnt="5">
        <dgm:presLayoutVars>
          <dgm:chMax val="1"/>
          <dgm:chPref val="1"/>
        </dgm:presLayoutVars>
      </dgm:prSet>
      <dgm:spPr/>
    </dgm:pt>
    <dgm:pt modelId="{50DACA62-3B57-49CC-AE1D-8ADB342CA51E}" type="pres">
      <dgm:prSet presAssocID="{FBF7E8CC-7257-4B45-B28F-6A86631493B7}" presName="sibTrans" presStyleCnt="0"/>
      <dgm:spPr/>
    </dgm:pt>
    <dgm:pt modelId="{08E95A9A-5211-4BF0-A68F-D4996532164C}" type="pres">
      <dgm:prSet presAssocID="{A677DDD6-1DA8-4E64-9135-4A0C43814FCB}" presName="compNode" presStyleCnt="0"/>
      <dgm:spPr/>
    </dgm:pt>
    <dgm:pt modelId="{BC5F6CD1-313B-4DCC-A124-94E7CF9AFD8A}" type="pres">
      <dgm:prSet presAssocID="{A677DDD6-1DA8-4E64-9135-4A0C43814FCB}" presName="iconBgRect" presStyleLbl="bgShp" presStyleIdx="1" presStyleCnt="5"/>
      <dgm:spPr/>
    </dgm:pt>
    <dgm:pt modelId="{F4EDEA5D-6875-4F17-81FD-D4FCF30C804C}" type="pres">
      <dgm:prSet presAssocID="{A677DDD6-1DA8-4E64-9135-4A0C43814F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1E156EE-3265-405B-BE50-B534D094D39D}" type="pres">
      <dgm:prSet presAssocID="{A677DDD6-1DA8-4E64-9135-4A0C43814FCB}" presName="spaceRect" presStyleCnt="0"/>
      <dgm:spPr/>
    </dgm:pt>
    <dgm:pt modelId="{CA19244D-2247-4407-A167-C2D9B6433864}" type="pres">
      <dgm:prSet presAssocID="{A677DDD6-1DA8-4E64-9135-4A0C43814FCB}" presName="textRect" presStyleLbl="revTx" presStyleIdx="1" presStyleCnt="5">
        <dgm:presLayoutVars>
          <dgm:chMax val="1"/>
          <dgm:chPref val="1"/>
        </dgm:presLayoutVars>
      </dgm:prSet>
      <dgm:spPr/>
    </dgm:pt>
    <dgm:pt modelId="{6CEBE1CC-E9A6-49B7-8212-6195527F8F99}" type="pres">
      <dgm:prSet presAssocID="{7814861F-8DFE-47D6-8BF9-38CFA1F201BA}" presName="sibTrans" presStyleCnt="0"/>
      <dgm:spPr/>
    </dgm:pt>
    <dgm:pt modelId="{82F9316F-0802-4045-8355-748E72845BCB}" type="pres">
      <dgm:prSet presAssocID="{AFF39771-2D69-467F-9C73-D097B136709F}" presName="compNode" presStyleCnt="0"/>
      <dgm:spPr/>
    </dgm:pt>
    <dgm:pt modelId="{8931FD94-56FE-4EAC-9868-6F8911A500C0}" type="pres">
      <dgm:prSet presAssocID="{AFF39771-2D69-467F-9C73-D097B136709F}" presName="iconBgRect" presStyleLbl="bgShp" presStyleIdx="2" presStyleCnt="5"/>
      <dgm:spPr/>
    </dgm:pt>
    <dgm:pt modelId="{355B87A8-5B71-4D88-8ABE-F8B040CB1635}" type="pres">
      <dgm:prSet presAssocID="{AFF39771-2D69-467F-9C73-D097B136709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57AD087-E9AA-4518-BE90-FFC9C8903159}" type="pres">
      <dgm:prSet presAssocID="{AFF39771-2D69-467F-9C73-D097B136709F}" presName="spaceRect" presStyleCnt="0"/>
      <dgm:spPr/>
    </dgm:pt>
    <dgm:pt modelId="{70370F3C-C3AC-4856-BEAC-92DF578222F8}" type="pres">
      <dgm:prSet presAssocID="{AFF39771-2D69-467F-9C73-D097B136709F}" presName="textRect" presStyleLbl="revTx" presStyleIdx="2" presStyleCnt="5">
        <dgm:presLayoutVars>
          <dgm:chMax val="1"/>
          <dgm:chPref val="1"/>
        </dgm:presLayoutVars>
      </dgm:prSet>
      <dgm:spPr/>
    </dgm:pt>
    <dgm:pt modelId="{9912B2A6-49D2-4D57-B97A-170DE49A9D10}" type="pres">
      <dgm:prSet presAssocID="{1E0F1019-706E-4D39-8BDB-AE1C4525C863}" presName="sibTrans" presStyleCnt="0"/>
      <dgm:spPr/>
    </dgm:pt>
    <dgm:pt modelId="{04971FC0-8C2E-48A0-A3E8-8772CD75D321}" type="pres">
      <dgm:prSet presAssocID="{CCAD3F54-812F-44F5-8033-414C5D2C335E}" presName="compNode" presStyleCnt="0"/>
      <dgm:spPr/>
    </dgm:pt>
    <dgm:pt modelId="{08592BB9-6455-4C76-9F9C-DA75DEF2CC24}" type="pres">
      <dgm:prSet presAssocID="{CCAD3F54-812F-44F5-8033-414C5D2C335E}" presName="iconBgRect" presStyleLbl="bgShp" presStyleIdx="3" presStyleCnt="5"/>
      <dgm:spPr/>
    </dgm:pt>
    <dgm:pt modelId="{8BD3CD00-4656-4A6B-971A-2E356294509E}" type="pres">
      <dgm:prSet presAssocID="{CCAD3F54-812F-44F5-8033-414C5D2C335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BC26F2E2-4DE5-4516-8EB7-E99AD139F41E}" type="pres">
      <dgm:prSet presAssocID="{CCAD3F54-812F-44F5-8033-414C5D2C335E}" presName="spaceRect" presStyleCnt="0"/>
      <dgm:spPr/>
    </dgm:pt>
    <dgm:pt modelId="{A1438F91-C7CD-4772-B597-60826EF41AFB}" type="pres">
      <dgm:prSet presAssocID="{CCAD3F54-812F-44F5-8033-414C5D2C335E}" presName="textRect" presStyleLbl="revTx" presStyleIdx="3" presStyleCnt="5">
        <dgm:presLayoutVars>
          <dgm:chMax val="1"/>
          <dgm:chPref val="1"/>
        </dgm:presLayoutVars>
      </dgm:prSet>
      <dgm:spPr/>
    </dgm:pt>
    <dgm:pt modelId="{4199E1E6-AA02-4162-9115-002C8E77DDCD}" type="pres">
      <dgm:prSet presAssocID="{8BA5CA7D-6B6B-4290-9233-63A051A23B01}" presName="sibTrans" presStyleCnt="0"/>
      <dgm:spPr/>
    </dgm:pt>
    <dgm:pt modelId="{CDAD34D6-8A74-4651-B485-DA17E5E99E7D}" type="pres">
      <dgm:prSet presAssocID="{D76D2697-B36C-47D9-A986-41D84A25BE23}" presName="compNode" presStyleCnt="0"/>
      <dgm:spPr/>
    </dgm:pt>
    <dgm:pt modelId="{F6EBDEB5-C73B-4F47-8319-F75D8960E24C}" type="pres">
      <dgm:prSet presAssocID="{D76D2697-B36C-47D9-A986-41D84A25BE23}" presName="iconBgRect" presStyleLbl="bgShp" presStyleIdx="4" presStyleCnt="5"/>
      <dgm:spPr/>
    </dgm:pt>
    <dgm:pt modelId="{A87517C9-FF4D-4741-B657-C73A93DE2FE1}" type="pres">
      <dgm:prSet presAssocID="{D76D2697-B36C-47D9-A986-41D84A25BE2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uro"/>
        </a:ext>
      </dgm:extLst>
    </dgm:pt>
    <dgm:pt modelId="{C98118A5-7C8D-4686-AB56-2767798422F3}" type="pres">
      <dgm:prSet presAssocID="{D76D2697-B36C-47D9-A986-41D84A25BE23}" presName="spaceRect" presStyleCnt="0"/>
      <dgm:spPr/>
    </dgm:pt>
    <dgm:pt modelId="{8D9BB075-EBB8-43D8-89ED-E00ADE4B3400}" type="pres">
      <dgm:prSet presAssocID="{D76D2697-B36C-47D9-A986-41D84A25BE23}" presName="textRect" presStyleLbl="revTx" presStyleIdx="4" presStyleCnt="5">
        <dgm:presLayoutVars>
          <dgm:chMax val="1"/>
          <dgm:chPref val="1"/>
        </dgm:presLayoutVars>
      </dgm:prSet>
      <dgm:spPr/>
    </dgm:pt>
  </dgm:ptLst>
  <dgm:cxnLst>
    <dgm:cxn modelId="{A5234701-9120-451E-B199-6B14C7CD5017}" type="presOf" srcId="{8693E5C9-2B9C-4809-8C3F-65335B059830}" destId="{7CDA02BC-91CF-48F2-A994-F6775DA8A020}" srcOrd="0" destOrd="0" presId="urn:microsoft.com/office/officeart/2018/5/layout/IconCircleLabelList"/>
    <dgm:cxn modelId="{11617112-A20E-4189-A8AF-AC1908B29B40}" type="presOf" srcId="{A677DDD6-1DA8-4E64-9135-4A0C43814FCB}" destId="{CA19244D-2247-4407-A167-C2D9B6433864}" srcOrd="0" destOrd="0" presId="urn:microsoft.com/office/officeart/2018/5/layout/IconCircleLabelList"/>
    <dgm:cxn modelId="{03C4E14D-0EBE-406D-99B8-22AE8463B39B}" srcId="{8693E5C9-2B9C-4809-8C3F-65335B059830}" destId="{CCAD3F54-812F-44F5-8033-414C5D2C335E}" srcOrd="3" destOrd="0" parTransId="{A2357047-4413-4243-8C8F-9F47AE310252}" sibTransId="{8BA5CA7D-6B6B-4290-9233-63A051A23B01}"/>
    <dgm:cxn modelId="{8CDD8073-A55E-4B30-B4A9-603F1DC70713}" srcId="{8693E5C9-2B9C-4809-8C3F-65335B059830}" destId="{E9AEA5F6-C651-488E-B91F-374FB9657C5F}" srcOrd="0" destOrd="0" parTransId="{59913494-0075-4660-AB43-DD11A52F5027}" sibTransId="{FBF7E8CC-7257-4B45-B28F-6A86631493B7}"/>
    <dgm:cxn modelId="{46A9C054-3E96-4D97-94DB-B6FE11A7565C}" srcId="{8693E5C9-2B9C-4809-8C3F-65335B059830}" destId="{D76D2697-B36C-47D9-A986-41D84A25BE23}" srcOrd="4" destOrd="0" parTransId="{8B98B908-1DAA-422E-B53C-19756C757D74}" sibTransId="{1C27B9AB-7D09-484D-9929-DB95352433C9}"/>
    <dgm:cxn modelId="{3F2EEE83-85F3-456E-84C2-8E7778CDE031}" type="presOf" srcId="{E9AEA5F6-C651-488E-B91F-374FB9657C5F}" destId="{C35EC2B2-996D-44E5-BDFF-ABBEECEAC75F}" srcOrd="0" destOrd="0" presId="urn:microsoft.com/office/officeart/2018/5/layout/IconCircleLabelList"/>
    <dgm:cxn modelId="{CE208DA3-D384-4BD1-9247-76ED3671B1E5}" srcId="{8693E5C9-2B9C-4809-8C3F-65335B059830}" destId="{A677DDD6-1DA8-4E64-9135-4A0C43814FCB}" srcOrd="1" destOrd="0" parTransId="{40A5B192-4E62-4192-85D4-21414D2AAA3D}" sibTransId="{7814861F-8DFE-47D6-8BF9-38CFA1F201BA}"/>
    <dgm:cxn modelId="{8109B7C7-5D3D-4431-94AA-374C9CD9FB96}" type="presOf" srcId="{D76D2697-B36C-47D9-A986-41D84A25BE23}" destId="{8D9BB075-EBB8-43D8-89ED-E00ADE4B3400}" srcOrd="0" destOrd="0" presId="urn:microsoft.com/office/officeart/2018/5/layout/IconCircleLabelList"/>
    <dgm:cxn modelId="{292EF9DC-9396-4E98-827C-6860A2D7BD99}" srcId="{8693E5C9-2B9C-4809-8C3F-65335B059830}" destId="{AFF39771-2D69-467F-9C73-D097B136709F}" srcOrd="2" destOrd="0" parTransId="{8602A5A6-AC3F-4C5E-9162-4E9316CB37B6}" sibTransId="{1E0F1019-706E-4D39-8BDB-AE1C4525C863}"/>
    <dgm:cxn modelId="{107576EB-C780-484B-B694-922722AA194C}" type="presOf" srcId="{AFF39771-2D69-467F-9C73-D097B136709F}" destId="{70370F3C-C3AC-4856-BEAC-92DF578222F8}" srcOrd="0" destOrd="0" presId="urn:microsoft.com/office/officeart/2018/5/layout/IconCircleLabelList"/>
    <dgm:cxn modelId="{99CA43F6-F7B9-4970-92B5-4A13FED861BE}" type="presOf" srcId="{CCAD3F54-812F-44F5-8033-414C5D2C335E}" destId="{A1438F91-C7CD-4772-B597-60826EF41AFB}" srcOrd="0" destOrd="0" presId="urn:microsoft.com/office/officeart/2018/5/layout/IconCircleLabelList"/>
    <dgm:cxn modelId="{AB6341F3-1B5F-462C-8B85-60B1CAB5C33C}" type="presParOf" srcId="{7CDA02BC-91CF-48F2-A994-F6775DA8A020}" destId="{5F318E88-FFA3-441C-BDA8-2E6E7BC633BC}" srcOrd="0" destOrd="0" presId="urn:microsoft.com/office/officeart/2018/5/layout/IconCircleLabelList"/>
    <dgm:cxn modelId="{3BC605C3-7568-45C9-9D64-B92D086526FE}" type="presParOf" srcId="{5F318E88-FFA3-441C-BDA8-2E6E7BC633BC}" destId="{A3A15145-2B8F-4855-A01D-CAAA4187793C}" srcOrd="0" destOrd="0" presId="urn:microsoft.com/office/officeart/2018/5/layout/IconCircleLabelList"/>
    <dgm:cxn modelId="{F712B38A-3A80-41C7-B402-4D95D3BBCA10}" type="presParOf" srcId="{5F318E88-FFA3-441C-BDA8-2E6E7BC633BC}" destId="{AE41CB60-4E2D-493C-8547-7493AC2FE952}" srcOrd="1" destOrd="0" presId="urn:microsoft.com/office/officeart/2018/5/layout/IconCircleLabelList"/>
    <dgm:cxn modelId="{833E6982-676B-46FA-930B-47A8F3962EA9}" type="presParOf" srcId="{5F318E88-FFA3-441C-BDA8-2E6E7BC633BC}" destId="{271D9473-D750-4D85-99CA-A9F41A528C19}" srcOrd="2" destOrd="0" presId="urn:microsoft.com/office/officeart/2018/5/layout/IconCircleLabelList"/>
    <dgm:cxn modelId="{34F05267-5DA1-4C1A-B44C-BA77F4318E4A}" type="presParOf" srcId="{5F318E88-FFA3-441C-BDA8-2E6E7BC633BC}" destId="{C35EC2B2-996D-44E5-BDFF-ABBEECEAC75F}" srcOrd="3" destOrd="0" presId="urn:microsoft.com/office/officeart/2018/5/layout/IconCircleLabelList"/>
    <dgm:cxn modelId="{BCCA7F87-9B26-4C55-A875-3589EA8901ED}" type="presParOf" srcId="{7CDA02BC-91CF-48F2-A994-F6775DA8A020}" destId="{50DACA62-3B57-49CC-AE1D-8ADB342CA51E}" srcOrd="1" destOrd="0" presId="urn:microsoft.com/office/officeart/2018/5/layout/IconCircleLabelList"/>
    <dgm:cxn modelId="{871EDBDE-3A75-42C1-9114-04BC0FD08050}" type="presParOf" srcId="{7CDA02BC-91CF-48F2-A994-F6775DA8A020}" destId="{08E95A9A-5211-4BF0-A68F-D4996532164C}" srcOrd="2" destOrd="0" presId="urn:microsoft.com/office/officeart/2018/5/layout/IconCircleLabelList"/>
    <dgm:cxn modelId="{27F52217-5E19-4DEE-A4F0-763BB65D4009}" type="presParOf" srcId="{08E95A9A-5211-4BF0-A68F-D4996532164C}" destId="{BC5F6CD1-313B-4DCC-A124-94E7CF9AFD8A}" srcOrd="0" destOrd="0" presId="urn:microsoft.com/office/officeart/2018/5/layout/IconCircleLabelList"/>
    <dgm:cxn modelId="{E22C97DD-7955-4380-90B0-C7668432B37B}" type="presParOf" srcId="{08E95A9A-5211-4BF0-A68F-D4996532164C}" destId="{F4EDEA5D-6875-4F17-81FD-D4FCF30C804C}" srcOrd="1" destOrd="0" presId="urn:microsoft.com/office/officeart/2018/5/layout/IconCircleLabelList"/>
    <dgm:cxn modelId="{46740475-093D-46AB-AC0E-3E2EAFB39C9C}" type="presParOf" srcId="{08E95A9A-5211-4BF0-A68F-D4996532164C}" destId="{C1E156EE-3265-405B-BE50-B534D094D39D}" srcOrd="2" destOrd="0" presId="urn:microsoft.com/office/officeart/2018/5/layout/IconCircleLabelList"/>
    <dgm:cxn modelId="{10CD5D0A-CF8D-4603-BB34-B72061B01A7C}" type="presParOf" srcId="{08E95A9A-5211-4BF0-A68F-D4996532164C}" destId="{CA19244D-2247-4407-A167-C2D9B6433864}" srcOrd="3" destOrd="0" presId="urn:microsoft.com/office/officeart/2018/5/layout/IconCircleLabelList"/>
    <dgm:cxn modelId="{F017E7EB-DFC0-428D-BD89-9555AD98754D}" type="presParOf" srcId="{7CDA02BC-91CF-48F2-A994-F6775DA8A020}" destId="{6CEBE1CC-E9A6-49B7-8212-6195527F8F99}" srcOrd="3" destOrd="0" presId="urn:microsoft.com/office/officeart/2018/5/layout/IconCircleLabelList"/>
    <dgm:cxn modelId="{86A042B8-90A2-4A0A-80E0-E7F6E617F575}" type="presParOf" srcId="{7CDA02BC-91CF-48F2-A994-F6775DA8A020}" destId="{82F9316F-0802-4045-8355-748E72845BCB}" srcOrd="4" destOrd="0" presId="urn:microsoft.com/office/officeart/2018/5/layout/IconCircleLabelList"/>
    <dgm:cxn modelId="{600D5C82-4F0B-4145-B0A4-1E6223883EEC}" type="presParOf" srcId="{82F9316F-0802-4045-8355-748E72845BCB}" destId="{8931FD94-56FE-4EAC-9868-6F8911A500C0}" srcOrd="0" destOrd="0" presId="urn:microsoft.com/office/officeart/2018/5/layout/IconCircleLabelList"/>
    <dgm:cxn modelId="{F784512D-2460-414F-B317-B73FF31AA459}" type="presParOf" srcId="{82F9316F-0802-4045-8355-748E72845BCB}" destId="{355B87A8-5B71-4D88-8ABE-F8B040CB1635}" srcOrd="1" destOrd="0" presId="urn:microsoft.com/office/officeart/2018/5/layout/IconCircleLabelList"/>
    <dgm:cxn modelId="{EEE3BCA4-AF58-473C-8417-C65DEF42DCAA}" type="presParOf" srcId="{82F9316F-0802-4045-8355-748E72845BCB}" destId="{057AD087-E9AA-4518-BE90-FFC9C8903159}" srcOrd="2" destOrd="0" presId="urn:microsoft.com/office/officeart/2018/5/layout/IconCircleLabelList"/>
    <dgm:cxn modelId="{E59AA6EA-EF75-46CB-B26A-278E282B1804}" type="presParOf" srcId="{82F9316F-0802-4045-8355-748E72845BCB}" destId="{70370F3C-C3AC-4856-BEAC-92DF578222F8}" srcOrd="3" destOrd="0" presId="urn:microsoft.com/office/officeart/2018/5/layout/IconCircleLabelList"/>
    <dgm:cxn modelId="{E5FDCDB8-26D1-481A-AC02-9306EEF72D1D}" type="presParOf" srcId="{7CDA02BC-91CF-48F2-A994-F6775DA8A020}" destId="{9912B2A6-49D2-4D57-B97A-170DE49A9D10}" srcOrd="5" destOrd="0" presId="urn:microsoft.com/office/officeart/2018/5/layout/IconCircleLabelList"/>
    <dgm:cxn modelId="{5FBD7880-4584-47C2-8E54-DDE2A0312A66}" type="presParOf" srcId="{7CDA02BC-91CF-48F2-A994-F6775DA8A020}" destId="{04971FC0-8C2E-48A0-A3E8-8772CD75D321}" srcOrd="6" destOrd="0" presId="urn:microsoft.com/office/officeart/2018/5/layout/IconCircleLabelList"/>
    <dgm:cxn modelId="{4FA8F760-E302-4D3F-A16F-BD3D341FEE7C}" type="presParOf" srcId="{04971FC0-8C2E-48A0-A3E8-8772CD75D321}" destId="{08592BB9-6455-4C76-9F9C-DA75DEF2CC24}" srcOrd="0" destOrd="0" presId="urn:microsoft.com/office/officeart/2018/5/layout/IconCircleLabelList"/>
    <dgm:cxn modelId="{9ABBB95B-6083-4B86-BCAF-343BD69B3ACF}" type="presParOf" srcId="{04971FC0-8C2E-48A0-A3E8-8772CD75D321}" destId="{8BD3CD00-4656-4A6B-971A-2E356294509E}" srcOrd="1" destOrd="0" presId="urn:microsoft.com/office/officeart/2018/5/layout/IconCircleLabelList"/>
    <dgm:cxn modelId="{27315794-2ADD-4633-8829-569C78925268}" type="presParOf" srcId="{04971FC0-8C2E-48A0-A3E8-8772CD75D321}" destId="{BC26F2E2-4DE5-4516-8EB7-E99AD139F41E}" srcOrd="2" destOrd="0" presId="urn:microsoft.com/office/officeart/2018/5/layout/IconCircleLabelList"/>
    <dgm:cxn modelId="{874CCADE-EAB4-4807-A9B4-3619CBB928AE}" type="presParOf" srcId="{04971FC0-8C2E-48A0-A3E8-8772CD75D321}" destId="{A1438F91-C7CD-4772-B597-60826EF41AFB}" srcOrd="3" destOrd="0" presId="urn:microsoft.com/office/officeart/2018/5/layout/IconCircleLabelList"/>
    <dgm:cxn modelId="{49BCF44D-EF73-44CB-939A-1AD5F15E2E70}" type="presParOf" srcId="{7CDA02BC-91CF-48F2-A994-F6775DA8A020}" destId="{4199E1E6-AA02-4162-9115-002C8E77DDCD}" srcOrd="7" destOrd="0" presId="urn:microsoft.com/office/officeart/2018/5/layout/IconCircleLabelList"/>
    <dgm:cxn modelId="{B3C72713-FBF4-405E-8D65-E8CCD87E227F}" type="presParOf" srcId="{7CDA02BC-91CF-48F2-A994-F6775DA8A020}" destId="{CDAD34D6-8A74-4651-B485-DA17E5E99E7D}" srcOrd="8" destOrd="0" presId="urn:microsoft.com/office/officeart/2018/5/layout/IconCircleLabelList"/>
    <dgm:cxn modelId="{55CEE9DD-1D9D-4F3F-BC64-F54F611C3B58}" type="presParOf" srcId="{CDAD34D6-8A74-4651-B485-DA17E5E99E7D}" destId="{F6EBDEB5-C73B-4F47-8319-F75D8960E24C}" srcOrd="0" destOrd="0" presId="urn:microsoft.com/office/officeart/2018/5/layout/IconCircleLabelList"/>
    <dgm:cxn modelId="{A40513EF-8EA0-4801-B22B-D48E9F4B327B}" type="presParOf" srcId="{CDAD34D6-8A74-4651-B485-DA17E5E99E7D}" destId="{A87517C9-FF4D-4741-B657-C73A93DE2FE1}" srcOrd="1" destOrd="0" presId="urn:microsoft.com/office/officeart/2018/5/layout/IconCircleLabelList"/>
    <dgm:cxn modelId="{BF284602-5C08-4D80-A397-63207D5CD81C}" type="presParOf" srcId="{CDAD34D6-8A74-4651-B485-DA17E5E99E7D}" destId="{C98118A5-7C8D-4686-AB56-2767798422F3}" srcOrd="2" destOrd="0" presId="urn:microsoft.com/office/officeart/2018/5/layout/IconCircleLabelList"/>
    <dgm:cxn modelId="{E101DC0D-23C4-4868-BFC9-6421E533C8E5}" type="presParOf" srcId="{CDAD34D6-8A74-4651-B485-DA17E5E99E7D}" destId="{8D9BB075-EBB8-43D8-89ED-E00ADE4B340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5145-2B8F-4855-A01D-CAAA4187793C}">
      <dsp:nvSpPr>
        <dsp:cNvPr id="0" name=""/>
        <dsp:cNvSpPr/>
      </dsp:nvSpPr>
      <dsp:spPr>
        <a:xfrm>
          <a:off x="271391" y="549024"/>
          <a:ext cx="844945" cy="8449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1CB60-4E2D-493C-8547-7493AC2FE952}">
      <dsp:nvSpPr>
        <dsp:cNvPr id="0" name=""/>
        <dsp:cNvSpPr/>
      </dsp:nvSpPr>
      <dsp:spPr>
        <a:xfrm>
          <a:off x="451461" y="729094"/>
          <a:ext cx="484804" cy="484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5EC2B2-996D-44E5-BDFF-ABBEECEAC75F}">
      <dsp:nvSpPr>
        <dsp:cNvPr id="0" name=""/>
        <dsp:cNvSpPr/>
      </dsp:nvSpPr>
      <dsp:spPr>
        <a:xfrm>
          <a:off x="1285" y="165714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Hedge Funds (e.g., Elliott, Oaktree)</a:t>
          </a:r>
        </a:p>
      </dsp:txBody>
      <dsp:txXfrm>
        <a:off x="1285" y="1657149"/>
        <a:ext cx="1385156" cy="554062"/>
      </dsp:txXfrm>
    </dsp:sp>
    <dsp:sp modelId="{BC5F6CD1-313B-4DCC-A124-94E7CF9AFD8A}">
      <dsp:nvSpPr>
        <dsp:cNvPr id="0" name=""/>
        <dsp:cNvSpPr/>
      </dsp:nvSpPr>
      <dsp:spPr>
        <a:xfrm>
          <a:off x="1898949" y="549024"/>
          <a:ext cx="844945" cy="84494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DEA5D-6875-4F17-81FD-D4FCF30C804C}">
      <dsp:nvSpPr>
        <dsp:cNvPr id="0" name=""/>
        <dsp:cNvSpPr/>
      </dsp:nvSpPr>
      <dsp:spPr>
        <a:xfrm>
          <a:off x="2079020" y="729094"/>
          <a:ext cx="484804" cy="484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19244D-2247-4407-A167-C2D9B6433864}">
      <dsp:nvSpPr>
        <dsp:cNvPr id="0" name=""/>
        <dsp:cNvSpPr/>
      </dsp:nvSpPr>
      <dsp:spPr>
        <a:xfrm>
          <a:off x="1628844" y="165714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Private Equity Firms (KPS)</a:t>
          </a:r>
        </a:p>
      </dsp:txBody>
      <dsp:txXfrm>
        <a:off x="1628844" y="1657149"/>
        <a:ext cx="1385156" cy="554062"/>
      </dsp:txXfrm>
    </dsp:sp>
    <dsp:sp modelId="{8931FD94-56FE-4EAC-9868-6F8911A500C0}">
      <dsp:nvSpPr>
        <dsp:cNvPr id="0" name=""/>
        <dsp:cNvSpPr/>
      </dsp:nvSpPr>
      <dsp:spPr>
        <a:xfrm>
          <a:off x="3526508" y="549024"/>
          <a:ext cx="844945" cy="84494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B87A8-5B71-4D88-8ABE-F8B040CB1635}">
      <dsp:nvSpPr>
        <dsp:cNvPr id="0" name=""/>
        <dsp:cNvSpPr/>
      </dsp:nvSpPr>
      <dsp:spPr>
        <a:xfrm>
          <a:off x="3706578" y="729094"/>
          <a:ext cx="484804" cy="484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370F3C-C3AC-4856-BEAC-92DF578222F8}">
      <dsp:nvSpPr>
        <dsp:cNvPr id="0" name=""/>
        <dsp:cNvSpPr/>
      </dsp:nvSpPr>
      <dsp:spPr>
        <a:xfrm>
          <a:off x="3256402" y="165714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Distressed Debt Funds</a:t>
          </a:r>
        </a:p>
      </dsp:txBody>
      <dsp:txXfrm>
        <a:off x="3256402" y="1657149"/>
        <a:ext cx="1385156" cy="554062"/>
      </dsp:txXfrm>
    </dsp:sp>
    <dsp:sp modelId="{08592BB9-6455-4C76-9F9C-DA75DEF2CC24}">
      <dsp:nvSpPr>
        <dsp:cNvPr id="0" name=""/>
        <dsp:cNvSpPr/>
      </dsp:nvSpPr>
      <dsp:spPr>
        <a:xfrm>
          <a:off x="1085170" y="2557501"/>
          <a:ext cx="844945" cy="84494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3CD00-4656-4A6B-971A-2E356294509E}">
      <dsp:nvSpPr>
        <dsp:cNvPr id="0" name=""/>
        <dsp:cNvSpPr/>
      </dsp:nvSpPr>
      <dsp:spPr>
        <a:xfrm>
          <a:off x="1265240" y="2737571"/>
          <a:ext cx="484804" cy="484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438F91-C7CD-4772-B597-60826EF41AFB}">
      <dsp:nvSpPr>
        <dsp:cNvPr id="0" name=""/>
        <dsp:cNvSpPr/>
      </dsp:nvSpPr>
      <dsp:spPr>
        <a:xfrm>
          <a:off x="815065" y="366562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Credit Trading Desks (Investment Banks)</a:t>
          </a:r>
        </a:p>
      </dsp:txBody>
      <dsp:txXfrm>
        <a:off x="815065" y="3665626"/>
        <a:ext cx="1385156" cy="554062"/>
      </dsp:txXfrm>
    </dsp:sp>
    <dsp:sp modelId="{F6EBDEB5-C73B-4F47-8319-F75D8960E24C}">
      <dsp:nvSpPr>
        <dsp:cNvPr id="0" name=""/>
        <dsp:cNvSpPr/>
      </dsp:nvSpPr>
      <dsp:spPr>
        <a:xfrm>
          <a:off x="2712729" y="2557501"/>
          <a:ext cx="844945" cy="84494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517C9-FF4D-4741-B657-C73A93DE2FE1}">
      <dsp:nvSpPr>
        <dsp:cNvPr id="0" name=""/>
        <dsp:cNvSpPr/>
      </dsp:nvSpPr>
      <dsp:spPr>
        <a:xfrm>
          <a:off x="2892799" y="2737571"/>
          <a:ext cx="484804" cy="484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9BB075-EBB8-43D8-89ED-E00ADE4B3400}">
      <dsp:nvSpPr>
        <dsp:cNvPr id="0" name=""/>
        <dsp:cNvSpPr/>
      </dsp:nvSpPr>
      <dsp:spPr>
        <a:xfrm>
          <a:off x="2442623" y="366562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Special Situations Investors</a:t>
          </a:r>
        </a:p>
      </dsp:txBody>
      <dsp:txXfrm>
        <a:off x="2442623" y="3665626"/>
        <a:ext cx="1385156" cy="55406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115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16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8766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8563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2357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91690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432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4821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3122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034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821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72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66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6500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706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6026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4/21/2025</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6168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CAD085-E8A6-8845-BD4E-CB4CCA059FC4}" type="datetimeFigureOut">
              <a:rPr lang="en-US" smtClean="0"/>
              <a:t>4/21/2025</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77045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rainsdetroit.com/awards/supplier-consolidator-autokiniton-buys-tower-international-12-billion?utm_source=chatgp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newswire.com/news-releases/autokiniton-global-group-to-acquire-tower-international-for-31-per-share-in-cash-300884043.html?utm_source=chatgpt.com" TargetMode="External"/><Relationship Id="rId2" Type="http://schemas.openxmlformats.org/officeDocument/2006/relationships/hyperlink" Target="https://www.autokiniton.com/news1?utm_source=chatgpt.com" TargetMode="External"/><Relationship Id="rId1" Type="http://schemas.openxmlformats.org/officeDocument/2006/relationships/slideLayout" Target="../slideLayouts/slideLayout2.xml"/><Relationship Id="rId5" Type="http://schemas.openxmlformats.org/officeDocument/2006/relationships/hyperlink" Target="https://www.smartbusinessdealmakers.com/articles/topic/tower-international-set-to-be-acquired-by-autokiniton-global-for-900m/?utm_source=chatgpt.com" TargetMode="External"/><Relationship Id="rId4" Type="http://schemas.openxmlformats.org/officeDocument/2006/relationships/hyperlink" Target="https://www.lowenstein.com/news-insights/firm-news/lowenstein-client-tower-international-nyse-towr-agrees-to-acquisition-by-autokiniton-global-group-in-900-million-deal?utm_source=chatgpt.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6189" y="685800"/>
            <a:ext cx="2778952" cy="5308599"/>
          </a:xfrm>
        </p:spPr>
        <p:txBody>
          <a:bodyPr>
            <a:normAutofit/>
          </a:bodyPr>
          <a:lstStyle/>
          <a:p>
            <a:r>
              <a:rPr lang="en-US" sz="2800">
                <a:solidFill>
                  <a:srgbClr val="FFFFFF"/>
                </a:solidFill>
              </a:rPr>
              <a:t>Distressed Debt Markets: Investors &amp; Analytical Frameworks</a:t>
            </a:r>
          </a:p>
        </p:txBody>
      </p:sp>
      <p:sp>
        <p:nvSpPr>
          <p:cNvPr id="3" name="Content Placeholder 2"/>
          <p:cNvSpPr>
            <a:spLocks noGrp="1"/>
          </p:cNvSpPr>
          <p:nvPr>
            <p:ph idx="1"/>
          </p:nvPr>
        </p:nvSpPr>
        <p:spPr>
          <a:xfrm>
            <a:off x="4887414" y="685800"/>
            <a:ext cx="3565923" cy="5410200"/>
          </a:xfrm>
        </p:spPr>
        <p:txBody>
          <a:bodyPr>
            <a:normAutofit/>
          </a:bodyPr>
          <a:lstStyle/>
          <a:p>
            <a:pPr marL="0" indent="0">
              <a:buNone/>
            </a:pPr>
            <a:r>
              <a:rPr lang="en-US" sz="1600" dirty="0">
                <a:solidFill>
                  <a:srgbClr val="FFFFFF"/>
                </a:solidFill>
              </a:rPr>
              <a:t>Understanding Opportunities in Financial Distress</a:t>
            </a: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r>
              <a:rPr lang="en-US" sz="1600" dirty="0">
                <a:solidFill>
                  <a:srgbClr val="FFFFFF"/>
                </a:solidFill>
              </a:rPr>
              <a:t>Professor Chris Droussiotis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DD388-090F-EF3B-7CED-B9486C9B6349}"/>
              </a:ext>
            </a:extLst>
          </p:cNvPr>
          <p:cNvSpPr>
            <a:spLocks noGrp="1"/>
          </p:cNvSpPr>
          <p:nvPr>
            <p:ph idx="1"/>
          </p:nvPr>
        </p:nvSpPr>
        <p:spPr>
          <a:xfrm>
            <a:off x="313944" y="295656"/>
            <a:ext cx="8766048" cy="2437966"/>
          </a:xfrm>
        </p:spPr>
        <p:txBody>
          <a:bodyPr>
            <a:normAutofit/>
          </a:bodyPr>
          <a:lstStyle/>
          <a:p>
            <a:pPr marL="0" indent="0">
              <a:buNone/>
            </a:pPr>
            <a:r>
              <a:rPr lang="en-US" u="sng" dirty="0">
                <a:solidFill>
                  <a:schemeClr val="tx1"/>
                </a:solidFill>
              </a:rPr>
              <a:t>Transaction:</a:t>
            </a:r>
          </a:p>
          <a:p>
            <a:pPr marL="0" indent="0">
              <a:buNone/>
            </a:pPr>
            <a:r>
              <a:rPr lang="en-US" dirty="0">
                <a:solidFill>
                  <a:schemeClr val="tx1"/>
                </a:solidFill>
              </a:rPr>
              <a:t>In 2019, </a:t>
            </a:r>
            <a:r>
              <a:rPr lang="en-US" dirty="0" err="1">
                <a:solidFill>
                  <a:schemeClr val="tx1"/>
                </a:solidFill>
              </a:rPr>
              <a:t>Autokiniton</a:t>
            </a:r>
            <a:r>
              <a:rPr lang="en-US" dirty="0">
                <a:solidFill>
                  <a:schemeClr val="tx1"/>
                </a:solidFill>
              </a:rPr>
              <a:t> Global Group (AGG), a North American automotive supplier backed by KPS Capital Partners, acquired Tower International, a manufacturer of automotive structural metal components, in a deal valued at approximately $900 million. The acquisition price was $31 per share in cash, representing a 70% premium over Tower's closing stock price on July 11, 2019 </a:t>
            </a:r>
            <a:r>
              <a:rPr lang="en-US" sz="1400" dirty="0">
                <a:solidFill>
                  <a:schemeClr val="tx1"/>
                </a:solidFill>
              </a:rPr>
              <a:t>.</a:t>
            </a:r>
          </a:p>
        </p:txBody>
      </p:sp>
      <p:pic>
        <p:nvPicPr>
          <p:cNvPr id="8" name="Picture 7">
            <a:extLst>
              <a:ext uri="{FF2B5EF4-FFF2-40B4-BE49-F238E27FC236}">
                <a16:creationId xmlns:a16="http://schemas.microsoft.com/office/drawing/2014/main" id="{F8110679-924E-3B0C-B550-865A75C63EA0}"/>
              </a:ext>
            </a:extLst>
          </p:cNvPr>
          <p:cNvPicPr>
            <a:picLocks noChangeAspect="1"/>
          </p:cNvPicPr>
          <p:nvPr/>
        </p:nvPicPr>
        <p:blipFill>
          <a:blip r:embed="rId2"/>
          <a:stretch>
            <a:fillRect/>
          </a:stretch>
        </p:blipFill>
        <p:spPr>
          <a:xfrm>
            <a:off x="496641" y="2904472"/>
            <a:ext cx="2470574" cy="3657872"/>
          </a:xfrm>
          <a:prstGeom prst="rect">
            <a:avLst/>
          </a:prstGeom>
        </p:spPr>
      </p:pic>
      <p:pic>
        <p:nvPicPr>
          <p:cNvPr id="9" name="Picture 8">
            <a:extLst>
              <a:ext uri="{FF2B5EF4-FFF2-40B4-BE49-F238E27FC236}">
                <a16:creationId xmlns:a16="http://schemas.microsoft.com/office/drawing/2014/main" id="{952EB8D2-8673-AAD3-C15C-9A243FC69538}"/>
              </a:ext>
            </a:extLst>
          </p:cNvPr>
          <p:cNvPicPr>
            <a:picLocks noChangeAspect="1"/>
          </p:cNvPicPr>
          <p:nvPr/>
        </p:nvPicPr>
        <p:blipFill>
          <a:blip r:embed="rId3"/>
          <a:stretch>
            <a:fillRect/>
          </a:stretch>
        </p:blipFill>
        <p:spPr>
          <a:xfrm>
            <a:off x="5253997" y="2904472"/>
            <a:ext cx="2475914" cy="3603275"/>
          </a:xfrm>
          <a:prstGeom prst="rect">
            <a:avLst/>
          </a:prstGeom>
        </p:spPr>
      </p:pic>
    </p:spTree>
    <p:extLst>
      <p:ext uri="{BB962C8B-B14F-4D97-AF65-F5344CB8AC3E}">
        <p14:creationId xmlns:p14="http://schemas.microsoft.com/office/powerpoint/2010/main" val="339116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C00280-6445-71F3-D9FB-C6B9A70A651A}"/>
              </a:ext>
            </a:extLst>
          </p:cNvPr>
          <p:cNvSpPr txBox="1">
            <a:spLocks noGrp="1"/>
          </p:cNvSpPr>
          <p:nvPr>
            <p:ph idx="1"/>
          </p:nvPr>
        </p:nvSpPr>
        <p:spPr>
          <a:xfrm>
            <a:off x="518160" y="1058799"/>
            <a:ext cx="8433816" cy="4678204"/>
          </a:xfrm>
          <a:prstGeom prst="rect">
            <a:avLst/>
          </a:prstGeom>
          <a:noFill/>
        </p:spPr>
        <p:txBody>
          <a:bodyPr wrap="square">
            <a:spAutoFit/>
          </a:bodyPr>
          <a:lstStyle/>
          <a:p>
            <a:pPr>
              <a:buNone/>
            </a:pPr>
            <a:r>
              <a:rPr lang="en-US" sz="2000" b="1" u="sng" dirty="0">
                <a:solidFill>
                  <a:schemeClr val="tx1"/>
                </a:solidFill>
              </a:rPr>
              <a:t>Background and Strategic Rationale</a:t>
            </a:r>
            <a:endParaRPr lang="en-US" sz="2000" u="sng" dirty="0">
              <a:solidFill>
                <a:schemeClr val="tx1"/>
              </a:solidFill>
            </a:endParaRPr>
          </a:p>
          <a:p>
            <a:pPr>
              <a:buNone/>
            </a:pPr>
            <a:r>
              <a:rPr lang="en-US" sz="2000" dirty="0">
                <a:solidFill>
                  <a:schemeClr val="tx1"/>
                </a:solidFill>
              </a:rPr>
              <a:t>Tower International, headquartered in Livonia, Michigan, had faced financial challenges over the years, including a Chapter 11 bankruptcy filing in 2005. Despite emerging from bankruptcy in 2007 under Cerberus Capital Management's ownership, Tower continued to struggle with consistent cash flow generation. In early 2019, Tower sold its European operations to focus on its North American business, signaling a strategic shift .​</a:t>
            </a:r>
            <a:r>
              <a:rPr lang="en-US" sz="2000" dirty="0">
                <a:solidFill>
                  <a:schemeClr val="tx1"/>
                </a:solidFill>
                <a:hlinkClick r:id="rId2">
                  <a:extLst>
                    <a:ext uri="{A12FA001-AC4F-418D-AE19-62706E023703}">
                      <ahyp:hlinkClr xmlns:ahyp="http://schemas.microsoft.com/office/drawing/2018/hyperlinkcolor" val="tx"/>
                    </a:ext>
                  </a:extLst>
                </a:hlinkClick>
              </a:rPr>
              <a:t>Crain's Detroit Business</a:t>
            </a:r>
            <a:endParaRPr lang="en-US" sz="2000" dirty="0">
              <a:solidFill>
                <a:schemeClr val="tx1"/>
              </a:solidFill>
            </a:endParaRPr>
          </a:p>
          <a:p>
            <a:r>
              <a:rPr lang="en-US" sz="2000" dirty="0">
                <a:solidFill>
                  <a:schemeClr val="tx1"/>
                </a:solidFill>
              </a:rPr>
              <a:t>AGG, established in 2018 through the acquisition of L&amp;W Engineering, aimed to consolidate the automotive metal components sector. The acquisition of Tower significantly expanded AGG's scale, product offerings, and customer base, positioning it as a leading supplier in North America </a:t>
            </a:r>
          </a:p>
        </p:txBody>
      </p:sp>
    </p:spTree>
    <p:extLst>
      <p:ext uri="{BB962C8B-B14F-4D97-AF65-F5344CB8AC3E}">
        <p14:creationId xmlns:p14="http://schemas.microsoft.com/office/powerpoint/2010/main" val="29038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B0B43-D905-F7F2-0FA3-E65D2FFB667A}"/>
              </a:ext>
            </a:extLst>
          </p:cNvPr>
          <p:cNvSpPr>
            <a:spLocks noGrp="1"/>
          </p:cNvSpPr>
          <p:nvPr>
            <p:ph idx="1"/>
          </p:nvPr>
        </p:nvSpPr>
        <p:spPr>
          <a:xfrm>
            <a:off x="533400" y="533400"/>
            <a:ext cx="8491728" cy="5931408"/>
          </a:xfrm>
        </p:spPr>
        <p:txBody>
          <a:bodyPr>
            <a:normAutofit fontScale="85000" lnSpcReduction="10000"/>
          </a:bodyPr>
          <a:lstStyle/>
          <a:p>
            <a:pPr>
              <a:buNone/>
            </a:pPr>
            <a:r>
              <a:rPr lang="en-US" b="1" u="sng" dirty="0">
                <a:solidFill>
                  <a:schemeClr val="tx1"/>
                </a:solidFill>
              </a:rPr>
              <a:t>Transaction Details</a:t>
            </a:r>
          </a:p>
          <a:p>
            <a:pPr>
              <a:buFont typeface="Arial" panose="020B0604020202020204" pitchFamily="34" charset="0"/>
              <a:buChar char="•"/>
            </a:pPr>
            <a:r>
              <a:rPr lang="en-US" b="1" dirty="0">
                <a:solidFill>
                  <a:schemeClr val="tx1"/>
                </a:solidFill>
              </a:rPr>
              <a:t>Announcement Date:</a:t>
            </a:r>
            <a:r>
              <a:rPr lang="en-US" dirty="0">
                <a:solidFill>
                  <a:schemeClr val="tx1"/>
                </a:solidFill>
              </a:rPr>
              <a:t> July 12, 2019</a:t>
            </a:r>
          </a:p>
          <a:p>
            <a:pPr>
              <a:buFont typeface="Arial" panose="020B0604020202020204" pitchFamily="34" charset="0"/>
              <a:buChar char="•"/>
            </a:pPr>
            <a:r>
              <a:rPr lang="en-US" b="1" dirty="0">
                <a:solidFill>
                  <a:schemeClr val="tx1"/>
                </a:solidFill>
              </a:rPr>
              <a:t>Acquisition Price:</a:t>
            </a:r>
            <a:r>
              <a:rPr lang="en-US" dirty="0">
                <a:solidFill>
                  <a:schemeClr val="tx1"/>
                </a:solidFill>
              </a:rPr>
              <a:t> $31 per share in cash</a:t>
            </a:r>
          </a:p>
          <a:p>
            <a:pPr>
              <a:buFont typeface="Arial" panose="020B0604020202020204" pitchFamily="34" charset="0"/>
              <a:buChar char="•"/>
            </a:pPr>
            <a:r>
              <a:rPr lang="en-US" b="1" dirty="0">
                <a:solidFill>
                  <a:schemeClr val="tx1"/>
                </a:solidFill>
              </a:rPr>
              <a:t>Total Transaction Value:</a:t>
            </a:r>
            <a:r>
              <a:rPr lang="en-US" dirty="0">
                <a:solidFill>
                  <a:schemeClr val="tx1"/>
                </a:solidFill>
              </a:rPr>
              <a:t> Approximately $900 million, including debt and pension liabilities </a:t>
            </a:r>
          </a:p>
          <a:p>
            <a:pPr>
              <a:buFont typeface="Arial" panose="020B0604020202020204" pitchFamily="34" charset="0"/>
              <a:buChar char="•"/>
            </a:pPr>
            <a:r>
              <a:rPr lang="en-US" b="1" dirty="0">
                <a:solidFill>
                  <a:schemeClr val="tx1"/>
                </a:solidFill>
              </a:rPr>
              <a:t>Completion Date:</a:t>
            </a:r>
            <a:r>
              <a:rPr lang="en-US" dirty="0">
                <a:solidFill>
                  <a:schemeClr val="tx1"/>
                </a:solidFill>
              </a:rPr>
              <a:t> September 30, 2019</a:t>
            </a:r>
          </a:p>
          <a:p>
            <a:pPr>
              <a:buFont typeface="Arial" panose="020B0604020202020204" pitchFamily="34" charset="0"/>
              <a:buChar char="•"/>
            </a:pPr>
            <a:r>
              <a:rPr lang="en-US" b="1" dirty="0">
                <a:solidFill>
                  <a:schemeClr val="tx1"/>
                </a:solidFill>
              </a:rPr>
              <a:t>Structure:</a:t>
            </a:r>
            <a:r>
              <a:rPr lang="en-US" dirty="0">
                <a:solidFill>
                  <a:schemeClr val="tx1"/>
                </a:solidFill>
              </a:rPr>
              <a:t> Tender offer followed by a merger, resulting in Tower becoming a wholly owned subsidiary of AGG ​</a:t>
            </a:r>
            <a:r>
              <a:rPr lang="en-US" dirty="0">
                <a:solidFill>
                  <a:schemeClr val="tx1"/>
                </a:solidFill>
                <a:hlinkClick r:id="rId2">
                  <a:extLst>
                    <a:ext uri="{A12FA001-AC4F-418D-AE19-62706E023703}">
                      <ahyp:hlinkClr xmlns:ahyp="http://schemas.microsoft.com/office/drawing/2018/hyperlinkcolor" val="tx"/>
                    </a:ext>
                  </a:extLst>
                </a:hlinkClick>
              </a:rPr>
              <a:t>Smart Business Dealmakers+8Autokiniton - Homepage+8SEC+8</a:t>
            </a:r>
            <a:r>
              <a:rPr lang="en-US" dirty="0">
                <a:solidFill>
                  <a:schemeClr val="tx1"/>
                </a:solidFill>
                <a:hlinkClick r:id="rId3">
                  <a:extLst>
                    <a:ext uri="{A12FA001-AC4F-418D-AE19-62706E023703}">
                      <ahyp:hlinkClr xmlns:ahyp="http://schemas.microsoft.com/office/drawing/2018/hyperlinkcolor" val="tx"/>
                    </a:ext>
                  </a:extLst>
                </a:hlinkClick>
              </a:rPr>
              <a:t>SEC+7PR Newswire+7Autokiniton - Homepage+7</a:t>
            </a:r>
            <a:r>
              <a:rPr lang="en-US" dirty="0">
                <a:solidFill>
                  <a:schemeClr val="tx1"/>
                </a:solidFill>
                <a:hlinkClick r:id="rId4">
                  <a:extLst>
                    <a:ext uri="{A12FA001-AC4F-418D-AE19-62706E023703}">
                      <ahyp:hlinkClr xmlns:ahyp="http://schemas.microsoft.com/office/drawing/2018/hyperlinkcolor" val="tx"/>
                    </a:ext>
                  </a:extLst>
                </a:hlinkClick>
              </a:rPr>
              <a:t>Lowenstein Sandler+1PR Newswire+1</a:t>
            </a:r>
            <a:endParaRPr lang="en-US" dirty="0">
              <a:solidFill>
                <a:schemeClr val="tx1"/>
              </a:solidFill>
            </a:endParaRPr>
          </a:p>
          <a:p>
            <a:pPr>
              <a:buNone/>
            </a:pPr>
            <a:r>
              <a:rPr lang="en-US" dirty="0">
                <a:solidFill>
                  <a:schemeClr val="tx1"/>
                </a:solidFill>
              </a:rPr>
              <a:t>The acquisition allowed AGG to enhance its manufacturing footprint and technological capabilities, particularly in lightweighting technologies, aligning with industry trends toward vehicle electrification and efficiency. Post-acquisition, AGG maintained a conservative capital structure to support ongoing research and development, technology investments, and organic growth initiatives .​</a:t>
            </a:r>
            <a:r>
              <a:rPr lang="en-US" dirty="0">
                <a:solidFill>
                  <a:schemeClr val="tx1"/>
                </a:solidFill>
                <a:hlinkClick r:id="rId3">
                  <a:extLst>
                    <a:ext uri="{A12FA001-AC4F-418D-AE19-62706E023703}">
                      <ahyp:hlinkClr xmlns:ahyp="http://schemas.microsoft.com/office/drawing/2018/hyperlinkcolor" val="tx"/>
                    </a:ext>
                  </a:extLst>
                </a:hlinkClick>
              </a:rPr>
              <a:t>Paul, Weiss+3PR Newswire+3Autokiniton - Homepage+3</a:t>
            </a:r>
            <a:r>
              <a:rPr lang="en-US" dirty="0">
                <a:solidFill>
                  <a:schemeClr val="tx1"/>
                </a:solidFill>
                <a:hlinkClick r:id="rId5">
                  <a:extLst>
                    <a:ext uri="{A12FA001-AC4F-418D-AE19-62706E023703}">
                      <ahyp:hlinkClr xmlns:ahyp="http://schemas.microsoft.com/office/drawing/2018/hyperlinkcolor" val="tx"/>
                    </a:ext>
                  </a:extLst>
                </a:hlinkClick>
              </a:rPr>
              <a:t>Smart Business Dealmakers+1PR Newswire+1</a:t>
            </a:r>
            <a:endParaRPr lang="en-US" dirty="0">
              <a:solidFill>
                <a:schemeClr val="tx1"/>
              </a:solidFill>
            </a:endParaRPr>
          </a:p>
          <a:p>
            <a:r>
              <a:rPr lang="en-US" dirty="0">
                <a:solidFill>
                  <a:schemeClr val="tx1"/>
                </a:solidFill>
              </a:rPr>
              <a:t>This strategic acquisition underscored AGG's commitment to becoming a dominant player in the automotive components industry by leveraging synergies and expanding its market presence.</a:t>
            </a:r>
          </a:p>
          <a:p>
            <a:endParaRPr lang="en-US" dirty="0"/>
          </a:p>
        </p:txBody>
      </p:sp>
    </p:spTree>
    <p:extLst>
      <p:ext uri="{BB962C8B-B14F-4D97-AF65-F5344CB8AC3E}">
        <p14:creationId xmlns:p14="http://schemas.microsoft.com/office/powerpoint/2010/main" val="86841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13458" y="153415"/>
            <a:ext cx="5361861" cy="1507067"/>
          </a:xfrm>
        </p:spPr>
        <p:txBody>
          <a:bodyPr>
            <a:normAutofit/>
          </a:bodyPr>
          <a:lstStyle/>
          <a:p>
            <a:r>
              <a:rPr dirty="0"/>
              <a:t>Conclusion &amp; Key Takeaways</a:t>
            </a:r>
          </a:p>
        </p:txBody>
      </p:sp>
      <p:pic>
        <p:nvPicPr>
          <p:cNvPr id="5" name="Picture 4" descr="Desk with productivity items">
            <a:extLst>
              <a:ext uri="{FF2B5EF4-FFF2-40B4-BE49-F238E27FC236}">
                <a16:creationId xmlns:a16="http://schemas.microsoft.com/office/drawing/2014/main" id="{9F754811-BCA1-B4C7-0184-938003920931}"/>
              </a:ext>
            </a:extLst>
          </p:cNvPr>
          <p:cNvPicPr>
            <a:picLocks noChangeAspect="1"/>
          </p:cNvPicPr>
          <p:nvPr/>
        </p:nvPicPr>
        <p:blipFill>
          <a:blip r:embed="rId2"/>
          <a:srcRect l="44843" r="29593"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79210" y="2068511"/>
            <a:ext cx="4969554" cy="3615267"/>
          </a:xfrm>
        </p:spPr>
        <p:txBody>
          <a:bodyPr>
            <a:normAutofit/>
          </a:bodyPr>
          <a:lstStyle/>
          <a:p>
            <a:r>
              <a:rPr dirty="0"/>
              <a:t>- Combines financial, legal, and strategic analysis</a:t>
            </a:r>
          </a:p>
          <a:p>
            <a:r>
              <a:rPr dirty="0"/>
              <a:t>- Capital structure understanding is essential</a:t>
            </a:r>
          </a:p>
          <a:p>
            <a:r>
              <a:rPr dirty="0"/>
              <a:t>- High risk, high reward with proper diligence</a:t>
            </a:r>
          </a:p>
          <a:p>
            <a:r>
              <a:rPr dirty="0"/>
              <a:t>- Legal positioning is as important as valuation</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E5646-C9E5-0F5D-2D20-7A31CBC92891}"/>
              </a:ext>
            </a:extLst>
          </p:cNvPr>
          <p:cNvSpPr>
            <a:spLocks noGrp="1"/>
          </p:cNvSpPr>
          <p:nvPr>
            <p:ph type="title"/>
          </p:nvPr>
        </p:nvSpPr>
        <p:spPr>
          <a:xfrm>
            <a:off x="72732" y="4318000"/>
            <a:ext cx="2802332" cy="1507067"/>
          </a:xfrm>
        </p:spPr>
        <p:txBody>
          <a:bodyPr>
            <a:normAutofit fontScale="90000"/>
          </a:bodyPr>
          <a:lstStyle/>
          <a:p>
            <a:r>
              <a:rPr lang="en-US" dirty="0"/>
              <a:t>Case Study: Spirit Airlines</a:t>
            </a:r>
          </a:p>
        </p:txBody>
      </p:sp>
      <p:pic>
        <p:nvPicPr>
          <p:cNvPr id="9" name="Picture 8" descr="Aerial view of parked airplane">
            <a:extLst>
              <a:ext uri="{FF2B5EF4-FFF2-40B4-BE49-F238E27FC236}">
                <a16:creationId xmlns:a16="http://schemas.microsoft.com/office/drawing/2014/main" id="{A7C6CB66-A6E0-8446-4B8D-47F2D0DE46AE}"/>
              </a:ext>
            </a:extLst>
          </p:cNvPr>
          <p:cNvPicPr>
            <a:picLocks noChangeAspect="1"/>
          </p:cNvPicPr>
          <p:nvPr/>
        </p:nvPicPr>
        <p:blipFill>
          <a:blip r:embed="rId2"/>
          <a:srcRect l="17730" r="40590" b="2"/>
          <a:stretch/>
        </p:blipFill>
        <p:spPr>
          <a:xfrm>
            <a:off x="72732" y="0"/>
            <a:ext cx="2626519" cy="4206230"/>
          </a:xfrm>
          <a:prstGeom prst="rect">
            <a:avLst/>
          </a:prstGeom>
          <a:effectLst>
            <a:innerShdw blurRad="57150" dist="38100" dir="14460000">
              <a:prstClr val="black">
                <a:alpha val="70000"/>
              </a:prstClr>
            </a:innerShdw>
          </a:effectLst>
        </p:spPr>
      </p:pic>
      <p:sp>
        <p:nvSpPr>
          <p:cNvPr id="7" name="TextBox 1">
            <a:extLst>
              <a:ext uri="{FF2B5EF4-FFF2-40B4-BE49-F238E27FC236}">
                <a16:creationId xmlns:a16="http://schemas.microsoft.com/office/drawing/2014/main" id="{DCBD02AB-EE62-F64A-8EF6-2BB089FCDA97}"/>
              </a:ext>
            </a:extLst>
          </p:cNvPr>
          <p:cNvSpPr txBox="1">
            <a:spLocks noGrp="1"/>
          </p:cNvSpPr>
          <p:nvPr>
            <p:ph idx="1"/>
          </p:nvPr>
        </p:nvSpPr>
        <p:spPr>
          <a:xfrm>
            <a:off x="2755805" y="38548"/>
            <a:ext cx="6232747" cy="4167682"/>
          </a:xfrm>
          <a:prstGeom prst="rect">
            <a:avLst/>
          </a:prstGeom>
          <a:solidFill>
            <a:schemeClr val="tx1"/>
          </a:solidFill>
        </p:spPr>
        <p:style>
          <a:lnRef idx="0">
            <a:scrgbClr r="0" g="0" b="0"/>
          </a:lnRef>
          <a:fillRef idx="0">
            <a:scrgbClr r="0" g="0" b="0"/>
          </a:fillRef>
          <a:effectRef idx="0">
            <a:scrgbClr r="0" g="0" b="0"/>
          </a:effectRef>
          <a:fontRef idx="minor">
            <a:schemeClr val="dk1"/>
          </a:fontRef>
        </p:style>
        <p:txBody>
          <a:bodyPr rtlCol="0">
            <a:norm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90000"/>
              </a:lnSpc>
            </a:pPr>
            <a:r>
              <a:rPr lang="en-US" sz="1000" b="1" i="0" dirty="0">
                <a:effectLst/>
                <a:latin typeface="+mn-lt"/>
                <a:ea typeface="+mn-ea"/>
                <a:cs typeface="+mn-cs"/>
              </a:rPr>
              <a:t>Spirit Airlines Files for Chapter 11 Bankruptcy Restructuring</a:t>
            </a:r>
          </a:p>
          <a:p>
            <a:pPr>
              <a:lnSpc>
                <a:spcPct val="90000"/>
              </a:lnSpc>
            </a:pPr>
            <a:r>
              <a:rPr lang="en-US" sz="1000" b="0" i="0" dirty="0">
                <a:effectLst/>
                <a:latin typeface="+mn-lt"/>
                <a:ea typeface="+mn-ea"/>
                <a:cs typeface="+mn-cs"/>
              </a:rPr>
              <a:t>MT Newswires</a:t>
            </a:r>
          </a:p>
          <a:p>
            <a:pPr>
              <a:lnSpc>
                <a:spcPct val="90000"/>
              </a:lnSpc>
            </a:pPr>
            <a:r>
              <a:rPr lang="en-US" sz="1000" b="0" i="0" dirty="0">
                <a:effectLst/>
                <a:latin typeface="+mn-lt"/>
                <a:ea typeface="+mn-ea"/>
                <a:cs typeface="+mn-cs"/>
              </a:rPr>
              <a:t>Mon, November 18, 2024, at 12:02 PM EST 1 min read</a:t>
            </a:r>
          </a:p>
          <a:p>
            <a:pPr>
              <a:lnSpc>
                <a:spcPct val="90000"/>
              </a:lnSpc>
            </a:pPr>
            <a:r>
              <a:rPr lang="en-US" sz="1000" b="1" i="0" dirty="0">
                <a:effectLst/>
                <a:latin typeface="+mn-lt"/>
                <a:ea typeface="+mn-ea"/>
                <a:cs typeface="+mn-cs"/>
              </a:rPr>
              <a:t>In This Article:</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Spirit Airlines (SAVE) said Monday it has entered Chapter 11 bankruptcy restructuring with the support of a supermajority of its debtors.</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bankruptcy, filed with the US Bankruptcy Court for the Southern District of New York, will result in the likely delisting of the company from the New York Stock Exchange and the cancellation of its shares, the company said.</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discount airline said it has received commitments for $350 million in equity investments and $300 million in financing from existing debtors. The company will also equitize $795 million in debt.</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company said flights, ticket sales, and reservations as well as payments to employees, vendors, and secured debtors are to continue as normal during the bankruptcy proceedings. The airline's Free Spirit loyalty program and Saver$ Club perks and credit card terms for its customers will also continue, it added.</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restructuring of finances is meant to reduce debt, provide financial flexibility, and provide for investments in passenger services, the company said.</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company said it expects to complete the financial restructuring process in Q1 of 2025.</a:t>
            </a:r>
          </a:p>
          <a:p>
            <a:pPr>
              <a:lnSpc>
                <a:spcPct val="90000"/>
              </a:lnSpc>
            </a:pPr>
            <a:endParaRPr lang="en-US" sz="800" kern="1200" dirty="0"/>
          </a:p>
        </p:txBody>
      </p:sp>
      <p:grpSp>
        <p:nvGrpSpPr>
          <p:cNvPr id="27" name="Group 26">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8" name="Straight Connector 27">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2">
            <a:extLst>
              <a:ext uri="{FF2B5EF4-FFF2-40B4-BE49-F238E27FC236}">
                <a16:creationId xmlns:a16="http://schemas.microsoft.com/office/drawing/2014/main" id="{7C61421F-0FB3-1171-F556-8DF2CA3B1189}"/>
              </a:ext>
            </a:extLst>
          </p:cNvPr>
          <p:cNvSpPr txBox="1"/>
          <p:nvPr/>
        </p:nvSpPr>
        <p:spPr>
          <a:xfrm>
            <a:off x="2755805" y="4388273"/>
            <a:ext cx="6232747" cy="1347148"/>
          </a:xfrm>
          <a:prstGeom prst="rect">
            <a:avLst/>
          </a:prstGeom>
          <a:solidFill>
            <a:schemeClr val="accent5">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b="1" dirty="0">
                <a:effectLst/>
              </a:rPr>
              <a:t>Company</a:t>
            </a:r>
            <a:r>
              <a:rPr lang="en-US" b="1" baseline="0" dirty="0">
                <a:effectLst/>
              </a:rPr>
              <a:t> </a:t>
            </a:r>
            <a:r>
              <a:rPr lang="en-US" b="1" dirty="0">
                <a:effectLst/>
              </a:rPr>
              <a:t>Description</a:t>
            </a:r>
          </a:p>
          <a:p>
            <a:r>
              <a:rPr lang="en-US" sz="1100" b="0" i="0" dirty="0">
                <a:solidFill>
                  <a:schemeClr val="dk1"/>
                </a:solidFill>
                <a:effectLst/>
                <a:latin typeface="+mn-lt"/>
                <a:ea typeface="+mn-ea"/>
                <a:cs typeface="+mn-cs"/>
              </a:rPr>
              <a:t>Spirit Airlines, Inc. provides airline services. The company also offers hotels and rental cars services. It serves 93 destinations in 15 countries in the United States, Latin America, and the Caribbean. As of December 31, 2023, the company operated a fleet of 205 Airbus single-aisle aircraft. The company was formerly known as Clippert Trucking Company and changed its name to Spirit Airlines, Inc. in 1992. Spirit Airlines, Inc. was incorporated in 1964 and is headquartered in Miramar, Florida.</a:t>
            </a:r>
          </a:p>
          <a:p>
            <a:endParaRPr lang="en-US" sz="1100" kern="1200" dirty="0"/>
          </a:p>
        </p:txBody>
      </p:sp>
    </p:spTree>
    <p:extLst>
      <p:ext uri="{BB962C8B-B14F-4D97-AF65-F5344CB8AC3E}">
        <p14:creationId xmlns:p14="http://schemas.microsoft.com/office/powerpoint/2010/main" val="348098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E7E-7D32-C9A6-71DF-13CB0C53D8C4}"/>
              </a:ext>
            </a:extLst>
          </p:cNvPr>
          <p:cNvSpPr>
            <a:spLocks noGrp="1"/>
          </p:cNvSpPr>
          <p:nvPr>
            <p:ph type="title"/>
          </p:nvPr>
        </p:nvSpPr>
        <p:spPr>
          <a:xfrm>
            <a:off x="405384" y="149733"/>
            <a:ext cx="6554867" cy="1524000"/>
          </a:xfrm>
        </p:spPr>
        <p:txBody>
          <a:bodyPr/>
          <a:lstStyle/>
          <a:p>
            <a:r>
              <a:rPr lang="en-US" dirty="0"/>
              <a:t>Case Study: Spirit Airlines</a:t>
            </a:r>
          </a:p>
        </p:txBody>
      </p:sp>
      <p:pic>
        <p:nvPicPr>
          <p:cNvPr id="4" name="Content Placeholder 3">
            <a:extLst>
              <a:ext uri="{FF2B5EF4-FFF2-40B4-BE49-F238E27FC236}">
                <a16:creationId xmlns:a16="http://schemas.microsoft.com/office/drawing/2014/main" id="{7F6F82C5-4D39-C28A-E6DD-65F909237CFD}"/>
              </a:ext>
            </a:extLst>
          </p:cNvPr>
          <p:cNvPicPr>
            <a:picLocks noGrp="1" noChangeAspect="1"/>
          </p:cNvPicPr>
          <p:nvPr>
            <p:ph idx="1"/>
          </p:nvPr>
        </p:nvPicPr>
        <p:blipFill>
          <a:blip r:embed="rId2"/>
          <a:stretch>
            <a:fillRect/>
          </a:stretch>
        </p:blipFill>
        <p:spPr>
          <a:xfrm>
            <a:off x="533400" y="1916811"/>
            <a:ext cx="3829050" cy="1390650"/>
          </a:xfrm>
          <a:prstGeom prst="rect">
            <a:avLst/>
          </a:prstGeom>
        </p:spPr>
      </p:pic>
      <p:pic>
        <p:nvPicPr>
          <p:cNvPr id="5" name="Picture 4">
            <a:extLst>
              <a:ext uri="{FF2B5EF4-FFF2-40B4-BE49-F238E27FC236}">
                <a16:creationId xmlns:a16="http://schemas.microsoft.com/office/drawing/2014/main" id="{67D57548-40A9-82DA-44D9-98E10D567A79}"/>
              </a:ext>
            </a:extLst>
          </p:cNvPr>
          <p:cNvPicPr>
            <a:picLocks noChangeAspect="1"/>
          </p:cNvPicPr>
          <p:nvPr/>
        </p:nvPicPr>
        <p:blipFill>
          <a:blip r:embed="rId3"/>
          <a:stretch>
            <a:fillRect/>
          </a:stretch>
        </p:blipFill>
        <p:spPr>
          <a:xfrm>
            <a:off x="533400" y="3550539"/>
            <a:ext cx="4019550" cy="1390650"/>
          </a:xfrm>
          <a:prstGeom prst="rect">
            <a:avLst/>
          </a:prstGeom>
        </p:spPr>
      </p:pic>
    </p:spTree>
    <p:extLst>
      <p:ext uri="{BB962C8B-B14F-4D97-AF65-F5344CB8AC3E}">
        <p14:creationId xmlns:p14="http://schemas.microsoft.com/office/powerpoint/2010/main" val="386056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 name="Rectangle 2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F98C99A-AD8E-9949-5B47-22F272D2CDEE}"/>
              </a:ext>
            </a:extLst>
          </p:cNvPr>
          <p:cNvPicPr>
            <a:picLocks noGrp="1" noChangeAspect="1"/>
          </p:cNvPicPr>
          <p:nvPr>
            <p:ph idx="1"/>
          </p:nvPr>
        </p:nvPicPr>
        <p:blipFill>
          <a:blip r:embed="rId2"/>
          <a:stretch>
            <a:fillRect/>
          </a:stretch>
        </p:blipFill>
        <p:spPr>
          <a:xfrm>
            <a:off x="482600" y="1495986"/>
            <a:ext cx="8178799" cy="3866028"/>
          </a:xfrm>
          <a:prstGeom prst="rect">
            <a:avLst/>
          </a:prstGeom>
        </p:spPr>
      </p:pic>
    </p:spTree>
    <p:extLst>
      <p:ext uri="{BB962C8B-B14F-4D97-AF65-F5344CB8AC3E}">
        <p14:creationId xmlns:p14="http://schemas.microsoft.com/office/powerpoint/2010/main" val="287997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4DB9AA8-3438-17E2-B5DE-2B7DBF1F6495}"/>
              </a:ext>
            </a:extLst>
          </p:cNvPr>
          <p:cNvPicPr>
            <a:picLocks noGrp="1" noChangeAspect="1"/>
          </p:cNvPicPr>
          <p:nvPr>
            <p:ph idx="1"/>
          </p:nvPr>
        </p:nvPicPr>
        <p:blipFill>
          <a:blip r:embed="rId2"/>
          <a:stretch>
            <a:fillRect/>
          </a:stretch>
        </p:blipFill>
        <p:spPr>
          <a:xfrm>
            <a:off x="711989" y="643467"/>
            <a:ext cx="7720021" cy="5571066"/>
          </a:xfrm>
          <a:prstGeom prst="rect">
            <a:avLst/>
          </a:prstGeom>
        </p:spPr>
      </p:pic>
    </p:spTree>
    <p:extLst>
      <p:ext uri="{BB962C8B-B14F-4D97-AF65-F5344CB8AC3E}">
        <p14:creationId xmlns:p14="http://schemas.microsoft.com/office/powerpoint/2010/main" val="414450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934" y="-109274"/>
            <a:ext cx="5922322" cy="1507067"/>
          </a:xfrm>
        </p:spPr>
        <p:txBody>
          <a:bodyPr>
            <a:normAutofit/>
          </a:bodyPr>
          <a:lstStyle/>
          <a:p>
            <a:r>
              <a:rPr dirty="0"/>
              <a:t>What is Distressed Debt?</a:t>
            </a:r>
          </a:p>
        </p:txBody>
      </p:sp>
      <p:pic>
        <p:nvPicPr>
          <p:cNvPr id="5" name="Picture 4" descr="Digital numbers and graphs">
            <a:extLst>
              <a:ext uri="{FF2B5EF4-FFF2-40B4-BE49-F238E27FC236}">
                <a16:creationId xmlns:a16="http://schemas.microsoft.com/office/drawing/2014/main" id="{5468371C-A991-53F6-203D-4FB9070E5A19}"/>
              </a:ext>
            </a:extLst>
          </p:cNvPr>
          <p:cNvPicPr>
            <a:picLocks noChangeAspect="1"/>
          </p:cNvPicPr>
          <p:nvPr/>
        </p:nvPicPr>
        <p:blipFill>
          <a:blip r:embed="rId2"/>
          <a:srcRect l="45541" r="28895"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9" y="685800"/>
            <a:ext cx="4969554" cy="3615267"/>
          </a:xfrm>
        </p:spPr>
        <p:txBody>
          <a:bodyPr>
            <a:normAutofit/>
          </a:bodyPr>
          <a:lstStyle/>
          <a:p>
            <a:r>
              <a:t>- Debt trading at a significant discount (typically &lt;70 cents on the dollar)</a:t>
            </a:r>
          </a:p>
          <a:p>
            <a:r>
              <a:t>- Issuer is facing bankruptcy, default, or severe financial stress</a:t>
            </a:r>
          </a:p>
          <a:p>
            <a:r>
              <a:t>- Common in leveraged loans, bonds, and trade claims</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7404"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441495" y="941424"/>
            <a:ext cx="2282922" cy="3248611"/>
          </a:xfrm>
        </p:spPr>
        <p:txBody>
          <a:bodyPr>
            <a:normAutofit/>
          </a:bodyPr>
          <a:lstStyle/>
          <a:p>
            <a:r>
              <a:rPr lang="en-US" sz="2200">
                <a:solidFill>
                  <a:srgbClr val="FFFFFF"/>
                </a:solidFill>
              </a:rPr>
              <a:t>Key Participants in Distressed Debt Markets</a:t>
            </a:r>
          </a:p>
        </p:txBody>
      </p:sp>
      <p:graphicFrame>
        <p:nvGraphicFramePr>
          <p:cNvPr id="5" name="Content Placeholder 2">
            <a:extLst>
              <a:ext uri="{FF2B5EF4-FFF2-40B4-BE49-F238E27FC236}">
                <a16:creationId xmlns:a16="http://schemas.microsoft.com/office/drawing/2014/main" id="{D6C76C99-E8EF-2AF1-3E62-793E41C2921C}"/>
              </a:ext>
            </a:extLst>
          </p:cNvPr>
          <p:cNvGraphicFramePr>
            <a:graphicFrameLocks noGrp="1"/>
          </p:cNvGraphicFramePr>
          <p:nvPr>
            <p:ph idx="1"/>
            <p:extLst>
              <p:ext uri="{D42A27DB-BD31-4B8C-83A1-F6EECF244321}">
                <p14:modId xmlns:p14="http://schemas.microsoft.com/office/powerpoint/2010/main" val="38740665"/>
              </p:ext>
            </p:extLst>
          </p:nvPr>
        </p:nvGraphicFramePr>
        <p:xfrm>
          <a:off x="705483" y="941424"/>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66502" y="36171"/>
            <a:ext cx="5921465" cy="1507067"/>
          </a:xfrm>
        </p:spPr>
        <p:txBody>
          <a:bodyPr>
            <a:normAutofit/>
          </a:bodyPr>
          <a:lstStyle/>
          <a:p>
            <a:r>
              <a:rPr dirty="0"/>
              <a:t>Reasons to Invest in Distressed Debt</a:t>
            </a:r>
          </a:p>
        </p:txBody>
      </p:sp>
      <p:pic>
        <p:nvPicPr>
          <p:cNvPr id="5" name="Picture 4" descr="Desk with productivity items">
            <a:extLst>
              <a:ext uri="{FF2B5EF4-FFF2-40B4-BE49-F238E27FC236}">
                <a16:creationId xmlns:a16="http://schemas.microsoft.com/office/drawing/2014/main" id="{65FE108A-D820-88CC-3346-C15D53700FEB}"/>
              </a:ext>
            </a:extLst>
          </p:cNvPr>
          <p:cNvPicPr>
            <a:picLocks noChangeAspect="1"/>
          </p:cNvPicPr>
          <p:nvPr/>
        </p:nvPicPr>
        <p:blipFill>
          <a:blip r:embed="rId2"/>
          <a:srcRect l="44843" r="29593"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3080462" y="1712743"/>
            <a:ext cx="4969554" cy="3615267"/>
          </a:xfrm>
        </p:spPr>
        <p:txBody>
          <a:bodyPr>
            <a:normAutofit/>
          </a:bodyPr>
          <a:lstStyle/>
          <a:p>
            <a:r>
              <a:rPr dirty="0"/>
              <a:t>- Potential for high returns (20%+ IRR)</a:t>
            </a:r>
          </a:p>
          <a:p>
            <a:r>
              <a:rPr dirty="0"/>
              <a:t>- Control of reorganized equity (loan-to-own)</a:t>
            </a:r>
          </a:p>
          <a:p>
            <a:r>
              <a:rPr dirty="0"/>
              <a:t>- Legal leverage in restructuring</a:t>
            </a:r>
          </a:p>
          <a:p>
            <a:r>
              <a:rPr dirty="0"/>
              <a:t>- Inefficiencies in pricing due to complexity</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217" y="685800"/>
            <a:ext cx="3613992" cy="4603749"/>
          </a:xfrm>
        </p:spPr>
        <p:txBody>
          <a:bodyPr>
            <a:normAutofit/>
          </a:bodyPr>
          <a:lstStyle/>
          <a:p>
            <a:pPr algn="r"/>
            <a:r>
              <a:rPr lang="en-US" sz="4500"/>
              <a:t>Typical Investment Process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69238" y="685800"/>
            <a:ext cx="3659219" cy="4603750"/>
          </a:xfrm>
        </p:spPr>
        <p:txBody>
          <a:bodyPr>
            <a:normAutofit/>
          </a:bodyPr>
          <a:lstStyle/>
          <a:p>
            <a:r>
              <a:rPr lang="en-US">
                <a:solidFill>
                  <a:schemeClr val="tx1"/>
                </a:solidFill>
              </a:rPr>
              <a:t>1. Screening for price anomalies</a:t>
            </a:r>
          </a:p>
          <a:p>
            <a:r>
              <a:rPr lang="en-US">
                <a:solidFill>
                  <a:schemeClr val="tx1"/>
                </a:solidFill>
              </a:rPr>
              <a:t>2. Initial Due Diligence – business fundamentals</a:t>
            </a:r>
          </a:p>
          <a:p>
            <a:r>
              <a:rPr lang="en-US">
                <a:solidFill>
                  <a:schemeClr val="tx1"/>
                </a:solidFill>
              </a:rPr>
              <a:t>3. Legal Review – covenant analysis</a:t>
            </a:r>
          </a:p>
          <a:p>
            <a:r>
              <a:rPr lang="en-US">
                <a:solidFill>
                  <a:schemeClr val="tx1"/>
                </a:solidFill>
              </a:rPr>
              <a:t>4. Valuation Modeling – recovery estimates</a:t>
            </a:r>
          </a:p>
          <a:p>
            <a:r>
              <a:rPr lang="en-US">
                <a:solidFill>
                  <a:schemeClr val="tx1"/>
                </a:solidFill>
              </a:rPr>
              <a:t>5. Restructuring Strategy – negotiation or litigation path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934" y="4487332"/>
            <a:ext cx="4220368" cy="1507067"/>
          </a:xfrm>
        </p:spPr>
        <p:txBody>
          <a:bodyPr>
            <a:normAutofit/>
          </a:bodyPr>
          <a:lstStyle/>
          <a:p>
            <a:r>
              <a:rPr dirty="0"/>
              <a:t>Types of Analysis Performed</a:t>
            </a:r>
          </a:p>
        </p:txBody>
      </p:sp>
      <p:pic>
        <p:nvPicPr>
          <p:cNvPr id="5" name="Picture 4" descr="Magnifying glass showing decling performance">
            <a:extLst>
              <a:ext uri="{FF2B5EF4-FFF2-40B4-BE49-F238E27FC236}">
                <a16:creationId xmlns:a16="http://schemas.microsoft.com/office/drawing/2014/main" id="{3AB388CC-F814-8143-7BCA-28354E1A027D}"/>
              </a:ext>
            </a:extLst>
          </p:cNvPr>
          <p:cNvPicPr>
            <a:picLocks noChangeAspect="1"/>
          </p:cNvPicPr>
          <p:nvPr/>
        </p:nvPicPr>
        <p:blipFill>
          <a:blip r:embed="rId2"/>
          <a:srcRect l="21936" r="52499"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9" y="685800"/>
            <a:ext cx="4969554" cy="3615267"/>
          </a:xfrm>
        </p:spPr>
        <p:txBody>
          <a:bodyPr>
            <a:normAutofit/>
          </a:bodyPr>
          <a:lstStyle/>
          <a:p>
            <a:r>
              <a:rPr dirty="0"/>
              <a:t>- Financial Analysis (cash flow, liquidity, leverage)</a:t>
            </a:r>
          </a:p>
          <a:p>
            <a:r>
              <a:rPr dirty="0"/>
              <a:t>- Valuation Analysis (enterprise value vs. claims)</a:t>
            </a:r>
          </a:p>
          <a:p>
            <a:r>
              <a:rPr dirty="0"/>
              <a:t>- Legal Analysis (debt ranking, covenants, lien structure)</a:t>
            </a:r>
          </a:p>
          <a:p>
            <a:r>
              <a:rPr dirty="0"/>
              <a:t>- Recovery Scenarios (liquidation vs. reorganization)</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159" y="4487332"/>
            <a:ext cx="5657850" cy="1507067"/>
          </a:xfrm>
        </p:spPr>
        <p:txBody>
          <a:bodyPr>
            <a:normAutofit/>
          </a:bodyPr>
          <a:lstStyle/>
          <a:p>
            <a:r>
              <a:t>Tools Used in Distressed Analysis</a:t>
            </a:r>
          </a:p>
        </p:txBody>
      </p:sp>
      <p:sp>
        <p:nvSpPr>
          <p:cNvPr id="3" name="Content Placeholder 2"/>
          <p:cNvSpPr>
            <a:spLocks noGrp="1"/>
          </p:cNvSpPr>
          <p:nvPr>
            <p:ph idx="1"/>
          </p:nvPr>
        </p:nvSpPr>
        <p:spPr>
          <a:xfrm>
            <a:off x="513158" y="685800"/>
            <a:ext cx="5619853" cy="3615267"/>
          </a:xfrm>
        </p:spPr>
        <p:txBody>
          <a:bodyPr>
            <a:normAutofit/>
          </a:bodyPr>
          <a:lstStyle/>
          <a:p>
            <a:r>
              <a:t>- 13-week cash flow models</a:t>
            </a:r>
          </a:p>
          <a:p>
            <a:r>
              <a:t>- DIP (Debtor-in-Possession) financing waterfall</a:t>
            </a:r>
          </a:p>
          <a:p>
            <a:r>
              <a:t>- Recovery models for each debt tranche</a:t>
            </a:r>
          </a:p>
          <a:p>
            <a:r>
              <a:t>- Bankruptcy case tracking</a:t>
            </a:r>
          </a:p>
          <a:p>
            <a:r>
              <a:t>- Credit default swap (CDS) spreads</a:t>
            </a:r>
          </a:p>
        </p:txBody>
      </p:sp>
      <p:pic>
        <p:nvPicPr>
          <p:cNvPr id="5" name="Picture 4" descr="Work tools and supplies">
            <a:extLst>
              <a:ext uri="{FF2B5EF4-FFF2-40B4-BE49-F238E27FC236}">
                <a16:creationId xmlns:a16="http://schemas.microsoft.com/office/drawing/2014/main" id="{28E6325D-0769-A390-E7A5-EDCD88E1C8E1}"/>
              </a:ext>
            </a:extLst>
          </p:cNvPr>
          <p:cNvPicPr>
            <a:picLocks noChangeAspect="1"/>
          </p:cNvPicPr>
          <p:nvPr/>
        </p:nvPicPr>
        <p:blipFill>
          <a:blip r:embed="rId2"/>
          <a:srcRect l="34497" r="40892" b="-1"/>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217" y="685800"/>
            <a:ext cx="3613992" cy="4603749"/>
          </a:xfrm>
        </p:spPr>
        <p:txBody>
          <a:bodyPr>
            <a:normAutofit/>
          </a:bodyPr>
          <a:lstStyle/>
          <a:p>
            <a:pPr algn="r"/>
            <a:r>
              <a:rPr lang="en-US" sz="3100"/>
              <a:t>Legal Considerations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69238" y="685800"/>
            <a:ext cx="3659219" cy="4603750"/>
          </a:xfrm>
        </p:spPr>
        <p:txBody>
          <a:bodyPr>
            <a:normAutofit/>
          </a:bodyPr>
          <a:lstStyle/>
          <a:p>
            <a:r>
              <a:rPr lang="en-US">
                <a:solidFill>
                  <a:schemeClr val="tx1"/>
                </a:solidFill>
              </a:rPr>
              <a:t>- Priority of Claims – senior vs. subordinated</a:t>
            </a:r>
          </a:p>
          <a:p>
            <a:r>
              <a:rPr lang="en-US">
                <a:solidFill>
                  <a:schemeClr val="tx1"/>
                </a:solidFill>
              </a:rPr>
              <a:t>- Automatic Stay &amp; Bankruptcy Code</a:t>
            </a:r>
          </a:p>
          <a:p>
            <a:r>
              <a:rPr lang="en-US">
                <a:solidFill>
                  <a:schemeClr val="tx1"/>
                </a:solidFill>
              </a:rPr>
              <a:t>- Intercreditor Agreements</a:t>
            </a:r>
          </a:p>
          <a:p>
            <a:r>
              <a:rPr lang="en-US">
                <a:solidFill>
                  <a:schemeClr val="tx1"/>
                </a:solidFill>
              </a:rPr>
              <a:t>- Rights in Restructuring or Liquidation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6978" y="-25401"/>
            <a:ext cx="5977186" cy="1507067"/>
          </a:xfrm>
        </p:spPr>
        <p:txBody>
          <a:bodyPr>
            <a:normAutofit/>
          </a:bodyPr>
          <a:lstStyle/>
          <a:p>
            <a:pPr>
              <a:lnSpc>
                <a:spcPct val="90000"/>
              </a:lnSpc>
            </a:pPr>
            <a:r>
              <a:rPr lang="en-US" dirty="0"/>
              <a:t>Case Study Example: XYZ Retail Corp</a:t>
            </a:r>
          </a:p>
        </p:txBody>
      </p:sp>
      <p:pic>
        <p:nvPicPr>
          <p:cNvPr id="12" name="Picture 11" descr="Old wrinkled hands with some coins">
            <a:extLst>
              <a:ext uri="{FF2B5EF4-FFF2-40B4-BE49-F238E27FC236}">
                <a16:creationId xmlns:a16="http://schemas.microsoft.com/office/drawing/2014/main" id="{5C13AB31-658A-420C-2452-E97B596E45CC}"/>
              </a:ext>
            </a:extLst>
          </p:cNvPr>
          <p:cNvPicPr>
            <a:picLocks noChangeAspect="1"/>
          </p:cNvPicPr>
          <p:nvPr/>
        </p:nvPicPr>
        <p:blipFill>
          <a:blip r:embed="rId2"/>
          <a:srcRect l="26760" r="47676"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896979" y="1161512"/>
            <a:ext cx="5977185" cy="3615267"/>
          </a:xfrm>
        </p:spPr>
        <p:txBody>
          <a:bodyPr>
            <a:normAutofit/>
          </a:bodyPr>
          <a:lstStyle/>
          <a:p>
            <a:r>
              <a:rPr lang="en-US" dirty="0"/>
              <a:t>- Debt Traded At: 40 cents on the dollar</a:t>
            </a:r>
          </a:p>
          <a:p>
            <a:r>
              <a:rPr lang="en-US" dirty="0"/>
              <a:t>- Recovery Estimate: 60–75% through reorg</a:t>
            </a:r>
          </a:p>
          <a:p>
            <a:r>
              <a:rPr lang="en-US" dirty="0"/>
              <a:t>- Investor Strategy: Buy debt → influence restructuring → convert to equity</a:t>
            </a:r>
          </a:p>
        </p:txBody>
      </p:sp>
      <p:grpSp>
        <p:nvGrpSpPr>
          <p:cNvPr id="18" name="Group 17">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9" name="Straight Connector 18">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TotalTime>
  <Words>1086</Words>
  <Application>Microsoft Office PowerPoint</Application>
  <PresentationFormat>On-screen Show (4:3)</PresentationFormat>
  <Paragraphs>81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Slice</vt:lpstr>
      <vt:lpstr>Distressed Debt Markets: Investors &amp; Analytical Frameworks</vt:lpstr>
      <vt:lpstr>What is Distressed Debt?</vt:lpstr>
      <vt:lpstr>Key Participants in Distressed Debt Markets</vt:lpstr>
      <vt:lpstr>Reasons to Invest in Distressed Debt</vt:lpstr>
      <vt:lpstr>Typical Investment Process</vt:lpstr>
      <vt:lpstr>Types of Analysis Performed</vt:lpstr>
      <vt:lpstr>Tools Used in Distressed Analysis</vt:lpstr>
      <vt:lpstr>Legal Considerations</vt:lpstr>
      <vt:lpstr>Case Study Example: XYZ Retail Corp</vt:lpstr>
      <vt:lpstr>PowerPoint Presentation</vt:lpstr>
      <vt:lpstr>PowerPoint Presentation</vt:lpstr>
      <vt:lpstr>PowerPoint Presentation</vt:lpstr>
      <vt:lpstr>Conclusion &amp; Key Takeaways</vt:lpstr>
      <vt:lpstr>Case Study: Spirit Airlines</vt:lpstr>
      <vt:lpstr>Case Study: Spirit Airlines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Christakis Droussiotis</dc:creator>
  <cp:keywords/>
  <dc:description>generated using python-pptx</dc:description>
  <cp:lastModifiedBy>Chris Droussiotis</cp:lastModifiedBy>
  <cp:revision>3</cp:revision>
  <dcterms:created xsi:type="dcterms:W3CDTF">2013-01-27T09:14:16Z</dcterms:created>
  <dcterms:modified xsi:type="dcterms:W3CDTF">2025-04-22T02:28:09Z</dcterms:modified>
  <cp:category/>
</cp:coreProperties>
</file>