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5"/>
  </p:notesMasterIdLst>
  <p:sldIdLst>
    <p:sldId id="257" r:id="rId2"/>
    <p:sldId id="259" r:id="rId3"/>
    <p:sldId id="307" r:id="rId4"/>
    <p:sldId id="294" r:id="rId5"/>
    <p:sldId id="310" r:id="rId6"/>
    <p:sldId id="308" r:id="rId7"/>
    <p:sldId id="319" r:id="rId8"/>
    <p:sldId id="320" r:id="rId9"/>
    <p:sldId id="329" r:id="rId10"/>
    <p:sldId id="330" r:id="rId11"/>
    <p:sldId id="331" r:id="rId12"/>
    <p:sldId id="325" r:id="rId13"/>
    <p:sldId id="326" r:id="rId14"/>
    <p:sldId id="309" r:id="rId15"/>
    <p:sldId id="314" r:id="rId16"/>
    <p:sldId id="315" r:id="rId17"/>
    <p:sldId id="311" r:id="rId18"/>
    <p:sldId id="316" r:id="rId19"/>
    <p:sldId id="323" r:id="rId20"/>
    <p:sldId id="324" r:id="rId21"/>
    <p:sldId id="328" r:id="rId22"/>
    <p:sldId id="321" r:id="rId23"/>
    <p:sldId id="322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kis Droussiotis" initials="CD" lastIdx="4" clrIdx="0">
    <p:extLst>
      <p:ext uri="{19B8F6BF-5375-455C-9EA6-DF929625EA0E}">
        <p15:presenceInfo xmlns:p15="http://schemas.microsoft.com/office/powerpoint/2012/main" userId="S-1-5-21-1667523570-1102243735-722112616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AC52A2BA-1075-4E52-977C-616E0135D271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93415323-8DCC-4C25-A52A-88E38119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3DD4-C49D-9C49-83A9-0A3518A12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CA4F4-5732-0698-8141-111CB669A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6F2BA-14D1-038F-97CE-3213149E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FABC1-AD78-44F6-2BAA-F593B74E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10AC2-71E3-B1F1-EDFB-6E12E7D6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8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E7D8-6C04-ED4A-E1C2-95291E56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C63AD-3B1C-2D0D-EBF3-DB52B1F7E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3B3B-BB82-43F4-4A98-A4D1C7D7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C203F-34A3-6689-671C-0A02521A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5438-6EC7-6355-8440-F679B154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89A6C-123B-72BC-4B2D-C3F3BC2DA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6D4E0-E1EE-BEAF-0938-FFCB8555C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D280-99CC-232C-1D84-5C2AABAA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A75CB-DACF-DDFD-E7B0-4951AD384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D5E2-EFBB-B5BC-38B3-C9A0B5E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6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6152-0ABD-3F9D-780E-16A6F45A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6B9DD-B67D-A6BD-8F89-BCDBDC079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668F6-E398-6466-AAEB-7CDF6103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5AB7-4B0D-D72F-D65B-1C765061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3362B-3C17-56B8-DC4D-8A42986C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3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5589-9AF7-3F85-B987-0870228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46F4D-88E6-2397-8075-BA50A10BD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FF71B-598A-B87C-F105-20764B474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76B35-8A79-1749-B12F-AE707C63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7DD48-2745-ABC8-D4DA-12300798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8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B0AA-5CC3-CCE7-72AF-EC6AC89E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FE79-CA69-382E-6C2D-FFFC0C4F3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E7E61-0BD8-127E-3FD6-2F2A5A052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1A7C4-B035-0EAC-FDE2-C1E3A07D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D1A54-D3FB-B045-0E85-C620B26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33BD1-21A0-58A9-0375-7E0BD109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AEF3-C245-BC81-5C85-EC0CAAA5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1349B-6D69-F18A-9C15-4796B6E25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962DE-F10F-4C65-B754-3AC633021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B1A78-9AFE-212A-7110-D2AB48CFB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42D1B-A108-57CB-2D1B-89AEC38F3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0E451-7A8B-54CC-ADFD-0CC3B095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AE0BA-2900-C303-B73D-C7CDC335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C8E21-D60E-45DB-69A5-C5E06531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3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7A13-C15E-8343-6B81-44C70F1E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96963-7069-A2F9-3752-5153205B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6672C-D02A-B996-CB6C-945B5308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A9BC6-281E-7896-86B5-F683643A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4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0B22B-FBA1-955B-0166-6512B3AD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6C600-B770-84B4-DDFC-90197A973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94260-031F-8820-9D3D-3CF0C199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6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99E3-0859-ADA2-B0BC-26653DB6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59628-DE2B-6379-6EAC-B51DC176F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247B9-208C-4929-489A-A5965CC2F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7F809-3AFC-EA14-879C-6E6F06DD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BCEDD-A21A-E475-1C4C-06E3757F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5E8E-43B3-1943-2907-50549946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05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74CD-E08D-94A3-FB53-2C1890AD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01FC4-90D4-DCF3-5DB7-DBE7A253C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AB03D-53E2-F885-CFE4-34439FD51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A37FE-134C-612C-12CA-B7117A2AB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A1133-60F0-9AE5-B435-82069425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63668-A33F-ADA1-7907-37BC35B9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ACCE4-A037-5C7A-7ED4-4F097243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4FA13-B661-618F-FA81-36F7C2122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D48EB-C4CC-589F-1792-F2ED871BF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4997E-326D-A8ED-94F9-40ED52614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5B212-4812-C584-2AF6-D6DD1D0F2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8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Mergers &amp; Acquisitions</a:t>
            </a:r>
            <a:br>
              <a:rPr lang="en-US" sz="80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761" y="4572004"/>
            <a:ext cx="6775268" cy="1480454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4: the acquisition process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Case study: Facebook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class case study: peloton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2FAFDF-14DD-4954-8E4C-61C061476060}"/>
              </a:ext>
            </a:extLst>
          </p:cNvPr>
          <p:cNvSpPr txBox="1"/>
          <p:nvPr/>
        </p:nvSpPr>
        <p:spPr>
          <a:xfrm>
            <a:off x="95793" y="177432"/>
            <a:ext cx="431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Professor Chris Droussiotis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80" y="46890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ACQUIRING COMPANY</a:t>
            </a:r>
            <a:br>
              <a:rPr lang="en-US" dirty="0"/>
            </a:br>
            <a:r>
              <a:rPr lang="en-US" sz="2700" dirty="0"/>
              <a:t>JETBLUE AIRLINES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1425479"/>
            <a:ext cx="11223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Recipient of highest in customer satisfaction among low-cost carriers in North America award for 8 consecutive years, thus has a very strong brand image in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and efficient aircrafts (youngest fleet amongst any major U.S. airline)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was one of only few airlines which reported profit after the decline in airline industry post 9/11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customer satisfaction due to various facilities such as satellite radio, T.V set on each seat and all this at a low fare as compared to other players in the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Serves as a popular low-cost airline across 75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3895737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46FF3-7C34-20E3-F172-EC99838C48A0}"/>
              </a:ext>
            </a:extLst>
          </p:cNvPr>
          <p:cNvSpPr txBox="1"/>
          <p:nvPr/>
        </p:nvSpPr>
        <p:spPr>
          <a:xfrm>
            <a:off x="805279" y="4339161"/>
            <a:ext cx="11015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has fewer international destinations. Does not have presence in Asia and other unsaturated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Higher costs linked to airline's several facilities are making the company less competitive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7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94" y="104424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ACQUIRING COMPANY</a:t>
            </a:r>
            <a:br>
              <a:rPr lang="en-US" dirty="0"/>
            </a:br>
            <a:r>
              <a:rPr lang="en-US" sz="2700" dirty="0"/>
              <a:t>JETBLUE AIRLINES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E57EF-81DD-5D55-DD95-40B4DB5B0FA0}"/>
              </a:ext>
            </a:extLst>
          </p:cNvPr>
          <p:cNvSpPr txBox="1"/>
          <p:nvPr/>
        </p:nvSpPr>
        <p:spPr>
          <a:xfrm>
            <a:off x="696683" y="2389721"/>
            <a:ext cx="103862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America is the single largest market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 of new planes has created the opportunity for new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Huge scope to expand in the Asian market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AD476-FA2F-425D-2ABE-78B8FEE34A8D}"/>
              </a:ext>
            </a:extLst>
          </p:cNvPr>
          <p:cNvSpPr txBox="1"/>
          <p:nvPr/>
        </p:nvSpPr>
        <p:spPr>
          <a:xfrm>
            <a:off x="696683" y="4658813"/>
            <a:ext cx="8788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of the major airlines have undergone cost reformation to reduce the air fare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Rising fuel prices and problem of availability of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Fluctuation in the demand of air travel especially after terrorist's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6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026831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TARGET</a:t>
            </a:r>
            <a:br>
              <a:rPr lang="en-US" dirty="0"/>
            </a:br>
            <a:r>
              <a:rPr lang="en-US" sz="2700" dirty="0"/>
              <a:t>SPIRIT AIRLINES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Affordable pricing gives it a cost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Well-known brand in the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Offers loyalty program for customer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seat-size as compared to other low-cost carriers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Apart from US it operates in Mexico, Latin America and Caribbean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60910-A7DC-D03F-2FEB-D0BB6DC9CDC9}"/>
              </a:ext>
            </a:extLst>
          </p:cNvPr>
          <p:cNvSpPr txBox="1"/>
          <p:nvPr/>
        </p:nvSpPr>
        <p:spPr>
          <a:xfrm>
            <a:off x="827314" y="4770558"/>
            <a:ext cx="83387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in-flight entertainment and catering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Operational across limited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 fees for baggage (no baggage allowance)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7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94" y="104424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TARGET</a:t>
            </a:r>
            <a:br>
              <a:rPr lang="en-US" dirty="0"/>
            </a:br>
            <a:r>
              <a:rPr lang="en-US" sz="2700" dirty="0"/>
              <a:t>SPIRIT AIRLINES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OPPORTUNITIES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A8DD1-7367-AF22-EA96-8B273EB80609}"/>
              </a:ext>
            </a:extLst>
          </p:cNvPr>
          <p:cNvSpPr txBox="1"/>
          <p:nvPr/>
        </p:nvSpPr>
        <p:spPr>
          <a:xfrm>
            <a:off x="779443" y="2389721"/>
            <a:ext cx="7985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Positive outlook of US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Technological advancements can help provide in-flight entertainment cheaply and improve the overall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Growing popularity of low fare airline travel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9CFF5-E381-4B16-0F48-C8B00E9184ED}"/>
              </a:ext>
            </a:extLst>
          </p:cNvPr>
          <p:cNvSpPr txBox="1"/>
          <p:nvPr/>
        </p:nvSpPr>
        <p:spPr>
          <a:xfrm>
            <a:off x="779442" y="4657745"/>
            <a:ext cx="76043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Fuel price increase a threat to low-cost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Outdated technology compared to big 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quality leading to loss of customers</a:t>
            </a:r>
          </a:p>
        </p:txBody>
      </p:sp>
    </p:spTree>
    <p:extLst>
      <p:ext uri="{BB962C8B-B14F-4D97-AF65-F5344CB8AC3E}">
        <p14:creationId xmlns:p14="http://schemas.microsoft.com/office/powerpoint/2010/main" val="258697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026831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ACQUIRING COMPANY</a:t>
            </a:r>
            <a:br>
              <a:rPr lang="en-US" dirty="0"/>
            </a:br>
            <a:r>
              <a:rPr lang="en-US" dirty="0"/>
              <a:t>Meta (a/k/a Facebook)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44242"/>
            <a:ext cx="7985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Brand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Scale 2.23 billion active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Engagement (time spend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Extensive User Database attractive to Advertisers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Website and Applications widens user Appeal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monetize increasing mobile traffic through Instagram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Privacy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Dependance on display ads which have lower user “click-through”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Aging user demographics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Website customization limits user personalization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protection of user 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3136874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94" y="1044249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ACQUIRING COMPANY</a:t>
            </a:r>
            <a:br>
              <a:rPr lang="en-US" dirty="0"/>
            </a:br>
            <a:r>
              <a:rPr lang="en-US" dirty="0"/>
              <a:t>Meta a/k Facebook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use of Facebook through mobile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Expansion in emerging 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Diversify revenue sources (Meta verse social media)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Continuing shift of traditional to online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Adding new features and functions to enable customization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“graph search” advertising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198083"/>
            <a:ext cx="7985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THREATS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user privacy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Competition </a:t>
            </a:r>
            <a:r>
              <a:rPr lang="en-US"/>
              <a:t>(Tik Tok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Highly competitive ad market – lower ad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4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61" y="845896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PELOTON</a:t>
            </a:r>
            <a:br>
              <a:rPr lang="en-US" dirty="0"/>
            </a:br>
            <a:r>
              <a:rPr lang="en-US" dirty="0"/>
              <a:t>Case Study – 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518C-590D-4F9B-9B64-7BA640FD6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Peloton in play to be acquired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Significant Decline in the stock (market cap) and Enterprise Value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Seeking “White Knight” to buy Peloton by major activist (Blackwell)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 High Fixed Cost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Excess Inventory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Listless Strategy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Outlook and addressable market 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461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61" y="845896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PELOTON</a:t>
            </a:r>
            <a:br>
              <a:rPr lang="en-US" dirty="0"/>
            </a:br>
            <a:r>
              <a:rPr lang="en-US" dirty="0"/>
              <a:t>Case Study – 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518C-590D-4F9B-9B64-7BA640FD6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What Does Peloton Offer?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Peloton Interactive runs an interactive fitness platform that includes connected fitness equipment such as bikes and treadmills with a monthly Connected Fitness Subscription, which streams instructor-led boutique classes to users.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While Peloton sells primarily to individuals, it also has some exposure to the commercial and hospitality markets.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Peloton Product+ Service bundle is positioned as an alternative to not just other exercise equipment, but to gyms and fitness center memberships. 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322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61" y="845896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PELOTON</a:t>
            </a:r>
            <a:br>
              <a:rPr lang="en-US" dirty="0"/>
            </a:br>
            <a:r>
              <a:rPr lang="en-US" dirty="0"/>
              <a:t>Case Study – Class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518C-590D-4F9B-9B64-7BA640FD6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Basic Valuation Concepts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Currently Valued at 1.13x Multiple Revenue compared to 6.7x pre-covid and 24.8x (peek during COVID)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Currently Valued at $3,600 per subscriber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FY23 – Revenue 2.7 Billion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672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 fontScale="90000"/>
          </a:bodyPr>
          <a:lstStyle/>
          <a:p>
            <a:r>
              <a:rPr lang="en-US" sz="2700" dirty="0"/>
              <a:t>Class Cas Study: Peloton</a:t>
            </a:r>
            <a:br>
              <a:rPr lang="en-US" dirty="0"/>
            </a:br>
            <a:r>
              <a:rPr lang="en-US" dirty="0"/>
              <a:t>BUILDING THE BUSINESS PLAN </a:t>
            </a:r>
            <a:br>
              <a:rPr lang="en-US" dirty="0"/>
            </a:br>
            <a:r>
              <a:rPr lang="en-US" dirty="0"/>
              <a:t>– </a:t>
            </a:r>
            <a:r>
              <a:rPr lang="en-US" sz="2800" dirty="0"/>
              <a:t>ACQUIRING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/>
        </p:nvGraphicFramePr>
        <p:xfrm>
          <a:off x="1497874" y="2316480"/>
          <a:ext cx="80873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504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501863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874993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37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91700"/>
            <a:ext cx="11773989" cy="702305"/>
          </a:xfrm>
        </p:spPr>
        <p:txBody>
          <a:bodyPr>
            <a:normAutofit/>
          </a:bodyPr>
          <a:lstStyle/>
          <a:p>
            <a:r>
              <a:rPr lang="en-US" dirty="0"/>
              <a:t>The Role of Planning in M&amp;A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CONCEPTS OF STRATEGIES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Corporate-Level Strategy (Set by new Management across businesses – seeking efficiencies)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Business-Level Strategy (Set by new Management on specific operating unit – set revenue, cost, profit goals)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Implementation Strategy (Execution of the business strategy – i.e. Cost Savings, Plant Rationalization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Functional Strategy (Each major function: Manufacturing, Marketing, HR)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52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 fontScale="90000"/>
          </a:bodyPr>
          <a:lstStyle/>
          <a:p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Class Cas Study: Peloton</a:t>
            </a:r>
            <a:br>
              <a:rPr lang="en-US" dirty="0"/>
            </a:br>
            <a:r>
              <a:rPr lang="en-US" dirty="0"/>
              <a:t>BUILDING THE BUSINESS PLAN </a:t>
            </a:r>
            <a:br>
              <a:rPr lang="en-US" dirty="0"/>
            </a:br>
            <a:r>
              <a:rPr lang="en-US" dirty="0"/>
              <a:t>– </a:t>
            </a:r>
            <a:r>
              <a:rPr lang="en-US" sz="2800" dirty="0"/>
              <a:t>TARGET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/>
        </p:nvGraphicFramePr>
        <p:xfrm>
          <a:off x="1428206" y="2316480"/>
          <a:ext cx="8157027" cy="2643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17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418011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529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 fontScale="90000"/>
          </a:bodyPr>
          <a:lstStyle/>
          <a:p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Class Cas Study: Peloton</a:t>
            </a:r>
            <a:br>
              <a:rPr lang="en-US" dirty="0"/>
            </a:br>
            <a:r>
              <a:rPr lang="en-US" dirty="0"/>
              <a:t>BUILDING THE BUSINESS PLAN </a:t>
            </a:r>
            <a:br>
              <a:rPr lang="en-US" dirty="0"/>
            </a:br>
            <a:r>
              <a:rPr lang="en-US" dirty="0"/>
              <a:t>– </a:t>
            </a:r>
            <a:r>
              <a:rPr lang="en-US" sz="2800" dirty="0"/>
              <a:t>COMBINED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/>
        </p:nvGraphicFramePr>
        <p:xfrm>
          <a:off x="1428206" y="2316480"/>
          <a:ext cx="8157027" cy="2643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17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418011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33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026831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TARGET</a:t>
            </a:r>
            <a:br>
              <a:rPr lang="en-US" dirty="0"/>
            </a:br>
            <a:r>
              <a:rPr lang="en-US" sz="2700" dirty="0"/>
              <a:t>PELOTON – CLASS CASE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</p:txBody>
      </p:sp>
    </p:spTree>
    <p:extLst>
      <p:ext uri="{BB962C8B-B14F-4D97-AF65-F5344CB8AC3E}">
        <p14:creationId xmlns:p14="http://schemas.microsoft.com/office/powerpoint/2010/main" val="2017319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DE97-0260-4099-A718-D542A80F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026831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dirty="0"/>
              <a:t>SWOT ANALYSIS OF TARGET</a:t>
            </a:r>
            <a:br>
              <a:rPr lang="en-US" dirty="0"/>
            </a:br>
            <a:r>
              <a:rPr lang="en-US" sz="2700" dirty="0"/>
              <a:t>PELOTON – CLASS CASE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DD9B4-AA99-4BE2-A6F2-6B8E9DCC738A}"/>
              </a:ext>
            </a:extLst>
          </p:cNvPr>
          <p:cNvSpPr txBox="1"/>
          <p:nvPr/>
        </p:nvSpPr>
        <p:spPr>
          <a:xfrm>
            <a:off x="696683" y="2020389"/>
            <a:ext cx="79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7111-94EB-4ABC-BEC9-71E2F15AD129}"/>
              </a:ext>
            </a:extLst>
          </p:cNvPr>
          <p:cNvSpPr txBox="1"/>
          <p:nvPr/>
        </p:nvSpPr>
        <p:spPr>
          <a:xfrm>
            <a:off x="696683" y="4206034"/>
            <a:ext cx="79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WEAKNESSES</a:t>
            </a:r>
          </a:p>
        </p:txBody>
      </p:sp>
    </p:spTree>
    <p:extLst>
      <p:ext uri="{BB962C8B-B14F-4D97-AF65-F5344CB8AC3E}">
        <p14:creationId xmlns:p14="http://schemas.microsoft.com/office/powerpoint/2010/main" val="367786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A12C-DADB-43E3-941E-55B0607D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96204"/>
            <a:ext cx="10720252" cy="828094"/>
          </a:xfrm>
        </p:spPr>
        <p:txBody>
          <a:bodyPr anchor="b">
            <a:normAutofit/>
          </a:bodyPr>
          <a:lstStyle/>
          <a:p>
            <a:r>
              <a:rPr lang="en-US" sz="4000" dirty="0"/>
              <a:t>The Merger and Acquisition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C04FE9-5C42-4971-A842-4F32FE613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565" y="1977570"/>
            <a:ext cx="9049842" cy="4548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18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BUILDING THE BUSINESS PLAN – </a:t>
            </a:r>
            <a:r>
              <a:rPr lang="en-US" sz="2800" dirty="0"/>
              <a:t>ACQUIRING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75590"/>
              </p:ext>
            </p:extLst>
          </p:nvPr>
        </p:nvGraphicFramePr>
        <p:xfrm>
          <a:off x="1457234" y="231648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789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 Plan / Feasibility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INEFFIENIENCIES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Competitive 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Product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Government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96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BUILDING THE BUSINESS PLAN – </a:t>
            </a:r>
            <a:r>
              <a:rPr lang="en-US" sz="2800" dirty="0"/>
              <a:t>TARGET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/>
        </p:nvGraphicFramePr>
        <p:xfrm>
          <a:off x="1457234" y="231648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789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 Plan / Feasibility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INEFFIENIENCIES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Competitive 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Product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Government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00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406742" cy="1450757"/>
          </a:xfrm>
        </p:spPr>
        <p:txBody>
          <a:bodyPr anchor="b">
            <a:normAutofit/>
          </a:bodyPr>
          <a:lstStyle/>
          <a:p>
            <a:r>
              <a:rPr lang="en-US" dirty="0"/>
              <a:t>BUILDING THE AQUISITION PLAN</a:t>
            </a:r>
            <a:br>
              <a:rPr lang="en-US" dirty="0"/>
            </a:br>
            <a:r>
              <a:rPr lang="en-US" sz="2800" dirty="0"/>
              <a:t>COMBINED REVENUE AND COST SYNERGIES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7014"/>
              </p:ext>
            </p:extLst>
          </p:nvPr>
        </p:nvGraphicFramePr>
        <p:xfrm>
          <a:off x="1457234" y="2316480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789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EXTERNAL ANALYSIS (COMBINED)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 Plan / Feasibility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SWOT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Suppliers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Competitive 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Product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Government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21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2700" dirty="0"/>
              <a:t>Class Case Study: JetBlue acquiring Spirit Air</a:t>
            </a:r>
            <a:br>
              <a:rPr lang="en-US" dirty="0"/>
            </a:br>
            <a:r>
              <a:rPr lang="en-US" dirty="0"/>
              <a:t>BUILDING THE BUSINESS PLAN – </a:t>
            </a:r>
            <a:br>
              <a:rPr lang="en-US" dirty="0"/>
            </a:br>
            <a:r>
              <a:rPr lang="en-US" sz="2800" dirty="0"/>
              <a:t>ACQUIRING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61189"/>
              </p:ext>
            </p:extLst>
          </p:nvPr>
        </p:nvGraphicFramePr>
        <p:xfrm>
          <a:off x="1497874" y="2316480"/>
          <a:ext cx="9010832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976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501863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874993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Market</a:t>
                      </a:r>
                      <a:r>
                        <a:rPr lang="en-US" dirty="0"/>
                        <a:t>: Low-Cost Airline, 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Largest in the 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Customers: </a:t>
                      </a:r>
                      <a:r>
                        <a:rPr lang="en-US" dirty="0"/>
                        <a:t>Teamed up with AA – to give JetBlue  customers global network. Top 5 Airlines to travel during the Pandemic.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The Skinny: </a:t>
                      </a:r>
                      <a:r>
                        <a:rPr lang="en-US" dirty="0"/>
                        <a:t>JetBlue could become a takeover target to the other 4 airlines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Competitive Advantage: </a:t>
                      </a:r>
                      <a:r>
                        <a:rPr lang="en-US" dirty="0"/>
                        <a:t>in certain markets the low-cost producer  and high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Government Regulation</a:t>
                      </a:r>
                      <a:r>
                        <a:rPr lang="en-US" dirty="0"/>
                        <a:t>: Issues with the deal with AA – Anti-trust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38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kumimoji="0" lang="en-US" sz="27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Class Case Study: JetBlue buying Spirit Air</a:t>
            </a:r>
            <a:br>
              <a:rPr lang="en-US" dirty="0"/>
            </a:br>
            <a:r>
              <a:rPr lang="en-US" dirty="0"/>
              <a:t>BUILDING THE BUSINESS PLAN – </a:t>
            </a:r>
            <a:br>
              <a:rPr lang="en-US" dirty="0"/>
            </a:br>
            <a:r>
              <a:rPr lang="en-US" sz="2800" dirty="0"/>
              <a:t>TARGET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73282"/>
              </p:ext>
            </p:extLst>
          </p:nvPr>
        </p:nvGraphicFramePr>
        <p:xfrm>
          <a:off x="1428206" y="2316480"/>
          <a:ext cx="8157027" cy="372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9817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698239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418011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Market: Ultra-Low-Cost (ULC)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Customer: Cost conscious Leisure travelers – looking to visit friends and relatives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Shareholders: Most are not happy with their investment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 Status: Stable, perform lower than average during the pandemic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52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49" y="260477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 sz="2700" dirty="0"/>
              <a:t>Class Case Study: JetBlue acquiring Spirit Air</a:t>
            </a:r>
            <a:br>
              <a:rPr lang="en-US" dirty="0"/>
            </a:br>
            <a:r>
              <a:rPr lang="en-US" dirty="0"/>
              <a:t>BUILDING THE BUSINESS PLAN – </a:t>
            </a:r>
            <a:br>
              <a:rPr lang="en-US" dirty="0"/>
            </a:br>
            <a:r>
              <a:rPr lang="en-US" sz="2800" dirty="0"/>
              <a:t>COMBINED COMPANY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20E990-44F3-45FB-9362-7088F2628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84001"/>
              </p:ext>
            </p:extLst>
          </p:nvPr>
        </p:nvGraphicFramePr>
        <p:xfrm>
          <a:off x="1497874" y="2316480"/>
          <a:ext cx="9010832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3976">
                  <a:extLst>
                    <a:ext uri="{9D8B030D-6E8A-4147-A177-3AD203B41FA5}">
                      <a16:colId xmlns:a16="http://schemas.microsoft.com/office/drawing/2014/main" val="3387719905"/>
                    </a:ext>
                  </a:extLst>
                </a:gridCol>
                <a:gridCol w="501863">
                  <a:extLst>
                    <a:ext uri="{9D8B030D-6E8A-4147-A177-3AD203B41FA5}">
                      <a16:colId xmlns:a16="http://schemas.microsoft.com/office/drawing/2014/main" val="862830595"/>
                    </a:ext>
                  </a:extLst>
                </a:gridCol>
                <a:gridCol w="3874993">
                  <a:extLst>
                    <a:ext uri="{9D8B030D-6E8A-4147-A177-3AD203B41FA5}">
                      <a16:colId xmlns:a16="http://schemas.microsoft.com/office/drawing/2014/main" val="182327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EXTERNAL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5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Market</a:t>
                      </a:r>
                      <a:r>
                        <a:rPr lang="en-US" dirty="0"/>
                        <a:t>: 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largest Airlines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Customers:</a:t>
                      </a:r>
                      <a:r>
                        <a:rPr lang="en-US" u="none" dirty="0"/>
                        <a:t> Accessing more destinations – low cost producer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94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00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Competitive Advantage: </a:t>
                      </a:r>
                      <a:r>
                        <a:rPr lang="en-US" dirty="0"/>
                        <a:t>in certain markets the low-cost producer  and high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8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/>
                        <a:t>Government Regulation</a:t>
                      </a:r>
                      <a:r>
                        <a:rPr lang="en-US" dirty="0"/>
                        <a:t>: Issues with the deal with AA – Anti-trust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57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454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93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4008</TotalTime>
  <Words>1156</Words>
  <Application>Microsoft Office PowerPoint</Application>
  <PresentationFormat>Widescreen</PresentationFormat>
  <Paragraphs>175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Calibri Light</vt:lpstr>
      <vt:lpstr>Wingdings</vt:lpstr>
      <vt:lpstr>Office Theme</vt:lpstr>
      <vt:lpstr>Mergers &amp; Acquisitions </vt:lpstr>
      <vt:lpstr>The Role of Planning in M&amp;A</vt:lpstr>
      <vt:lpstr>The Merger and Acquisition Process</vt:lpstr>
      <vt:lpstr>BUILDING THE BUSINESS PLAN – ACQUIRING COMPANY</vt:lpstr>
      <vt:lpstr>BUILDING THE BUSINESS PLAN – TARGET COMPANY</vt:lpstr>
      <vt:lpstr>BUILDING THE AQUISITION PLAN COMBINED REVENUE AND COST SYNERGIES</vt:lpstr>
      <vt:lpstr>Class Case Study: JetBlue acquiring Spirit Air BUILDING THE BUSINESS PLAN –  ACQUIRING COMPANY</vt:lpstr>
      <vt:lpstr>Class Case Study: JetBlue buying Spirit Air BUILDING THE BUSINESS PLAN –  TARGET COMPANY</vt:lpstr>
      <vt:lpstr>Class Case Study: JetBlue acquiring Spirit Air BUILDING THE BUSINESS PLAN –  COMBINED COMPANY</vt:lpstr>
      <vt:lpstr>SWOT ANALYSIS OF ACQUIRING COMPANY JETBLUE AIRLINES</vt:lpstr>
      <vt:lpstr>SWOT ANALYSIS OF ACQUIRING COMPANY JETBLUE AIRLINES</vt:lpstr>
      <vt:lpstr>SWOT ANALYSIS OF TARGET SPIRIT AIRLINES</vt:lpstr>
      <vt:lpstr>SWOT ANALYSIS OF TARGET SPIRIT AIRLINES</vt:lpstr>
      <vt:lpstr>SWOT ANALYSIS OF ACQUIRING COMPANY Meta (a/k/a Facebook)</vt:lpstr>
      <vt:lpstr>SWOT ANALYSIS OF ACQUIRING COMPANY Meta a/k Facebook</vt:lpstr>
      <vt:lpstr>PELOTON Case Study – Class Discussion</vt:lpstr>
      <vt:lpstr>PELOTON Case Study – Class Discussion</vt:lpstr>
      <vt:lpstr>PELOTON Case Study – Class Discussion</vt:lpstr>
      <vt:lpstr>Class Cas Study: Peloton BUILDING THE BUSINESS PLAN  – ACQUIRING COMPANY</vt:lpstr>
      <vt:lpstr>Class Cas Study: Peloton BUILDING THE BUSINESS PLAN  – TARGET COMPANY</vt:lpstr>
      <vt:lpstr>Class Cas Study: Peloton BUILDING THE BUSINESS PLAN  – COMBINED COMPANY</vt:lpstr>
      <vt:lpstr>SWOT ANALYSIS OF TARGET PELOTON – CLASS CASE STUDY</vt:lpstr>
      <vt:lpstr>SWOT ANALYSIS OF TARGET PELOTON – CLASS CASE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Mergers &amp; Acquisitions</dc:title>
  <dc:creator>Chris Droussiotis</dc:creator>
  <cp:lastModifiedBy>Chris Droussiotis</cp:lastModifiedBy>
  <cp:revision>5</cp:revision>
  <cp:lastPrinted>2022-09-22T13:50:01Z</cp:lastPrinted>
  <dcterms:created xsi:type="dcterms:W3CDTF">2022-01-20T05:53:57Z</dcterms:created>
  <dcterms:modified xsi:type="dcterms:W3CDTF">2024-09-19T14:48:59Z</dcterms:modified>
</cp:coreProperties>
</file>