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65" r:id="rId4"/>
    <p:sldId id="310" r:id="rId5"/>
    <p:sldId id="321" r:id="rId6"/>
    <p:sldId id="345" r:id="rId7"/>
    <p:sldId id="346" r:id="rId8"/>
    <p:sldId id="347" r:id="rId9"/>
    <p:sldId id="348" r:id="rId10"/>
    <p:sldId id="349" r:id="rId11"/>
    <p:sldId id="350" r:id="rId12"/>
    <p:sldId id="325" r:id="rId13"/>
    <p:sldId id="361" r:id="rId14"/>
    <p:sldId id="351" r:id="rId15"/>
    <p:sldId id="352" r:id="rId16"/>
    <p:sldId id="353" r:id="rId17"/>
    <p:sldId id="354" r:id="rId18"/>
    <p:sldId id="355" r:id="rId19"/>
    <p:sldId id="357" r:id="rId20"/>
    <p:sldId id="358" r:id="rId21"/>
    <p:sldId id="359" r:id="rId22"/>
  </p:sldIdLst>
  <p:sldSz cx="12188825"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ED01B-F73A-485D-A3AE-B1D18C635463}" v="1" dt="2025-01-15T06:07:16.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74" d="100"/>
          <a:sy n="74" d="100"/>
        </p:scale>
        <p:origin x="224" y="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D11ED01B-F73A-485D-A3AE-B1D18C635463}"/>
    <pc:docChg chg="custSel modSld">
      <pc:chgData name="Chris Droussiotis" userId="66921b89f68d3868" providerId="LiveId" clId="{D11ED01B-F73A-485D-A3AE-B1D18C635463}" dt="2025-01-15T06:07:54.174" v="54" actId="20577"/>
      <pc:docMkLst>
        <pc:docMk/>
      </pc:docMkLst>
      <pc:sldChg chg="modSp mod">
        <pc:chgData name="Chris Droussiotis" userId="66921b89f68d3868" providerId="LiveId" clId="{D11ED01B-F73A-485D-A3AE-B1D18C635463}" dt="2025-01-15T06:07:54.174" v="54" actId="20577"/>
        <pc:sldMkLst>
          <pc:docMk/>
          <pc:sldMk cId="1824802099" sldId="256"/>
        </pc:sldMkLst>
        <pc:spChg chg="mod">
          <ac:chgData name="Chris Droussiotis" userId="66921b89f68d3868" providerId="LiveId" clId="{D11ED01B-F73A-485D-A3AE-B1D18C635463}" dt="2025-01-15T06:07:54.174" v="54" actId="20577"/>
          <ac:spMkLst>
            <pc:docMk/>
            <pc:sldMk cId="1824802099" sldId="256"/>
            <ac:spMk id="3" creationId="{FA6AFE01-6126-E380-5FE1-3279F5FE0D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1/15/2025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1/15/2025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736" y="978408"/>
            <a:ext cx="5019875" cy="5074226"/>
          </a:xfrm>
        </p:spPr>
        <p:txBody>
          <a:bodyPr anchor="t">
            <a:normAutofit/>
          </a:bodyPr>
          <a:lstStyle>
            <a:lvl1pPr algn="l">
              <a:defRPr sz="5398"/>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0433" y="3602038"/>
            <a:ext cx="5019875" cy="2244580"/>
          </a:xfrm>
        </p:spPr>
        <p:txBody>
          <a:bodyPr anchor="b">
            <a:normAutofit/>
          </a:bodyPr>
          <a:lstStyle>
            <a:lvl1pPr marL="0" indent="0" algn="l">
              <a:lnSpc>
                <a:spcPct val="100000"/>
              </a:lnSpc>
              <a:buNone/>
              <a:defRPr sz="2199" i="1"/>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1/15/2025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0434" y="6209926"/>
            <a:ext cx="50198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55930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1/15/2025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5788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735" y="978408"/>
            <a:ext cx="5018749" cy="4870974"/>
          </a:xfrm>
        </p:spPr>
        <p:txBody>
          <a:bodyPr anchor="t">
            <a:normAutofit/>
          </a:bodyPr>
          <a:lstStyle>
            <a:lvl1pPr>
              <a:defRPr sz="5398"/>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0433" y="3566640"/>
            <a:ext cx="5019875" cy="2279979"/>
          </a:xfrm>
        </p:spPr>
        <p:txBody>
          <a:bodyPr anchor="b">
            <a:normAutofit/>
          </a:bodyPr>
          <a:lstStyle>
            <a:lvl1pPr marL="0" indent="0">
              <a:buNone/>
              <a:defRPr sz="2199" i="1">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1/15/2025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8626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735" y="978409"/>
            <a:ext cx="5019874"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1471" y="969264"/>
            <a:ext cx="5289373"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1471" y="3621849"/>
            <a:ext cx="5289373"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1/15/2025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0046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734" y="508091"/>
            <a:ext cx="111527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735" y="978119"/>
            <a:ext cx="11162573"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735" y="2178908"/>
            <a:ext cx="5018749" cy="654908"/>
          </a:xfrm>
        </p:spPr>
        <p:txBody>
          <a:bodyPr anchor="b">
            <a:normAutofit/>
          </a:bodyPr>
          <a:lstStyle>
            <a:lvl1pPr marL="0" indent="0">
              <a:buNone/>
              <a:defRPr sz="2199" b="0" i="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735" y="2876086"/>
            <a:ext cx="5018749"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0433" y="2178908"/>
            <a:ext cx="5019874" cy="654908"/>
          </a:xfrm>
        </p:spPr>
        <p:txBody>
          <a:bodyPr anchor="b">
            <a:normAutofit/>
          </a:bodyPr>
          <a:lstStyle>
            <a:lvl1pPr marL="0" indent="0">
              <a:buNone/>
              <a:defRPr sz="2199" b="0" i="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0433" y="2876086"/>
            <a:ext cx="5019874"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735" y="6420415"/>
            <a:ext cx="2742486" cy="365125"/>
          </a:xfrm>
        </p:spPr>
        <p:txBody>
          <a:bodyPr/>
          <a:lstStyle/>
          <a:p>
            <a:fld id="{C2F01D58-E949-4BCB-829A-BBF80E38D59C}" type="datetime1">
              <a:rPr lang="en-US" smtClean="0"/>
              <a:t>1/15/2025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0594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1/15/2025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7627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1/15/2025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069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735" y="978409"/>
            <a:ext cx="5019640" cy="2270641"/>
          </a:xfrm>
        </p:spPr>
        <p:txBody>
          <a:bodyPr anchor="t">
            <a:noAutofit/>
          </a:bodyPr>
          <a:lstStyle>
            <a:lvl1pPr>
              <a:defRPr sz="4399"/>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1450" y="987424"/>
            <a:ext cx="5019640" cy="4873625"/>
          </a:xfrm>
        </p:spPr>
        <p:txBody>
          <a:bodyPr>
            <a:normAutofit/>
          </a:bodyPr>
          <a:lstStyle>
            <a:lvl1pPr>
              <a:defRPr sz="1999"/>
            </a:lvl1pPr>
            <a:lvl2pPr>
              <a:defRPr sz="1799"/>
            </a:lvl2pPr>
            <a:lvl3pPr>
              <a:defRPr sz="1600"/>
            </a:lvl3pPr>
            <a:lvl4pPr>
              <a:defRPr sz="1400"/>
            </a:lvl4pPr>
            <a:lvl5pPr>
              <a:defRPr sz="1400"/>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735" y="3361039"/>
            <a:ext cx="5019640" cy="2507949"/>
          </a:xfrm>
        </p:spPr>
        <p:txBody>
          <a:bodyPr>
            <a:normAutofit/>
          </a:bodyPr>
          <a:lstStyle>
            <a:lvl1pPr marL="0" indent="0">
              <a:buNone/>
              <a:defRPr sz="2399" b="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1/15/2025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8800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735" y="978409"/>
            <a:ext cx="5019640" cy="2270641"/>
          </a:xfrm>
        </p:spPr>
        <p:txBody>
          <a:bodyPr anchor="t">
            <a:noAutofit/>
          </a:bodyPr>
          <a:lstStyle>
            <a:lvl1pPr>
              <a:defRPr sz="4399"/>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0434" y="987426"/>
            <a:ext cx="5025696"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735" y="3340443"/>
            <a:ext cx="5019640" cy="2528545"/>
          </a:xfrm>
        </p:spPr>
        <p:txBody>
          <a:bodyPr>
            <a:normAutofit/>
          </a:bodyPr>
          <a:lstStyle>
            <a:lvl1pPr marL="0" indent="0">
              <a:buNone/>
              <a:defRPr sz="2199" b="0" i="1"/>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1/15/2025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97841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1/15/2025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0206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0433" y="996791"/>
            <a:ext cx="5010657"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736" y="996791"/>
            <a:ext cx="5019875"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1/15/2025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0434" y="6209926"/>
            <a:ext cx="501987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20699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1/15/2025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1/15/2025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1/15/2025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1/15/2025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1/15/2025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1/15/2025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1/15/2025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1/15/2025</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735" y="978409"/>
            <a:ext cx="5019874"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0433" y="969265"/>
            <a:ext cx="5019874"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735" y="6420415"/>
            <a:ext cx="2742486"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1/15/2025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735" y="97714"/>
            <a:ext cx="4113728"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1335" y="6420415"/>
            <a:ext cx="637743"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a:extLst>
              <a:ext uri="{FF2B5EF4-FFF2-40B4-BE49-F238E27FC236}">
                <a16:creationId xmlns:a16="http://schemas.microsoft.com/office/drawing/2014/main" id="{DB8F8250-7A81-4A19-87AD-FFB2CE4E39A5}"/>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Rectangle 6">
            <a:extLst>
              <a:ext uri="{FF2B5EF4-FFF2-40B4-BE49-F238E27FC236}">
                <a16:creationId xmlns:a16="http://schemas.microsoft.com/office/drawing/2014/main" id="{499F38FC-2DEA-2647-C409-EF75720C1017}"/>
              </a:ext>
            </a:extLst>
          </p:cNvPr>
          <p:cNvSpPr/>
          <p:nvPr/>
        </p:nvSpPr>
        <p:spPr>
          <a:xfrm>
            <a:off x="517736" y="508091"/>
            <a:ext cx="5019875"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220320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126" rtl="0" eaLnBrk="1" latinLnBrk="0" hangingPunct="1">
        <a:lnSpc>
          <a:spcPct val="100000"/>
        </a:lnSpc>
        <a:spcBef>
          <a:spcPct val="0"/>
        </a:spcBef>
        <a:buNone/>
        <a:defRPr sz="5398" b="1" kern="1200">
          <a:solidFill>
            <a:schemeClr val="tx1"/>
          </a:solidFill>
          <a:latin typeface="+mj-lt"/>
          <a:ea typeface="+mj-ea"/>
          <a:cs typeface="+mj-cs"/>
        </a:defRPr>
      </a:lvl1pPr>
    </p:titleStyle>
    <p:bodyStyle>
      <a:lvl1pPr marL="0" indent="0" algn="l" defTabSz="914126" rtl="0" eaLnBrk="1" latinLnBrk="0" hangingPunct="1">
        <a:lnSpc>
          <a:spcPct val="110000"/>
        </a:lnSpc>
        <a:spcBef>
          <a:spcPts val="1000"/>
        </a:spcBef>
        <a:buFont typeface="Arial" panose="020B0604020202020204" pitchFamily="34" charset="0"/>
        <a:buNone/>
        <a:defRPr sz="1999" kern="1200">
          <a:solidFill>
            <a:schemeClr val="tx1"/>
          </a:solidFill>
          <a:latin typeface="+mn-lt"/>
          <a:ea typeface="+mn-ea"/>
          <a:cs typeface="+mn-cs"/>
        </a:defRPr>
      </a:lvl1pPr>
      <a:lvl2pPr marL="274238" indent="-274238" algn="l" defTabSz="914126" rtl="0" eaLnBrk="1" latinLnBrk="0" hangingPunct="1">
        <a:lnSpc>
          <a:spcPct val="110000"/>
        </a:lnSpc>
        <a:spcBef>
          <a:spcPts val="500"/>
        </a:spcBef>
        <a:buFont typeface="Arial" panose="020B0604020202020204" pitchFamily="34" charset="0"/>
        <a:buChar char="•"/>
        <a:defRPr sz="1799" kern="1200">
          <a:solidFill>
            <a:schemeClr val="tx1"/>
          </a:solidFill>
          <a:latin typeface="+mn-lt"/>
          <a:ea typeface="+mn-ea"/>
          <a:cs typeface="+mn-cs"/>
        </a:defRPr>
      </a:lvl2pPr>
      <a:lvl3pPr marL="274238" indent="0" algn="l" defTabSz="914126" rtl="0" eaLnBrk="1" latinLnBrk="0" hangingPunct="1">
        <a:lnSpc>
          <a:spcPct val="110000"/>
        </a:lnSpc>
        <a:spcBef>
          <a:spcPts val="500"/>
        </a:spcBef>
        <a:buFont typeface="Arial" panose="020B0604020202020204" pitchFamily="34" charset="0"/>
        <a:buNone/>
        <a:defRPr sz="1799" kern="1200">
          <a:solidFill>
            <a:schemeClr val="tx1"/>
          </a:solidFill>
          <a:latin typeface="+mn-lt"/>
          <a:ea typeface="+mn-ea"/>
          <a:cs typeface="+mn-cs"/>
        </a:defRPr>
      </a:lvl3pPr>
      <a:lvl4pPr marL="548475" indent="-274238" algn="l" defTabSz="914126"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475" indent="0" algn="l" defTabSz="914126"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corporatefinanceinstitute.com/resources/knowledge/deals/letter-of-commitment/" TargetMode="External"/><Relationship Id="rId2" Type="http://schemas.openxmlformats.org/officeDocument/2006/relationships/hyperlink" Target="https://corporatefinanceinstitute.com/resources/knowledge/finance/au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srgbClr val="FFFFFF"/>
              </a:solidFill>
              <a:latin typeface="Bierstadt"/>
            </a:endParaRPr>
          </a:p>
        </p:txBody>
      </p:sp>
      <p:pic>
        <p:nvPicPr>
          <p:cNvPr id="4" name="Picture 3" descr="A colorful light bulb with business icons">
            <a:extLst>
              <a:ext uri="{FF2B5EF4-FFF2-40B4-BE49-F238E27FC236}">
                <a16:creationId xmlns:a16="http://schemas.microsoft.com/office/drawing/2014/main" id="{57B26D8A-ECE3-9B9E-94F4-E6BE3C29D625}"/>
              </a:ext>
            </a:extLst>
          </p:cNvPr>
          <p:cNvPicPr>
            <a:picLocks noChangeAspect="1"/>
          </p:cNvPicPr>
          <p:nvPr/>
        </p:nvPicPr>
        <p:blipFill>
          <a:blip r:embed="rId2"/>
          <a:srcRect t="9768" r="-1" b="9854"/>
          <a:stretch/>
        </p:blipFill>
        <p:spPr>
          <a:xfrm>
            <a:off x="3067" y="891"/>
            <a:ext cx="12185758" cy="6856204"/>
          </a:xfrm>
          <a:prstGeom prst="rect">
            <a:avLst/>
          </a:prstGeom>
        </p:spPr>
      </p:pic>
      <p:sp>
        <p:nvSpPr>
          <p:cNvPr id="23" name="Rectangle 22">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137" y="-388244"/>
            <a:ext cx="6856214" cy="7634487"/>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Bierstadt"/>
            </a:endParaRPr>
          </a:p>
        </p:txBody>
      </p:sp>
      <p:sp>
        <p:nvSpPr>
          <p:cNvPr id="2" name="Title 1">
            <a:extLst>
              <a:ext uri="{FF2B5EF4-FFF2-40B4-BE49-F238E27FC236}">
                <a16:creationId xmlns:a16="http://schemas.microsoft.com/office/drawing/2014/main" id="{432A41E3-FA56-FEE9-0BA6-26009C5C39F2}"/>
              </a:ext>
            </a:extLst>
          </p:cNvPr>
          <p:cNvSpPr>
            <a:spLocks noGrp="1"/>
          </p:cNvSpPr>
          <p:nvPr>
            <p:ph type="ctrTitle"/>
          </p:nvPr>
        </p:nvSpPr>
        <p:spPr>
          <a:xfrm>
            <a:off x="517735" y="979046"/>
            <a:ext cx="5019874" cy="2333640"/>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FA6AFE01-6126-E380-5FE1-3279F5FE0D2E}"/>
              </a:ext>
            </a:extLst>
          </p:cNvPr>
          <p:cNvSpPr>
            <a:spLocks noGrp="1"/>
          </p:cNvSpPr>
          <p:nvPr>
            <p:ph type="subTitle" idx="1"/>
          </p:nvPr>
        </p:nvSpPr>
        <p:spPr>
          <a:xfrm>
            <a:off x="93302" y="4625570"/>
            <a:ext cx="5576677" cy="1723580"/>
          </a:xfrm>
        </p:spPr>
        <p:txBody>
          <a:bodyPr anchor="t">
            <a:normAutofit lnSpcReduction="10000"/>
          </a:bodyPr>
          <a:lstStyle/>
          <a:p>
            <a:r>
              <a:rPr lang="en-US" sz="3599" dirty="0">
                <a:solidFill>
                  <a:srgbClr val="FFFFFF"/>
                </a:solidFill>
              </a:rPr>
              <a:t>Introductory Lecture 3</a:t>
            </a:r>
          </a:p>
          <a:p>
            <a:r>
              <a:rPr lang="en-US" sz="3599" dirty="0">
                <a:solidFill>
                  <a:srgbClr val="FFFFFF"/>
                </a:solidFill>
              </a:rPr>
              <a:t>Raising Equity for Private </a:t>
            </a:r>
            <a:r>
              <a:rPr lang="en-US" sz="3599" dirty="0" err="1">
                <a:solidFill>
                  <a:srgbClr val="FFFFFF"/>
                </a:solidFill>
              </a:rPr>
              <a:t>Companis</a:t>
            </a:r>
            <a:endParaRPr lang="en-US" sz="3599" dirty="0">
              <a:solidFill>
                <a:srgbClr val="FFFFFF"/>
              </a:solidFill>
            </a:endParaRPr>
          </a:p>
        </p:txBody>
      </p:sp>
      <p:sp>
        <p:nvSpPr>
          <p:cNvPr id="24" name="Rectangle 2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735" y="508851"/>
            <a:ext cx="5019875" cy="149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srgbClr val="FFFFFF"/>
              </a:solidFill>
              <a:latin typeface="Bierstadt"/>
            </a:endParaRPr>
          </a:p>
        </p:txBody>
      </p:sp>
    </p:spTree>
    <p:extLst>
      <p:ext uri="{BB962C8B-B14F-4D97-AF65-F5344CB8AC3E}">
        <p14:creationId xmlns:p14="http://schemas.microsoft.com/office/powerpoint/2010/main" val="1824802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Private Equity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Typical PE transactions include buyouts of public companies (public to private) or buyouts of private companies (private to private or secondary LBO). </a:t>
            </a:r>
            <a:r>
              <a:rPr lang="en-US" dirty="0"/>
              <a:t>In some cases, the acquiring firm could have one of its existing portfolio companies buy or merge with the target company to achieve synergies. </a:t>
            </a:r>
          </a:p>
          <a:p>
            <a:r>
              <a:rPr lang="en-US" dirty="0"/>
              <a:t>PE firms look to hold investments in their portfolio for 3 to 5 years. The investments in these companies are typically replaced by larger sums from other PE firms or via the IPO market. IPOs are especially considered if the stock markets are very attractive in order to get the best value possible. </a:t>
            </a:r>
          </a:p>
          <a:p>
            <a:endParaRPr lang="en-US" dirty="0"/>
          </a:p>
        </p:txBody>
      </p:sp>
    </p:spTree>
    <p:extLst>
      <p:ext uri="{BB962C8B-B14F-4D97-AF65-F5344CB8AC3E}">
        <p14:creationId xmlns:p14="http://schemas.microsoft.com/office/powerpoint/2010/main" val="8245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Initial Public Offering </a:t>
            </a:r>
            <a:r>
              <a:rPr lang="en-US" sz="2200" b="1" dirty="0"/>
              <a:t>(Described more in detail next chapter)</a:t>
            </a:r>
            <a:br>
              <a:rPr lang="en-US" b="1" dirty="0"/>
            </a:br>
            <a:r>
              <a:rPr lang="en-US" b="1" dirty="0"/>
              <a:t>Purpose of the Investors to Invest in IPOs</a:t>
            </a:r>
          </a:p>
        </p:txBody>
      </p:sp>
      <p:sp>
        <p:nvSpPr>
          <p:cNvPr id="14" name="Content Placeholder 13"/>
          <p:cNvSpPr>
            <a:spLocks noGrp="1"/>
          </p:cNvSpPr>
          <p:nvPr>
            <p:ph idx="1"/>
          </p:nvPr>
        </p:nvSpPr>
        <p:spPr>
          <a:xfrm>
            <a:off x="1217612" y="1219201"/>
            <a:ext cx="9829799" cy="4800600"/>
          </a:xfrm>
        </p:spPr>
        <p:txBody>
          <a:bodyPr>
            <a:normAutofit/>
          </a:bodyPr>
          <a:lstStyle/>
          <a:p>
            <a:r>
              <a:rPr lang="en-US" sz="1800" dirty="0"/>
              <a:t>The institutional and public investors investing in a new company during and post IPO are looking to enhance their returns through earnings growth and multiple expansion. If this becomes a reality, the broader market will gain confidence and drive the stock price up. It will also continue to increase in the future if expectations for these higher multiples of earnings (PE or EBITDA) are realized. Dividends can also be a source of income for these investors, though typically new IPO companies are still in a growth stage of their development and do not pay dividends.</a:t>
            </a:r>
          </a:p>
          <a:p>
            <a:pPr lvl="1"/>
            <a:endParaRPr lang="en-US" b="1" dirty="0"/>
          </a:p>
          <a:p>
            <a:pPr lvl="1"/>
            <a:endParaRPr lang="en-US" b="1" dirty="0"/>
          </a:p>
          <a:p>
            <a:endParaRPr lang="en-US" b="1" dirty="0"/>
          </a:p>
        </p:txBody>
      </p:sp>
      <p:pic>
        <p:nvPicPr>
          <p:cNvPr id="2" name="Picture 1">
            <a:extLst>
              <a:ext uri="{FF2B5EF4-FFF2-40B4-BE49-F238E27FC236}">
                <a16:creationId xmlns:a16="http://schemas.microsoft.com/office/drawing/2014/main" id="{DDEFB32C-2031-4334-81F3-2BBC245731BC}"/>
              </a:ext>
            </a:extLst>
          </p:cNvPr>
          <p:cNvPicPr>
            <a:picLocks noChangeAspect="1"/>
          </p:cNvPicPr>
          <p:nvPr/>
        </p:nvPicPr>
        <p:blipFill>
          <a:blip r:embed="rId2"/>
          <a:stretch>
            <a:fillRect/>
          </a:stretch>
        </p:blipFill>
        <p:spPr>
          <a:xfrm>
            <a:off x="1598612" y="3048000"/>
            <a:ext cx="6705600" cy="3048000"/>
          </a:xfrm>
          <a:prstGeom prst="rect">
            <a:avLst/>
          </a:prstGeom>
          <a:solidFill>
            <a:schemeClr val="tx1"/>
          </a:solidFill>
        </p:spPr>
      </p:pic>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677400" cy="762000"/>
          </a:xfrm>
        </p:spPr>
        <p:txBody>
          <a:bodyPr>
            <a:normAutofit fontScale="90000"/>
          </a:bodyPr>
          <a:lstStyle/>
          <a:p>
            <a:r>
              <a:rPr lang="en-US" b="1" dirty="0"/>
              <a:t>Raising Equity: Getting Ready to Go to Market</a:t>
            </a:r>
          </a:p>
        </p:txBody>
      </p:sp>
      <p:sp>
        <p:nvSpPr>
          <p:cNvPr id="14" name="Content Placeholder 13"/>
          <p:cNvSpPr>
            <a:spLocks noGrp="1"/>
          </p:cNvSpPr>
          <p:nvPr>
            <p:ph idx="1"/>
          </p:nvPr>
        </p:nvSpPr>
        <p:spPr>
          <a:xfrm>
            <a:off x="760412" y="1123508"/>
            <a:ext cx="11049000" cy="5486399"/>
          </a:xfrm>
        </p:spPr>
        <p:txBody>
          <a:bodyPr>
            <a:normAutofit fontScale="85000" lnSpcReduction="20000"/>
          </a:bodyPr>
          <a:lstStyle/>
          <a:p>
            <a:pPr marL="0" indent="0">
              <a:buNone/>
            </a:pPr>
            <a:r>
              <a:rPr lang="en-US" dirty="0"/>
              <a:t>The preliminary investor presentation, which will at some point become the information memorandum to attract investors, needs to answer the following questions:</a:t>
            </a:r>
          </a:p>
          <a:p>
            <a:r>
              <a:rPr lang="en-US" dirty="0"/>
              <a:t>Who are we? The answer must include a description of the company, its management, and its stage of growth and development.</a:t>
            </a:r>
          </a:p>
          <a:p>
            <a:r>
              <a:rPr lang="en-US" dirty="0"/>
              <a:t>Why invest in us? The answer should be the company’s investment thesis including its target markets, product uniqueness, and the validation of its proposed technology.</a:t>
            </a:r>
          </a:p>
          <a:p>
            <a:r>
              <a:rPr lang="en-US" dirty="0"/>
              <a:t>What is our strategy? A full-scope strategic plan identifies the problem, the need for a solution, why there’s a substantial enough opportunity for profit, and how this can become a business opportunity that sustains itself into the future, all of which encompass the characteristics that need to be considered in the final go-to-market strategy.</a:t>
            </a:r>
          </a:p>
          <a:p>
            <a:r>
              <a:rPr lang="en-US" dirty="0"/>
              <a:t>How do we get there? The investors run a financial model that shows the expected revenue growth, the cash flow needs to support it, and a basic valuation of the company’s enterprise value.</a:t>
            </a:r>
          </a:p>
          <a:p>
            <a:r>
              <a:rPr lang="en-US" dirty="0"/>
              <a:t>What do we need to make that happen? Management must consider how much capital funding is reasonably attainable and sustainable. A capacity analysis will help curb and measure expectations of ongoing funding needs and capabilities.</a:t>
            </a:r>
          </a:p>
          <a:p>
            <a:r>
              <a:rPr lang="en-US" dirty="0"/>
              <a:t>How much time will it take? The strategy needs to establish a set timeline that is in line with the company’s growth and is attractive enough to investors that they anticipate receiving their intended return.</a:t>
            </a:r>
          </a:p>
          <a:p>
            <a:endParaRPr lang="en-US" b="1" dirty="0"/>
          </a:p>
          <a:p>
            <a:endParaRPr lang="en-US" dirty="0"/>
          </a:p>
          <a:p>
            <a:endParaRPr lang="en-US" dirty="0"/>
          </a:p>
        </p:txBody>
      </p:sp>
    </p:spTree>
    <p:extLst>
      <p:ext uri="{BB962C8B-B14F-4D97-AF65-F5344CB8AC3E}">
        <p14:creationId xmlns:p14="http://schemas.microsoft.com/office/powerpoint/2010/main" val="33778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677400" cy="762000"/>
          </a:xfrm>
        </p:spPr>
        <p:txBody>
          <a:bodyPr>
            <a:normAutofit fontScale="90000"/>
          </a:bodyPr>
          <a:lstStyle/>
          <a:p>
            <a:r>
              <a:rPr lang="en-US" b="1" dirty="0"/>
              <a:t>Raising Equity: Getting Ready to Go to Market</a:t>
            </a:r>
          </a:p>
        </p:txBody>
      </p:sp>
      <p:sp>
        <p:nvSpPr>
          <p:cNvPr id="14" name="Content Placeholder 13"/>
          <p:cNvSpPr>
            <a:spLocks noGrp="1"/>
          </p:cNvSpPr>
          <p:nvPr>
            <p:ph idx="1"/>
          </p:nvPr>
        </p:nvSpPr>
        <p:spPr>
          <a:xfrm>
            <a:off x="1217612" y="1752599"/>
            <a:ext cx="9829799" cy="4267201"/>
          </a:xfrm>
        </p:spPr>
        <p:txBody>
          <a:bodyPr>
            <a:normAutofit/>
          </a:bodyPr>
          <a:lstStyle/>
          <a:p>
            <a:r>
              <a:rPr lang="en-US" b="1" dirty="0"/>
              <a:t>Step I: Generating Interest</a:t>
            </a:r>
          </a:p>
          <a:p>
            <a:r>
              <a:rPr lang="en-US" b="1" dirty="0"/>
              <a:t>Step II: Writing the Information Memorandum </a:t>
            </a:r>
          </a:p>
          <a:p>
            <a:r>
              <a:rPr lang="en-US" b="1" dirty="0"/>
              <a:t>Step III: Staple Financing </a:t>
            </a:r>
          </a:p>
          <a:p>
            <a:r>
              <a:rPr lang="en-US" b="1" dirty="0"/>
              <a:t>Step IV: Equity Financing and Return Analysis</a:t>
            </a:r>
          </a:p>
          <a:p>
            <a:r>
              <a:rPr lang="en-US" b="1" dirty="0"/>
              <a:t>Step V: Bidding Process</a:t>
            </a:r>
          </a:p>
          <a:p>
            <a:r>
              <a:rPr lang="en-US" b="1" dirty="0"/>
              <a:t>Step VI: Filing Requirements if necessary</a:t>
            </a:r>
          </a:p>
          <a:p>
            <a:endParaRPr lang="en-US" b="1" dirty="0"/>
          </a:p>
          <a:p>
            <a:endParaRPr lang="en-US" dirty="0"/>
          </a:p>
          <a:p>
            <a:endParaRPr lang="en-US" dirty="0"/>
          </a:p>
        </p:txBody>
      </p:sp>
    </p:spTree>
    <p:extLst>
      <p:ext uri="{BB962C8B-B14F-4D97-AF65-F5344CB8AC3E}">
        <p14:creationId xmlns:p14="http://schemas.microsoft.com/office/powerpoint/2010/main" val="17873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677400" cy="762000"/>
          </a:xfrm>
        </p:spPr>
        <p:txBody>
          <a:bodyPr>
            <a:normAutofit/>
          </a:bodyPr>
          <a:lstStyle/>
          <a:p>
            <a:r>
              <a:rPr lang="en-US" b="1" dirty="0"/>
              <a:t>Raising Equity: Step I: Generating Interest</a:t>
            </a:r>
          </a:p>
        </p:txBody>
      </p:sp>
      <p:sp>
        <p:nvSpPr>
          <p:cNvPr id="14" name="Content Placeholder 13"/>
          <p:cNvSpPr>
            <a:spLocks noGrp="1"/>
          </p:cNvSpPr>
          <p:nvPr>
            <p:ph idx="1"/>
          </p:nvPr>
        </p:nvSpPr>
        <p:spPr>
          <a:xfrm>
            <a:off x="1217612" y="1752599"/>
            <a:ext cx="9829799" cy="4267201"/>
          </a:xfrm>
        </p:spPr>
        <p:txBody>
          <a:bodyPr>
            <a:normAutofit lnSpcReduction="10000"/>
          </a:bodyPr>
          <a:lstStyle/>
          <a:p>
            <a:r>
              <a:rPr lang="en-US" dirty="0"/>
              <a:t>Typically, more mature companies in their development stage hire a financial advisor or an investment banker to assist the company with raising capital.</a:t>
            </a:r>
          </a:p>
          <a:p>
            <a:r>
              <a:rPr lang="en-US" dirty="0"/>
              <a:t> The owners of these companies will call a few of these advisors and ask them to present their pitch on how they can assist the company with a successful fundraising execution. </a:t>
            </a:r>
          </a:p>
          <a:p>
            <a:r>
              <a:rPr lang="en-US" dirty="0"/>
              <a:t>The importance of hiring an advisor is that they have the “rolodex” of contacts and can advise the company on who is the best fit as a source of capital. </a:t>
            </a:r>
          </a:p>
          <a:p>
            <a:r>
              <a:rPr lang="en-US" dirty="0"/>
              <a:t>After the company chooses its advisor, they work together on creating an information memorandum or business plan.</a:t>
            </a:r>
          </a:p>
          <a:p>
            <a:endParaRPr lang="en-US" dirty="0"/>
          </a:p>
          <a:p>
            <a:endParaRPr lang="en-US" dirty="0"/>
          </a:p>
        </p:txBody>
      </p:sp>
    </p:spTree>
    <p:extLst>
      <p:ext uri="{BB962C8B-B14F-4D97-AF65-F5344CB8AC3E}">
        <p14:creationId xmlns:p14="http://schemas.microsoft.com/office/powerpoint/2010/main" val="272694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fontScale="90000"/>
          </a:bodyPr>
          <a:lstStyle/>
          <a:p>
            <a:r>
              <a:rPr lang="en-US" b="1" dirty="0"/>
              <a:t>Raising Equity: </a:t>
            </a:r>
            <a:br>
              <a:rPr lang="en-US" b="1" dirty="0"/>
            </a:br>
            <a:r>
              <a:rPr lang="en-US" b="1" dirty="0"/>
              <a:t>Step II: Writing the Information Memorandum </a:t>
            </a:r>
          </a:p>
        </p:txBody>
      </p:sp>
      <p:sp>
        <p:nvSpPr>
          <p:cNvPr id="14" name="Content Placeholder 13"/>
          <p:cNvSpPr>
            <a:spLocks noGrp="1"/>
          </p:cNvSpPr>
          <p:nvPr>
            <p:ph idx="1"/>
          </p:nvPr>
        </p:nvSpPr>
        <p:spPr>
          <a:xfrm>
            <a:off x="1217612" y="1752599"/>
            <a:ext cx="9829799" cy="4267201"/>
          </a:xfrm>
        </p:spPr>
        <p:txBody>
          <a:bodyPr>
            <a:normAutofit fontScale="85000" lnSpcReduction="20000"/>
          </a:bodyPr>
          <a:lstStyle/>
          <a:p>
            <a:r>
              <a:rPr lang="en-US" dirty="0"/>
              <a:t>The information memorandum (IM) is a document created by the business owners, assisted by the advisor, for prospective investors or buyers. </a:t>
            </a:r>
          </a:p>
          <a:p>
            <a:r>
              <a:rPr lang="en-US" dirty="0"/>
              <a:t>The primary purpose of the IM is to motivate potential investment into the business.</a:t>
            </a:r>
          </a:p>
          <a:p>
            <a:r>
              <a:rPr lang="en-US" dirty="0"/>
              <a:t>The IM is the most effective way to summarize all the information about a company to give to investors. </a:t>
            </a:r>
          </a:p>
          <a:p>
            <a:r>
              <a:rPr lang="en-US" dirty="0"/>
              <a:t>When preparing the IM, it is beneficial to look at it from the prospective of the buyer. This will help the company reflect on how to structure the IM. Sometimes, especially if the company is for sale, the advisor or bank will implement a staple financing package to attract investors. </a:t>
            </a:r>
          </a:p>
          <a:p>
            <a:r>
              <a:rPr lang="en-US" dirty="0"/>
              <a:t>Because access to capital funding is already in place, investors are enticed to bid due to a smoother and quicker execution. </a:t>
            </a:r>
          </a:p>
          <a:p>
            <a:r>
              <a:rPr lang="en-US" dirty="0"/>
              <a:t>Staple financing will include the potential selling price, any additional expenses, and how much equity the investor needs in conjunction with the debt financing. </a:t>
            </a:r>
          </a:p>
          <a:p>
            <a:endParaRPr lang="en-US" dirty="0"/>
          </a:p>
          <a:p>
            <a:endParaRPr lang="en-US" dirty="0"/>
          </a:p>
        </p:txBody>
      </p:sp>
    </p:spTree>
    <p:extLst>
      <p:ext uri="{BB962C8B-B14F-4D97-AF65-F5344CB8AC3E}">
        <p14:creationId xmlns:p14="http://schemas.microsoft.com/office/powerpoint/2010/main" val="6946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4177"/>
            <a:ext cx="3596607" cy="2667000"/>
          </a:xfrm>
        </p:spPr>
        <p:txBody>
          <a:bodyPr anchor="b">
            <a:normAutofit/>
          </a:bodyPr>
          <a:lstStyle/>
          <a:p>
            <a:r>
              <a:rPr lang="en-US" b="1" dirty="0"/>
              <a:t>Raising Equity: </a:t>
            </a:r>
            <a:br>
              <a:rPr lang="en-US" b="1" dirty="0"/>
            </a:br>
            <a:r>
              <a:rPr lang="en-US" b="1" dirty="0"/>
              <a:t>Step II: Writing the Information Memorandum </a:t>
            </a:r>
          </a:p>
        </p:txBody>
      </p:sp>
      <p:sp>
        <p:nvSpPr>
          <p:cNvPr id="14" name="Content Placeholder 13"/>
          <p:cNvSpPr>
            <a:spLocks noGrp="1"/>
          </p:cNvSpPr>
          <p:nvPr>
            <p:ph type="body" sz="half" idx="2"/>
          </p:nvPr>
        </p:nvSpPr>
        <p:spPr>
          <a:xfrm>
            <a:off x="760412" y="2971800"/>
            <a:ext cx="3581399" cy="1371600"/>
          </a:xfrm>
        </p:spPr>
        <p:txBody>
          <a:bodyPr>
            <a:normAutofit/>
          </a:bodyPr>
          <a:lstStyle/>
          <a:p>
            <a:r>
              <a:rPr lang="en-US" dirty="0"/>
              <a:t>Figure 5.6 is an example checklist for an information memorandum.</a:t>
            </a:r>
          </a:p>
          <a:p>
            <a:endParaRPr lang="en-US" dirty="0"/>
          </a:p>
          <a:p>
            <a:endParaRPr lang="en-US" dirty="0"/>
          </a:p>
        </p:txBody>
      </p:sp>
      <p:pic>
        <p:nvPicPr>
          <p:cNvPr id="2" name="Picture 1">
            <a:extLst>
              <a:ext uri="{FF2B5EF4-FFF2-40B4-BE49-F238E27FC236}">
                <a16:creationId xmlns:a16="http://schemas.microsoft.com/office/drawing/2014/main" id="{FCCCDB3A-58A0-4BD6-AFC3-BFA4E2B42A4C}"/>
              </a:ext>
            </a:extLst>
          </p:cNvPr>
          <p:cNvPicPr>
            <a:picLocks noChangeAspect="1"/>
          </p:cNvPicPr>
          <p:nvPr/>
        </p:nvPicPr>
        <p:blipFill>
          <a:blip r:embed="rId2"/>
          <a:stretch>
            <a:fillRect/>
          </a:stretch>
        </p:blipFill>
        <p:spPr>
          <a:xfrm>
            <a:off x="5040630" y="609600"/>
            <a:ext cx="6222367" cy="5943600"/>
          </a:xfrm>
          <a:prstGeom prst="rect">
            <a:avLst/>
          </a:prstGeom>
          <a:solidFill>
            <a:schemeClr val="tx2"/>
          </a:solidFill>
          <a:ln w="76200">
            <a:solidFill>
              <a:schemeClr val="tx1"/>
            </a:solidFill>
            <a:miter lim="800000"/>
          </a:ln>
        </p:spPr>
      </p:pic>
    </p:spTree>
    <p:extLst>
      <p:ext uri="{BB962C8B-B14F-4D97-AF65-F5344CB8AC3E}">
        <p14:creationId xmlns:p14="http://schemas.microsoft.com/office/powerpoint/2010/main" val="2776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a:bodyPr>
          <a:lstStyle/>
          <a:p>
            <a:r>
              <a:rPr lang="en-US" b="1" dirty="0"/>
              <a:t>Raising Equity: Step III: Staple Financing </a:t>
            </a:r>
          </a:p>
        </p:txBody>
      </p:sp>
      <p:sp>
        <p:nvSpPr>
          <p:cNvPr id="14" name="Content Placeholder 13"/>
          <p:cNvSpPr>
            <a:spLocks noGrp="1"/>
          </p:cNvSpPr>
          <p:nvPr>
            <p:ph idx="1"/>
          </p:nvPr>
        </p:nvSpPr>
        <p:spPr>
          <a:xfrm>
            <a:off x="1217612" y="1752599"/>
            <a:ext cx="9829799" cy="4267201"/>
          </a:xfrm>
        </p:spPr>
        <p:txBody>
          <a:bodyPr>
            <a:normAutofit lnSpcReduction="10000"/>
          </a:bodyPr>
          <a:lstStyle/>
          <a:p>
            <a:r>
              <a:rPr lang="en-US" dirty="0"/>
              <a:t>The advisor will call few banks to secure staple financing commitments.</a:t>
            </a:r>
          </a:p>
          <a:p>
            <a:r>
              <a:rPr lang="en-US" dirty="0"/>
              <a:t>Staple financing is a financing package arranged by a company for potential purchasers as part of an </a:t>
            </a:r>
            <a:r>
              <a:rPr lang="en-US" dirty="0">
                <a:hlinkClick r:id="rId2">
                  <a:extLst>
                    <a:ext uri="{A12FA001-AC4F-418D-AE19-62706E023703}">
                      <ahyp:hlinkClr xmlns:ahyp="http://schemas.microsoft.com/office/drawing/2018/hyperlinkcolor" val="tx"/>
                    </a:ext>
                  </a:extLst>
                </a:hlinkClick>
              </a:rPr>
              <a:t>auction process</a:t>
            </a:r>
            <a:r>
              <a:rPr lang="en-US" dirty="0"/>
              <a:t>. </a:t>
            </a:r>
          </a:p>
          <a:p>
            <a:r>
              <a:rPr lang="en-US" dirty="0"/>
              <a:t>The staple financing package includes the amount of the loan, the maturity date, pricing such as interest and fees, and other terms such as loan covenants. </a:t>
            </a:r>
          </a:p>
          <a:p>
            <a:r>
              <a:rPr lang="en-US" dirty="0"/>
              <a:t>The term staple comes from the fact that the bank </a:t>
            </a:r>
            <a:r>
              <a:rPr lang="en-US" dirty="0">
                <a:hlinkClick r:id="rId3">
                  <a:extLst>
                    <a:ext uri="{A12FA001-AC4F-418D-AE19-62706E023703}">
                      <ahyp:hlinkClr xmlns:ahyp="http://schemas.microsoft.com/office/drawing/2018/hyperlinkcolor" val="tx"/>
                    </a:ext>
                  </a:extLst>
                </a:hlinkClick>
              </a:rPr>
              <a:t>commitment letter</a:t>
            </a:r>
            <a:r>
              <a:rPr lang="en-US" dirty="0"/>
              <a:t> and term sheets are stapled to the back of the acquisition term sheet provided by the company that is interested in selling.</a:t>
            </a:r>
          </a:p>
          <a:p>
            <a:r>
              <a:rPr lang="en-US" b="1" dirty="0"/>
              <a:t>The purpose of staple financing is for quickening the bidding process</a:t>
            </a:r>
            <a:endParaRPr lang="en-US" dirty="0"/>
          </a:p>
        </p:txBody>
      </p:sp>
    </p:spTree>
    <p:extLst>
      <p:ext uri="{BB962C8B-B14F-4D97-AF65-F5344CB8AC3E}">
        <p14:creationId xmlns:p14="http://schemas.microsoft.com/office/powerpoint/2010/main" val="17167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fontScale="90000"/>
          </a:bodyPr>
          <a:lstStyle/>
          <a:p>
            <a:r>
              <a:rPr lang="en-US" b="1" dirty="0"/>
              <a:t>Raising Equity: </a:t>
            </a:r>
            <a:br>
              <a:rPr lang="en-US" b="1" dirty="0"/>
            </a:br>
            <a:r>
              <a:rPr lang="en-US" b="1" dirty="0"/>
              <a:t>Step IV: Equity Financing and Return Analysis</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Once the buyer receives the information on the company and the staple financing offer package, he or she runs his or her own analysis to derive a bidding price. </a:t>
            </a:r>
          </a:p>
          <a:p>
            <a:r>
              <a:rPr lang="en-US" dirty="0"/>
              <a:t>The analysis of a private equity firm is based primarily on return expectation. </a:t>
            </a:r>
          </a:p>
          <a:p>
            <a:r>
              <a:rPr lang="en-US" dirty="0"/>
              <a:t>Assuming the return expectation is 25%, the analysis will suggest a price that the buyer is willing to pay based on the financing available and using the same projected cash flows provided by management</a:t>
            </a:r>
          </a:p>
        </p:txBody>
      </p:sp>
    </p:spTree>
    <p:extLst>
      <p:ext uri="{BB962C8B-B14F-4D97-AF65-F5344CB8AC3E}">
        <p14:creationId xmlns:p14="http://schemas.microsoft.com/office/powerpoint/2010/main" val="15183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9677400" cy="762000"/>
          </a:xfrm>
        </p:spPr>
        <p:txBody>
          <a:bodyPr>
            <a:normAutofit/>
          </a:bodyPr>
          <a:lstStyle/>
          <a:p>
            <a:r>
              <a:rPr lang="en-US" b="1" dirty="0"/>
              <a:t>Raising Equity: Step V: Bidding Process</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The buyers or investors who are planning to buy the whole company or partially invest in the company are asked to put in a bid at a set date that includes the financing structure. </a:t>
            </a:r>
          </a:p>
          <a:p>
            <a:r>
              <a:rPr lang="en-US" dirty="0"/>
              <a:t>Sometimes they are also asked to present their strategy with the operations and management. </a:t>
            </a:r>
          </a:p>
          <a:p>
            <a:r>
              <a:rPr lang="en-US" dirty="0"/>
              <a:t>Throughout the process of choosing the right investors, there are several bidding sessions that take place. </a:t>
            </a:r>
          </a:p>
        </p:txBody>
      </p:sp>
    </p:spTree>
    <p:extLst>
      <p:ext uri="{BB962C8B-B14F-4D97-AF65-F5344CB8AC3E}">
        <p14:creationId xmlns:p14="http://schemas.microsoft.com/office/powerpoint/2010/main" val="175733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a:bodyPr>
          <a:lstStyle/>
          <a:p>
            <a:r>
              <a:rPr lang="en-US" dirty="0"/>
              <a:t>Equity Markets: Raising Equity for Private Companies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5</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533400"/>
            <a:ext cx="10668000" cy="762000"/>
          </a:xfrm>
        </p:spPr>
        <p:txBody>
          <a:bodyPr>
            <a:normAutofit fontScale="90000"/>
          </a:bodyPr>
          <a:lstStyle/>
          <a:p>
            <a:r>
              <a:rPr lang="en-US" b="1" dirty="0"/>
              <a:t>Raising Equity:</a:t>
            </a:r>
            <a:br>
              <a:rPr lang="en-US" b="1" dirty="0"/>
            </a:br>
            <a:r>
              <a:rPr lang="en-US" b="1" dirty="0"/>
              <a:t> Step VI: Filing Requirements if necessary</a:t>
            </a:r>
          </a:p>
        </p:txBody>
      </p:sp>
      <p:sp>
        <p:nvSpPr>
          <p:cNvPr id="14" name="Content Placeholder 13"/>
          <p:cNvSpPr>
            <a:spLocks noGrp="1"/>
          </p:cNvSpPr>
          <p:nvPr>
            <p:ph idx="1"/>
          </p:nvPr>
        </p:nvSpPr>
        <p:spPr>
          <a:xfrm>
            <a:off x="1217612" y="1752599"/>
            <a:ext cx="9829799" cy="4267201"/>
          </a:xfrm>
        </p:spPr>
        <p:txBody>
          <a:bodyPr>
            <a:normAutofit/>
          </a:bodyPr>
          <a:lstStyle/>
          <a:p>
            <a:r>
              <a:rPr lang="en-US" dirty="0"/>
              <a:t>The private target company is not required to publicly file documents with the SEC. </a:t>
            </a:r>
          </a:p>
          <a:p>
            <a:r>
              <a:rPr lang="en-US" dirty="0"/>
              <a:t>When a public acquirer buys a private target, it may require filing certain disclosure documents, especially if they need to issue shares in excess of 20% of the pre-deal shares.</a:t>
            </a:r>
          </a:p>
          <a:p>
            <a:r>
              <a:rPr lang="en-US" dirty="0"/>
              <a:t>For leveraged buyouts (LBOs) that use high-yield bonds to finance private targets, purchasers need to file an S-4 with the SEC. The S-4 typically contains data on the purchase price and financial information on the target.</a:t>
            </a:r>
          </a:p>
        </p:txBody>
      </p:sp>
    </p:spTree>
    <p:extLst>
      <p:ext uri="{BB962C8B-B14F-4D97-AF65-F5344CB8AC3E}">
        <p14:creationId xmlns:p14="http://schemas.microsoft.com/office/powerpoint/2010/main" val="11783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Raising Equity: An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A well-established private company that has been in the business for years and early founders that have just established their new company both have the same objective: raising capital, and specifically raising equity to develop and grow their business.</a:t>
            </a:r>
          </a:p>
          <a:p>
            <a:r>
              <a:rPr lang="en-US" dirty="0"/>
              <a:t> Early-stage companies are more likely to approach private equity than well-established larger companies that have more choices, including going public or IPO. </a:t>
            </a:r>
          </a:p>
          <a:p>
            <a:r>
              <a:rPr lang="en-US" dirty="0"/>
              <a:t>The investor, private or public, representing the equity contribution or buy-in will do their own valuation analysis based on their return expectation, adjusted for risk and probability of success. </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5112" y="454026"/>
            <a:ext cx="8343900" cy="762000"/>
          </a:xfrm>
        </p:spPr>
        <p:txBody>
          <a:bodyPr>
            <a:normAutofit fontScale="90000"/>
          </a:bodyPr>
          <a:lstStyle/>
          <a:p>
            <a:r>
              <a:rPr lang="en-US" b="1" dirty="0"/>
              <a:t>The Life Cycle of the Public Company and its ability to raise capital though the cycle</a:t>
            </a:r>
          </a:p>
        </p:txBody>
      </p:sp>
      <p:pic>
        <p:nvPicPr>
          <p:cNvPr id="4" name="Content Placeholder 3">
            <a:extLst>
              <a:ext uri="{FF2B5EF4-FFF2-40B4-BE49-F238E27FC236}">
                <a16:creationId xmlns:a16="http://schemas.microsoft.com/office/drawing/2014/main" id="{48A051BE-089B-4313-B4FE-022AB6778B68}"/>
              </a:ext>
            </a:extLst>
          </p:cNvPr>
          <p:cNvPicPr>
            <a:picLocks noGrp="1" noChangeAspect="1"/>
          </p:cNvPicPr>
          <p:nvPr>
            <p:ph idx="1"/>
          </p:nvPr>
        </p:nvPicPr>
        <p:blipFill>
          <a:blip r:embed="rId2"/>
          <a:stretch>
            <a:fillRect/>
          </a:stretch>
        </p:blipFill>
        <p:spPr>
          <a:xfrm>
            <a:off x="989012" y="1380566"/>
            <a:ext cx="9829800" cy="4867834"/>
          </a:xfrm>
          <a:prstGeom prst="rect">
            <a:avLst/>
          </a:prstGeom>
          <a:solidFill>
            <a:schemeClr val="tx1"/>
          </a:solidFill>
        </p:spPr>
      </p:pic>
      <p:pic>
        <p:nvPicPr>
          <p:cNvPr id="5" name="Picture 4">
            <a:extLst>
              <a:ext uri="{FF2B5EF4-FFF2-40B4-BE49-F238E27FC236}">
                <a16:creationId xmlns:a16="http://schemas.microsoft.com/office/drawing/2014/main" id="{97B20C7D-5B75-4DD9-89CB-85ACCC99D66C}"/>
              </a:ext>
            </a:extLst>
          </p:cNvPr>
          <p:cNvPicPr>
            <a:picLocks noChangeAspect="1"/>
          </p:cNvPicPr>
          <p:nvPr/>
        </p:nvPicPr>
        <p:blipFill>
          <a:blip r:embed="rId3"/>
          <a:stretch>
            <a:fillRect/>
          </a:stretch>
        </p:blipFill>
        <p:spPr>
          <a:xfrm>
            <a:off x="9752012" y="1752600"/>
            <a:ext cx="908383" cy="908383"/>
          </a:xfrm>
          <a:prstGeom prst="rect">
            <a:avLst/>
          </a:prstGeom>
        </p:spPr>
      </p:pic>
      <p:pic>
        <p:nvPicPr>
          <p:cNvPr id="6" name="Picture 5">
            <a:extLst>
              <a:ext uri="{FF2B5EF4-FFF2-40B4-BE49-F238E27FC236}">
                <a16:creationId xmlns:a16="http://schemas.microsoft.com/office/drawing/2014/main" id="{0194BB8C-00D2-40DE-95A2-5773B74D3FE6}"/>
              </a:ext>
            </a:extLst>
          </p:cNvPr>
          <p:cNvPicPr>
            <a:picLocks noChangeAspect="1"/>
          </p:cNvPicPr>
          <p:nvPr/>
        </p:nvPicPr>
        <p:blipFill>
          <a:blip r:embed="rId4"/>
          <a:stretch>
            <a:fillRect/>
          </a:stretch>
        </p:blipFill>
        <p:spPr>
          <a:xfrm>
            <a:off x="5792634" y="3127222"/>
            <a:ext cx="603556" cy="603556"/>
          </a:xfrm>
          <a:prstGeom prst="rect">
            <a:avLst/>
          </a:prstGeom>
        </p:spPr>
      </p:pic>
      <p:pic>
        <p:nvPicPr>
          <p:cNvPr id="7" name="Picture 6">
            <a:extLst>
              <a:ext uri="{FF2B5EF4-FFF2-40B4-BE49-F238E27FC236}">
                <a16:creationId xmlns:a16="http://schemas.microsoft.com/office/drawing/2014/main" id="{F05E113F-B69A-416E-8375-5E61B37CBB02}"/>
              </a:ext>
            </a:extLst>
          </p:cNvPr>
          <p:cNvPicPr>
            <a:picLocks noChangeAspect="1"/>
          </p:cNvPicPr>
          <p:nvPr/>
        </p:nvPicPr>
        <p:blipFill>
          <a:blip r:embed="rId5"/>
          <a:stretch>
            <a:fillRect/>
          </a:stretch>
        </p:blipFill>
        <p:spPr>
          <a:xfrm>
            <a:off x="3884612" y="4724400"/>
            <a:ext cx="896190" cy="597460"/>
          </a:xfrm>
          <a:prstGeom prst="rect">
            <a:avLst/>
          </a:prstGeom>
        </p:spPr>
      </p:pic>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Seed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Valuations for early-stage investments are some of the most challenging since there is no history of revenue or cash flow. </a:t>
            </a:r>
          </a:p>
          <a:p>
            <a:pPr marL="231775" lvl="1" indent="0">
              <a:buNone/>
            </a:pPr>
            <a:r>
              <a:rPr lang="en-US" dirty="0"/>
              <a:t>Figure 5.2 summarizes who these seed investors are, the purpose of their investment, and what you need to obtain such investment:</a:t>
            </a:r>
          </a:p>
          <a:p>
            <a:endParaRPr lang="en-US" dirty="0"/>
          </a:p>
        </p:txBody>
      </p:sp>
      <p:pic>
        <p:nvPicPr>
          <p:cNvPr id="3" name="Picture 2">
            <a:extLst>
              <a:ext uri="{FF2B5EF4-FFF2-40B4-BE49-F238E27FC236}">
                <a16:creationId xmlns:a16="http://schemas.microsoft.com/office/drawing/2014/main" id="{C748A111-2C54-40DF-A059-DBC4DA2EBC36}"/>
              </a:ext>
            </a:extLst>
          </p:cNvPr>
          <p:cNvPicPr>
            <a:picLocks noChangeAspect="1"/>
          </p:cNvPicPr>
          <p:nvPr/>
        </p:nvPicPr>
        <p:blipFill>
          <a:blip r:embed="rId2"/>
          <a:stretch>
            <a:fillRect/>
          </a:stretch>
        </p:blipFill>
        <p:spPr>
          <a:xfrm>
            <a:off x="1598613" y="3048000"/>
            <a:ext cx="9220200" cy="3200402"/>
          </a:xfrm>
          <a:prstGeom prst="rect">
            <a:avLst/>
          </a:prstGeom>
          <a:solidFill>
            <a:schemeClr val="tx2"/>
          </a:solidFill>
        </p:spPr>
      </p:pic>
    </p:spTree>
    <p:extLst>
      <p:ext uri="{BB962C8B-B14F-4D97-AF65-F5344CB8AC3E}">
        <p14:creationId xmlns:p14="http://schemas.microsoft.com/office/powerpoint/2010/main" val="21140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Seed Capital</a:t>
            </a:r>
          </a:p>
        </p:txBody>
      </p:sp>
      <p:sp>
        <p:nvSpPr>
          <p:cNvPr id="14" name="Content Placeholder 13"/>
          <p:cNvSpPr>
            <a:spLocks noGrp="1"/>
          </p:cNvSpPr>
          <p:nvPr>
            <p:ph idx="1"/>
          </p:nvPr>
        </p:nvSpPr>
        <p:spPr>
          <a:xfrm>
            <a:off x="969703" y="1143000"/>
            <a:ext cx="9829799" cy="4800600"/>
          </a:xfrm>
        </p:spPr>
        <p:txBody>
          <a:bodyPr>
            <a:normAutofit/>
          </a:bodyPr>
          <a:lstStyle/>
          <a:p>
            <a:pPr marL="231775" lvl="1" indent="0">
              <a:buNone/>
            </a:pPr>
            <a:r>
              <a:rPr lang="en-US" dirty="0"/>
              <a:t>The basis for this type of valuation method is very similar to valuing an out-of-money call option using the Black-Scholes pricing model described in chapter 13. The model is basically based on the probability of success, valuing the cash needs during the initial stage (referred to as “Death Valley”) and the velocity or acceleration of the profit in later years, as demonstrated in figure 5.3.</a:t>
            </a:r>
          </a:p>
        </p:txBody>
      </p:sp>
      <p:pic>
        <p:nvPicPr>
          <p:cNvPr id="2" name="Picture 1">
            <a:extLst>
              <a:ext uri="{FF2B5EF4-FFF2-40B4-BE49-F238E27FC236}">
                <a16:creationId xmlns:a16="http://schemas.microsoft.com/office/drawing/2014/main" id="{C1982961-39ED-4637-9068-E652588A06D8}"/>
              </a:ext>
            </a:extLst>
          </p:cNvPr>
          <p:cNvPicPr>
            <a:picLocks noChangeAspect="1"/>
          </p:cNvPicPr>
          <p:nvPr/>
        </p:nvPicPr>
        <p:blipFill>
          <a:blip r:embed="rId2"/>
          <a:stretch>
            <a:fillRect/>
          </a:stretch>
        </p:blipFill>
        <p:spPr>
          <a:xfrm>
            <a:off x="5448372" y="2942169"/>
            <a:ext cx="5613400" cy="3306233"/>
          </a:xfrm>
          <a:prstGeom prst="rect">
            <a:avLst/>
          </a:prstGeom>
          <a:solidFill>
            <a:schemeClr val="tx2"/>
          </a:solidFill>
        </p:spPr>
      </p:pic>
      <p:sp>
        <p:nvSpPr>
          <p:cNvPr id="4" name="TextBox 3">
            <a:extLst>
              <a:ext uri="{FF2B5EF4-FFF2-40B4-BE49-F238E27FC236}">
                <a16:creationId xmlns:a16="http://schemas.microsoft.com/office/drawing/2014/main" id="{A9934BB2-B782-4465-A56E-C2ADC1BB66FD}"/>
              </a:ext>
            </a:extLst>
          </p:cNvPr>
          <p:cNvSpPr txBox="1"/>
          <p:nvPr/>
        </p:nvSpPr>
        <p:spPr>
          <a:xfrm>
            <a:off x="1389323" y="2942169"/>
            <a:ext cx="3733800" cy="2585323"/>
          </a:xfrm>
          <a:prstGeom prst="rect">
            <a:avLst/>
          </a:prstGeom>
          <a:noFill/>
        </p:spPr>
        <p:txBody>
          <a:bodyPr wrap="square" rtlCol="0">
            <a:spAutoFit/>
          </a:bodyPr>
          <a:lstStyle/>
          <a:p>
            <a:r>
              <a:rPr lang="en-US" dirty="0"/>
              <a:t>Angel investors are expected to be taken out by venture capitalists or private equity firms. Occasionally if the acceleration of the business happens much faster and the stock markets are very attractive, the angel investor might take the company public via an IPO to get the most value. </a:t>
            </a:r>
          </a:p>
        </p:txBody>
      </p:sp>
    </p:spTree>
    <p:extLst>
      <p:ext uri="{BB962C8B-B14F-4D97-AF65-F5344CB8AC3E}">
        <p14:creationId xmlns:p14="http://schemas.microsoft.com/office/powerpoint/2010/main" val="45647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Venture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Venture capital is provided by private investment funds such as hedge funds, institutional investors, or industry-specific ventures that are specialized in start-up companies during their early stages of development. </a:t>
            </a:r>
          </a:p>
          <a:p>
            <a:pPr lvl="1"/>
            <a:r>
              <a:rPr lang="en-US" dirty="0"/>
              <a:t>Figure 5.4 summarizes who these venture capital investors are, the purpose of their investment, and what the owners need in order to obtain such investment.</a:t>
            </a:r>
          </a:p>
          <a:p>
            <a:endParaRPr lang="en-US" dirty="0"/>
          </a:p>
        </p:txBody>
      </p:sp>
      <p:pic>
        <p:nvPicPr>
          <p:cNvPr id="2" name="Picture 1">
            <a:extLst>
              <a:ext uri="{FF2B5EF4-FFF2-40B4-BE49-F238E27FC236}">
                <a16:creationId xmlns:a16="http://schemas.microsoft.com/office/drawing/2014/main" id="{83BC9A10-DFE0-4A73-AAE7-64AB63237FD6}"/>
              </a:ext>
            </a:extLst>
          </p:cNvPr>
          <p:cNvPicPr>
            <a:picLocks noChangeAspect="1"/>
          </p:cNvPicPr>
          <p:nvPr/>
        </p:nvPicPr>
        <p:blipFill>
          <a:blip r:embed="rId2"/>
          <a:stretch>
            <a:fillRect/>
          </a:stretch>
        </p:blipFill>
        <p:spPr>
          <a:xfrm>
            <a:off x="1827212" y="3505200"/>
            <a:ext cx="6921500" cy="2971800"/>
          </a:xfrm>
          <a:prstGeom prst="rect">
            <a:avLst/>
          </a:prstGeom>
          <a:solidFill>
            <a:schemeClr val="tx2"/>
          </a:solidFill>
        </p:spPr>
      </p:pic>
    </p:spTree>
    <p:extLst>
      <p:ext uri="{BB962C8B-B14F-4D97-AF65-F5344CB8AC3E}">
        <p14:creationId xmlns:p14="http://schemas.microsoft.com/office/powerpoint/2010/main" val="8361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Venture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Prior to a venture capital transaction, the founders will need to prepare a business plan while the investors will typically run a basic discount cash flow (DCF) method analysis. This analysis includes the future stream of cash flows from running the company, an estimated terminal value at an assumed exit year (typically 3–5 years) while using an expected rate of return as a discount rate for the cash flows. </a:t>
            </a:r>
          </a:p>
          <a:p>
            <a:r>
              <a:rPr lang="en-US" dirty="0"/>
              <a:t>As the company grows and matures, the venture capital investors are expected to be taken out by other venture capital and private equity firms, as well as the larger IPO market if the stock markets are attractive to get the best value possible. </a:t>
            </a:r>
          </a:p>
          <a:p>
            <a:endParaRPr lang="en-US" dirty="0"/>
          </a:p>
        </p:txBody>
      </p:sp>
    </p:spTree>
    <p:extLst>
      <p:ext uri="{BB962C8B-B14F-4D97-AF65-F5344CB8AC3E}">
        <p14:creationId xmlns:p14="http://schemas.microsoft.com/office/powerpoint/2010/main" val="124274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Raising Equity: </a:t>
            </a:r>
            <a:r>
              <a:rPr lang="en-US" b="1" dirty="0" err="1"/>
              <a:t>Pivate</a:t>
            </a:r>
            <a:r>
              <a:rPr lang="en-US" b="1" dirty="0"/>
              <a:t> Equity Capital</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These investors are typically institutional investors with capital behind them from pension funds, banks, insurance companies, and high net-worth individuals. </a:t>
            </a:r>
          </a:p>
          <a:p>
            <a:pPr marL="231775" lvl="1" indent="0">
              <a:buNone/>
            </a:pPr>
            <a:r>
              <a:rPr lang="en-US" dirty="0"/>
              <a:t>Figure 5.5 summarizes who these private equity investors are, the purpose of their investment, and what you need to obtain such an investment.</a:t>
            </a:r>
          </a:p>
          <a:p>
            <a:pPr marL="231775" lvl="1" indent="0">
              <a:buNone/>
            </a:pPr>
            <a:endParaRPr lang="en-US" dirty="0"/>
          </a:p>
          <a:p>
            <a:pPr marL="231775" lvl="1" indent="0">
              <a:buNone/>
            </a:pPr>
            <a:endParaRPr lang="en-US" dirty="0"/>
          </a:p>
        </p:txBody>
      </p:sp>
      <p:pic>
        <p:nvPicPr>
          <p:cNvPr id="2" name="Picture 1">
            <a:extLst>
              <a:ext uri="{FF2B5EF4-FFF2-40B4-BE49-F238E27FC236}">
                <a16:creationId xmlns:a16="http://schemas.microsoft.com/office/drawing/2014/main" id="{1583176F-790C-4481-9AB6-AC9CFE5025B6}"/>
              </a:ext>
            </a:extLst>
          </p:cNvPr>
          <p:cNvPicPr>
            <a:picLocks noChangeAspect="1"/>
          </p:cNvPicPr>
          <p:nvPr/>
        </p:nvPicPr>
        <p:blipFill>
          <a:blip r:embed="rId2"/>
          <a:stretch>
            <a:fillRect/>
          </a:stretch>
        </p:blipFill>
        <p:spPr>
          <a:xfrm>
            <a:off x="1598612" y="3132667"/>
            <a:ext cx="7450667" cy="3496733"/>
          </a:xfrm>
          <a:prstGeom prst="rect">
            <a:avLst/>
          </a:prstGeom>
          <a:solidFill>
            <a:schemeClr val="tx2"/>
          </a:solidFill>
        </p:spPr>
      </p:pic>
    </p:spTree>
    <p:extLst>
      <p:ext uri="{BB962C8B-B14F-4D97-AF65-F5344CB8AC3E}">
        <p14:creationId xmlns:p14="http://schemas.microsoft.com/office/powerpoint/2010/main" val="76398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1841</Words>
  <Application>Microsoft Office PowerPoint</Application>
  <PresentationFormat>Custom</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Bierstadt</vt:lpstr>
      <vt:lpstr>Corbel</vt:lpstr>
      <vt:lpstr>Digital Blue Tunnel 16x9</vt:lpstr>
      <vt:lpstr>GestaltVTI</vt:lpstr>
      <vt:lpstr>Private Equity &amp; Venture Capital</vt:lpstr>
      <vt:lpstr>Equity Markets: Raising Equity for Private Companies</vt:lpstr>
      <vt:lpstr>Raising Equity: An Overview</vt:lpstr>
      <vt:lpstr>The Life Cycle of the Public Company and its ability to raise capital though the cycle</vt:lpstr>
      <vt:lpstr>Raising Equity: Seed Capital</vt:lpstr>
      <vt:lpstr>Raising Equity: Seed Capital</vt:lpstr>
      <vt:lpstr>Raising Equity: Venture Capital</vt:lpstr>
      <vt:lpstr>Raising Equity: Venture Capital</vt:lpstr>
      <vt:lpstr>Raising Equity: Pivate Equity Capital</vt:lpstr>
      <vt:lpstr>Raising Equity: Private Equity Capital</vt:lpstr>
      <vt:lpstr>Initial Public Offering (Described more in detail next chapter) Purpose of the Investors to Invest in IPOs</vt:lpstr>
      <vt:lpstr>Raising Equity: Getting Ready to Go to Market</vt:lpstr>
      <vt:lpstr>Raising Equity: Getting Ready to Go to Market</vt:lpstr>
      <vt:lpstr>Raising Equity: Step I: Generating Interest</vt:lpstr>
      <vt:lpstr>Raising Equity:  Step II: Writing the Information Memorandum </vt:lpstr>
      <vt:lpstr>Raising Equity:  Step II: Writing the Information Memorandum </vt:lpstr>
      <vt:lpstr>Raising Equity: Step III: Staple Financing </vt:lpstr>
      <vt:lpstr>Raising Equity:  Step IV: Equity Financing and Return Analysis</vt:lpstr>
      <vt:lpstr>Raising Equity: Step V: Bidding Process</vt:lpstr>
      <vt:lpstr>Raising Equity:  Step VI: Filing Requirements if necessary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Markets: Raising Equity for Private Companies</dc:title>
  <dc:creator>Chris Droussiotis</dc:creator>
  <cp:lastModifiedBy>Chris Droussiotis</cp:lastModifiedBy>
  <cp:revision>3</cp:revision>
  <dcterms:created xsi:type="dcterms:W3CDTF">2020-06-25T16:51:55Z</dcterms:created>
  <dcterms:modified xsi:type="dcterms:W3CDTF">2025-01-15T06:07:59Z</dcterms:modified>
</cp:coreProperties>
</file>