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8"/>
  </p:notesMasterIdLst>
  <p:handoutMasterIdLst>
    <p:handoutMasterId r:id="rId59"/>
  </p:handoutMasterIdLst>
  <p:sldIdLst>
    <p:sldId id="256" r:id="rId3"/>
    <p:sldId id="265" r:id="rId4"/>
    <p:sldId id="310" r:id="rId5"/>
    <p:sldId id="321" r:id="rId6"/>
    <p:sldId id="345" r:id="rId7"/>
    <p:sldId id="346" r:id="rId8"/>
    <p:sldId id="347" r:id="rId9"/>
    <p:sldId id="348" r:id="rId10"/>
    <p:sldId id="349" r:id="rId11"/>
    <p:sldId id="350" r:id="rId12"/>
    <p:sldId id="325" r:id="rId13"/>
    <p:sldId id="361" r:id="rId14"/>
    <p:sldId id="351" r:id="rId15"/>
    <p:sldId id="352" r:id="rId16"/>
    <p:sldId id="353" r:id="rId17"/>
    <p:sldId id="354" r:id="rId18"/>
    <p:sldId id="355" r:id="rId19"/>
    <p:sldId id="357" r:id="rId20"/>
    <p:sldId id="358" r:id="rId21"/>
    <p:sldId id="359" r:id="rId22"/>
    <p:sldId id="363" r:id="rId23"/>
    <p:sldId id="362" r:id="rId24"/>
    <p:sldId id="364" r:id="rId25"/>
    <p:sldId id="365" r:id="rId26"/>
    <p:sldId id="366" r:id="rId27"/>
    <p:sldId id="384" r:id="rId28"/>
    <p:sldId id="367" r:id="rId29"/>
    <p:sldId id="369" r:id="rId30"/>
    <p:sldId id="370" r:id="rId31"/>
    <p:sldId id="385" r:id="rId32"/>
    <p:sldId id="386" r:id="rId33"/>
    <p:sldId id="387" r:id="rId34"/>
    <p:sldId id="371" r:id="rId35"/>
    <p:sldId id="372" r:id="rId36"/>
    <p:sldId id="373" r:id="rId37"/>
    <p:sldId id="374" r:id="rId38"/>
    <p:sldId id="388" r:id="rId39"/>
    <p:sldId id="389" r:id="rId40"/>
    <p:sldId id="390" r:id="rId41"/>
    <p:sldId id="375" r:id="rId42"/>
    <p:sldId id="376" r:id="rId43"/>
    <p:sldId id="377" r:id="rId44"/>
    <p:sldId id="378" r:id="rId45"/>
    <p:sldId id="391" r:id="rId46"/>
    <p:sldId id="392" r:id="rId47"/>
    <p:sldId id="393" r:id="rId48"/>
    <p:sldId id="394" r:id="rId49"/>
    <p:sldId id="379" r:id="rId50"/>
    <p:sldId id="380" r:id="rId51"/>
    <p:sldId id="381" r:id="rId52"/>
    <p:sldId id="395" r:id="rId53"/>
    <p:sldId id="396" r:id="rId54"/>
    <p:sldId id="397" r:id="rId55"/>
    <p:sldId id="383" r:id="rId56"/>
    <p:sldId id="382" r:id="rId57"/>
  </p:sldIdLst>
  <p:sldSz cx="12188825" cy="6858000"/>
  <p:notesSz cx="6858000" cy="91440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1ED01B-F73A-485D-A3AE-B1D18C635463}" v="1" dt="2025-01-15T06:07:16.8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1" autoAdjust="0"/>
    <p:restoredTop sz="94629" autoAdjust="0"/>
  </p:normalViewPr>
  <p:slideViewPr>
    <p:cSldViewPr showGuides="1">
      <p:cViewPr varScale="1">
        <p:scale>
          <a:sx n="60" d="100"/>
          <a:sy n="60" d="100"/>
        </p:scale>
        <p:origin x="64" y="65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66"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gs" Target="tags/tag1.xml"/><Relationship Id="rId65"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ussiotis" userId="66921b89f68d3868" providerId="LiveId" clId="{D11ED01B-F73A-485D-A3AE-B1D18C635463}"/>
    <pc:docChg chg="custSel modSld">
      <pc:chgData name="Chris Droussiotis" userId="66921b89f68d3868" providerId="LiveId" clId="{D11ED01B-F73A-485D-A3AE-B1D18C635463}" dt="2025-01-17T11:16:39.099" v="55" actId="20577"/>
      <pc:docMkLst>
        <pc:docMk/>
      </pc:docMkLst>
      <pc:sldChg chg="modSp mod">
        <pc:chgData name="Chris Droussiotis" userId="66921b89f68d3868" providerId="LiveId" clId="{D11ED01B-F73A-485D-A3AE-B1D18C635463}" dt="2025-01-15T06:07:54.174" v="54" actId="20577"/>
        <pc:sldMkLst>
          <pc:docMk/>
          <pc:sldMk cId="1824802099" sldId="256"/>
        </pc:sldMkLst>
        <pc:spChg chg="mod">
          <ac:chgData name="Chris Droussiotis" userId="66921b89f68d3868" providerId="LiveId" clId="{D11ED01B-F73A-485D-A3AE-B1D18C635463}" dt="2025-01-15T06:07:54.174" v="54" actId="20577"/>
          <ac:spMkLst>
            <pc:docMk/>
            <pc:sldMk cId="1824802099" sldId="256"/>
            <ac:spMk id="3" creationId="{FA6AFE01-6126-E380-5FE1-3279F5FE0D2E}"/>
          </ac:spMkLst>
        </pc:spChg>
      </pc:sldChg>
      <pc:sldChg chg="modSp mod">
        <pc:chgData name="Chris Droussiotis" userId="66921b89f68d3868" providerId="LiveId" clId="{D11ED01B-F73A-485D-A3AE-B1D18C635463}" dt="2025-01-17T11:16:39.099" v="55" actId="20577"/>
        <pc:sldMkLst>
          <pc:docMk/>
          <pc:sldMk cId="763982372" sldId="349"/>
        </pc:sldMkLst>
        <pc:spChg chg="mod">
          <ac:chgData name="Chris Droussiotis" userId="66921b89f68d3868" providerId="LiveId" clId="{D11ED01B-F73A-485D-A3AE-B1D18C635463}" dt="2025-01-17T11:16:39.099" v="55" actId="20577"/>
          <ac:spMkLst>
            <pc:docMk/>
            <pc:sldMk cId="763982372" sldId="349"/>
            <ac:spMk id="1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1/29/2026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1/29/2026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1/29/2026</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1/29/2026</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736" y="978408"/>
            <a:ext cx="5019875" cy="5074226"/>
          </a:xfrm>
        </p:spPr>
        <p:txBody>
          <a:bodyPr anchor="t">
            <a:normAutofit/>
          </a:bodyPr>
          <a:lstStyle>
            <a:lvl1pPr algn="l">
              <a:defRPr sz="5398"/>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0433" y="3602038"/>
            <a:ext cx="5019875" cy="2244580"/>
          </a:xfrm>
        </p:spPr>
        <p:txBody>
          <a:bodyPr anchor="b">
            <a:normAutofit/>
          </a:bodyPr>
          <a:lstStyle>
            <a:lvl1pPr marL="0" indent="0" algn="l">
              <a:lnSpc>
                <a:spcPct val="100000"/>
              </a:lnSpc>
              <a:buNone/>
              <a:defRPr sz="2199" i="1"/>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3391A759-BFF8-4B5B-9ECE-D93AC303B331}" type="datetime1">
              <a:rPr lang="en-US" smtClean="0"/>
              <a:t>1/29/2026</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0434" y="6209926"/>
            <a:ext cx="5019875"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559304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EEBAB316-A2E6-49F2-825C-64AA951E4184}" type="datetime1">
              <a:rPr lang="en-US" smtClean="0"/>
              <a:t>1/29/2026</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057884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735" y="978408"/>
            <a:ext cx="5018749" cy="4870974"/>
          </a:xfrm>
        </p:spPr>
        <p:txBody>
          <a:bodyPr anchor="t">
            <a:normAutofit/>
          </a:bodyPr>
          <a:lstStyle>
            <a:lvl1pPr>
              <a:defRPr sz="5398"/>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0433" y="3566640"/>
            <a:ext cx="5019875" cy="2279979"/>
          </a:xfrm>
        </p:spPr>
        <p:txBody>
          <a:bodyPr anchor="b">
            <a:normAutofit/>
          </a:bodyPr>
          <a:lstStyle>
            <a:lvl1pPr marL="0" indent="0">
              <a:buNone/>
              <a:defRPr sz="2199" i="1">
                <a:solidFill>
                  <a:schemeClr val="tx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5AE9748B-ADD6-4C5A-8C2A-A39721276E74}" type="datetime1">
              <a:rPr lang="en-US" smtClean="0"/>
              <a:t>1/29/2026</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786264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735" y="978409"/>
            <a:ext cx="5019874"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1471" y="969264"/>
            <a:ext cx="5289373"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1471" y="3621849"/>
            <a:ext cx="5289373"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7241FB0F-3C5C-4949-B933-9C7E511ED094}" type="datetime1">
              <a:rPr lang="en-US" smtClean="0"/>
              <a:t>1/29/2026</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900460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291277-967B-4176-B40B-9EC360626994}"/>
              </a:ext>
            </a:extLst>
          </p:cNvPr>
          <p:cNvSpPr/>
          <p:nvPr/>
        </p:nvSpPr>
        <p:spPr>
          <a:xfrm>
            <a:off x="517734" y="508091"/>
            <a:ext cx="11152775"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735" y="978119"/>
            <a:ext cx="11162573"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735" y="2178908"/>
            <a:ext cx="5018749" cy="654908"/>
          </a:xfrm>
        </p:spPr>
        <p:txBody>
          <a:bodyPr anchor="b">
            <a:normAutofit/>
          </a:bodyPr>
          <a:lstStyle>
            <a:lvl1pPr marL="0" indent="0">
              <a:buNone/>
              <a:defRPr sz="2199" b="0" i="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735" y="2876086"/>
            <a:ext cx="5018749"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0433" y="2178908"/>
            <a:ext cx="5019874" cy="654908"/>
          </a:xfrm>
        </p:spPr>
        <p:txBody>
          <a:bodyPr anchor="b">
            <a:normAutofit/>
          </a:bodyPr>
          <a:lstStyle>
            <a:lvl1pPr marL="0" indent="0">
              <a:buNone/>
              <a:defRPr sz="2199" b="0" i="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0433" y="2876086"/>
            <a:ext cx="5019874"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735" y="6420415"/>
            <a:ext cx="2742486" cy="365125"/>
          </a:xfrm>
        </p:spPr>
        <p:txBody>
          <a:bodyPr/>
          <a:lstStyle/>
          <a:p>
            <a:fld id="{C2F01D58-E949-4BCB-829A-BBF80E38D59C}" type="datetime1">
              <a:rPr lang="en-US" smtClean="0"/>
              <a:t>1/29/2026</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505947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FF10A846-0DA4-4D92-9BF1-DE8C52C1F4DF}" type="datetime1">
              <a:rPr lang="en-US" smtClean="0"/>
              <a:t>1/29/2026</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176274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E9412331-4A9C-472F-A7FA-968157338839}" type="datetime1">
              <a:rPr lang="en-US" smtClean="0"/>
              <a:t>1/29/2026</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340690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735" y="978409"/>
            <a:ext cx="5019640" cy="2270641"/>
          </a:xfrm>
        </p:spPr>
        <p:txBody>
          <a:bodyPr anchor="t">
            <a:noAutofit/>
          </a:bodyPr>
          <a:lstStyle>
            <a:lvl1pPr>
              <a:defRPr sz="4399"/>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1450" y="987424"/>
            <a:ext cx="5019640" cy="4873625"/>
          </a:xfrm>
        </p:spPr>
        <p:txBody>
          <a:bodyPr>
            <a:normAutofit/>
          </a:bodyPr>
          <a:lstStyle>
            <a:lvl1pPr>
              <a:defRPr sz="1999"/>
            </a:lvl1pPr>
            <a:lvl2pPr>
              <a:defRPr sz="1799"/>
            </a:lvl2pPr>
            <a:lvl3pPr>
              <a:defRPr sz="1600"/>
            </a:lvl3pPr>
            <a:lvl4pPr>
              <a:defRPr sz="1400"/>
            </a:lvl4pPr>
            <a:lvl5pPr>
              <a:defRPr sz="1400"/>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735" y="3361039"/>
            <a:ext cx="5019640" cy="2507949"/>
          </a:xfrm>
        </p:spPr>
        <p:txBody>
          <a:bodyPr>
            <a:normAutofit/>
          </a:bodyPr>
          <a:lstStyle>
            <a:lvl1pPr marL="0" indent="0">
              <a:buNone/>
              <a:defRPr sz="2399" b="0" i="1"/>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A2197F3D-ED52-43FD-A26D-318B71534485}" type="datetime1">
              <a:rPr lang="en-US" smtClean="0"/>
              <a:t>1/29/2026</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88008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1/29/2026</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735" y="978409"/>
            <a:ext cx="5019640" cy="2270641"/>
          </a:xfrm>
        </p:spPr>
        <p:txBody>
          <a:bodyPr anchor="t">
            <a:noAutofit/>
          </a:bodyPr>
          <a:lstStyle>
            <a:lvl1pPr>
              <a:defRPr sz="4399"/>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0434" y="987426"/>
            <a:ext cx="5025696"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735" y="3340443"/>
            <a:ext cx="5019640" cy="2528545"/>
          </a:xfrm>
        </p:spPr>
        <p:txBody>
          <a:bodyPr>
            <a:normAutofit/>
          </a:bodyPr>
          <a:lstStyle>
            <a:lvl1pPr marL="0" indent="0">
              <a:buNone/>
              <a:defRPr sz="2199" b="0" i="1"/>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3D291FA4-6264-4BB8-B3B5-77711EED2D82}" type="datetime1">
              <a:rPr lang="en-US" smtClean="0"/>
              <a:t>1/29/2026</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897841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6DFDF398-5DA3-4937-BE3F-7CA1B9158252}" type="datetime1">
              <a:rPr lang="en-US" smtClean="0"/>
              <a:t>1/29/2026</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102063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0433" y="996791"/>
            <a:ext cx="5010657"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736" y="996791"/>
            <a:ext cx="5019875"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8F191ED9-F929-4A92-90F9-3C9C84ABBE83}" type="datetime1">
              <a:rPr lang="en-US" smtClean="0"/>
              <a:t>1/29/2026</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0434" y="6209926"/>
            <a:ext cx="5019875"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1206990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1/29/2026</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1/29/2026</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1/29/2026</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1/29/2026</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1/29/2026</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1/29/2026</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1/29/2026</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1/29/2026</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735" y="978409"/>
            <a:ext cx="5019874"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0433" y="969265"/>
            <a:ext cx="5019874"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735" y="6420415"/>
            <a:ext cx="2742486" cy="365125"/>
          </a:xfrm>
          <a:prstGeom prst="rect">
            <a:avLst/>
          </a:prstGeom>
        </p:spPr>
        <p:txBody>
          <a:bodyPr vert="horz" lIns="91440" tIns="45720" rIns="91440" bIns="45720" rtlCol="0" anchor="ctr"/>
          <a:lstStyle>
            <a:lvl1pPr algn="l">
              <a:defRPr sz="900">
                <a:solidFill>
                  <a:schemeClr val="tx1"/>
                </a:solidFill>
              </a:defRPr>
            </a:lvl1pPr>
          </a:lstStyle>
          <a:p>
            <a:fld id="{E7F6A1D9-D323-4F4E-8655-25E2D32CE742}" type="datetime1">
              <a:rPr lang="en-US" smtClean="0"/>
              <a:t>1/29/2026</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735" y="97714"/>
            <a:ext cx="4113728"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1335" y="6420415"/>
            <a:ext cx="637743"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736" y="508091"/>
            <a:ext cx="5019875"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8" name="Rectangle 7">
            <a:extLst>
              <a:ext uri="{FF2B5EF4-FFF2-40B4-BE49-F238E27FC236}">
                <a16:creationId xmlns:a16="http://schemas.microsoft.com/office/drawing/2014/main" id="{DB8F8250-7A81-4A19-87AD-FFB2CE4E39A5}"/>
              </a:ext>
            </a:extLst>
          </p:cNvPr>
          <p:cNvSpPr/>
          <p:nvPr/>
        </p:nvSpPr>
        <p:spPr>
          <a:xfrm>
            <a:off x="517736" y="508091"/>
            <a:ext cx="5019875"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7" name="Rectangle 6">
            <a:extLst>
              <a:ext uri="{FF2B5EF4-FFF2-40B4-BE49-F238E27FC236}">
                <a16:creationId xmlns:a16="http://schemas.microsoft.com/office/drawing/2014/main" id="{499F38FC-2DEA-2647-C409-EF75720C1017}"/>
              </a:ext>
            </a:extLst>
          </p:cNvPr>
          <p:cNvSpPr/>
          <p:nvPr/>
        </p:nvSpPr>
        <p:spPr>
          <a:xfrm>
            <a:off x="517736" y="508091"/>
            <a:ext cx="5019875"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1220320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126" rtl="0" eaLnBrk="1" latinLnBrk="0" hangingPunct="1">
        <a:lnSpc>
          <a:spcPct val="100000"/>
        </a:lnSpc>
        <a:spcBef>
          <a:spcPct val="0"/>
        </a:spcBef>
        <a:buNone/>
        <a:defRPr sz="5398" b="1" kern="1200">
          <a:solidFill>
            <a:schemeClr val="tx1"/>
          </a:solidFill>
          <a:latin typeface="+mj-lt"/>
          <a:ea typeface="+mj-ea"/>
          <a:cs typeface="+mj-cs"/>
        </a:defRPr>
      </a:lvl1pPr>
    </p:titleStyle>
    <p:bodyStyle>
      <a:lvl1pPr marL="0" indent="0" algn="l" defTabSz="914126" rtl="0" eaLnBrk="1" latinLnBrk="0" hangingPunct="1">
        <a:lnSpc>
          <a:spcPct val="110000"/>
        </a:lnSpc>
        <a:spcBef>
          <a:spcPts val="1000"/>
        </a:spcBef>
        <a:buFont typeface="Arial" panose="020B0604020202020204" pitchFamily="34" charset="0"/>
        <a:buNone/>
        <a:defRPr sz="1999" kern="1200">
          <a:solidFill>
            <a:schemeClr val="tx1"/>
          </a:solidFill>
          <a:latin typeface="+mn-lt"/>
          <a:ea typeface="+mn-ea"/>
          <a:cs typeface="+mn-cs"/>
        </a:defRPr>
      </a:lvl1pPr>
      <a:lvl2pPr marL="274238" indent="-274238" algn="l" defTabSz="914126" rtl="0" eaLnBrk="1" latinLnBrk="0" hangingPunct="1">
        <a:lnSpc>
          <a:spcPct val="110000"/>
        </a:lnSpc>
        <a:spcBef>
          <a:spcPts val="500"/>
        </a:spcBef>
        <a:buFont typeface="Arial" panose="020B0604020202020204" pitchFamily="34" charset="0"/>
        <a:buChar char="•"/>
        <a:defRPr sz="1799" kern="1200">
          <a:solidFill>
            <a:schemeClr val="tx1"/>
          </a:solidFill>
          <a:latin typeface="+mn-lt"/>
          <a:ea typeface="+mn-ea"/>
          <a:cs typeface="+mn-cs"/>
        </a:defRPr>
      </a:lvl2pPr>
      <a:lvl3pPr marL="274238" indent="0" algn="l" defTabSz="914126" rtl="0" eaLnBrk="1" latinLnBrk="0" hangingPunct="1">
        <a:lnSpc>
          <a:spcPct val="110000"/>
        </a:lnSpc>
        <a:spcBef>
          <a:spcPts val="500"/>
        </a:spcBef>
        <a:buFont typeface="Arial" panose="020B0604020202020204" pitchFamily="34" charset="0"/>
        <a:buNone/>
        <a:defRPr sz="1799" kern="1200">
          <a:solidFill>
            <a:schemeClr val="tx1"/>
          </a:solidFill>
          <a:latin typeface="+mn-lt"/>
          <a:ea typeface="+mn-ea"/>
          <a:cs typeface="+mn-cs"/>
        </a:defRPr>
      </a:lvl3pPr>
      <a:lvl4pPr marL="548475" indent="-274238" algn="l" defTabSz="914126"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475" indent="0" algn="l" defTabSz="914126"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corporatefinanceinstitute.com/resources/knowledge/deals/letter-of-commitment/" TargetMode="External"/><Relationship Id="rId2" Type="http://schemas.openxmlformats.org/officeDocument/2006/relationships/hyperlink" Target="https://corporatefinanceinstitute.com/resources/knowledge/finance/auct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93"/>
            <a:ext cx="12188825" cy="68562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dirty="0">
              <a:solidFill>
                <a:srgbClr val="FFFFFF"/>
              </a:solidFill>
              <a:latin typeface="Bierstadt"/>
            </a:endParaRPr>
          </a:p>
        </p:txBody>
      </p:sp>
      <p:pic>
        <p:nvPicPr>
          <p:cNvPr id="4" name="Picture 3" descr="A colorful light bulb with business icons">
            <a:extLst>
              <a:ext uri="{FF2B5EF4-FFF2-40B4-BE49-F238E27FC236}">
                <a16:creationId xmlns:a16="http://schemas.microsoft.com/office/drawing/2014/main" id="{57B26D8A-ECE3-9B9E-94F4-E6BE3C29D625}"/>
              </a:ext>
            </a:extLst>
          </p:cNvPr>
          <p:cNvPicPr>
            <a:picLocks noChangeAspect="1"/>
          </p:cNvPicPr>
          <p:nvPr/>
        </p:nvPicPr>
        <p:blipFill>
          <a:blip r:embed="rId2"/>
          <a:srcRect t="9768" r="-1" b="9854"/>
          <a:stretch/>
        </p:blipFill>
        <p:spPr>
          <a:xfrm>
            <a:off x="3067" y="891"/>
            <a:ext cx="12185758" cy="6856204"/>
          </a:xfrm>
          <a:prstGeom prst="rect">
            <a:avLst/>
          </a:prstGeom>
        </p:spPr>
      </p:pic>
      <p:sp>
        <p:nvSpPr>
          <p:cNvPr id="23" name="Rectangle 22">
            <a:extLst>
              <a:ext uri="{FF2B5EF4-FFF2-40B4-BE49-F238E27FC236}">
                <a16:creationId xmlns:a16="http://schemas.microsoft.com/office/drawing/2014/main" id="{637992A9-1E8C-4E57-B4F4-EE2D38E50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137" y="-388244"/>
            <a:ext cx="6856214" cy="7634487"/>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srgbClr val="FFFFFF"/>
              </a:solidFill>
              <a:latin typeface="Bierstadt"/>
            </a:endParaRPr>
          </a:p>
        </p:txBody>
      </p:sp>
      <p:sp>
        <p:nvSpPr>
          <p:cNvPr id="2" name="Title 1">
            <a:extLst>
              <a:ext uri="{FF2B5EF4-FFF2-40B4-BE49-F238E27FC236}">
                <a16:creationId xmlns:a16="http://schemas.microsoft.com/office/drawing/2014/main" id="{432A41E3-FA56-FEE9-0BA6-26009C5C39F2}"/>
              </a:ext>
            </a:extLst>
          </p:cNvPr>
          <p:cNvSpPr>
            <a:spLocks noGrp="1"/>
          </p:cNvSpPr>
          <p:nvPr>
            <p:ph type="ctrTitle"/>
          </p:nvPr>
        </p:nvSpPr>
        <p:spPr>
          <a:xfrm>
            <a:off x="517735" y="979046"/>
            <a:ext cx="5019874" cy="2333640"/>
          </a:xfrm>
        </p:spPr>
        <p:txBody>
          <a:bodyPr anchor="t">
            <a:normAutofit/>
          </a:bodyPr>
          <a:lstStyle/>
          <a:p>
            <a:pPr>
              <a:lnSpc>
                <a:spcPct val="90000"/>
              </a:lnSpc>
            </a:pPr>
            <a:r>
              <a:rPr lang="en-US">
                <a:solidFill>
                  <a:srgbClr val="FFFFFF"/>
                </a:solidFill>
              </a:rPr>
              <a:t>Private Equity &amp; Venture Capital</a:t>
            </a:r>
          </a:p>
        </p:txBody>
      </p:sp>
      <p:sp>
        <p:nvSpPr>
          <p:cNvPr id="3" name="Subtitle 2">
            <a:extLst>
              <a:ext uri="{FF2B5EF4-FFF2-40B4-BE49-F238E27FC236}">
                <a16:creationId xmlns:a16="http://schemas.microsoft.com/office/drawing/2014/main" id="{FA6AFE01-6126-E380-5FE1-3279F5FE0D2E}"/>
              </a:ext>
            </a:extLst>
          </p:cNvPr>
          <p:cNvSpPr>
            <a:spLocks noGrp="1"/>
          </p:cNvSpPr>
          <p:nvPr>
            <p:ph type="subTitle" idx="1"/>
          </p:nvPr>
        </p:nvSpPr>
        <p:spPr>
          <a:xfrm>
            <a:off x="93302" y="4625570"/>
            <a:ext cx="5576677" cy="1723580"/>
          </a:xfrm>
        </p:spPr>
        <p:txBody>
          <a:bodyPr anchor="t">
            <a:normAutofit lnSpcReduction="10000"/>
          </a:bodyPr>
          <a:lstStyle/>
          <a:p>
            <a:r>
              <a:rPr lang="en-US" sz="3599" dirty="0">
                <a:solidFill>
                  <a:srgbClr val="FFFFFF"/>
                </a:solidFill>
              </a:rPr>
              <a:t>Introductory Lecture 3</a:t>
            </a:r>
          </a:p>
          <a:p>
            <a:r>
              <a:rPr lang="en-US" sz="3599" dirty="0">
                <a:solidFill>
                  <a:srgbClr val="FFFFFF"/>
                </a:solidFill>
              </a:rPr>
              <a:t>Raising Equity for Private </a:t>
            </a:r>
            <a:r>
              <a:rPr lang="en-US" sz="3599" dirty="0" err="1">
                <a:solidFill>
                  <a:srgbClr val="FFFFFF"/>
                </a:solidFill>
              </a:rPr>
              <a:t>Companis</a:t>
            </a:r>
            <a:endParaRPr lang="en-US" sz="3599" dirty="0">
              <a:solidFill>
                <a:srgbClr val="FFFFFF"/>
              </a:solidFill>
            </a:endParaRPr>
          </a:p>
        </p:txBody>
      </p:sp>
      <p:sp>
        <p:nvSpPr>
          <p:cNvPr id="24" name="Rectangle 23">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735" y="508851"/>
            <a:ext cx="5019875" cy="1492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srgbClr val="FFFFFF"/>
              </a:solidFill>
              <a:latin typeface="Bierstadt"/>
            </a:endParaRPr>
          </a:p>
        </p:txBody>
      </p:sp>
    </p:spTree>
    <p:extLst>
      <p:ext uri="{BB962C8B-B14F-4D97-AF65-F5344CB8AC3E}">
        <p14:creationId xmlns:p14="http://schemas.microsoft.com/office/powerpoint/2010/main" val="182480209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b="1" dirty="0"/>
              <a:t>Raising Equity: Private Equity Capital</a:t>
            </a:r>
          </a:p>
        </p:txBody>
      </p:sp>
      <p:sp>
        <p:nvSpPr>
          <p:cNvPr id="14" name="Content Placeholder 13"/>
          <p:cNvSpPr>
            <a:spLocks noGrp="1"/>
          </p:cNvSpPr>
          <p:nvPr>
            <p:ph idx="1"/>
          </p:nvPr>
        </p:nvSpPr>
        <p:spPr>
          <a:xfrm>
            <a:off x="1217612" y="1219201"/>
            <a:ext cx="9829799" cy="4800600"/>
          </a:xfrm>
        </p:spPr>
        <p:txBody>
          <a:bodyPr>
            <a:normAutofit/>
          </a:bodyPr>
          <a:lstStyle/>
          <a:p>
            <a:r>
              <a:rPr lang="en-US" b="1" dirty="0"/>
              <a:t>Typical PE transactions include buyouts of public companies (public to private) or buyouts of private companies (private to private or secondary LBO). </a:t>
            </a:r>
            <a:r>
              <a:rPr lang="en-US" dirty="0"/>
              <a:t>In some cases, the acquiring firm could have one of its existing portfolio companies buy or merge with the target company to achieve synergies. </a:t>
            </a:r>
          </a:p>
          <a:p>
            <a:r>
              <a:rPr lang="en-US" dirty="0"/>
              <a:t>PE firms look to hold investments in their portfolio for 3 to 5 years. The investments in these companies are typically replaced by larger sums from other PE firms or via the IPO market. IPOs are especially considered if the stock markets are very attractive in order to get the best value possible. </a:t>
            </a:r>
          </a:p>
          <a:p>
            <a:endParaRPr lang="en-US" dirty="0"/>
          </a:p>
        </p:txBody>
      </p:sp>
    </p:spTree>
    <p:extLst>
      <p:ext uri="{BB962C8B-B14F-4D97-AF65-F5344CB8AC3E}">
        <p14:creationId xmlns:p14="http://schemas.microsoft.com/office/powerpoint/2010/main" val="82453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fontScale="90000"/>
          </a:bodyPr>
          <a:lstStyle/>
          <a:p>
            <a:r>
              <a:rPr lang="en-US" b="1" dirty="0"/>
              <a:t>Initial Public Offering </a:t>
            </a:r>
            <a:r>
              <a:rPr lang="en-US" sz="2200" b="1" dirty="0"/>
              <a:t>(Described more in detail next chapter)</a:t>
            </a:r>
            <a:br>
              <a:rPr lang="en-US" b="1" dirty="0"/>
            </a:br>
            <a:r>
              <a:rPr lang="en-US" b="1" dirty="0"/>
              <a:t>Purpose of the Investors to Invest in IPOs</a:t>
            </a:r>
          </a:p>
        </p:txBody>
      </p:sp>
      <p:sp>
        <p:nvSpPr>
          <p:cNvPr id="14" name="Content Placeholder 13"/>
          <p:cNvSpPr>
            <a:spLocks noGrp="1"/>
          </p:cNvSpPr>
          <p:nvPr>
            <p:ph idx="1"/>
          </p:nvPr>
        </p:nvSpPr>
        <p:spPr>
          <a:xfrm>
            <a:off x="1217612" y="1219201"/>
            <a:ext cx="9829799" cy="4800600"/>
          </a:xfrm>
        </p:spPr>
        <p:txBody>
          <a:bodyPr>
            <a:normAutofit/>
          </a:bodyPr>
          <a:lstStyle/>
          <a:p>
            <a:r>
              <a:rPr lang="en-US" sz="1800" dirty="0"/>
              <a:t>The institutional and public investors investing in a new company during and post IPO are looking to enhance their returns through earnings growth and multiple expansion. If this becomes a reality, the broader market will gain confidence and drive the stock price up. It will also continue to increase in the future if expectations for these higher multiples of earnings (PE or EBITDA) are realized. Dividends can also be a source of income for these investors, though typically new IPO companies are still in a growth stage of their development and do not pay dividends.</a:t>
            </a:r>
          </a:p>
          <a:p>
            <a:pPr lvl="1"/>
            <a:endParaRPr lang="en-US" b="1" dirty="0"/>
          </a:p>
          <a:p>
            <a:pPr lvl="1"/>
            <a:endParaRPr lang="en-US" b="1" dirty="0"/>
          </a:p>
          <a:p>
            <a:endParaRPr lang="en-US" b="1" dirty="0"/>
          </a:p>
        </p:txBody>
      </p:sp>
      <p:pic>
        <p:nvPicPr>
          <p:cNvPr id="2" name="Picture 1">
            <a:extLst>
              <a:ext uri="{FF2B5EF4-FFF2-40B4-BE49-F238E27FC236}">
                <a16:creationId xmlns:a16="http://schemas.microsoft.com/office/drawing/2014/main" id="{DDEFB32C-2031-4334-81F3-2BBC245731BC}"/>
              </a:ext>
            </a:extLst>
          </p:cNvPr>
          <p:cNvPicPr>
            <a:picLocks noChangeAspect="1"/>
          </p:cNvPicPr>
          <p:nvPr/>
        </p:nvPicPr>
        <p:blipFill>
          <a:blip r:embed="rId2"/>
          <a:stretch>
            <a:fillRect/>
          </a:stretch>
        </p:blipFill>
        <p:spPr>
          <a:xfrm>
            <a:off x="1598612" y="3048000"/>
            <a:ext cx="6705600" cy="3048000"/>
          </a:xfrm>
          <a:prstGeom prst="rect">
            <a:avLst/>
          </a:prstGeom>
          <a:solidFill>
            <a:schemeClr val="tx1"/>
          </a:solidFill>
        </p:spPr>
      </p:pic>
    </p:spTree>
    <p:extLst>
      <p:ext uri="{BB962C8B-B14F-4D97-AF65-F5344CB8AC3E}">
        <p14:creationId xmlns:p14="http://schemas.microsoft.com/office/powerpoint/2010/main" val="178724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152400"/>
            <a:ext cx="9677400" cy="762000"/>
          </a:xfrm>
        </p:spPr>
        <p:txBody>
          <a:bodyPr>
            <a:normAutofit fontScale="90000"/>
          </a:bodyPr>
          <a:lstStyle/>
          <a:p>
            <a:r>
              <a:rPr lang="en-US" b="1" dirty="0"/>
              <a:t>Raising Equity: Getting Ready to Go to Market</a:t>
            </a:r>
          </a:p>
        </p:txBody>
      </p:sp>
      <p:sp>
        <p:nvSpPr>
          <p:cNvPr id="14" name="Content Placeholder 13"/>
          <p:cNvSpPr>
            <a:spLocks noGrp="1"/>
          </p:cNvSpPr>
          <p:nvPr>
            <p:ph idx="1"/>
          </p:nvPr>
        </p:nvSpPr>
        <p:spPr>
          <a:xfrm>
            <a:off x="760412" y="1123508"/>
            <a:ext cx="11049000" cy="5486399"/>
          </a:xfrm>
        </p:spPr>
        <p:txBody>
          <a:bodyPr>
            <a:normAutofit fontScale="85000" lnSpcReduction="20000"/>
          </a:bodyPr>
          <a:lstStyle/>
          <a:p>
            <a:pPr marL="0" indent="0">
              <a:buNone/>
            </a:pPr>
            <a:r>
              <a:rPr lang="en-US" dirty="0"/>
              <a:t>The preliminary investor presentation, which will at some point become the information memorandum to attract investors, needs to answer the following questions:</a:t>
            </a:r>
          </a:p>
          <a:p>
            <a:r>
              <a:rPr lang="en-US" dirty="0"/>
              <a:t>Who are we? The answer must include a description of the company, its management, and its stage of growth and development.</a:t>
            </a:r>
          </a:p>
          <a:p>
            <a:r>
              <a:rPr lang="en-US" dirty="0"/>
              <a:t>Why invest in us? The answer should be the company’s investment thesis including its target markets, product uniqueness, and the validation of its proposed technology.</a:t>
            </a:r>
          </a:p>
          <a:p>
            <a:r>
              <a:rPr lang="en-US" dirty="0"/>
              <a:t>What is our strategy? A full-scope strategic plan identifies the problem, the need for a solution, why there’s a substantial enough opportunity for profit, and how this can become a business opportunity that sustains itself into the future, all of which encompass the characteristics that need to be considered in the final go-to-market strategy.</a:t>
            </a:r>
          </a:p>
          <a:p>
            <a:r>
              <a:rPr lang="en-US" dirty="0"/>
              <a:t>How do we get there? The investors run a financial model that shows the expected revenue growth, the cash flow needs to support it, and a basic valuation of the company’s enterprise value.</a:t>
            </a:r>
          </a:p>
          <a:p>
            <a:r>
              <a:rPr lang="en-US" dirty="0"/>
              <a:t>What do we need to make that happen? Management must consider how much capital funding is reasonably attainable and sustainable. A capacity analysis will help curb and measure expectations of ongoing funding needs and capabilities.</a:t>
            </a:r>
          </a:p>
          <a:p>
            <a:r>
              <a:rPr lang="en-US" dirty="0"/>
              <a:t>How much time will it take? The strategy needs to establish a set timeline that is in line with the company’s growth and is attractive enough to investors that they anticipate receiving their intended return.</a:t>
            </a:r>
          </a:p>
          <a:p>
            <a:endParaRPr lang="en-US" b="1" dirty="0"/>
          </a:p>
          <a:p>
            <a:endParaRPr lang="en-US" dirty="0"/>
          </a:p>
          <a:p>
            <a:endParaRPr lang="en-US" dirty="0"/>
          </a:p>
        </p:txBody>
      </p:sp>
    </p:spTree>
    <p:extLst>
      <p:ext uri="{BB962C8B-B14F-4D97-AF65-F5344CB8AC3E}">
        <p14:creationId xmlns:p14="http://schemas.microsoft.com/office/powerpoint/2010/main" val="337780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677400" cy="762000"/>
          </a:xfrm>
        </p:spPr>
        <p:txBody>
          <a:bodyPr>
            <a:normAutofit fontScale="90000"/>
          </a:bodyPr>
          <a:lstStyle/>
          <a:p>
            <a:r>
              <a:rPr lang="en-US" b="1" dirty="0"/>
              <a:t>Raising Equity: Getting Ready to Go to Market</a:t>
            </a:r>
          </a:p>
        </p:txBody>
      </p:sp>
      <p:sp>
        <p:nvSpPr>
          <p:cNvPr id="14" name="Content Placeholder 13"/>
          <p:cNvSpPr>
            <a:spLocks noGrp="1"/>
          </p:cNvSpPr>
          <p:nvPr>
            <p:ph idx="1"/>
          </p:nvPr>
        </p:nvSpPr>
        <p:spPr>
          <a:xfrm>
            <a:off x="1217612" y="1752599"/>
            <a:ext cx="9829799" cy="4267201"/>
          </a:xfrm>
        </p:spPr>
        <p:txBody>
          <a:bodyPr>
            <a:normAutofit/>
          </a:bodyPr>
          <a:lstStyle/>
          <a:p>
            <a:r>
              <a:rPr lang="en-US" b="1" dirty="0"/>
              <a:t>Step I: Generating Interest</a:t>
            </a:r>
          </a:p>
          <a:p>
            <a:r>
              <a:rPr lang="en-US" b="1" dirty="0"/>
              <a:t>Step II: Writing the Information Memorandum </a:t>
            </a:r>
          </a:p>
          <a:p>
            <a:r>
              <a:rPr lang="en-US" b="1" dirty="0"/>
              <a:t>Step III: Staple Financing </a:t>
            </a:r>
          </a:p>
          <a:p>
            <a:r>
              <a:rPr lang="en-US" b="1" dirty="0"/>
              <a:t>Step IV: Equity Financing and Return Analysis</a:t>
            </a:r>
          </a:p>
          <a:p>
            <a:r>
              <a:rPr lang="en-US" b="1" dirty="0"/>
              <a:t>Step V: Bidding Process</a:t>
            </a:r>
          </a:p>
          <a:p>
            <a:r>
              <a:rPr lang="en-US" b="1" dirty="0"/>
              <a:t>Step VI: Filing Requirements if necessary</a:t>
            </a:r>
          </a:p>
          <a:p>
            <a:endParaRPr lang="en-US" b="1" dirty="0"/>
          </a:p>
          <a:p>
            <a:endParaRPr lang="en-US" dirty="0"/>
          </a:p>
          <a:p>
            <a:endParaRPr lang="en-US" dirty="0"/>
          </a:p>
        </p:txBody>
      </p:sp>
    </p:spTree>
    <p:extLst>
      <p:ext uri="{BB962C8B-B14F-4D97-AF65-F5344CB8AC3E}">
        <p14:creationId xmlns:p14="http://schemas.microsoft.com/office/powerpoint/2010/main" val="178732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677400" cy="762000"/>
          </a:xfrm>
        </p:spPr>
        <p:txBody>
          <a:bodyPr>
            <a:normAutofit/>
          </a:bodyPr>
          <a:lstStyle/>
          <a:p>
            <a:r>
              <a:rPr lang="en-US" b="1" dirty="0"/>
              <a:t>Raising Equity: Step I: Generating Interest</a:t>
            </a:r>
          </a:p>
        </p:txBody>
      </p:sp>
      <p:sp>
        <p:nvSpPr>
          <p:cNvPr id="14" name="Content Placeholder 13"/>
          <p:cNvSpPr>
            <a:spLocks noGrp="1"/>
          </p:cNvSpPr>
          <p:nvPr>
            <p:ph idx="1"/>
          </p:nvPr>
        </p:nvSpPr>
        <p:spPr>
          <a:xfrm>
            <a:off x="1217612" y="1752599"/>
            <a:ext cx="9829799" cy="4267201"/>
          </a:xfrm>
        </p:spPr>
        <p:txBody>
          <a:bodyPr>
            <a:normAutofit lnSpcReduction="10000"/>
          </a:bodyPr>
          <a:lstStyle/>
          <a:p>
            <a:r>
              <a:rPr lang="en-US" dirty="0"/>
              <a:t>Typically, more mature companies in their development stage hire a financial advisor or an investment banker to assist the company with raising capital.</a:t>
            </a:r>
          </a:p>
          <a:p>
            <a:r>
              <a:rPr lang="en-US" dirty="0"/>
              <a:t> The owners of these companies will call a few of these advisors and ask them to present their pitch on how they can assist the company with a successful fundraising execution. </a:t>
            </a:r>
          </a:p>
          <a:p>
            <a:r>
              <a:rPr lang="en-US" dirty="0"/>
              <a:t>The importance of hiring an advisor is that they have the “rolodex” of contacts and can advise the company on who is the best fit as a source of capital. </a:t>
            </a:r>
          </a:p>
          <a:p>
            <a:r>
              <a:rPr lang="en-US" dirty="0"/>
              <a:t>After the company chooses its advisor, they work together on creating an information memorandum or business plan.</a:t>
            </a:r>
          </a:p>
          <a:p>
            <a:endParaRPr lang="en-US" dirty="0"/>
          </a:p>
          <a:p>
            <a:endParaRPr lang="en-US" dirty="0"/>
          </a:p>
        </p:txBody>
      </p:sp>
    </p:spTree>
    <p:extLst>
      <p:ext uri="{BB962C8B-B14F-4D97-AF65-F5344CB8AC3E}">
        <p14:creationId xmlns:p14="http://schemas.microsoft.com/office/powerpoint/2010/main" val="272694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533400"/>
            <a:ext cx="9677400" cy="762000"/>
          </a:xfrm>
        </p:spPr>
        <p:txBody>
          <a:bodyPr>
            <a:normAutofit fontScale="90000"/>
          </a:bodyPr>
          <a:lstStyle/>
          <a:p>
            <a:r>
              <a:rPr lang="en-US" b="1" dirty="0"/>
              <a:t>Raising Equity: </a:t>
            </a:r>
            <a:br>
              <a:rPr lang="en-US" b="1" dirty="0"/>
            </a:br>
            <a:r>
              <a:rPr lang="en-US" b="1" dirty="0"/>
              <a:t>Step II: Writing the Information Memorandum </a:t>
            </a:r>
          </a:p>
        </p:txBody>
      </p:sp>
      <p:sp>
        <p:nvSpPr>
          <p:cNvPr id="14" name="Content Placeholder 13"/>
          <p:cNvSpPr>
            <a:spLocks noGrp="1"/>
          </p:cNvSpPr>
          <p:nvPr>
            <p:ph idx="1"/>
          </p:nvPr>
        </p:nvSpPr>
        <p:spPr>
          <a:xfrm>
            <a:off x="1217612" y="1752599"/>
            <a:ext cx="9829799" cy="4267201"/>
          </a:xfrm>
        </p:spPr>
        <p:txBody>
          <a:bodyPr>
            <a:normAutofit fontScale="85000" lnSpcReduction="20000"/>
          </a:bodyPr>
          <a:lstStyle/>
          <a:p>
            <a:r>
              <a:rPr lang="en-US" dirty="0"/>
              <a:t>The information memorandum (IM) is a document created by the business owners, assisted by the advisor, for prospective investors or buyers. </a:t>
            </a:r>
          </a:p>
          <a:p>
            <a:r>
              <a:rPr lang="en-US" dirty="0"/>
              <a:t>The primary purpose of the IM is to motivate potential investment into the business.</a:t>
            </a:r>
          </a:p>
          <a:p>
            <a:r>
              <a:rPr lang="en-US" dirty="0"/>
              <a:t>The IM is the most effective way to summarize all the information about a company to give to investors. </a:t>
            </a:r>
          </a:p>
          <a:p>
            <a:r>
              <a:rPr lang="en-US" dirty="0"/>
              <a:t>When preparing the IM, it is beneficial to look at it from the prospective of the buyer. This will help the company reflect on how to structure the IM. Sometimes, especially if the company is for sale, the advisor or bank will implement a staple financing package to attract investors. </a:t>
            </a:r>
          </a:p>
          <a:p>
            <a:r>
              <a:rPr lang="en-US" dirty="0"/>
              <a:t>Because access to capital funding is already in place, investors are enticed to bid due to a smoother and quicker execution. </a:t>
            </a:r>
          </a:p>
          <a:p>
            <a:r>
              <a:rPr lang="en-US" dirty="0"/>
              <a:t>Staple financing will include the potential selling price, any additional expenses, and how much equity the investor needs in conjunction with the debt financing. </a:t>
            </a:r>
          </a:p>
          <a:p>
            <a:endParaRPr lang="en-US" dirty="0"/>
          </a:p>
          <a:p>
            <a:endParaRPr lang="en-US" dirty="0"/>
          </a:p>
        </p:txBody>
      </p:sp>
    </p:spTree>
    <p:extLst>
      <p:ext uri="{BB962C8B-B14F-4D97-AF65-F5344CB8AC3E}">
        <p14:creationId xmlns:p14="http://schemas.microsoft.com/office/powerpoint/2010/main" val="69463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4177"/>
            <a:ext cx="3596607" cy="2667000"/>
          </a:xfrm>
        </p:spPr>
        <p:txBody>
          <a:bodyPr anchor="b">
            <a:normAutofit/>
          </a:bodyPr>
          <a:lstStyle/>
          <a:p>
            <a:r>
              <a:rPr lang="en-US" b="1" dirty="0"/>
              <a:t>Raising Equity: </a:t>
            </a:r>
            <a:br>
              <a:rPr lang="en-US" b="1" dirty="0"/>
            </a:br>
            <a:r>
              <a:rPr lang="en-US" b="1" dirty="0"/>
              <a:t>Step II: Writing the Information Memorandum </a:t>
            </a:r>
          </a:p>
        </p:txBody>
      </p:sp>
      <p:sp>
        <p:nvSpPr>
          <p:cNvPr id="14" name="Content Placeholder 13"/>
          <p:cNvSpPr>
            <a:spLocks noGrp="1"/>
          </p:cNvSpPr>
          <p:nvPr>
            <p:ph type="body" sz="half" idx="2"/>
          </p:nvPr>
        </p:nvSpPr>
        <p:spPr>
          <a:xfrm>
            <a:off x="760412" y="2971800"/>
            <a:ext cx="3581399" cy="1371600"/>
          </a:xfrm>
        </p:spPr>
        <p:txBody>
          <a:bodyPr>
            <a:normAutofit/>
          </a:bodyPr>
          <a:lstStyle/>
          <a:p>
            <a:r>
              <a:rPr lang="en-US" dirty="0"/>
              <a:t>Figure 5.6 is an example checklist for an information memorandum.</a:t>
            </a:r>
          </a:p>
          <a:p>
            <a:endParaRPr lang="en-US" dirty="0"/>
          </a:p>
          <a:p>
            <a:endParaRPr lang="en-US" dirty="0"/>
          </a:p>
        </p:txBody>
      </p:sp>
      <p:pic>
        <p:nvPicPr>
          <p:cNvPr id="2" name="Picture 1">
            <a:extLst>
              <a:ext uri="{FF2B5EF4-FFF2-40B4-BE49-F238E27FC236}">
                <a16:creationId xmlns:a16="http://schemas.microsoft.com/office/drawing/2014/main" id="{FCCCDB3A-58A0-4BD6-AFC3-BFA4E2B42A4C}"/>
              </a:ext>
            </a:extLst>
          </p:cNvPr>
          <p:cNvPicPr>
            <a:picLocks noChangeAspect="1"/>
          </p:cNvPicPr>
          <p:nvPr/>
        </p:nvPicPr>
        <p:blipFill>
          <a:blip r:embed="rId2"/>
          <a:stretch>
            <a:fillRect/>
          </a:stretch>
        </p:blipFill>
        <p:spPr>
          <a:xfrm>
            <a:off x="5040630" y="609600"/>
            <a:ext cx="6222367" cy="5943600"/>
          </a:xfrm>
          <a:prstGeom prst="rect">
            <a:avLst/>
          </a:prstGeom>
          <a:solidFill>
            <a:schemeClr val="tx2"/>
          </a:solidFill>
          <a:ln w="76200">
            <a:solidFill>
              <a:schemeClr val="tx1"/>
            </a:solidFill>
            <a:miter lim="800000"/>
          </a:ln>
        </p:spPr>
      </p:pic>
    </p:spTree>
    <p:extLst>
      <p:ext uri="{BB962C8B-B14F-4D97-AF65-F5344CB8AC3E}">
        <p14:creationId xmlns:p14="http://schemas.microsoft.com/office/powerpoint/2010/main" val="27762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533400"/>
            <a:ext cx="9677400" cy="762000"/>
          </a:xfrm>
        </p:spPr>
        <p:txBody>
          <a:bodyPr>
            <a:normAutofit/>
          </a:bodyPr>
          <a:lstStyle/>
          <a:p>
            <a:r>
              <a:rPr lang="en-US" b="1" dirty="0"/>
              <a:t>Raising Equity: Step III: Staple Financing </a:t>
            </a:r>
          </a:p>
        </p:txBody>
      </p:sp>
      <p:sp>
        <p:nvSpPr>
          <p:cNvPr id="14" name="Content Placeholder 13"/>
          <p:cNvSpPr>
            <a:spLocks noGrp="1"/>
          </p:cNvSpPr>
          <p:nvPr>
            <p:ph idx="1"/>
          </p:nvPr>
        </p:nvSpPr>
        <p:spPr>
          <a:xfrm>
            <a:off x="1217612" y="1752599"/>
            <a:ext cx="9829799" cy="4267201"/>
          </a:xfrm>
        </p:spPr>
        <p:txBody>
          <a:bodyPr>
            <a:normAutofit lnSpcReduction="10000"/>
          </a:bodyPr>
          <a:lstStyle/>
          <a:p>
            <a:r>
              <a:rPr lang="en-US" dirty="0"/>
              <a:t>The advisor will call few banks to secure staple financing commitments.</a:t>
            </a:r>
          </a:p>
          <a:p>
            <a:r>
              <a:rPr lang="en-US" dirty="0"/>
              <a:t>Staple financing is a financing package arranged by a company for potential purchasers as part of an </a:t>
            </a:r>
            <a:r>
              <a:rPr lang="en-US" dirty="0">
                <a:hlinkClick r:id="rId2">
                  <a:extLst>
                    <a:ext uri="{A12FA001-AC4F-418D-AE19-62706E023703}">
                      <ahyp:hlinkClr xmlns:ahyp="http://schemas.microsoft.com/office/drawing/2018/hyperlinkcolor" val="tx"/>
                    </a:ext>
                  </a:extLst>
                </a:hlinkClick>
              </a:rPr>
              <a:t>auction process</a:t>
            </a:r>
            <a:r>
              <a:rPr lang="en-US" dirty="0"/>
              <a:t>. </a:t>
            </a:r>
          </a:p>
          <a:p>
            <a:r>
              <a:rPr lang="en-US" dirty="0"/>
              <a:t>The staple financing package includes the amount of the loan, the maturity date, pricing such as interest and fees, and other terms such as loan covenants. </a:t>
            </a:r>
          </a:p>
          <a:p>
            <a:r>
              <a:rPr lang="en-US" dirty="0"/>
              <a:t>The term staple comes from the fact that the bank </a:t>
            </a:r>
            <a:r>
              <a:rPr lang="en-US" dirty="0">
                <a:hlinkClick r:id="rId3">
                  <a:extLst>
                    <a:ext uri="{A12FA001-AC4F-418D-AE19-62706E023703}">
                      <ahyp:hlinkClr xmlns:ahyp="http://schemas.microsoft.com/office/drawing/2018/hyperlinkcolor" val="tx"/>
                    </a:ext>
                  </a:extLst>
                </a:hlinkClick>
              </a:rPr>
              <a:t>commitment letter</a:t>
            </a:r>
            <a:r>
              <a:rPr lang="en-US" dirty="0"/>
              <a:t> and term sheets are stapled to the back of the acquisition term sheet provided by the company that is interested in selling.</a:t>
            </a:r>
          </a:p>
          <a:p>
            <a:r>
              <a:rPr lang="en-US" b="1" dirty="0"/>
              <a:t>The purpose of staple financing is for quickening the bidding process</a:t>
            </a:r>
            <a:endParaRPr lang="en-US" dirty="0"/>
          </a:p>
        </p:txBody>
      </p:sp>
    </p:spTree>
    <p:extLst>
      <p:ext uri="{BB962C8B-B14F-4D97-AF65-F5344CB8AC3E}">
        <p14:creationId xmlns:p14="http://schemas.microsoft.com/office/powerpoint/2010/main" val="171674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533400"/>
            <a:ext cx="9677400" cy="762000"/>
          </a:xfrm>
        </p:spPr>
        <p:txBody>
          <a:bodyPr>
            <a:normAutofit fontScale="90000"/>
          </a:bodyPr>
          <a:lstStyle/>
          <a:p>
            <a:r>
              <a:rPr lang="en-US" b="1" dirty="0"/>
              <a:t>Raising Equity: </a:t>
            </a:r>
            <a:br>
              <a:rPr lang="en-US" b="1" dirty="0"/>
            </a:br>
            <a:r>
              <a:rPr lang="en-US" b="1" dirty="0"/>
              <a:t>Step IV: Equity Financing and Return Analysis</a:t>
            </a:r>
          </a:p>
        </p:txBody>
      </p:sp>
      <p:sp>
        <p:nvSpPr>
          <p:cNvPr id="14" name="Content Placeholder 13"/>
          <p:cNvSpPr>
            <a:spLocks noGrp="1"/>
          </p:cNvSpPr>
          <p:nvPr>
            <p:ph idx="1"/>
          </p:nvPr>
        </p:nvSpPr>
        <p:spPr>
          <a:xfrm>
            <a:off x="1217612" y="1752599"/>
            <a:ext cx="9829799" cy="4267201"/>
          </a:xfrm>
        </p:spPr>
        <p:txBody>
          <a:bodyPr>
            <a:normAutofit/>
          </a:bodyPr>
          <a:lstStyle/>
          <a:p>
            <a:r>
              <a:rPr lang="en-US" dirty="0"/>
              <a:t>Once the buyer receives the information on the company and the staple financing offer package, he or she runs his or her own analysis to derive a bidding price. </a:t>
            </a:r>
          </a:p>
          <a:p>
            <a:r>
              <a:rPr lang="en-US" dirty="0"/>
              <a:t>The analysis of a private equity firm is based primarily on return expectation. </a:t>
            </a:r>
          </a:p>
          <a:p>
            <a:r>
              <a:rPr lang="en-US" dirty="0"/>
              <a:t>Assuming the return expectation is 25%, the analysis will suggest a price that the buyer is willing to pay based on the financing available and using the same projected cash flows provided by management</a:t>
            </a:r>
          </a:p>
        </p:txBody>
      </p:sp>
    </p:spTree>
    <p:extLst>
      <p:ext uri="{BB962C8B-B14F-4D97-AF65-F5344CB8AC3E}">
        <p14:creationId xmlns:p14="http://schemas.microsoft.com/office/powerpoint/2010/main" val="151837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533400"/>
            <a:ext cx="9677400" cy="762000"/>
          </a:xfrm>
        </p:spPr>
        <p:txBody>
          <a:bodyPr>
            <a:normAutofit/>
          </a:bodyPr>
          <a:lstStyle/>
          <a:p>
            <a:r>
              <a:rPr lang="en-US" b="1" dirty="0"/>
              <a:t>Raising Equity: Step V: Bidding Process</a:t>
            </a:r>
          </a:p>
        </p:txBody>
      </p:sp>
      <p:sp>
        <p:nvSpPr>
          <p:cNvPr id="14" name="Content Placeholder 13"/>
          <p:cNvSpPr>
            <a:spLocks noGrp="1"/>
          </p:cNvSpPr>
          <p:nvPr>
            <p:ph idx="1"/>
          </p:nvPr>
        </p:nvSpPr>
        <p:spPr>
          <a:xfrm>
            <a:off x="1217612" y="1752599"/>
            <a:ext cx="9829799" cy="4267201"/>
          </a:xfrm>
        </p:spPr>
        <p:txBody>
          <a:bodyPr>
            <a:normAutofit/>
          </a:bodyPr>
          <a:lstStyle/>
          <a:p>
            <a:r>
              <a:rPr lang="en-US" dirty="0"/>
              <a:t>The buyers or investors who are planning to buy the whole company or partially invest in the company are asked to put in a bid at a set date that includes the financing structure. </a:t>
            </a:r>
          </a:p>
          <a:p>
            <a:r>
              <a:rPr lang="en-US" dirty="0"/>
              <a:t>Sometimes they are also asked to present their strategy with the operations and management. </a:t>
            </a:r>
          </a:p>
          <a:p>
            <a:r>
              <a:rPr lang="en-US" dirty="0"/>
              <a:t>Throughout the process of choosing the right investors, there are several bidding sessions that take place. </a:t>
            </a:r>
          </a:p>
        </p:txBody>
      </p:sp>
    </p:spTree>
    <p:extLst>
      <p:ext uri="{BB962C8B-B14F-4D97-AF65-F5344CB8AC3E}">
        <p14:creationId xmlns:p14="http://schemas.microsoft.com/office/powerpoint/2010/main" val="175733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4212" y="1219200"/>
            <a:ext cx="8229600" cy="2895600"/>
          </a:xfrm>
        </p:spPr>
        <p:txBody>
          <a:bodyPr>
            <a:normAutofit/>
          </a:bodyPr>
          <a:lstStyle/>
          <a:p>
            <a:r>
              <a:rPr lang="en-US" dirty="0"/>
              <a:t>Equity Markets: Raising Equity for Private Companies</a:t>
            </a:r>
          </a:p>
        </p:txBody>
      </p:sp>
      <p:sp>
        <p:nvSpPr>
          <p:cNvPr id="2" name="TextBox 1">
            <a:extLst>
              <a:ext uri="{FF2B5EF4-FFF2-40B4-BE49-F238E27FC236}">
                <a16:creationId xmlns:a16="http://schemas.microsoft.com/office/drawing/2014/main" id="{2778FECF-67C0-4E2F-88CA-A22E86A869CF}"/>
              </a:ext>
            </a:extLst>
          </p:cNvPr>
          <p:cNvSpPr txBox="1"/>
          <p:nvPr/>
        </p:nvSpPr>
        <p:spPr>
          <a:xfrm>
            <a:off x="150812" y="0"/>
            <a:ext cx="3505200" cy="923330"/>
          </a:xfrm>
          <a:prstGeom prst="rect">
            <a:avLst/>
          </a:prstGeom>
          <a:noFill/>
        </p:spPr>
        <p:txBody>
          <a:bodyPr wrap="square" rtlCol="0">
            <a:spAutoFit/>
          </a:bodyPr>
          <a:lstStyle/>
          <a:p>
            <a:r>
              <a:rPr lang="en-US" dirty="0"/>
              <a:t>Chapter 5</a:t>
            </a:r>
          </a:p>
          <a:p>
            <a:r>
              <a:rPr lang="en-US" dirty="0"/>
              <a:t>“An Analytical Approach to Investments, Finance and Credit”</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533400"/>
            <a:ext cx="10668000" cy="762000"/>
          </a:xfrm>
        </p:spPr>
        <p:txBody>
          <a:bodyPr>
            <a:normAutofit fontScale="90000"/>
          </a:bodyPr>
          <a:lstStyle/>
          <a:p>
            <a:r>
              <a:rPr lang="en-US" b="1" dirty="0"/>
              <a:t>Raising Equity:</a:t>
            </a:r>
            <a:br>
              <a:rPr lang="en-US" b="1" dirty="0"/>
            </a:br>
            <a:r>
              <a:rPr lang="en-US" b="1" dirty="0"/>
              <a:t> Step VI: Filing Requirements if necessary</a:t>
            </a:r>
          </a:p>
        </p:txBody>
      </p:sp>
      <p:sp>
        <p:nvSpPr>
          <p:cNvPr id="14" name="Content Placeholder 13"/>
          <p:cNvSpPr>
            <a:spLocks noGrp="1"/>
          </p:cNvSpPr>
          <p:nvPr>
            <p:ph idx="1"/>
          </p:nvPr>
        </p:nvSpPr>
        <p:spPr>
          <a:xfrm>
            <a:off x="1217612" y="1752599"/>
            <a:ext cx="9829799" cy="4267201"/>
          </a:xfrm>
        </p:spPr>
        <p:txBody>
          <a:bodyPr>
            <a:normAutofit/>
          </a:bodyPr>
          <a:lstStyle/>
          <a:p>
            <a:r>
              <a:rPr lang="en-US" dirty="0"/>
              <a:t>The private target company is not required to publicly file documents with the SEC. </a:t>
            </a:r>
          </a:p>
          <a:p>
            <a:r>
              <a:rPr lang="en-US" dirty="0"/>
              <a:t>When a public acquirer buys a private target, it may require filing certain disclosure documents, especially if they need to issue shares in excess of 20% of the pre-deal shares.</a:t>
            </a:r>
          </a:p>
          <a:p>
            <a:r>
              <a:rPr lang="en-US" dirty="0"/>
              <a:t>For leveraged buyouts (LBOs) that use high-yield bonds to finance private targets, purchasers need to file an S-4 with the SEC. The S-4 typically contains data on the purchase price and financial information on the target.</a:t>
            </a:r>
          </a:p>
        </p:txBody>
      </p:sp>
    </p:spTree>
    <p:extLst>
      <p:ext uri="{BB962C8B-B14F-4D97-AF65-F5344CB8AC3E}">
        <p14:creationId xmlns:p14="http://schemas.microsoft.com/office/powerpoint/2010/main" val="117834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15DB10-0273-F362-018B-5B1E919D9AAC}"/>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6669425-9737-DD1B-8812-1CE17434A2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93"/>
            <a:ext cx="12188825" cy="68562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FFFFF"/>
              </a:solidFill>
              <a:effectLst/>
              <a:uLnTx/>
              <a:uFillTx/>
              <a:latin typeface="Bierstadt"/>
              <a:ea typeface="+mn-ea"/>
              <a:cs typeface="+mn-cs"/>
            </a:endParaRPr>
          </a:p>
        </p:txBody>
      </p:sp>
      <p:pic>
        <p:nvPicPr>
          <p:cNvPr id="4" name="Picture 3" descr="A colorful light bulb with business icons">
            <a:extLst>
              <a:ext uri="{FF2B5EF4-FFF2-40B4-BE49-F238E27FC236}">
                <a16:creationId xmlns:a16="http://schemas.microsoft.com/office/drawing/2014/main" id="{29363336-452C-1CFB-E332-66C14D45032D}"/>
              </a:ext>
            </a:extLst>
          </p:cNvPr>
          <p:cNvPicPr>
            <a:picLocks noChangeAspect="1"/>
          </p:cNvPicPr>
          <p:nvPr/>
        </p:nvPicPr>
        <p:blipFill>
          <a:blip r:embed="rId2"/>
          <a:srcRect t="9768" r="-1" b="9854"/>
          <a:stretch/>
        </p:blipFill>
        <p:spPr>
          <a:xfrm>
            <a:off x="-2" y="1796"/>
            <a:ext cx="12185758" cy="6856204"/>
          </a:xfrm>
          <a:prstGeom prst="rect">
            <a:avLst/>
          </a:prstGeom>
        </p:spPr>
      </p:pic>
      <p:sp>
        <p:nvSpPr>
          <p:cNvPr id="23" name="Rectangle 22">
            <a:extLst>
              <a:ext uri="{FF2B5EF4-FFF2-40B4-BE49-F238E27FC236}">
                <a16:creationId xmlns:a16="http://schemas.microsoft.com/office/drawing/2014/main" id="{A3E73E2D-E9F4-9673-DDBD-7BA243521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137" y="-388244"/>
            <a:ext cx="6856214" cy="7634487"/>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Bierstadt"/>
              <a:ea typeface="+mn-ea"/>
              <a:cs typeface="+mn-cs"/>
            </a:endParaRPr>
          </a:p>
        </p:txBody>
      </p:sp>
      <p:sp>
        <p:nvSpPr>
          <p:cNvPr id="2" name="Title 1">
            <a:extLst>
              <a:ext uri="{FF2B5EF4-FFF2-40B4-BE49-F238E27FC236}">
                <a16:creationId xmlns:a16="http://schemas.microsoft.com/office/drawing/2014/main" id="{30CC8029-39D2-D659-862A-500CE78E9830}"/>
              </a:ext>
            </a:extLst>
          </p:cNvPr>
          <p:cNvSpPr>
            <a:spLocks noGrp="1"/>
          </p:cNvSpPr>
          <p:nvPr>
            <p:ph type="ctrTitle"/>
          </p:nvPr>
        </p:nvSpPr>
        <p:spPr>
          <a:xfrm>
            <a:off x="517735" y="979046"/>
            <a:ext cx="5019874" cy="2333640"/>
          </a:xfrm>
        </p:spPr>
        <p:txBody>
          <a:bodyPr anchor="t">
            <a:normAutofit/>
          </a:bodyPr>
          <a:lstStyle/>
          <a:p>
            <a:pPr>
              <a:lnSpc>
                <a:spcPct val="90000"/>
              </a:lnSpc>
            </a:pPr>
            <a:r>
              <a:rPr lang="en-US">
                <a:solidFill>
                  <a:srgbClr val="FFFFFF"/>
                </a:solidFill>
              </a:rPr>
              <a:t>Private Equity &amp; Venture Capital</a:t>
            </a:r>
          </a:p>
        </p:txBody>
      </p:sp>
      <p:sp>
        <p:nvSpPr>
          <p:cNvPr id="3" name="Subtitle 2">
            <a:extLst>
              <a:ext uri="{FF2B5EF4-FFF2-40B4-BE49-F238E27FC236}">
                <a16:creationId xmlns:a16="http://schemas.microsoft.com/office/drawing/2014/main" id="{853D9030-86D4-4C61-6F1F-60122A1D4CD6}"/>
              </a:ext>
            </a:extLst>
          </p:cNvPr>
          <p:cNvSpPr>
            <a:spLocks noGrp="1"/>
          </p:cNvSpPr>
          <p:nvPr>
            <p:ph type="subTitle" idx="1"/>
          </p:nvPr>
        </p:nvSpPr>
        <p:spPr>
          <a:xfrm>
            <a:off x="506448" y="4724400"/>
            <a:ext cx="5576677" cy="1723580"/>
          </a:xfrm>
        </p:spPr>
        <p:txBody>
          <a:bodyPr anchor="t">
            <a:normAutofit/>
          </a:bodyPr>
          <a:lstStyle/>
          <a:p>
            <a:r>
              <a:rPr lang="en-US" sz="2800" dirty="0"/>
              <a:t>Case Study: </a:t>
            </a:r>
          </a:p>
          <a:p>
            <a:r>
              <a:rPr lang="en-US" sz="2800" dirty="0"/>
              <a:t>Investing Across the </a:t>
            </a:r>
          </a:p>
          <a:p>
            <a:r>
              <a:rPr lang="en-US" sz="2800" dirty="0"/>
              <a:t>Company Life Cycle</a:t>
            </a:r>
            <a:endParaRPr lang="en-US" sz="3599" dirty="0">
              <a:solidFill>
                <a:srgbClr val="FFFFFF"/>
              </a:solidFill>
            </a:endParaRPr>
          </a:p>
        </p:txBody>
      </p:sp>
      <p:sp>
        <p:nvSpPr>
          <p:cNvPr id="24" name="Rectangle 23">
            <a:extLst>
              <a:ext uri="{FF2B5EF4-FFF2-40B4-BE49-F238E27FC236}">
                <a16:creationId xmlns:a16="http://schemas.microsoft.com/office/drawing/2014/main" id="{A57EC045-7C21-E544-645D-D5B92C699C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735" y="508851"/>
            <a:ext cx="5019875" cy="1492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Bierstadt"/>
              <a:ea typeface="+mn-ea"/>
              <a:cs typeface="+mn-cs"/>
            </a:endParaRPr>
          </a:p>
        </p:txBody>
      </p:sp>
    </p:spTree>
    <p:extLst>
      <p:ext uri="{BB962C8B-B14F-4D97-AF65-F5344CB8AC3E}">
        <p14:creationId xmlns:p14="http://schemas.microsoft.com/office/powerpoint/2010/main" val="2504473038"/>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C82E33C-50FB-E702-DF36-8E6F6C853455}"/>
              </a:ext>
            </a:extLst>
          </p:cNvPr>
          <p:cNvPicPr>
            <a:picLocks noGrp="1" noChangeAspect="1"/>
          </p:cNvPicPr>
          <p:nvPr>
            <p:ph idx="1"/>
          </p:nvPr>
        </p:nvPicPr>
        <p:blipFill>
          <a:blip r:embed="rId2"/>
          <a:stretch>
            <a:fillRect/>
          </a:stretch>
        </p:blipFill>
        <p:spPr>
          <a:xfrm>
            <a:off x="2589212" y="838200"/>
            <a:ext cx="6772674" cy="5418138"/>
          </a:xfrm>
          <a:prstGeom prst="rect">
            <a:avLst/>
          </a:prstGeom>
          <a:noFill/>
        </p:spPr>
      </p:pic>
    </p:spTree>
    <p:extLst>
      <p:ext uri="{BB962C8B-B14F-4D97-AF65-F5344CB8AC3E}">
        <p14:creationId xmlns:p14="http://schemas.microsoft.com/office/powerpoint/2010/main" val="137799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BEDF0-F2D1-F76A-EEF8-7893B9549EBD}"/>
              </a:ext>
            </a:extLst>
          </p:cNvPr>
          <p:cNvSpPr>
            <a:spLocks noGrp="1"/>
          </p:cNvSpPr>
          <p:nvPr>
            <p:ph type="title"/>
          </p:nvPr>
        </p:nvSpPr>
        <p:spPr>
          <a:xfrm>
            <a:off x="1522413" y="381000"/>
            <a:ext cx="9144001" cy="1371600"/>
          </a:xfrm>
        </p:spPr>
        <p:txBody>
          <a:bodyPr anchor="b">
            <a:normAutofit/>
          </a:bodyPr>
          <a:lstStyle/>
          <a:p>
            <a:r>
              <a:rPr lang="en-US" dirty="0"/>
              <a:t>Company Background: </a:t>
            </a:r>
            <a:br>
              <a:rPr lang="en-US" dirty="0"/>
            </a:br>
            <a:r>
              <a:rPr lang="en-US" b="1" dirty="0"/>
              <a:t>NovaGen HealthTech</a:t>
            </a:r>
            <a:endParaRPr lang="en-US" dirty="0"/>
          </a:p>
        </p:txBody>
      </p:sp>
      <p:pic>
        <p:nvPicPr>
          <p:cNvPr id="4" name="Picture 3">
            <a:extLst>
              <a:ext uri="{FF2B5EF4-FFF2-40B4-BE49-F238E27FC236}">
                <a16:creationId xmlns:a16="http://schemas.microsoft.com/office/drawing/2014/main" id="{CC7097CB-F828-C7A5-788D-A05144F80D96}"/>
              </a:ext>
            </a:extLst>
          </p:cNvPr>
          <p:cNvPicPr>
            <a:picLocks noChangeAspect="1"/>
          </p:cNvPicPr>
          <p:nvPr/>
        </p:nvPicPr>
        <p:blipFill>
          <a:blip r:embed="rId2"/>
          <a:srcRect l="3905" r="24399" b="-2"/>
          <a:stretch>
            <a:fillRect/>
          </a:stretch>
        </p:blipFill>
        <p:spPr>
          <a:xfrm>
            <a:off x="1504781" y="1905001"/>
            <a:ext cx="4419599" cy="4114800"/>
          </a:xfrm>
          <a:prstGeom prst="rect">
            <a:avLst/>
          </a:prstGeom>
          <a:noFill/>
        </p:spPr>
      </p:pic>
      <p:sp>
        <p:nvSpPr>
          <p:cNvPr id="3" name="Content Placeholder 2">
            <a:extLst>
              <a:ext uri="{FF2B5EF4-FFF2-40B4-BE49-F238E27FC236}">
                <a16:creationId xmlns:a16="http://schemas.microsoft.com/office/drawing/2014/main" id="{83F8EF15-AFE4-D4AA-4076-85E53E90CA52}"/>
              </a:ext>
            </a:extLst>
          </p:cNvPr>
          <p:cNvSpPr>
            <a:spLocks noGrp="1"/>
          </p:cNvSpPr>
          <p:nvPr>
            <p:ph sz="half" idx="2"/>
          </p:nvPr>
        </p:nvSpPr>
        <p:spPr>
          <a:xfrm>
            <a:off x="6229183" y="1905001"/>
            <a:ext cx="4419600" cy="4114800"/>
          </a:xfrm>
        </p:spPr>
        <p:txBody>
          <a:bodyPr>
            <a:normAutofit/>
          </a:bodyPr>
          <a:lstStyle/>
          <a:p>
            <a:r>
              <a:rPr lang="en-US" sz="2000" dirty="0"/>
              <a:t>NovaGen HealthTech (“NovaGen”) is a healthcare technology company focused on AI-driven diagnostics for early detection of cardiovascular disease. The company was founded by two biomedical engineers and one software developer who met during a university research program.</a:t>
            </a:r>
          </a:p>
          <a:p>
            <a:r>
              <a:rPr lang="en-US" sz="2000" dirty="0"/>
              <a:t>The technology originated as a research prototype, later validated in pilot hospital studies, and eventually scaled into a commercial SaaS platform sold to hospitals and clinics.</a:t>
            </a:r>
          </a:p>
          <a:p>
            <a:endParaRPr lang="en-US" sz="2000" dirty="0"/>
          </a:p>
        </p:txBody>
      </p:sp>
    </p:spTree>
    <p:extLst>
      <p:ext uri="{BB962C8B-B14F-4D97-AF65-F5344CB8AC3E}">
        <p14:creationId xmlns:p14="http://schemas.microsoft.com/office/powerpoint/2010/main" val="185084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CC7F1-B7D4-764B-0F11-587E90D5FAF5}"/>
              </a:ext>
            </a:extLst>
          </p:cNvPr>
          <p:cNvSpPr>
            <a:spLocks noGrp="1"/>
          </p:cNvSpPr>
          <p:nvPr>
            <p:ph type="title"/>
          </p:nvPr>
        </p:nvSpPr>
        <p:spPr/>
        <p:txBody>
          <a:bodyPr/>
          <a:lstStyle/>
          <a:p>
            <a:r>
              <a:rPr lang="en-US" dirty="0"/>
              <a:t>Company Background: </a:t>
            </a:r>
            <a:br>
              <a:rPr lang="en-US" dirty="0"/>
            </a:br>
            <a:r>
              <a:rPr lang="en-US" b="1" dirty="0"/>
              <a:t>NovaGen HealthTech</a:t>
            </a:r>
            <a:endParaRPr lang="en-US" dirty="0"/>
          </a:p>
        </p:txBody>
      </p:sp>
      <p:sp>
        <p:nvSpPr>
          <p:cNvPr id="3" name="Content Placeholder 2">
            <a:extLst>
              <a:ext uri="{FF2B5EF4-FFF2-40B4-BE49-F238E27FC236}">
                <a16:creationId xmlns:a16="http://schemas.microsoft.com/office/drawing/2014/main" id="{17B5518B-BEA5-7B28-74C7-6A9BB8FCF66E}"/>
              </a:ext>
            </a:extLst>
          </p:cNvPr>
          <p:cNvSpPr>
            <a:spLocks noGrp="1"/>
          </p:cNvSpPr>
          <p:nvPr>
            <p:ph idx="1"/>
          </p:nvPr>
        </p:nvSpPr>
        <p:spPr>
          <a:xfrm>
            <a:off x="1370012" y="2209800"/>
            <a:ext cx="9134391" cy="4114801"/>
          </a:xfrm>
        </p:spPr>
        <p:txBody>
          <a:bodyPr/>
          <a:lstStyle/>
          <a:p>
            <a:r>
              <a:rPr lang="en-US" sz="2800" dirty="0" err="1"/>
              <a:t>NovaGen’s</a:t>
            </a:r>
            <a:r>
              <a:rPr lang="en-US" sz="2800" dirty="0"/>
              <a:t> journey spans </a:t>
            </a:r>
            <a:r>
              <a:rPr lang="en-US" sz="2800" b="1" dirty="0"/>
              <a:t>four major capital-raising stages</a:t>
            </a:r>
            <a:r>
              <a:rPr lang="en-US" sz="2800" dirty="0"/>
              <a:t>:</a:t>
            </a:r>
          </a:p>
          <a:p>
            <a:pPr lvl="1"/>
            <a:r>
              <a:rPr lang="en-US" sz="2800" dirty="0"/>
              <a:t>Seed Stage</a:t>
            </a:r>
          </a:p>
          <a:p>
            <a:pPr lvl="1"/>
            <a:r>
              <a:rPr lang="en-US" sz="2800" dirty="0"/>
              <a:t>Venture Capital (VC) Stage</a:t>
            </a:r>
          </a:p>
          <a:p>
            <a:pPr lvl="1"/>
            <a:r>
              <a:rPr lang="en-US" sz="2800" dirty="0"/>
              <a:t>Private Equity (PE) Stage</a:t>
            </a:r>
          </a:p>
          <a:p>
            <a:pPr lvl="1"/>
            <a:r>
              <a:rPr lang="en-US" sz="2800" dirty="0"/>
              <a:t>Initial Public Offering (IPO)</a:t>
            </a:r>
          </a:p>
          <a:p>
            <a:endParaRPr lang="en-US" dirty="0"/>
          </a:p>
        </p:txBody>
      </p:sp>
    </p:spTree>
    <p:extLst>
      <p:ext uri="{BB962C8B-B14F-4D97-AF65-F5344CB8AC3E}">
        <p14:creationId xmlns:p14="http://schemas.microsoft.com/office/powerpoint/2010/main" val="214653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1FCB2-3F3C-1D8E-0881-D212CA6B7CA3}"/>
              </a:ext>
            </a:extLst>
          </p:cNvPr>
          <p:cNvSpPr>
            <a:spLocks noGrp="1"/>
          </p:cNvSpPr>
          <p:nvPr>
            <p:ph type="title"/>
          </p:nvPr>
        </p:nvSpPr>
        <p:spPr>
          <a:xfrm>
            <a:off x="1522413" y="381000"/>
            <a:ext cx="9144001" cy="685800"/>
          </a:xfrm>
        </p:spPr>
        <p:txBody>
          <a:bodyPr/>
          <a:lstStyle/>
          <a:p>
            <a:r>
              <a:rPr lang="en-US" dirty="0"/>
              <a:t>Stage 1: Seed Investment (Year 0–2)</a:t>
            </a:r>
          </a:p>
        </p:txBody>
      </p:sp>
      <p:sp>
        <p:nvSpPr>
          <p:cNvPr id="3" name="Content Placeholder 2">
            <a:extLst>
              <a:ext uri="{FF2B5EF4-FFF2-40B4-BE49-F238E27FC236}">
                <a16:creationId xmlns:a16="http://schemas.microsoft.com/office/drawing/2014/main" id="{6FF74BAC-44CF-096C-5EA4-3ECAED03076D}"/>
              </a:ext>
            </a:extLst>
          </p:cNvPr>
          <p:cNvSpPr>
            <a:spLocks noGrp="1"/>
          </p:cNvSpPr>
          <p:nvPr>
            <p:ph idx="1"/>
          </p:nvPr>
        </p:nvSpPr>
        <p:spPr>
          <a:xfrm>
            <a:off x="608012" y="1695450"/>
            <a:ext cx="5791200" cy="4114801"/>
          </a:xfrm>
        </p:spPr>
        <p:txBody>
          <a:bodyPr>
            <a:normAutofit lnSpcReduction="10000"/>
          </a:bodyPr>
          <a:lstStyle/>
          <a:p>
            <a:pPr marL="0" indent="0">
              <a:buNone/>
            </a:pPr>
            <a:r>
              <a:rPr lang="en-US" sz="2800" b="1" dirty="0"/>
              <a:t>Situation</a:t>
            </a:r>
          </a:p>
          <a:p>
            <a:pPr marL="0" indent="0">
              <a:buNone/>
            </a:pPr>
            <a:r>
              <a:rPr lang="en-US" sz="2800" dirty="0"/>
              <a:t>NovaGen is pre-revenue. The product exists only as a working prototype. </a:t>
            </a:r>
          </a:p>
          <a:p>
            <a:pPr marL="0" indent="0">
              <a:buNone/>
            </a:pPr>
            <a:r>
              <a:rPr lang="en-US" sz="2800" dirty="0"/>
              <a:t>There is:</a:t>
            </a:r>
          </a:p>
          <a:p>
            <a:r>
              <a:rPr lang="en-US" sz="2800" dirty="0"/>
              <a:t>No commercial traction</a:t>
            </a:r>
          </a:p>
          <a:p>
            <a:r>
              <a:rPr lang="en-US" sz="2800" dirty="0"/>
              <a:t>No regulatory approval</a:t>
            </a:r>
          </a:p>
          <a:p>
            <a:r>
              <a:rPr lang="en-US" sz="2800" dirty="0"/>
              <a:t>Significant technical and execution risk</a:t>
            </a:r>
          </a:p>
        </p:txBody>
      </p:sp>
      <p:sp>
        <p:nvSpPr>
          <p:cNvPr id="5" name="Content Placeholder 2">
            <a:extLst>
              <a:ext uri="{FF2B5EF4-FFF2-40B4-BE49-F238E27FC236}">
                <a16:creationId xmlns:a16="http://schemas.microsoft.com/office/drawing/2014/main" id="{980B9A21-FD60-A941-3B74-0AA3B69A879C}"/>
              </a:ext>
            </a:extLst>
          </p:cNvPr>
          <p:cNvSpPr txBox="1">
            <a:spLocks/>
          </p:cNvSpPr>
          <p:nvPr/>
        </p:nvSpPr>
        <p:spPr>
          <a:xfrm>
            <a:off x="6780212" y="2286000"/>
            <a:ext cx="5791200" cy="4114801"/>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sz="2800" dirty="0"/>
              <a:t>The founders seek </a:t>
            </a:r>
            <a:r>
              <a:rPr lang="en-US" sz="2800" b="1" dirty="0"/>
              <a:t>$1.5 million</a:t>
            </a:r>
            <a:r>
              <a:rPr lang="en-US" sz="2800" dirty="0"/>
              <a:t> to fund:</a:t>
            </a:r>
          </a:p>
          <a:p>
            <a:r>
              <a:rPr lang="en-US" sz="2800" dirty="0"/>
              <a:t>Product development</a:t>
            </a:r>
          </a:p>
          <a:p>
            <a:r>
              <a:rPr lang="en-US" sz="2800" dirty="0"/>
              <a:t>Initial regulatory pathway work</a:t>
            </a:r>
          </a:p>
          <a:p>
            <a:r>
              <a:rPr lang="en-US" sz="2800" dirty="0"/>
              <a:t>Small pilot programs</a:t>
            </a:r>
          </a:p>
          <a:p>
            <a:endParaRPr lang="en-US" dirty="0"/>
          </a:p>
        </p:txBody>
      </p:sp>
    </p:spTree>
    <p:extLst>
      <p:ext uri="{BB962C8B-B14F-4D97-AF65-F5344CB8AC3E}">
        <p14:creationId xmlns:p14="http://schemas.microsoft.com/office/powerpoint/2010/main" val="239178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CF5C6C6-324F-4E7F-B817-FB4E31800821}"/>
              </a:ext>
            </a:extLst>
          </p:cNvPr>
          <p:cNvSpPr txBox="1"/>
          <p:nvPr/>
        </p:nvSpPr>
        <p:spPr>
          <a:xfrm>
            <a:off x="177577" y="-26581"/>
            <a:ext cx="9144001" cy="1371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b="1" spc="100" dirty="0">
                <a:latin typeface="+mj-lt"/>
                <a:ea typeface="+mj-ea"/>
                <a:cs typeface="+mj-cs"/>
              </a:rPr>
              <a:t>NovaGen HealthTech</a:t>
            </a:r>
            <a:endParaRPr lang="en-US" sz="3600" spc="100" dirty="0">
              <a:latin typeface="+mj-lt"/>
              <a:ea typeface="+mj-ea"/>
              <a:cs typeface="+mj-cs"/>
            </a:endParaRPr>
          </a:p>
        </p:txBody>
      </p:sp>
      <p:pic>
        <p:nvPicPr>
          <p:cNvPr id="4" name="Content Placeholder 3">
            <a:extLst>
              <a:ext uri="{FF2B5EF4-FFF2-40B4-BE49-F238E27FC236}">
                <a16:creationId xmlns:a16="http://schemas.microsoft.com/office/drawing/2014/main" id="{F3E81204-3079-6C0F-BF1F-9F18EB1C2B5C}"/>
              </a:ext>
            </a:extLst>
          </p:cNvPr>
          <p:cNvPicPr>
            <a:picLocks noGrp="1" noChangeAspect="1"/>
          </p:cNvPicPr>
          <p:nvPr>
            <p:ph idx="1"/>
          </p:nvPr>
        </p:nvPicPr>
        <p:blipFill>
          <a:blip r:embed="rId2"/>
          <a:stretch>
            <a:fillRect/>
          </a:stretch>
        </p:blipFill>
        <p:spPr>
          <a:xfrm>
            <a:off x="150812" y="1752600"/>
            <a:ext cx="11657957" cy="2362200"/>
          </a:xfrm>
          <a:prstGeom prst="rect">
            <a:avLst/>
          </a:prstGeom>
          <a:solidFill>
            <a:schemeClr val="tx1"/>
          </a:solidFill>
        </p:spPr>
      </p:pic>
    </p:spTree>
    <p:extLst>
      <p:ext uri="{BB962C8B-B14F-4D97-AF65-F5344CB8AC3E}">
        <p14:creationId xmlns:p14="http://schemas.microsoft.com/office/powerpoint/2010/main" val="248032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D4D63-5329-F4E7-C5B3-3BBCC2944EB4}"/>
              </a:ext>
            </a:extLst>
          </p:cNvPr>
          <p:cNvSpPr>
            <a:spLocks noGrp="1"/>
          </p:cNvSpPr>
          <p:nvPr>
            <p:ph type="title"/>
          </p:nvPr>
        </p:nvSpPr>
        <p:spPr/>
        <p:txBody>
          <a:bodyPr/>
          <a:lstStyle/>
          <a:p>
            <a:r>
              <a:rPr lang="en-US" dirty="0"/>
              <a:t>Stage 1: Seed Investment (Year 0–2)</a:t>
            </a:r>
          </a:p>
        </p:txBody>
      </p:sp>
      <p:sp>
        <p:nvSpPr>
          <p:cNvPr id="3" name="Content Placeholder 2">
            <a:extLst>
              <a:ext uri="{FF2B5EF4-FFF2-40B4-BE49-F238E27FC236}">
                <a16:creationId xmlns:a16="http://schemas.microsoft.com/office/drawing/2014/main" id="{EF4442B1-28B7-29D0-5E15-B3F05D177693}"/>
              </a:ext>
            </a:extLst>
          </p:cNvPr>
          <p:cNvSpPr>
            <a:spLocks noGrp="1"/>
          </p:cNvSpPr>
          <p:nvPr>
            <p:ph idx="1"/>
          </p:nvPr>
        </p:nvSpPr>
        <p:spPr>
          <a:xfrm>
            <a:off x="531812" y="2286000"/>
            <a:ext cx="4876800" cy="4114801"/>
          </a:xfrm>
        </p:spPr>
        <p:txBody>
          <a:bodyPr>
            <a:normAutofit/>
          </a:bodyPr>
          <a:lstStyle/>
          <a:p>
            <a:pPr marL="0" indent="0">
              <a:buNone/>
            </a:pPr>
            <a:r>
              <a:rPr lang="en-US" sz="2800" b="1" dirty="0"/>
              <a:t>Investors</a:t>
            </a:r>
          </a:p>
          <a:p>
            <a:pPr lvl="1"/>
            <a:r>
              <a:rPr lang="en-US" sz="2800" dirty="0"/>
              <a:t>Angel investors</a:t>
            </a:r>
          </a:p>
          <a:p>
            <a:pPr lvl="1"/>
            <a:r>
              <a:rPr lang="en-US" sz="2800" dirty="0"/>
              <a:t>Early-stage seed funds</a:t>
            </a:r>
          </a:p>
          <a:p>
            <a:pPr lvl="1"/>
            <a:r>
              <a:rPr lang="en-US" sz="2800" dirty="0"/>
              <a:t>Founder’s personal network</a:t>
            </a:r>
          </a:p>
          <a:p>
            <a:endParaRPr lang="en-US" dirty="0"/>
          </a:p>
          <a:p>
            <a:endParaRPr lang="en-US" dirty="0"/>
          </a:p>
        </p:txBody>
      </p:sp>
      <p:sp>
        <p:nvSpPr>
          <p:cNvPr id="4" name="Content Placeholder 2">
            <a:extLst>
              <a:ext uri="{FF2B5EF4-FFF2-40B4-BE49-F238E27FC236}">
                <a16:creationId xmlns:a16="http://schemas.microsoft.com/office/drawing/2014/main" id="{126CB2EE-C268-BFE1-B902-3446F94E3C91}"/>
              </a:ext>
            </a:extLst>
          </p:cNvPr>
          <p:cNvSpPr txBox="1">
            <a:spLocks/>
          </p:cNvSpPr>
          <p:nvPr/>
        </p:nvSpPr>
        <p:spPr>
          <a:xfrm>
            <a:off x="6323012" y="1905000"/>
            <a:ext cx="4114800" cy="3872593"/>
          </a:xfrm>
          <a:prstGeom prst="rect">
            <a:avLst/>
          </a:prstGeom>
        </p:spPr>
        <p:txBody>
          <a:bodyPr vert="horz" lIns="91440" tIns="45720" rIns="91440" bIns="45720" rtlCol="0">
            <a:normAutofit fontScale="92500" lnSpcReduction="2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endParaRPr lang="en-US" dirty="0"/>
          </a:p>
          <a:p>
            <a:pPr marL="0" indent="0">
              <a:buNone/>
            </a:pPr>
            <a:r>
              <a:rPr lang="en-US" sz="2800" b="1" dirty="0"/>
              <a:t>Valuation &amp; Structure</a:t>
            </a:r>
          </a:p>
          <a:p>
            <a:pPr lvl="1"/>
            <a:r>
              <a:rPr lang="en-US" sz="2800" b="1" dirty="0"/>
              <a:t>Pre-money valuation:</a:t>
            </a:r>
            <a:r>
              <a:rPr lang="en-US" sz="2800" dirty="0"/>
              <a:t> $4 million</a:t>
            </a:r>
          </a:p>
          <a:p>
            <a:pPr lvl="1"/>
            <a:r>
              <a:rPr lang="en-US" sz="2800" b="1" dirty="0"/>
              <a:t>Post-money valuation:</a:t>
            </a:r>
            <a:r>
              <a:rPr lang="en-US" sz="2800" dirty="0"/>
              <a:t> $5.5 million</a:t>
            </a:r>
          </a:p>
          <a:p>
            <a:pPr lvl="1"/>
            <a:r>
              <a:rPr lang="en-US" sz="2800" dirty="0"/>
              <a:t>Instruments: Convertible notes or SAFEs*</a:t>
            </a:r>
          </a:p>
          <a:p>
            <a:pPr lvl="1"/>
            <a:r>
              <a:rPr lang="en-US" sz="2800" dirty="0"/>
              <a:t>Minimal governance right</a:t>
            </a:r>
          </a:p>
          <a:p>
            <a:endParaRPr lang="en-US" dirty="0"/>
          </a:p>
        </p:txBody>
      </p:sp>
      <p:sp>
        <p:nvSpPr>
          <p:cNvPr id="6" name="TextBox 5">
            <a:extLst>
              <a:ext uri="{FF2B5EF4-FFF2-40B4-BE49-F238E27FC236}">
                <a16:creationId xmlns:a16="http://schemas.microsoft.com/office/drawing/2014/main" id="{31846DC3-50DF-6DF5-A013-83CCD24978FC}"/>
              </a:ext>
            </a:extLst>
          </p:cNvPr>
          <p:cNvSpPr txBox="1"/>
          <p:nvPr/>
        </p:nvSpPr>
        <p:spPr>
          <a:xfrm>
            <a:off x="836612" y="6056278"/>
            <a:ext cx="6092456" cy="369332"/>
          </a:xfrm>
          <a:prstGeom prst="rect">
            <a:avLst/>
          </a:prstGeom>
          <a:noFill/>
        </p:spPr>
        <p:txBody>
          <a:bodyPr wrap="square">
            <a:spAutoFit/>
          </a:bodyPr>
          <a:lstStyle/>
          <a:p>
            <a:r>
              <a:rPr lang="en-US" dirty="0"/>
              <a:t>*Simple Agreement for Future Equity</a:t>
            </a:r>
          </a:p>
        </p:txBody>
      </p:sp>
    </p:spTree>
    <p:extLst>
      <p:ext uri="{BB962C8B-B14F-4D97-AF65-F5344CB8AC3E}">
        <p14:creationId xmlns:p14="http://schemas.microsoft.com/office/powerpoint/2010/main" val="252637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68D99-43F7-4254-3726-FCFDCF9248EE}"/>
              </a:ext>
            </a:extLst>
          </p:cNvPr>
          <p:cNvSpPr>
            <a:spLocks noGrp="1"/>
          </p:cNvSpPr>
          <p:nvPr>
            <p:ph type="title"/>
          </p:nvPr>
        </p:nvSpPr>
        <p:spPr/>
        <p:txBody>
          <a:bodyPr/>
          <a:lstStyle/>
          <a:p>
            <a:r>
              <a:rPr lang="en-US" dirty="0"/>
              <a:t>Stage 1: Seed Investment (Year 0–2)</a:t>
            </a:r>
          </a:p>
        </p:txBody>
      </p:sp>
      <p:sp>
        <p:nvSpPr>
          <p:cNvPr id="3" name="Content Placeholder 2">
            <a:extLst>
              <a:ext uri="{FF2B5EF4-FFF2-40B4-BE49-F238E27FC236}">
                <a16:creationId xmlns:a16="http://schemas.microsoft.com/office/drawing/2014/main" id="{2205188D-CD50-C2A2-C7EF-719BD161950C}"/>
              </a:ext>
            </a:extLst>
          </p:cNvPr>
          <p:cNvSpPr>
            <a:spLocks noGrp="1"/>
          </p:cNvSpPr>
          <p:nvPr>
            <p:ph idx="1"/>
          </p:nvPr>
        </p:nvSpPr>
        <p:spPr>
          <a:xfrm>
            <a:off x="1217612" y="2133600"/>
            <a:ext cx="9134391" cy="4114801"/>
          </a:xfrm>
        </p:spPr>
        <p:txBody>
          <a:bodyPr>
            <a:normAutofit fontScale="92500" lnSpcReduction="10000"/>
          </a:bodyPr>
          <a:lstStyle/>
          <a:p>
            <a:pPr marL="0" indent="0">
              <a:buNone/>
            </a:pPr>
            <a:r>
              <a:rPr lang="en-US" sz="2800" b="1" dirty="0"/>
              <a:t>Key Risks</a:t>
            </a:r>
          </a:p>
          <a:p>
            <a:pPr lvl="1"/>
            <a:r>
              <a:rPr lang="en-US" sz="2800" dirty="0"/>
              <a:t>Technology may not work as intended</a:t>
            </a:r>
          </a:p>
          <a:p>
            <a:pPr lvl="1"/>
            <a:r>
              <a:rPr lang="en-US" sz="2800" dirty="0"/>
              <a:t>Regulatory approval may fail</a:t>
            </a:r>
          </a:p>
          <a:p>
            <a:pPr lvl="1"/>
            <a:r>
              <a:rPr lang="en-US" sz="2800" dirty="0"/>
              <a:t>Founders may lack operational experience</a:t>
            </a:r>
          </a:p>
          <a:p>
            <a:pPr marL="0" indent="0">
              <a:buNone/>
            </a:pPr>
            <a:endParaRPr lang="en-US" sz="2800" b="1" dirty="0"/>
          </a:p>
          <a:p>
            <a:pPr marL="0" indent="0">
              <a:buNone/>
            </a:pPr>
            <a:r>
              <a:rPr lang="en-US" sz="2800" b="1" dirty="0"/>
              <a:t>Seed Investor Mindset</a:t>
            </a:r>
          </a:p>
          <a:p>
            <a:pPr lvl="1"/>
            <a:r>
              <a:rPr lang="en-US" sz="2800" dirty="0"/>
              <a:t>Seed investors are underwriting </a:t>
            </a:r>
            <a:r>
              <a:rPr lang="en-US" sz="2800" b="1" dirty="0"/>
              <a:t>people and vision</a:t>
            </a:r>
            <a:r>
              <a:rPr lang="en-US" sz="2800" dirty="0"/>
              <a:t>, not cash flows. Failure rates are high, but winners can deliver 20–50x returns.</a:t>
            </a:r>
          </a:p>
          <a:p>
            <a:endParaRPr lang="en-US" dirty="0"/>
          </a:p>
        </p:txBody>
      </p:sp>
    </p:spTree>
    <p:extLst>
      <p:ext uri="{BB962C8B-B14F-4D97-AF65-F5344CB8AC3E}">
        <p14:creationId xmlns:p14="http://schemas.microsoft.com/office/powerpoint/2010/main" val="322218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CF159-FA54-D113-E58C-6E5CD41E69A9}"/>
              </a:ext>
            </a:extLst>
          </p:cNvPr>
          <p:cNvSpPr>
            <a:spLocks noGrp="1"/>
          </p:cNvSpPr>
          <p:nvPr>
            <p:ph type="title"/>
          </p:nvPr>
        </p:nvSpPr>
        <p:spPr/>
        <p:txBody>
          <a:bodyPr/>
          <a:lstStyle/>
          <a:p>
            <a:r>
              <a:rPr lang="en-US" dirty="0"/>
              <a:t>Stage 1: Seed Investment (Year 0–2)</a:t>
            </a:r>
          </a:p>
        </p:txBody>
      </p:sp>
      <p:sp>
        <p:nvSpPr>
          <p:cNvPr id="3" name="Content Placeholder 2">
            <a:extLst>
              <a:ext uri="{FF2B5EF4-FFF2-40B4-BE49-F238E27FC236}">
                <a16:creationId xmlns:a16="http://schemas.microsoft.com/office/drawing/2014/main" id="{BA8E4268-366F-343A-6A75-F519755D8419}"/>
              </a:ext>
            </a:extLst>
          </p:cNvPr>
          <p:cNvSpPr>
            <a:spLocks noGrp="1"/>
          </p:cNvSpPr>
          <p:nvPr>
            <p:ph idx="1"/>
          </p:nvPr>
        </p:nvSpPr>
        <p:spPr>
          <a:xfrm>
            <a:off x="1446212" y="2362199"/>
            <a:ext cx="9134391" cy="4114801"/>
          </a:xfrm>
        </p:spPr>
        <p:txBody>
          <a:bodyPr/>
          <a:lstStyle/>
          <a:p>
            <a:r>
              <a:rPr lang="en-US" sz="2800" b="1" dirty="0"/>
              <a:t>Discussion Questions (Seed)</a:t>
            </a:r>
          </a:p>
          <a:p>
            <a:pPr lvl="1"/>
            <a:r>
              <a:rPr lang="en-US" sz="2800" dirty="0"/>
              <a:t>Why is DCF inappropriate at this stage?</a:t>
            </a:r>
          </a:p>
          <a:p>
            <a:pPr lvl="1"/>
            <a:r>
              <a:rPr lang="en-US" sz="2800" dirty="0"/>
              <a:t>What qualities matter most in founders at the seed stage?</a:t>
            </a:r>
          </a:p>
          <a:p>
            <a:pPr lvl="1"/>
            <a:r>
              <a:rPr lang="en-US" sz="2800" dirty="0"/>
              <a:t>Why do seed investors accept limited control?</a:t>
            </a:r>
          </a:p>
          <a:p>
            <a:endParaRPr lang="en-US" dirty="0"/>
          </a:p>
        </p:txBody>
      </p:sp>
    </p:spTree>
    <p:extLst>
      <p:ext uri="{BB962C8B-B14F-4D97-AF65-F5344CB8AC3E}">
        <p14:creationId xmlns:p14="http://schemas.microsoft.com/office/powerpoint/2010/main" val="77747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b="1" dirty="0"/>
              <a:t>Raising Equity: An Overview</a:t>
            </a:r>
          </a:p>
        </p:txBody>
      </p:sp>
      <p:sp>
        <p:nvSpPr>
          <p:cNvPr id="14" name="Content Placeholder 13"/>
          <p:cNvSpPr>
            <a:spLocks noGrp="1"/>
          </p:cNvSpPr>
          <p:nvPr>
            <p:ph idx="1"/>
          </p:nvPr>
        </p:nvSpPr>
        <p:spPr>
          <a:xfrm>
            <a:off x="1217612" y="1219201"/>
            <a:ext cx="9829799" cy="4800600"/>
          </a:xfrm>
        </p:spPr>
        <p:txBody>
          <a:bodyPr>
            <a:normAutofit/>
          </a:bodyPr>
          <a:lstStyle/>
          <a:p>
            <a:r>
              <a:rPr lang="en-US" dirty="0"/>
              <a:t>A well-established private company that has been in the business for years and early founders that have just established their new company both have the same objective: raising capital, and specifically raising equity to develop and grow their business.</a:t>
            </a:r>
          </a:p>
          <a:p>
            <a:r>
              <a:rPr lang="en-US" dirty="0"/>
              <a:t> Early-stage companies are more likely to approach private equity than well-established larger companies that have more choices, including going public or IPO. </a:t>
            </a:r>
          </a:p>
          <a:p>
            <a:r>
              <a:rPr lang="en-US" dirty="0"/>
              <a:t>The investor, private or public, representing the equity contribution or buy-in will do their own valuation analysis based on their return expectation, adjusted for risk and probability of success. </a:t>
            </a:r>
          </a:p>
          <a:p>
            <a:endParaRPr lang="en-US" dirty="0"/>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66BF7C-104A-7AFA-1D16-6469668BA180}"/>
              </a:ext>
            </a:extLst>
          </p:cNvPr>
          <p:cNvSpPr>
            <a:spLocks noGrp="1"/>
          </p:cNvSpPr>
          <p:nvPr>
            <p:ph idx="1"/>
          </p:nvPr>
        </p:nvSpPr>
        <p:spPr>
          <a:xfrm>
            <a:off x="989012" y="762000"/>
            <a:ext cx="9982200" cy="5105400"/>
          </a:xfrm>
        </p:spPr>
        <p:txBody>
          <a:bodyPr>
            <a:normAutofit fontScale="92500" lnSpcReduction="10000"/>
          </a:bodyPr>
          <a:lstStyle/>
          <a:p>
            <a:pPr marL="0" indent="0">
              <a:buNone/>
            </a:pPr>
            <a:r>
              <a:rPr lang="en-US" b="1" dirty="0"/>
              <a:t>Why is DCF inappropriate at this stage?</a:t>
            </a:r>
          </a:p>
          <a:p>
            <a:pPr marL="0" indent="0">
              <a:buNone/>
            </a:pPr>
            <a:endParaRPr lang="en-US" b="1" dirty="0"/>
          </a:p>
          <a:p>
            <a:pPr lvl="1"/>
            <a:r>
              <a:rPr lang="en-US" sz="2400" dirty="0"/>
              <a:t>Discounted Cash Flow (DCF) analysis relies on </a:t>
            </a:r>
            <a:r>
              <a:rPr lang="en-US" sz="2400" b="1" dirty="0"/>
              <a:t>predictable, estimable future cash flows</a:t>
            </a:r>
            <a:r>
              <a:rPr lang="en-US" sz="2400" dirty="0"/>
              <a:t> and a meaningful terminal value. At the seed stage:</a:t>
            </a:r>
          </a:p>
          <a:p>
            <a:pPr lvl="1"/>
            <a:r>
              <a:rPr lang="en-US" sz="2400" b="1" dirty="0"/>
              <a:t>No reliable cash flows exist</a:t>
            </a:r>
            <a:r>
              <a:rPr lang="en-US" sz="2400" dirty="0"/>
              <a:t> (often zero or negative revenue).</a:t>
            </a:r>
          </a:p>
          <a:p>
            <a:pPr lvl="1"/>
            <a:r>
              <a:rPr lang="en-US" sz="2400" dirty="0"/>
              <a:t>Forecasts are </a:t>
            </a:r>
            <a:r>
              <a:rPr lang="en-US" sz="2400" b="1" dirty="0"/>
              <a:t>speculative guesses</a:t>
            </a:r>
            <a:r>
              <a:rPr lang="en-US" sz="2400" dirty="0"/>
              <a:t>, not informed estimates.</a:t>
            </a:r>
          </a:p>
          <a:p>
            <a:pPr lvl="1"/>
            <a:r>
              <a:rPr lang="en-US" sz="2400" dirty="0"/>
              <a:t>Small changes in assumptions (growth, margins, discount rate) create </a:t>
            </a:r>
            <a:r>
              <a:rPr lang="en-US" sz="2400" b="1" dirty="0"/>
              <a:t>massive swings in valuation</a:t>
            </a:r>
            <a:r>
              <a:rPr lang="en-US" sz="2400" dirty="0"/>
              <a:t>, making outputs meaningless.</a:t>
            </a:r>
          </a:p>
          <a:p>
            <a:pPr lvl="1"/>
            <a:r>
              <a:rPr lang="en-US" sz="2400" dirty="0"/>
              <a:t>The risk profile is </a:t>
            </a:r>
            <a:r>
              <a:rPr lang="en-US" sz="2400" b="1" dirty="0"/>
              <a:t>binary</a:t>
            </a:r>
            <a:r>
              <a:rPr lang="en-US" sz="2400" dirty="0"/>
              <a:t> (success or failure), which DCF is not designed to capture well.</a:t>
            </a:r>
          </a:p>
          <a:p>
            <a:endParaRPr lang="en-US" dirty="0"/>
          </a:p>
          <a:p>
            <a:r>
              <a:rPr lang="en-US" dirty="0"/>
              <a:t>At the seed stage, valuation is driven by </a:t>
            </a:r>
            <a:r>
              <a:rPr lang="en-US" b="1" dirty="0"/>
              <a:t>narrative, milestones, comparable seed rounds, and optionality</a:t>
            </a:r>
            <a:r>
              <a:rPr lang="en-US" dirty="0"/>
              <a:t>, not intrinsic value models.</a:t>
            </a:r>
          </a:p>
        </p:txBody>
      </p:sp>
    </p:spTree>
    <p:extLst>
      <p:ext uri="{BB962C8B-B14F-4D97-AF65-F5344CB8AC3E}">
        <p14:creationId xmlns:p14="http://schemas.microsoft.com/office/powerpoint/2010/main" val="366137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5A7AC4-D22C-C0B1-83E2-70FB499B33BD}"/>
              </a:ext>
            </a:extLst>
          </p:cNvPr>
          <p:cNvSpPr>
            <a:spLocks noGrp="1"/>
          </p:cNvSpPr>
          <p:nvPr>
            <p:ph idx="1"/>
          </p:nvPr>
        </p:nvSpPr>
        <p:spPr>
          <a:xfrm>
            <a:off x="912812" y="762000"/>
            <a:ext cx="10515600" cy="5562600"/>
          </a:xfrm>
        </p:spPr>
        <p:txBody>
          <a:bodyPr>
            <a:normAutofit fontScale="92500" lnSpcReduction="10000"/>
          </a:bodyPr>
          <a:lstStyle/>
          <a:p>
            <a:pPr marL="0" indent="0">
              <a:buNone/>
            </a:pPr>
            <a:r>
              <a:rPr lang="en-US" sz="3100" b="1" dirty="0"/>
              <a:t>2. What qualities matter most in founders at the seed stage?</a:t>
            </a:r>
          </a:p>
          <a:p>
            <a:pPr marL="0" indent="0">
              <a:buNone/>
            </a:pPr>
            <a:endParaRPr lang="en-US" sz="3100" b="1" dirty="0"/>
          </a:p>
          <a:p>
            <a:pPr marL="231775" lvl="1" indent="0">
              <a:buNone/>
            </a:pPr>
            <a:r>
              <a:rPr lang="en-US" sz="2700" dirty="0"/>
              <a:t>Since the business model is still evolving, investors are effectively </a:t>
            </a:r>
            <a:r>
              <a:rPr lang="en-US" sz="2700" b="1" dirty="0"/>
              <a:t>betting on the founders</a:t>
            </a:r>
            <a:r>
              <a:rPr lang="en-US" sz="2700" dirty="0"/>
              <a:t>, not the company. The most critical qualities include:</a:t>
            </a:r>
          </a:p>
          <a:p>
            <a:pPr lvl="2"/>
            <a:r>
              <a:rPr lang="en-US" sz="2500" b="1" dirty="0"/>
              <a:t>Vision &amp; clarity of purpose</a:t>
            </a:r>
            <a:r>
              <a:rPr lang="en-US" sz="2500" dirty="0"/>
              <a:t> – ability to articulate a compelling problem and solution.</a:t>
            </a:r>
          </a:p>
          <a:p>
            <a:pPr lvl="2"/>
            <a:r>
              <a:rPr lang="en-US" sz="2500" b="1" dirty="0"/>
              <a:t>Execution capability</a:t>
            </a:r>
            <a:r>
              <a:rPr lang="en-US" sz="2500" dirty="0"/>
              <a:t> – evidence the founders can build, test, and iterate quickly.</a:t>
            </a:r>
          </a:p>
          <a:p>
            <a:pPr lvl="2"/>
            <a:r>
              <a:rPr lang="en-US" sz="2500" b="1" dirty="0"/>
              <a:t>Coachability</a:t>
            </a:r>
            <a:r>
              <a:rPr lang="en-US" sz="2500" dirty="0"/>
              <a:t> – openness to feedback and willingness to adapt.</a:t>
            </a:r>
          </a:p>
          <a:p>
            <a:pPr lvl="2"/>
            <a:r>
              <a:rPr lang="en-US" sz="2500" b="1" dirty="0"/>
              <a:t>Resilience &amp; grit</a:t>
            </a:r>
            <a:r>
              <a:rPr lang="en-US" sz="2500" dirty="0"/>
              <a:t> – ability to operate under uncertainty, rejection, and limited resources.</a:t>
            </a:r>
          </a:p>
          <a:p>
            <a:pPr lvl="2"/>
            <a:r>
              <a:rPr lang="en-US" sz="2500" b="1" dirty="0"/>
              <a:t>Integrity &amp; trustworthiness</a:t>
            </a:r>
            <a:r>
              <a:rPr lang="en-US" sz="2500" dirty="0"/>
              <a:t> – essential given minimal formal controls.</a:t>
            </a:r>
          </a:p>
          <a:p>
            <a:r>
              <a:rPr lang="en-US" sz="3100" dirty="0"/>
              <a:t>👉 Early investors back </a:t>
            </a:r>
            <a:r>
              <a:rPr lang="en-US" sz="3100" b="1" dirty="0"/>
              <a:t>people who can pivot intelligently</a:t>
            </a:r>
            <a:r>
              <a:rPr lang="en-US" sz="3100" dirty="0"/>
              <a:t>, not those who cling rigidly to an initial plan.</a:t>
            </a:r>
          </a:p>
          <a:p>
            <a:endParaRPr lang="en-US" dirty="0"/>
          </a:p>
        </p:txBody>
      </p:sp>
    </p:spTree>
    <p:extLst>
      <p:ext uri="{BB962C8B-B14F-4D97-AF65-F5344CB8AC3E}">
        <p14:creationId xmlns:p14="http://schemas.microsoft.com/office/powerpoint/2010/main" val="289444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B56464-031F-3210-F959-AA031785C5CB}"/>
              </a:ext>
            </a:extLst>
          </p:cNvPr>
          <p:cNvSpPr>
            <a:spLocks noGrp="1"/>
          </p:cNvSpPr>
          <p:nvPr>
            <p:ph idx="1"/>
          </p:nvPr>
        </p:nvSpPr>
        <p:spPr>
          <a:xfrm>
            <a:off x="684212" y="609600"/>
            <a:ext cx="9134391" cy="4114801"/>
          </a:xfrm>
        </p:spPr>
        <p:txBody>
          <a:bodyPr>
            <a:normAutofit fontScale="25000" lnSpcReduction="20000"/>
          </a:bodyPr>
          <a:lstStyle/>
          <a:p>
            <a:pPr marL="0" indent="0">
              <a:buNone/>
            </a:pPr>
            <a:r>
              <a:rPr lang="en-US" sz="9600" b="1" dirty="0"/>
              <a:t>3. Why do seed investors accept limited control?</a:t>
            </a:r>
          </a:p>
          <a:p>
            <a:pPr marL="0" indent="0">
              <a:buNone/>
            </a:pPr>
            <a:endParaRPr lang="en-US" sz="9600" b="1" dirty="0"/>
          </a:p>
          <a:p>
            <a:pPr lvl="1"/>
            <a:r>
              <a:rPr lang="en-US" sz="9200" dirty="0"/>
              <a:t>Seed investors typically accept limited control because:</a:t>
            </a:r>
          </a:p>
          <a:p>
            <a:pPr lvl="1"/>
            <a:r>
              <a:rPr lang="en-US" sz="9200" dirty="0"/>
              <a:t>The investment checks are </a:t>
            </a:r>
            <a:r>
              <a:rPr lang="en-US" sz="9200" b="1" dirty="0"/>
              <a:t>small relative to future rounds</a:t>
            </a:r>
            <a:r>
              <a:rPr lang="en-US" sz="9200" dirty="0"/>
              <a:t>, making heavy governance inefficient.</a:t>
            </a:r>
          </a:p>
          <a:p>
            <a:pPr lvl="1"/>
            <a:r>
              <a:rPr lang="en-US" sz="9200" dirty="0"/>
              <a:t>Excessive control early can </a:t>
            </a:r>
            <a:r>
              <a:rPr lang="en-US" sz="9200" b="1" dirty="0"/>
              <a:t>slow innovation and decision-making</a:t>
            </a:r>
            <a:r>
              <a:rPr lang="en-US" sz="9200" dirty="0"/>
              <a:t>.</a:t>
            </a:r>
          </a:p>
          <a:p>
            <a:pPr lvl="1"/>
            <a:r>
              <a:rPr lang="en-US" sz="9200" dirty="0"/>
              <a:t>Founders need </a:t>
            </a:r>
            <a:r>
              <a:rPr lang="en-US" sz="9200" b="1" dirty="0"/>
              <a:t>speed and flexibility</a:t>
            </a:r>
            <a:r>
              <a:rPr lang="en-US" sz="9200" dirty="0"/>
              <a:t>, not bureaucracy.</a:t>
            </a:r>
          </a:p>
          <a:p>
            <a:pPr lvl="1"/>
            <a:r>
              <a:rPr lang="en-US" sz="9200" dirty="0"/>
              <a:t>Control is often deferred via </a:t>
            </a:r>
            <a:r>
              <a:rPr lang="en-US" sz="9200" b="1" dirty="0"/>
              <a:t>convertible notes or SAFEs</a:t>
            </a:r>
            <a:r>
              <a:rPr lang="en-US" sz="9200" dirty="0"/>
              <a:t>, with protections activating in later rounds.</a:t>
            </a:r>
          </a:p>
          <a:p>
            <a:pPr marL="231775" lvl="1" indent="0">
              <a:buNone/>
            </a:pPr>
            <a:endParaRPr lang="en-US" sz="9200" dirty="0"/>
          </a:p>
          <a:p>
            <a:pPr marL="231775" lvl="1" indent="0">
              <a:buNone/>
            </a:pPr>
            <a:r>
              <a:rPr lang="en-US" sz="9200" dirty="0"/>
              <a:t>Additionally:</a:t>
            </a:r>
          </a:p>
          <a:p>
            <a:pPr marL="0" indent="0">
              <a:buNone/>
            </a:pPr>
            <a:r>
              <a:rPr lang="en-US" sz="9600" dirty="0"/>
              <a:t>Seed investors rely on </a:t>
            </a:r>
            <a:r>
              <a:rPr lang="en-US" sz="9600" b="1" dirty="0"/>
              <a:t>portfolio diversification</a:t>
            </a:r>
            <a:r>
              <a:rPr lang="en-US" sz="9600" dirty="0"/>
              <a:t>, knowing most investments will fail. The upside comes from </a:t>
            </a:r>
            <a:r>
              <a:rPr lang="en-US" sz="9600" b="1" dirty="0"/>
              <a:t>owning a small piece of a potential breakout winner</a:t>
            </a:r>
            <a:r>
              <a:rPr lang="en-US" sz="9600" dirty="0"/>
              <a:t>, not operational control.</a:t>
            </a:r>
          </a:p>
          <a:p>
            <a:r>
              <a:rPr lang="en-US" sz="9600" dirty="0"/>
              <a:t>👉 At the seed stage, </a:t>
            </a:r>
            <a:r>
              <a:rPr lang="en-US" sz="9600" b="1" dirty="0"/>
              <a:t>alignment and trust matter more than control rights</a:t>
            </a:r>
            <a:r>
              <a:rPr lang="en-US" sz="9600" dirty="0"/>
              <a:t>.</a:t>
            </a:r>
          </a:p>
          <a:p>
            <a:endParaRPr lang="en-US" dirty="0"/>
          </a:p>
        </p:txBody>
      </p:sp>
    </p:spTree>
    <p:extLst>
      <p:ext uri="{BB962C8B-B14F-4D97-AF65-F5344CB8AC3E}">
        <p14:creationId xmlns:p14="http://schemas.microsoft.com/office/powerpoint/2010/main" val="51055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D1D56-033F-6A44-B7E3-5FEE47FAEF16}"/>
              </a:ext>
            </a:extLst>
          </p:cNvPr>
          <p:cNvSpPr>
            <a:spLocks noGrp="1"/>
          </p:cNvSpPr>
          <p:nvPr>
            <p:ph type="title"/>
          </p:nvPr>
        </p:nvSpPr>
        <p:spPr>
          <a:xfrm>
            <a:off x="1522413" y="381000"/>
            <a:ext cx="9905999" cy="1371600"/>
          </a:xfrm>
        </p:spPr>
        <p:txBody>
          <a:bodyPr/>
          <a:lstStyle/>
          <a:p>
            <a:r>
              <a:rPr lang="en-US" dirty="0"/>
              <a:t>Stage 2: Venture Capital Investment (Year 3–6)</a:t>
            </a:r>
          </a:p>
        </p:txBody>
      </p:sp>
      <p:sp>
        <p:nvSpPr>
          <p:cNvPr id="3" name="Content Placeholder 2">
            <a:extLst>
              <a:ext uri="{FF2B5EF4-FFF2-40B4-BE49-F238E27FC236}">
                <a16:creationId xmlns:a16="http://schemas.microsoft.com/office/drawing/2014/main" id="{5855AEA1-727E-326D-3A6D-F2CD5CAA73BC}"/>
              </a:ext>
            </a:extLst>
          </p:cNvPr>
          <p:cNvSpPr>
            <a:spLocks noGrp="1"/>
          </p:cNvSpPr>
          <p:nvPr>
            <p:ph idx="1"/>
          </p:nvPr>
        </p:nvSpPr>
        <p:spPr/>
        <p:txBody>
          <a:bodyPr/>
          <a:lstStyle/>
          <a:p>
            <a:pPr marL="0" indent="0">
              <a:buNone/>
            </a:pPr>
            <a:r>
              <a:rPr lang="en-US" sz="2800" b="1" dirty="0"/>
              <a:t>Situation</a:t>
            </a:r>
          </a:p>
          <a:p>
            <a:pPr lvl="1"/>
            <a:r>
              <a:rPr lang="en-US" sz="2800" dirty="0"/>
              <a:t>NovaGen has:</a:t>
            </a:r>
          </a:p>
          <a:p>
            <a:pPr lvl="1"/>
            <a:r>
              <a:rPr lang="en-US" sz="2800" dirty="0"/>
              <a:t>Completed successful pilot programs</a:t>
            </a:r>
          </a:p>
          <a:p>
            <a:pPr lvl="1"/>
            <a:r>
              <a:rPr lang="en-US" sz="2800" dirty="0"/>
              <a:t>Secured FDA clearance</a:t>
            </a:r>
          </a:p>
          <a:p>
            <a:pPr lvl="1"/>
            <a:r>
              <a:rPr lang="en-US" sz="2800" dirty="0"/>
              <a:t>Generated $6 million in annual recurring revenue (ARR)</a:t>
            </a:r>
          </a:p>
          <a:p>
            <a:pPr lvl="1"/>
            <a:r>
              <a:rPr lang="en-US" sz="2800" dirty="0"/>
              <a:t>120% net revenue retention</a:t>
            </a:r>
          </a:p>
          <a:p>
            <a:pPr lvl="1"/>
            <a:r>
              <a:rPr lang="en-US" sz="2800" dirty="0"/>
              <a:t>The company seeks </a:t>
            </a:r>
            <a:r>
              <a:rPr lang="en-US" sz="2800" b="1" dirty="0"/>
              <a:t>$25 million in Series B funding</a:t>
            </a:r>
            <a:r>
              <a:rPr lang="en-US" sz="2800" dirty="0"/>
              <a:t> to scale sales and expand internationally.</a:t>
            </a:r>
          </a:p>
          <a:p>
            <a:endParaRPr lang="en-US" dirty="0"/>
          </a:p>
        </p:txBody>
      </p:sp>
    </p:spTree>
    <p:extLst>
      <p:ext uri="{BB962C8B-B14F-4D97-AF65-F5344CB8AC3E}">
        <p14:creationId xmlns:p14="http://schemas.microsoft.com/office/powerpoint/2010/main" val="400837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1311F-5BC9-5BAF-0583-2DA88FB76707}"/>
              </a:ext>
            </a:extLst>
          </p:cNvPr>
          <p:cNvSpPr>
            <a:spLocks noGrp="1"/>
          </p:cNvSpPr>
          <p:nvPr>
            <p:ph type="title"/>
          </p:nvPr>
        </p:nvSpPr>
        <p:spPr>
          <a:xfrm>
            <a:off x="1522413" y="381000"/>
            <a:ext cx="9677399" cy="838200"/>
          </a:xfrm>
        </p:spPr>
        <p:txBody>
          <a:bodyPr/>
          <a:lstStyle/>
          <a:p>
            <a:r>
              <a:rPr lang="en-US" dirty="0"/>
              <a:t>Stage 2: Venture Capital Investment (Year 3–6)</a:t>
            </a:r>
          </a:p>
        </p:txBody>
      </p:sp>
      <p:sp>
        <p:nvSpPr>
          <p:cNvPr id="3" name="Content Placeholder 2">
            <a:extLst>
              <a:ext uri="{FF2B5EF4-FFF2-40B4-BE49-F238E27FC236}">
                <a16:creationId xmlns:a16="http://schemas.microsoft.com/office/drawing/2014/main" id="{A588EFB2-6ADB-0AF2-43A5-693DE90CA635}"/>
              </a:ext>
            </a:extLst>
          </p:cNvPr>
          <p:cNvSpPr>
            <a:spLocks noGrp="1"/>
          </p:cNvSpPr>
          <p:nvPr>
            <p:ph idx="1"/>
          </p:nvPr>
        </p:nvSpPr>
        <p:spPr>
          <a:xfrm>
            <a:off x="1522413" y="1676400"/>
            <a:ext cx="9134391" cy="4114801"/>
          </a:xfrm>
        </p:spPr>
        <p:txBody>
          <a:bodyPr>
            <a:normAutofit fontScale="85000" lnSpcReduction="20000"/>
          </a:bodyPr>
          <a:lstStyle/>
          <a:p>
            <a:pPr marL="0" indent="0">
              <a:buNone/>
            </a:pPr>
            <a:r>
              <a:rPr lang="en-US" sz="3000" b="1" dirty="0"/>
              <a:t>Investors</a:t>
            </a:r>
          </a:p>
          <a:p>
            <a:pPr lvl="1"/>
            <a:r>
              <a:rPr lang="en-US" sz="3000" dirty="0"/>
              <a:t>Institutional venture capital firms</a:t>
            </a:r>
          </a:p>
          <a:p>
            <a:pPr lvl="1"/>
            <a:r>
              <a:rPr lang="en-US" sz="3000" dirty="0"/>
              <a:t>Growth-stage healthcare-focused funds</a:t>
            </a:r>
          </a:p>
          <a:p>
            <a:pPr marL="0" indent="0">
              <a:buNone/>
            </a:pPr>
            <a:r>
              <a:rPr lang="en-US" sz="3000" b="1" dirty="0"/>
              <a:t>Valuation &amp; Structure</a:t>
            </a:r>
          </a:p>
          <a:p>
            <a:pPr lvl="1"/>
            <a:r>
              <a:rPr lang="en-US" sz="3000" b="1" dirty="0"/>
              <a:t>Pre-money valuation:</a:t>
            </a:r>
            <a:r>
              <a:rPr lang="en-US" sz="3000" dirty="0"/>
              <a:t> $120 million</a:t>
            </a:r>
          </a:p>
          <a:p>
            <a:pPr lvl="1"/>
            <a:r>
              <a:rPr lang="en-US" sz="3000" b="1" dirty="0"/>
              <a:t>Post-money valuation:</a:t>
            </a:r>
            <a:r>
              <a:rPr lang="en-US" sz="3000" dirty="0"/>
              <a:t> $145 million</a:t>
            </a:r>
          </a:p>
          <a:p>
            <a:pPr lvl="1"/>
            <a:r>
              <a:rPr lang="en-US" sz="3000" dirty="0"/>
              <a:t>Preferred equity with:</a:t>
            </a:r>
          </a:p>
          <a:p>
            <a:pPr lvl="2"/>
            <a:r>
              <a:rPr lang="en-US" sz="3000" dirty="0"/>
              <a:t>Board seats</a:t>
            </a:r>
          </a:p>
          <a:p>
            <a:pPr lvl="2"/>
            <a:r>
              <a:rPr lang="en-US" sz="3000" dirty="0"/>
              <a:t>Anti-dilution protection</a:t>
            </a:r>
          </a:p>
          <a:p>
            <a:pPr lvl="2"/>
            <a:r>
              <a:rPr lang="en-US" sz="3000" dirty="0"/>
              <a:t>Liquidation preferences</a:t>
            </a:r>
          </a:p>
          <a:p>
            <a:endParaRPr lang="en-US" dirty="0"/>
          </a:p>
        </p:txBody>
      </p:sp>
    </p:spTree>
    <p:extLst>
      <p:ext uri="{BB962C8B-B14F-4D97-AF65-F5344CB8AC3E}">
        <p14:creationId xmlns:p14="http://schemas.microsoft.com/office/powerpoint/2010/main" val="408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F85C4-4576-9359-6849-9D0F324C94D9}"/>
              </a:ext>
            </a:extLst>
          </p:cNvPr>
          <p:cNvSpPr>
            <a:spLocks noGrp="1"/>
          </p:cNvSpPr>
          <p:nvPr>
            <p:ph type="title"/>
          </p:nvPr>
        </p:nvSpPr>
        <p:spPr>
          <a:xfrm>
            <a:off x="1522413" y="381000"/>
            <a:ext cx="9829799" cy="1371600"/>
          </a:xfrm>
        </p:spPr>
        <p:txBody>
          <a:bodyPr/>
          <a:lstStyle/>
          <a:p>
            <a:r>
              <a:rPr lang="en-US" dirty="0"/>
              <a:t>Stage 2: Venture Capital Investment (Year 3–6)</a:t>
            </a:r>
          </a:p>
        </p:txBody>
      </p:sp>
      <p:sp>
        <p:nvSpPr>
          <p:cNvPr id="3" name="Content Placeholder 2">
            <a:extLst>
              <a:ext uri="{FF2B5EF4-FFF2-40B4-BE49-F238E27FC236}">
                <a16:creationId xmlns:a16="http://schemas.microsoft.com/office/drawing/2014/main" id="{CCAE32B3-A71F-D894-E342-79E02249932B}"/>
              </a:ext>
            </a:extLst>
          </p:cNvPr>
          <p:cNvSpPr>
            <a:spLocks noGrp="1"/>
          </p:cNvSpPr>
          <p:nvPr>
            <p:ph idx="1"/>
          </p:nvPr>
        </p:nvSpPr>
        <p:spPr/>
        <p:txBody>
          <a:bodyPr/>
          <a:lstStyle/>
          <a:p>
            <a:pPr marL="0" indent="0">
              <a:buNone/>
            </a:pPr>
            <a:r>
              <a:rPr lang="en-US" sz="2800" b="1" dirty="0"/>
              <a:t>Key Risks</a:t>
            </a:r>
          </a:p>
          <a:p>
            <a:pPr lvl="1"/>
            <a:r>
              <a:rPr lang="en-US" sz="2800" dirty="0"/>
              <a:t>Scaling sales efficiently</a:t>
            </a:r>
          </a:p>
          <a:p>
            <a:pPr lvl="1"/>
            <a:r>
              <a:rPr lang="en-US" sz="2800" dirty="0"/>
              <a:t>Competitive pressure from incumbents</a:t>
            </a:r>
          </a:p>
          <a:p>
            <a:pPr lvl="1"/>
            <a:r>
              <a:rPr lang="en-US" sz="2800" dirty="0"/>
              <a:t>Path to profitability</a:t>
            </a:r>
          </a:p>
          <a:p>
            <a:pPr marL="0" indent="0">
              <a:buNone/>
            </a:pPr>
            <a:r>
              <a:rPr lang="en-US" sz="2800" b="1" dirty="0"/>
              <a:t>VC Investor Mindset</a:t>
            </a:r>
          </a:p>
          <a:p>
            <a:pPr lvl="1"/>
            <a:r>
              <a:rPr lang="en-US" sz="2800" dirty="0"/>
              <a:t>VC investors focus on </a:t>
            </a:r>
            <a:r>
              <a:rPr lang="en-US" sz="2800" b="1" dirty="0"/>
              <a:t>scalability and market dominance</a:t>
            </a:r>
            <a:r>
              <a:rPr lang="en-US" sz="2800" dirty="0"/>
              <a:t>. Losses are acceptable if growth is rapid and defensible.</a:t>
            </a:r>
          </a:p>
          <a:p>
            <a:endParaRPr lang="en-US" dirty="0"/>
          </a:p>
        </p:txBody>
      </p:sp>
    </p:spTree>
    <p:extLst>
      <p:ext uri="{BB962C8B-B14F-4D97-AF65-F5344CB8AC3E}">
        <p14:creationId xmlns:p14="http://schemas.microsoft.com/office/powerpoint/2010/main" val="265428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A6A4C-773A-05A2-8CDF-5A9859EFE354}"/>
              </a:ext>
            </a:extLst>
          </p:cNvPr>
          <p:cNvSpPr>
            <a:spLocks noGrp="1"/>
          </p:cNvSpPr>
          <p:nvPr>
            <p:ph type="title"/>
          </p:nvPr>
        </p:nvSpPr>
        <p:spPr>
          <a:xfrm>
            <a:off x="1522413" y="381000"/>
            <a:ext cx="9905999" cy="1371600"/>
          </a:xfrm>
        </p:spPr>
        <p:txBody>
          <a:bodyPr/>
          <a:lstStyle/>
          <a:p>
            <a:r>
              <a:rPr lang="en-US" dirty="0"/>
              <a:t>Stage 2: Venture Capital Investment (Year 3–6)</a:t>
            </a:r>
          </a:p>
        </p:txBody>
      </p:sp>
      <p:sp>
        <p:nvSpPr>
          <p:cNvPr id="3" name="Content Placeholder 2">
            <a:extLst>
              <a:ext uri="{FF2B5EF4-FFF2-40B4-BE49-F238E27FC236}">
                <a16:creationId xmlns:a16="http://schemas.microsoft.com/office/drawing/2014/main" id="{B74A0DEA-8855-E77A-4E82-C26EFED21D9C}"/>
              </a:ext>
            </a:extLst>
          </p:cNvPr>
          <p:cNvSpPr>
            <a:spLocks noGrp="1"/>
          </p:cNvSpPr>
          <p:nvPr>
            <p:ph idx="1"/>
          </p:nvPr>
        </p:nvSpPr>
        <p:spPr/>
        <p:txBody>
          <a:bodyPr/>
          <a:lstStyle/>
          <a:p>
            <a:pPr>
              <a:buNone/>
            </a:pPr>
            <a:r>
              <a:rPr lang="en-US" b="1" dirty="0"/>
              <a:t>Discussion Questions (VC)</a:t>
            </a:r>
          </a:p>
          <a:p>
            <a:pPr>
              <a:buFont typeface="+mj-lt"/>
              <a:buAutoNum type="arabicPeriod"/>
            </a:pPr>
            <a:r>
              <a:rPr lang="en-US" dirty="0"/>
              <a:t>Why does governance increase at the VC stage?</a:t>
            </a:r>
          </a:p>
          <a:p>
            <a:pPr>
              <a:buFont typeface="+mj-lt"/>
              <a:buAutoNum type="arabicPeriod"/>
            </a:pPr>
            <a:r>
              <a:rPr lang="en-US" dirty="0"/>
              <a:t>How do VCs think about exit timing?</a:t>
            </a:r>
          </a:p>
          <a:p>
            <a:pPr>
              <a:buFont typeface="+mj-lt"/>
              <a:buAutoNum type="arabicPeriod"/>
            </a:pPr>
            <a:r>
              <a:rPr lang="en-US" dirty="0"/>
              <a:t>What metrics matter most at this stage (ARR, CAC, LTV, churn)?</a:t>
            </a:r>
          </a:p>
          <a:p>
            <a:endParaRPr lang="en-US" dirty="0"/>
          </a:p>
        </p:txBody>
      </p:sp>
    </p:spTree>
    <p:extLst>
      <p:ext uri="{BB962C8B-B14F-4D97-AF65-F5344CB8AC3E}">
        <p14:creationId xmlns:p14="http://schemas.microsoft.com/office/powerpoint/2010/main" val="410482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71AFD1-8EE4-2CED-E8D7-4D8DAE3A9D94}"/>
              </a:ext>
            </a:extLst>
          </p:cNvPr>
          <p:cNvSpPr>
            <a:spLocks noGrp="1"/>
          </p:cNvSpPr>
          <p:nvPr>
            <p:ph idx="1"/>
          </p:nvPr>
        </p:nvSpPr>
        <p:spPr>
          <a:xfrm>
            <a:off x="836612" y="838200"/>
            <a:ext cx="10287000" cy="5181600"/>
          </a:xfrm>
        </p:spPr>
        <p:txBody>
          <a:bodyPr>
            <a:normAutofit fontScale="85000" lnSpcReduction="10000"/>
          </a:bodyPr>
          <a:lstStyle/>
          <a:p>
            <a:pPr marL="0" indent="0">
              <a:buNone/>
            </a:pPr>
            <a:r>
              <a:rPr lang="en-US" b="1" dirty="0"/>
              <a:t> </a:t>
            </a:r>
            <a:r>
              <a:rPr lang="en-US" sz="2800" b="1" dirty="0"/>
              <a:t>Why does governance increase at the VC stage?</a:t>
            </a:r>
          </a:p>
          <a:p>
            <a:pPr marL="0" indent="0">
              <a:buNone/>
            </a:pPr>
            <a:r>
              <a:rPr lang="en-US" sz="2800" dirty="0"/>
              <a:t>Governance increases at the VC stage because </a:t>
            </a:r>
            <a:r>
              <a:rPr lang="en-US" sz="2800" b="1" dirty="0"/>
              <a:t>capital at risk is larger, uncertainty has narrowed, and investor actions can now meaningfully influence outcomes</a:t>
            </a:r>
            <a:r>
              <a:rPr lang="en-US" sz="2800" dirty="0"/>
              <a:t>.</a:t>
            </a:r>
          </a:p>
          <a:p>
            <a:pPr marL="0" indent="0">
              <a:buNone/>
            </a:pPr>
            <a:r>
              <a:rPr lang="en-US" sz="2800" dirty="0"/>
              <a:t>Specifically:</a:t>
            </a:r>
          </a:p>
          <a:p>
            <a:r>
              <a:rPr lang="en-US" sz="2800" dirty="0"/>
              <a:t>Investments are </a:t>
            </a:r>
            <a:r>
              <a:rPr lang="en-US" sz="2800" b="1" dirty="0"/>
              <a:t>material in size</a:t>
            </a:r>
            <a:r>
              <a:rPr lang="en-US" sz="2800" dirty="0"/>
              <a:t> (tens of millions, not hundreds of thousands).</a:t>
            </a:r>
          </a:p>
          <a:p>
            <a:r>
              <a:rPr lang="en-US" sz="2800" dirty="0"/>
              <a:t>The company has moved beyond vision into </a:t>
            </a:r>
            <a:r>
              <a:rPr lang="en-US" sz="2800" b="1" dirty="0"/>
              <a:t>execution and scaling</a:t>
            </a:r>
            <a:r>
              <a:rPr lang="en-US" sz="2800" dirty="0"/>
              <a:t>, where strategic mistakes are costly.</a:t>
            </a:r>
          </a:p>
          <a:p>
            <a:r>
              <a:rPr lang="en-US" sz="2800" dirty="0"/>
              <a:t>VCs are accountable to LPs and must </a:t>
            </a:r>
            <a:r>
              <a:rPr lang="en-US" sz="2800" b="1" dirty="0"/>
              <a:t>actively manage downside risk</a:t>
            </a:r>
            <a:r>
              <a:rPr lang="en-US" sz="2800" dirty="0"/>
              <a:t>.</a:t>
            </a:r>
          </a:p>
          <a:p>
            <a:r>
              <a:rPr lang="en-US" sz="2800" dirty="0"/>
              <a:t>Decision-making (hiring executives, pricing, expansion, M&amp;A) now benefits from </a:t>
            </a:r>
            <a:r>
              <a:rPr lang="en-US" sz="2800" b="1" dirty="0"/>
              <a:t>experienced oversight</a:t>
            </a:r>
            <a:r>
              <a:rPr lang="en-US" sz="2800" dirty="0"/>
              <a:t>.</a:t>
            </a:r>
          </a:p>
          <a:p>
            <a:r>
              <a:rPr lang="en-US" dirty="0"/>
              <a:t>This is why VC rounds introduce: Board seats, Protective provisions, Preferred equity rights</a:t>
            </a:r>
          </a:p>
          <a:p>
            <a:endParaRPr lang="en-US" dirty="0"/>
          </a:p>
          <a:p>
            <a:endParaRPr lang="en-US" dirty="0"/>
          </a:p>
        </p:txBody>
      </p:sp>
    </p:spTree>
    <p:extLst>
      <p:ext uri="{BB962C8B-B14F-4D97-AF65-F5344CB8AC3E}">
        <p14:creationId xmlns:p14="http://schemas.microsoft.com/office/powerpoint/2010/main" val="355387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1E20F7-5A4C-FCCA-AAB8-D42712C68B98}"/>
              </a:ext>
            </a:extLst>
          </p:cNvPr>
          <p:cNvSpPr>
            <a:spLocks noGrp="1"/>
          </p:cNvSpPr>
          <p:nvPr>
            <p:ph idx="1"/>
          </p:nvPr>
        </p:nvSpPr>
        <p:spPr>
          <a:xfrm>
            <a:off x="1217612" y="685800"/>
            <a:ext cx="10134600" cy="5486400"/>
          </a:xfrm>
        </p:spPr>
        <p:txBody>
          <a:bodyPr>
            <a:normAutofit fontScale="92500" lnSpcReduction="10000"/>
          </a:bodyPr>
          <a:lstStyle/>
          <a:p>
            <a:pPr marL="0" indent="0">
              <a:buNone/>
            </a:pPr>
            <a:r>
              <a:rPr lang="en-US" b="1" dirty="0"/>
              <a:t>How do VCs think about exit timing?</a:t>
            </a:r>
          </a:p>
          <a:p>
            <a:r>
              <a:rPr lang="en-US" dirty="0"/>
              <a:t>VCs think about exits through the lens of </a:t>
            </a:r>
            <a:r>
              <a:rPr lang="en-US" b="1" dirty="0"/>
              <a:t>fund economics</a:t>
            </a:r>
            <a:r>
              <a:rPr lang="en-US" dirty="0"/>
              <a:t>, not just company performance.</a:t>
            </a:r>
          </a:p>
          <a:p>
            <a:r>
              <a:rPr lang="en-US" dirty="0"/>
              <a:t>Key considerations include:</a:t>
            </a:r>
          </a:p>
          <a:p>
            <a:r>
              <a:rPr lang="en-US" b="1" dirty="0"/>
              <a:t>Fund life cycle</a:t>
            </a:r>
            <a:r>
              <a:rPr lang="en-US" dirty="0"/>
              <a:t>: Most VC funds have a 10-year life, with exits typically targeted in years 5–10.</a:t>
            </a:r>
          </a:p>
          <a:p>
            <a:r>
              <a:rPr lang="en-US" b="1" dirty="0"/>
              <a:t>Value inflection points</a:t>
            </a:r>
            <a:r>
              <a:rPr lang="en-US" dirty="0"/>
              <a:t>: VCs aim to exit after major de-risking events (market leadership, profitability, or IPO readiness).</a:t>
            </a:r>
          </a:p>
          <a:p>
            <a:pPr marL="0" indent="0">
              <a:buNone/>
            </a:pPr>
            <a:r>
              <a:rPr lang="en-US" b="1" dirty="0"/>
              <a:t>IRR vs. MOIC trade-off</a:t>
            </a:r>
            <a:r>
              <a:rPr lang="en-US" dirty="0"/>
              <a:t>:</a:t>
            </a:r>
          </a:p>
          <a:p>
            <a:pPr lvl="1"/>
            <a:r>
              <a:rPr lang="en-US" dirty="0"/>
              <a:t>A faster 3x exit may beat a slower 6x exit on an IRR basis.</a:t>
            </a:r>
          </a:p>
          <a:p>
            <a:r>
              <a:rPr lang="en-US" b="1" dirty="0"/>
              <a:t>Market windows</a:t>
            </a:r>
            <a:r>
              <a:rPr lang="en-US" dirty="0"/>
              <a:t>: IPO and M&amp;A markets are cyclical—timing matters.</a:t>
            </a:r>
          </a:p>
          <a:p>
            <a:r>
              <a:rPr lang="en-US" dirty="0"/>
              <a:t>👉 VCs don’t exit when the company is “perfect”; they exit when </a:t>
            </a:r>
            <a:r>
              <a:rPr lang="en-US" b="1" dirty="0"/>
              <a:t>risk-adjusted returns peak</a:t>
            </a:r>
            <a:r>
              <a:rPr lang="en-US" dirty="0"/>
              <a:t>.</a:t>
            </a:r>
          </a:p>
          <a:p>
            <a:endParaRPr lang="en-US" dirty="0"/>
          </a:p>
        </p:txBody>
      </p:sp>
    </p:spTree>
    <p:extLst>
      <p:ext uri="{BB962C8B-B14F-4D97-AF65-F5344CB8AC3E}">
        <p14:creationId xmlns:p14="http://schemas.microsoft.com/office/powerpoint/2010/main" val="290328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214449-C328-2B8A-6457-FE73FE68B576}"/>
              </a:ext>
            </a:extLst>
          </p:cNvPr>
          <p:cNvSpPr>
            <a:spLocks noGrp="1"/>
          </p:cNvSpPr>
          <p:nvPr>
            <p:ph idx="1"/>
          </p:nvPr>
        </p:nvSpPr>
        <p:spPr>
          <a:xfrm>
            <a:off x="455612" y="838200"/>
            <a:ext cx="9906000" cy="5257800"/>
          </a:xfrm>
        </p:spPr>
        <p:txBody>
          <a:bodyPr>
            <a:normAutofit/>
          </a:bodyPr>
          <a:lstStyle/>
          <a:p>
            <a:pPr marL="0" indent="0">
              <a:buNone/>
            </a:pPr>
            <a:r>
              <a:rPr lang="en-US" b="1" dirty="0"/>
              <a:t>3. What metrics matter most at this stage (ARR, CAC, LTV, churn)?</a:t>
            </a:r>
          </a:p>
          <a:p>
            <a:pPr marL="0" indent="0">
              <a:buNone/>
            </a:pPr>
            <a:endParaRPr lang="en-US" b="1" dirty="0"/>
          </a:p>
          <a:p>
            <a:pPr lvl="1"/>
            <a:r>
              <a:rPr lang="en-US" dirty="0"/>
              <a:t>At the VC stage, metrics shift from </a:t>
            </a:r>
            <a:r>
              <a:rPr lang="en-US" b="1" dirty="0"/>
              <a:t>storytelling to evidence of scalability and efficiency</a:t>
            </a:r>
            <a:r>
              <a:rPr lang="en-US" dirty="0"/>
              <a:t>.</a:t>
            </a:r>
          </a:p>
          <a:p>
            <a:pPr lvl="1"/>
            <a:r>
              <a:rPr lang="en-US" dirty="0"/>
              <a:t>The most critical metrics include:</a:t>
            </a:r>
          </a:p>
          <a:p>
            <a:pPr lvl="1"/>
            <a:r>
              <a:rPr lang="en-US" b="1" dirty="0"/>
              <a:t>ARR (Annual Recurring Revenue)</a:t>
            </a:r>
            <a:br>
              <a:rPr lang="en-US" dirty="0"/>
            </a:br>
            <a:r>
              <a:rPr lang="en-US" dirty="0"/>
              <a:t>Indicates scale, momentum, and predictability.</a:t>
            </a:r>
          </a:p>
          <a:p>
            <a:pPr lvl="1"/>
            <a:r>
              <a:rPr lang="en-US" b="1" dirty="0"/>
              <a:t>CAC (Customer Acquisition Cost)</a:t>
            </a:r>
            <a:br>
              <a:rPr lang="en-US" dirty="0"/>
            </a:br>
            <a:r>
              <a:rPr lang="en-US" dirty="0"/>
              <a:t>Measures how efficiently growth is being purchased.</a:t>
            </a:r>
          </a:p>
          <a:p>
            <a:pPr lvl="1"/>
            <a:r>
              <a:rPr lang="en-US" b="1" dirty="0"/>
              <a:t>LTV (Lifetime Value)</a:t>
            </a:r>
            <a:br>
              <a:rPr lang="en-US" dirty="0"/>
            </a:br>
            <a:r>
              <a:rPr lang="en-US" dirty="0"/>
              <a:t>Shows the long-term economic value of customers.</a:t>
            </a:r>
          </a:p>
          <a:p>
            <a:pPr lvl="1"/>
            <a:r>
              <a:rPr lang="en-US" b="1" dirty="0"/>
              <a:t>Churn (Logo &amp; Revenue Churn)</a:t>
            </a:r>
            <a:br>
              <a:rPr lang="en-US" dirty="0"/>
            </a:br>
            <a:r>
              <a:rPr lang="en-US" dirty="0"/>
              <a:t>Reveals product stickiness and competitive pressure.</a:t>
            </a:r>
          </a:p>
          <a:p>
            <a:endParaRPr lang="en-US" dirty="0"/>
          </a:p>
        </p:txBody>
      </p:sp>
      <p:sp>
        <p:nvSpPr>
          <p:cNvPr id="4" name="TextBox 3">
            <a:extLst>
              <a:ext uri="{FF2B5EF4-FFF2-40B4-BE49-F238E27FC236}">
                <a16:creationId xmlns:a16="http://schemas.microsoft.com/office/drawing/2014/main" id="{7871D5A6-38BE-A00D-6FC8-FD82B098E17A}"/>
              </a:ext>
            </a:extLst>
          </p:cNvPr>
          <p:cNvSpPr txBox="1"/>
          <p:nvPr/>
        </p:nvSpPr>
        <p:spPr>
          <a:xfrm>
            <a:off x="8075612" y="2362200"/>
            <a:ext cx="2590800" cy="3416320"/>
          </a:xfrm>
          <a:prstGeom prst="rect">
            <a:avLst/>
          </a:prstGeom>
          <a:noFill/>
          <a:ln w="19050">
            <a:solidFill>
              <a:schemeClr val="accent1"/>
            </a:solidFill>
          </a:ln>
        </p:spPr>
        <p:txBody>
          <a:bodyPr wrap="square" rtlCol="0">
            <a:spAutoFit/>
          </a:bodyPr>
          <a:lstStyle/>
          <a:p>
            <a:r>
              <a:rPr lang="en-US" dirty="0">
                <a:solidFill>
                  <a:srgbClr val="FF0000"/>
                </a:solidFill>
              </a:rPr>
              <a:t>Key relationships matter more than individual numbers:</a:t>
            </a:r>
          </a:p>
          <a:p>
            <a:pPr marL="285750" indent="-285750">
              <a:buFont typeface="Arial" panose="020B0604020202020204" pitchFamily="34" charset="0"/>
              <a:buChar char="•"/>
            </a:pPr>
            <a:r>
              <a:rPr lang="en-US" b="1" dirty="0">
                <a:solidFill>
                  <a:srgbClr val="FF0000"/>
                </a:solidFill>
              </a:rPr>
              <a:t>LTV / CAC &gt; 3x</a:t>
            </a:r>
            <a:r>
              <a:rPr lang="en-US" dirty="0">
                <a:solidFill>
                  <a:srgbClr val="FF0000"/>
                </a:solidFill>
              </a:rPr>
              <a:t> (rule of thumb)</a:t>
            </a:r>
          </a:p>
          <a:p>
            <a:pPr marL="285750" indent="-285750">
              <a:buFont typeface="Arial" panose="020B0604020202020204" pitchFamily="34" charset="0"/>
              <a:buChar char="•"/>
            </a:pPr>
            <a:r>
              <a:rPr lang="en-US" b="1" dirty="0">
                <a:solidFill>
                  <a:srgbClr val="FF0000"/>
                </a:solidFill>
              </a:rPr>
              <a:t>Low churn + high expansion = valuation leverage</a:t>
            </a:r>
            <a:endParaRPr lang="en-US" dirty="0">
              <a:solidFill>
                <a:srgbClr val="FF0000"/>
              </a:solidFill>
            </a:endParaRPr>
          </a:p>
          <a:p>
            <a:pPr marL="285750" indent="-285750">
              <a:buFont typeface="Arial" panose="020B0604020202020204" pitchFamily="34" charset="0"/>
              <a:buChar char="•"/>
            </a:pPr>
            <a:r>
              <a:rPr lang="en-US" b="1" dirty="0">
                <a:solidFill>
                  <a:srgbClr val="FF0000"/>
                </a:solidFill>
              </a:rPr>
              <a:t>ARR growth with improving unit economics</a:t>
            </a:r>
            <a:r>
              <a:rPr lang="en-US" dirty="0">
                <a:solidFill>
                  <a:srgbClr val="FF0000"/>
                </a:solidFill>
              </a:rPr>
              <a:t> is the gold standard</a:t>
            </a:r>
          </a:p>
        </p:txBody>
      </p:sp>
    </p:spTree>
    <p:extLst>
      <p:ext uri="{BB962C8B-B14F-4D97-AF65-F5344CB8AC3E}">
        <p14:creationId xmlns:p14="http://schemas.microsoft.com/office/powerpoint/2010/main" val="191290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65112" y="454026"/>
            <a:ext cx="8343900" cy="762000"/>
          </a:xfrm>
        </p:spPr>
        <p:txBody>
          <a:bodyPr>
            <a:normAutofit fontScale="90000"/>
          </a:bodyPr>
          <a:lstStyle/>
          <a:p>
            <a:r>
              <a:rPr lang="en-US" b="1" dirty="0"/>
              <a:t>The Life Cycle of the Public Company and its ability to raise capital though the cycle</a:t>
            </a:r>
          </a:p>
        </p:txBody>
      </p:sp>
      <p:pic>
        <p:nvPicPr>
          <p:cNvPr id="4" name="Content Placeholder 3">
            <a:extLst>
              <a:ext uri="{FF2B5EF4-FFF2-40B4-BE49-F238E27FC236}">
                <a16:creationId xmlns:a16="http://schemas.microsoft.com/office/drawing/2014/main" id="{48A051BE-089B-4313-B4FE-022AB6778B68}"/>
              </a:ext>
            </a:extLst>
          </p:cNvPr>
          <p:cNvPicPr>
            <a:picLocks noGrp="1" noChangeAspect="1"/>
          </p:cNvPicPr>
          <p:nvPr>
            <p:ph idx="1"/>
          </p:nvPr>
        </p:nvPicPr>
        <p:blipFill>
          <a:blip r:embed="rId2"/>
          <a:stretch>
            <a:fillRect/>
          </a:stretch>
        </p:blipFill>
        <p:spPr>
          <a:xfrm>
            <a:off x="989012" y="1380566"/>
            <a:ext cx="9829800" cy="4867834"/>
          </a:xfrm>
          <a:prstGeom prst="rect">
            <a:avLst/>
          </a:prstGeom>
          <a:solidFill>
            <a:schemeClr val="tx1"/>
          </a:solidFill>
        </p:spPr>
      </p:pic>
      <p:pic>
        <p:nvPicPr>
          <p:cNvPr id="5" name="Picture 4">
            <a:extLst>
              <a:ext uri="{FF2B5EF4-FFF2-40B4-BE49-F238E27FC236}">
                <a16:creationId xmlns:a16="http://schemas.microsoft.com/office/drawing/2014/main" id="{97B20C7D-5B75-4DD9-89CB-85ACCC99D66C}"/>
              </a:ext>
            </a:extLst>
          </p:cNvPr>
          <p:cNvPicPr>
            <a:picLocks noChangeAspect="1"/>
          </p:cNvPicPr>
          <p:nvPr/>
        </p:nvPicPr>
        <p:blipFill>
          <a:blip r:embed="rId3"/>
          <a:stretch>
            <a:fillRect/>
          </a:stretch>
        </p:blipFill>
        <p:spPr>
          <a:xfrm>
            <a:off x="9752012" y="1752600"/>
            <a:ext cx="908383" cy="908383"/>
          </a:xfrm>
          <a:prstGeom prst="rect">
            <a:avLst/>
          </a:prstGeom>
        </p:spPr>
      </p:pic>
      <p:pic>
        <p:nvPicPr>
          <p:cNvPr id="6" name="Picture 5">
            <a:extLst>
              <a:ext uri="{FF2B5EF4-FFF2-40B4-BE49-F238E27FC236}">
                <a16:creationId xmlns:a16="http://schemas.microsoft.com/office/drawing/2014/main" id="{0194BB8C-00D2-40DE-95A2-5773B74D3FE6}"/>
              </a:ext>
            </a:extLst>
          </p:cNvPr>
          <p:cNvPicPr>
            <a:picLocks noChangeAspect="1"/>
          </p:cNvPicPr>
          <p:nvPr/>
        </p:nvPicPr>
        <p:blipFill>
          <a:blip r:embed="rId4"/>
          <a:stretch>
            <a:fillRect/>
          </a:stretch>
        </p:blipFill>
        <p:spPr>
          <a:xfrm>
            <a:off x="5792634" y="3127222"/>
            <a:ext cx="603556" cy="603556"/>
          </a:xfrm>
          <a:prstGeom prst="rect">
            <a:avLst/>
          </a:prstGeom>
        </p:spPr>
      </p:pic>
      <p:pic>
        <p:nvPicPr>
          <p:cNvPr id="7" name="Picture 6">
            <a:extLst>
              <a:ext uri="{FF2B5EF4-FFF2-40B4-BE49-F238E27FC236}">
                <a16:creationId xmlns:a16="http://schemas.microsoft.com/office/drawing/2014/main" id="{F05E113F-B69A-416E-8375-5E61B37CBB02}"/>
              </a:ext>
            </a:extLst>
          </p:cNvPr>
          <p:cNvPicPr>
            <a:picLocks noChangeAspect="1"/>
          </p:cNvPicPr>
          <p:nvPr/>
        </p:nvPicPr>
        <p:blipFill>
          <a:blip r:embed="rId5"/>
          <a:stretch>
            <a:fillRect/>
          </a:stretch>
        </p:blipFill>
        <p:spPr>
          <a:xfrm>
            <a:off x="3884612" y="4724400"/>
            <a:ext cx="896190" cy="597460"/>
          </a:xfrm>
          <a:prstGeom prst="rect">
            <a:avLst/>
          </a:prstGeom>
        </p:spPr>
      </p:pic>
      <p:sp>
        <p:nvSpPr>
          <p:cNvPr id="11" name="TextBox 10">
            <a:extLst>
              <a:ext uri="{FF2B5EF4-FFF2-40B4-BE49-F238E27FC236}">
                <a16:creationId xmlns:a16="http://schemas.microsoft.com/office/drawing/2014/main" id="{F5A57D86-024B-4059-AB02-4BCF4C63C042}"/>
              </a:ext>
            </a:extLst>
          </p:cNvPr>
          <p:cNvSpPr txBox="1"/>
          <p:nvPr/>
        </p:nvSpPr>
        <p:spPr>
          <a:xfrm>
            <a:off x="6316028" y="3508818"/>
            <a:ext cx="2091690" cy="369332"/>
          </a:xfrm>
          <a:prstGeom prst="rect">
            <a:avLst/>
          </a:prstGeom>
          <a:noFill/>
        </p:spPr>
        <p:txBody>
          <a:bodyPr wrap="square" rtlCol="0">
            <a:spAutoFit/>
          </a:bodyPr>
          <a:lstStyle/>
          <a:p>
            <a:r>
              <a:rPr lang="en-US" b="1" dirty="0">
                <a:solidFill>
                  <a:schemeClr val="bg1"/>
                </a:solidFill>
              </a:rPr>
              <a:t>Mezzanine / Loans</a:t>
            </a:r>
          </a:p>
        </p:txBody>
      </p:sp>
      <p:sp>
        <p:nvSpPr>
          <p:cNvPr id="12" name="TextBox 11">
            <a:extLst>
              <a:ext uri="{FF2B5EF4-FFF2-40B4-BE49-F238E27FC236}">
                <a16:creationId xmlns:a16="http://schemas.microsoft.com/office/drawing/2014/main" id="{A4E39382-8C7C-426D-A543-0B803197DC07}"/>
              </a:ext>
            </a:extLst>
          </p:cNvPr>
          <p:cNvSpPr txBox="1"/>
          <p:nvPr/>
        </p:nvSpPr>
        <p:spPr>
          <a:xfrm>
            <a:off x="8187690" y="3108905"/>
            <a:ext cx="2091690" cy="369332"/>
          </a:xfrm>
          <a:prstGeom prst="rect">
            <a:avLst/>
          </a:prstGeom>
          <a:noFill/>
        </p:spPr>
        <p:txBody>
          <a:bodyPr wrap="square" rtlCol="0">
            <a:spAutoFit/>
          </a:bodyPr>
          <a:lstStyle/>
          <a:p>
            <a:r>
              <a:rPr lang="en-US" b="1" dirty="0">
                <a:solidFill>
                  <a:schemeClr val="bg1"/>
                </a:solidFill>
              </a:rPr>
              <a:t>Bonds/Loans</a:t>
            </a:r>
          </a:p>
        </p:txBody>
      </p:sp>
      <p:sp>
        <p:nvSpPr>
          <p:cNvPr id="15" name="TextBox 14">
            <a:extLst>
              <a:ext uri="{FF2B5EF4-FFF2-40B4-BE49-F238E27FC236}">
                <a16:creationId xmlns:a16="http://schemas.microsoft.com/office/drawing/2014/main" id="{05A34C8C-15F7-4AEE-8623-6CBE8DBBE630}"/>
              </a:ext>
            </a:extLst>
          </p:cNvPr>
          <p:cNvSpPr txBox="1"/>
          <p:nvPr/>
        </p:nvSpPr>
        <p:spPr>
          <a:xfrm>
            <a:off x="5911850" y="4192706"/>
            <a:ext cx="1764551" cy="369332"/>
          </a:xfrm>
          <a:prstGeom prst="rect">
            <a:avLst/>
          </a:prstGeom>
          <a:noFill/>
        </p:spPr>
        <p:txBody>
          <a:bodyPr wrap="square" rtlCol="0">
            <a:spAutoFit/>
          </a:bodyPr>
          <a:lstStyle/>
          <a:p>
            <a:r>
              <a:rPr lang="en-US" b="1" dirty="0">
                <a:solidFill>
                  <a:schemeClr val="bg1"/>
                </a:solidFill>
              </a:rPr>
              <a:t>Series A, B, C</a:t>
            </a:r>
          </a:p>
        </p:txBody>
      </p:sp>
    </p:spTree>
    <p:extLst>
      <p:ext uri="{BB962C8B-B14F-4D97-AF65-F5344CB8AC3E}">
        <p14:creationId xmlns:p14="http://schemas.microsoft.com/office/powerpoint/2010/main" val="287844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25F2B-4113-9783-E3CE-E732743E97FE}"/>
              </a:ext>
            </a:extLst>
          </p:cNvPr>
          <p:cNvSpPr>
            <a:spLocks noGrp="1"/>
          </p:cNvSpPr>
          <p:nvPr>
            <p:ph type="title"/>
          </p:nvPr>
        </p:nvSpPr>
        <p:spPr>
          <a:xfrm>
            <a:off x="1522413" y="381000"/>
            <a:ext cx="9905999" cy="1371600"/>
          </a:xfrm>
        </p:spPr>
        <p:txBody>
          <a:bodyPr/>
          <a:lstStyle/>
          <a:p>
            <a:r>
              <a:rPr lang="en-US" dirty="0"/>
              <a:t>Stage 3: Private Equity Investment (Year 7–10)</a:t>
            </a:r>
          </a:p>
        </p:txBody>
      </p:sp>
      <p:sp>
        <p:nvSpPr>
          <p:cNvPr id="3" name="Content Placeholder 2">
            <a:extLst>
              <a:ext uri="{FF2B5EF4-FFF2-40B4-BE49-F238E27FC236}">
                <a16:creationId xmlns:a16="http://schemas.microsoft.com/office/drawing/2014/main" id="{F537698D-5471-67D9-2BE4-C3D4E728A05D}"/>
              </a:ext>
            </a:extLst>
          </p:cNvPr>
          <p:cNvSpPr>
            <a:spLocks noGrp="1"/>
          </p:cNvSpPr>
          <p:nvPr>
            <p:ph idx="1"/>
          </p:nvPr>
        </p:nvSpPr>
        <p:spPr/>
        <p:txBody>
          <a:bodyPr>
            <a:normAutofit lnSpcReduction="10000"/>
          </a:bodyPr>
          <a:lstStyle/>
          <a:p>
            <a:r>
              <a:rPr lang="en-US" sz="3200" b="1" dirty="0"/>
              <a:t>Situation</a:t>
            </a:r>
          </a:p>
          <a:p>
            <a:pPr lvl="1"/>
            <a:r>
              <a:rPr lang="en-US" sz="3200" dirty="0"/>
              <a:t>NovaGen now generates:</a:t>
            </a:r>
          </a:p>
          <a:p>
            <a:pPr lvl="1"/>
            <a:r>
              <a:rPr lang="en-US" sz="3200" dirty="0"/>
              <a:t>$110 million in revenue</a:t>
            </a:r>
          </a:p>
          <a:p>
            <a:pPr lvl="1"/>
            <a:r>
              <a:rPr lang="en-US" sz="3200" dirty="0"/>
              <a:t>$32 million in EBITDA</a:t>
            </a:r>
          </a:p>
          <a:p>
            <a:pPr lvl="1"/>
            <a:r>
              <a:rPr lang="en-US" sz="3200" dirty="0"/>
              <a:t>Strong recurring contracts</a:t>
            </a:r>
          </a:p>
          <a:p>
            <a:pPr lvl="1"/>
            <a:r>
              <a:rPr lang="en-US" sz="3200" dirty="0"/>
              <a:t>Growth has slowed, but cash flows are predictable. The founders want partial liquidity, and early VCs are ready to exit.</a:t>
            </a:r>
          </a:p>
          <a:p>
            <a:endParaRPr lang="en-US" dirty="0"/>
          </a:p>
        </p:txBody>
      </p:sp>
    </p:spTree>
    <p:extLst>
      <p:ext uri="{BB962C8B-B14F-4D97-AF65-F5344CB8AC3E}">
        <p14:creationId xmlns:p14="http://schemas.microsoft.com/office/powerpoint/2010/main" val="58350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DBA6-18F7-297F-F64C-35744601233B}"/>
              </a:ext>
            </a:extLst>
          </p:cNvPr>
          <p:cNvSpPr>
            <a:spLocks noGrp="1"/>
          </p:cNvSpPr>
          <p:nvPr>
            <p:ph type="title"/>
          </p:nvPr>
        </p:nvSpPr>
        <p:spPr>
          <a:xfrm>
            <a:off x="1522413" y="381000"/>
            <a:ext cx="9753599" cy="1371600"/>
          </a:xfrm>
        </p:spPr>
        <p:txBody>
          <a:bodyPr/>
          <a:lstStyle/>
          <a:p>
            <a:r>
              <a:rPr lang="en-US" dirty="0"/>
              <a:t>Stage 3: Private Equity Investment (Year 7–10)</a:t>
            </a:r>
          </a:p>
        </p:txBody>
      </p:sp>
      <p:sp>
        <p:nvSpPr>
          <p:cNvPr id="3" name="Content Placeholder 2">
            <a:extLst>
              <a:ext uri="{FF2B5EF4-FFF2-40B4-BE49-F238E27FC236}">
                <a16:creationId xmlns:a16="http://schemas.microsoft.com/office/drawing/2014/main" id="{0BE05EB7-91E4-BF8B-2137-75A5140455BB}"/>
              </a:ext>
            </a:extLst>
          </p:cNvPr>
          <p:cNvSpPr>
            <a:spLocks noGrp="1"/>
          </p:cNvSpPr>
          <p:nvPr>
            <p:ph idx="1"/>
          </p:nvPr>
        </p:nvSpPr>
        <p:spPr>
          <a:xfrm>
            <a:off x="739775" y="2362199"/>
            <a:ext cx="5333999" cy="4114801"/>
          </a:xfrm>
        </p:spPr>
        <p:txBody>
          <a:bodyPr>
            <a:normAutofit/>
          </a:bodyPr>
          <a:lstStyle/>
          <a:p>
            <a:pPr marL="0" indent="0">
              <a:buNone/>
            </a:pPr>
            <a:r>
              <a:rPr lang="en-US" sz="2800" b="1" dirty="0"/>
              <a:t>Transaction</a:t>
            </a:r>
          </a:p>
          <a:p>
            <a:pPr lvl="1"/>
            <a:r>
              <a:rPr lang="en-US" sz="2800" dirty="0"/>
              <a:t>A Private Equity firm acquires </a:t>
            </a:r>
            <a:r>
              <a:rPr lang="en-US" sz="2800" b="1" dirty="0"/>
              <a:t>70% of NovaGen</a:t>
            </a:r>
            <a:r>
              <a:rPr lang="en-US" sz="2800" dirty="0"/>
              <a:t> in a leveraged buyout.</a:t>
            </a:r>
          </a:p>
          <a:p>
            <a:pPr lvl="1"/>
            <a:r>
              <a:rPr lang="en-US" sz="2800" b="1" dirty="0"/>
              <a:t>Enterprise Value:</a:t>
            </a:r>
            <a:r>
              <a:rPr lang="en-US" sz="2800" dirty="0"/>
              <a:t> $480 million</a:t>
            </a:r>
          </a:p>
          <a:p>
            <a:pPr lvl="1"/>
            <a:r>
              <a:rPr lang="en-US" sz="2800" b="1" dirty="0"/>
              <a:t>EV / EBITDA multiple:</a:t>
            </a:r>
            <a:r>
              <a:rPr lang="en-US" sz="2800" dirty="0"/>
              <a:t> 15x</a:t>
            </a:r>
          </a:p>
          <a:p>
            <a:pPr lvl="1"/>
            <a:r>
              <a:rPr lang="en-US" sz="2800" dirty="0"/>
              <a:t>Capital structure includes significant debt</a:t>
            </a:r>
          </a:p>
          <a:p>
            <a:endParaRPr lang="en-US" dirty="0"/>
          </a:p>
        </p:txBody>
      </p:sp>
      <p:sp>
        <p:nvSpPr>
          <p:cNvPr id="4" name="Content Placeholder 2">
            <a:extLst>
              <a:ext uri="{FF2B5EF4-FFF2-40B4-BE49-F238E27FC236}">
                <a16:creationId xmlns:a16="http://schemas.microsoft.com/office/drawing/2014/main" id="{32B90EF8-9C2A-B233-0901-5EF7CA70D789}"/>
              </a:ext>
            </a:extLst>
          </p:cNvPr>
          <p:cNvSpPr txBox="1">
            <a:spLocks/>
          </p:cNvSpPr>
          <p:nvPr/>
        </p:nvSpPr>
        <p:spPr>
          <a:xfrm>
            <a:off x="6627812" y="2362198"/>
            <a:ext cx="5638800" cy="4114801"/>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en-US" sz="2800" b="1" dirty="0"/>
              <a:t>PE Value Creation Plan</a:t>
            </a:r>
          </a:p>
          <a:p>
            <a:pPr lvl="1"/>
            <a:r>
              <a:rPr lang="en-US" sz="2800" dirty="0"/>
              <a:t>Operational efficiency</a:t>
            </a:r>
          </a:p>
          <a:p>
            <a:pPr lvl="1"/>
            <a:r>
              <a:rPr lang="en-US" sz="2800" dirty="0"/>
              <a:t>Margin expansion</a:t>
            </a:r>
          </a:p>
          <a:p>
            <a:pPr lvl="1"/>
            <a:r>
              <a:rPr lang="en-US" sz="2800" dirty="0"/>
              <a:t>Add-on acquisitions</a:t>
            </a:r>
          </a:p>
          <a:p>
            <a:pPr lvl="1"/>
            <a:r>
              <a:rPr lang="en-US" sz="2800" dirty="0"/>
              <a:t>Professionalized management</a:t>
            </a:r>
          </a:p>
          <a:p>
            <a:endParaRPr lang="en-US" dirty="0"/>
          </a:p>
        </p:txBody>
      </p:sp>
    </p:spTree>
    <p:extLst>
      <p:ext uri="{BB962C8B-B14F-4D97-AF65-F5344CB8AC3E}">
        <p14:creationId xmlns:p14="http://schemas.microsoft.com/office/powerpoint/2010/main" val="221605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84270-AAAD-717C-7AAD-660EDD615C54}"/>
              </a:ext>
            </a:extLst>
          </p:cNvPr>
          <p:cNvSpPr>
            <a:spLocks noGrp="1"/>
          </p:cNvSpPr>
          <p:nvPr>
            <p:ph type="title"/>
          </p:nvPr>
        </p:nvSpPr>
        <p:spPr>
          <a:xfrm>
            <a:off x="1522413" y="381000"/>
            <a:ext cx="9753599" cy="1371600"/>
          </a:xfrm>
        </p:spPr>
        <p:txBody>
          <a:bodyPr/>
          <a:lstStyle/>
          <a:p>
            <a:r>
              <a:rPr lang="en-US" dirty="0"/>
              <a:t>Stage 3: Private Equity Investment (Year 7–10)</a:t>
            </a:r>
          </a:p>
        </p:txBody>
      </p:sp>
      <p:sp>
        <p:nvSpPr>
          <p:cNvPr id="3" name="Content Placeholder 2">
            <a:extLst>
              <a:ext uri="{FF2B5EF4-FFF2-40B4-BE49-F238E27FC236}">
                <a16:creationId xmlns:a16="http://schemas.microsoft.com/office/drawing/2014/main" id="{E3EBD4CE-D548-EE0A-81F0-4EDCFA7C51FF}"/>
              </a:ext>
            </a:extLst>
          </p:cNvPr>
          <p:cNvSpPr>
            <a:spLocks noGrp="1"/>
          </p:cNvSpPr>
          <p:nvPr>
            <p:ph idx="1"/>
          </p:nvPr>
        </p:nvSpPr>
        <p:spPr>
          <a:xfrm>
            <a:off x="1522413" y="2209800"/>
            <a:ext cx="9134391" cy="4114801"/>
          </a:xfrm>
        </p:spPr>
        <p:txBody>
          <a:bodyPr/>
          <a:lstStyle/>
          <a:p>
            <a:r>
              <a:rPr lang="en-US" sz="2800" b="1" dirty="0"/>
              <a:t>Key Risks</a:t>
            </a:r>
          </a:p>
          <a:p>
            <a:pPr lvl="1"/>
            <a:r>
              <a:rPr lang="en-US" sz="2800" dirty="0"/>
              <a:t>Leverage increases financial risk</a:t>
            </a:r>
          </a:p>
          <a:p>
            <a:pPr lvl="1"/>
            <a:r>
              <a:rPr lang="en-US" sz="2800" dirty="0"/>
              <a:t>Growth may stagnate</a:t>
            </a:r>
          </a:p>
          <a:p>
            <a:pPr lvl="1"/>
            <a:r>
              <a:rPr lang="en-US" sz="2800" dirty="0"/>
              <a:t>Integration risk from acquisitions</a:t>
            </a:r>
          </a:p>
          <a:p>
            <a:r>
              <a:rPr lang="en-US" sz="2800" b="1" dirty="0"/>
              <a:t>PE Investor Mindset</a:t>
            </a:r>
          </a:p>
          <a:p>
            <a:pPr lvl="1"/>
            <a:r>
              <a:rPr lang="en-US" sz="2800" dirty="0"/>
              <a:t>PE investors focus on </a:t>
            </a:r>
            <a:r>
              <a:rPr lang="en-US" sz="2800" b="1" dirty="0"/>
              <a:t>cash flow, downside protection, and multiple expansion</a:t>
            </a:r>
            <a:r>
              <a:rPr lang="en-US" sz="2800" dirty="0"/>
              <a:t>, targeting 2–3x equity returns.</a:t>
            </a:r>
          </a:p>
          <a:p>
            <a:endParaRPr lang="en-US" dirty="0"/>
          </a:p>
        </p:txBody>
      </p:sp>
    </p:spTree>
    <p:extLst>
      <p:ext uri="{BB962C8B-B14F-4D97-AF65-F5344CB8AC3E}">
        <p14:creationId xmlns:p14="http://schemas.microsoft.com/office/powerpoint/2010/main" val="392495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8BF92-3CD2-A00D-7DD2-B85E2201F928}"/>
              </a:ext>
            </a:extLst>
          </p:cNvPr>
          <p:cNvSpPr>
            <a:spLocks noGrp="1"/>
          </p:cNvSpPr>
          <p:nvPr>
            <p:ph type="title"/>
          </p:nvPr>
        </p:nvSpPr>
        <p:spPr>
          <a:xfrm>
            <a:off x="1522413" y="381000"/>
            <a:ext cx="9677399" cy="1371600"/>
          </a:xfrm>
        </p:spPr>
        <p:txBody>
          <a:bodyPr/>
          <a:lstStyle/>
          <a:p>
            <a:r>
              <a:rPr lang="en-US" dirty="0"/>
              <a:t>Stage 3: Private Equity Investment (Year 7–10)</a:t>
            </a:r>
          </a:p>
        </p:txBody>
      </p:sp>
      <p:sp>
        <p:nvSpPr>
          <p:cNvPr id="3" name="Content Placeholder 2">
            <a:extLst>
              <a:ext uri="{FF2B5EF4-FFF2-40B4-BE49-F238E27FC236}">
                <a16:creationId xmlns:a16="http://schemas.microsoft.com/office/drawing/2014/main" id="{77D3E465-1760-A35D-E791-E96C6046DE83}"/>
              </a:ext>
            </a:extLst>
          </p:cNvPr>
          <p:cNvSpPr>
            <a:spLocks noGrp="1"/>
          </p:cNvSpPr>
          <p:nvPr>
            <p:ph idx="1"/>
          </p:nvPr>
        </p:nvSpPr>
        <p:spPr>
          <a:xfrm>
            <a:off x="1522413" y="2362199"/>
            <a:ext cx="9134391" cy="3048001"/>
          </a:xfrm>
        </p:spPr>
        <p:txBody>
          <a:bodyPr/>
          <a:lstStyle/>
          <a:p>
            <a:pPr marL="0" indent="0">
              <a:buNone/>
            </a:pPr>
            <a:r>
              <a:rPr lang="en-US" sz="3200" b="1" dirty="0"/>
              <a:t>Discussion Questions (PE)</a:t>
            </a:r>
          </a:p>
          <a:p>
            <a:pPr lvl="1"/>
            <a:r>
              <a:rPr lang="en-US" sz="3200" dirty="0"/>
              <a:t>Why is leverage appropriate now but not earlier?</a:t>
            </a:r>
          </a:p>
          <a:p>
            <a:pPr lvl="1"/>
            <a:r>
              <a:rPr lang="en-US" sz="3200" dirty="0"/>
              <a:t>How does PE value creation differ from VC value creation?</a:t>
            </a:r>
          </a:p>
          <a:p>
            <a:pPr lvl="1"/>
            <a:r>
              <a:rPr lang="en-US" sz="3200" dirty="0"/>
              <a:t>What happens to founder control post-buyout?</a:t>
            </a:r>
          </a:p>
          <a:p>
            <a:endParaRPr lang="en-US" dirty="0"/>
          </a:p>
        </p:txBody>
      </p:sp>
    </p:spTree>
    <p:extLst>
      <p:ext uri="{BB962C8B-B14F-4D97-AF65-F5344CB8AC3E}">
        <p14:creationId xmlns:p14="http://schemas.microsoft.com/office/powerpoint/2010/main" val="400676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2E6A33-CBBB-359C-E9E8-37D5F6509FDA}"/>
              </a:ext>
            </a:extLst>
          </p:cNvPr>
          <p:cNvSpPr>
            <a:spLocks noGrp="1"/>
          </p:cNvSpPr>
          <p:nvPr>
            <p:ph idx="1"/>
          </p:nvPr>
        </p:nvSpPr>
        <p:spPr>
          <a:xfrm>
            <a:off x="760412" y="1066800"/>
            <a:ext cx="9134391" cy="4114801"/>
          </a:xfrm>
        </p:spPr>
        <p:txBody>
          <a:bodyPr/>
          <a:lstStyle/>
          <a:p>
            <a:pPr marL="0" indent="0">
              <a:buNone/>
            </a:pPr>
            <a:r>
              <a:rPr lang="en-US" sz="3200" b="1" dirty="0"/>
              <a:t>Discussion Questions (PE)</a:t>
            </a:r>
          </a:p>
          <a:p>
            <a:pPr lvl="1"/>
            <a:r>
              <a:rPr lang="en-US" sz="3200" dirty="0"/>
              <a:t>Why is leverage appropriate now but not earlier?</a:t>
            </a:r>
          </a:p>
          <a:p>
            <a:pPr lvl="1"/>
            <a:r>
              <a:rPr lang="en-US" sz="3200" dirty="0"/>
              <a:t>How does PE value creation differ from VC value creation?</a:t>
            </a:r>
          </a:p>
          <a:p>
            <a:pPr lvl="1"/>
            <a:r>
              <a:rPr lang="en-US" sz="3200" dirty="0"/>
              <a:t>What happens to founder control post-buyout?</a:t>
            </a:r>
          </a:p>
          <a:p>
            <a:endParaRPr lang="en-US" dirty="0"/>
          </a:p>
        </p:txBody>
      </p:sp>
    </p:spTree>
    <p:extLst>
      <p:ext uri="{BB962C8B-B14F-4D97-AF65-F5344CB8AC3E}">
        <p14:creationId xmlns:p14="http://schemas.microsoft.com/office/powerpoint/2010/main" val="333588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0BB41A-0663-5CDE-C18E-9B90C21E85BA}"/>
              </a:ext>
            </a:extLst>
          </p:cNvPr>
          <p:cNvSpPr>
            <a:spLocks noGrp="1"/>
          </p:cNvSpPr>
          <p:nvPr>
            <p:ph idx="1"/>
          </p:nvPr>
        </p:nvSpPr>
        <p:spPr>
          <a:xfrm>
            <a:off x="531812" y="457200"/>
            <a:ext cx="10058400" cy="5638800"/>
          </a:xfrm>
        </p:spPr>
        <p:txBody>
          <a:bodyPr>
            <a:normAutofit fontScale="85000" lnSpcReduction="20000"/>
          </a:bodyPr>
          <a:lstStyle/>
          <a:p>
            <a:pPr marL="0" indent="0">
              <a:buNone/>
            </a:pPr>
            <a:r>
              <a:rPr lang="en-US" b="1" dirty="0"/>
              <a:t>Why is leverage appropriate now but not earlier?</a:t>
            </a:r>
          </a:p>
          <a:p>
            <a:pPr marL="0" indent="0">
              <a:buNone/>
            </a:pPr>
            <a:r>
              <a:rPr lang="en-US" dirty="0"/>
              <a:t>Leverage becomes appropriate at the PE stage because the company has </a:t>
            </a:r>
            <a:r>
              <a:rPr lang="en-US" b="1" dirty="0"/>
              <a:t>stable, predictable cash flows</a:t>
            </a:r>
            <a:r>
              <a:rPr lang="en-US" dirty="0"/>
              <a:t> that can reliably service debt.</a:t>
            </a:r>
          </a:p>
          <a:p>
            <a:pPr marL="0" indent="0">
              <a:buNone/>
            </a:pPr>
            <a:r>
              <a:rPr lang="en-US" dirty="0"/>
              <a:t>Key reasons leverage works </a:t>
            </a:r>
            <a:r>
              <a:rPr lang="en-US" i="1" dirty="0"/>
              <a:t>now</a:t>
            </a:r>
            <a:r>
              <a:rPr lang="en-US" dirty="0"/>
              <a:t>:</a:t>
            </a:r>
          </a:p>
          <a:p>
            <a:r>
              <a:rPr lang="en-US" b="1" dirty="0"/>
              <a:t>Recurring revenues</a:t>
            </a:r>
            <a:r>
              <a:rPr lang="en-US" dirty="0"/>
              <a:t> and contracted cash flows</a:t>
            </a:r>
          </a:p>
          <a:p>
            <a:r>
              <a:rPr lang="en-US" b="1" dirty="0"/>
              <a:t>Positive, consistent EBITDA</a:t>
            </a:r>
            <a:endParaRPr lang="en-US" dirty="0"/>
          </a:p>
          <a:p>
            <a:r>
              <a:rPr lang="en-US" dirty="0"/>
              <a:t>Lower business volatility</a:t>
            </a:r>
          </a:p>
          <a:p>
            <a:r>
              <a:rPr lang="en-US" dirty="0"/>
              <a:t>Established market position</a:t>
            </a:r>
          </a:p>
          <a:p>
            <a:pPr marL="0" indent="0">
              <a:buNone/>
            </a:pPr>
            <a:r>
              <a:rPr lang="en-US" dirty="0"/>
              <a:t>Why leverage did </a:t>
            </a:r>
            <a:r>
              <a:rPr lang="en-US" i="1" dirty="0"/>
              <a:t>not</a:t>
            </a:r>
            <a:r>
              <a:rPr lang="en-US" dirty="0"/>
              <a:t> work earlier:</a:t>
            </a:r>
          </a:p>
          <a:p>
            <a:r>
              <a:rPr lang="en-US" dirty="0"/>
              <a:t>Early-stage firms have </a:t>
            </a:r>
            <a:r>
              <a:rPr lang="en-US" b="1" dirty="0"/>
              <a:t>negative or volatile cash flows</a:t>
            </a:r>
            <a:endParaRPr lang="en-US" dirty="0"/>
          </a:p>
          <a:p>
            <a:r>
              <a:rPr lang="en-US" dirty="0"/>
              <a:t>Debt would constrain growth and raise bankruptcy risk</a:t>
            </a:r>
          </a:p>
          <a:p>
            <a:r>
              <a:rPr lang="en-US" dirty="0"/>
              <a:t>Lenders require predictability, not potential</a:t>
            </a:r>
          </a:p>
          <a:p>
            <a:pPr marL="0" indent="0">
              <a:buNone/>
            </a:pPr>
            <a:r>
              <a:rPr lang="en-US" dirty="0"/>
              <a:t>👉 Leverage is a </a:t>
            </a:r>
            <a:r>
              <a:rPr lang="en-US" b="1" dirty="0"/>
              <a:t>cash-flow tool</a:t>
            </a:r>
            <a:r>
              <a:rPr lang="en-US" dirty="0"/>
              <a:t>, not a growth tool. It only works once growth uncertainty has largely been resolved.</a:t>
            </a:r>
          </a:p>
          <a:p>
            <a:endParaRPr lang="en-US" dirty="0"/>
          </a:p>
        </p:txBody>
      </p:sp>
    </p:spTree>
    <p:extLst>
      <p:ext uri="{BB962C8B-B14F-4D97-AF65-F5344CB8AC3E}">
        <p14:creationId xmlns:p14="http://schemas.microsoft.com/office/powerpoint/2010/main" val="91521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F41D86-0638-2267-01E5-D6EA797B9535}"/>
              </a:ext>
            </a:extLst>
          </p:cNvPr>
          <p:cNvSpPr>
            <a:spLocks noGrp="1"/>
          </p:cNvSpPr>
          <p:nvPr>
            <p:ph idx="1"/>
          </p:nvPr>
        </p:nvSpPr>
        <p:spPr>
          <a:xfrm>
            <a:off x="455612" y="457200"/>
            <a:ext cx="10363200" cy="5943600"/>
          </a:xfrm>
        </p:spPr>
        <p:txBody>
          <a:bodyPr>
            <a:normAutofit fontScale="85000" lnSpcReduction="20000"/>
          </a:bodyPr>
          <a:lstStyle/>
          <a:p>
            <a:pPr marL="0" indent="0">
              <a:buNone/>
            </a:pPr>
            <a:r>
              <a:rPr lang="en-US" b="1" dirty="0"/>
              <a:t>2. How does PE value creation differ from VC value creation?</a:t>
            </a:r>
          </a:p>
          <a:p>
            <a:pPr marL="0" indent="0">
              <a:buNone/>
            </a:pPr>
            <a:r>
              <a:rPr lang="en-US" dirty="0"/>
              <a:t>VC and PE create value in fundamentally different ways.</a:t>
            </a:r>
          </a:p>
          <a:p>
            <a:pPr marL="0" indent="0">
              <a:buNone/>
            </a:pPr>
            <a:r>
              <a:rPr lang="en-US" b="1" dirty="0"/>
              <a:t>VC Value Creation</a:t>
            </a:r>
            <a:endParaRPr lang="en-US" dirty="0"/>
          </a:p>
          <a:p>
            <a:r>
              <a:rPr lang="en-US" dirty="0"/>
              <a:t>Focuses on:</a:t>
            </a:r>
          </a:p>
          <a:p>
            <a:pPr lvl="1"/>
            <a:r>
              <a:rPr lang="en-US" dirty="0"/>
              <a:t>Market expansion</a:t>
            </a:r>
          </a:p>
          <a:p>
            <a:pPr lvl="1"/>
            <a:r>
              <a:rPr lang="en-US" dirty="0"/>
              <a:t>Revenue growth</a:t>
            </a:r>
          </a:p>
          <a:p>
            <a:pPr lvl="1"/>
            <a:r>
              <a:rPr lang="en-US" dirty="0"/>
              <a:t>Product innovation</a:t>
            </a:r>
          </a:p>
          <a:p>
            <a:r>
              <a:rPr lang="en-US" dirty="0"/>
              <a:t>Accepts:</a:t>
            </a:r>
          </a:p>
          <a:p>
            <a:pPr lvl="1"/>
            <a:r>
              <a:rPr lang="en-US" dirty="0"/>
              <a:t>Losses and inefficiency in pursuit of scale</a:t>
            </a:r>
          </a:p>
          <a:p>
            <a:r>
              <a:rPr lang="en-US" dirty="0"/>
              <a:t>Value is created primarily through </a:t>
            </a:r>
            <a:r>
              <a:rPr lang="en-US" b="1" dirty="0"/>
              <a:t>multiple expansion</a:t>
            </a:r>
            <a:r>
              <a:rPr lang="en-US" dirty="0"/>
              <a:t> and growth</a:t>
            </a:r>
          </a:p>
          <a:p>
            <a:pPr marL="0" indent="0">
              <a:buNone/>
            </a:pPr>
            <a:r>
              <a:rPr lang="en-US" b="1" dirty="0"/>
              <a:t>PE Value Creation</a:t>
            </a:r>
            <a:endParaRPr lang="en-US" dirty="0"/>
          </a:p>
          <a:p>
            <a:r>
              <a:rPr lang="en-US" dirty="0"/>
              <a:t>Focuses on:</a:t>
            </a:r>
          </a:p>
          <a:p>
            <a:pPr lvl="1"/>
            <a:r>
              <a:rPr lang="en-US" dirty="0"/>
              <a:t>Operational efficiency</a:t>
            </a:r>
          </a:p>
          <a:p>
            <a:pPr lvl="1"/>
            <a:r>
              <a:rPr lang="en-US" dirty="0"/>
              <a:t>Margin expansion</a:t>
            </a:r>
          </a:p>
          <a:p>
            <a:pPr lvl="1"/>
            <a:r>
              <a:rPr lang="en-US" dirty="0"/>
              <a:t>Cash flow optimization</a:t>
            </a:r>
          </a:p>
          <a:p>
            <a:endParaRPr lang="en-US" dirty="0"/>
          </a:p>
        </p:txBody>
      </p:sp>
    </p:spTree>
    <p:extLst>
      <p:ext uri="{BB962C8B-B14F-4D97-AF65-F5344CB8AC3E}">
        <p14:creationId xmlns:p14="http://schemas.microsoft.com/office/powerpoint/2010/main" val="261894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34605F-7844-D384-4EA7-F7FE56321BB9}"/>
              </a:ext>
            </a:extLst>
          </p:cNvPr>
          <p:cNvSpPr>
            <a:spLocks noGrp="1"/>
          </p:cNvSpPr>
          <p:nvPr>
            <p:ph idx="1"/>
          </p:nvPr>
        </p:nvSpPr>
        <p:spPr>
          <a:xfrm>
            <a:off x="303212" y="647700"/>
            <a:ext cx="10515600" cy="5562600"/>
          </a:xfrm>
        </p:spPr>
        <p:txBody>
          <a:bodyPr>
            <a:normAutofit fontScale="85000" lnSpcReduction="20000"/>
          </a:bodyPr>
          <a:lstStyle/>
          <a:p>
            <a:pPr marL="0" indent="0">
              <a:buNone/>
            </a:pPr>
            <a:r>
              <a:rPr lang="en-US" b="1" dirty="0"/>
              <a:t>3. What happens to founder control post-buyout?</a:t>
            </a:r>
          </a:p>
          <a:p>
            <a:pPr marL="0" indent="0">
              <a:buNone/>
            </a:pPr>
            <a:r>
              <a:rPr lang="en-US" dirty="0"/>
              <a:t>Post-buyout, </a:t>
            </a:r>
            <a:r>
              <a:rPr lang="en-US" b="1" dirty="0"/>
              <a:t>founder control is significantly reduced or eliminated</a:t>
            </a:r>
            <a:r>
              <a:rPr lang="en-US" dirty="0"/>
              <a:t>, depending on the deal structure.</a:t>
            </a:r>
          </a:p>
          <a:p>
            <a:pPr marL="0" indent="0">
              <a:buNone/>
            </a:pPr>
            <a:r>
              <a:rPr lang="en-US" dirty="0"/>
              <a:t>Typical outcomes:</a:t>
            </a:r>
          </a:p>
          <a:p>
            <a:r>
              <a:rPr lang="en-US" dirty="0"/>
              <a:t>PE firm gains:</a:t>
            </a:r>
          </a:p>
          <a:p>
            <a:pPr lvl="1"/>
            <a:r>
              <a:rPr lang="en-US" dirty="0"/>
              <a:t>Majority ownership</a:t>
            </a:r>
          </a:p>
          <a:p>
            <a:pPr lvl="1"/>
            <a:r>
              <a:rPr lang="en-US" dirty="0"/>
              <a:t>Board control</a:t>
            </a:r>
          </a:p>
          <a:p>
            <a:pPr lvl="1"/>
            <a:r>
              <a:rPr lang="en-US" dirty="0"/>
              <a:t>Strategic decision authority</a:t>
            </a:r>
          </a:p>
          <a:p>
            <a:r>
              <a:rPr lang="en-US" dirty="0"/>
              <a:t>Founders may:</a:t>
            </a:r>
          </a:p>
          <a:p>
            <a:pPr lvl="1"/>
            <a:r>
              <a:rPr lang="en-US" dirty="0"/>
              <a:t>Exit entirely</a:t>
            </a:r>
          </a:p>
          <a:p>
            <a:pPr lvl="1"/>
            <a:r>
              <a:rPr lang="en-US" dirty="0"/>
              <a:t>Retain a minority equity stake</a:t>
            </a:r>
          </a:p>
          <a:p>
            <a:pPr lvl="1"/>
            <a:r>
              <a:rPr lang="en-US" dirty="0"/>
              <a:t>Stay on as managers under performance-based incentives</a:t>
            </a:r>
          </a:p>
          <a:p>
            <a:r>
              <a:rPr lang="en-US" dirty="0"/>
              <a:t>Founder incentives shift from </a:t>
            </a:r>
            <a:r>
              <a:rPr lang="en-US" b="1" dirty="0"/>
              <a:t>vision-driven leadership</a:t>
            </a:r>
            <a:r>
              <a:rPr lang="en-US" dirty="0"/>
              <a:t> to </a:t>
            </a:r>
            <a:r>
              <a:rPr lang="en-US" b="1" dirty="0"/>
              <a:t>financial performance targets</a:t>
            </a:r>
            <a:r>
              <a:rPr lang="en-US" dirty="0"/>
              <a:t> tied to equity rollover or earn-outs.</a:t>
            </a:r>
          </a:p>
          <a:p>
            <a:r>
              <a:rPr lang="en-US" dirty="0"/>
              <a:t>👉 Post-buyout, founders become </a:t>
            </a:r>
            <a:r>
              <a:rPr lang="en-US" b="1" dirty="0"/>
              <a:t>operators or partners—not ultimate decision-makers</a:t>
            </a:r>
            <a:r>
              <a:rPr lang="en-US" dirty="0"/>
              <a:t>.</a:t>
            </a:r>
          </a:p>
          <a:p>
            <a:endParaRPr lang="en-US" dirty="0"/>
          </a:p>
        </p:txBody>
      </p:sp>
    </p:spTree>
    <p:extLst>
      <p:ext uri="{BB962C8B-B14F-4D97-AF65-F5344CB8AC3E}">
        <p14:creationId xmlns:p14="http://schemas.microsoft.com/office/powerpoint/2010/main" val="334930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78275-45F3-B805-519D-AB20C9D677C7}"/>
              </a:ext>
            </a:extLst>
          </p:cNvPr>
          <p:cNvSpPr>
            <a:spLocks noGrp="1"/>
          </p:cNvSpPr>
          <p:nvPr>
            <p:ph type="title"/>
          </p:nvPr>
        </p:nvSpPr>
        <p:spPr/>
        <p:txBody>
          <a:bodyPr/>
          <a:lstStyle/>
          <a:p>
            <a:r>
              <a:rPr lang="en-US" dirty="0"/>
              <a:t>Stage 4: Initial Public Offering (Year 11+)</a:t>
            </a:r>
          </a:p>
        </p:txBody>
      </p:sp>
      <p:sp>
        <p:nvSpPr>
          <p:cNvPr id="3" name="Content Placeholder 2">
            <a:extLst>
              <a:ext uri="{FF2B5EF4-FFF2-40B4-BE49-F238E27FC236}">
                <a16:creationId xmlns:a16="http://schemas.microsoft.com/office/drawing/2014/main" id="{2E111C6D-8812-7CA2-10F7-96BC598F5D62}"/>
              </a:ext>
            </a:extLst>
          </p:cNvPr>
          <p:cNvSpPr>
            <a:spLocks noGrp="1"/>
          </p:cNvSpPr>
          <p:nvPr>
            <p:ph idx="1"/>
          </p:nvPr>
        </p:nvSpPr>
        <p:spPr/>
        <p:txBody>
          <a:bodyPr>
            <a:normAutofit lnSpcReduction="10000"/>
          </a:bodyPr>
          <a:lstStyle/>
          <a:p>
            <a:r>
              <a:rPr lang="en-US" b="1" dirty="0"/>
              <a:t>Situation</a:t>
            </a:r>
          </a:p>
          <a:p>
            <a:pPr lvl="1"/>
            <a:r>
              <a:rPr lang="en-US" sz="2400" dirty="0"/>
              <a:t>After operational improvements, NovaGen prepares for an IPO.</a:t>
            </a:r>
          </a:p>
          <a:p>
            <a:pPr lvl="2"/>
            <a:r>
              <a:rPr lang="en-US" sz="2400" dirty="0"/>
              <a:t>Revenue: $180 million</a:t>
            </a:r>
          </a:p>
          <a:p>
            <a:pPr lvl="2"/>
            <a:r>
              <a:rPr lang="en-US" sz="2400" dirty="0"/>
              <a:t>EBITDA: $55 million</a:t>
            </a:r>
          </a:p>
          <a:p>
            <a:pPr lvl="2"/>
            <a:r>
              <a:rPr lang="en-US" sz="2400" dirty="0"/>
              <a:t>Market leadership position</a:t>
            </a:r>
          </a:p>
          <a:p>
            <a:r>
              <a:rPr lang="en-US" dirty="0"/>
              <a:t>The company files for an IPO to:</a:t>
            </a:r>
          </a:p>
          <a:p>
            <a:pPr lvl="1"/>
            <a:r>
              <a:rPr lang="en-US" sz="2400" dirty="0"/>
              <a:t>Provide liquidity to PE investors</a:t>
            </a:r>
          </a:p>
          <a:p>
            <a:pPr lvl="1"/>
            <a:r>
              <a:rPr lang="en-US" sz="2400" dirty="0"/>
              <a:t>Raise capital for acquisitions</a:t>
            </a:r>
          </a:p>
          <a:p>
            <a:pPr lvl="1"/>
            <a:r>
              <a:rPr lang="en-US" sz="2400" dirty="0"/>
              <a:t>Enhance brand credibility</a:t>
            </a:r>
          </a:p>
          <a:p>
            <a:endParaRPr lang="en-US" dirty="0"/>
          </a:p>
        </p:txBody>
      </p:sp>
    </p:spTree>
    <p:extLst>
      <p:ext uri="{BB962C8B-B14F-4D97-AF65-F5344CB8AC3E}">
        <p14:creationId xmlns:p14="http://schemas.microsoft.com/office/powerpoint/2010/main" val="219001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E52B9-42FB-14FE-E379-D95B86D1813C}"/>
              </a:ext>
            </a:extLst>
          </p:cNvPr>
          <p:cNvSpPr>
            <a:spLocks noGrp="1"/>
          </p:cNvSpPr>
          <p:nvPr>
            <p:ph type="title"/>
          </p:nvPr>
        </p:nvSpPr>
        <p:spPr/>
        <p:txBody>
          <a:bodyPr/>
          <a:lstStyle/>
          <a:p>
            <a:r>
              <a:rPr lang="en-US" dirty="0"/>
              <a:t>Stage 4: Initial Public Offering (Year 11+)</a:t>
            </a:r>
          </a:p>
        </p:txBody>
      </p:sp>
      <p:sp>
        <p:nvSpPr>
          <p:cNvPr id="3" name="Content Placeholder 2">
            <a:extLst>
              <a:ext uri="{FF2B5EF4-FFF2-40B4-BE49-F238E27FC236}">
                <a16:creationId xmlns:a16="http://schemas.microsoft.com/office/drawing/2014/main" id="{B3361F71-2E74-1DF1-9618-2546BD1AD552}"/>
              </a:ext>
            </a:extLst>
          </p:cNvPr>
          <p:cNvSpPr>
            <a:spLocks noGrp="1"/>
          </p:cNvSpPr>
          <p:nvPr>
            <p:ph idx="1"/>
          </p:nvPr>
        </p:nvSpPr>
        <p:spPr>
          <a:xfrm>
            <a:off x="6856412" y="2133600"/>
            <a:ext cx="4800600" cy="4114801"/>
          </a:xfrm>
        </p:spPr>
        <p:txBody>
          <a:bodyPr>
            <a:normAutofit/>
          </a:bodyPr>
          <a:lstStyle/>
          <a:p>
            <a:pPr marL="0" indent="0">
              <a:buNone/>
            </a:pPr>
            <a:r>
              <a:rPr lang="en-US" b="1" dirty="0"/>
              <a:t>Investor Profile</a:t>
            </a:r>
          </a:p>
          <a:p>
            <a:pPr lvl="1"/>
            <a:r>
              <a:rPr lang="en-US" sz="2400" dirty="0"/>
              <a:t>Institutional asset managers</a:t>
            </a:r>
          </a:p>
          <a:p>
            <a:pPr lvl="1"/>
            <a:r>
              <a:rPr lang="en-US" sz="2400" dirty="0"/>
              <a:t>Mutual funds</a:t>
            </a:r>
          </a:p>
          <a:p>
            <a:pPr lvl="1"/>
            <a:r>
              <a:rPr lang="en-US" sz="2400" dirty="0"/>
              <a:t>Retail investors</a:t>
            </a:r>
          </a:p>
          <a:p>
            <a:pPr marL="0" indent="0">
              <a:buNone/>
            </a:pPr>
            <a:r>
              <a:rPr lang="en-US" b="1" dirty="0"/>
              <a:t>IPO Investor Mindset</a:t>
            </a:r>
          </a:p>
          <a:p>
            <a:pPr lvl="1"/>
            <a:r>
              <a:rPr lang="en-US" sz="2400" dirty="0"/>
              <a:t>Public investors expect </a:t>
            </a:r>
            <a:r>
              <a:rPr lang="en-US" sz="2400" b="1" dirty="0"/>
              <a:t>predictability, transparency, and steady returns</a:t>
            </a:r>
            <a:r>
              <a:rPr lang="en-US" sz="2400" dirty="0"/>
              <a:t>, not radical experimentation.</a:t>
            </a:r>
          </a:p>
          <a:p>
            <a:endParaRPr lang="en-US" dirty="0"/>
          </a:p>
        </p:txBody>
      </p:sp>
      <p:sp>
        <p:nvSpPr>
          <p:cNvPr id="4" name="Content Placeholder 2">
            <a:extLst>
              <a:ext uri="{FF2B5EF4-FFF2-40B4-BE49-F238E27FC236}">
                <a16:creationId xmlns:a16="http://schemas.microsoft.com/office/drawing/2014/main" id="{10CA4F60-F5D9-678C-5CFA-372E93610E73}"/>
              </a:ext>
            </a:extLst>
          </p:cNvPr>
          <p:cNvSpPr txBox="1">
            <a:spLocks/>
          </p:cNvSpPr>
          <p:nvPr/>
        </p:nvSpPr>
        <p:spPr>
          <a:xfrm>
            <a:off x="836612" y="2209800"/>
            <a:ext cx="5029200" cy="4114801"/>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en-US" sz="2800" b="1" dirty="0"/>
              <a:t>IPO Characteristics</a:t>
            </a:r>
          </a:p>
          <a:p>
            <a:r>
              <a:rPr lang="en-US" sz="2800" dirty="0"/>
              <a:t>Public market valuation based on:</a:t>
            </a:r>
          </a:p>
          <a:p>
            <a:pPr lvl="1"/>
            <a:r>
              <a:rPr lang="en-US" sz="2800" dirty="0"/>
              <a:t>Comparable multiples</a:t>
            </a:r>
          </a:p>
          <a:p>
            <a:pPr lvl="1"/>
            <a:r>
              <a:rPr lang="en-US" sz="2800" dirty="0"/>
              <a:t>Growth expectations</a:t>
            </a:r>
          </a:p>
          <a:p>
            <a:pPr lvl="1"/>
            <a:r>
              <a:rPr lang="en-US" sz="2800" dirty="0"/>
              <a:t>Market sentiment</a:t>
            </a:r>
          </a:p>
          <a:p>
            <a:r>
              <a:rPr lang="en-US" sz="2800" dirty="0"/>
              <a:t>Ongoing disclosure and regulatory oversight</a:t>
            </a:r>
          </a:p>
          <a:p>
            <a:endParaRPr lang="en-US" dirty="0"/>
          </a:p>
        </p:txBody>
      </p:sp>
    </p:spTree>
    <p:extLst>
      <p:ext uri="{BB962C8B-B14F-4D97-AF65-F5344CB8AC3E}">
        <p14:creationId xmlns:p14="http://schemas.microsoft.com/office/powerpoint/2010/main" val="312206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b="1" dirty="0"/>
              <a:t>Raising Equity: Seed Capital</a:t>
            </a:r>
          </a:p>
        </p:txBody>
      </p:sp>
      <p:sp>
        <p:nvSpPr>
          <p:cNvPr id="14" name="Content Placeholder 13"/>
          <p:cNvSpPr>
            <a:spLocks noGrp="1"/>
          </p:cNvSpPr>
          <p:nvPr>
            <p:ph idx="1"/>
          </p:nvPr>
        </p:nvSpPr>
        <p:spPr>
          <a:xfrm>
            <a:off x="1217612" y="1219201"/>
            <a:ext cx="9829799" cy="4800600"/>
          </a:xfrm>
        </p:spPr>
        <p:txBody>
          <a:bodyPr>
            <a:normAutofit/>
          </a:bodyPr>
          <a:lstStyle/>
          <a:p>
            <a:r>
              <a:rPr lang="en-US" b="1" dirty="0"/>
              <a:t>Valuations for early-stage investments are some of the most challenging since there is no history of revenue or cash flow. </a:t>
            </a:r>
          </a:p>
          <a:p>
            <a:pPr marL="231775" lvl="1" indent="0">
              <a:buNone/>
            </a:pPr>
            <a:r>
              <a:rPr lang="en-US" dirty="0"/>
              <a:t>Figure 5.2 summarizes who these seed investors are, the purpose of their investment, and what you need to obtain such investment:</a:t>
            </a:r>
          </a:p>
          <a:p>
            <a:endParaRPr lang="en-US" dirty="0"/>
          </a:p>
        </p:txBody>
      </p:sp>
      <p:pic>
        <p:nvPicPr>
          <p:cNvPr id="3" name="Picture 2">
            <a:extLst>
              <a:ext uri="{FF2B5EF4-FFF2-40B4-BE49-F238E27FC236}">
                <a16:creationId xmlns:a16="http://schemas.microsoft.com/office/drawing/2014/main" id="{C748A111-2C54-40DF-A059-DBC4DA2EBC36}"/>
              </a:ext>
            </a:extLst>
          </p:cNvPr>
          <p:cNvPicPr>
            <a:picLocks noChangeAspect="1"/>
          </p:cNvPicPr>
          <p:nvPr/>
        </p:nvPicPr>
        <p:blipFill>
          <a:blip r:embed="rId2"/>
          <a:stretch>
            <a:fillRect/>
          </a:stretch>
        </p:blipFill>
        <p:spPr>
          <a:xfrm>
            <a:off x="1598613" y="3048000"/>
            <a:ext cx="9220200" cy="3200402"/>
          </a:xfrm>
          <a:prstGeom prst="rect">
            <a:avLst/>
          </a:prstGeom>
          <a:solidFill>
            <a:schemeClr val="tx2"/>
          </a:solidFill>
        </p:spPr>
      </p:pic>
    </p:spTree>
    <p:extLst>
      <p:ext uri="{BB962C8B-B14F-4D97-AF65-F5344CB8AC3E}">
        <p14:creationId xmlns:p14="http://schemas.microsoft.com/office/powerpoint/2010/main" val="211403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E4976-979A-D169-4AAD-171D693302E7}"/>
              </a:ext>
            </a:extLst>
          </p:cNvPr>
          <p:cNvSpPr>
            <a:spLocks noGrp="1"/>
          </p:cNvSpPr>
          <p:nvPr>
            <p:ph type="title"/>
          </p:nvPr>
        </p:nvSpPr>
        <p:spPr/>
        <p:txBody>
          <a:bodyPr/>
          <a:lstStyle/>
          <a:p>
            <a:r>
              <a:rPr lang="en-US" dirty="0"/>
              <a:t>Stage 4: Initial Public Offering (Year 11+)</a:t>
            </a:r>
          </a:p>
        </p:txBody>
      </p:sp>
      <p:sp>
        <p:nvSpPr>
          <p:cNvPr id="3" name="Content Placeholder 2">
            <a:extLst>
              <a:ext uri="{FF2B5EF4-FFF2-40B4-BE49-F238E27FC236}">
                <a16:creationId xmlns:a16="http://schemas.microsoft.com/office/drawing/2014/main" id="{8FE119AE-1BF7-7C69-CC47-3DB0CEF580F2}"/>
              </a:ext>
            </a:extLst>
          </p:cNvPr>
          <p:cNvSpPr>
            <a:spLocks noGrp="1"/>
          </p:cNvSpPr>
          <p:nvPr>
            <p:ph idx="1"/>
          </p:nvPr>
        </p:nvSpPr>
        <p:spPr>
          <a:xfrm>
            <a:off x="1446212" y="2362199"/>
            <a:ext cx="9134391" cy="4114801"/>
          </a:xfrm>
        </p:spPr>
        <p:txBody>
          <a:bodyPr/>
          <a:lstStyle/>
          <a:p>
            <a:pPr marL="0" indent="0">
              <a:buNone/>
            </a:pPr>
            <a:r>
              <a:rPr lang="en-US" sz="2800" b="1" dirty="0"/>
              <a:t>Discussion Questions (IPO)</a:t>
            </a:r>
          </a:p>
          <a:p>
            <a:pPr lvl="1"/>
            <a:r>
              <a:rPr lang="en-US" sz="2800" dirty="0"/>
              <a:t>How does investor expectation change post-IPO?</a:t>
            </a:r>
          </a:p>
          <a:p>
            <a:pPr lvl="1"/>
            <a:r>
              <a:rPr lang="en-US" sz="2800" dirty="0"/>
              <a:t>Why might PE prefer IPO over a strategic sale?</a:t>
            </a:r>
          </a:p>
          <a:p>
            <a:pPr lvl="1"/>
            <a:r>
              <a:rPr lang="en-US" sz="2800" dirty="0"/>
              <a:t>What are the trade-offs of being public?</a:t>
            </a:r>
          </a:p>
          <a:p>
            <a:endParaRPr lang="en-US" dirty="0"/>
          </a:p>
        </p:txBody>
      </p:sp>
    </p:spTree>
    <p:extLst>
      <p:ext uri="{BB962C8B-B14F-4D97-AF65-F5344CB8AC3E}">
        <p14:creationId xmlns:p14="http://schemas.microsoft.com/office/powerpoint/2010/main" val="167238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1E239B-B636-47CE-BB34-3A76590EF539}"/>
              </a:ext>
            </a:extLst>
          </p:cNvPr>
          <p:cNvSpPr>
            <a:spLocks noGrp="1"/>
          </p:cNvSpPr>
          <p:nvPr>
            <p:ph idx="1"/>
          </p:nvPr>
        </p:nvSpPr>
        <p:spPr>
          <a:xfrm>
            <a:off x="608012" y="533400"/>
            <a:ext cx="10287000" cy="5791200"/>
          </a:xfrm>
        </p:spPr>
        <p:txBody>
          <a:bodyPr>
            <a:normAutofit lnSpcReduction="10000"/>
          </a:bodyPr>
          <a:lstStyle/>
          <a:p>
            <a:pPr marL="0" indent="0">
              <a:buNone/>
            </a:pPr>
            <a:r>
              <a:rPr lang="en-US" b="1" dirty="0"/>
              <a:t>1. How does investor expectation change post-IPO?</a:t>
            </a:r>
          </a:p>
          <a:p>
            <a:pPr marL="0" indent="0">
              <a:buNone/>
            </a:pPr>
            <a:r>
              <a:rPr lang="en-US" dirty="0"/>
              <a:t>Post-IPO, investor expectations shift from </a:t>
            </a:r>
            <a:r>
              <a:rPr lang="en-US" b="1" dirty="0"/>
              <a:t>growth potential</a:t>
            </a:r>
            <a:r>
              <a:rPr lang="en-US" dirty="0"/>
              <a:t> to </a:t>
            </a:r>
            <a:r>
              <a:rPr lang="en-US" b="1" dirty="0"/>
              <a:t>predictability and accountability</a:t>
            </a:r>
            <a:r>
              <a:rPr lang="en-US" dirty="0"/>
              <a:t>.</a:t>
            </a:r>
          </a:p>
          <a:p>
            <a:pPr marL="0" indent="0">
              <a:buNone/>
            </a:pPr>
            <a:r>
              <a:rPr lang="en-US" dirty="0"/>
              <a:t>Key changes include:</a:t>
            </a:r>
          </a:p>
          <a:p>
            <a:r>
              <a:rPr lang="en-US" b="1" dirty="0"/>
              <a:t>From vision to execution</a:t>
            </a:r>
            <a:r>
              <a:rPr lang="en-US" dirty="0"/>
              <a:t>: Public investors expect companies to </a:t>
            </a:r>
            <a:r>
              <a:rPr lang="en-US" i="1" dirty="0"/>
              <a:t>meet guidance</a:t>
            </a:r>
            <a:r>
              <a:rPr lang="en-US" dirty="0"/>
              <a:t>, not just tell a compelling story.</a:t>
            </a:r>
          </a:p>
          <a:p>
            <a:r>
              <a:rPr lang="en-US" b="1" dirty="0"/>
              <a:t>From optionality to earnings quality</a:t>
            </a:r>
            <a:r>
              <a:rPr lang="en-US" dirty="0"/>
              <a:t>: Emphasis moves toward revenue visibility, margins, and cash generation.</a:t>
            </a:r>
          </a:p>
          <a:p>
            <a:r>
              <a:rPr lang="en-US" b="1" dirty="0"/>
              <a:t>From long-term patience to short-term scrutiny</a:t>
            </a:r>
            <a:r>
              <a:rPr lang="en-US" dirty="0"/>
              <a:t>: Quarterly performance matters.</a:t>
            </a:r>
          </a:p>
          <a:p>
            <a:r>
              <a:rPr lang="en-US" b="1" dirty="0"/>
              <a:t>From concentrated owners to diversified shareholders</a:t>
            </a:r>
            <a:r>
              <a:rPr lang="en-US" dirty="0"/>
              <a:t>: Management must balance many stakeholders.</a:t>
            </a:r>
          </a:p>
          <a:p>
            <a:pPr marL="0" indent="0">
              <a:buNone/>
            </a:pPr>
            <a:r>
              <a:rPr lang="en-US" dirty="0"/>
              <a:t>👉 Public investors reward </a:t>
            </a:r>
            <a:r>
              <a:rPr lang="en-US" b="1" dirty="0"/>
              <a:t>consistency</a:t>
            </a:r>
            <a:r>
              <a:rPr lang="en-US" dirty="0"/>
              <a:t>, not experimentation.</a:t>
            </a:r>
          </a:p>
          <a:p>
            <a:endParaRPr lang="en-US" dirty="0"/>
          </a:p>
        </p:txBody>
      </p:sp>
    </p:spTree>
    <p:extLst>
      <p:ext uri="{BB962C8B-B14F-4D97-AF65-F5344CB8AC3E}">
        <p14:creationId xmlns:p14="http://schemas.microsoft.com/office/powerpoint/2010/main" val="206302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588267-0493-624F-0D52-5E1160AFEB7F}"/>
              </a:ext>
            </a:extLst>
          </p:cNvPr>
          <p:cNvSpPr>
            <a:spLocks noGrp="1"/>
          </p:cNvSpPr>
          <p:nvPr>
            <p:ph idx="1"/>
          </p:nvPr>
        </p:nvSpPr>
        <p:spPr>
          <a:xfrm>
            <a:off x="455612" y="457200"/>
            <a:ext cx="10515600" cy="5562600"/>
          </a:xfrm>
        </p:spPr>
        <p:txBody>
          <a:bodyPr>
            <a:normAutofit fontScale="92500"/>
          </a:bodyPr>
          <a:lstStyle/>
          <a:p>
            <a:pPr marL="0" indent="0">
              <a:buNone/>
            </a:pPr>
            <a:r>
              <a:rPr lang="en-US" b="1" dirty="0"/>
              <a:t>2. Why might PE prefer an IPO over a strategic sale?</a:t>
            </a:r>
          </a:p>
          <a:p>
            <a:pPr marL="0" indent="0">
              <a:buNone/>
            </a:pPr>
            <a:r>
              <a:rPr lang="en-US" dirty="0"/>
              <a:t>Private Equity may prefer an IPO because it can </a:t>
            </a:r>
            <a:r>
              <a:rPr lang="en-US" b="1" dirty="0"/>
              <a:t>maximize value and preserve optionality</a:t>
            </a:r>
            <a:r>
              <a:rPr lang="en-US" dirty="0"/>
              <a:t>.</a:t>
            </a:r>
          </a:p>
          <a:p>
            <a:pPr marL="0" indent="0">
              <a:buNone/>
            </a:pPr>
            <a:r>
              <a:rPr lang="en-US" dirty="0"/>
              <a:t>Key reasons:</a:t>
            </a:r>
          </a:p>
          <a:p>
            <a:r>
              <a:rPr lang="en-US" b="1" dirty="0"/>
              <a:t>Higher valuation multiples</a:t>
            </a:r>
            <a:r>
              <a:rPr lang="en-US" dirty="0"/>
              <a:t>: Public markets may assign premium multiples versus strategic buyers.</a:t>
            </a:r>
          </a:p>
          <a:p>
            <a:r>
              <a:rPr lang="en-US" b="1" dirty="0"/>
              <a:t>Partial liquidity</a:t>
            </a:r>
            <a:r>
              <a:rPr lang="en-US" dirty="0"/>
              <a:t>: PE can sell shares over time rather than exit all at once.</a:t>
            </a:r>
          </a:p>
          <a:p>
            <a:r>
              <a:rPr lang="en-US" b="1" dirty="0"/>
              <a:t>Retention of upside</a:t>
            </a:r>
            <a:r>
              <a:rPr lang="en-US" dirty="0"/>
              <a:t>: Continued participation in post-IPO stock appreciation.</a:t>
            </a:r>
          </a:p>
          <a:p>
            <a:r>
              <a:rPr lang="en-US" b="1" dirty="0"/>
              <a:t>Broader buyer universe</a:t>
            </a:r>
            <a:r>
              <a:rPr lang="en-US" dirty="0"/>
              <a:t>: IPO accesses global institutional capital, not just one acquirer.</a:t>
            </a:r>
          </a:p>
          <a:p>
            <a:r>
              <a:rPr lang="en-US" b="1" dirty="0"/>
              <a:t>Cleaner exit</a:t>
            </a:r>
            <a:r>
              <a:rPr lang="en-US" dirty="0"/>
              <a:t>: Avoids integration risk and negotiation complexity of a strategic sale.</a:t>
            </a:r>
          </a:p>
          <a:p>
            <a:pPr marL="0" indent="0">
              <a:buNone/>
            </a:pPr>
            <a:r>
              <a:rPr lang="en-US" dirty="0"/>
              <a:t>👉 An IPO allows PE to </a:t>
            </a:r>
            <a:r>
              <a:rPr lang="en-US" b="1" dirty="0"/>
              <a:t>exit gradually while letting the market price the asset</a:t>
            </a:r>
            <a:r>
              <a:rPr lang="en-US" dirty="0"/>
              <a:t>.</a:t>
            </a:r>
          </a:p>
          <a:p>
            <a:endParaRPr lang="en-US" dirty="0"/>
          </a:p>
        </p:txBody>
      </p:sp>
    </p:spTree>
    <p:extLst>
      <p:ext uri="{BB962C8B-B14F-4D97-AF65-F5344CB8AC3E}">
        <p14:creationId xmlns:p14="http://schemas.microsoft.com/office/powerpoint/2010/main" val="157181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BCDD82-3923-A4DC-4382-BF0336B482F1}"/>
              </a:ext>
            </a:extLst>
          </p:cNvPr>
          <p:cNvSpPr>
            <a:spLocks noGrp="1"/>
          </p:cNvSpPr>
          <p:nvPr>
            <p:ph idx="1"/>
          </p:nvPr>
        </p:nvSpPr>
        <p:spPr>
          <a:xfrm>
            <a:off x="379412" y="609600"/>
            <a:ext cx="10287000" cy="5791200"/>
          </a:xfrm>
        </p:spPr>
        <p:txBody>
          <a:bodyPr>
            <a:normAutofit fontScale="70000" lnSpcReduction="20000"/>
          </a:bodyPr>
          <a:lstStyle/>
          <a:p>
            <a:pPr marL="0" indent="0">
              <a:buNone/>
            </a:pPr>
            <a:r>
              <a:rPr lang="en-US" b="1" dirty="0"/>
              <a:t>3. What are the trade-offs of being public?</a:t>
            </a:r>
          </a:p>
          <a:p>
            <a:pPr marL="0" indent="0">
              <a:buNone/>
            </a:pPr>
            <a:r>
              <a:rPr lang="en-US" dirty="0"/>
              <a:t>Going public brings both benefits and constraints.</a:t>
            </a:r>
          </a:p>
          <a:p>
            <a:pPr marL="0" indent="0">
              <a:buNone/>
            </a:pPr>
            <a:r>
              <a:rPr lang="en-US" b="1" dirty="0"/>
              <a:t>Benefits</a:t>
            </a:r>
            <a:endParaRPr lang="en-US" dirty="0"/>
          </a:p>
          <a:p>
            <a:r>
              <a:rPr lang="en-US" dirty="0"/>
              <a:t>Access to deep, permanent capital</a:t>
            </a:r>
          </a:p>
          <a:p>
            <a:r>
              <a:rPr lang="en-US" dirty="0"/>
              <a:t>Liquidity for shareholders</a:t>
            </a:r>
          </a:p>
          <a:p>
            <a:r>
              <a:rPr lang="en-US" dirty="0"/>
              <a:t>Enhanced brand credibility</a:t>
            </a:r>
          </a:p>
          <a:p>
            <a:r>
              <a:rPr lang="en-US" dirty="0"/>
              <a:t>Acquisition currency (stock)</a:t>
            </a:r>
          </a:p>
          <a:p>
            <a:pPr marL="0" indent="0">
              <a:buNone/>
            </a:pPr>
            <a:r>
              <a:rPr lang="en-US" b="1" dirty="0"/>
              <a:t>Costs &amp; Constraints</a:t>
            </a:r>
            <a:endParaRPr lang="en-US" dirty="0"/>
          </a:p>
          <a:p>
            <a:r>
              <a:rPr lang="en-US" dirty="0"/>
              <a:t>Regulatory burden and compliance costs</a:t>
            </a:r>
          </a:p>
          <a:p>
            <a:r>
              <a:rPr lang="en-US" dirty="0"/>
              <a:t>Loss of strategic privacy</a:t>
            </a:r>
          </a:p>
          <a:p>
            <a:r>
              <a:rPr lang="en-US" dirty="0"/>
              <a:t>Short-term earnings pressure</a:t>
            </a:r>
          </a:p>
          <a:p>
            <a:r>
              <a:rPr lang="en-US" dirty="0"/>
              <a:t>Market volatility beyond management’s control</a:t>
            </a:r>
          </a:p>
          <a:p>
            <a:r>
              <a:rPr lang="en-US" dirty="0"/>
              <a:t>Increased exposure to activist investors</a:t>
            </a:r>
          </a:p>
          <a:p>
            <a:pPr marL="0" indent="0">
              <a:buNone/>
            </a:pPr>
            <a:r>
              <a:rPr lang="en-US" dirty="0"/>
              <a:t>👉 Being public trades </a:t>
            </a:r>
            <a:r>
              <a:rPr lang="en-US" b="1" dirty="0"/>
              <a:t>strategic freedom for capital access and liquidity</a:t>
            </a:r>
            <a:r>
              <a:rPr lang="en-US" dirty="0"/>
              <a:t>.</a:t>
            </a:r>
          </a:p>
          <a:p>
            <a:endParaRPr lang="en-US" dirty="0"/>
          </a:p>
        </p:txBody>
      </p:sp>
    </p:spTree>
    <p:extLst>
      <p:ext uri="{BB962C8B-B14F-4D97-AF65-F5344CB8AC3E}">
        <p14:creationId xmlns:p14="http://schemas.microsoft.com/office/powerpoint/2010/main" val="295813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E736E6-E9F1-2792-73C4-ECC48AEC98E7}"/>
              </a:ext>
            </a:extLst>
          </p:cNvPr>
          <p:cNvSpPr>
            <a:spLocks noGrp="1"/>
          </p:cNvSpPr>
          <p:nvPr>
            <p:ph idx="1"/>
          </p:nvPr>
        </p:nvSpPr>
        <p:spPr>
          <a:xfrm>
            <a:off x="1065212" y="1447800"/>
            <a:ext cx="9905999" cy="4114801"/>
          </a:xfrm>
        </p:spPr>
        <p:txBody>
          <a:bodyPr/>
          <a:lstStyle/>
          <a:p>
            <a:pPr marL="0" indent="0">
              <a:buNone/>
            </a:pPr>
            <a:r>
              <a:rPr lang="en-US" b="1" dirty="0"/>
              <a:t>Final Integrative Question</a:t>
            </a:r>
          </a:p>
          <a:p>
            <a:pPr lvl="1"/>
            <a:r>
              <a:rPr lang="en-US" sz="2400" b="1" dirty="0"/>
              <a:t>If NovaGen faced a major industry disruption at each stage, which investors would be most exposed—and which would be best positioned to adapt? Why?</a:t>
            </a:r>
            <a:endParaRPr lang="en-US" sz="2400" dirty="0"/>
          </a:p>
          <a:p>
            <a:endParaRPr lang="en-US" dirty="0"/>
          </a:p>
        </p:txBody>
      </p:sp>
    </p:spTree>
    <p:extLst>
      <p:ext uri="{BB962C8B-B14F-4D97-AF65-F5344CB8AC3E}">
        <p14:creationId xmlns:p14="http://schemas.microsoft.com/office/powerpoint/2010/main" val="372357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CE9E2-92C6-5C83-44DA-706512F54334}"/>
              </a:ext>
            </a:extLst>
          </p:cNvPr>
          <p:cNvSpPr>
            <a:spLocks noGrp="1"/>
          </p:cNvSpPr>
          <p:nvPr>
            <p:ph type="title"/>
          </p:nvPr>
        </p:nvSpPr>
        <p:spPr>
          <a:xfrm>
            <a:off x="1284286" y="690880"/>
            <a:ext cx="9144001" cy="1371600"/>
          </a:xfrm>
        </p:spPr>
        <p:txBody>
          <a:bodyPr/>
          <a:lstStyle/>
          <a:p>
            <a:r>
              <a:rPr lang="en-US" dirty="0"/>
              <a:t>Comparative Summary Table</a:t>
            </a:r>
          </a:p>
        </p:txBody>
      </p:sp>
      <p:graphicFrame>
        <p:nvGraphicFramePr>
          <p:cNvPr id="4" name="Content Placeholder 3">
            <a:extLst>
              <a:ext uri="{FF2B5EF4-FFF2-40B4-BE49-F238E27FC236}">
                <a16:creationId xmlns:a16="http://schemas.microsoft.com/office/drawing/2014/main" id="{0C528699-81D2-3699-4A30-93029752BAFB}"/>
              </a:ext>
            </a:extLst>
          </p:cNvPr>
          <p:cNvGraphicFramePr>
            <a:graphicFrameLocks noGrp="1"/>
          </p:cNvGraphicFramePr>
          <p:nvPr>
            <p:ph idx="1"/>
            <p:extLst>
              <p:ext uri="{D42A27DB-BD31-4B8C-83A1-F6EECF244321}">
                <p14:modId xmlns:p14="http://schemas.microsoft.com/office/powerpoint/2010/main" val="3634155580"/>
              </p:ext>
            </p:extLst>
          </p:nvPr>
        </p:nvGraphicFramePr>
        <p:xfrm>
          <a:off x="1293812" y="2819400"/>
          <a:ext cx="9134475" cy="2661920"/>
        </p:xfrm>
        <a:graphic>
          <a:graphicData uri="http://schemas.openxmlformats.org/drawingml/2006/table">
            <a:tbl>
              <a:tblPr firstRow="1" bandRow="1">
                <a:tableStyleId>{5C22544A-7EE6-4342-B048-85BDC9FD1C3A}</a:tableStyleId>
              </a:tblPr>
              <a:tblGrid>
                <a:gridCol w="1826895">
                  <a:extLst>
                    <a:ext uri="{9D8B030D-6E8A-4147-A177-3AD203B41FA5}">
                      <a16:colId xmlns:a16="http://schemas.microsoft.com/office/drawing/2014/main" val="1374137183"/>
                    </a:ext>
                  </a:extLst>
                </a:gridCol>
                <a:gridCol w="1826895">
                  <a:extLst>
                    <a:ext uri="{9D8B030D-6E8A-4147-A177-3AD203B41FA5}">
                      <a16:colId xmlns:a16="http://schemas.microsoft.com/office/drawing/2014/main" val="4247440399"/>
                    </a:ext>
                  </a:extLst>
                </a:gridCol>
                <a:gridCol w="1826895">
                  <a:extLst>
                    <a:ext uri="{9D8B030D-6E8A-4147-A177-3AD203B41FA5}">
                      <a16:colId xmlns:a16="http://schemas.microsoft.com/office/drawing/2014/main" val="1482553648"/>
                    </a:ext>
                  </a:extLst>
                </a:gridCol>
                <a:gridCol w="1826895">
                  <a:extLst>
                    <a:ext uri="{9D8B030D-6E8A-4147-A177-3AD203B41FA5}">
                      <a16:colId xmlns:a16="http://schemas.microsoft.com/office/drawing/2014/main" val="3723201092"/>
                    </a:ext>
                  </a:extLst>
                </a:gridCol>
                <a:gridCol w="1826895">
                  <a:extLst>
                    <a:ext uri="{9D8B030D-6E8A-4147-A177-3AD203B41FA5}">
                      <a16:colId xmlns:a16="http://schemas.microsoft.com/office/drawing/2014/main" val="1590129668"/>
                    </a:ext>
                  </a:extLst>
                </a:gridCol>
              </a:tblGrid>
              <a:tr h="370840">
                <a:tc>
                  <a:txBody>
                    <a:bodyPr/>
                    <a:lstStyle/>
                    <a:p>
                      <a:pPr>
                        <a:buNone/>
                      </a:pPr>
                      <a:r>
                        <a:rPr lang="en-US"/>
                        <a:t>Stage</a:t>
                      </a:r>
                    </a:p>
                  </a:txBody>
                  <a:tcPr anchor="ctr"/>
                </a:tc>
                <a:tc>
                  <a:txBody>
                    <a:bodyPr/>
                    <a:lstStyle/>
                    <a:p>
                      <a:pPr>
                        <a:buNone/>
                      </a:pPr>
                      <a:r>
                        <a:rPr lang="en-US"/>
                        <a:t>Risk</a:t>
                      </a:r>
                    </a:p>
                  </a:txBody>
                  <a:tcPr anchor="ctr"/>
                </a:tc>
                <a:tc>
                  <a:txBody>
                    <a:bodyPr/>
                    <a:lstStyle/>
                    <a:p>
                      <a:pPr>
                        <a:buNone/>
                      </a:pPr>
                      <a:r>
                        <a:rPr lang="en-US"/>
                        <a:t>Valuation Method</a:t>
                      </a:r>
                    </a:p>
                  </a:txBody>
                  <a:tcPr anchor="ctr"/>
                </a:tc>
                <a:tc>
                  <a:txBody>
                    <a:bodyPr/>
                    <a:lstStyle/>
                    <a:p>
                      <a:pPr>
                        <a:buNone/>
                      </a:pPr>
                      <a:r>
                        <a:rPr lang="en-US"/>
                        <a:t>Control</a:t>
                      </a:r>
                    </a:p>
                  </a:txBody>
                  <a:tcPr anchor="ctr"/>
                </a:tc>
                <a:tc>
                  <a:txBody>
                    <a:bodyPr/>
                    <a:lstStyle/>
                    <a:p>
                      <a:pPr>
                        <a:buNone/>
                      </a:pPr>
                      <a:r>
                        <a:rPr lang="en-US"/>
                        <a:t>Return Target</a:t>
                      </a:r>
                    </a:p>
                  </a:txBody>
                  <a:tcPr anchor="ctr"/>
                </a:tc>
                <a:extLst>
                  <a:ext uri="{0D108BD9-81ED-4DB2-BD59-A6C34878D82A}">
                    <a16:rowId xmlns:a16="http://schemas.microsoft.com/office/drawing/2014/main" val="1599226223"/>
                  </a:ext>
                </a:extLst>
              </a:tr>
              <a:tr h="370840">
                <a:tc>
                  <a:txBody>
                    <a:bodyPr/>
                    <a:lstStyle/>
                    <a:p>
                      <a:pPr>
                        <a:buNone/>
                      </a:pPr>
                      <a:r>
                        <a:rPr lang="en-US"/>
                        <a:t>Seed</a:t>
                      </a:r>
                    </a:p>
                  </a:txBody>
                  <a:tcPr anchor="ctr"/>
                </a:tc>
                <a:tc>
                  <a:txBody>
                    <a:bodyPr/>
                    <a:lstStyle/>
                    <a:p>
                      <a:pPr>
                        <a:buNone/>
                      </a:pPr>
                      <a:r>
                        <a:rPr lang="en-US"/>
                        <a:t>Extremely High</a:t>
                      </a:r>
                    </a:p>
                  </a:txBody>
                  <a:tcPr anchor="ctr"/>
                </a:tc>
                <a:tc>
                  <a:txBody>
                    <a:bodyPr/>
                    <a:lstStyle/>
                    <a:p>
                      <a:pPr>
                        <a:buNone/>
                      </a:pPr>
                      <a:r>
                        <a:rPr lang="en-US" dirty="0"/>
                        <a:t>Narrative / Comparable</a:t>
                      </a:r>
                    </a:p>
                  </a:txBody>
                  <a:tcPr anchor="ctr"/>
                </a:tc>
                <a:tc>
                  <a:txBody>
                    <a:bodyPr/>
                    <a:lstStyle/>
                    <a:p>
                      <a:pPr>
                        <a:buNone/>
                      </a:pPr>
                      <a:r>
                        <a:rPr lang="en-US"/>
                        <a:t>Minimal</a:t>
                      </a:r>
                    </a:p>
                  </a:txBody>
                  <a:tcPr anchor="ctr"/>
                </a:tc>
                <a:tc>
                  <a:txBody>
                    <a:bodyPr/>
                    <a:lstStyle/>
                    <a:p>
                      <a:pPr>
                        <a:buNone/>
                      </a:pPr>
                      <a:r>
                        <a:rPr lang="en-US"/>
                        <a:t>20–50x</a:t>
                      </a:r>
                    </a:p>
                  </a:txBody>
                  <a:tcPr anchor="ctr"/>
                </a:tc>
                <a:extLst>
                  <a:ext uri="{0D108BD9-81ED-4DB2-BD59-A6C34878D82A}">
                    <a16:rowId xmlns:a16="http://schemas.microsoft.com/office/drawing/2014/main" val="376692895"/>
                  </a:ext>
                </a:extLst>
              </a:tr>
              <a:tr h="370840">
                <a:tc>
                  <a:txBody>
                    <a:bodyPr/>
                    <a:lstStyle/>
                    <a:p>
                      <a:pPr>
                        <a:buNone/>
                      </a:pPr>
                      <a:r>
                        <a:rPr lang="en-US"/>
                        <a:t>VC</a:t>
                      </a:r>
                    </a:p>
                  </a:txBody>
                  <a:tcPr anchor="ctr"/>
                </a:tc>
                <a:tc>
                  <a:txBody>
                    <a:bodyPr/>
                    <a:lstStyle/>
                    <a:p>
                      <a:pPr>
                        <a:buNone/>
                      </a:pPr>
                      <a:r>
                        <a:rPr lang="en-US"/>
                        <a:t>High</a:t>
                      </a:r>
                    </a:p>
                  </a:txBody>
                  <a:tcPr anchor="ctr"/>
                </a:tc>
                <a:tc>
                  <a:txBody>
                    <a:bodyPr/>
                    <a:lstStyle/>
                    <a:p>
                      <a:pPr>
                        <a:buNone/>
                      </a:pPr>
                      <a:r>
                        <a:rPr lang="en-US"/>
                        <a:t>Revenue multiples</a:t>
                      </a:r>
                    </a:p>
                  </a:txBody>
                  <a:tcPr anchor="ctr"/>
                </a:tc>
                <a:tc>
                  <a:txBody>
                    <a:bodyPr/>
                    <a:lstStyle/>
                    <a:p>
                      <a:pPr>
                        <a:buNone/>
                      </a:pPr>
                      <a:r>
                        <a:rPr lang="en-US"/>
                        <a:t>Moderate</a:t>
                      </a:r>
                    </a:p>
                  </a:txBody>
                  <a:tcPr anchor="ctr"/>
                </a:tc>
                <a:tc>
                  <a:txBody>
                    <a:bodyPr/>
                    <a:lstStyle/>
                    <a:p>
                      <a:pPr>
                        <a:buNone/>
                      </a:pPr>
                      <a:r>
                        <a:rPr lang="en-US"/>
                        <a:t>5–10x</a:t>
                      </a:r>
                    </a:p>
                  </a:txBody>
                  <a:tcPr anchor="ctr"/>
                </a:tc>
                <a:extLst>
                  <a:ext uri="{0D108BD9-81ED-4DB2-BD59-A6C34878D82A}">
                    <a16:rowId xmlns:a16="http://schemas.microsoft.com/office/drawing/2014/main" val="3286929147"/>
                  </a:ext>
                </a:extLst>
              </a:tr>
              <a:tr h="370840">
                <a:tc>
                  <a:txBody>
                    <a:bodyPr/>
                    <a:lstStyle/>
                    <a:p>
                      <a:pPr>
                        <a:buNone/>
                      </a:pPr>
                      <a:r>
                        <a:rPr lang="en-US"/>
                        <a:t>PE</a:t>
                      </a:r>
                    </a:p>
                  </a:txBody>
                  <a:tcPr anchor="ctr"/>
                </a:tc>
                <a:tc>
                  <a:txBody>
                    <a:bodyPr/>
                    <a:lstStyle/>
                    <a:p>
                      <a:pPr>
                        <a:buNone/>
                      </a:pPr>
                      <a:r>
                        <a:rPr lang="en-US"/>
                        <a:t>Moderate</a:t>
                      </a:r>
                    </a:p>
                  </a:txBody>
                  <a:tcPr anchor="ctr"/>
                </a:tc>
                <a:tc>
                  <a:txBody>
                    <a:bodyPr/>
                    <a:lstStyle/>
                    <a:p>
                      <a:pPr>
                        <a:buNone/>
                      </a:pPr>
                      <a:r>
                        <a:rPr lang="en-US"/>
                        <a:t>DCF / EBITDA</a:t>
                      </a:r>
                    </a:p>
                  </a:txBody>
                  <a:tcPr anchor="ctr"/>
                </a:tc>
                <a:tc>
                  <a:txBody>
                    <a:bodyPr/>
                    <a:lstStyle/>
                    <a:p>
                      <a:pPr>
                        <a:buNone/>
                      </a:pPr>
                      <a:r>
                        <a:rPr lang="en-US"/>
                        <a:t>High</a:t>
                      </a:r>
                    </a:p>
                  </a:txBody>
                  <a:tcPr anchor="ctr"/>
                </a:tc>
                <a:tc>
                  <a:txBody>
                    <a:bodyPr/>
                    <a:lstStyle/>
                    <a:p>
                      <a:pPr>
                        <a:buNone/>
                      </a:pPr>
                      <a:r>
                        <a:rPr lang="en-US"/>
                        <a:t>2–3x</a:t>
                      </a:r>
                    </a:p>
                  </a:txBody>
                  <a:tcPr anchor="ctr"/>
                </a:tc>
                <a:extLst>
                  <a:ext uri="{0D108BD9-81ED-4DB2-BD59-A6C34878D82A}">
                    <a16:rowId xmlns:a16="http://schemas.microsoft.com/office/drawing/2014/main" val="4168419049"/>
                  </a:ext>
                </a:extLst>
              </a:tr>
              <a:tr h="370840">
                <a:tc>
                  <a:txBody>
                    <a:bodyPr/>
                    <a:lstStyle/>
                    <a:p>
                      <a:pPr>
                        <a:buNone/>
                      </a:pPr>
                      <a:r>
                        <a:rPr lang="en-US"/>
                        <a:t>IPO</a:t>
                      </a:r>
                    </a:p>
                  </a:txBody>
                  <a:tcPr anchor="ctr"/>
                </a:tc>
                <a:tc>
                  <a:txBody>
                    <a:bodyPr/>
                    <a:lstStyle/>
                    <a:p>
                      <a:pPr>
                        <a:buNone/>
                      </a:pPr>
                      <a:r>
                        <a:rPr lang="en-US"/>
                        <a:t>Lower</a:t>
                      </a:r>
                    </a:p>
                  </a:txBody>
                  <a:tcPr anchor="ctr"/>
                </a:tc>
                <a:tc>
                  <a:txBody>
                    <a:bodyPr/>
                    <a:lstStyle/>
                    <a:p>
                      <a:pPr>
                        <a:buNone/>
                      </a:pPr>
                      <a:r>
                        <a:rPr lang="en-US"/>
                        <a:t>Market multiples</a:t>
                      </a:r>
                    </a:p>
                  </a:txBody>
                  <a:tcPr anchor="ctr"/>
                </a:tc>
                <a:tc>
                  <a:txBody>
                    <a:bodyPr/>
                    <a:lstStyle/>
                    <a:p>
                      <a:pPr>
                        <a:buNone/>
                      </a:pPr>
                      <a:r>
                        <a:rPr lang="en-US"/>
                        <a:t>Market-driven</a:t>
                      </a:r>
                    </a:p>
                  </a:txBody>
                  <a:tcPr anchor="ctr"/>
                </a:tc>
                <a:tc>
                  <a:txBody>
                    <a:bodyPr/>
                    <a:lstStyle/>
                    <a:p>
                      <a:pPr>
                        <a:buNone/>
                      </a:pPr>
                      <a:r>
                        <a:rPr lang="en-US" dirty="0"/>
                        <a:t>Market returns</a:t>
                      </a:r>
                    </a:p>
                  </a:txBody>
                  <a:tcPr anchor="ctr"/>
                </a:tc>
                <a:extLst>
                  <a:ext uri="{0D108BD9-81ED-4DB2-BD59-A6C34878D82A}">
                    <a16:rowId xmlns:a16="http://schemas.microsoft.com/office/drawing/2014/main" val="3955269159"/>
                  </a:ext>
                </a:extLst>
              </a:tr>
            </a:tbl>
          </a:graphicData>
        </a:graphic>
      </p:graphicFrame>
    </p:spTree>
    <p:extLst>
      <p:ext uri="{BB962C8B-B14F-4D97-AF65-F5344CB8AC3E}">
        <p14:creationId xmlns:p14="http://schemas.microsoft.com/office/powerpoint/2010/main" val="419396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b="1" dirty="0"/>
              <a:t>Raising Equity: Seed Capital</a:t>
            </a:r>
          </a:p>
        </p:txBody>
      </p:sp>
      <p:sp>
        <p:nvSpPr>
          <p:cNvPr id="14" name="Content Placeholder 13"/>
          <p:cNvSpPr>
            <a:spLocks noGrp="1"/>
          </p:cNvSpPr>
          <p:nvPr>
            <p:ph idx="1"/>
          </p:nvPr>
        </p:nvSpPr>
        <p:spPr>
          <a:xfrm>
            <a:off x="969703" y="1143000"/>
            <a:ext cx="9829799" cy="4800600"/>
          </a:xfrm>
        </p:spPr>
        <p:txBody>
          <a:bodyPr>
            <a:normAutofit/>
          </a:bodyPr>
          <a:lstStyle/>
          <a:p>
            <a:pPr marL="231775" lvl="1" indent="0">
              <a:buNone/>
            </a:pPr>
            <a:r>
              <a:rPr lang="en-US" dirty="0"/>
              <a:t>The basis for this type of valuation method is very similar to valuing an out-of-money call option using the Black-Scholes pricing model described in chapter 13. The model is basically based on the probability of success, valuing the cash needs during the initial stage (referred to as “Death Valley”) and the velocity or acceleration of the profit in later years, as demonstrated in figure 5.3.</a:t>
            </a:r>
          </a:p>
        </p:txBody>
      </p:sp>
      <p:pic>
        <p:nvPicPr>
          <p:cNvPr id="2" name="Picture 1">
            <a:extLst>
              <a:ext uri="{FF2B5EF4-FFF2-40B4-BE49-F238E27FC236}">
                <a16:creationId xmlns:a16="http://schemas.microsoft.com/office/drawing/2014/main" id="{C1982961-39ED-4637-9068-E652588A06D8}"/>
              </a:ext>
            </a:extLst>
          </p:cNvPr>
          <p:cNvPicPr>
            <a:picLocks noChangeAspect="1"/>
          </p:cNvPicPr>
          <p:nvPr/>
        </p:nvPicPr>
        <p:blipFill>
          <a:blip r:embed="rId2"/>
          <a:stretch>
            <a:fillRect/>
          </a:stretch>
        </p:blipFill>
        <p:spPr>
          <a:xfrm>
            <a:off x="5448372" y="2942169"/>
            <a:ext cx="5613400" cy="3306233"/>
          </a:xfrm>
          <a:prstGeom prst="rect">
            <a:avLst/>
          </a:prstGeom>
          <a:solidFill>
            <a:schemeClr val="tx2"/>
          </a:solidFill>
        </p:spPr>
      </p:pic>
      <p:sp>
        <p:nvSpPr>
          <p:cNvPr id="4" name="TextBox 3">
            <a:extLst>
              <a:ext uri="{FF2B5EF4-FFF2-40B4-BE49-F238E27FC236}">
                <a16:creationId xmlns:a16="http://schemas.microsoft.com/office/drawing/2014/main" id="{A9934BB2-B782-4465-A56E-C2ADC1BB66FD}"/>
              </a:ext>
            </a:extLst>
          </p:cNvPr>
          <p:cNvSpPr txBox="1"/>
          <p:nvPr/>
        </p:nvSpPr>
        <p:spPr>
          <a:xfrm>
            <a:off x="1389323" y="2942169"/>
            <a:ext cx="3733800" cy="2585323"/>
          </a:xfrm>
          <a:prstGeom prst="rect">
            <a:avLst/>
          </a:prstGeom>
          <a:noFill/>
        </p:spPr>
        <p:txBody>
          <a:bodyPr wrap="square" rtlCol="0">
            <a:spAutoFit/>
          </a:bodyPr>
          <a:lstStyle/>
          <a:p>
            <a:r>
              <a:rPr lang="en-US" dirty="0"/>
              <a:t>Angel investors are expected to be taken out by venture capitalists or private equity firms. Occasionally if the acceleration of the business happens much faster and the stock markets are very attractive, the angel investor might take the company public via an IPO to get the most value. </a:t>
            </a:r>
          </a:p>
        </p:txBody>
      </p:sp>
    </p:spTree>
    <p:extLst>
      <p:ext uri="{BB962C8B-B14F-4D97-AF65-F5344CB8AC3E}">
        <p14:creationId xmlns:p14="http://schemas.microsoft.com/office/powerpoint/2010/main" val="45647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b="1" dirty="0"/>
              <a:t>Raising Equity: Venture Capital</a:t>
            </a:r>
          </a:p>
        </p:txBody>
      </p:sp>
      <p:sp>
        <p:nvSpPr>
          <p:cNvPr id="14" name="Content Placeholder 13"/>
          <p:cNvSpPr>
            <a:spLocks noGrp="1"/>
          </p:cNvSpPr>
          <p:nvPr>
            <p:ph idx="1"/>
          </p:nvPr>
        </p:nvSpPr>
        <p:spPr>
          <a:xfrm>
            <a:off x="1217612" y="1219201"/>
            <a:ext cx="9829799" cy="4800600"/>
          </a:xfrm>
        </p:spPr>
        <p:txBody>
          <a:bodyPr>
            <a:normAutofit/>
          </a:bodyPr>
          <a:lstStyle/>
          <a:p>
            <a:r>
              <a:rPr lang="en-US" b="1" dirty="0"/>
              <a:t>Venture capital is provided by private investment funds such as hedge funds, institutional investors, or industry-specific ventures that are specialized in start-up companies during their early stages of development. </a:t>
            </a:r>
          </a:p>
          <a:p>
            <a:pPr lvl="1"/>
            <a:r>
              <a:rPr lang="en-US" dirty="0"/>
              <a:t>Figure 5.4 summarizes who these venture capital investors are, the purpose of their investment, and what the owners need in order to obtain such investment.</a:t>
            </a:r>
          </a:p>
          <a:p>
            <a:endParaRPr lang="en-US" dirty="0"/>
          </a:p>
        </p:txBody>
      </p:sp>
      <p:pic>
        <p:nvPicPr>
          <p:cNvPr id="2" name="Picture 1">
            <a:extLst>
              <a:ext uri="{FF2B5EF4-FFF2-40B4-BE49-F238E27FC236}">
                <a16:creationId xmlns:a16="http://schemas.microsoft.com/office/drawing/2014/main" id="{83BC9A10-DFE0-4A73-AAE7-64AB63237FD6}"/>
              </a:ext>
            </a:extLst>
          </p:cNvPr>
          <p:cNvPicPr>
            <a:picLocks noChangeAspect="1"/>
          </p:cNvPicPr>
          <p:nvPr/>
        </p:nvPicPr>
        <p:blipFill>
          <a:blip r:embed="rId2"/>
          <a:stretch>
            <a:fillRect/>
          </a:stretch>
        </p:blipFill>
        <p:spPr>
          <a:xfrm>
            <a:off x="1827212" y="3505200"/>
            <a:ext cx="6921500" cy="2971800"/>
          </a:xfrm>
          <a:prstGeom prst="rect">
            <a:avLst/>
          </a:prstGeom>
          <a:solidFill>
            <a:schemeClr val="tx2"/>
          </a:solidFill>
        </p:spPr>
      </p:pic>
    </p:spTree>
    <p:extLst>
      <p:ext uri="{BB962C8B-B14F-4D97-AF65-F5344CB8AC3E}">
        <p14:creationId xmlns:p14="http://schemas.microsoft.com/office/powerpoint/2010/main" val="83618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b="1" dirty="0"/>
              <a:t>Raising Equity: Venture Capital</a:t>
            </a:r>
          </a:p>
        </p:txBody>
      </p:sp>
      <p:sp>
        <p:nvSpPr>
          <p:cNvPr id="14" name="Content Placeholder 13"/>
          <p:cNvSpPr>
            <a:spLocks noGrp="1"/>
          </p:cNvSpPr>
          <p:nvPr>
            <p:ph idx="1"/>
          </p:nvPr>
        </p:nvSpPr>
        <p:spPr>
          <a:xfrm>
            <a:off x="1217612" y="1219201"/>
            <a:ext cx="9829799" cy="4800600"/>
          </a:xfrm>
        </p:spPr>
        <p:txBody>
          <a:bodyPr>
            <a:normAutofit/>
          </a:bodyPr>
          <a:lstStyle/>
          <a:p>
            <a:r>
              <a:rPr lang="en-US" dirty="0"/>
              <a:t>Prior to a venture capital transaction, the founders will need to prepare a business plan while the investors will typically run a basic discount cash flow (DCF) method analysis. This analysis includes the future stream of cash flows from running the company, an estimated terminal value at an assumed exit year (typically 3–5 years) while using an expected rate of return as a discount rate for the cash flows. </a:t>
            </a:r>
          </a:p>
          <a:p>
            <a:r>
              <a:rPr lang="en-US" dirty="0"/>
              <a:t>As the company grows and matures, the venture capital investors are expected to be taken out by other venture capital and private equity firms, as well as the larger IPO market if the stock markets are attractive to get the best value possible. </a:t>
            </a:r>
          </a:p>
          <a:p>
            <a:endParaRPr lang="en-US" dirty="0"/>
          </a:p>
        </p:txBody>
      </p:sp>
    </p:spTree>
    <p:extLst>
      <p:ext uri="{BB962C8B-B14F-4D97-AF65-F5344CB8AC3E}">
        <p14:creationId xmlns:p14="http://schemas.microsoft.com/office/powerpoint/2010/main" val="124274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b="1" dirty="0"/>
              <a:t>Raising Equity: Private Equity Capital</a:t>
            </a:r>
          </a:p>
        </p:txBody>
      </p:sp>
      <p:sp>
        <p:nvSpPr>
          <p:cNvPr id="14" name="Content Placeholder 13"/>
          <p:cNvSpPr>
            <a:spLocks noGrp="1"/>
          </p:cNvSpPr>
          <p:nvPr>
            <p:ph idx="1"/>
          </p:nvPr>
        </p:nvSpPr>
        <p:spPr>
          <a:xfrm>
            <a:off x="1217612" y="1219201"/>
            <a:ext cx="9829799" cy="4800600"/>
          </a:xfrm>
        </p:spPr>
        <p:txBody>
          <a:bodyPr>
            <a:normAutofit/>
          </a:bodyPr>
          <a:lstStyle/>
          <a:p>
            <a:r>
              <a:rPr lang="en-US" dirty="0"/>
              <a:t>These investors are typically institutional investors with capital behind them from pension funds, banks, insurance companies, and high net-worth individuals. </a:t>
            </a:r>
          </a:p>
          <a:p>
            <a:pPr marL="231775" lvl="1" indent="0">
              <a:buNone/>
            </a:pPr>
            <a:r>
              <a:rPr lang="en-US" dirty="0"/>
              <a:t>Figure 5.5 summarizes who these private equity investors are, the purpose of their investment, and what you need to obtain such an investment.</a:t>
            </a:r>
          </a:p>
          <a:p>
            <a:pPr marL="231775" lvl="1" indent="0">
              <a:buNone/>
            </a:pPr>
            <a:endParaRPr lang="en-US" dirty="0"/>
          </a:p>
          <a:p>
            <a:pPr marL="231775" lvl="1" indent="0">
              <a:buNone/>
            </a:pPr>
            <a:endParaRPr lang="en-US" dirty="0"/>
          </a:p>
        </p:txBody>
      </p:sp>
      <p:pic>
        <p:nvPicPr>
          <p:cNvPr id="2" name="Picture 1">
            <a:extLst>
              <a:ext uri="{FF2B5EF4-FFF2-40B4-BE49-F238E27FC236}">
                <a16:creationId xmlns:a16="http://schemas.microsoft.com/office/drawing/2014/main" id="{1583176F-790C-4481-9AB6-AC9CFE5025B6}"/>
              </a:ext>
            </a:extLst>
          </p:cNvPr>
          <p:cNvPicPr>
            <a:picLocks noChangeAspect="1"/>
          </p:cNvPicPr>
          <p:nvPr/>
        </p:nvPicPr>
        <p:blipFill>
          <a:blip r:embed="rId2"/>
          <a:stretch>
            <a:fillRect/>
          </a:stretch>
        </p:blipFill>
        <p:spPr>
          <a:xfrm>
            <a:off x="1598612" y="3132667"/>
            <a:ext cx="7450667" cy="3496733"/>
          </a:xfrm>
          <a:prstGeom prst="rect">
            <a:avLst/>
          </a:prstGeom>
          <a:solidFill>
            <a:schemeClr val="tx2"/>
          </a:solidFill>
        </p:spPr>
      </p:pic>
    </p:spTree>
    <p:extLst>
      <p:ext uri="{BB962C8B-B14F-4D97-AF65-F5344CB8AC3E}">
        <p14:creationId xmlns:p14="http://schemas.microsoft.com/office/powerpoint/2010/main" val="76398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GestaltVTI">
  <a:themeElements>
    <a:clrScheme name="AnalogousFromRegularSeedRightStep">
      <a:dk1>
        <a:srgbClr val="000000"/>
      </a:dk1>
      <a:lt1>
        <a:srgbClr val="FFFFFF"/>
      </a:lt1>
      <a:dk2>
        <a:srgbClr val="412724"/>
      </a:dk2>
      <a:lt2>
        <a:srgbClr val="E2E8E4"/>
      </a:lt2>
      <a:accent1>
        <a:srgbClr val="D739AE"/>
      </a:accent1>
      <a:accent2>
        <a:srgbClr val="C5275A"/>
      </a:accent2>
      <a:accent3>
        <a:srgbClr val="D74839"/>
      </a:accent3>
      <a:accent4>
        <a:srgbClr val="C57827"/>
      </a:accent4>
      <a:accent5>
        <a:srgbClr val="B0A72F"/>
      </a:accent5>
      <a:accent6>
        <a:srgbClr val="81B223"/>
      </a:accent6>
      <a:hlink>
        <a:srgbClr val="31944B"/>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613</TotalTime>
  <Words>4081</Words>
  <Application>Microsoft Office PowerPoint</Application>
  <PresentationFormat>Custom</PresentationFormat>
  <Paragraphs>384</Paragraphs>
  <Slides>55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55</vt:i4>
      </vt:variant>
    </vt:vector>
  </HeadingPairs>
  <TitlesOfParts>
    <vt:vector size="60" baseType="lpstr">
      <vt:lpstr>Arial</vt:lpstr>
      <vt:lpstr>Bierstadt</vt:lpstr>
      <vt:lpstr>Corbel</vt:lpstr>
      <vt:lpstr>Digital Blue Tunnel 16x9</vt:lpstr>
      <vt:lpstr>GestaltVTI</vt:lpstr>
      <vt:lpstr>Private Equity &amp; Venture Capital</vt:lpstr>
      <vt:lpstr>Equity Markets: Raising Equity for Private Companies</vt:lpstr>
      <vt:lpstr>Raising Equity: An Overview</vt:lpstr>
      <vt:lpstr>The Life Cycle of the Public Company and its ability to raise capital though the cycle</vt:lpstr>
      <vt:lpstr>Raising Equity: Seed Capital</vt:lpstr>
      <vt:lpstr>Raising Equity: Seed Capital</vt:lpstr>
      <vt:lpstr>Raising Equity: Venture Capital</vt:lpstr>
      <vt:lpstr>Raising Equity: Venture Capital</vt:lpstr>
      <vt:lpstr>Raising Equity: Private Equity Capital</vt:lpstr>
      <vt:lpstr>Raising Equity: Private Equity Capital</vt:lpstr>
      <vt:lpstr>Initial Public Offering (Described more in detail next chapter) Purpose of the Investors to Invest in IPOs</vt:lpstr>
      <vt:lpstr>Raising Equity: Getting Ready to Go to Market</vt:lpstr>
      <vt:lpstr>Raising Equity: Getting Ready to Go to Market</vt:lpstr>
      <vt:lpstr>Raising Equity: Step I: Generating Interest</vt:lpstr>
      <vt:lpstr>Raising Equity:  Step II: Writing the Information Memorandum </vt:lpstr>
      <vt:lpstr>Raising Equity:  Step II: Writing the Information Memorandum </vt:lpstr>
      <vt:lpstr>Raising Equity: Step III: Staple Financing </vt:lpstr>
      <vt:lpstr>Raising Equity:  Step IV: Equity Financing and Return Analysis</vt:lpstr>
      <vt:lpstr>Raising Equity: Step V: Bidding Process</vt:lpstr>
      <vt:lpstr>Raising Equity:  Step VI: Filing Requirements if necessary</vt:lpstr>
      <vt:lpstr>Private Equity &amp; Venture Capital</vt:lpstr>
      <vt:lpstr>PowerPoint Presentation</vt:lpstr>
      <vt:lpstr>Company Background:  NovaGen HealthTech</vt:lpstr>
      <vt:lpstr>Company Background:  NovaGen HealthTech</vt:lpstr>
      <vt:lpstr>Stage 1: Seed Investment (Year 0–2)</vt:lpstr>
      <vt:lpstr>PowerPoint Presentation</vt:lpstr>
      <vt:lpstr>Stage 1: Seed Investment (Year 0–2)</vt:lpstr>
      <vt:lpstr>Stage 1: Seed Investment (Year 0–2)</vt:lpstr>
      <vt:lpstr>Stage 1: Seed Investment (Year 0–2)</vt:lpstr>
      <vt:lpstr>PowerPoint Presentation</vt:lpstr>
      <vt:lpstr>PowerPoint Presentation</vt:lpstr>
      <vt:lpstr>PowerPoint Presentation</vt:lpstr>
      <vt:lpstr>Stage 2: Venture Capital Investment (Year 3–6)</vt:lpstr>
      <vt:lpstr>Stage 2: Venture Capital Investment (Year 3–6)</vt:lpstr>
      <vt:lpstr>Stage 2: Venture Capital Investment (Year 3–6)</vt:lpstr>
      <vt:lpstr>Stage 2: Venture Capital Investment (Year 3–6)</vt:lpstr>
      <vt:lpstr>PowerPoint Presentation</vt:lpstr>
      <vt:lpstr>PowerPoint Presentation</vt:lpstr>
      <vt:lpstr>PowerPoint Presentation</vt:lpstr>
      <vt:lpstr>Stage 3: Private Equity Investment (Year 7–10)</vt:lpstr>
      <vt:lpstr>Stage 3: Private Equity Investment (Year 7–10)</vt:lpstr>
      <vt:lpstr>Stage 3: Private Equity Investment (Year 7–10)</vt:lpstr>
      <vt:lpstr>Stage 3: Private Equity Investment (Year 7–10)</vt:lpstr>
      <vt:lpstr>PowerPoint Presentation</vt:lpstr>
      <vt:lpstr>PowerPoint Presentation</vt:lpstr>
      <vt:lpstr>PowerPoint Presentation</vt:lpstr>
      <vt:lpstr>PowerPoint Presentation</vt:lpstr>
      <vt:lpstr>Stage 4: Initial Public Offering (Year 11+)</vt:lpstr>
      <vt:lpstr>Stage 4: Initial Public Offering (Year 11+)</vt:lpstr>
      <vt:lpstr>Stage 4: Initial Public Offering (Year 11+)</vt:lpstr>
      <vt:lpstr>PowerPoint Presentation</vt:lpstr>
      <vt:lpstr>PowerPoint Presentation</vt:lpstr>
      <vt:lpstr>PowerPoint Presentation</vt:lpstr>
      <vt:lpstr>PowerPoint Presentation</vt:lpstr>
      <vt:lpstr>Comparative Summary Table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Equity Markets: Raising Equity for Private Companies</dc:title>
  <dc:creator>Chris Droussiotis</dc:creator>
  <cp:lastModifiedBy>Chris Droussiotis</cp:lastModifiedBy>
  <cp:revision>5</cp:revision>
  <dcterms:created xsi:type="dcterms:W3CDTF">2020-06-25T16:51:55Z</dcterms:created>
  <dcterms:modified xsi:type="dcterms:W3CDTF">2026-01-29T16:55:09Z</dcterms:modified>
</cp:coreProperties>
</file>