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7" r:id="rId3"/>
    <p:sldId id="258" r:id="rId4"/>
    <p:sldId id="310" r:id="rId5"/>
    <p:sldId id="262" r:id="rId6"/>
    <p:sldId id="261" r:id="rId7"/>
    <p:sldId id="263" r:id="rId8"/>
    <p:sldId id="307" r:id="rId9"/>
    <p:sldId id="260" r:id="rId10"/>
    <p:sldId id="306" r:id="rId11"/>
    <p:sldId id="264" r:id="rId12"/>
    <p:sldId id="308" r:id="rId13"/>
    <p:sldId id="265" r:id="rId14"/>
    <p:sldId id="266" r:id="rId15"/>
    <p:sldId id="267" r:id="rId16"/>
    <p:sldId id="268" r:id="rId17"/>
    <p:sldId id="30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92959-7A5C-4512-9649-763E22695F60}" v="97" dt="2025-01-23T11:19:53.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C7492959-7A5C-4512-9649-763E22695F60}"/>
    <pc:docChg chg="undo custSel delSld modSld sldOrd">
      <pc:chgData name="Chris Droussiotis" userId="66921b89f68d3868" providerId="LiveId" clId="{C7492959-7A5C-4512-9649-763E22695F60}" dt="2025-01-23T11:19:53.421" v="786"/>
      <pc:docMkLst>
        <pc:docMk/>
      </pc:docMkLst>
      <pc:sldChg chg="addSp delSp modSp mod addAnim delAnim setClrOvrMap">
        <pc:chgData name="Chris Droussiotis" userId="66921b89f68d3868" providerId="LiveId" clId="{C7492959-7A5C-4512-9649-763E22695F60}" dt="2025-01-04T20:06:36.355" v="762" actId="1076"/>
        <pc:sldMkLst>
          <pc:docMk/>
          <pc:sldMk cId="1824802099" sldId="256"/>
        </pc:sldMkLst>
        <pc:spChg chg="mod">
          <ac:chgData name="Chris Droussiotis" userId="66921b89f68d3868" providerId="LiveId" clId="{C7492959-7A5C-4512-9649-763E22695F60}" dt="2025-01-04T20:04:20.469" v="715" actId="26606"/>
          <ac:spMkLst>
            <pc:docMk/>
            <pc:sldMk cId="1824802099" sldId="256"/>
            <ac:spMk id="2" creationId="{432A41E3-FA56-FEE9-0BA6-26009C5C39F2}"/>
          </ac:spMkLst>
        </pc:spChg>
        <pc:spChg chg="mod">
          <ac:chgData name="Chris Droussiotis" userId="66921b89f68d3868" providerId="LiveId" clId="{C7492959-7A5C-4512-9649-763E22695F60}" dt="2025-01-04T20:06:36.355" v="762" actId="1076"/>
          <ac:spMkLst>
            <pc:docMk/>
            <pc:sldMk cId="1824802099" sldId="256"/>
            <ac:spMk id="3" creationId="{FA6AFE01-6126-E380-5FE1-3279F5FE0D2E}"/>
          </ac:spMkLst>
        </pc:spChg>
        <pc:spChg chg="add">
          <ac:chgData name="Chris Droussiotis" userId="66921b89f68d3868" providerId="LiveId" clId="{C7492959-7A5C-4512-9649-763E22695F60}" dt="2025-01-04T20:04:20.469" v="715" actId="26606"/>
          <ac:spMkLst>
            <pc:docMk/>
            <pc:sldMk cId="1824802099" sldId="256"/>
            <ac:spMk id="22" creationId="{E20BB609-EF92-42DB-836C-0699A590B5CF}"/>
          </ac:spMkLst>
        </pc:spChg>
        <pc:spChg chg="add">
          <ac:chgData name="Chris Droussiotis" userId="66921b89f68d3868" providerId="LiveId" clId="{C7492959-7A5C-4512-9649-763E22695F60}" dt="2025-01-04T20:04:20.469" v="715" actId="26606"/>
          <ac:spMkLst>
            <pc:docMk/>
            <pc:sldMk cId="1824802099" sldId="256"/>
            <ac:spMk id="23" creationId="{637992A9-1E8C-4E57-B4F4-EE2D38E504A2}"/>
          </ac:spMkLst>
        </pc:spChg>
        <pc:spChg chg="add">
          <ac:chgData name="Chris Droussiotis" userId="66921b89f68d3868" providerId="LiveId" clId="{C7492959-7A5C-4512-9649-763E22695F60}" dt="2025-01-04T20:04:20.469" v="715" actId="26606"/>
          <ac:spMkLst>
            <pc:docMk/>
            <pc:sldMk cId="1824802099" sldId="256"/>
            <ac:spMk id="24" creationId="{B2C335F7-F61C-4EB4-80F2-4B1438FE66BB}"/>
          </ac:spMkLst>
        </pc:spChg>
        <pc:picChg chg="mod">
          <ac:chgData name="Chris Droussiotis" userId="66921b89f68d3868" providerId="LiveId" clId="{C7492959-7A5C-4512-9649-763E22695F60}" dt="2025-01-04T20:05:15.332" v="716" actId="1076"/>
          <ac:picMkLst>
            <pc:docMk/>
            <pc:sldMk cId="1824802099" sldId="256"/>
            <ac:picMk id="4" creationId="{57B26D8A-ECE3-9B9E-94F4-E6BE3C29D625}"/>
          </ac:picMkLst>
        </pc:picChg>
      </pc:sldChg>
      <pc:sldChg chg="addSp delSp modSp mod setBg modAnim">
        <pc:chgData name="Chris Droussiotis" userId="66921b89f68d3868" providerId="LiveId" clId="{C7492959-7A5C-4512-9649-763E22695F60}" dt="2025-01-23T11:05:34.991" v="768"/>
        <pc:sldMkLst>
          <pc:docMk/>
          <pc:sldMk cId="2926477247" sldId="257"/>
        </pc:sldMkLst>
        <pc:spChg chg="mod">
          <ac:chgData name="Chris Droussiotis" userId="66921b89f68d3868" providerId="LiveId" clId="{C7492959-7A5C-4512-9649-763E22695F60}" dt="2025-01-04T19:34:10.469" v="621" actId="26606"/>
          <ac:spMkLst>
            <pc:docMk/>
            <pc:sldMk cId="2926477247" sldId="257"/>
            <ac:spMk id="2" creationId="{2C723853-B7B5-6FBB-78AB-8954A4413033}"/>
          </ac:spMkLst>
        </pc:spChg>
        <pc:spChg chg="mod">
          <ac:chgData name="Chris Droussiotis" userId="66921b89f68d3868" providerId="LiveId" clId="{C7492959-7A5C-4512-9649-763E22695F60}" dt="2025-01-04T19:34:10.469" v="621" actId="26606"/>
          <ac:spMkLst>
            <pc:docMk/>
            <pc:sldMk cId="2926477247" sldId="257"/>
            <ac:spMk id="3" creationId="{1594AA8F-E724-1C45-85D8-95EB6C6ED3EF}"/>
          </ac:spMkLst>
        </pc:spChg>
        <pc:spChg chg="add">
          <ac:chgData name="Chris Droussiotis" userId="66921b89f68d3868" providerId="LiveId" clId="{C7492959-7A5C-4512-9649-763E22695F60}" dt="2025-01-04T19:34:10.469" v="621" actId="26606"/>
          <ac:spMkLst>
            <pc:docMk/>
            <pc:sldMk cId="2926477247" sldId="257"/>
            <ac:spMk id="9" creationId="{4065D9BE-A58D-6E8A-D4A2-5056F3C5E9CA}"/>
          </ac:spMkLst>
        </pc:spChg>
        <pc:spChg chg="add">
          <ac:chgData name="Chris Droussiotis" userId="66921b89f68d3868" providerId="LiveId" clId="{C7492959-7A5C-4512-9649-763E22695F60}" dt="2025-01-04T19:34:10.469" v="621" actId="26606"/>
          <ac:spMkLst>
            <pc:docMk/>
            <pc:sldMk cId="2926477247" sldId="257"/>
            <ac:spMk id="11" creationId="{A745E793-BC99-8991-71CD-53FFBB6A8F69}"/>
          </ac:spMkLst>
        </pc:spChg>
        <pc:picChg chg="add mod">
          <ac:chgData name="Chris Droussiotis" userId="66921b89f68d3868" providerId="LiveId" clId="{C7492959-7A5C-4512-9649-763E22695F60}" dt="2025-01-04T19:34:10.469" v="621" actId="26606"/>
          <ac:picMkLst>
            <pc:docMk/>
            <pc:sldMk cId="2926477247" sldId="257"/>
            <ac:picMk id="4" creationId="{4031513F-46FF-97D7-4FEC-DA36B955E394}"/>
          </ac:picMkLst>
        </pc:picChg>
      </pc:sldChg>
      <pc:sldChg chg="addSp delSp modSp mod setBg modAnim">
        <pc:chgData name="Chris Droussiotis" userId="66921b89f68d3868" providerId="LiveId" clId="{C7492959-7A5C-4512-9649-763E22695F60}" dt="2025-01-23T11:07:39.299" v="774"/>
        <pc:sldMkLst>
          <pc:docMk/>
          <pc:sldMk cId="1805750292" sldId="258"/>
        </pc:sldMkLst>
        <pc:spChg chg="mod">
          <ac:chgData name="Chris Droussiotis" userId="66921b89f68d3868" providerId="LiveId" clId="{C7492959-7A5C-4512-9649-763E22695F60}" dt="2025-01-04T19:52:10.866" v="708" actId="26606"/>
          <ac:spMkLst>
            <pc:docMk/>
            <pc:sldMk cId="1805750292" sldId="258"/>
            <ac:spMk id="2" creationId="{F5F26E83-891F-C894-F0D6-98B687CC43E1}"/>
          </ac:spMkLst>
        </pc:spChg>
        <pc:spChg chg="add del mod">
          <ac:chgData name="Chris Droussiotis" userId="66921b89f68d3868" providerId="LiveId" clId="{C7492959-7A5C-4512-9649-763E22695F60}" dt="2025-01-23T11:07:23.921" v="773" actId="27636"/>
          <ac:spMkLst>
            <pc:docMk/>
            <pc:sldMk cId="1805750292" sldId="258"/>
            <ac:spMk id="3" creationId="{783B2103-6BC5-2C53-3153-38C6ADD6D21F}"/>
          </ac:spMkLst>
        </pc:spChg>
      </pc:sldChg>
      <pc:sldChg chg="addSp delSp modSp del mod">
        <pc:chgData name="Chris Droussiotis" userId="66921b89f68d3868" providerId="LiveId" clId="{C7492959-7A5C-4512-9649-763E22695F60}" dt="2025-01-04T09:25:25.549" v="524" actId="47"/>
        <pc:sldMkLst>
          <pc:docMk/>
          <pc:sldMk cId="3873985038" sldId="259"/>
        </pc:sldMkLst>
      </pc:sldChg>
      <pc:sldChg chg="modSp mod modAnim">
        <pc:chgData name="Chris Droussiotis" userId="66921b89f68d3868" providerId="LiveId" clId="{C7492959-7A5C-4512-9649-763E22695F60}" dt="2025-01-23T11:15:56.948" v="785"/>
        <pc:sldMkLst>
          <pc:docMk/>
          <pc:sldMk cId="1591929697" sldId="260"/>
        </pc:sldMkLst>
        <pc:spChg chg="mod">
          <ac:chgData name="Chris Droussiotis" userId="66921b89f68d3868" providerId="LiveId" clId="{C7492959-7A5C-4512-9649-763E22695F60}" dt="2025-01-04T09:19:12.286" v="427" actId="14100"/>
          <ac:spMkLst>
            <pc:docMk/>
            <pc:sldMk cId="1591929697" sldId="260"/>
            <ac:spMk id="2" creationId="{41365849-A57D-E086-D0FA-B074F22A2DEF}"/>
          </ac:spMkLst>
        </pc:spChg>
        <pc:spChg chg="mod">
          <ac:chgData name="Chris Droussiotis" userId="66921b89f68d3868" providerId="LiveId" clId="{C7492959-7A5C-4512-9649-763E22695F60}" dt="2025-01-23T11:15:45.408" v="784" actId="20577"/>
          <ac:spMkLst>
            <pc:docMk/>
            <pc:sldMk cId="1591929697" sldId="260"/>
            <ac:spMk id="3" creationId="{4487DA48-306E-F699-27A2-CDBA9105AE7F}"/>
          </ac:spMkLst>
        </pc:spChg>
      </pc:sldChg>
      <pc:sldChg chg="addSp delSp modSp mod ord setBg">
        <pc:chgData name="Chris Droussiotis" userId="66921b89f68d3868" providerId="LiveId" clId="{C7492959-7A5C-4512-9649-763E22695F60}" dt="2025-01-04T19:37:41.067" v="672" actId="26606"/>
        <pc:sldMkLst>
          <pc:docMk/>
          <pc:sldMk cId="2186977329" sldId="261"/>
        </pc:sldMkLst>
        <pc:spChg chg="mod">
          <ac:chgData name="Chris Droussiotis" userId="66921b89f68d3868" providerId="LiveId" clId="{C7492959-7A5C-4512-9649-763E22695F60}" dt="2025-01-04T19:37:41.067" v="672" actId="26606"/>
          <ac:spMkLst>
            <pc:docMk/>
            <pc:sldMk cId="2186977329" sldId="261"/>
            <ac:spMk id="2" creationId="{F5C1867F-FF5D-D4A6-CBD3-842C3A738BB9}"/>
          </ac:spMkLst>
        </pc:spChg>
        <pc:spChg chg="add">
          <ac:chgData name="Chris Droussiotis" userId="66921b89f68d3868" providerId="LiveId" clId="{C7492959-7A5C-4512-9649-763E22695F60}" dt="2025-01-04T19:37:41.067" v="672" actId="26606"/>
          <ac:spMkLst>
            <pc:docMk/>
            <pc:sldMk cId="2186977329" sldId="261"/>
            <ac:spMk id="9" creationId="{4E17AA97-89A7-45C1-B813-BFF6C23D79E1}"/>
          </ac:spMkLst>
        </pc:spChg>
        <pc:spChg chg="add">
          <ac:chgData name="Chris Droussiotis" userId="66921b89f68d3868" providerId="LiveId" clId="{C7492959-7A5C-4512-9649-763E22695F60}" dt="2025-01-04T19:37:41.067" v="672" actId="26606"/>
          <ac:spMkLst>
            <pc:docMk/>
            <pc:sldMk cId="2186977329" sldId="261"/>
            <ac:spMk id="11" creationId="{33AC4FE1-D370-43A6-96C5-076716BB1E76}"/>
          </ac:spMkLst>
        </pc:spChg>
        <pc:spChg chg="add">
          <ac:chgData name="Chris Droussiotis" userId="66921b89f68d3868" providerId="LiveId" clId="{C7492959-7A5C-4512-9649-763E22695F60}" dt="2025-01-04T19:37:41.067" v="672" actId="26606"/>
          <ac:spMkLst>
            <pc:docMk/>
            <pc:sldMk cId="2186977329" sldId="261"/>
            <ac:spMk id="13" creationId="{4A3D569D-D3A6-49CA-A483-291E95DACA14}"/>
          </ac:spMkLst>
        </pc:spChg>
        <pc:graphicFrameChg chg="add">
          <ac:chgData name="Chris Droussiotis" userId="66921b89f68d3868" providerId="LiveId" clId="{C7492959-7A5C-4512-9649-763E22695F60}" dt="2025-01-04T19:37:41.067" v="672" actId="26606"/>
          <ac:graphicFrameMkLst>
            <pc:docMk/>
            <pc:sldMk cId="2186977329" sldId="261"/>
            <ac:graphicFrameMk id="5" creationId="{1951F6D8-46DD-A980-9264-6A9C11F519B3}"/>
          </ac:graphicFrameMkLst>
        </pc:graphicFrameChg>
      </pc:sldChg>
      <pc:sldChg chg="addSp delSp modSp mod ord setBg">
        <pc:chgData name="Chris Droussiotis" userId="66921b89f68d3868" providerId="LiveId" clId="{C7492959-7A5C-4512-9649-763E22695F60}" dt="2025-01-04T19:37:27.891" v="671" actId="26606"/>
        <pc:sldMkLst>
          <pc:docMk/>
          <pc:sldMk cId="3462173564" sldId="262"/>
        </pc:sldMkLst>
        <pc:spChg chg="mod">
          <ac:chgData name="Chris Droussiotis" userId="66921b89f68d3868" providerId="LiveId" clId="{C7492959-7A5C-4512-9649-763E22695F60}" dt="2025-01-04T19:37:27.891" v="671" actId="26606"/>
          <ac:spMkLst>
            <pc:docMk/>
            <pc:sldMk cId="3462173564" sldId="262"/>
            <ac:spMk id="2" creationId="{34D2032F-9672-8855-F6BF-4AC2AB7181A5}"/>
          </ac:spMkLst>
        </pc:spChg>
        <pc:spChg chg="add">
          <ac:chgData name="Chris Droussiotis" userId="66921b89f68d3868" providerId="LiveId" clId="{C7492959-7A5C-4512-9649-763E22695F60}" dt="2025-01-04T19:37:27.891" v="671" actId="26606"/>
          <ac:spMkLst>
            <pc:docMk/>
            <pc:sldMk cId="3462173564" sldId="262"/>
            <ac:spMk id="9" creationId="{4E17AA97-89A7-45C1-B813-BFF6C23D79E1}"/>
          </ac:spMkLst>
        </pc:spChg>
        <pc:spChg chg="add">
          <ac:chgData name="Chris Droussiotis" userId="66921b89f68d3868" providerId="LiveId" clId="{C7492959-7A5C-4512-9649-763E22695F60}" dt="2025-01-04T19:37:27.891" v="671" actId="26606"/>
          <ac:spMkLst>
            <pc:docMk/>
            <pc:sldMk cId="3462173564" sldId="262"/>
            <ac:spMk id="11" creationId="{33AC4FE1-D370-43A6-96C5-076716BB1E76}"/>
          </ac:spMkLst>
        </pc:spChg>
        <pc:spChg chg="add">
          <ac:chgData name="Chris Droussiotis" userId="66921b89f68d3868" providerId="LiveId" clId="{C7492959-7A5C-4512-9649-763E22695F60}" dt="2025-01-04T19:37:27.891" v="671" actId="26606"/>
          <ac:spMkLst>
            <pc:docMk/>
            <pc:sldMk cId="3462173564" sldId="262"/>
            <ac:spMk id="13" creationId="{4A3D569D-D3A6-49CA-A483-291E95DACA14}"/>
          </ac:spMkLst>
        </pc:spChg>
        <pc:graphicFrameChg chg="add">
          <ac:chgData name="Chris Droussiotis" userId="66921b89f68d3868" providerId="LiveId" clId="{C7492959-7A5C-4512-9649-763E22695F60}" dt="2025-01-04T19:37:27.891" v="671" actId="26606"/>
          <ac:graphicFrameMkLst>
            <pc:docMk/>
            <pc:sldMk cId="3462173564" sldId="262"/>
            <ac:graphicFrameMk id="5" creationId="{52FC2B05-2EE1-2961-F909-4E07233645A7}"/>
          </ac:graphicFrameMkLst>
        </pc:graphicFrameChg>
      </pc:sldChg>
      <pc:sldChg chg="addSp delSp modSp mod ord modAnim">
        <pc:chgData name="Chris Droussiotis" userId="66921b89f68d3868" providerId="LiveId" clId="{C7492959-7A5C-4512-9649-763E22695F60}" dt="2025-01-23T11:13:37.932" v="776"/>
        <pc:sldMkLst>
          <pc:docMk/>
          <pc:sldMk cId="2747454983" sldId="263"/>
        </pc:sldMkLst>
        <pc:spChg chg="mod">
          <ac:chgData name="Chris Droussiotis" userId="66921b89f68d3868" providerId="LiveId" clId="{C7492959-7A5C-4512-9649-763E22695F60}" dt="2025-01-04T09:12:12.918" v="305" actId="14100"/>
          <ac:spMkLst>
            <pc:docMk/>
            <pc:sldMk cId="2747454983" sldId="263"/>
            <ac:spMk id="2" creationId="{0B0FD760-C3E9-02E7-5EDC-D9221927854A}"/>
          </ac:spMkLst>
        </pc:spChg>
        <pc:spChg chg="add mod">
          <ac:chgData name="Chris Droussiotis" userId="66921b89f68d3868" providerId="LiveId" clId="{C7492959-7A5C-4512-9649-763E22695F60}" dt="2025-01-04T19:38:44.990" v="674" actId="207"/>
          <ac:spMkLst>
            <pc:docMk/>
            <pc:sldMk cId="2747454983" sldId="263"/>
            <ac:spMk id="6" creationId="{95E54613-6C8A-3F34-275C-ABD4492DB60A}"/>
          </ac:spMkLst>
        </pc:spChg>
        <pc:spChg chg="add mod">
          <ac:chgData name="Chris Droussiotis" userId="66921b89f68d3868" providerId="LiveId" clId="{C7492959-7A5C-4512-9649-763E22695F60}" dt="2025-01-04T19:38:49.034" v="675" actId="207"/>
          <ac:spMkLst>
            <pc:docMk/>
            <pc:sldMk cId="2747454983" sldId="263"/>
            <ac:spMk id="7" creationId="{F19F4983-D963-E952-7BB1-87E67C3A0F61}"/>
          </ac:spMkLst>
        </pc:spChg>
        <pc:spChg chg="add mod">
          <ac:chgData name="Chris Droussiotis" userId="66921b89f68d3868" providerId="LiveId" clId="{C7492959-7A5C-4512-9649-763E22695F60}" dt="2025-01-04T09:16:46.677" v="327" actId="33524"/>
          <ac:spMkLst>
            <pc:docMk/>
            <pc:sldMk cId="2747454983" sldId="263"/>
            <ac:spMk id="9" creationId="{859BDD9C-5077-60EC-D878-BD19125F9CAC}"/>
          </ac:spMkLst>
        </pc:spChg>
      </pc:sldChg>
      <pc:sldChg chg="addSp delSp modSp mod setBg">
        <pc:chgData name="Chris Droussiotis" userId="66921b89f68d3868" providerId="LiveId" clId="{C7492959-7A5C-4512-9649-763E22695F60}" dt="2025-01-04T19:50:33.751" v="704" actId="26606"/>
        <pc:sldMkLst>
          <pc:docMk/>
          <pc:sldMk cId="144277259" sldId="264"/>
        </pc:sldMkLst>
        <pc:spChg chg="mod">
          <ac:chgData name="Chris Droussiotis" userId="66921b89f68d3868" providerId="LiveId" clId="{C7492959-7A5C-4512-9649-763E22695F60}" dt="2025-01-04T19:50:33.751" v="704" actId="26606"/>
          <ac:spMkLst>
            <pc:docMk/>
            <pc:sldMk cId="144277259" sldId="264"/>
            <ac:spMk id="2" creationId="{C489A3E3-FBF6-32CF-A449-CE8552D992FA}"/>
          </ac:spMkLst>
        </pc:spChg>
        <pc:spChg chg="add">
          <ac:chgData name="Chris Droussiotis" userId="66921b89f68d3868" providerId="LiveId" clId="{C7492959-7A5C-4512-9649-763E22695F60}" dt="2025-01-04T19:50:33.751" v="704" actId="26606"/>
          <ac:spMkLst>
            <pc:docMk/>
            <pc:sldMk cId="144277259" sldId="264"/>
            <ac:spMk id="13" creationId="{817D949E-564D-4503-A64E-D22FA3232C29}"/>
          </ac:spMkLst>
        </pc:spChg>
        <pc:spChg chg="add">
          <ac:chgData name="Chris Droussiotis" userId="66921b89f68d3868" providerId="LiveId" clId="{C7492959-7A5C-4512-9649-763E22695F60}" dt="2025-01-04T19:50:33.751" v="704" actId="26606"/>
          <ac:spMkLst>
            <pc:docMk/>
            <pc:sldMk cId="144277259" sldId="264"/>
            <ac:spMk id="15" creationId="{2C8EEB27-9249-8B3A-C8C2-18F9DC480810}"/>
          </ac:spMkLst>
        </pc:spChg>
        <pc:spChg chg="add">
          <ac:chgData name="Chris Droussiotis" userId="66921b89f68d3868" providerId="LiveId" clId="{C7492959-7A5C-4512-9649-763E22695F60}" dt="2025-01-04T19:50:33.751" v="704" actId="26606"/>
          <ac:spMkLst>
            <pc:docMk/>
            <pc:sldMk cId="144277259" sldId="264"/>
            <ac:spMk id="17" creationId="{18482CAC-96FF-EBE5-E97D-0BE2B8A51E3F}"/>
          </ac:spMkLst>
        </pc:spChg>
        <pc:graphicFrameChg chg="add">
          <ac:chgData name="Chris Droussiotis" userId="66921b89f68d3868" providerId="LiveId" clId="{C7492959-7A5C-4512-9649-763E22695F60}" dt="2025-01-04T19:50:33.751" v="704" actId="26606"/>
          <ac:graphicFrameMkLst>
            <pc:docMk/>
            <pc:sldMk cId="144277259" sldId="264"/>
            <ac:graphicFrameMk id="9" creationId="{2DC905C5-FF23-6DF5-352E-A10A4C85A421}"/>
          </ac:graphicFrameMkLst>
        </pc:graphicFrameChg>
      </pc:sldChg>
      <pc:sldChg chg="addSp modSp mod setBg">
        <pc:chgData name="Chris Droussiotis" userId="66921b89f68d3868" providerId="LiveId" clId="{C7492959-7A5C-4512-9649-763E22695F60}" dt="2025-01-04T19:58:09.222" v="710" actId="26606"/>
        <pc:sldMkLst>
          <pc:docMk/>
          <pc:sldMk cId="266634464" sldId="265"/>
        </pc:sldMkLst>
        <pc:spChg chg="mod">
          <ac:chgData name="Chris Droussiotis" userId="66921b89f68d3868" providerId="LiveId" clId="{C7492959-7A5C-4512-9649-763E22695F60}" dt="2025-01-04T19:58:09.222" v="710" actId="26606"/>
          <ac:spMkLst>
            <pc:docMk/>
            <pc:sldMk cId="266634464" sldId="265"/>
            <ac:spMk id="2" creationId="{4EFE40EB-73E7-DF63-D6BC-D4E7EF57CB2E}"/>
          </ac:spMkLst>
        </pc:spChg>
        <pc:spChg chg="mod">
          <ac:chgData name="Chris Droussiotis" userId="66921b89f68d3868" providerId="LiveId" clId="{C7492959-7A5C-4512-9649-763E22695F60}" dt="2025-01-04T19:58:09.222" v="710" actId="26606"/>
          <ac:spMkLst>
            <pc:docMk/>
            <pc:sldMk cId="266634464" sldId="265"/>
            <ac:spMk id="3" creationId="{E8DB1EFD-5510-24DE-D09F-49774DC7BDD8}"/>
          </ac:spMkLst>
        </pc:spChg>
        <pc:spChg chg="add">
          <ac:chgData name="Chris Droussiotis" userId="66921b89f68d3868" providerId="LiveId" clId="{C7492959-7A5C-4512-9649-763E22695F60}" dt="2025-01-04T19:58:09.222" v="710" actId="26606"/>
          <ac:spMkLst>
            <pc:docMk/>
            <pc:sldMk cId="266634464" sldId="265"/>
            <ac:spMk id="9" creationId="{AD1BDCCC-E676-2A7E-BE11-2B8C23DB287F}"/>
          </ac:spMkLst>
        </pc:spChg>
        <pc:spChg chg="add">
          <ac:chgData name="Chris Droussiotis" userId="66921b89f68d3868" providerId="LiveId" clId="{C7492959-7A5C-4512-9649-763E22695F60}" dt="2025-01-04T19:58:09.222" v="710" actId="26606"/>
          <ac:spMkLst>
            <pc:docMk/>
            <pc:sldMk cId="266634464" sldId="265"/>
            <ac:spMk id="11" creationId="{781C97B1-8A09-6383-8C65-A3B73577816A}"/>
          </ac:spMkLst>
        </pc:spChg>
        <pc:picChg chg="add mod ord">
          <ac:chgData name="Chris Droussiotis" userId="66921b89f68d3868" providerId="LiveId" clId="{C7492959-7A5C-4512-9649-763E22695F60}" dt="2025-01-04T19:58:09.222" v="710" actId="26606"/>
          <ac:picMkLst>
            <pc:docMk/>
            <pc:sldMk cId="266634464" sldId="265"/>
            <ac:picMk id="4" creationId="{B36D0582-05AA-31C1-00D2-A191B90B5AD2}"/>
          </ac:picMkLst>
        </pc:picChg>
      </pc:sldChg>
      <pc:sldChg chg="modSp mod modAnim">
        <pc:chgData name="Chris Droussiotis" userId="66921b89f68d3868" providerId="LiveId" clId="{C7492959-7A5C-4512-9649-763E22695F60}" dt="2025-01-23T11:19:53.421" v="786"/>
        <pc:sldMkLst>
          <pc:docMk/>
          <pc:sldMk cId="1888698548" sldId="266"/>
        </pc:sldMkLst>
        <pc:spChg chg="mod">
          <ac:chgData name="Chris Droussiotis" userId="66921b89f68d3868" providerId="LiveId" clId="{C7492959-7A5C-4512-9649-763E22695F60}" dt="2025-01-04T09:30:52.898" v="580"/>
          <ac:spMkLst>
            <pc:docMk/>
            <pc:sldMk cId="1888698548" sldId="266"/>
            <ac:spMk id="2" creationId="{D97CEF78-CBBD-B50A-4AEB-88EE5E746357}"/>
          </ac:spMkLst>
        </pc:spChg>
        <pc:spChg chg="mod">
          <ac:chgData name="Chris Droussiotis" userId="66921b89f68d3868" providerId="LiveId" clId="{C7492959-7A5C-4512-9649-763E22695F60}" dt="2025-01-04T09:31:14.989" v="582"/>
          <ac:spMkLst>
            <pc:docMk/>
            <pc:sldMk cId="1888698548" sldId="266"/>
            <ac:spMk id="3" creationId="{213EC1A6-EB59-0098-9670-388D0631DC25}"/>
          </ac:spMkLst>
        </pc:spChg>
      </pc:sldChg>
      <pc:sldChg chg="addSp delSp modSp mod setBg">
        <pc:chgData name="Chris Droussiotis" userId="66921b89f68d3868" providerId="LiveId" clId="{C7492959-7A5C-4512-9649-763E22695F60}" dt="2025-01-17T10:51:22.647" v="764" actId="21"/>
        <pc:sldMkLst>
          <pc:docMk/>
          <pc:sldMk cId="3811837115" sldId="267"/>
        </pc:sldMkLst>
        <pc:spChg chg="mod">
          <ac:chgData name="Chris Droussiotis" userId="66921b89f68d3868" providerId="LiveId" clId="{C7492959-7A5C-4512-9649-763E22695F60}" dt="2025-01-04T19:49:44.928" v="703" actId="26606"/>
          <ac:spMkLst>
            <pc:docMk/>
            <pc:sldMk cId="3811837115" sldId="267"/>
            <ac:spMk id="2" creationId="{9AB4AA44-1F6D-FB95-7460-79ACE4B04D1A}"/>
          </ac:spMkLst>
        </pc:spChg>
        <pc:spChg chg="mod">
          <ac:chgData name="Chris Droussiotis" userId="66921b89f68d3868" providerId="LiveId" clId="{C7492959-7A5C-4512-9649-763E22695F60}" dt="2025-01-17T10:51:22.647" v="764" actId="21"/>
          <ac:spMkLst>
            <pc:docMk/>
            <pc:sldMk cId="3811837115" sldId="267"/>
            <ac:spMk id="3" creationId="{FEE8A891-FDD2-CDA6-8C41-1A923A1532E5}"/>
          </ac:spMkLst>
        </pc:spChg>
        <pc:spChg chg="add">
          <ac:chgData name="Chris Droussiotis" userId="66921b89f68d3868" providerId="LiveId" clId="{C7492959-7A5C-4512-9649-763E22695F60}" dt="2025-01-04T19:49:44.928" v="703" actId="26606"/>
          <ac:spMkLst>
            <pc:docMk/>
            <pc:sldMk cId="3811837115" sldId="267"/>
            <ac:spMk id="16" creationId="{AD1BDCCC-E676-2A7E-BE11-2B8C23DB287F}"/>
          </ac:spMkLst>
        </pc:spChg>
        <pc:spChg chg="add">
          <ac:chgData name="Chris Droussiotis" userId="66921b89f68d3868" providerId="LiveId" clId="{C7492959-7A5C-4512-9649-763E22695F60}" dt="2025-01-04T19:49:44.928" v="703" actId="26606"/>
          <ac:spMkLst>
            <pc:docMk/>
            <pc:sldMk cId="3811837115" sldId="267"/>
            <ac:spMk id="18" creationId="{781C97B1-8A09-6383-8C65-A3B73577816A}"/>
          </ac:spMkLst>
        </pc:spChg>
        <pc:picChg chg="add mod ord">
          <ac:chgData name="Chris Droussiotis" userId="66921b89f68d3868" providerId="LiveId" clId="{C7492959-7A5C-4512-9649-763E22695F60}" dt="2025-01-04T19:49:44.928" v="703" actId="26606"/>
          <ac:picMkLst>
            <pc:docMk/>
            <pc:sldMk cId="3811837115" sldId="267"/>
            <ac:picMk id="4" creationId="{D64BB4C5-DFFF-06BE-70BE-1CFDF7C22A8A}"/>
          </ac:picMkLst>
        </pc:picChg>
      </pc:sldChg>
      <pc:sldChg chg="modSp mod">
        <pc:chgData name="Chris Droussiotis" userId="66921b89f68d3868" providerId="LiveId" clId="{C7492959-7A5C-4512-9649-763E22695F60}" dt="2025-01-04T09:32:23.441" v="589" actId="27636"/>
        <pc:sldMkLst>
          <pc:docMk/>
          <pc:sldMk cId="2101147756" sldId="268"/>
        </pc:sldMkLst>
        <pc:spChg chg="mod">
          <ac:chgData name="Chris Droussiotis" userId="66921b89f68d3868" providerId="LiveId" clId="{C7492959-7A5C-4512-9649-763E22695F60}" dt="2025-01-04T09:32:07.544" v="587"/>
          <ac:spMkLst>
            <pc:docMk/>
            <pc:sldMk cId="2101147756" sldId="268"/>
            <ac:spMk id="2" creationId="{FDBFD468-08C7-68AC-E041-BA9AC1B3D65C}"/>
          </ac:spMkLst>
        </pc:spChg>
        <pc:spChg chg="mod">
          <ac:chgData name="Chris Droussiotis" userId="66921b89f68d3868" providerId="LiveId" clId="{C7492959-7A5C-4512-9649-763E22695F60}" dt="2025-01-04T09:32:23.441" v="589" actId="27636"/>
          <ac:spMkLst>
            <pc:docMk/>
            <pc:sldMk cId="2101147756" sldId="268"/>
            <ac:spMk id="3" creationId="{602DA3FD-EB00-105A-C1B8-E14A2188C590}"/>
          </ac:spMkLst>
        </pc:spChg>
      </pc:sldChg>
      <pc:sldChg chg="del">
        <pc:chgData name="Chris Droussiotis" userId="66921b89f68d3868" providerId="LiveId" clId="{C7492959-7A5C-4512-9649-763E22695F60}" dt="2025-01-04T09:29:39.984" v="570" actId="47"/>
        <pc:sldMkLst>
          <pc:docMk/>
          <pc:sldMk cId="0" sldId="303"/>
        </pc:sldMkLst>
      </pc:sldChg>
      <pc:sldChg chg="del">
        <pc:chgData name="Chris Droussiotis" userId="66921b89f68d3868" providerId="LiveId" clId="{C7492959-7A5C-4512-9649-763E22695F60}" dt="2025-01-04T09:29:42.077" v="571" actId="47"/>
        <pc:sldMkLst>
          <pc:docMk/>
          <pc:sldMk cId="0" sldId="304"/>
        </pc:sldMkLst>
      </pc:sldChg>
      <pc:sldChg chg="addSp delSp modSp del mod">
        <pc:chgData name="Chris Droussiotis" userId="66921b89f68d3868" providerId="LiveId" clId="{C7492959-7A5C-4512-9649-763E22695F60}" dt="2025-01-04T09:24:30.087" v="517" actId="47"/>
        <pc:sldMkLst>
          <pc:docMk/>
          <pc:sldMk cId="476980154" sldId="305"/>
        </pc:sldMkLst>
      </pc:sldChg>
      <pc:sldChg chg="addSp delSp modSp mod setBg">
        <pc:chgData name="Chris Droussiotis" userId="66921b89f68d3868" providerId="LiveId" clId="{C7492959-7A5C-4512-9649-763E22695F60}" dt="2025-01-04T19:46:28.444" v="698"/>
        <pc:sldMkLst>
          <pc:docMk/>
          <pc:sldMk cId="1005180266" sldId="306"/>
        </pc:sldMkLst>
        <pc:spChg chg="mod">
          <ac:chgData name="Chris Droussiotis" userId="66921b89f68d3868" providerId="LiveId" clId="{C7492959-7A5C-4512-9649-763E22695F60}" dt="2025-01-04T19:42:53.640" v="680" actId="26606"/>
          <ac:spMkLst>
            <pc:docMk/>
            <pc:sldMk cId="1005180266" sldId="306"/>
            <ac:spMk id="2" creationId="{CFF113BB-1D91-9177-79BE-F0150A510794}"/>
          </ac:spMkLst>
        </pc:spChg>
        <pc:spChg chg="add">
          <ac:chgData name="Chris Droussiotis" userId="66921b89f68d3868" providerId="LiveId" clId="{C7492959-7A5C-4512-9649-763E22695F60}" dt="2025-01-04T19:42:53.640" v="680" actId="26606"/>
          <ac:spMkLst>
            <pc:docMk/>
            <pc:sldMk cId="1005180266" sldId="306"/>
            <ac:spMk id="12" creationId="{4E17AA97-89A7-45C1-B813-BFF6C23D79E1}"/>
          </ac:spMkLst>
        </pc:spChg>
        <pc:spChg chg="add">
          <ac:chgData name="Chris Droussiotis" userId="66921b89f68d3868" providerId="LiveId" clId="{C7492959-7A5C-4512-9649-763E22695F60}" dt="2025-01-04T19:42:53.640" v="680" actId="26606"/>
          <ac:spMkLst>
            <pc:docMk/>
            <pc:sldMk cId="1005180266" sldId="306"/>
            <ac:spMk id="14" creationId="{A91E908F-EF1E-2FDB-BE4D-3F4C56B2F6B8}"/>
          </ac:spMkLst>
        </pc:spChg>
        <pc:spChg chg="add">
          <ac:chgData name="Chris Droussiotis" userId="66921b89f68d3868" providerId="LiveId" clId="{C7492959-7A5C-4512-9649-763E22695F60}" dt="2025-01-04T19:42:53.640" v="680" actId="26606"/>
          <ac:spMkLst>
            <pc:docMk/>
            <pc:sldMk cId="1005180266" sldId="306"/>
            <ac:spMk id="16" creationId="{F7A2980E-8F82-6B7D-A838-277407403589}"/>
          </ac:spMkLst>
        </pc:spChg>
        <pc:graphicFrameChg chg="add mod">
          <ac:chgData name="Chris Droussiotis" userId="66921b89f68d3868" providerId="LiveId" clId="{C7492959-7A5C-4512-9649-763E22695F60}" dt="2025-01-04T19:46:28.444" v="698"/>
          <ac:graphicFrameMkLst>
            <pc:docMk/>
            <pc:sldMk cId="1005180266" sldId="306"/>
            <ac:graphicFrameMk id="8" creationId="{AD65C176-6823-67A3-F85C-9FB12E327FC1}"/>
          </ac:graphicFrameMkLst>
        </pc:graphicFrameChg>
      </pc:sldChg>
      <pc:sldChg chg="addSp delSp modSp mod modAnim">
        <pc:chgData name="Chris Droussiotis" userId="66921b89f68d3868" providerId="LiveId" clId="{C7492959-7A5C-4512-9649-763E22695F60}" dt="2025-01-23T11:14:14.752" v="779"/>
        <pc:sldMkLst>
          <pc:docMk/>
          <pc:sldMk cId="1825990107" sldId="307"/>
        </pc:sldMkLst>
        <pc:spChg chg="mod">
          <ac:chgData name="Chris Droussiotis" userId="66921b89f68d3868" providerId="LiveId" clId="{C7492959-7A5C-4512-9649-763E22695F60}" dt="2025-01-04T09:25:00.727" v="519" actId="14100"/>
          <ac:spMkLst>
            <pc:docMk/>
            <pc:sldMk cId="1825990107" sldId="307"/>
            <ac:spMk id="2" creationId="{5402ED8F-5174-141A-8CFF-10F529283828}"/>
          </ac:spMkLst>
        </pc:spChg>
        <pc:spChg chg="add mod">
          <ac:chgData name="Chris Droussiotis" userId="66921b89f68d3868" providerId="LiveId" clId="{C7492959-7A5C-4512-9649-763E22695F60}" dt="2025-01-04T09:25:21.025" v="523" actId="1076"/>
          <ac:spMkLst>
            <pc:docMk/>
            <pc:sldMk cId="1825990107" sldId="307"/>
            <ac:spMk id="6" creationId="{E0AA25A5-ED69-DF7C-7D77-CEAE813C3DC4}"/>
          </ac:spMkLst>
        </pc:spChg>
        <pc:picChg chg="add mod">
          <ac:chgData name="Chris Droussiotis" userId="66921b89f68d3868" providerId="LiveId" clId="{C7492959-7A5C-4512-9649-763E22695F60}" dt="2025-01-04T19:41:00.543" v="678" actId="14100"/>
          <ac:picMkLst>
            <pc:docMk/>
            <pc:sldMk cId="1825990107" sldId="307"/>
            <ac:picMk id="3" creationId="{57F89CAE-F93E-E24F-F509-16227EB31FD6}"/>
          </ac:picMkLst>
        </pc:picChg>
      </pc:sldChg>
      <pc:sldChg chg="addSp delSp modSp mod setBg">
        <pc:chgData name="Chris Droussiotis" userId="66921b89f68d3868" providerId="LiveId" clId="{C7492959-7A5C-4512-9649-763E22695F60}" dt="2025-01-04T19:50:55.674" v="705" actId="26606"/>
        <pc:sldMkLst>
          <pc:docMk/>
          <pc:sldMk cId="3596972483" sldId="308"/>
        </pc:sldMkLst>
        <pc:spChg chg="mod">
          <ac:chgData name="Chris Droussiotis" userId="66921b89f68d3868" providerId="LiveId" clId="{C7492959-7A5C-4512-9649-763E22695F60}" dt="2025-01-04T19:50:55.674" v="705" actId="26606"/>
          <ac:spMkLst>
            <pc:docMk/>
            <pc:sldMk cId="3596972483" sldId="308"/>
            <ac:spMk id="2" creationId="{70E3E84F-4F6F-E667-CFD7-060931316469}"/>
          </ac:spMkLst>
        </pc:spChg>
        <pc:spChg chg="add">
          <ac:chgData name="Chris Droussiotis" userId="66921b89f68d3868" providerId="LiveId" clId="{C7492959-7A5C-4512-9649-763E22695F60}" dt="2025-01-04T19:50:55.674" v="705" actId="26606"/>
          <ac:spMkLst>
            <pc:docMk/>
            <pc:sldMk cId="3596972483" sldId="308"/>
            <ac:spMk id="13" creationId="{817D949E-564D-4503-A64E-D22FA3232C29}"/>
          </ac:spMkLst>
        </pc:spChg>
        <pc:spChg chg="add">
          <ac:chgData name="Chris Droussiotis" userId="66921b89f68d3868" providerId="LiveId" clId="{C7492959-7A5C-4512-9649-763E22695F60}" dt="2025-01-04T19:50:55.674" v="705" actId="26606"/>
          <ac:spMkLst>
            <pc:docMk/>
            <pc:sldMk cId="3596972483" sldId="308"/>
            <ac:spMk id="15" creationId="{2C8EEB27-9249-8B3A-C8C2-18F9DC480810}"/>
          </ac:spMkLst>
        </pc:spChg>
        <pc:spChg chg="add">
          <ac:chgData name="Chris Droussiotis" userId="66921b89f68d3868" providerId="LiveId" clId="{C7492959-7A5C-4512-9649-763E22695F60}" dt="2025-01-04T19:50:55.674" v="705" actId="26606"/>
          <ac:spMkLst>
            <pc:docMk/>
            <pc:sldMk cId="3596972483" sldId="308"/>
            <ac:spMk id="17" creationId="{18482CAC-96FF-EBE5-E97D-0BE2B8A51E3F}"/>
          </ac:spMkLst>
        </pc:spChg>
        <pc:graphicFrameChg chg="add">
          <ac:chgData name="Chris Droussiotis" userId="66921b89f68d3868" providerId="LiveId" clId="{C7492959-7A5C-4512-9649-763E22695F60}" dt="2025-01-04T19:50:55.674" v="705" actId="26606"/>
          <ac:graphicFrameMkLst>
            <pc:docMk/>
            <pc:sldMk cId="3596972483" sldId="308"/>
            <ac:graphicFrameMk id="9" creationId="{59F37EF3-D677-9DC1-0D0D-FC06ED351AAE}"/>
          </ac:graphicFrameMkLst>
        </pc:graphicFrameChg>
      </pc:sldChg>
      <pc:sldChg chg="addSp delSp modSp mod setBg">
        <pc:chgData name="Chris Droussiotis" userId="66921b89f68d3868" providerId="LiveId" clId="{C7492959-7A5C-4512-9649-763E22695F60}" dt="2025-01-04T19:51:35.217" v="706" actId="26606"/>
        <pc:sldMkLst>
          <pc:docMk/>
          <pc:sldMk cId="3852065734" sldId="309"/>
        </pc:sldMkLst>
        <pc:spChg chg="mod">
          <ac:chgData name="Chris Droussiotis" userId="66921b89f68d3868" providerId="LiveId" clId="{C7492959-7A5C-4512-9649-763E22695F60}" dt="2025-01-04T19:51:35.217" v="706" actId="26606"/>
          <ac:spMkLst>
            <pc:docMk/>
            <pc:sldMk cId="3852065734" sldId="309"/>
            <ac:spMk id="2" creationId="{197E0BA2-C842-A76F-A748-52DF859F6552}"/>
          </ac:spMkLst>
        </pc:spChg>
        <pc:spChg chg="add">
          <ac:chgData name="Chris Droussiotis" userId="66921b89f68d3868" providerId="LiveId" clId="{C7492959-7A5C-4512-9649-763E22695F60}" dt="2025-01-04T19:51:35.217" v="706" actId="26606"/>
          <ac:spMkLst>
            <pc:docMk/>
            <pc:sldMk cId="3852065734" sldId="309"/>
            <ac:spMk id="9" creationId="{817D949E-564D-4503-A64E-D22FA3232C29}"/>
          </ac:spMkLst>
        </pc:spChg>
        <pc:spChg chg="add">
          <ac:chgData name="Chris Droussiotis" userId="66921b89f68d3868" providerId="LiveId" clId="{C7492959-7A5C-4512-9649-763E22695F60}" dt="2025-01-04T19:51:35.217" v="706" actId="26606"/>
          <ac:spMkLst>
            <pc:docMk/>
            <pc:sldMk cId="3852065734" sldId="309"/>
            <ac:spMk id="11" creationId="{2C8EEB27-9249-8B3A-C8C2-18F9DC480810}"/>
          </ac:spMkLst>
        </pc:spChg>
        <pc:spChg chg="add">
          <ac:chgData name="Chris Droussiotis" userId="66921b89f68d3868" providerId="LiveId" clId="{C7492959-7A5C-4512-9649-763E22695F60}" dt="2025-01-04T19:51:35.217" v="706" actId="26606"/>
          <ac:spMkLst>
            <pc:docMk/>
            <pc:sldMk cId="3852065734" sldId="309"/>
            <ac:spMk id="13" creationId="{18482CAC-96FF-EBE5-E97D-0BE2B8A51E3F}"/>
          </ac:spMkLst>
        </pc:spChg>
        <pc:graphicFrameChg chg="add">
          <ac:chgData name="Chris Droussiotis" userId="66921b89f68d3868" providerId="LiveId" clId="{C7492959-7A5C-4512-9649-763E22695F60}" dt="2025-01-04T19:51:35.217" v="706" actId="26606"/>
          <ac:graphicFrameMkLst>
            <pc:docMk/>
            <pc:sldMk cId="3852065734" sldId="309"/>
            <ac:graphicFrameMk id="5" creationId="{C184CA44-1626-132E-C51D-61B98C784208}"/>
          </ac:graphicFrameMkLst>
        </pc:graphicFrameChg>
      </pc:sldChg>
      <pc:sldChg chg="addSp delSp modSp mod setBg">
        <pc:chgData name="Chris Droussiotis" userId="66921b89f68d3868" providerId="LiveId" clId="{C7492959-7A5C-4512-9649-763E22695F60}" dt="2025-01-04T19:36:50.663" v="670" actId="26606"/>
        <pc:sldMkLst>
          <pc:docMk/>
          <pc:sldMk cId="2622295806" sldId="310"/>
        </pc:sldMkLst>
        <pc:spChg chg="mod">
          <ac:chgData name="Chris Droussiotis" userId="66921b89f68d3868" providerId="LiveId" clId="{C7492959-7A5C-4512-9649-763E22695F60}" dt="2025-01-04T19:36:50.663" v="670" actId="26606"/>
          <ac:spMkLst>
            <pc:docMk/>
            <pc:sldMk cId="2622295806" sldId="310"/>
            <ac:spMk id="2" creationId="{E00A787E-305E-77E7-64E6-E66D5108C353}"/>
          </ac:spMkLst>
        </pc:spChg>
        <pc:spChg chg="add">
          <ac:chgData name="Chris Droussiotis" userId="66921b89f68d3868" providerId="LiveId" clId="{C7492959-7A5C-4512-9649-763E22695F60}" dt="2025-01-04T19:36:50.663" v="670" actId="26606"/>
          <ac:spMkLst>
            <pc:docMk/>
            <pc:sldMk cId="2622295806" sldId="310"/>
            <ac:spMk id="11" creationId="{ADE57300-C7FF-4578-99A0-42B0295B123C}"/>
          </ac:spMkLst>
        </pc:spChg>
        <pc:spChg chg="add">
          <ac:chgData name="Chris Droussiotis" userId="66921b89f68d3868" providerId="LiveId" clId="{C7492959-7A5C-4512-9649-763E22695F60}" dt="2025-01-04T19:36:50.663" v="670" actId="26606"/>
          <ac:spMkLst>
            <pc:docMk/>
            <pc:sldMk cId="2622295806" sldId="310"/>
            <ac:spMk id="13" creationId="{DB8F8250-7A81-4A19-87AD-FFB2CE4E39A5}"/>
          </ac:spMkLst>
        </pc:spChg>
        <pc:spChg chg="add">
          <ac:chgData name="Chris Droussiotis" userId="66921b89f68d3868" providerId="LiveId" clId="{C7492959-7A5C-4512-9649-763E22695F60}" dt="2025-01-04T19:36:50.663" v="670" actId="26606"/>
          <ac:spMkLst>
            <pc:docMk/>
            <pc:sldMk cId="2622295806" sldId="310"/>
            <ac:spMk id="15" creationId="{499F38FC-2DEA-2647-C409-EF75720C1017}"/>
          </ac:spMkLst>
        </pc:spChg>
        <pc:spChg chg="add">
          <ac:chgData name="Chris Droussiotis" userId="66921b89f68d3868" providerId="LiveId" clId="{C7492959-7A5C-4512-9649-763E22695F60}" dt="2025-01-04T19:36:50.663" v="670" actId="26606"/>
          <ac:spMkLst>
            <pc:docMk/>
            <pc:sldMk cId="2622295806" sldId="310"/>
            <ac:spMk id="17" creationId="{F3FF94B3-6D3E-44FE-BB02-A9027C0003C7}"/>
          </ac:spMkLst>
        </pc:spChg>
        <pc:spChg chg="add">
          <ac:chgData name="Chris Droussiotis" userId="66921b89f68d3868" providerId="LiveId" clId="{C7492959-7A5C-4512-9649-763E22695F60}" dt="2025-01-04T19:36:50.663" v="670" actId="26606"/>
          <ac:spMkLst>
            <pc:docMk/>
            <pc:sldMk cId="2622295806" sldId="310"/>
            <ac:spMk id="19" creationId="{5820888B-4EA5-E0E8-6D52-7733E1E77451}"/>
          </ac:spMkLst>
        </pc:spChg>
        <pc:spChg chg="add">
          <ac:chgData name="Chris Droussiotis" userId="66921b89f68d3868" providerId="LiveId" clId="{C7492959-7A5C-4512-9649-763E22695F60}" dt="2025-01-04T19:36:50.663" v="670" actId="26606"/>
          <ac:spMkLst>
            <pc:docMk/>
            <pc:sldMk cId="2622295806" sldId="310"/>
            <ac:spMk id="21" creationId="{06B5A8BF-0680-F9A7-27B1-3971EC934783}"/>
          </ac:spMkLst>
        </pc:spChg>
        <pc:picChg chg="add mod">
          <ac:chgData name="Chris Droussiotis" userId="66921b89f68d3868" providerId="LiveId" clId="{C7492959-7A5C-4512-9649-763E22695F60}" dt="2025-01-04T19:36:50.663" v="670" actId="26606"/>
          <ac:picMkLst>
            <pc:docMk/>
            <pc:sldMk cId="2622295806" sldId="310"/>
            <ac:picMk id="6" creationId="{31489E88-764B-07CC-C90F-53414A58D47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www.investopedia.com/terms/c/crowdfunding.asp" TargetMode="External"/><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hyperlink" Target="https://www.investopedia.com/terms/a/angelinvestor.asp" TargetMode="External"/><Relationship Id="rId1" Type="http://schemas.openxmlformats.org/officeDocument/2006/relationships/hyperlink" Target="https://www.investopedia.com/terms/b/bootstrapping.asp" TargetMode="Externa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hyperlink" Target="https://www.investopedia.com/what-is-an-sba-loan-7551104" TargetMode="External"/><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hyperlink" Target="https://www.investopedia.com/terms/g/grant.asp" TargetMode="Externa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hyperlink" Target="https://www.investopedia.com/terms/i/initial-coin-offering-ico.asp" TargetMode="External"/><Relationship Id="rId1" Type="http://schemas.openxmlformats.org/officeDocument/2006/relationships/hyperlink" Target="https://www.investopedia.com/terms/r/revenuebased-financing.asp" TargetMode="Externa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hyperlink" Target="https://www.investopedia.com/terms/p/peer-to-peer-lending.asp" TargetMode="External"/><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https://www.investopedia.com/terms/b/bootstrapping.asp" TargetMode="External"/><Relationship Id="rId7" Type="http://schemas.openxmlformats.org/officeDocument/2006/relationships/image" Target="../media/image27.png"/><Relationship Id="rId12" Type="http://schemas.openxmlformats.org/officeDocument/2006/relationships/hyperlink" Target="https://www.investopedia.com/what-is-an-sba-loan-7551104" TargetMode="External"/><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hyperlink" Target="https://www.investopedia.com/terms/a/angelinvestor.asp" TargetMode="External"/><Relationship Id="rId11" Type="http://schemas.openxmlformats.org/officeDocument/2006/relationships/image" Target="../media/image30.svg"/><Relationship Id="rId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hyperlink" Target="https://www.investopedia.com/terms/c/crowdfunding.asp"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hyperlink" Target="https://www.investopedia.com/terms/r/revenuebased-financing.asp" TargetMode="External"/><Relationship Id="rId7" Type="http://schemas.openxmlformats.org/officeDocument/2006/relationships/image" Target="../media/image35.png"/><Relationship Id="rId12" Type="http://schemas.openxmlformats.org/officeDocument/2006/relationships/hyperlink" Target="https://www.investopedia.com/terms/p/peer-to-peer-lending.asp" TargetMode="External"/><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hyperlink" Target="https://www.investopedia.com/terms/i/initial-coin-offering-ico.asp" TargetMode="External"/><Relationship Id="rId11" Type="http://schemas.openxmlformats.org/officeDocument/2006/relationships/image" Target="../media/image38.svg"/><Relationship Id="rId5" Type="http://schemas.openxmlformats.org/officeDocument/2006/relationships/image" Target="../media/image34.svg"/><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hyperlink" Target="https://www.investopedia.com/terms/g/grant.asp"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2B33A-C806-48EC-AE26-A9333EAFC88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9995ABC-7489-4406-8020-885951EE22E5}">
      <dgm:prSet/>
      <dgm:spPr/>
      <dgm:t>
        <a:bodyPr/>
        <a:lstStyle/>
        <a:p>
          <a:r>
            <a:rPr lang="en-US" b="1"/>
            <a:t>Pre-Seed</a:t>
          </a:r>
          <a:r>
            <a:rPr lang="en-US"/>
            <a:t>: This is the earliest stage of business development when the startup founders try to turn an idea into a concrete business plan. They may enroll in a business accelerator to secure early funding and mentorship.</a:t>
          </a:r>
        </a:p>
      </dgm:t>
    </dgm:pt>
    <dgm:pt modelId="{A97F7B1A-1419-42F3-A77D-1EEF24A1AD3B}" type="parTrans" cxnId="{DBF9AB93-BFC0-4374-A519-5F93314E2B0D}">
      <dgm:prSet/>
      <dgm:spPr/>
      <dgm:t>
        <a:bodyPr/>
        <a:lstStyle/>
        <a:p>
          <a:endParaRPr lang="en-US"/>
        </a:p>
      </dgm:t>
    </dgm:pt>
    <dgm:pt modelId="{0CE3DF08-6DDB-40C8-81A6-26DFCF5238D7}" type="sibTrans" cxnId="{DBF9AB93-BFC0-4374-A519-5F93314E2B0D}">
      <dgm:prSet/>
      <dgm:spPr/>
      <dgm:t>
        <a:bodyPr/>
        <a:lstStyle/>
        <a:p>
          <a:endParaRPr lang="en-US"/>
        </a:p>
      </dgm:t>
    </dgm:pt>
    <dgm:pt modelId="{D7A34E39-D3EA-4211-A970-1ABE2931682B}">
      <dgm:prSet/>
      <dgm:spPr/>
      <dgm:t>
        <a:bodyPr/>
        <a:lstStyle/>
        <a:p>
          <a:r>
            <a:rPr lang="en-US" b="1"/>
            <a:t>Seed Funding</a:t>
          </a:r>
          <a:r>
            <a:rPr lang="en-US"/>
            <a:t>: This is the point where a new business seeks to launch its first product. Since there are no revenue streams yet, the company will need VCs to fund all of its operations.</a:t>
          </a:r>
        </a:p>
      </dgm:t>
    </dgm:pt>
    <dgm:pt modelId="{3DC89BFA-D205-4478-B5D2-FB7F10B32135}" type="parTrans" cxnId="{05EFA3AE-204E-4473-B695-7D7CE98AB0A7}">
      <dgm:prSet/>
      <dgm:spPr/>
      <dgm:t>
        <a:bodyPr/>
        <a:lstStyle/>
        <a:p>
          <a:endParaRPr lang="en-US"/>
        </a:p>
      </dgm:t>
    </dgm:pt>
    <dgm:pt modelId="{8ECCDA3C-1C11-4971-9137-B9E6F2A34440}" type="sibTrans" cxnId="{05EFA3AE-204E-4473-B695-7D7CE98AB0A7}">
      <dgm:prSet/>
      <dgm:spPr/>
      <dgm:t>
        <a:bodyPr/>
        <a:lstStyle/>
        <a:p>
          <a:endParaRPr lang="en-US"/>
        </a:p>
      </dgm:t>
    </dgm:pt>
    <dgm:pt modelId="{4E02F5D9-622E-4A18-9DE5-08554BD14A81}">
      <dgm:prSet/>
      <dgm:spPr/>
      <dgm:t>
        <a:bodyPr/>
        <a:lstStyle/>
        <a:p>
          <a:r>
            <a:rPr lang="en-US" b="1"/>
            <a:t>Early-Stage Funding</a:t>
          </a:r>
          <a:r>
            <a:rPr lang="en-US"/>
            <a:t>: Once a business has developed a product, it will need additional capital to ramp up production and sales before it can become self-funding. The business will then need one or more funding rounds, typically denoted incrementally as Series A, Series B, etc.</a:t>
          </a:r>
        </a:p>
      </dgm:t>
    </dgm:pt>
    <dgm:pt modelId="{E8787CB1-9B58-41B6-B003-4A175BFA24F7}" type="parTrans" cxnId="{1E473C82-E6AB-4F37-94B1-D96632778ACD}">
      <dgm:prSet/>
      <dgm:spPr/>
      <dgm:t>
        <a:bodyPr/>
        <a:lstStyle/>
        <a:p>
          <a:endParaRPr lang="en-US"/>
        </a:p>
      </dgm:t>
    </dgm:pt>
    <dgm:pt modelId="{F0F31EB6-5328-4712-8485-380969610E24}" type="sibTrans" cxnId="{1E473C82-E6AB-4F37-94B1-D96632778ACD}">
      <dgm:prSet/>
      <dgm:spPr/>
      <dgm:t>
        <a:bodyPr/>
        <a:lstStyle/>
        <a:p>
          <a:endParaRPr lang="en-US"/>
        </a:p>
      </dgm:t>
    </dgm:pt>
    <dgm:pt modelId="{BB98D2A5-82CE-48E9-B3D9-5FB61B23FB33}" type="pres">
      <dgm:prSet presAssocID="{98D2B33A-C806-48EC-AE26-A9333EAFC881}" presName="root" presStyleCnt="0">
        <dgm:presLayoutVars>
          <dgm:dir/>
          <dgm:resizeHandles val="exact"/>
        </dgm:presLayoutVars>
      </dgm:prSet>
      <dgm:spPr/>
    </dgm:pt>
    <dgm:pt modelId="{C222138A-8439-49DF-8062-FDEE1669342D}" type="pres">
      <dgm:prSet presAssocID="{D9995ABC-7489-4406-8020-885951EE22E5}" presName="compNode" presStyleCnt="0"/>
      <dgm:spPr/>
    </dgm:pt>
    <dgm:pt modelId="{7A7D0563-B2D5-472F-A3C9-32B6216B52AD}" type="pres">
      <dgm:prSet presAssocID="{D9995ABC-7489-4406-8020-885951EE22E5}" presName="bgRect" presStyleLbl="bgShp" presStyleIdx="0" presStyleCnt="3"/>
      <dgm:spPr/>
    </dgm:pt>
    <dgm:pt modelId="{F3858952-2EAF-405E-93FA-3552CDEFD9D0}" type="pres">
      <dgm:prSet presAssocID="{D9995ABC-7489-4406-8020-885951EE22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ement truck"/>
        </a:ext>
      </dgm:extLst>
    </dgm:pt>
    <dgm:pt modelId="{DF78D8A4-CC6F-4C5F-B511-742E248DB018}" type="pres">
      <dgm:prSet presAssocID="{D9995ABC-7489-4406-8020-885951EE22E5}" presName="spaceRect" presStyleCnt="0"/>
      <dgm:spPr/>
    </dgm:pt>
    <dgm:pt modelId="{A505432F-43E4-4203-A50E-96A5A2B2DFCD}" type="pres">
      <dgm:prSet presAssocID="{D9995ABC-7489-4406-8020-885951EE22E5}" presName="parTx" presStyleLbl="revTx" presStyleIdx="0" presStyleCnt="3">
        <dgm:presLayoutVars>
          <dgm:chMax val="0"/>
          <dgm:chPref val="0"/>
        </dgm:presLayoutVars>
      </dgm:prSet>
      <dgm:spPr/>
    </dgm:pt>
    <dgm:pt modelId="{D24EFFE0-6319-4D67-B17E-908C6C846B8C}" type="pres">
      <dgm:prSet presAssocID="{0CE3DF08-6DDB-40C8-81A6-26DFCF5238D7}" presName="sibTrans" presStyleCnt="0"/>
      <dgm:spPr/>
    </dgm:pt>
    <dgm:pt modelId="{1C5A6F6E-9A37-4180-8C94-A384DBEB3745}" type="pres">
      <dgm:prSet presAssocID="{D7A34E39-D3EA-4211-A970-1ABE2931682B}" presName="compNode" presStyleCnt="0"/>
      <dgm:spPr/>
    </dgm:pt>
    <dgm:pt modelId="{EE268DD6-E6D0-4426-B7C9-55E4874423AB}" type="pres">
      <dgm:prSet presAssocID="{D7A34E39-D3EA-4211-A970-1ABE2931682B}" presName="bgRect" presStyleLbl="bgShp" presStyleIdx="1" presStyleCnt="3"/>
      <dgm:spPr/>
    </dgm:pt>
    <dgm:pt modelId="{C1F27D64-8BB1-4317-A866-DA07BC697A21}" type="pres">
      <dgm:prSet presAssocID="{D7A34E39-D3EA-4211-A970-1ABE293168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Hand with Plant"/>
        </a:ext>
      </dgm:extLst>
    </dgm:pt>
    <dgm:pt modelId="{D53E3B4C-C633-44B0-8D7D-1CA305D5F472}" type="pres">
      <dgm:prSet presAssocID="{D7A34E39-D3EA-4211-A970-1ABE2931682B}" presName="spaceRect" presStyleCnt="0"/>
      <dgm:spPr/>
    </dgm:pt>
    <dgm:pt modelId="{62AF8FCE-786F-4624-82DA-DA1B1E0B9C75}" type="pres">
      <dgm:prSet presAssocID="{D7A34E39-D3EA-4211-A970-1ABE2931682B}" presName="parTx" presStyleLbl="revTx" presStyleIdx="1" presStyleCnt="3">
        <dgm:presLayoutVars>
          <dgm:chMax val="0"/>
          <dgm:chPref val="0"/>
        </dgm:presLayoutVars>
      </dgm:prSet>
      <dgm:spPr/>
    </dgm:pt>
    <dgm:pt modelId="{93542820-7CAF-4AF2-AD58-69A0B3448DC6}" type="pres">
      <dgm:prSet presAssocID="{8ECCDA3C-1C11-4971-9137-B9E6F2A34440}" presName="sibTrans" presStyleCnt="0"/>
      <dgm:spPr/>
    </dgm:pt>
    <dgm:pt modelId="{25C905CD-F5B8-4780-8F2C-6D69B8621A63}" type="pres">
      <dgm:prSet presAssocID="{4E02F5D9-622E-4A18-9DE5-08554BD14A81}" presName="compNode" presStyleCnt="0"/>
      <dgm:spPr/>
    </dgm:pt>
    <dgm:pt modelId="{654B2672-F10A-4FFC-9B5C-86E266FF0CEC}" type="pres">
      <dgm:prSet presAssocID="{4E02F5D9-622E-4A18-9DE5-08554BD14A81}" presName="bgRect" presStyleLbl="bgShp" presStyleIdx="2" presStyleCnt="3"/>
      <dgm:spPr/>
    </dgm:pt>
    <dgm:pt modelId="{23D173DF-8CA3-41F8-8EC3-C398EE3856A0}" type="pres">
      <dgm:prSet presAssocID="{4E02F5D9-622E-4A18-9DE5-08554BD14A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B967673-C895-4492-BBCA-9FC0FAA12238}" type="pres">
      <dgm:prSet presAssocID="{4E02F5D9-622E-4A18-9DE5-08554BD14A81}" presName="spaceRect" presStyleCnt="0"/>
      <dgm:spPr/>
    </dgm:pt>
    <dgm:pt modelId="{71D22630-1D30-47A0-A442-C2FF9EA05FD7}" type="pres">
      <dgm:prSet presAssocID="{4E02F5D9-622E-4A18-9DE5-08554BD14A81}" presName="parTx" presStyleLbl="revTx" presStyleIdx="2" presStyleCnt="3">
        <dgm:presLayoutVars>
          <dgm:chMax val="0"/>
          <dgm:chPref val="0"/>
        </dgm:presLayoutVars>
      </dgm:prSet>
      <dgm:spPr/>
    </dgm:pt>
  </dgm:ptLst>
  <dgm:cxnLst>
    <dgm:cxn modelId="{49E6C71D-639B-4A20-8F32-70AEA9C8C177}" type="presOf" srcId="{4E02F5D9-622E-4A18-9DE5-08554BD14A81}" destId="{71D22630-1D30-47A0-A442-C2FF9EA05FD7}" srcOrd="0" destOrd="0" presId="urn:microsoft.com/office/officeart/2018/2/layout/IconVerticalSolidList"/>
    <dgm:cxn modelId="{3B299F2C-96A2-4DDA-8D2E-5F80F5DBD722}" type="presOf" srcId="{D9995ABC-7489-4406-8020-885951EE22E5}" destId="{A505432F-43E4-4203-A50E-96A5A2B2DFCD}" srcOrd="0" destOrd="0" presId="urn:microsoft.com/office/officeart/2018/2/layout/IconVerticalSolidList"/>
    <dgm:cxn modelId="{1E473C82-E6AB-4F37-94B1-D96632778ACD}" srcId="{98D2B33A-C806-48EC-AE26-A9333EAFC881}" destId="{4E02F5D9-622E-4A18-9DE5-08554BD14A81}" srcOrd="2" destOrd="0" parTransId="{E8787CB1-9B58-41B6-B003-4A175BFA24F7}" sibTransId="{F0F31EB6-5328-4712-8485-380969610E24}"/>
    <dgm:cxn modelId="{B333AD84-3892-46A2-998E-782014116D6F}" type="presOf" srcId="{D7A34E39-D3EA-4211-A970-1ABE2931682B}" destId="{62AF8FCE-786F-4624-82DA-DA1B1E0B9C75}" srcOrd="0" destOrd="0" presId="urn:microsoft.com/office/officeart/2018/2/layout/IconVerticalSolidList"/>
    <dgm:cxn modelId="{DBF9AB93-BFC0-4374-A519-5F93314E2B0D}" srcId="{98D2B33A-C806-48EC-AE26-A9333EAFC881}" destId="{D9995ABC-7489-4406-8020-885951EE22E5}" srcOrd="0" destOrd="0" parTransId="{A97F7B1A-1419-42F3-A77D-1EEF24A1AD3B}" sibTransId="{0CE3DF08-6DDB-40C8-81A6-26DFCF5238D7}"/>
    <dgm:cxn modelId="{05EFA3AE-204E-4473-B695-7D7CE98AB0A7}" srcId="{98D2B33A-C806-48EC-AE26-A9333EAFC881}" destId="{D7A34E39-D3EA-4211-A970-1ABE2931682B}" srcOrd="1" destOrd="0" parTransId="{3DC89BFA-D205-4478-B5D2-FB7F10B32135}" sibTransId="{8ECCDA3C-1C11-4971-9137-B9E6F2A34440}"/>
    <dgm:cxn modelId="{F8D1E8DB-1C06-450D-8A6D-3252A4C386E6}" type="presOf" srcId="{98D2B33A-C806-48EC-AE26-A9333EAFC881}" destId="{BB98D2A5-82CE-48E9-B3D9-5FB61B23FB33}" srcOrd="0" destOrd="0" presId="urn:microsoft.com/office/officeart/2018/2/layout/IconVerticalSolidList"/>
    <dgm:cxn modelId="{0C8A3A14-2163-4177-AAF0-02AB374CA7D9}" type="presParOf" srcId="{BB98D2A5-82CE-48E9-B3D9-5FB61B23FB33}" destId="{C222138A-8439-49DF-8062-FDEE1669342D}" srcOrd="0" destOrd="0" presId="urn:microsoft.com/office/officeart/2018/2/layout/IconVerticalSolidList"/>
    <dgm:cxn modelId="{970FA1EC-38E7-4EA6-BF16-D41D59CCA90B}" type="presParOf" srcId="{C222138A-8439-49DF-8062-FDEE1669342D}" destId="{7A7D0563-B2D5-472F-A3C9-32B6216B52AD}" srcOrd="0" destOrd="0" presId="urn:microsoft.com/office/officeart/2018/2/layout/IconVerticalSolidList"/>
    <dgm:cxn modelId="{1A13C06A-E69B-43A8-8ECF-C1DBBC2F75F1}" type="presParOf" srcId="{C222138A-8439-49DF-8062-FDEE1669342D}" destId="{F3858952-2EAF-405E-93FA-3552CDEFD9D0}" srcOrd="1" destOrd="0" presId="urn:microsoft.com/office/officeart/2018/2/layout/IconVerticalSolidList"/>
    <dgm:cxn modelId="{DCA0F1ED-4919-4027-B56D-0C3CEDCBEB66}" type="presParOf" srcId="{C222138A-8439-49DF-8062-FDEE1669342D}" destId="{DF78D8A4-CC6F-4C5F-B511-742E248DB018}" srcOrd="2" destOrd="0" presId="urn:microsoft.com/office/officeart/2018/2/layout/IconVerticalSolidList"/>
    <dgm:cxn modelId="{D27AED05-9FA1-449D-8075-21837A111E85}" type="presParOf" srcId="{C222138A-8439-49DF-8062-FDEE1669342D}" destId="{A505432F-43E4-4203-A50E-96A5A2B2DFCD}" srcOrd="3" destOrd="0" presId="urn:microsoft.com/office/officeart/2018/2/layout/IconVerticalSolidList"/>
    <dgm:cxn modelId="{BDA2970A-4555-42EB-A6CE-F592164029E0}" type="presParOf" srcId="{BB98D2A5-82CE-48E9-B3D9-5FB61B23FB33}" destId="{D24EFFE0-6319-4D67-B17E-908C6C846B8C}" srcOrd="1" destOrd="0" presId="urn:microsoft.com/office/officeart/2018/2/layout/IconVerticalSolidList"/>
    <dgm:cxn modelId="{EC044533-8BC9-4A62-AD4B-9184030DB550}" type="presParOf" srcId="{BB98D2A5-82CE-48E9-B3D9-5FB61B23FB33}" destId="{1C5A6F6E-9A37-4180-8C94-A384DBEB3745}" srcOrd="2" destOrd="0" presId="urn:microsoft.com/office/officeart/2018/2/layout/IconVerticalSolidList"/>
    <dgm:cxn modelId="{52BA3D92-C0F7-4940-82AD-1395A6C80AEE}" type="presParOf" srcId="{1C5A6F6E-9A37-4180-8C94-A384DBEB3745}" destId="{EE268DD6-E6D0-4426-B7C9-55E4874423AB}" srcOrd="0" destOrd="0" presId="urn:microsoft.com/office/officeart/2018/2/layout/IconVerticalSolidList"/>
    <dgm:cxn modelId="{AF1DF3B7-3EC2-4CA1-B4DD-2A3F7DBD4107}" type="presParOf" srcId="{1C5A6F6E-9A37-4180-8C94-A384DBEB3745}" destId="{C1F27D64-8BB1-4317-A866-DA07BC697A21}" srcOrd="1" destOrd="0" presId="urn:microsoft.com/office/officeart/2018/2/layout/IconVerticalSolidList"/>
    <dgm:cxn modelId="{CA6EA488-36E6-4196-B4E1-EC04D336CEAB}" type="presParOf" srcId="{1C5A6F6E-9A37-4180-8C94-A384DBEB3745}" destId="{D53E3B4C-C633-44B0-8D7D-1CA305D5F472}" srcOrd="2" destOrd="0" presId="urn:microsoft.com/office/officeart/2018/2/layout/IconVerticalSolidList"/>
    <dgm:cxn modelId="{2385B09E-BCDA-4A23-A072-7B4B40BDDF86}" type="presParOf" srcId="{1C5A6F6E-9A37-4180-8C94-A384DBEB3745}" destId="{62AF8FCE-786F-4624-82DA-DA1B1E0B9C75}" srcOrd="3" destOrd="0" presId="urn:microsoft.com/office/officeart/2018/2/layout/IconVerticalSolidList"/>
    <dgm:cxn modelId="{ED101C74-4D8F-4EC3-9ED4-7A88CFB2B10A}" type="presParOf" srcId="{BB98D2A5-82CE-48E9-B3D9-5FB61B23FB33}" destId="{93542820-7CAF-4AF2-AD58-69A0B3448DC6}" srcOrd="3" destOrd="0" presId="urn:microsoft.com/office/officeart/2018/2/layout/IconVerticalSolidList"/>
    <dgm:cxn modelId="{4A58E5EF-2546-4317-B2FE-EBCCC242ABA8}" type="presParOf" srcId="{BB98D2A5-82CE-48E9-B3D9-5FB61B23FB33}" destId="{25C905CD-F5B8-4780-8F2C-6D69B8621A63}" srcOrd="4" destOrd="0" presId="urn:microsoft.com/office/officeart/2018/2/layout/IconVerticalSolidList"/>
    <dgm:cxn modelId="{8E7E54AB-01E1-455C-9695-C40E736E27AF}" type="presParOf" srcId="{25C905CD-F5B8-4780-8F2C-6D69B8621A63}" destId="{654B2672-F10A-4FFC-9B5C-86E266FF0CEC}" srcOrd="0" destOrd="0" presId="urn:microsoft.com/office/officeart/2018/2/layout/IconVerticalSolidList"/>
    <dgm:cxn modelId="{1D58CAF8-808B-436A-BF66-966EC8C6B70A}" type="presParOf" srcId="{25C905CD-F5B8-4780-8F2C-6D69B8621A63}" destId="{23D173DF-8CA3-41F8-8EC3-C398EE3856A0}" srcOrd="1" destOrd="0" presId="urn:microsoft.com/office/officeart/2018/2/layout/IconVerticalSolidList"/>
    <dgm:cxn modelId="{A7A269F2-F864-4A2A-91E8-71B4DA6914AB}" type="presParOf" srcId="{25C905CD-F5B8-4780-8F2C-6D69B8621A63}" destId="{3B967673-C895-4492-BBCA-9FC0FAA12238}" srcOrd="2" destOrd="0" presId="urn:microsoft.com/office/officeart/2018/2/layout/IconVerticalSolidList"/>
    <dgm:cxn modelId="{7FAFD33F-AEBC-4F2A-9FA2-13DE337376D6}" type="presParOf" srcId="{25C905CD-F5B8-4780-8F2C-6D69B8621A63}" destId="{71D22630-1D30-47A0-A442-C2FF9EA05F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68077F-DC31-4D9C-B9C2-FC90115DE4C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8B50959-1DE0-4C14-A53C-974443A1A024}">
      <dgm:prSet/>
      <dgm:spPr/>
      <dgm:t>
        <a:bodyPr/>
        <a:lstStyle/>
        <a:p>
          <a:r>
            <a:rPr lang="en-US" b="1"/>
            <a:t>Submit a Business Plan</a:t>
          </a:r>
          <a:r>
            <a:rPr lang="en-US"/>
            <a:t>: Any business looking for venture capital must submit a business plan to a venture capital firm or an angel investor. The firm or the investor will perform due diligence, which includes a thorough investigation of the company's business model, products, management team, and operating history.</a:t>
          </a:r>
        </a:p>
      </dgm:t>
    </dgm:pt>
    <dgm:pt modelId="{A920C1BC-E7D3-4B47-9F34-75B6F96DBC25}" type="parTrans" cxnId="{056A5754-DC52-433B-BB89-AB991DB304BD}">
      <dgm:prSet/>
      <dgm:spPr/>
      <dgm:t>
        <a:bodyPr/>
        <a:lstStyle/>
        <a:p>
          <a:endParaRPr lang="en-US"/>
        </a:p>
      </dgm:t>
    </dgm:pt>
    <dgm:pt modelId="{A1ADF5F4-4B21-4C38-960F-7E790ADC834C}" type="sibTrans" cxnId="{056A5754-DC52-433B-BB89-AB991DB304BD}">
      <dgm:prSet/>
      <dgm:spPr/>
      <dgm:t>
        <a:bodyPr/>
        <a:lstStyle/>
        <a:p>
          <a:endParaRPr lang="en-US"/>
        </a:p>
      </dgm:t>
    </dgm:pt>
    <dgm:pt modelId="{4546EEA2-9E72-4DBB-8D34-A897B2DC7ACD}">
      <dgm:prSet/>
      <dgm:spPr/>
      <dgm:t>
        <a:bodyPr/>
        <a:lstStyle/>
        <a:p>
          <a:r>
            <a:rPr lang="en-US" b="1"/>
            <a:t>Investment Pledge</a:t>
          </a:r>
          <a:r>
            <a:rPr lang="en-US"/>
            <a:t>: Once due diligence has been completed, the firm or the investor will pledge an investment of capital in exchange for equity in the company. These funds may be provided all at once, but more typically the capital is provided in rounds. The firm or investor then takes an active role in the funded company, advising and monitoring its progress before releasing additional funds.</a:t>
          </a:r>
        </a:p>
      </dgm:t>
    </dgm:pt>
    <dgm:pt modelId="{33C0BA4A-9905-451B-8C2C-59CEED14C346}" type="parTrans" cxnId="{DB7CAD73-687E-4357-BF11-5EA83E86C512}">
      <dgm:prSet/>
      <dgm:spPr/>
      <dgm:t>
        <a:bodyPr/>
        <a:lstStyle/>
        <a:p>
          <a:endParaRPr lang="en-US"/>
        </a:p>
      </dgm:t>
    </dgm:pt>
    <dgm:pt modelId="{0C330E9F-A107-4D13-8CB4-6EA3B9F93693}" type="sibTrans" cxnId="{DB7CAD73-687E-4357-BF11-5EA83E86C512}">
      <dgm:prSet/>
      <dgm:spPr/>
      <dgm:t>
        <a:bodyPr/>
        <a:lstStyle/>
        <a:p>
          <a:endParaRPr lang="en-US"/>
        </a:p>
      </dgm:t>
    </dgm:pt>
    <dgm:pt modelId="{7DB15F2E-1991-482B-A4EB-DA15696458CE}">
      <dgm:prSet/>
      <dgm:spPr/>
      <dgm:t>
        <a:bodyPr/>
        <a:lstStyle/>
        <a:p>
          <a:r>
            <a:rPr lang="en-US" b="1"/>
            <a:t>Exit</a:t>
          </a:r>
          <a:r>
            <a:rPr lang="en-US"/>
            <a:t>: The investor exits the company after some time, typically four to six years after the initial investment, by initiating a merger, acquisition, or initial public offering (IPO).</a:t>
          </a:r>
        </a:p>
      </dgm:t>
    </dgm:pt>
    <dgm:pt modelId="{F65DC1E5-8F32-40E8-8AED-4448D2844B5A}" type="parTrans" cxnId="{3905B82F-3C23-4783-9A0A-B65443254322}">
      <dgm:prSet/>
      <dgm:spPr/>
      <dgm:t>
        <a:bodyPr/>
        <a:lstStyle/>
        <a:p>
          <a:endParaRPr lang="en-US"/>
        </a:p>
      </dgm:t>
    </dgm:pt>
    <dgm:pt modelId="{B69CC1E4-A778-4E61-958A-E8440BD1A63B}" type="sibTrans" cxnId="{3905B82F-3C23-4783-9A0A-B65443254322}">
      <dgm:prSet/>
      <dgm:spPr/>
      <dgm:t>
        <a:bodyPr/>
        <a:lstStyle/>
        <a:p>
          <a:endParaRPr lang="en-US"/>
        </a:p>
      </dgm:t>
    </dgm:pt>
    <dgm:pt modelId="{3828F0E3-246A-4650-86CE-94A3DFDE6CB4}" type="pres">
      <dgm:prSet presAssocID="{7E68077F-DC31-4D9C-B9C2-FC90115DE4CD}" presName="root" presStyleCnt="0">
        <dgm:presLayoutVars>
          <dgm:dir/>
          <dgm:resizeHandles val="exact"/>
        </dgm:presLayoutVars>
      </dgm:prSet>
      <dgm:spPr/>
    </dgm:pt>
    <dgm:pt modelId="{3B80583B-0770-4569-886D-B0F91E40D608}" type="pres">
      <dgm:prSet presAssocID="{C8B50959-1DE0-4C14-A53C-974443A1A024}" presName="compNode" presStyleCnt="0"/>
      <dgm:spPr/>
    </dgm:pt>
    <dgm:pt modelId="{FD2E86B4-52E4-4934-90B2-9AC0BFE4C859}" type="pres">
      <dgm:prSet presAssocID="{C8B50959-1DE0-4C14-A53C-974443A1A024}" presName="bgRect" presStyleLbl="bgShp" presStyleIdx="0" presStyleCnt="3"/>
      <dgm:spPr/>
    </dgm:pt>
    <dgm:pt modelId="{8A4B8410-B649-4D3D-B782-65E1372D351A}" type="pres">
      <dgm:prSet presAssocID="{C8B50959-1DE0-4C14-A53C-974443A1A0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uro"/>
        </a:ext>
      </dgm:extLst>
    </dgm:pt>
    <dgm:pt modelId="{A5F87CBC-267C-4688-B235-7ABD4D8A9A9B}" type="pres">
      <dgm:prSet presAssocID="{C8B50959-1DE0-4C14-A53C-974443A1A024}" presName="spaceRect" presStyleCnt="0"/>
      <dgm:spPr/>
    </dgm:pt>
    <dgm:pt modelId="{C3D8D42E-243C-41E6-A8DF-0BBAA186B692}" type="pres">
      <dgm:prSet presAssocID="{C8B50959-1DE0-4C14-A53C-974443A1A024}" presName="parTx" presStyleLbl="revTx" presStyleIdx="0" presStyleCnt="3">
        <dgm:presLayoutVars>
          <dgm:chMax val="0"/>
          <dgm:chPref val="0"/>
        </dgm:presLayoutVars>
      </dgm:prSet>
      <dgm:spPr/>
    </dgm:pt>
    <dgm:pt modelId="{0AD612B6-FF99-419F-8758-FC63F7D3435B}" type="pres">
      <dgm:prSet presAssocID="{A1ADF5F4-4B21-4C38-960F-7E790ADC834C}" presName="sibTrans" presStyleCnt="0"/>
      <dgm:spPr/>
    </dgm:pt>
    <dgm:pt modelId="{E3579139-0199-4BFD-BB14-EC73EC813283}" type="pres">
      <dgm:prSet presAssocID="{4546EEA2-9E72-4DBB-8D34-A897B2DC7ACD}" presName="compNode" presStyleCnt="0"/>
      <dgm:spPr/>
    </dgm:pt>
    <dgm:pt modelId="{C56FEEB5-0ABA-457C-9589-99F009384033}" type="pres">
      <dgm:prSet presAssocID="{4546EEA2-9E72-4DBB-8D34-A897B2DC7ACD}" presName="bgRect" presStyleLbl="bgShp" presStyleIdx="1" presStyleCnt="3"/>
      <dgm:spPr/>
    </dgm:pt>
    <dgm:pt modelId="{B64BAF2A-0A2B-4B6F-9E8A-3D8B5D354192}" type="pres">
      <dgm:prSet presAssocID="{4546EEA2-9E72-4DBB-8D34-A897B2DC7A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EDCDEBF-1471-4C9C-9F53-7A4048E4DD9E}" type="pres">
      <dgm:prSet presAssocID="{4546EEA2-9E72-4DBB-8D34-A897B2DC7ACD}" presName="spaceRect" presStyleCnt="0"/>
      <dgm:spPr/>
    </dgm:pt>
    <dgm:pt modelId="{872F64A0-5ADA-4D26-9D22-EEB99A5E4F53}" type="pres">
      <dgm:prSet presAssocID="{4546EEA2-9E72-4DBB-8D34-A897B2DC7ACD}" presName="parTx" presStyleLbl="revTx" presStyleIdx="1" presStyleCnt="3">
        <dgm:presLayoutVars>
          <dgm:chMax val="0"/>
          <dgm:chPref val="0"/>
        </dgm:presLayoutVars>
      </dgm:prSet>
      <dgm:spPr/>
    </dgm:pt>
    <dgm:pt modelId="{0416948D-24A5-4B9D-8F01-D89F037E8D66}" type="pres">
      <dgm:prSet presAssocID="{0C330E9F-A107-4D13-8CB4-6EA3B9F93693}" presName="sibTrans" presStyleCnt="0"/>
      <dgm:spPr/>
    </dgm:pt>
    <dgm:pt modelId="{B9888045-FFA4-4916-B1D5-C94FBC866DF4}" type="pres">
      <dgm:prSet presAssocID="{7DB15F2E-1991-482B-A4EB-DA15696458CE}" presName="compNode" presStyleCnt="0"/>
      <dgm:spPr/>
    </dgm:pt>
    <dgm:pt modelId="{EFD5ECBD-764D-4468-A399-E4323CC556F2}" type="pres">
      <dgm:prSet presAssocID="{7DB15F2E-1991-482B-A4EB-DA15696458CE}" presName="bgRect" presStyleLbl="bgShp" presStyleIdx="2" presStyleCnt="3"/>
      <dgm:spPr/>
    </dgm:pt>
    <dgm:pt modelId="{20A9D46F-3CD6-4F44-8D8E-C1302AEC4678}" type="pres">
      <dgm:prSet presAssocID="{7DB15F2E-1991-482B-A4EB-DA15696458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1EE8BA83-F870-4CE7-A538-FD6552561D7D}" type="pres">
      <dgm:prSet presAssocID="{7DB15F2E-1991-482B-A4EB-DA15696458CE}" presName="spaceRect" presStyleCnt="0"/>
      <dgm:spPr/>
    </dgm:pt>
    <dgm:pt modelId="{B1A1ECC8-92A1-4504-AE95-50EFE6F9C5F2}" type="pres">
      <dgm:prSet presAssocID="{7DB15F2E-1991-482B-A4EB-DA15696458CE}" presName="parTx" presStyleLbl="revTx" presStyleIdx="2" presStyleCnt="3">
        <dgm:presLayoutVars>
          <dgm:chMax val="0"/>
          <dgm:chPref val="0"/>
        </dgm:presLayoutVars>
      </dgm:prSet>
      <dgm:spPr/>
    </dgm:pt>
  </dgm:ptLst>
  <dgm:cxnLst>
    <dgm:cxn modelId="{E2A7E602-1DDA-4662-91AC-6ED7B3F75DD0}" type="presOf" srcId="{4546EEA2-9E72-4DBB-8D34-A897B2DC7ACD}" destId="{872F64A0-5ADA-4D26-9D22-EEB99A5E4F53}" srcOrd="0" destOrd="0" presId="urn:microsoft.com/office/officeart/2018/2/layout/IconVerticalSolidList"/>
    <dgm:cxn modelId="{78799409-B4B2-493C-945D-00E7CBC26C36}" type="presOf" srcId="{C8B50959-1DE0-4C14-A53C-974443A1A024}" destId="{C3D8D42E-243C-41E6-A8DF-0BBAA186B692}" srcOrd="0" destOrd="0" presId="urn:microsoft.com/office/officeart/2018/2/layout/IconVerticalSolidList"/>
    <dgm:cxn modelId="{3905B82F-3C23-4783-9A0A-B65443254322}" srcId="{7E68077F-DC31-4D9C-B9C2-FC90115DE4CD}" destId="{7DB15F2E-1991-482B-A4EB-DA15696458CE}" srcOrd="2" destOrd="0" parTransId="{F65DC1E5-8F32-40E8-8AED-4448D2844B5A}" sibTransId="{B69CC1E4-A778-4E61-958A-E8440BD1A63B}"/>
    <dgm:cxn modelId="{B8179350-120C-4FEC-8071-632E59BCE9C9}" type="presOf" srcId="{7DB15F2E-1991-482B-A4EB-DA15696458CE}" destId="{B1A1ECC8-92A1-4504-AE95-50EFE6F9C5F2}" srcOrd="0" destOrd="0" presId="urn:microsoft.com/office/officeart/2018/2/layout/IconVerticalSolidList"/>
    <dgm:cxn modelId="{DB7CAD73-687E-4357-BF11-5EA83E86C512}" srcId="{7E68077F-DC31-4D9C-B9C2-FC90115DE4CD}" destId="{4546EEA2-9E72-4DBB-8D34-A897B2DC7ACD}" srcOrd="1" destOrd="0" parTransId="{33C0BA4A-9905-451B-8C2C-59CEED14C346}" sibTransId="{0C330E9F-A107-4D13-8CB4-6EA3B9F93693}"/>
    <dgm:cxn modelId="{056A5754-DC52-433B-BB89-AB991DB304BD}" srcId="{7E68077F-DC31-4D9C-B9C2-FC90115DE4CD}" destId="{C8B50959-1DE0-4C14-A53C-974443A1A024}" srcOrd="0" destOrd="0" parTransId="{A920C1BC-E7D3-4B47-9F34-75B6F96DBC25}" sibTransId="{A1ADF5F4-4B21-4C38-960F-7E790ADC834C}"/>
    <dgm:cxn modelId="{CB8093AE-287C-4611-9F7D-6BD68887938F}" type="presOf" srcId="{7E68077F-DC31-4D9C-B9C2-FC90115DE4CD}" destId="{3828F0E3-246A-4650-86CE-94A3DFDE6CB4}" srcOrd="0" destOrd="0" presId="urn:microsoft.com/office/officeart/2018/2/layout/IconVerticalSolidList"/>
    <dgm:cxn modelId="{1A432EEB-74F3-41D9-B02F-559503CBE0C9}" type="presParOf" srcId="{3828F0E3-246A-4650-86CE-94A3DFDE6CB4}" destId="{3B80583B-0770-4569-886D-B0F91E40D608}" srcOrd="0" destOrd="0" presId="urn:microsoft.com/office/officeart/2018/2/layout/IconVerticalSolidList"/>
    <dgm:cxn modelId="{9EDCA118-0712-483A-9929-452F9FBCBF82}" type="presParOf" srcId="{3B80583B-0770-4569-886D-B0F91E40D608}" destId="{FD2E86B4-52E4-4934-90B2-9AC0BFE4C859}" srcOrd="0" destOrd="0" presId="urn:microsoft.com/office/officeart/2018/2/layout/IconVerticalSolidList"/>
    <dgm:cxn modelId="{DCBADC1B-B8A6-45D3-8ED9-33251DF3E455}" type="presParOf" srcId="{3B80583B-0770-4569-886D-B0F91E40D608}" destId="{8A4B8410-B649-4D3D-B782-65E1372D351A}" srcOrd="1" destOrd="0" presId="urn:microsoft.com/office/officeart/2018/2/layout/IconVerticalSolidList"/>
    <dgm:cxn modelId="{C5F5BE58-DD49-4C23-97E2-C9DC52C97C60}" type="presParOf" srcId="{3B80583B-0770-4569-886D-B0F91E40D608}" destId="{A5F87CBC-267C-4688-B235-7ABD4D8A9A9B}" srcOrd="2" destOrd="0" presId="urn:microsoft.com/office/officeart/2018/2/layout/IconVerticalSolidList"/>
    <dgm:cxn modelId="{6AEE103A-3AA5-4868-B224-A7703DB34E74}" type="presParOf" srcId="{3B80583B-0770-4569-886D-B0F91E40D608}" destId="{C3D8D42E-243C-41E6-A8DF-0BBAA186B692}" srcOrd="3" destOrd="0" presId="urn:microsoft.com/office/officeart/2018/2/layout/IconVerticalSolidList"/>
    <dgm:cxn modelId="{0F942348-3D22-4C64-80F0-E803F011E247}" type="presParOf" srcId="{3828F0E3-246A-4650-86CE-94A3DFDE6CB4}" destId="{0AD612B6-FF99-419F-8758-FC63F7D3435B}" srcOrd="1" destOrd="0" presId="urn:microsoft.com/office/officeart/2018/2/layout/IconVerticalSolidList"/>
    <dgm:cxn modelId="{1272B28F-C35D-47CC-AFB3-ECF41FAFD2A0}" type="presParOf" srcId="{3828F0E3-246A-4650-86CE-94A3DFDE6CB4}" destId="{E3579139-0199-4BFD-BB14-EC73EC813283}" srcOrd="2" destOrd="0" presId="urn:microsoft.com/office/officeart/2018/2/layout/IconVerticalSolidList"/>
    <dgm:cxn modelId="{8999ACDF-0F94-40C5-AE91-25921BDD50EA}" type="presParOf" srcId="{E3579139-0199-4BFD-BB14-EC73EC813283}" destId="{C56FEEB5-0ABA-457C-9589-99F009384033}" srcOrd="0" destOrd="0" presId="urn:microsoft.com/office/officeart/2018/2/layout/IconVerticalSolidList"/>
    <dgm:cxn modelId="{2309F5F2-4A4D-4166-8D0E-10F528A34EE9}" type="presParOf" srcId="{E3579139-0199-4BFD-BB14-EC73EC813283}" destId="{B64BAF2A-0A2B-4B6F-9E8A-3D8B5D354192}" srcOrd="1" destOrd="0" presId="urn:microsoft.com/office/officeart/2018/2/layout/IconVerticalSolidList"/>
    <dgm:cxn modelId="{00BC000C-8B6D-44F0-995D-C206645130CE}" type="presParOf" srcId="{E3579139-0199-4BFD-BB14-EC73EC813283}" destId="{7EDCDEBF-1471-4C9C-9F53-7A4048E4DD9E}" srcOrd="2" destOrd="0" presId="urn:microsoft.com/office/officeart/2018/2/layout/IconVerticalSolidList"/>
    <dgm:cxn modelId="{83621BDB-8575-4C4A-B91B-B62015A456D5}" type="presParOf" srcId="{E3579139-0199-4BFD-BB14-EC73EC813283}" destId="{872F64A0-5ADA-4D26-9D22-EEB99A5E4F53}" srcOrd="3" destOrd="0" presId="urn:microsoft.com/office/officeart/2018/2/layout/IconVerticalSolidList"/>
    <dgm:cxn modelId="{D2928209-EBDD-4338-B752-D3C2EF761080}" type="presParOf" srcId="{3828F0E3-246A-4650-86CE-94A3DFDE6CB4}" destId="{0416948D-24A5-4B9D-8F01-D89F037E8D66}" srcOrd="3" destOrd="0" presId="urn:microsoft.com/office/officeart/2018/2/layout/IconVerticalSolidList"/>
    <dgm:cxn modelId="{BA4331A8-BD2A-449F-BBB0-4336A88A3716}" type="presParOf" srcId="{3828F0E3-246A-4650-86CE-94A3DFDE6CB4}" destId="{B9888045-FFA4-4916-B1D5-C94FBC866DF4}" srcOrd="4" destOrd="0" presId="urn:microsoft.com/office/officeart/2018/2/layout/IconVerticalSolidList"/>
    <dgm:cxn modelId="{6460B648-E367-4161-88A3-FA1CCEE5ECDF}" type="presParOf" srcId="{B9888045-FFA4-4916-B1D5-C94FBC866DF4}" destId="{EFD5ECBD-764D-4468-A399-E4323CC556F2}" srcOrd="0" destOrd="0" presId="urn:microsoft.com/office/officeart/2018/2/layout/IconVerticalSolidList"/>
    <dgm:cxn modelId="{72CE4D8B-8984-485D-83D2-613B92A97C80}" type="presParOf" srcId="{B9888045-FFA4-4916-B1D5-C94FBC866DF4}" destId="{20A9D46F-3CD6-4F44-8D8E-C1302AEC4678}" srcOrd="1" destOrd="0" presId="urn:microsoft.com/office/officeart/2018/2/layout/IconVerticalSolidList"/>
    <dgm:cxn modelId="{9D2A2F16-EA27-40ED-AD95-39A979FC71F2}" type="presParOf" srcId="{B9888045-FFA4-4916-B1D5-C94FBC866DF4}" destId="{1EE8BA83-F870-4CE7-A538-FD6552561D7D}" srcOrd="2" destOrd="0" presId="urn:microsoft.com/office/officeart/2018/2/layout/IconVerticalSolidList"/>
    <dgm:cxn modelId="{47C05B60-6DE2-4992-AE06-6E0CD5EF22EC}" type="presParOf" srcId="{B9888045-FFA4-4916-B1D5-C94FBC866DF4}" destId="{B1A1ECC8-92A1-4504-AE95-50EFE6F9C5F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A8D5D-BCA0-4C35-BCAF-85737FDDBA0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65525BE-B57F-4BD0-9B6C-41A5B6977C33}">
      <dgm:prSet/>
      <dgm:spPr/>
      <dgm:t>
        <a:bodyPr/>
        <a:lstStyle/>
        <a:p>
          <a:r>
            <a:rPr lang="en-US" b="1" dirty="0"/>
            <a:t>Apple</a:t>
          </a:r>
          <a:r>
            <a:rPr lang="en-US" dirty="0"/>
            <a:t>: In 1978, Apple received $250,000 in VC funding from Sequoia Capital and Arthur Rock. This early investment helped Apple develop its first mass-market personal computer, the Apple II.</a:t>
          </a:r>
        </a:p>
      </dgm:t>
    </dgm:pt>
    <dgm:pt modelId="{0F40DAF2-3C57-4CAD-A372-CB1F922DCC7B}" type="parTrans" cxnId="{CB076E5C-60FD-4C8C-A2FB-822A56638A94}">
      <dgm:prSet/>
      <dgm:spPr/>
      <dgm:t>
        <a:bodyPr/>
        <a:lstStyle/>
        <a:p>
          <a:endParaRPr lang="en-US"/>
        </a:p>
      </dgm:t>
    </dgm:pt>
    <dgm:pt modelId="{F983AA3D-DC3F-40C7-99F9-216296D5F039}" type="sibTrans" cxnId="{CB076E5C-60FD-4C8C-A2FB-822A56638A94}">
      <dgm:prSet/>
      <dgm:spPr/>
      <dgm:t>
        <a:bodyPr/>
        <a:lstStyle/>
        <a:p>
          <a:endParaRPr lang="en-US"/>
        </a:p>
      </dgm:t>
    </dgm:pt>
    <dgm:pt modelId="{9D6F450B-333C-4EAB-A15C-C03E98E6BFBB}">
      <dgm:prSet/>
      <dgm:spPr/>
      <dgm:t>
        <a:bodyPr/>
        <a:lstStyle/>
        <a:p>
          <a:r>
            <a:rPr lang="en-US" b="1"/>
            <a:t>Google: </a:t>
          </a:r>
          <a:r>
            <a:rPr lang="en-US"/>
            <a:t>In 1998, Google received $100,000 from angel investor Andy Bechtolsheim. Shortly after, Sequoia Capital and Kleiner Perkins invested a combined $25 million, which helped Google develop its search engine technology.</a:t>
          </a:r>
        </a:p>
      </dgm:t>
    </dgm:pt>
    <dgm:pt modelId="{431BE1D6-66D8-4558-B772-CCE440B05CEE}" type="parTrans" cxnId="{31053765-9A95-411E-A6F4-05FB315CB8DC}">
      <dgm:prSet/>
      <dgm:spPr/>
      <dgm:t>
        <a:bodyPr/>
        <a:lstStyle/>
        <a:p>
          <a:endParaRPr lang="en-US"/>
        </a:p>
      </dgm:t>
    </dgm:pt>
    <dgm:pt modelId="{75434746-110A-4B08-BA69-CC7AA63FE697}" type="sibTrans" cxnId="{31053765-9A95-411E-A6F4-05FB315CB8DC}">
      <dgm:prSet/>
      <dgm:spPr/>
      <dgm:t>
        <a:bodyPr/>
        <a:lstStyle/>
        <a:p>
          <a:endParaRPr lang="en-US"/>
        </a:p>
      </dgm:t>
    </dgm:pt>
    <dgm:pt modelId="{6C579610-80D4-4CA3-B33D-8332E22418AA}">
      <dgm:prSet/>
      <dgm:spPr/>
      <dgm:t>
        <a:bodyPr/>
        <a:lstStyle/>
        <a:p>
          <a:r>
            <a:rPr lang="en-US" b="1" dirty="0"/>
            <a:t>Meta</a:t>
          </a:r>
          <a:r>
            <a:rPr lang="en-US" dirty="0"/>
            <a:t>: In 2005, Accel Partners invested $12.7 million in Facebook at a roughly $100 million valuation. This investment helped Facebook expand beyond college campuses and become a global social network.</a:t>
          </a:r>
        </a:p>
      </dgm:t>
    </dgm:pt>
    <dgm:pt modelId="{9615893E-D0D3-4E7D-BD03-1A44A0B1943D}" type="parTrans" cxnId="{C454B850-62AC-4012-8300-7D9C230A608B}">
      <dgm:prSet/>
      <dgm:spPr/>
      <dgm:t>
        <a:bodyPr/>
        <a:lstStyle/>
        <a:p>
          <a:endParaRPr lang="en-US"/>
        </a:p>
      </dgm:t>
    </dgm:pt>
    <dgm:pt modelId="{B14BC714-6C45-4E4D-8398-C5235A5C71A4}" type="sibTrans" cxnId="{C454B850-62AC-4012-8300-7D9C230A608B}">
      <dgm:prSet/>
      <dgm:spPr/>
      <dgm:t>
        <a:bodyPr/>
        <a:lstStyle/>
        <a:p>
          <a:endParaRPr lang="en-US"/>
        </a:p>
      </dgm:t>
    </dgm:pt>
    <dgm:pt modelId="{BDAC20AF-E3B7-4C8F-BCB7-A1FB45C34BAF}">
      <dgm:prSet/>
      <dgm:spPr/>
      <dgm:t>
        <a:bodyPr/>
        <a:lstStyle/>
        <a:p>
          <a:r>
            <a:rPr lang="en-US" b="1"/>
            <a:t>Amazon:</a:t>
          </a:r>
          <a:r>
            <a:rPr lang="en-US"/>
            <a:t> In 1995, Amazon received $8 million in Series A funding from Kleiner Perkins. This early investment helped Amazon build its initial infrastructure and expand its product offerings beyond books.</a:t>
          </a:r>
        </a:p>
      </dgm:t>
    </dgm:pt>
    <dgm:pt modelId="{5A10139A-F8BB-4C65-B1F0-17569B5BA7B6}" type="parTrans" cxnId="{40ADA71E-65E9-43DC-9E04-E906D2F7C5AE}">
      <dgm:prSet/>
      <dgm:spPr/>
      <dgm:t>
        <a:bodyPr/>
        <a:lstStyle/>
        <a:p>
          <a:endParaRPr lang="en-US"/>
        </a:p>
      </dgm:t>
    </dgm:pt>
    <dgm:pt modelId="{CEF1350E-C713-4D93-A05D-CC23C6E79839}" type="sibTrans" cxnId="{40ADA71E-65E9-43DC-9E04-E906D2F7C5AE}">
      <dgm:prSet/>
      <dgm:spPr/>
      <dgm:t>
        <a:bodyPr/>
        <a:lstStyle/>
        <a:p>
          <a:endParaRPr lang="en-US"/>
        </a:p>
      </dgm:t>
    </dgm:pt>
    <dgm:pt modelId="{40B15105-F422-44DE-8AA0-FAF6CE7B8595}">
      <dgm:prSet/>
      <dgm:spPr/>
      <dgm:t>
        <a:bodyPr/>
        <a:lstStyle/>
        <a:p>
          <a:r>
            <a:rPr lang="en-US" b="1"/>
            <a:t>Uber</a:t>
          </a:r>
          <a:r>
            <a:rPr lang="en-US"/>
            <a:t>: In 2011, Uber raised $11 million in Series A funding led by Benchmark Capital. This investment helped Uber expand its ride-hailing service to new cities and develop its technology platform.</a:t>
          </a:r>
        </a:p>
      </dgm:t>
    </dgm:pt>
    <dgm:pt modelId="{45D35CAB-BAD5-4672-B359-635E1944DD90}" type="parTrans" cxnId="{DE68FE78-5E6E-4E11-8BBF-DAD2952C675C}">
      <dgm:prSet/>
      <dgm:spPr/>
      <dgm:t>
        <a:bodyPr/>
        <a:lstStyle/>
        <a:p>
          <a:endParaRPr lang="en-US"/>
        </a:p>
      </dgm:t>
    </dgm:pt>
    <dgm:pt modelId="{3E4490C4-2F77-4A8B-9EB7-508B3B0DF4D6}" type="sibTrans" cxnId="{DE68FE78-5E6E-4E11-8BBF-DAD2952C675C}">
      <dgm:prSet/>
      <dgm:spPr/>
      <dgm:t>
        <a:bodyPr/>
        <a:lstStyle/>
        <a:p>
          <a:endParaRPr lang="en-US"/>
        </a:p>
      </dgm:t>
    </dgm:pt>
    <dgm:pt modelId="{2B3591CA-7CA2-4000-B489-BC19BF18D2E2}">
      <dgm:prSet/>
      <dgm:spPr/>
      <dgm:t>
        <a:bodyPr/>
        <a:lstStyle/>
        <a:p>
          <a:r>
            <a:rPr lang="en-US" b="1"/>
            <a:t>Coinbase: </a:t>
          </a:r>
          <a:r>
            <a:rPr lang="en-US"/>
            <a:t>In 2013, Andreessen Horowitz led Coinbase's $25 million Series B funding round, which helped the company become one of the largest cryptocurrency exchanges globally.</a:t>
          </a:r>
        </a:p>
      </dgm:t>
    </dgm:pt>
    <dgm:pt modelId="{4B89C538-06B6-4638-ADD0-C372C98F73FC}" type="parTrans" cxnId="{75C2E701-86D9-477A-9100-3F10DCC9247A}">
      <dgm:prSet/>
      <dgm:spPr/>
      <dgm:t>
        <a:bodyPr/>
        <a:lstStyle/>
        <a:p>
          <a:endParaRPr lang="en-US"/>
        </a:p>
      </dgm:t>
    </dgm:pt>
    <dgm:pt modelId="{43FE6593-30BE-4C04-999E-E51567B5D924}" type="sibTrans" cxnId="{75C2E701-86D9-477A-9100-3F10DCC9247A}">
      <dgm:prSet/>
      <dgm:spPr/>
      <dgm:t>
        <a:bodyPr/>
        <a:lstStyle/>
        <a:p>
          <a:endParaRPr lang="en-US"/>
        </a:p>
      </dgm:t>
    </dgm:pt>
    <dgm:pt modelId="{126E96F5-93DB-48ED-A753-8FD5BA89F67F}" type="pres">
      <dgm:prSet presAssocID="{5A5A8D5D-BCA0-4C35-BCAF-85737FDDBA09}" presName="root" presStyleCnt="0">
        <dgm:presLayoutVars>
          <dgm:dir/>
          <dgm:resizeHandles val="exact"/>
        </dgm:presLayoutVars>
      </dgm:prSet>
      <dgm:spPr/>
    </dgm:pt>
    <dgm:pt modelId="{114C2EC0-F003-491F-870A-123D4A888237}" type="pres">
      <dgm:prSet presAssocID="{265525BE-B57F-4BD0-9B6C-41A5B6977C33}" presName="compNode" presStyleCnt="0"/>
      <dgm:spPr/>
    </dgm:pt>
    <dgm:pt modelId="{43F888CD-36D2-419E-A8F1-AA011B08C736}" type="pres">
      <dgm:prSet presAssocID="{265525BE-B57F-4BD0-9B6C-41A5B6977C33}" presName="iconRect" presStyleLbl="node1" presStyleIdx="0" presStyleCnt="6" custLinFactNeighborX="2575" custLinFactNeighborY="23171"/>
      <dgm:spPr>
        <a:blipFill rotWithShape="1">
          <a:blip xmlns:r="http://schemas.openxmlformats.org/officeDocument/2006/relationships" r:embed="rId1"/>
          <a:srcRect/>
          <a:stretch>
            <a:fillRect l="-4000" r="-4000"/>
          </a:stretch>
        </a:blipFill>
        <a:ln>
          <a:noFill/>
        </a:ln>
      </dgm:spPr>
    </dgm:pt>
    <dgm:pt modelId="{9CC8830E-C0D6-4F9D-ADBA-6C9ABF1F7EEC}" type="pres">
      <dgm:prSet presAssocID="{265525BE-B57F-4BD0-9B6C-41A5B6977C33}" presName="spaceRect" presStyleCnt="0"/>
      <dgm:spPr/>
    </dgm:pt>
    <dgm:pt modelId="{D3F4AC95-9504-4A8D-AEBD-507B6C6BD18A}" type="pres">
      <dgm:prSet presAssocID="{265525BE-B57F-4BD0-9B6C-41A5B6977C33}" presName="textRect" presStyleLbl="revTx" presStyleIdx="0" presStyleCnt="6">
        <dgm:presLayoutVars>
          <dgm:chMax val="1"/>
          <dgm:chPref val="1"/>
        </dgm:presLayoutVars>
      </dgm:prSet>
      <dgm:spPr/>
    </dgm:pt>
    <dgm:pt modelId="{8582BE51-5653-4DB4-B55F-9A424C1551EF}" type="pres">
      <dgm:prSet presAssocID="{F983AA3D-DC3F-40C7-99F9-216296D5F039}" presName="sibTrans" presStyleCnt="0"/>
      <dgm:spPr/>
    </dgm:pt>
    <dgm:pt modelId="{EEF36EB9-A695-4A43-A9B8-83FC28EB1C97}" type="pres">
      <dgm:prSet presAssocID="{9D6F450B-333C-4EAB-A15C-C03E98E6BFBB}" presName="compNode" presStyleCnt="0"/>
      <dgm:spPr/>
    </dgm:pt>
    <dgm:pt modelId="{E464B740-231F-4936-8132-BFD0192E1B43}" type="pres">
      <dgm:prSet presAssocID="{9D6F450B-333C-4EAB-A15C-C03E98E6BFBB}" presName="iconRect" presStyleLbl="node1" presStyleIdx="1" presStyleCnt="6" custLinFactNeighborY="29608"/>
      <dgm:spPr>
        <a:blipFill rotWithShape="1">
          <a:blip xmlns:r="http://schemas.openxmlformats.org/officeDocument/2006/relationships" r:embed="rId2"/>
          <a:srcRect/>
          <a:stretch>
            <a:fillRect l="-39000" r="-39000"/>
          </a:stretch>
        </a:blipFill>
        <a:ln>
          <a:noFill/>
        </a:ln>
      </dgm:spPr>
      <dgm:extLst>
        <a:ext uri="{E40237B7-FDA0-4F09-8148-C483321AD2D9}">
          <dgm14:cNvPr xmlns:dgm14="http://schemas.microsoft.com/office/drawing/2010/diagram" id="0" name="" descr="Leprechaun Hat"/>
        </a:ext>
      </dgm:extLst>
    </dgm:pt>
    <dgm:pt modelId="{922D987B-E7B7-4C50-8345-63A3B7C84A65}" type="pres">
      <dgm:prSet presAssocID="{9D6F450B-333C-4EAB-A15C-C03E98E6BFBB}" presName="spaceRect" presStyleCnt="0"/>
      <dgm:spPr/>
    </dgm:pt>
    <dgm:pt modelId="{44A35A57-70E8-4F3F-8922-6D13C38400D4}" type="pres">
      <dgm:prSet presAssocID="{9D6F450B-333C-4EAB-A15C-C03E98E6BFBB}" presName="textRect" presStyleLbl="revTx" presStyleIdx="1" presStyleCnt="6">
        <dgm:presLayoutVars>
          <dgm:chMax val="1"/>
          <dgm:chPref val="1"/>
        </dgm:presLayoutVars>
      </dgm:prSet>
      <dgm:spPr/>
    </dgm:pt>
    <dgm:pt modelId="{62FD3A7C-9AD8-4E88-8104-4903D78252DD}" type="pres">
      <dgm:prSet presAssocID="{75434746-110A-4B08-BA69-CC7AA63FE697}" presName="sibTrans" presStyleCnt="0"/>
      <dgm:spPr/>
    </dgm:pt>
    <dgm:pt modelId="{D390012D-E46E-4096-8DE2-F002CAC865A9}" type="pres">
      <dgm:prSet presAssocID="{6C579610-80D4-4CA3-B33D-8332E22418AA}" presName="compNode" presStyleCnt="0"/>
      <dgm:spPr/>
    </dgm:pt>
    <dgm:pt modelId="{31713CCF-D698-4B39-A4CD-DDA81AA9F5C7}" type="pres">
      <dgm:prSet presAssocID="{6C579610-80D4-4CA3-B33D-8332E22418AA}" presName="iconRect" presStyleLbl="node1" presStyleIdx="2" presStyleCnt="6" custLinFactNeighborX="-1287" custLinFactNeighborY="34757"/>
      <dgm:spPr>
        <a:blipFill rotWithShape="1">
          <a:blip xmlns:r="http://schemas.openxmlformats.org/officeDocument/2006/relationships" r:embed="rId3"/>
          <a:srcRect/>
          <a:stretch>
            <a:fillRect/>
          </a:stretch>
        </a:blipFill>
        <a:ln>
          <a:noFill/>
        </a:ln>
      </dgm:spPr>
      <dgm:extLst>
        <a:ext uri="{E40237B7-FDA0-4F09-8148-C483321AD2D9}">
          <dgm14:cNvPr xmlns:dgm14="http://schemas.microsoft.com/office/drawing/2010/diagram" id="0" name="" descr="Money"/>
        </a:ext>
      </dgm:extLst>
    </dgm:pt>
    <dgm:pt modelId="{0786BCA9-3814-4870-9D42-9B6B7DC0864C}" type="pres">
      <dgm:prSet presAssocID="{6C579610-80D4-4CA3-B33D-8332E22418AA}" presName="spaceRect" presStyleCnt="0"/>
      <dgm:spPr/>
    </dgm:pt>
    <dgm:pt modelId="{E3061819-C0F4-4EFC-8085-F40A583305AE}" type="pres">
      <dgm:prSet presAssocID="{6C579610-80D4-4CA3-B33D-8332E22418AA}" presName="textRect" presStyleLbl="revTx" presStyleIdx="2" presStyleCnt="6">
        <dgm:presLayoutVars>
          <dgm:chMax val="1"/>
          <dgm:chPref val="1"/>
        </dgm:presLayoutVars>
      </dgm:prSet>
      <dgm:spPr/>
    </dgm:pt>
    <dgm:pt modelId="{D13316F6-33C8-41C9-8339-84068C2660FF}" type="pres">
      <dgm:prSet presAssocID="{B14BC714-6C45-4E4D-8398-C5235A5C71A4}" presName="sibTrans" presStyleCnt="0"/>
      <dgm:spPr/>
    </dgm:pt>
    <dgm:pt modelId="{FFDE4B69-EFE7-45F9-AE78-DBC0831E4179}" type="pres">
      <dgm:prSet presAssocID="{BDAC20AF-E3B7-4C8F-BCB7-A1FB45C34BAF}" presName="compNode" presStyleCnt="0"/>
      <dgm:spPr/>
    </dgm:pt>
    <dgm:pt modelId="{4B814597-05A1-459D-8048-2329DECF2665}" type="pres">
      <dgm:prSet presAssocID="{BDAC20AF-E3B7-4C8F-BCB7-A1FB45C34BAF}" presName="iconRect" presStyleLbl="node1" presStyleIdx="3" presStyleCnt="6" custLinFactNeighborY="29530"/>
      <dgm:spPr>
        <a:blipFill rotWithShape="1">
          <a:blip xmlns:r="http://schemas.openxmlformats.org/officeDocument/2006/relationships" r:embed="rId4"/>
          <a:srcRect/>
          <a:stretch>
            <a:fillRect t="-2000" b="-2000"/>
          </a:stretch>
        </a:blipFill>
        <a:ln>
          <a:noFill/>
        </a:ln>
      </dgm:spPr>
      <dgm:extLst>
        <a:ext uri="{E40237B7-FDA0-4F09-8148-C483321AD2D9}">
          <dgm14:cNvPr xmlns:dgm14="http://schemas.microsoft.com/office/drawing/2010/diagram" id="0" name="" descr="Processor"/>
        </a:ext>
      </dgm:extLst>
    </dgm:pt>
    <dgm:pt modelId="{ED08E297-C5C2-46C4-A775-A1895A986F0A}" type="pres">
      <dgm:prSet presAssocID="{BDAC20AF-E3B7-4C8F-BCB7-A1FB45C34BAF}" presName="spaceRect" presStyleCnt="0"/>
      <dgm:spPr/>
    </dgm:pt>
    <dgm:pt modelId="{5F421F5B-CE6B-4DFC-9914-8BB9214AC58A}" type="pres">
      <dgm:prSet presAssocID="{BDAC20AF-E3B7-4C8F-BCB7-A1FB45C34BAF}" presName="textRect" presStyleLbl="revTx" presStyleIdx="3" presStyleCnt="6">
        <dgm:presLayoutVars>
          <dgm:chMax val="1"/>
          <dgm:chPref val="1"/>
        </dgm:presLayoutVars>
      </dgm:prSet>
      <dgm:spPr/>
    </dgm:pt>
    <dgm:pt modelId="{A5234B13-A949-4E1F-B419-122224A0352F}" type="pres">
      <dgm:prSet presAssocID="{CEF1350E-C713-4D93-A05D-CC23C6E79839}" presName="sibTrans" presStyleCnt="0"/>
      <dgm:spPr/>
    </dgm:pt>
    <dgm:pt modelId="{EFDDF7D8-7F0E-4427-AD07-57135E05374F}" type="pres">
      <dgm:prSet presAssocID="{40B15105-F422-44DE-8AA0-FAF6CE7B8595}" presName="compNode" presStyleCnt="0"/>
      <dgm:spPr/>
    </dgm:pt>
    <dgm:pt modelId="{1862F73C-FFDF-449C-A8F8-11871353BE84}" type="pres">
      <dgm:prSet presAssocID="{40B15105-F422-44DE-8AA0-FAF6CE7B8595}" presName="iconRect" presStyleLbl="node1" presStyleIdx="4" presStyleCnt="6" custLinFactNeighborX="1287" custLinFactNeighborY="23171"/>
      <dgm:spPr>
        <a:blipFill rotWithShape="1">
          <a:blip xmlns:r="http://schemas.openxmlformats.org/officeDocument/2006/relationships" r:embed="rId5"/>
          <a:srcRect/>
          <a:stretch>
            <a:fillRect l="-45000" r="-45000"/>
          </a:stretch>
        </a:blipFill>
        <a:ln>
          <a:noFill/>
        </a:ln>
      </dgm:spPr>
      <dgm:extLst>
        <a:ext uri="{E40237B7-FDA0-4F09-8148-C483321AD2D9}">
          <dgm14:cNvPr xmlns:dgm14="http://schemas.microsoft.com/office/drawing/2010/diagram" id="0" name="" descr="Scooter"/>
        </a:ext>
      </dgm:extLst>
    </dgm:pt>
    <dgm:pt modelId="{9B43D192-E9CA-44D3-9E50-E01671E8DBEC}" type="pres">
      <dgm:prSet presAssocID="{40B15105-F422-44DE-8AA0-FAF6CE7B8595}" presName="spaceRect" presStyleCnt="0"/>
      <dgm:spPr/>
    </dgm:pt>
    <dgm:pt modelId="{BBBB3EEA-E758-4F6E-93AF-D4129C06E564}" type="pres">
      <dgm:prSet presAssocID="{40B15105-F422-44DE-8AA0-FAF6CE7B8595}" presName="textRect" presStyleLbl="revTx" presStyleIdx="4" presStyleCnt="6">
        <dgm:presLayoutVars>
          <dgm:chMax val="1"/>
          <dgm:chPref val="1"/>
        </dgm:presLayoutVars>
      </dgm:prSet>
      <dgm:spPr/>
    </dgm:pt>
    <dgm:pt modelId="{4090EE50-0B4A-44EF-9E0E-ADFA898CF2C9}" type="pres">
      <dgm:prSet presAssocID="{3E4490C4-2F77-4A8B-9EB7-508B3B0DF4D6}" presName="sibTrans" presStyleCnt="0"/>
      <dgm:spPr/>
    </dgm:pt>
    <dgm:pt modelId="{DF0DC530-DA8A-449E-996F-6437263F1E69}" type="pres">
      <dgm:prSet presAssocID="{2B3591CA-7CA2-4000-B489-BC19BF18D2E2}" presName="compNode" presStyleCnt="0"/>
      <dgm:spPr/>
    </dgm:pt>
    <dgm:pt modelId="{E21FBA8D-B4E5-4FFE-AED8-0F770529079B}" type="pres">
      <dgm:prSet presAssocID="{2B3591CA-7CA2-4000-B489-BC19BF18D2E2}" presName="iconRect" presStyleLbl="node1" presStyleIdx="5" presStyleCnt="6" custLinFactNeighborY="29608"/>
      <dgm:spPr>
        <a:blipFill rotWithShape="1">
          <a:blip xmlns:r="http://schemas.openxmlformats.org/officeDocument/2006/relationships" r:embed="rId6"/>
          <a:srcRect/>
          <a:stretch>
            <a:fillRect l="-17000" r="-17000"/>
          </a:stretch>
        </a:blipFill>
        <a:ln>
          <a:noFill/>
        </a:ln>
      </dgm:spPr>
      <dgm:extLst>
        <a:ext uri="{E40237B7-FDA0-4F09-8148-C483321AD2D9}">
          <dgm14:cNvPr xmlns:dgm14="http://schemas.microsoft.com/office/drawing/2010/diagram" id="0" name="" descr="Wheelbarrow"/>
        </a:ext>
      </dgm:extLst>
    </dgm:pt>
    <dgm:pt modelId="{E21F9666-E475-4A3C-B562-3BE0643B7D57}" type="pres">
      <dgm:prSet presAssocID="{2B3591CA-7CA2-4000-B489-BC19BF18D2E2}" presName="spaceRect" presStyleCnt="0"/>
      <dgm:spPr/>
    </dgm:pt>
    <dgm:pt modelId="{55523203-A4F1-44BF-B5F6-FDE62573D488}" type="pres">
      <dgm:prSet presAssocID="{2B3591CA-7CA2-4000-B489-BC19BF18D2E2}" presName="textRect" presStyleLbl="revTx" presStyleIdx="5" presStyleCnt="6">
        <dgm:presLayoutVars>
          <dgm:chMax val="1"/>
          <dgm:chPref val="1"/>
        </dgm:presLayoutVars>
      </dgm:prSet>
      <dgm:spPr/>
    </dgm:pt>
  </dgm:ptLst>
  <dgm:cxnLst>
    <dgm:cxn modelId="{75C2E701-86D9-477A-9100-3F10DCC9247A}" srcId="{5A5A8D5D-BCA0-4C35-BCAF-85737FDDBA09}" destId="{2B3591CA-7CA2-4000-B489-BC19BF18D2E2}" srcOrd="5" destOrd="0" parTransId="{4B89C538-06B6-4638-ADD0-C372C98F73FC}" sibTransId="{43FE6593-30BE-4C04-999E-E51567B5D924}"/>
    <dgm:cxn modelId="{16C7A60E-C075-4E85-91BE-FA7F50927949}" type="presOf" srcId="{40B15105-F422-44DE-8AA0-FAF6CE7B8595}" destId="{BBBB3EEA-E758-4F6E-93AF-D4129C06E564}" srcOrd="0" destOrd="0" presId="urn:microsoft.com/office/officeart/2018/2/layout/IconLabelList"/>
    <dgm:cxn modelId="{40ADA71E-65E9-43DC-9E04-E906D2F7C5AE}" srcId="{5A5A8D5D-BCA0-4C35-BCAF-85737FDDBA09}" destId="{BDAC20AF-E3B7-4C8F-BCB7-A1FB45C34BAF}" srcOrd="3" destOrd="0" parTransId="{5A10139A-F8BB-4C65-B1F0-17569B5BA7B6}" sibTransId="{CEF1350E-C713-4D93-A05D-CC23C6E79839}"/>
    <dgm:cxn modelId="{ABA74229-95C4-4C9B-9050-FF0D3E59A522}" type="presOf" srcId="{BDAC20AF-E3B7-4C8F-BCB7-A1FB45C34BAF}" destId="{5F421F5B-CE6B-4DFC-9914-8BB9214AC58A}" srcOrd="0" destOrd="0" presId="urn:microsoft.com/office/officeart/2018/2/layout/IconLabelList"/>
    <dgm:cxn modelId="{CB076E5C-60FD-4C8C-A2FB-822A56638A94}" srcId="{5A5A8D5D-BCA0-4C35-BCAF-85737FDDBA09}" destId="{265525BE-B57F-4BD0-9B6C-41A5B6977C33}" srcOrd="0" destOrd="0" parTransId="{0F40DAF2-3C57-4CAD-A372-CB1F922DCC7B}" sibTransId="{F983AA3D-DC3F-40C7-99F9-216296D5F039}"/>
    <dgm:cxn modelId="{31053765-9A95-411E-A6F4-05FB315CB8DC}" srcId="{5A5A8D5D-BCA0-4C35-BCAF-85737FDDBA09}" destId="{9D6F450B-333C-4EAB-A15C-C03E98E6BFBB}" srcOrd="1" destOrd="0" parTransId="{431BE1D6-66D8-4558-B772-CCE440B05CEE}" sibTransId="{75434746-110A-4B08-BA69-CC7AA63FE697}"/>
    <dgm:cxn modelId="{C454B850-62AC-4012-8300-7D9C230A608B}" srcId="{5A5A8D5D-BCA0-4C35-BCAF-85737FDDBA09}" destId="{6C579610-80D4-4CA3-B33D-8332E22418AA}" srcOrd="2" destOrd="0" parTransId="{9615893E-D0D3-4E7D-BD03-1A44A0B1943D}" sibTransId="{B14BC714-6C45-4E4D-8398-C5235A5C71A4}"/>
    <dgm:cxn modelId="{6BD90955-6693-45DC-A23F-89EEA61DC561}" type="presOf" srcId="{6C579610-80D4-4CA3-B33D-8332E22418AA}" destId="{E3061819-C0F4-4EFC-8085-F40A583305AE}" srcOrd="0" destOrd="0" presId="urn:microsoft.com/office/officeart/2018/2/layout/IconLabelList"/>
    <dgm:cxn modelId="{DE68FE78-5E6E-4E11-8BBF-DAD2952C675C}" srcId="{5A5A8D5D-BCA0-4C35-BCAF-85737FDDBA09}" destId="{40B15105-F422-44DE-8AA0-FAF6CE7B8595}" srcOrd="4" destOrd="0" parTransId="{45D35CAB-BAD5-4672-B359-635E1944DD90}" sibTransId="{3E4490C4-2F77-4A8B-9EB7-508B3B0DF4D6}"/>
    <dgm:cxn modelId="{FAB11A8B-E2BC-4170-A739-F4FA53139C6F}" type="presOf" srcId="{2B3591CA-7CA2-4000-B489-BC19BF18D2E2}" destId="{55523203-A4F1-44BF-B5F6-FDE62573D488}" srcOrd="0" destOrd="0" presId="urn:microsoft.com/office/officeart/2018/2/layout/IconLabelList"/>
    <dgm:cxn modelId="{53AC5ABE-4903-42A7-B9A2-68544E23805C}" type="presOf" srcId="{9D6F450B-333C-4EAB-A15C-C03E98E6BFBB}" destId="{44A35A57-70E8-4F3F-8922-6D13C38400D4}" srcOrd="0" destOrd="0" presId="urn:microsoft.com/office/officeart/2018/2/layout/IconLabelList"/>
    <dgm:cxn modelId="{8DCEF0D0-E806-41B2-B535-ED3766C35138}" type="presOf" srcId="{5A5A8D5D-BCA0-4C35-BCAF-85737FDDBA09}" destId="{126E96F5-93DB-48ED-A753-8FD5BA89F67F}" srcOrd="0" destOrd="0" presId="urn:microsoft.com/office/officeart/2018/2/layout/IconLabelList"/>
    <dgm:cxn modelId="{31B3A8FD-7845-4F04-9F1C-19B2B5957863}" type="presOf" srcId="{265525BE-B57F-4BD0-9B6C-41A5B6977C33}" destId="{D3F4AC95-9504-4A8D-AEBD-507B6C6BD18A}" srcOrd="0" destOrd="0" presId="urn:microsoft.com/office/officeart/2018/2/layout/IconLabelList"/>
    <dgm:cxn modelId="{86803999-ADDB-44E3-9B10-5DB667B248A6}" type="presParOf" srcId="{126E96F5-93DB-48ED-A753-8FD5BA89F67F}" destId="{114C2EC0-F003-491F-870A-123D4A888237}" srcOrd="0" destOrd="0" presId="urn:microsoft.com/office/officeart/2018/2/layout/IconLabelList"/>
    <dgm:cxn modelId="{BCA5C905-F76F-40D3-916A-959DB5910986}" type="presParOf" srcId="{114C2EC0-F003-491F-870A-123D4A888237}" destId="{43F888CD-36D2-419E-A8F1-AA011B08C736}" srcOrd="0" destOrd="0" presId="urn:microsoft.com/office/officeart/2018/2/layout/IconLabelList"/>
    <dgm:cxn modelId="{F82A8C8B-BDE7-4DAA-929D-CA1DACB05174}" type="presParOf" srcId="{114C2EC0-F003-491F-870A-123D4A888237}" destId="{9CC8830E-C0D6-4F9D-ADBA-6C9ABF1F7EEC}" srcOrd="1" destOrd="0" presId="urn:microsoft.com/office/officeart/2018/2/layout/IconLabelList"/>
    <dgm:cxn modelId="{D6AC53B8-FEB0-47E5-AD46-3434633B43A2}" type="presParOf" srcId="{114C2EC0-F003-491F-870A-123D4A888237}" destId="{D3F4AC95-9504-4A8D-AEBD-507B6C6BD18A}" srcOrd="2" destOrd="0" presId="urn:microsoft.com/office/officeart/2018/2/layout/IconLabelList"/>
    <dgm:cxn modelId="{B4F492FD-74E9-41F0-8102-E6F1EC15C3FB}" type="presParOf" srcId="{126E96F5-93DB-48ED-A753-8FD5BA89F67F}" destId="{8582BE51-5653-4DB4-B55F-9A424C1551EF}" srcOrd="1" destOrd="0" presId="urn:microsoft.com/office/officeart/2018/2/layout/IconLabelList"/>
    <dgm:cxn modelId="{7868837A-E52C-4491-BCBF-14746365AAC4}" type="presParOf" srcId="{126E96F5-93DB-48ED-A753-8FD5BA89F67F}" destId="{EEF36EB9-A695-4A43-A9B8-83FC28EB1C97}" srcOrd="2" destOrd="0" presId="urn:microsoft.com/office/officeart/2018/2/layout/IconLabelList"/>
    <dgm:cxn modelId="{1DBBB913-D81B-417B-9D9D-F750B5F1163E}" type="presParOf" srcId="{EEF36EB9-A695-4A43-A9B8-83FC28EB1C97}" destId="{E464B740-231F-4936-8132-BFD0192E1B43}" srcOrd="0" destOrd="0" presId="urn:microsoft.com/office/officeart/2018/2/layout/IconLabelList"/>
    <dgm:cxn modelId="{8067828D-F54F-464F-A82C-1145561D51B5}" type="presParOf" srcId="{EEF36EB9-A695-4A43-A9B8-83FC28EB1C97}" destId="{922D987B-E7B7-4C50-8345-63A3B7C84A65}" srcOrd="1" destOrd="0" presId="urn:microsoft.com/office/officeart/2018/2/layout/IconLabelList"/>
    <dgm:cxn modelId="{5EA2FA43-B115-4A00-B776-4D5B0BC7F46F}" type="presParOf" srcId="{EEF36EB9-A695-4A43-A9B8-83FC28EB1C97}" destId="{44A35A57-70E8-4F3F-8922-6D13C38400D4}" srcOrd="2" destOrd="0" presId="urn:microsoft.com/office/officeart/2018/2/layout/IconLabelList"/>
    <dgm:cxn modelId="{58599AAB-2E50-496B-BF11-58FAD3376170}" type="presParOf" srcId="{126E96F5-93DB-48ED-A753-8FD5BA89F67F}" destId="{62FD3A7C-9AD8-4E88-8104-4903D78252DD}" srcOrd="3" destOrd="0" presId="urn:microsoft.com/office/officeart/2018/2/layout/IconLabelList"/>
    <dgm:cxn modelId="{48FCCC0B-D21A-4A7B-97E7-67ECA2F568AC}" type="presParOf" srcId="{126E96F5-93DB-48ED-A753-8FD5BA89F67F}" destId="{D390012D-E46E-4096-8DE2-F002CAC865A9}" srcOrd="4" destOrd="0" presId="urn:microsoft.com/office/officeart/2018/2/layout/IconLabelList"/>
    <dgm:cxn modelId="{65626EBF-30B5-484C-883D-9240F0132176}" type="presParOf" srcId="{D390012D-E46E-4096-8DE2-F002CAC865A9}" destId="{31713CCF-D698-4B39-A4CD-DDA81AA9F5C7}" srcOrd="0" destOrd="0" presId="urn:microsoft.com/office/officeart/2018/2/layout/IconLabelList"/>
    <dgm:cxn modelId="{A023CA7B-17EF-45C2-B10E-2122F05804A0}" type="presParOf" srcId="{D390012D-E46E-4096-8DE2-F002CAC865A9}" destId="{0786BCA9-3814-4870-9D42-9B6B7DC0864C}" srcOrd="1" destOrd="0" presId="urn:microsoft.com/office/officeart/2018/2/layout/IconLabelList"/>
    <dgm:cxn modelId="{7511E93E-AF9A-4585-9E0D-BC22CF21820E}" type="presParOf" srcId="{D390012D-E46E-4096-8DE2-F002CAC865A9}" destId="{E3061819-C0F4-4EFC-8085-F40A583305AE}" srcOrd="2" destOrd="0" presId="urn:microsoft.com/office/officeart/2018/2/layout/IconLabelList"/>
    <dgm:cxn modelId="{9C55CF24-6E05-4FBF-9C69-64B4ECA2500D}" type="presParOf" srcId="{126E96F5-93DB-48ED-A753-8FD5BA89F67F}" destId="{D13316F6-33C8-41C9-8339-84068C2660FF}" srcOrd="5" destOrd="0" presId="urn:microsoft.com/office/officeart/2018/2/layout/IconLabelList"/>
    <dgm:cxn modelId="{9D5DE168-892C-40C4-95BE-E10DA41E38D0}" type="presParOf" srcId="{126E96F5-93DB-48ED-A753-8FD5BA89F67F}" destId="{FFDE4B69-EFE7-45F9-AE78-DBC0831E4179}" srcOrd="6" destOrd="0" presId="urn:microsoft.com/office/officeart/2018/2/layout/IconLabelList"/>
    <dgm:cxn modelId="{665B15B2-1217-4066-AEAF-6E01307D69FD}" type="presParOf" srcId="{FFDE4B69-EFE7-45F9-AE78-DBC0831E4179}" destId="{4B814597-05A1-459D-8048-2329DECF2665}" srcOrd="0" destOrd="0" presId="urn:microsoft.com/office/officeart/2018/2/layout/IconLabelList"/>
    <dgm:cxn modelId="{418B9174-A42A-447C-8BFB-C35860741F79}" type="presParOf" srcId="{FFDE4B69-EFE7-45F9-AE78-DBC0831E4179}" destId="{ED08E297-C5C2-46C4-A775-A1895A986F0A}" srcOrd="1" destOrd="0" presId="urn:microsoft.com/office/officeart/2018/2/layout/IconLabelList"/>
    <dgm:cxn modelId="{693E54E2-7C7E-4DF0-B625-D2B8FF1AE4F3}" type="presParOf" srcId="{FFDE4B69-EFE7-45F9-AE78-DBC0831E4179}" destId="{5F421F5B-CE6B-4DFC-9914-8BB9214AC58A}" srcOrd="2" destOrd="0" presId="urn:microsoft.com/office/officeart/2018/2/layout/IconLabelList"/>
    <dgm:cxn modelId="{70D61A95-C9E6-4706-949B-2C16F6AA347E}" type="presParOf" srcId="{126E96F5-93DB-48ED-A753-8FD5BA89F67F}" destId="{A5234B13-A949-4E1F-B419-122224A0352F}" srcOrd="7" destOrd="0" presId="urn:microsoft.com/office/officeart/2018/2/layout/IconLabelList"/>
    <dgm:cxn modelId="{580B425D-2F28-486C-9E86-B1A347549E38}" type="presParOf" srcId="{126E96F5-93DB-48ED-A753-8FD5BA89F67F}" destId="{EFDDF7D8-7F0E-4427-AD07-57135E05374F}" srcOrd="8" destOrd="0" presId="urn:microsoft.com/office/officeart/2018/2/layout/IconLabelList"/>
    <dgm:cxn modelId="{0BF130A7-A909-44D3-924B-2208F17CDD32}" type="presParOf" srcId="{EFDDF7D8-7F0E-4427-AD07-57135E05374F}" destId="{1862F73C-FFDF-449C-A8F8-11871353BE84}" srcOrd="0" destOrd="0" presId="urn:microsoft.com/office/officeart/2018/2/layout/IconLabelList"/>
    <dgm:cxn modelId="{128128A0-6BED-45A7-A30D-DBA99B385EF1}" type="presParOf" srcId="{EFDDF7D8-7F0E-4427-AD07-57135E05374F}" destId="{9B43D192-E9CA-44D3-9E50-E01671E8DBEC}" srcOrd="1" destOrd="0" presId="urn:microsoft.com/office/officeart/2018/2/layout/IconLabelList"/>
    <dgm:cxn modelId="{F91A3644-0BA4-432D-A66A-378113355B7E}" type="presParOf" srcId="{EFDDF7D8-7F0E-4427-AD07-57135E05374F}" destId="{BBBB3EEA-E758-4F6E-93AF-D4129C06E564}" srcOrd="2" destOrd="0" presId="urn:microsoft.com/office/officeart/2018/2/layout/IconLabelList"/>
    <dgm:cxn modelId="{025C63B8-9F2E-4D0A-A650-002470C59C52}" type="presParOf" srcId="{126E96F5-93DB-48ED-A753-8FD5BA89F67F}" destId="{4090EE50-0B4A-44EF-9E0E-ADFA898CF2C9}" srcOrd="9" destOrd="0" presId="urn:microsoft.com/office/officeart/2018/2/layout/IconLabelList"/>
    <dgm:cxn modelId="{6D50B650-1E87-460D-9000-6A3F74880C22}" type="presParOf" srcId="{126E96F5-93DB-48ED-A753-8FD5BA89F67F}" destId="{DF0DC530-DA8A-449E-996F-6437263F1E69}" srcOrd="10" destOrd="0" presId="urn:microsoft.com/office/officeart/2018/2/layout/IconLabelList"/>
    <dgm:cxn modelId="{6E6667CC-5888-4AD8-9CED-3652D4DDA323}" type="presParOf" srcId="{DF0DC530-DA8A-449E-996F-6437263F1E69}" destId="{E21FBA8D-B4E5-4FFE-AED8-0F770529079B}" srcOrd="0" destOrd="0" presId="urn:microsoft.com/office/officeart/2018/2/layout/IconLabelList"/>
    <dgm:cxn modelId="{064E876C-64E1-4C10-9BFF-D8258E6E7E99}" type="presParOf" srcId="{DF0DC530-DA8A-449E-996F-6437263F1E69}" destId="{E21F9666-E475-4A3C-B562-3BE0643B7D57}" srcOrd="1" destOrd="0" presId="urn:microsoft.com/office/officeart/2018/2/layout/IconLabelList"/>
    <dgm:cxn modelId="{DB2768B2-DEE8-440C-9DA8-7105D9110544}" type="presParOf" srcId="{DF0DC530-DA8A-449E-996F-6437263F1E69}" destId="{55523203-A4F1-44BF-B5F6-FDE62573D48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1EDDC-8AD0-4F5E-8D09-2F21F3F4353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10E21F4-3222-4988-9128-BFB52E6940DB}">
      <dgm:prSet/>
      <dgm:spPr/>
      <dgm:t>
        <a:bodyPr/>
        <a:lstStyle/>
        <a:p>
          <a:r>
            <a:rPr lang="en-US" b="1" i="0" u="sng">
              <a:hlinkClick xmlns:r="http://schemas.openxmlformats.org/officeDocument/2006/relationships" r:id="rId1"/>
            </a:rPr>
            <a:t>Bootstrapping</a:t>
          </a:r>
          <a:r>
            <a:rPr lang="en-US" b="1" i="0"/>
            <a:t>:</a:t>
          </a:r>
          <a:r>
            <a:rPr lang="en-US" b="0" i="0"/>
            <a:t> Founders use their own savings and revenue from the business to fund growth. Bootstrapping allows entrepreneurs to maintain full control but may limit growth speed.</a:t>
          </a:r>
          <a:endParaRPr lang="en-US"/>
        </a:p>
      </dgm:t>
    </dgm:pt>
    <dgm:pt modelId="{AC8697BA-E02A-43FD-B961-F18B47E203E0}" type="parTrans" cxnId="{7D7385B3-96A1-4E1A-8815-B533669183E9}">
      <dgm:prSet/>
      <dgm:spPr/>
      <dgm:t>
        <a:bodyPr/>
        <a:lstStyle/>
        <a:p>
          <a:endParaRPr lang="en-US"/>
        </a:p>
      </dgm:t>
    </dgm:pt>
    <dgm:pt modelId="{EC81014D-83FA-45E5-B5FA-334CBB1EB25B}" type="sibTrans" cxnId="{7D7385B3-96A1-4E1A-8815-B533669183E9}">
      <dgm:prSet/>
      <dgm:spPr/>
      <dgm:t>
        <a:bodyPr/>
        <a:lstStyle/>
        <a:p>
          <a:endParaRPr lang="en-US"/>
        </a:p>
      </dgm:t>
    </dgm:pt>
    <dgm:pt modelId="{C85684C6-FB53-4A76-A10D-6C369466B4DA}">
      <dgm:prSet/>
      <dgm:spPr/>
      <dgm:t>
        <a:bodyPr/>
        <a:lstStyle/>
        <a:p>
          <a:r>
            <a:rPr lang="en-US" b="1" i="0" u="sng">
              <a:hlinkClick xmlns:r="http://schemas.openxmlformats.org/officeDocument/2006/relationships" r:id="rId2"/>
            </a:rPr>
            <a:t>Angel investors</a:t>
          </a:r>
          <a:r>
            <a:rPr lang="en-US" b="1" i="0"/>
            <a:t>: </a:t>
          </a:r>
          <a:r>
            <a:rPr lang="en-US" b="0" i="0"/>
            <a:t>These investors are high-net-worth individuals who invest their own money in early-stage startups, often in exchange for equity. Angel investments are typically smaller than VC rounds and will often precede venture funding at later stages.</a:t>
          </a:r>
          <a:endParaRPr lang="en-US"/>
        </a:p>
      </dgm:t>
    </dgm:pt>
    <dgm:pt modelId="{B9C025EB-EE4E-4580-AC3E-68E1ECD9ACA8}" type="parTrans" cxnId="{FCCCE993-AC9F-4FCD-9038-AD66D9697B53}">
      <dgm:prSet/>
      <dgm:spPr/>
      <dgm:t>
        <a:bodyPr/>
        <a:lstStyle/>
        <a:p>
          <a:endParaRPr lang="en-US"/>
        </a:p>
      </dgm:t>
    </dgm:pt>
    <dgm:pt modelId="{C22FBAC9-F85A-4D03-AF3F-00120C267520}" type="sibTrans" cxnId="{FCCCE993-AC9F-4FCD-9038-AD66D9697B53}">
      <dgm:prSet/>
      <dgm:spPr/>
      <dgm:t>
        <a:bodyPr/>
        <a:lstStyle/>
        <a:p>
          <a:endParaRPr lang="en-US"/>
        </a:p>
      </dgm:t>
    </dgm:pt>
    <dgm:pt modelId="{25A42C0E-E795-48B1-8BEA-8B979B631B5C}">
      <dgm:prSet/>
      <dgm:spPr/>
      <dgm:t>
        <a:bodyPr/>
        <a:lstStyle/>
        <a:p>
          <a:r>
            <a:rPr lang="en-US" b="1" i="0" u="sng" dirty="0">
              <a:hlinkClick xmlns:r="http://schemas.openxmlformats.org/officeDocument/2006/relationships" r:id="rId3"/>
            </a:rPr>
            <a:t>Crowdfunding</a:t>
          </a:r>
          <a:r>
            <a:rPr lang="en-US" b="1" i="0" dirty="0"/>
            <a:t>:</a:t>
          </a:r>
          <a:r>
            <a:rPr lang="en-US" b="0" i="0" dirty="0"/>
            <a:t> Platforms like Kickstarter or Indiegogo allow companies to raise small amounts of money from a large number of people. Crowdfunding can be particularly effective for consumer products.</a:t>
          </a:r>
          <a:endParaRPr lang="en-US" dirty="0"/>
        </a:p>
      </dgm:t>
    </dgm:pt>
    <dgm:pt modelId="{3A3D3ABC-8527-4420-A76B-A38903F1C86E}" type="parTrans" cxnId="{FD020B6E-E592-45A1-94EE-575C2B65E471}">
      <dgm:prSet/>
      <dgm:spPr/>
      <dgm:t>
        <a:bodyPr/>
        <a:lstStyle/>
        <a:p>
          <a:endParaRPr lang="en-US"/>
        </a:p>
      </dgm:t>
    </dgm:pt>
    <dgm:pt modelId="{3D623D58-8F39-4E56-B6F7-420A556FEBA7}" type="sibTrans" cxnId="{FD020B6E-E592-45A1-94EE-575C2B65E471}">
      <dgm:prSet/>
      <dgm:spPr/>
      <dgm:t>
        <a:bodyPr/>
        <a:lstStyle/>
        <a:p>
          <a:endParaRPr lang="en-US"/>
        </a:p>
      </dgm:t>
    </dgm:pt>
    <dgm:pt modelId="{D742D55B-710E-4DB6-BC53-DE8B696A481A}">
      <dgm:prSet/>
      <dgm:spPr/>
      <dgm:t>
        <a:bodyPr/>
        <a:lstStyle/>
        <a:p>
          <a:r>
            <a:rPr lang="en-US" b="1" i="0" u="sng"/>
            <a:t>Bank loans</a:t>
          </a:r>
          <a:r>
            <a:rPr lang="en-US" b="1" u="sng"/>
            <a:t>:</a:t>
          </a:r>
          <a:r>
            <a:rPr lang="en-US"/>
            <a:t> </a:t>
          </a:r>
          <a:r>
            <a:rPr lang="en-US" b="0" i="0"/>
            <a:t>Traditional bank loans or </a:t>
          </a:r>
          <a:r>
            <a:rPr lang="en-US" b="1" i="0" u="sng">
              <a:hlinkClick xmlns:r="http://schemas.openxmlformats.org/officeDocument/2006/relationships" r:id="rId4"/>
            </a:rPr>
            <a:t>Small Business Administration</a:t>
          </a:r>
          <a:r>
            <a:rPr lang="en-US" b="1" i="0" u="sng"/>
            <a:t> </a:t>
          </a:r>
          <a:r>
            <a:rPr lang="en-US" b="0" i="0"/>
            <a:t>(SBA) loans can provide capital without giving up equity, but they usually require collateral and a proven track record.</a:t>
          </a:r>
          <a:endParaRPr lang="en-US"/>
        </a:p>
      </dgm:t>
    </dgm:pt>
    <dgm:pt modelId="{700FACA7-4F36-4694-98F5-37301B26C394}" type="parTrans" cxnId="{AB678C20-1145-44B4-A913-29BBF64AB55B}">
      <dgm:prSet/>
      <dgm:spPr/>
      <dgm:t>
        <a:bodyPr/>
        <a:lstStyle/>
        <a:p>
          <a:endParaRPr lang="en-US"/>
        </a:p>
      </dgm:t>
    </dgm:pt>
    <dgm:pt modelId="{95AEEB81-980A-4611-9EBA-38D72C2F4D97}" type="sibTrans" cxnId="{AB678C20-1145-44B4-A913-29BBF64AB55B}">
      <dgm:prSet/>
      <dgm:spPr/>
      <dgm:t>
        <a:bodyPr/>
        <a:lstStyle/>
        <a:p>
          <a:endParaRPr lang="en-US"/>
        </a:p>
      </dgm:t>
    </dgm:pt>
    <dgm:pt modelId="{D5F73B92-5C3A-4E65-B092-C54ABA0E17BF}" type="pres">
      <dgm:prSet presAssocID="{7241EDDC-8AD0-4F5E-8D09-2F21F3F43532}" presName="root" presStyleCnt="0">
        <dgm:presLayoutVars>
          <dgm:dir/>
          <dgm:resizeHandles val="exact"/>
        </dgm:presLayoutVars>
      </dgm:prSet>
      <dgm:spPr/>
    </dgm:pt>
    <dgm:pt modelId="{92CA7A81-61A2-4020-8E4C-C43A505ADE85}" type="pres">
      <dgm:prSet presAssocID="{810E21F4-3222-4988-9128-BFB52E6940DB}" presName="compNode" presStyleCnt="0"/>
      <dgm:spPr/>
    </dgm:pt>
    <dgm:pt modelId="{6C26DD5B-A45A-4546-8967-9636EFF9AD3B}" type="pres">
      <dgm:prSet presAssocID="{810E21F4-3222-4988-9128-BFB52E6940DB}" presName="bgRect" presStyleLbl="bgShp" presStyleIdx="0" presStyleCnt="4"/>
      <dgm:spPr/>
    </dgm:pt>
    <dgm:pt modelId="{76448F73-AE77-47F3-AE04-435734DA3265}" type="pres">
      <dgm:prSet presAssocID="{810E21F4-3222-4988-9128-BFB52E6940DB}"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D0580114-6731-4C9F-ACF8-48428DA81A8D}" type="pres">
      <dgm:prSet presAssocID="{810E21F4-3222-4988-9128-BFB52E6940DB}" presName="spaceRect" presStyleCnt="0"/>
      <dgm:spPr/>
    </dgm:pt>
    <dgm:pt modelId="{69EEA20B-997E-42CE-9C75-696C51D7138A}" type="pres">
      <dgm:prSet presAssocID="{810E21F4-3222-4988-9128-BFB52E6940DB}" presName="parTx" presStyleLbl="revTx" presStyleIdx="0" presStyleCnt="4">
        <dgm:presLayoutVars>
          <dgm:chMax val="0"/>
          <dgm:chPref val="0"/>
        </dgm:presLayoutVars>
      </dgm:prSet>
      <dgm:spPr/>
    </dgm:pt>
    <dgm:pt modelId="{954D319A-5630-4EC4-A712-5573207D3B84}" type="pres">
      <dgm:prSet presAssocID="{EC81014D-83FA-45E5-B5FA-334CBB1EB25B}" presName="sibTrans" presStyleCnt="0"/>
      <dgm:spPr/>
    </dgm:pt>
    <dgm:pt modelId="{24C38FFC-32F5-48B9-B0FF-7334BC0EB600}" type="pres">
      <dgm:prSet presAssocID="{C85684C6-FB53-4A76-A10D-6C369466B4DA}" presName="compNode" presStyleCnt="0"/>
      <dgm:spPr/>
    </dgm:pt>
    <dgm:pt modelId="{2CFD1F09-0AA9-48EC-B9E0-7029CBCD950E}" type="pres">
      <dgm:prSet presAssocID="{C85684C6-FB53-4A76-A10D-6C369466B4DA}" presName="bgRect" presStyleLbl="bgShp" presStyleIdx="1" presStyleCnt="4"/>
      <dgm:spPr/>
    </dgm:pt>
    <dgm:pt modelId="{CB817DE8-7A25-41EA-A571-9410756DE1C0}" type="pres">
      <dgm:prSet presAssocID="{C85684C6-FB53-4A76-A10D-6C369466B4DA}"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114911B3-4654-410E-BE64-0AAE43516DE9}" type="pres">
      <dgm:prSet presAssocID="{C85684C6-FB53-4A76-A10D-6C369466B4DA}" presName="spaceRect" presStyleCnt="0"/>
      <dgm:spPr/>
    </dgm:pt>
    <dgm:pt modelId="{FA9429F4-0F98-4E66-8475-48BA1EAFD712}" type="pres">
      <dgm:prSet presAssocID="{C85684C6-FB53-4A76-A10D-6C369466B4DA}" presName="parTx" presStyleLbl="revTx" presStyleIdx="1" presStyleCnt="4">
        <dgm:presLayoutVars>
          <dgm:chMax val="0"/>
          <dgm:chPref val="0"/>
        </dgm:presLayoutVars>
      </dgm:prSet>
      <dgm:spPr/>
    </dgm:pt>
    <dgm:pt modelId="{20BE86CD-F960-45C0-9721-DF5FF4BE246B}" type="pres">
      <dgm:prSet presAssocID="{C22FBAC9-F85A-4D03-AF3F-00120C267520}" presName="sibTrans" presStyleCnt="0"/>
      <dgm:spPr/>
    </dgm:pt>
    <dgm:pt modelId="{E0A7FBA1-F630-44D9-8CFE-35235B9FD173}" type="pres">
      <dgm:prSet presAssocID="{25A42C0E-E795-48B1-8BEA-8B979B631B5C}" presName="compNode" presStyleCnt="0"/>
      <dgm:spPr/>
    </dgm:pt>
    <dgm:pt modelId="{6BA7BE01-2B8C-42F1-BAAB-AF879BAB6561}" type="pres">
      <dgm:prSet presAssocID="{25A42C0E-E795-48B1-8BEA-8B979B631B5C}" presName="bgRect" presStyleLbl="bgShp" presStyleIdx="2" presStyleCnt="4"/>
      <dgm:spPr/>
    </dgm:pt>
    <dgm:pt modelId="{2E84D9B8-2A3C-42E7-B54B-86ABC356957B}" type="pres">
      <dgm:prSet presAssocID="{25A42C0E-E795-48B1-8BEA-8B979B631B5C}"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tcoin"/>
        </a:ext>
      </dgm:extLst>
    </dgm:pt>
    <dgm:pt modelId="{0A503419-C03C-4236-BB23-7A9D62C87CF1}" type="pres">
      <dgm:prSet presAssocID="{25A42C0E-E795-48B1-8BEA-8B979B631B5C}" presName="spaceRect" presStyleCnt="0"/>
      <dgm:spPr/>
    </dgm:pt>
    <dgm:pt modelId="{DAAD07F7-F3C3-4B96-A9E4-D4069650B415}" type="pres">
      <dgm:prSet presAssocID="{25A42C0E-E795-48B1-8BEA-8B979B631B5C}" presName="parTx" presStyleLbl="revTx" presStyleIdx="2" presStyleCnt="4">
        <dgm:presLayoutVars>
          <dgm:chMax val="0"/>
          <dgm:chPref val="0"/>
        </dgm:presLayoutVars>
      </dgm:prSet>
      <dgm:spPr/>
    </dgm:pt>
    <dgm:pt modelId="{ABF5F95D-9E99-4DB1-8C56-3C23FBA42BD3}" type="pres">
      <dgm:prSet presAssocID="{3D623D58-8F39-4E56-B6F7-420A556FEBA7}" presName="sibTrans" presStyleCnt="0"/>
      <dgm:spPr/>
    </dgm:pt>
    <dgm:pt modelId="{7589D650-7A31-400E-9B79-5940F8918F40}" type="pres">
      <dgm:prSet presAssocID="{D742D55B-710E-4DB6-BC53-DE8B696A481A}" presName="compNode" presStyleCnt="0"/>
      <dgm:spPr/>
    </dgm:pt>
    <dgm:pt modelId="{AACEBCE2-55A9-48A0-BF0C-8B4A58D66C65}" type="pres">
      <dgm:prSet presAssocID="{D742D55B-710E-4DB6-BC53-DE8B696A481A}" presName="bgRect" presStyleLbl="bgShp" presStyleIdx="3" presStyleCnt="4"/>
      <dgm:spPr/>
    </dgm:pt>
    <dgm:pt modelId="{A7E2AF89-9D87-4107-9BAC-E9CB5621DEF7}" type="pres">
      <dgm:prSet presAssocID="{D742D55B-710E-4DB6-BC53-DE8B696A481A}"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nk"/>
        </a:ext>
      </dgm:extLst>
    </dgm:pt>
    <dgm:pt modelId="{C2930DCD-60AF-41F9-8954-433D0EE52C34}" type="pres">
      <dgm:prSet presAssocID="{D742D55B-710E-4DB6-BC53-DE8B696A481A}" presName="spaceRect" presStyleCnt="0"/>
      <dgm:spPr/>
    </dgm:pt>
    <dgm:pt modelId="{6630D8F6-0503-4D39-9CBA-F289852A2C6F}" type="pres">
      <dgm:prSet presAssocID="{D742D55B-710E-4DB6-BC53-DE8B696A481A}" presName="parTx" presStyleLbl="revTx" presStyleIdx="3" presStyleCnt="4">
        <dgm:presLayoutVars>
          <dgm:chMax val="0"/>
          <dgm:chPref val="0"/>
        </dgm:presLayoutVars>
      </dgm:prSet>
      <dgm:spPr/>
    </dgm:pt>
  </dgm:ptLst>
  <dgm:cxnLst>
    <dgm:cxn modelId="{9343220A-4EE6-4787-9AE3-B37FA0CFA250}" type="presOf" srcId="{25A42C0E-E795-48B1-8BEA-8B979B631B5C}" destId="{DAAD07F7-F3C3-4B96-A9E4-D4069650B415}" srcOrd="0" destOrd="0" presId="urn:microsoft.com/office/officeart/2018/2/layout/IconVerticalSolidList"/>
    <dgm:cxn modelId="{7DA05715-C036-4EC1-9EA0-B3C146B4FD51}" type="presOf" srcId="{D742D55B-710E-4DB6-BC53-DE8B696A481A}" destId="{6630D8F6-0503-4D39-9CBA-F289852A2C6F}" srcOrd="0" destOrd="0" presId="urn:microsoft.com/office/officeart/2018/2/layout/IconVerticalSolidList"/>
    <dgm:cxn modelId="{AB678C20-1145-44B4-A913-29BBF64AB55B}" srcId="{7241EDDC-8AD0-4F5E-8D09-2F21F3F43532}" destId="{D742D55B-710E-4DB6-BC53-DE8B696A481A}" srcOrd="3" destOrd="0" parTransId="{700FACA7-4F36-4694-98F5-37301B26C394}" sibTransId="{95AEEB81-980A-4611-9EBA-38D72C2F4D97}"/>
    <dgm:cxn modelId="{35944724-EE01-476B-9882-5BDDFDC8A0AB}" type="presOf" srcId="{810E21F4-3222-4988-9128-BFB52E6940DB}" destId="{69EEA20B-997E-42CE-9C75-696C51D7138A}" srcOrd="0" destOrd="0" presId="urn:microsoft.com/office/officeart/2018/2/layout/IconVerticalSolidList"/>
    <dgm:cxn modelId="{9852A56B-098F-4AA9-A549-143BDF264996}" type="presOf" srcId="{7241EDDC-8AD0-4F5E-8D09-2F21F3F43532}" destId="{D5F73B92-5C3A-4E65-B092-C54ABA0E17BF}" srcOrd="0" destOrd="0" presId="urn:microsoft.com/office/officeart/2018/2/layout/IconVerticalSolidList"/>
    <dgm:cxn modelId="{FD020B6E-E592-45A1-94EE-575C2B65E471}" srcId="{7241EDDC-8AD0-4F5E-8D09-2F21F3F43532}" destId="{25A42C0E-E795-48B1-8BEA-8B979B631B5C}" srcOrd="2" destOrd="0" parTransId="{3A3D3ABC-8527-4420-A76B-A38903F1C86E}" sibTransId="{3D623D58-8F39-4E56-B6F7-420A556FEBA7}"/>
    <dgm:cxn modelId="{FCCCE993-AC9F-4FCD-9038-AD66D9697B53}" srcId="{7241EDDC-8AD0-4F5E-8D09-2F21F3F43532}" destId="{C85684C6-FB53-4A76-A10D-6C369466B4DA}" srcOrd="1" destOrd="0" parTransId="{B9C025EB-EE4E-4580-AC3E-68E1ECD9ACA8}" sibTransId="{C22FBAC9-F85A-4D03-AF3F-00120C267520}"/>
    <dgm:cxn modelId="{499679B2-C53B-47C7-9100-8F235CEBDA1A}" type="presOf" srcId="{C85684C6-FB53-4A76-A10D-6C369466B4DA}" destId="{FA9429F4-0F98-4E66-8475-48BA1EAFD712}" srcOrd="0" destOrd="0" presId="urn:microsoft.com/office/officeart/2018/2/layout/IconVerticalSolidList"/>
    <dgm:cxn modelId="{7D7385B3-96A1-4E1A-8815-B533669183E9}" srcId="{7241EDDC-8AD0-4F5E-8D09-2F21F3F43532}" destId="{810E21F4-3222-4988-9128-BFB52E6940DB}" srcOrd="0" destOrd="0" parTransId="{AC8697BA-E02A-43FD-B961-F18B47E203E0}" sibTransId="{EC81014D-83FA-45E5-B5FA-334CBB1EB25B}"/>
    <dgm:cxn modelId="{17AB6B01-5F3F-43CC-9117-B4EFC3C15F85}" type="presParOf" srcId="{D5F73B92-5C3A-4E65-B092-C54ABA0E17BF}" destId="{92CA7A81-61A2-4020-8E4C-C43A505ADE85}" srcOrd="0" destOrd="0" presId="urn:microsoft.com/office/officeart/2018/2/layout/IconVerticalSolidList"/>
    <dgm:cxn modelId="{6DBDF324-9ED0-446F-86FF-D1A6132849DC}" type="presParOf" srcId="{92CA7A81-61A2-4020-8E4C-C43A505ADE85}" destId="{6C26DD5B-A45A-4546-8967-9636EFF9AD3B}" srcOrd="0" destOrd="0" presId="urn:microsoft.com/office/officeart/2018/2/layout/IconVerticalSolidList"/>
    <dgm:cxn modelId="{6BDC3C4C-2C72-4CAD-9519-D6EC433FE1A9}" type="presParOf" srcId="{92CA7A81-61A2-4020-8E4C-C43A505ADE85}" destId="{76448F73-AE77-47F3-AE04-435734DA3265}" srcOrd="1" destOrd="0" presId="urn:microsoft.com/office/officeart/2018/2/layout/IconVerticalSolidList"/>
    <dgm:cxn modelId="{C468B093-FB38-4A67-8E81-C08985E61421}" type="presParOf" srcId="{92CA7A81-61A2-4020-8E4C-C43A505ADE85}" destId="{D0580114-6731-4C9F-ACF8-48428DA81A8D}" srcOrd="2" destOrd="0" presId="urn:microsoft.com/office/officeart/2018/2/layout/IconVerticalSolidList"/>
    <dgm:cxn modelId="{C06B8BC2-9F54-4804-B616-D8DEDC65CE74}" type="presParOf" srcId="{92CA7A81-61A2-4020-8E4C-C43A505ADE85}" destId="{69EEA20B-997E-42CE-9C75-696C51D7138A}" srcOrd="3" destOrd="0" presId="urn:microsoft.com/office/officeart/2018/2/layout/IconVerticalSolidList"/>
    <dgm:cxn modelId="{75EFEE5C-50C5-402F-87B5-129937B75444}" type="presParOf" srcId="{D5F73B92-5C3A-4E65-B092-C54ABA0E17BF}" destId="{954D319A-5630-4EC4-A712-5573207D3B84}" srcOrd="1" destOrd="0" presId="urn:microsoft.com/office/officeart/2018/2/layout/IconVerticalSolidList"/>
    <dgm:cxn modelId="{CF2ED620-E0E0-439B-81D2-BDF6184246AB}" type="presParOf" srcId="{D5F73B92-5C3A-4E65-B092-C54ABA0E17BF}" destId="{24C38FFC-32F5-48B9-B0FF-7334BC0EB600}" srcOrd="2" destOrd="0" presId="urn:microsoft.com/office/officeart/2018/2/layout/IconVerticalSolidList"/>
    <dgm:cxn modelId="{A64B5FC6-E987-4CF6-A1D9-4D085919C58B}" type="presParOf" srcId="{24C38FFC-32F5-48B9-B0FF-7334BC0EB600}" destId="{2CFD1F09-0AA9-48EC-B9E0-7029CBCD950E}" srcOrd="0" destOrd="0" presId="urn:microsoft.com/office/officeart/2018/2/layout/IconVerticalSolidList"/>
    <dgm:cxn modelId="{5089A55B-5147-4142-BA75-333D80F8519D}" type="presParOf" srcId="{24C38FFC-32F5-48B9-B0FF-7334BC0EB600}" destId="{CB817DE8-7A25-41EA-A571-9410756DE1C0}" srcOrd="1" destOrd="0" presId="urn:microsoft.com/office/officeart/2018/2/layout/IconVerticalSolidList"/>
    <dgm:cxn modelId="{0044F708-A65B-4F67-B2AB-B3826C210891}" type="presParOf" srcId="{24C38FFC-32F5-48B9-B0FF-7334BC0EB600}" destId="{114911B3-4654-410E-BE64-0AAE43516DE9}" srcOrd="2" destOrd="0" presId="urn:microsoft.com/office/officeart/2018/2/layout/IconVerticalSolidList"/>
    <dgm:cxn modelId="{DA333FA6-C189-470B-9C17-076858FAEC36}" type="presParOf" srcId="{24C38FFC-32F5-48B9-B0FF-7334BC0EB600}" destId="{FA9429F4-0F98-4E66-8475-48BA1EAFD712}" srcOrd="3" destOrd="0" presId="urn:microsoft.com/office/officeart/2018/2/layout/IconVerticalSolidList"/>
    <dgm:cxn modelId="{FDB0B640-4EF4-4FB2-B3E4-542A71C0717A}" type="presParOf" srcId="{D5F73B92-5C3A-4E65-B092-C54ABA0E17BF}" destId="{20BE86CD-F960-45C0-9721-DF5FF4BE246B}" srcOrd="3" destOrd="0" presId="urn:microsoft.com/office/officeart/2018/2/layout/IconVerticalSolidList"/>
    <dgm:cxn modelId="{51FFA529-BF50-4CEB-B945-211CE92948C1}" type="presParOf" srcId="{D5F73B92-5C3A-4E65-B092-C54ABA0E17BF}" destId="{E0A7FBA1-F630-44D9-8CFE-35235B9FD173}" srcOrd="4" destOrd="0" presId="urn:microsoft.com/office/officeart/2018/2/layout/IconVerticalSolidList"/>
    <dgm:cxn modelId="{D3A1C840-4E08-4F3C-B814-EDBD81E3D3B6}" type="presParOf" srcId="{E0A7FBA1-F630-44D9-8CFE-35235B9FD173}" destId="{6BA7BE01-2B8C-42F1-BAAB-AF879BAB6561}" srcOrd="0" destOrd="0" presId="urn:microsoft.com/office/officeart/2018/2/layout/IconVerticalSolidList"/>
    <dgm:cxn modelId="{18476C54-659C-442B-9E12-81430F3083B2}" type="presParOf" srcId="{E0A7FBA1-F630-44D9-8CFE-35235B9FD173}" destId="{2E84D9B8-2A3C-42E7-B54B-86ABC356957B}" srcOrd="1" destOrd="0" presId="urn:microsoft.com/office/officeart/2018/2/layout/IconVerticalSolidList"/>
    <dgm:cxn modelId="{63F7D516-7DCE-4A82-BA88-6CEFDC41763B}" type="presParOf" srcId="{E0A7FBA1-F630-44D9-8CFE-35235B9FD173}" destId="{0A503419-C03C-4236-BB23-7A9D62C87CF1}" srcOrd="2" destOrd="0" presId="urn:microsoft.com/office/officeart/2018/2/layout/IconVerticalSolidList"/>
    <dgm:cxn modelId="{60660CCD-EFF8-4D28-9DDE-3D54F0CB8833}" type="presParOf" srcId="{E0A7FBA1-F630-44D9-8CFE-35235B9FD173}" destId="{DAAD07F7-F3C3-4B96-A9E4-D4069650B415}" srcOrd="3" destOrd="0" presId="urn:microsoft.com/office/officeart/2018/2/layout/IconVerticalSolidList"/>
    <dgm:cxn modelId="{D3079687-6F70-4C07-83C5-F27DF356DDA5}" type="presParOf" srcId="{D5F73B92-5C3A-4E65-B092-C54ABA0E17BF}" destId="{ABF5F95D-9E99-4DB1-8C56-3C23FBA42BD3}" srcOrd="5" destOrd="0" presId="urn:microsoft.com/office/officeart/2018/2/layout/IconVerticalSolidList"/>
    <dgm:cxn modelId="{8EE5D86E-FB25-48B9-923B-3E22B02B5C5D}" type="presParOf" srcId="{D5F73B92-5C3A-4E65-B092-C54ABA0E17BF}" destId="{7589D650-7A31-400E-9B79-5940F8918F40}" srcOrd="6" destOrd="0" presId="urn:microsoft.com/office/officeart/2018/2/layout/IconVerticalSolidList"/>
    <dgm:cxn modelId="{7872B3E6-93FE-4DE7-8404-144044322D75}" type="presParOf" srcId="{7589D650-7A31-400E-9B79-5940F8918F40}" destId="{AACEBCE2-55A9-48A0-BF0C-8B4A58D66C65}" srcOrd="0" destOrd="0" presId="urn:microsoft.com/office/officeart/2018/2/layout/IconVerticalSolidList"/>
    <dgm:cxn modelId="{98723D63-4638-4A35-84F3-ED0D1904C057}" type="presParOf" srcId="{7589D650-7A31-400E-9B79-5940F8918F40}" destId="{A7E2AF89-9D87-4107-9BAC-E9CB5621DEF7}" srcOrd="1" destOrd="0" presId="urn:microsoft.com/office/officeart/2018/2/layout/IconVerticalSolidList"/>
    <dgm:cxn modelId="{58CBE794-5914-4F6F-8120-3BB15A9B6CCF}" type="presParOf" srcId="{7589D650-7A31-400E-9B79-5940F8918F40}" destId="{C2930DCD-60AF-41F9-8954-433D0EE52C34}" srcOrd="2" destOrd="0" presId="urn:microsoft.com/office/officeart/2018/2/layout/IconVerticalSolidList"/>
    <dgm:cxn modelId="{28B5EF58-A211-4619-B539-A36E5CC4AB2A}" type="presParOf" srcId="{7589D650-7A31-400E-9B79-5940F8918F40}" destId="{6630D8F6-0503-4D39-9CBA-F289852A2C6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882545-4A28-401D-B070-ED6CA00ABF8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0CCDE57-35E3-4FD1-89BD-823F12121DFC}">
      <dgm:prSet/>
      <dgm:spPr/>
      <dgm:t>
        <a:bodyPr/>
        <a:lstStyle/>
        <a:p>
          <a:r>
            <a:rPr lang="en-US" b="1" i="0" u="sng">
              <a:hlinkClick xmlns:r="http://schemas.openxmlformats.org/officeDocument/2006/relationships" r:id="rId1"/>
            </a:rPr>
            <a:t>Revenue-based financing</a:t>
          </a:r>
          <a:r>
            <a:rPr lang="en-US" b="1" i="0"/>
            <a:t>: </a:t>
          </a:r>
          <a:r>
            <a:rPr lang="en-US" b="0" i="0"/>
            <a:t>For companies that are already producing sales, investors may provide capital in exchange for a percentage of ongoing gross revenues. This option is becoming increasingly popular for companies with recurring revenue.</a:t>
          </a:r>
          <a:endParaRPr lang="en-US"/>
        </a:p>
      </dgm:t>
    </dgm:pt>
    <dgm:pt modelId="{64BE2A02-C411-45C5-93E4-93338214A973}" type="parTrans" cxnId="{27715CCA-63C7-43F4-AF2E-B2D8C3A08FCF}">
      <dgm:prSet/>
      <dgm:spPr/>
      <dgm:t>
        <a:bodyPr/>
        <a:lstStyle/>
        <a:p>
          <a:endParaRPr lang="en-US"/>
        </a:p>
      </dgm:t>
    </dgm:pt>
    <dgm:pt modelId="{0FA21845-4CB2-4639-8A36-87947CEF92DF}" type="sibTrans" cxnId="{27715CCA-63C7-43F4-AF2E-B2D8C3A08FCF}">
      <dgm:prSet/>
      <dgm:spPr/>
      <dgm:t>
        <a:bodyPr/>
        <a:lstStyle/>
        <a:p>
          <a:endParaRPr lang="en-US"/>
        </a:p>
      </dgm:t>
    </dgm:pt>
    <dgm:pt modelId="{433FEC97-7BE8-4909-8881-10890EDE90C0}">
      <dgm:prSet/>
      <dgm:spPr/>
      <dgm:t>
        <a:bodyPr/>
        <a:lstStyle/>
        <a:p>
          <a:r>
            <a:rPr lang="en-US" b="1" i="0" u="sng">
              <a:hlinkClick xmlns:r="http://schemas.openxmlformats.org/officeDocument/2006/relationships" r:id="rId2"/>
            </a:rPr>
            <a:t>Initial coin offerings (ICOs)</a:t>
          </a:r>
          <a:r>
            <a:rPr lang="en-US" b="1" i="0"/>
            <a:t>:</a:t>
          </a:r>
          <a:r>
            <a:rPr lang="en-US" b="0" i="0"/>
            <a:t> Used primarily by blockchain-based startups, ICOs allow companies to raise funds by selling cryptocurrency tokens.</a:t>
          </a:r>
          <a:endParaRPr lang="en-US"/>
        </a:p>
      </dgm:t>
    </dgm:pt>
    <dgm:pt modelId="{A0928BC3-0536-4377-9EDF-B32BC89B5001}" type="parTrans" cxnId="{D667BE86-6D9D-4A70-AE83-3E37C52642E8}">
      <dgm:prSet/>
      <dgm:spPr/>
      <dgm:t>
        <a:bodyPr/>
        <a:lstStyle/>
        <a:p>
          <a:endParaRPr lang="en-US"/>
        </a:p>
      </dgm:t>
    </dgm:pt>
    <dgm:pt modelId="{7CE8F3A7-C6D0-48AC-BF8E-60D7D000FD31}" type="sibTrans" cxnId="{D667BE86-6D9D-4A70-AE83-3E37C52642E8}">
      <dgm:prSet/>
      <dgm:spPr/>
      <dgm:t>
        <a:bodyPr/>
        <a:lstStyle/>
        <a:p>
          <a:endParaRPr lang="en-US"/>
        </a:p>
      </dgm:t>
    </dgm:pt>
    <dgm:pt modelId="{F9FF6B8A-9D7F-4D10-9E82-65480338ADA6}">
      <dgm:prSet/>
      <dgm:spPr/>
      <dgm:t>
        <a:bodyPr/>
        <a:lstStyle/>
        <a:p>
          <a:r>
            <a:rPr lang="en-US" b="1" i="0" u="sng">
              <a:hlinkClick xmlns:r="http://schemas.openxmlformats.org/officeDocument/2006/relationships" r:id="rId3"/>
            </a:rPr>
            <a:t>Grants</a:t>
          </a:r>
          <a:r>
            <a:rPr lang="en-US" b="1" i="0"/>
            <a:t>:</a:t>
          </a:r>
          <a:r>
            <a:rPr lang="en-US" b="0" i="0"/>
            <a:t> Government agencies, foundations, universities, and corporations offer grants for specific types of research or development, particularly in science and technology fields.</a:t>
          </a:r>
          <a:endParaRPr lang="en-US"/>
        </a:p>
      </dgm:t>
    </dgm:pt>
    <dgm:pt modelId="{0C02AA68-9C99-422D-8960-4F852B933EB8}" type="parTrans" cxnId="{49351193-ABEE-4ED0-A1FC-77EA1879AC03}">
      <dgm:prSet/>
      <dgm:spPr/>
      <dgm:t>
        <a:bodyPr/>
        <a:lstStyle/>
        <a:p>
          <a:endParaRPr lang="en-US"/>
        </a:p>
      </dgm:t>
    </dgm:pt>
    <dgm:pt modelId="{30DF841C-4681-4233-9507-22BE64B9E240}" type="sibTrans" cxnId="{49351193-ABEE-4ED0-A1FC-77EA1879AC03}">
      <dgm:prSet/>
      <dgm:spPr/>
      <dgm:t>
        <a:bodyPr/>
        <a:lstStyle/>
        <a:p>
          <a:endParaRPr lang="en-US"/>
        </a:p>
      </dgm:t>
    </dgm:pt>
    <dgm:pt modelId="{79E38EBC-C8AD-4F2F-8E1B-76B7B8B0C24D}">
      <dgm:prSet/>
      <dgm:spPr/>
      <dgm:t>
        <a:bodyPr/>
        <a:lstStyle/>
        <a:p>
          <a:r>
            <a:rPr lang="en-US" b="1" i="0" u="sng">
              <a:hlinkClick xmlns:r="http://schemas.openxmlformats.org/officeDocument/2006/relationships" r:id="rId4"/>
            </a:rPr>
            <a:t>Peer-to-peer lending</a:t>
          </a:r>
          <a:r>
            <a:rPr lang="en-US" b="1" i="0"/>
            <a:t>:</a:t>
          </a:r>
          <a:r>
            <a:rPr lang="en-US" b="0" i="0"/>
            <a:t> Online platforms connect companies with individuals or institutions willing to lend money, often at competitive rates.</a:t>
          </a:r>
          <a:endParaRPr lang="en-US"/>
        </a:p>
      </dgm:t>
    </dgm:pt>
    <dgm:pt modelId="{81F4ABB2-20D9-41B3-ADD3-5B397D128DC8}" type="parTrans" cxnId="{CAF46C0A-73FC-42A4-A3CE-D041327A6218}">
      <dgm:prSet/>
      <dgm:spPr/>
      <dgm:t>
        <a:bodyPr/>
        <a:lstStyle/>
        <a:p>
          <a:endParaRPr lang="en-US"/>
        </a:p>
      </dgm:t>
    </dgm:pt>
    <dgm:pt modelId="{4C0BA222-277D-4F78-A65E-4AA3101CC1CA}" type="sibTrans" cxnId="{CAF46C0A-73FC-42A4-A3CE-D041327A6218}">
      <dgm:prSet/>
      <dgm:spPr/>
      <dgm:t>
        <a:bodyPr/>
        <a:lstStyle/>
        <a:p>
          <a:endParaRPr lang="en-US"/>
        </a:p>
      </dgm:t>
    </dgm:pt>
    <dgm:pt modelId="{ECE45590-03D4-4DD4-BE70-BEC5D6E27BF7}" type="pres">
      <dgm:prSet presAssocID="{9E882545-4A28-401D-B070-ED6CA00ABF86}" presName="root" presStyleCnt="0">
        <dgm:presLayoutVars>
          <dgm:dir/>
          <dgm:resizeHandles val="exact"/>
        </dgm:presLayoutVars>
      </dgm:prSet>
      <dgm:spPr/>
    </dgm:pt>
    <dgm:pt modelId="{41F45087-AEE9-476D-A02D-210F8990D8BF}" type="pres">
      <dgm:prSet presAssocID="{B0CCDE57-35E3-4FD1-89BD-823F12121DFC}" presName="compNode" presStyleCnt="0"/>
      <dgm:spPr/>
    </dgm:pt>
    <dgm:pt modelId="{3ACB38FA-5262-41EA-8331-48D10EBF30A1}" type="pres">
      <dgm:prSet presAssocID="{B0CCDE57-35E3-4FD1-89BD-823F12121DFC}" presName="bgRect" presStyleLbl="bgShp" presStyleIdx="0" presStyleCnt="4"/>
      <dgm:spPr/>
    </dgm:pt>
    <dgm:pt modelId="{7608E61F-B87E-4920-AE70-F07F586658BD}" type="pres">
      <dgm:prSet presAssocID="{B0CCDE57-35E3-4FD1-89BD-823F12121DFC}"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M Customer Insights App"/>
        </a:ext>
      </dgm:extLst>
    </dgm:pt>
    <dgm:pt modelId="{7364FD52-8615-4E33-A26A-61DB57322C2C}" type="pres">
      <dgm:prSet presAssocID="{B0CCDE57-35E3-4FD1-89BD-823F12121DFC}" presName="spaceRect" presStyleCnt="0"/>
      <dgm:spPr/>
    </dgm:pt>
    <dgm:pt modelId="{6BCABAB6-54AA-4778-BA9F-7EF08CDFD23C}" type="pres">
      <dgm:prSet presAssocID="{B0CCDE57-35E3-4FD1-89BD-823F12121DFC}" presName="parTx" presStyleLbl="revTx" presStyleIdx="0" presStyleCnt="4">
        <dgm:presLayoutVars>
          <dgm:chMax val="0"/>
          <dgm:chPref val="0"/>
        </dgm:presLayoutVars>
      </dgm:prSet>
      <dgm:spPr/>
    </dgm:pt>
    <dgm:pt modelId="{2F3D1060-43C4-4351-A0E8-E23CB2A891E6}" type="pres">
      <dgm:prSet presAssocID="{0FA21845-4CB2-4639-8A36-87947CEF92DF}" presName="sibTrans" presStyleCnt="0"/>
      <dgm:spPr/>
    </dgm:pt>
    <dgm:pt modelId="{BE1208C2-F9C3-4A4A-8C7B-C7CE99880F93}" type="pres">
      <dgm:prSet presAssocID="{433FEC97-7BE8-4909-8881-10890EDE90C0}" presName="compNode" presStyleCnt="0"/>
      <dgm:spPr/>
    </dgm:pt>
    <dgm:pt modelId="{40DFEE2F-CBF1-4329-A0BC-765B87D0C850}" type="pres">
      <dgm:prSet presAssocID="{433FEC97-7BE8-4909-8881-10890EDE90C0}" presName="bgRect" presStyleLbl="bgShp" presStyleIdx="1" presStyleCnt="4"/>
      <dgm:spPr/>
    </dgm:pt>
    <dgm:pt modelId="{F23C9E3F-C1CE-432F-9106-BE17F8D6A290}" type="pres">
      <dgm:prSet presAssocID="{433FEC97-7BE8-4909-8881-10890EDE90C0}"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Cart"/>
        </a:ext>
      </dgm:extLst>
    </dgm:pt>
    <dgm:pt modelId="{3FF7A862-2636-47FA-9C80-CC38305ECFB0}" type="pres">
      <dgm:prSet presAssocID="{433FEC97-7BE8-4909-8881-10890EDE90C0}" presName="spaceRect" presStyleCnt="0"/>
      <dgm:spPr/>
    </dgm:pt>
    <dgm:pt modelId="{AD93E8A0-33A0-48A5-88D3-29AD1BEE7320}" type="pres">
      <dgm:prSet presAssocID="{433FEC97-7BE8-4909-8881-10890EDE90C0}" presName="parTx" presStyleLbl="revTx" presStyleIdx="1" presStyleCnt="4">
        <dgm:presLayoutVars>
          <dgm:chMax val="0"/>
          <dgm:chPref val="0"/>
        </dgm:presLayoutVars>
      </dgm:prSet>
      <dgm:spPr/>
    </dgm:pt>
    <dgm:pt modelId="{AD23C787-0AF5-4AC0-8BDA-CD856278ADD7}" type="pres">
      <dgm:prSet presAssocID="{7CE8F3A7-C6D0-48AC-BF8E-60D7D000FD31}" presName="sibTrans" presStyleCnt="0"/>
      <dgm:spPr/>
    </dgm:pt>
    <dgm:pt modelId="{7A24ADC5-C151-4B94-8950-9F5280FDF787}" type="pres">
      <dgm:prSet presAssocID="{F9FF6B8A-9D7F-4D10-9E82-65480338ADA6}" presName="compNode" presStyleCnt="0"/>
      <dgm:spPr/>
    </dgm:pt>
    <dgm:pt modelId="{FBDE647E-DDF4-4CC9-A108-69464916F1EA}" type="pres">
      <dgm:prSet presAssocID="{F9FF6B8A-9D7F-4D10-9E82-65480338ADA6}" presName="bgRect" presStyleLbl="bgShp" presStyleIdx="2" presStyleCnt="4"/>
      <dgm:spPr/>
    </dgm:pt>
    <dgm:pt modelId="{D63D8485-4D62-4D4E-92A5-C34B29D767F0}" type="pres">
      <dgm:prSet presAssocID="{F9FF6B8A-9D7F-4D10-9E82-65480338ADA6}"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ducation"/>
        </a:ext>
      </dgm:extLst>
    </dgm:pt>
    <dgm:pt modelId="{0EE337E9-DA2D-421E-9BA9-14A3B59C973E}" type="pres">
      <dgm:prSet presAssocID="{F9FF6B8A-9D7F-4D10-9E82-65480338ADA6}" presName="spaceRect" presStyleCnt="0"/>
      <dgm:spPr/>
    </dgm:pt>
    <dgm:pt modelId="{D92A69F6-B0D7-454F-939A-F79FD514A3C1}" type="pres">
      <dgm:prSet presAssocID="{F9FF6B8A-9D7F-4D10-9E82-65480338ADA6}" presName="parTx" presStyleLbl="revTx" presStyleIdx="2" presStyleCnt="4">
        <dgm:presLayoutVars>
          <dgm:chMax val="0"/>
          <dgm:chPref val="0"/>
        </dgm:presLayoutVars>
      </dgm:prSet>
      <dgm:spPr/>
    </dgm:pt>
    <dgm:pt modelId="{888D49E7-5D6C-411F-B5DA-FD651DA82D06}" type="pres">
      <dgm:prSet presAssocID="{30DF841C-4681-4233-9507-22BE64B9E240}" presName="sibTrans" presStyleCnt="0"/>
      <dgm:spPr/>
    </dgm:pt>
    <dgm:pt modelId="{B69DEBDD-AB1D-4FD9-B398-58CCCC97C55F}" type="pres">
      <dgm:prSet presAssocID="{79E38EBC-C8AD-4F2F-8E1B-76B7B8B0C24D}" presName="compNode" presStyleCnt="0"/>
      <dgm:spPr/>
    </dgm:pt>
    <dgm:pt modelId="{B0E10F9B-0FF1-4738-9858-1B7BE1CBD000}" type="pres">
      <dgm:prSet presAssocID="{79E38EBC-C8AD-4F2F-8E1B-76B7B8B0C24D}" presName="bgRect" presStyleLbl="bgShp" presStyleIdx="3" presStyleCnt="4"/>
      <dgm:spPr/>
    </dgm:pt>
    <dgm:pt modelId="{2B6E3837-D174-4DEA-8743-D02D643D9BAA}" type="pres">
      <dgm:prSet presAssocID="{79E38EBC-C8AD-4F2F-8E1B-76B7B8B0C24D}"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nk"/>
        </a:ext>
      </dgm:extLst>
    </dgm:pt>
    <dgm:pt modelId="{DD1C517A-469F-4543-BFDE-640993EA4667}" type="pres">
      <dgm:prSet presAssocID="{79E38EBC-C8AD-4F2F-8E1B-76B7B8B0C24D}" presName="spaceRect" presStyleCnt="0"/>
      <dgm:spPr/>
    </dgm:pt>
    <dgm:pt modelId="{CE71AADC-B8E6-42A3-A6E2-74552B919FAC}" type="pres">
      <dgm:prSet presAssocID="{79E38EBC-C8AD-4F2F-8E1B-76B7B8B0C24D}" presName="parTx" presStyleLbl="revTx" presStyleIdx="3" presStyleCnt="4">
        <dgm:presLayoutVars>
          <dgm:chMax val="0"/>
          <dgm:chPref val="0"/>
        </dgm:presLayoutVars>
      </dgm:prSet>
      <dgm:spPr/>
    </dgm:pt>
  </dgm:ptLst>
  <dgm:cxnLst>
    <dgm:cxn modelId="{CAF46C0A-73FC-42A4-A3CE-D041327A6218}" srcId="{9E882545-4A28-401D-B070-ED6CA00ABF86}" destId="{79E38EBC-C8AD-4F2F-8E1B-76B7B8B0C24D}" srcOrd="3" destOrd="0" parTransId="{81F4ABB2-20D9-41B3-ADD3-5B397D128DC8}" sibTransId="{4C0BA222-277D-4F78-A65E-4AA3101CC1CA}"/>
    <dgm:cxn modelId="{A914CB19-F5DB-4284-9AA3-F59A6D57E505}" type="presOf" srcId="{433FEC97-7BE8-4909-8881-10890EDE90C0}" destId="{AD93E8A0-33A0-48A5-88D3-29AD1BEE7320}" srcOrd="0" destOrd="0" presId="urn:microsoft.com/office/officeart/2018/2/layout/IconVerticalSolidList"/>
    <dgm:cxn modelId="{4227A47C-9EEC-4ACA-A74F-D90FF5E1356A}" type="presOf" srcId="{9E882545-4A28-401D-B070-ED6CA00ABF86}" destId="{ECE45590-03D4-4DD4-BE70-BEC5D6E27BF7}" srcOrd="0" destOrd="0" presId="urn:microsoft.com/office/officeart/2018/2/layout/IconVerticalSolidList"/>
    <dgm:cxn modelId="{D667BE86-6D9D-4A70-AE83-3E37C52642E8}" srcId="{9E882545-4A28-401D-B070-ED6CA00ABF86}" destId="{433FEC97-7BE8-4909-8881-10890EDE90C0}" srcOrd="1" destOrd="0" parTransId="{A0928BC3-0536-4377-9EDF-B32BC89B5001}" sibTransId="{7CE8F3A7-C6D0-48AC-BF8E-60D7D000FD31}"/>
    <dgm:cxn modelId="{49351193-ABEE-4ED0-A1FC-77EA1879AC03}" srcId="{9E882545-4A28-401D-B070-ED6CA00ABF86}" destId="{F9FF6B8A-9D7F-4D10-9E82-65480338ADA6}" srcOrd="2" destOrd="0" parTransId="{0C02AA68-9C99-422D-8960-4F852B933EB8}" sibTransId="{30DF841C-4681-4233-9507-22BE64B9E240}"/>
    <dgm:cxn modelId="{19E74599-2DA4-4364-9B28-609E1B3D057B}" type="presOf" srcId="{F9FF6B8A-9D7F-4D10-9E82-65480338ADA6}" destId="{D92A69F6-B0D7-454F-939A-F79FD514A3C1}" srcOrd="0" destOrd="0" presId="urn:microsoft.com/office/officeart/2018/2/layout/IconVerticalSolidList"/>
    <dgm:cxn modelId="{88DB22C0-B473-4EB9-B5C1-C57549D56091}" type="presOf" srcId="{B0CCDE57-35E3-4FD1-89BD-823F12121DFC}" destId="{6BCABAB6-54AA-4778-BA9F-7EF08CDFD23C}" srcOrd="0" destOrd="0" presId="urn:microsoft.com/office/officeart/2018/2/layout/IconVerticalSolidList"/>
    <dgm:cxn modelId="{27715CCA-63C7-43F4-AF2E-B2D8C3A08FCF}" srcId="{9E882545-4A28-401D-B070-ED6CA00ABF86}" destId="{B0CCDE57-35E3-4FD1-89BD-823F12121DFC}" srcOrd="0" destOrd="0" parTransId="{64BE2A02-C411-45C5-93E4-93338214A973}" sibTransId="{0FA21845-4CB2-4639-8A36-87947CEF92DF}"/>
    <dgm:cxn modelId="{AF63E1E1-3640-4C2A-ABAF-7BCB28A7FB3E}" type="presOf" srcId="{79E38EBC-C8AD-4F2F-8E1B-76B7B8B0C24D}" destId="{CE71AADC-B8E6-42A3-A6E2-74552B919FAC}" srcOrd="0" destOrd="0" presId="urn:microsoft.com/office/officeart/2018/2/layout/IconVerticalSolidList"/>
    <dgm:cxn modelId="{045205A7-3852-4445-8743-CE23A6C77D4F}" type="presParOf" srcId="{ECE45590-03D4-4DD4-BE70-BEC5D6E27BF7}" destId="{41F45087-AEE9-476D-A02D-210F8990D8BF}" srcOrd="0" destOrd="0" presId="urn:microsoft.com/office/officeart/2018/2/layout/IconVerticalSolidList"/>
    <dgm:cxn modelId="{03D999F7-EC17-473A-B865-8388212EA9BA}" type="presParOf" srcId="{41F45087-AEE9-476D-A02D-210F8990D8BF}" destId="{3ACB38FA-5262-41EA-8331-48D10EBF30A1}" srcOrd="0" destOrd="0" presId="urn:microsoft.com/office/officeart/2018/2/layout/IconVerticalSolidList"/>
    <dgm:cxn modelId="{0B45BDE7-10CC-4031-98C9-1A4242BF04C3}" type="presParOf" srcId="{41F45087-AEE9-476D-A02D-210F8990D8BF}" destId="{7608E61F-B87E-4920-AE70-F07F586658BD}" srcOrd="1" destOrd="0" presId="urn:microsoft.com/office/officeart/2018/2/layout/IconVerticalSolidList"/>
    <dgm:cxn modelId="{7AFB408D-4490-4E82-8795-2369D34AFA02}" type="presParOf" srcId="{41F45087-AEE9-476D-A02D-210F8990D8BF}" destId="{7364FD52-8615-4E33-A26A-61DB57322C2C}" srcOrd="2" destOrd="0" presId="urn:microsoft.com/office/officeart/2018/2/layout/IconVerticalSolidList"/>
    <dgm:cxn modelId="{DF248B74-C631-4870-82DD-FA04C407B48C}" type="presParOf" srcId="{41F45087-AEE9-476D-A02D-210F8990D8BF}" destId="{6BCABAB6-54AA-4778-BA9F-7EF08CDFD23C}" srcOrd="3" destOrd="0" presId="urn:microsoft.com/office/officeart/2018/2/layout/IconVerticalSolidList"/>
    <dgm:cxn modelId="{17A4C787-E14E-4821-92BC-108DC195F8FC}" type="presParOf" srcId="{ECE45590-03D4-4DD4-BE70-BEC5D6E27BF7}" destId="{2F3D1060-43C4-4351-A0E8-E23CB2A891E6}" srcOrd="1" destOrd="0" presId="urn:microsoft.com/office/officeart/2018/2/layout/IconVerticalSolidList"/>
    <dgm:cxn modelId="{5CA9D1EB-48E4-4673-9EDD-2FC92753111D}" type="presParOf" srcId="{ECE45590-03D4-4DD4-BE70-BEC5D6E27BF7}" destId="{BE1208C2-F9C3-4A4A-8C7B-C7CE99880F93}" srcOrd="2" destOrd="0" presId="urn:microsoft.com/office/officeart/2018/2/layout/IconVerticalSolidList"/>
    <dgm:cxn modelId="{1679205E-8C35-45CB-8639-16690C9EAAB3}" type="presParOf" srcId="{BE1208C2-F9C3-4A4A-8C7B-C7CE99880F93}" destId="{40DFEE2F-CBF1-4329-A0BC-765B87D0C850}" srcOrd="0" destOrd="0" presId="urn:microsoft.com/office/officeart/2018/2/layout/IconVerticalSolidList"/>
    <dgm:cxn modelId="{FCE36141-F469-4CD1-8568-8117D5E5B856}" type="presParOf" srcId="{BE1208C2-F9C3-4A4A-8C7B-C7CE99880F93}" destId="{F23C9E3F-C1CE-432F-9106-BE17F8D6A290}" srcOrd="1" destOrd="0" presId="urn:microsoft.com/office/officeart/2018/2/layout/IconVerticalSolidList"/>
    <dgm:cxn modelId="{BD22434E-DF43-48D2-BDC2-D0F700420DC9}" type="presParOf" srcId="{BE1208C2-F9C3-4A4A-8C7B-C7CE99880F93}" destId="{3FF7A862-2636-47FA-9C80-CC38305ECFB0}" srcOrd="2" destOrd="0" presId="urn:microsoft.com/office/officeart/2018/2/layout/IconVerticalSolidList"/>
    <dgm:cxn modelId="{D6C43675-3E81-495B-9584-92B243AA42FC}" type="presParOf" srcId="{BE1208C2-F9C3-4A4A-8C7B-C7CE99880F93}" destId="{AD93E8A0-33A0-48A5-88D3-29AD1BEE7320}" srcOrd="3" destOrd="0" presId="urn:microsoft.com/office/officeart/2018/2/layout/IconVerticalSolidList"/>
    <dgm:cxn modelId="{F06B89E1-1385-4F18-B868-619D15053F5F}" type="presParOf" srcId="{ECE45590-03D4-4DD4-BE70-BEC5D6E27BF7}" destId="{AD23C787-0AF5-4AC0-8BDA-CD856278ADD7}" srcOrd="3" destOrd="0" presId="urn:microsoft.com/office/officeart/2018/2/layout/IconVerticalSolidList"/>
    <dgm:cxn modelId="{B132D7B9-5517-455B-8DAA-357038FD265D}" type="presParOf" srcId="{ECE45590-03D4-4DD4-BE70-BEC5D6E27BF7}" destId="{7A24ADC5-C151-4B94-8950-9F5280FDF787}" srcOrd="4" destOrd="0" presId="urn:microsoft.com/office/officeart/2018/2/layout/IconVerticalSolidList"/>
    <dgm:cxn modelId="{D28DE199-1FF6-4677-BAA8-5ED8C42566B0}" type="presParOf" srcId="{7A24ADC5-C151-4B94-8950-9F5280FDF787}" destId="{FBDE647E-DDF4-4CC9-A108-69464916F1EA}" srcOrd="0" destOrd="0" presId="urn:microsoft.com/office/officeart/2018/2/layout/IconVerticalSolidList"/>
    <dgm:cxn modelId="{EF0FEE36-75EB-4676-9E29-F9BE9243BC6B}" type="presParOf" srcId="{7A24ADC5-C151-4B94-8950-9F5280FDF787}" destId="{D63D8485-4D62-4D4E-92A5-C34B29D767F0}" srcOrd="1" destOrd="0" presId="urn:microsoft.com/office/officeart/2018/2/layout/IconVerticalSolidList"/>
    <dgm:cxn modelId="{F1418B40-271A-4B05-B4F4-BF14F9233ED0}" type="presParOf" srcId="{7A24ADC5-C151-4B94-8950-9F5280FDF787}" destId="{0EE337E9-DA2D-421E-9BA9-14A3B59C973E}" srcOrd="2" destOrd="0" presId="urn:microsoft.com/office/officeart/2018/2/layout/IconVerticalSolidList"/>
    <dgm:cxn modelId="{B92EEEFF-0A9E-4C71-A80B-9C6117A95245}" type="presParOf" srcId="{7A24ADC5-C151-4B94-8950-9F5280FDF787}" destId="{D92A69F6-B0D7-454F-939A-F79FD514A3C1}" srcOrd="3" destOrd="0" presId="urn:microsoft.com/office/officeart/2018/2/layout/IconVerticalSolidList"/>
    <dgm:cxn modelId="{DBBE6579-E2EB-4320-9D16-C0C7B43BAAC1}" type="presParOf" srcId="{ECE45590-03D4-4DD4-BE70-BEC5D6E27BF7}" destId="{888D49E7-5D6C-411F-B5DA-FD651DA82D06}" srcOrd="5" destOrd="0" presId="urn:microsoft.com/office/officeart/2018/2/layout/IconVerticalSolidList"/>
    <dgm:cxn modelId="{5A80BF58-9134-43CD-96F6-CC07F3AEC948}" type="presParOf" srcId="{ECE45590-03D4-4DD4-BE70-BEC5D6E27BF7}" destId="{B69DEBDD-AB1D-4FD9-B398-58CCCC97C55F}" srcOrd="6" destOrd="0" presId="urn:microsoft.com/office/officeart/2018/2/layout/IconVerticalSolidList"/>
    <dgm:cxn modelId="{1D6CCA60-CF2D-4A8F-BE06-25D11444A08B}" type="presParOf" srcId="{B69DEBDD-AB1D-4FD9-B398-58CCCC97C55F}" destId="{B0E10F9B-0FF1-4738-9858-1B7BE1CBD000}" srcOrd="0" destOrd="0" presId="urn:microsoft.com/office/officeart/2018/2/layout/IconVerticalSolidList"/>
    <dgm:cxn modelId="{5E83A241-EEF4-4726-8612-C78DA718CE7D}" type="presParOf" srcId="{B69DEBDD-AB1D-4FD9-B398-58CCCC97C55F}" destId="{2B6E3837-D174-4DEA-8743-D02D643D9BAA}" srcOrd="1" destOrd="0" presId="urn:microsoft.com/office/officeart/2018/2/layout/IconVerticalSolidList"/>
    <dgm:cxn modelId="{47BB90F3-34CF-429E-B750-625822562039}" type="presParOf" srcId="{B69DEBDD-AB1D-4FD9-B398-58CCCC97C55F}" destId="{DD1C517A-469F-4543-BFDE-640993EA4667}" srcOrd="2" destOrd="0" presId="urn:microsoft.com/office/officeart/2018/2/layout/IconVerticalSolidList"/>
    <dgm:cxn modelId="{F3A2C58F-531D-4F38-B5D7-2F5CC1377069}" type="presParOf" srcId="{B69DEBDD-AB1D-4FD9-B398-58CCCC97C55F}" destId="{CE71AADC-B8E6-42A3-A6E2-74552B919F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42141A-E561-498C-B4C9-F80DA4BC6010}"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80378C39-9291-4B35-87B7-EEE5505530FE}">
      <dgm:prSet/>
      <dgm:spPr/>
      <dgm:t>
        <a:bodyPr/>
        <a:lstStyle/>
        <a:p>
          <a:pPr>
            <a:defRPr b="1"/>
          </a:pPr>
          <a:r>
            <a:rPr lang="en-US"/>
            <a:t>1958</a:t>
          </a:r>
        </a:p>
      </dgm:t>
    </dgm:pt>
    <dgm:pt modelId="{FA7073C6-48FD-4279-B9AE-A250F96AA0FA}" type="parTrans" cxnId="{29270A07-90BD-48A3-84F5-609DB05BB23F}">
      <dgm:prSet/>
      <dgm:spPr/>
      <dgm:t>
        <a:bodyPr/>
        <a:lstStyle/>
        <a:p>
          <a:endParaRPr lang="en-US"/>
        </a:p>
      </dgm:t>
    </dgm:pt>
    <dgm:pt modelId="{24E4A1CC-C292-4601-992F-550A5D966244}" type="sibTrans" cxnId="{29270A07-90BD-48A3-84F5-609DB05BB23F}">
      <dgm:prSet/>
      <dgm:spPr/>
      <dgm:t>
        <a:bodyPr/>
        <a:lstStyle/>
        <a:p>
          <a:endParaRPr lang="en-US"/>
        </a:p>
      </dgm:t>
    </dgm:pt>
    <dgm:pt modelId="{0BFD2CE0-5DA7-4BBA-977B-D2B418BEE60B}">
      <dgm:prSet/>
      <dgm:spPr/>
      <dgm:t>
        <a:bodyPr/>
        <a:lstStyle/>
        <a:p>
          <a:r>
            <a:rPr lang="en-US"/>
            <a:t>The Small Business Investment Act (SBIC) in 1958 boosted the VC industry by providing tax breaks to investors. In 1978, the Revenue Act was amended to reduce the capital gains tax from 49% to 28%.</a:t>
          </a:r>
        </a:p>
      </dgm:t>
    </dgm:pt>
    <dgm:pt modelId="{39A1B515-EC6F-4746-90CA-3DE92D177C06}" type="parTrans" cxnId="{3EEF3B39-AF48-41FE-9631-0F9511C99B84}">
      <dgm:prSet/>
      <dgm:spPr/>
      <dgm:t>
        <a:bodyPr/>
        <a:lstStyle/>
        <a:p>
          <a:endParaRPr lang="en-US"/>
        </a:p>
      </dgm:t>
    </dgm:pt>
    <dgm:pt modelId="{E8A2AAF4-79BE-4D6E-8F9F-F085320F831E}" type="sibTrans" cxnId="{3EEF3B39-AF48-41FE-9631-0F9511C99B84}">
      <dgm:prSet/>
      <dgm:spPr/>
      <dgm:t>
        <a:bodyPr/>
        <a:lstStyle/>
        <a:p>
          <a:endParaRPr lang="en-US"/>
        </a:p>
      </dgm:t>
    </dgm:pt>
    <dgm:pt modelId="{29E84F6B-7C20-418A-A1B5-86DA7A1E984B}">
      <dgm:prSet/>
      <dgm:spPr/>
      <dgm:t>
        <a:bodyPr/>
        <a:lstStyle/>
        <a:p>
          <a:pPr>
            <a:defRPr b="1"/>
          </a:pPr>
          <a:r>
            <a:rPr lang="en-US"/>
            <a:t>1979</a:t>
          </a:r>
        </a:p>
      </dgm:t>
    </dgm:pt>
    <dgm:pt modelId="{9BC2C894-785E-447C-9A2B-F07CA1A0F56B}" type="parTrans" cxnId="{E381EBA8-1A31-4150-AEB9-CB02529508F5}">
      <dgm:prSet/>
      <dgm:spPr/>
      <dgm:t>
        <a:bodyPr/>
        <a:lstStyle/>
        <a:p>
          <a:endParaRPr lang="en-US"/>
        </a:p>
      </dgm:t>
    </dgm:pt>
    <dgm:pt modelId="{FDA93FF0-B549-4DF6-B3DA-A828908D971B}" type="sibTrans" cxnId="{E381EBA8-1A31-4150-AEB9-CB02529508F5}">
      <dgm:prSet/>
      <dgm:spPr/>
      <dgm:t>
        <a:bodyPr/>
        <a:lstStyle/>
        <a:p>
          <a:endParaRPr lang="en-US"/>
        </a:p>
      </dgm:t>
    </dgm:pt>
    <dgm:pt modelId="{4F2336DA-C3A2-4413-9F40-5CFC0D9D85A0}">
      <dgm:prSet/>
      <dgm:spPr/>
      <dgm:t>
        <a:bodyPr/>
        <a:lstStyle/>
        <a:p>
          <a:r>
            <a:rPr lang="en-US"/>
            <a:t>In 1979, a change in the Employee Retirement Income Security Act (ERISA) allowed pension funds to invest up to 10% of their assets in small or new businesses.</a:t>
          </a:r>
        </a:p>
      </dgm:t>
    </dgm:pt>
    <dgm:pt modelId="{F181C827-3F45-4323-AEFF-319029FBB4DE}" type="parTrans" cxnId="{81E51F38-1027-4582-B8E1-32C4B6C639C9}">
      <dgm:prSet/>
      <dgm:spPr/>
      <dgm:t>
        <a:bodyPr/>
        <a:lstStyle/>
        <a:p>
          <a:endParaRPr lang="en-US"/>
        </a:p>
      </dgm:t>
    </dgm:pt>
    <dgm:pt modelId="{F8E209FE-20C6-48B2-9277-58D8F6A6A5CC}" type="sibTrans" cxnId="{81E51F38-1027-4582-B8E1-32C4B6C639C9}">
      <dgm:prSet/>
      <dgm:spPr/>
      <dgm:t>
        <a:bodyPr/>
        <a:lstStyle/>
        <a:p>
          <a:endParaRPr lang="en-US"/>
        </a:p>
      </dgm:t>
    </dgm:pt>
    <dgm:pt modelId="{C74EA45D-D443-482D-AC0D-995A97BA7A23}">
      <dgm:prSet/>
      <dgm:spPr/>
      <dgm:t>
        <a:bodyPr/>
        <a:lstStyle/>
        <a:p>
          <a:pPr>
            <a:defRPr b="1"/>
          </a:pPr>
          <a:r>
            <a:rPr lang="en-US"/>
            <a:t>1981</a:t>
          </a:r>
        </a:p>
      </dgm:t>
    </dgm:pt>
    <dgm:pt modelId="{D63A6DA6-CA63-439F-8087-B30A1345727D}" type="parTrans" cxnId="{286F67E1-FD1C-4034-A6C9-AB5604AB1FE7}">
      <dgm:prSet/>
      <dgm:spPr/>
      <dgm:t>
        <a:bodyPr/>
        <a:lstStyle/>
        <a:p>
          <a:endParaRPr lang="en-US"/>
        </a:p>
      </dgm:t>
    </dgm:pt>
    <dgm:pt modelId="{BFE8FCE7-F672-4DE2-AAFC-CD5E7E51974F}" type="sibTrans" cxnId="{286F67E1-FD1C-4034-A6C9-AB5604AB1FE7}">
      <dgm:prSet/>
      <dgm:spPr/>
      <dgm:t>
        <a:bodyPr/>
        <a:lstStyle/>
        <a:p>
          <a:endParaRPr lang="en-US"/>
        </a:p>
      </dgm:t>
    </dgm:pt>
    <dgm:pt modelId="{68D29418-1844-4000-AAE3-ADD45241C6EE}">
      <dgm:prSet/>
      <dgm:spPr/>
      <dgm:t>
        <a:bodyPr/>
        <a:lstStyle/>
        <a:p>
          <a:r>
            <a:rPr lang="en-US"/>
            <a:t>The capital gains tax was reduced to 20% in 1981.</a:t>
          </a:r>
        </a:p>
      </dgm:t>
    </dgm:pt>
    <dgm:pt modelId="{85818FAC-40CD-4A20-A8D2-37ED5F7396C7}" type="parTrans" cxnId="{DE559F53-01E9-499C-B2BF-638F6693D599}">
      <dgm:prSet/>
      <dgm:spPr/>
      <dgm:t>
        <a:bodyPr/>
        <a:lstStyle/>
        <a:p>
          <a:endParaRPr lang="en-US"/>
        </a:p>
      </dgm:t>
    </dgm:pt>
    <dgm:pt modelId="{A2EC317E-D8F5-4A6F-BC66-A290E2F75994}" type="sibTrans" cxnId="{DE559F53-01E9-499C-B2BF-638F6693D599}">
      <dgm:prSet/>
      <dgm:spPr/>
      <dgm:t>
        <a:bodyPr/>
        <a:lstStyle/>
        <a:p>
          <a:endParaRPr lang="en-US"/>
        </a:p>
      </dgm:t>
    </dgm:pt>
    <dgm:pt modelId="{C36CB8A9-1676-4B8A-AFB3-4905FF31E83A}">
      <dgm:prSet/>
      <dgm:spPr/>
      <dgm:t>
        <a:bodyPr/>
        <a:lstStyle/>
        <a:p>
          <a:pPr>
            <a:defRPr b="1"/>
          </a:pPr>
          <a:r>
            <a:rPr lang="en-US"/>
            <a:t>1980s</a:t>
          </a:r>
        </a:p>
      </dgm:t>
    </dgm:pt>
    <dgm:pt modelId="{B5F1FDFE-0F6B-4CBC-A7A2-FFAE2E35BF55}" type="parTrans" cxnId="{80D6D347-4E5D-497C-9AD3-E406AB6C7485}">
      <dgm:prSet/>
      <dgm:spPr/>
      <dgm:t>
        <a:bodyPr/>
        <a:lstStyle/>
        <a:p>
          <a:endParaRPr lang="en-US"/>
        </a:p>
      </dgm:t>
    </dgm:pt>
    <dgm:pt modelId="{35F0BC41-0500-4C14-B89C-EDB499BBF5AC}" type="sibTrans" cxnId="{80D6D347-4E5D-497C-9AD3-E406AB6C7485}">
      <dgm:prSet/>
      <dgm:spPr/>
      <dgm:t>
        <a:bodyPr/>
        <a:lstStyle/>
        <a:p>
          <a:endParaRPr lang="en-US"/>
        </a:p>
      </dgm:t>
    </dgm:pt>
    <dgm:pt modelId="{CACA2ACB-6FFF-42C9-8D46-3C1A90959C9D}">
      <dgm:prSet/>
      <dgm:spPr/>
      <dgm:t>
        <a:bodyPr/>
        <a:lstStyle/>
        <a:p>
          <a:r>
            <a:rPr lang="en-US"/>
            <a:t>These developments catalyzed growth in VC and the 1980s turned into a boom period for venture capital, with funding levels reaching $4.9 billion in 1987.</a:t>
          </a:r>
        </a:p>
      </dgm:t>
    </dgm:pt>
    <dgm:pt modelId="{7357AB55-4417-42F2-932B-D22F5CA2FC94}" type="parTrans" cxnId="{6C60CA60-179F-4FA1-A9E8-47FA425F0023}">
      <dgm:prSet/>
      <dgm:spPr/>
      <dgm:t>
        <a:bodyPr/>
        <a:lstStyle/>
        <a:p>
          <a:endParaRPr lang="en-US"/>
        </a:p>
      </dgm:t>
    </dgm:pt>
    <dgm:pt modelId="{028C6233-05E7-44A7-B2D8-8EB01A8AD6A1}" type="sibTrans" cxnId="{6C60CA60-179F-4FA1-A9E8-47FA425F0023}">
      <dgm:prSet/>
      <dgm:spPr/>
      <dgm:t>
        <a:bodyPr/>
        <a:lstStyle/>
        <a:p>
          <a:endParaRPr lang="en-US"/>
        </a:p>
      </dgm:t>
    </dgm:pt>
    <dgm:pt modelId="{2308D4DB-2E44-4920-9384-361F03BAC7D4}" type="pres">
      <dgm:prSet presAssocID="{0F42141A-E561-498C-B4C9-F80DA4BC6010}" presName="root" presStyleCnt="0">
        <dgm:presLayoutVars>
          <dgm:chMax/>
          <dgm:chPref/>
          <dgm:animLvl val="lvl"/>
        </dgm:presLayoutVars>
      </dgm:prSet>
      <dgm:spPr/>
    </dgm:pt>
    <dgm:pt modelId="{9D7A62B0-727D-430F-B19C-83B2C92B97D8}" type="pres">
      <dgm:prSet presAssocID="{0F42141A-E561-498C-B4C9-F80DA4BC6010}"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BBEE7D97-EAF3-47E3-9D38-5E2305BCDFA6}" type="pres">
      <dgm:prSet presAssocID="{0F42141A-E561-498C-B4C9-F80DA4BC6010}" presName="nodes" presStyleCnt="0">
        <dgm:presLayoutVars>
          <dgm:chMax/>
          <dgm:chPref/>
          <dgm:animLvl val="lvl"/>
        </dgm:presLayoutVars>
      </dgm:prSet>
      <dgm:spPr/>
    </dgm:pt>
    <dgm:pt modelId="{2C0679FA-2D5F-484D-956F-CBA173F8BAF0}" type="pres">
      <dgm:prSet presAssocID="{80378C39-9291-4B35-87B7-EEE5505530FE}" presName="composite" presStyleCnt="0"/>
      <dgm:spPr/>
    </dgm:pt>
    <dgm:pt modelId="{D0180385-A481-4DD0-AC21-E70E7A9E3630}" type="pres">
      <dgm:prSet presAssocID="{80378C39-9291-4B35-87B7-EEE5505530FE}"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5BE489A-A617-402C-81CE-AD140F918754}" type="pres">
      <dgm:prSet presAssocID="{80378C39-9291-4B35-87B7-EEE5505530FE}" presName="DropPinPlaceHolder" presStyleCnt="0"/>
      <dgm:spPr/>
    </dgm:pt>
    <dgm:pt modelId="{F27AC9F3-AC44-4E3C-892D-1A1DFDBC523B}" type="pres">
      <dgm:prSet presAssocID="{80378C39-9291-4B35-87B7-EEE5505530FE}" presName="DropPin" presStyleLbl="alignNode1" presStyleIdx="0" presStyleCnt="4"/>
      <dgm:spPr/>
    </dgm:pt>
    <dgm:pt modelId="{8F077E71-F80C-4D17-A631-378A5A89E8CD}" type="pres">
      <dgm:prSet presAssocID="{80378C39-9291-4B35-87B7-EEE5505530FE}"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9B5428F1-97FA-40A3-8A8C-D16C48912E66}" type="pres">
      <dgm:prSet presAssocID="{80378C39-9291-4B35-87B7-EEE5505530FE}" presName="L2TextContainer" presStyleLbl="revTx" presStyleIdx="0" presStyleCnt="8">
        <dgm:presLayoutVars>
          <dgm:bulletEnabled val="1"/>
        </dgm:presLayoutVars>
      </dgm:prSet>
      <dgm:spPr/>
    </dgm:pt>
    <dgm:pt modelId="{92C3B6EC-BD26-45AD-B787-4637731968D5}" type="pres">
      <dgm:prSet presAssocID="{80378C39-9291-4B35-87B7-EEE5505530FE}" presName="L1TextContainer" presStyleLbl="revTx" presStyleIdx="1" presStyleCnt="8">
        <dgm:presLayoutVars>
          <dgm:chMax val="1"/>
          <dgm:chPref val="1"/>
          <dgm:bulletEnabled val="1"/>
        </dgm:presLayoutVars>
      </dgm:prSet>
      <dgm:spPr/>
    </dgm:pt>
    <dgm:pt modelId="{98B7A920-7B26-421D-9D91-CD259CF4398A}" type="pres">
      <dgm:prSet presAssocID="{80378C39-9291-4B35-87B7-EEE5505530FE}"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1569A68C-EAD0-4732-8AE4-EFFBB7613FAA}" type="pres">
      <dgm:prSet presAssocID="{80378C39-9291-4B35-87B7-EEE5505530FE}" presName="EmptyPlaceHolder" presStyleCnt="0"/>
      <dgm:spPr/>
    </dgm:pt>
    <dgm:pt modelId="{1A1E8F39-7F06-42AE-9658-33B8838E78DC}" type="pres">
      <dgm:prSet presAssocID="{24E4A1CC-C292-4601-992F-550A5D966244}" presName="spaceBetweenRectangles" presStyleCnt="0"/>
      <dgm:spPr/>
    </dgm:pt>
    <dgm:pt modelId="{8D31384E-8B53-4467-B156-C017599E25FE}" type="pres">
      <dgm:prSet presAssocID="{29E84F6B-7C20-418A-A1B5-86DA7A1E984B}" presName="composite" presStyleCnt="0"/>
      <dgm:spPr/>
    </dgm:pt>
    <dgm:pt modelId="{7A67CC9E-AE28-4795-99CD-0218D7921F05}" type="pres">
      <dgm:prSet presAssocID="{29E84F6B-7C20-418A-A1B5-86DA7A1E984B}" presName="ConnectorPoint" presStyleLbl="lnNode1" presStyleIdx="1" presStyleCnt="4"/>
      <dgm:spPr>
        <a:solidFill>
          <a:schemeClr val="accent2">
            <a:hueOff val="-6698785"/>
            <a:satOff val="-187"/>
            <a:lumOff val="2353"/>
            <a:alphaOff val="0"/>
          </a:schemeClr>
        </a:solidFill>
        <a:ln w="6350" cap="flat" cmpd="sng" algn="ctr">
          <a:solidFill>
            <a:schemeClr val="lt1">
              <a:hueOff val="0"/>
              <a:satOff val="0"/>
              <a:lumOff val="0"/>
              <a:alphaOff val="0"/>
            </a:schemeClr>
          </a:solidFill>
          <a:prstDash val="solid"/>
          <a:miter lim="800000"/>
        </a:ln>
        <a:effectLst/>
      </dgm:spPr>
    </dgm:pt>
    <dgm:pt modelId="{B62E83B6-3F39-4578-9B3B-2D2C1A635553}" type="pres">
      <dgm:prSet presAssocID="{29E84F6B-7C20-418A-A1B5-86DA7A1E984B}" presName="DropPinPlaceHolder" presStyleCnt="0"/>
      <dgm:spPr/>
    </dgm:pt>
    <dgm:pt modelId="{A93A6A9D-AB84-4593-AFD1-238008E5F469}" type="pres">
      <dgm:prSet presAssocID="{29E84F6B-7C20-418A-A1B5-86DA7A1E984B}" presName="DropPin" presStyleLbl="alignNode1" presStyleIdx="1" presStyleCnt="4"/>
      <dgm:spPr/>
    </dgm:pt>
    <dgm:pt modelId="{9DDDB9D9-C219-414D-8D73-FCD8BD2EFFC2}" type="pres">
      <dgm:prSet presAssocID="{29E84F6B-7C20-418A-A1B5-86DA7A1E984B}"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3667F944-443F-4670-A36F-3B7BEE627352}" type="pres">
      <dgm:prSet presAssocID="{29E84F6B-7C20-418A-A1B5-86DA7A1E984B}" presName="L2TextContainer" presStyleLbl="revTx" presStyleIdx="2" presStyleCnt="8">
        <dgm:presLayoutVars>
          <dgm:bulletEnabled val="1"/>
        </dgm:presLayoutVars>
      </dgm:prSet>
      <dgm:spPr/>
    </dgm:pt>
    <dgm:pt modelId="{E30AAC69-FC36-48BB-8306-54A06A502620}" type="pres">
      <dgm:prSet presAssocID="{29E84F6B-7C20-418A-A1B5-86DA7A1E984B}" presName="L1TextContainer" presStyleLbl="revTx" presStyleIdx="3" presStyleCnt="8">
        <dgm:presLayoutVars>
          <dgm:chMax val="1"/>
          <dgm:chPref val="1"/>
          <dgm:bulletEnabled val="1"/>
        </dgm:presLayoutVars>
      </dgm:prSet>
      <dgm:spPr/>
    </dgm:pt>
    <dgm:pt modelId="{6685BE13-C107-4B39-A4FE-CEBEFC12E2BF}" type="pres">
      <dgm:prSet presAssocID="{29E84F6B-7C20-418A-A1B5-86DA7A1E984B}" presName="ConnectLine" presStyleLbl="sibTrans1D1" presStyleIdx="1" presStyleCnt="4"/>
      <dgm:spPr>
        <a:noFill/>
        <a:ln w="12700" cap="flat" cmpd="sng" algn="ctr">
          <a:solidFill>
            <a:schemeClr val="accent2">
              <a:hueOff val="-6698785"/>
              <a:satOff val="-187"/>
              <a:lumOff val="2353"/>
              <a:alphaOff val="0"/>
            </a:schemeClr>
          </a:solidFill>
          <a:prstDash val="dash"/>
          <a:miter lim="800000"/>
        </a:ln>
        <a:effectLst/>
      </dgm:spPr>
    </dgm:pt>
    <dgm:pt modelId="{25C6D742-2159-4AEF-A1D0-2F28DBA7B444}" type="pres">
      <dgm:prSet presAssocID="{29E84F6B-7C20-418A-A1B5-86DA7A1E984B}" presName="EmptyPlaceHolder" presStyleCnt="0"/>
      <dgm:spPr/>
    </dgm:pt>
    <dgm:pt modelId="{8913A881-2580-4380-8F75-71F1F6964D28}" type="pres">
      <dgm:prSet presAssocID="{FDA93FF0-B549-4DF6-B3DA-A828908D971B}" presName="spaceBetweenRectangles" presStyleCnt="0"/>
      <dgm:spPr/>
    </dgm:pt>
    <dgm:pt modelId="{EABA7AEA-B18C-4344-B76F-13C0767BF37B}" type="pres">
      <dgm:prSet presAssocID="{C74EA45D-D443-482D-AC0D-995A97BA7A23}" presName="composite" presStyleCnt="0"/>
      <dgm:spPr/>
    </dgm:pt>
    <dgm:pt modelId="{6CBD486F-4876-46BB-9C11-9B6E58276AB0}" type="pres">
      <dgm:prSet presAssocID="{C74EA45D-D443-482D-AC0D-995A97BA7A23}" presName="ConnectorPoint" presStyleLbl="lnNode1" presStyleIdx="2" presStyleCnt="4"/>
      <dgm:spPr>
        <a:solidFill>
          <a:schemeClr val="accent2">
            <a:hueOff val="-13397571"/>
            <a:satOff val="-375"/>
            <a:lumOff val="4706"/>
            <a:alphaOff val="0"/>
          </a:schemeClr>
        </a:solidFill>
        <a:ln w="6350" cap="flat" cmpd="sng" algn="ctr">
          <a:solidFill>
            <a:schemeClr val="lt1">
              <a:hueOff val="0"/>
              <a:satOff val="0"/>
              <a:lumOff val="0"/>
              <a:alphaOff val="0"/>
            </a:schemeClr>
          </a:solidFill>
          <a:prstDash val="solid"/>
          <a:miter lim="800000"/>
        </a:ln>
        <a:effectLst/>
      </dgm:spPr>
    </dgm:pt>
    <dgm:pt modelId="{08D18358-E788-4FE3-BE96-779F3BAF2B8B}" type="pres">
      <dgm:prSet presAssocID="{C74EA45D-D443-482D-AC0D-995A97BA7A23}" presName="DropPinPlaceHolder" presStyleCnt="0"/>
      <dgm:spPr/>
    </dgm:pt>
    <dgm:pt modelId="{B0EF7911-1188-45D6-B843-DC068FE48D4D}" type="pres">
      <dgm:prSet presAssocID="{C74EA45D-D443-482D-AC0D-995A97BA7A23}" presName="DropPin" presStyleLbl="alignNode1" presStyleIdx="2" presStyleCnt="4"/>
      <dgm:spPr/>
    </dgm:pt>
    <dgm:pt modelId="{4F55BF7D-6B8F-4287-BD70-AD5D296A57F1}" type="pres">
      <dgm:prSet presAssocID="{C74EA45D-D443-482D-AC0D-995A97BA7A23}"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9464B480-E69D-4266-A55F-09C3EB0506D6}" type="pres">
      <dgm:prSet presAssocID="{C74EA45D-D443-482D-AC0D-995A97BA7A23}" presName="L2TextContainer" presStyleLbl="revTx" presStyleIdx="4" presStyleCnt="8">
        <dgm:presLayoutVars>
          <dgm:bulletEnabled val="1"/>
        </dgm:presLayoutVars>
      </dgm:prSet>
      <dgm:spPr/>
    </dgm:pt>
    <dgm:pt modelId="{109C2711-52D4-490E-AA14-039BEF00338E}" type="pres">
      <dgm:prSet presAssocID="{C74EA45D-D443-482D-AC0D-995A97BA7A23}" presName="L1TextContainer" presStyleLbl="revTx" presStyleIdx="5" presStyleCnt="8">
        <dgm:presLayoutVars>
          <dgm:chMax val="1"/>
          <dgm:chPref val="1"/>
          <dgm:bulletEnabled val="1"/>
        </dgm:presLayoutVars>
      </dgm:prSet>
      <dgm:spPr/>
    </dgm:pt>
    <dgm:pt modelId="{10231459-0715-421A-935E-E075643C2F8A}" type="pres">
      <dgm:prSet presAssocID="{C74EA45D-D443-482D-AC0D-995A97BA7A23}" presName="ConnectLine" presStyleLbl="sibTrans1D1" presStyleIdx="2" presStyleCnt="4"/>
      <dgm:spPr>
        <a:noFill/>
        <a:ln w="12700" cap="flat" cmpd="sng" algn="ctr">
          <a:solidFill>
            <a:schemeClr val="accent2">
              <a:hueOff val="-13397571"/>
              <a:satOff val="-375"/>
              <a:lumOff val="4706"/>
              <a:alphaOff val="0"/>
            </a:schemeClr>
          </a:solidFill>
          <a:prstDash val="dash"/>
          <a:miter lim="800000"/>
        </a:ln>
        <a:effectLst/>
      </dgm:spPr>
    </dgm:pt>
    <dgm:pt modelId="{0B38538A-C211-4B0C-9C1D-F0FB55B12302}" type="pres">
      <dgm:prSet presAssocID="{C74EA45D-D443-482D-AC0D-995A97BA7A23}" presName="EmptyPlaceHolder" presStyleCnt="0"/>
      <dgm:spPr/>
    </dgm:pt>
    <dgm:pt modelId="{7F8F7ECA-01EE-4588-9818-BF1E809F4FAE}" type="pres">
      <dgm:prSet presAssocID="{BFE8FCE7-F672-4DE2-AAFC-CD5E7E51974F}" presName="spaceBetweenRectangles" presStyleCnt="0"/>
      <dgm:spPr/>
    </dgm:pt>
    <dgm:pt modelId="{4C824CE5-74E8-421E-B153-CEAE1564F62F}" type="pres">
      <dgm:prSet presAssocID="{C36CB8A9-1676-4B8A-AFB3-4905FF31E83A}" presName="composite" presStyleCnt="0"/>
      <dgm:spPr/>
    </dgm:pt>
    <dgm:pt modelId="{348DC601-623C-4699-AECB-54FFEE3783F9}" type="pres">
      <dgm:prSet presAssocID="{C36CB8A9-1676-4B8A-AFB3-4905FF31E83A}" presName="ConnectorPoint" presStyleLbl="lnNode1" presStyleIdx="3" presStyleCnt="4"/>
      <dgm:spPr>
        <a:solidFill>
          <a:schemeClr val="accent2">
            <a:hueOff val="-20096356"/>
            <a:satOff val="-562"/>
            <a:lumOff val="7059"/>
            <a:alphaOff val="0"/>
          </a:schemeClr>
        </a:solidFill>
        <a:ln w="6350" cap="flat" cmpd="sng" algn="ctr">
          <a:solidFill>
            <a:schemeClr val="lt1">
              <a:hueOff val="0"/>
              <a:satOff val="0"/>
              <a:lumOff val="0"/>
              <a:alphaOff val="0"/>
            </a:schemeClr>
          </a:solidFill>
          <a:prstDash val="solid"/>
          <a:miter lim="800000"/>
        </a:ln>
        <a:effectLst/>
      </dgm:spPr>
    </dgm:pt>
    <dgm:pt modelId="{F25A31EB-5254-4D5C-8E6B-E423A750F79B}" type="pres">
      <dgm:prSet presAssocID="{C36CB8A9-1676-4B8A-AFB3-4905FF31E83A}" presName="DropPinPlaceHolder" presStyleCnt="0"/>
      <dgm:spPr/>
    </dgm:pt>
    <dgm:pt modelId="{94398E29-6047-45B9-B1AA-E8C2BBEC1F9F}" type="pres">
      <dgm:prSet presAssocID="{C36CB8A9-1676-4B8A-AFB3-4905FF31E83A}" presName="DropPin" presStyleLbl="alignNode1" presStyleIdx="3" presStyleCnt="4"/>
      <dgm:spPr/>
    </dgm:pt>
    <dgm:pt modelId="{3059FA12-AA39-4C7E-B26B-C6ABC67D9A6B}" type="pres">
      <dgm:prSet presAssocID="{C36CB8A9-1676-4B8A-AFB3-4905FF31E83A}"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93788B4B-0BB4-4A80-A82A-78FEA66B8869}" type="pres">
      <dgm:prSet presAssocID="{C36CB8A9-1676-4B8A-AFB3-4905FF31E83A}" presName="L2TextContainer" presStyleLbl="revTx" presStyleIdx="6" presStyleCnt="8">
        <dgm:presLayoutVars>
          <dgm:bulletEnabled val="1"/>
        </dgm:presLayoutVars>
      </dgm:prSet>
      <dgm:spPr/>
    </dgm:pt>
    <dgm:pt modelId="{98546820-DE82-4795-8968-118346883EE1}" type="pres">
      <dgm:prSet presAssocID="{C36CB8A9-1676-4B8A-AFB3-4905FF31E83A}" presName="L1TextContainer" presStyleLbl="revTx" presStyleIdx="7" presStyleCnt="8">
        <dgm:presLayoutVars>
          <dgm:chMax val="1"/>
          <dgm:chPref val="1"/>
          <dgm:bulletEnabled val="1"/>
        </dgm:presLayoutVars>
      </dgm:prSet>
      <dgm:spPr/>
    </dgm:pt>
    <dgm:pt modelId="{334673E1-271C-4DF9-940A-119BCA57269A}" type="pres">
      <dgm:prSet presAssocID="{C36CB8A9-1676-4B8A-AFB3-4905FF31E83A}" presName="ConnectLine" presStyleLbl="sibTrans1D1" presStyleIdx="3" presStyleCnt="4"/>
      <dgm:spPr>
        <a:noFill/>
        <a:ln w="12700" cap="flat" cmpd="sng" algn="ctr">
          <a:solidFill>
            <a:schemeClr val="accent2">
              <a:hueOff val="-20096356"/>
              <a:satOff val="-562"/>
              <a:lumOff val="7059"/>
              <a:alphaOff val="0"/>
            </a:schemeClr>
          </a:solidFill>
          <a:prstDash val="dash"/>
          <a:miter lim="800000"/>
        </a:ln>
        <a:effectLst/>
      </dgm:spPr>
    </dgm:pt>
    <dgm:pt modelId="{B55CF4D4-58D5-4A8B-BE84-ACA97A254F9E}" type="pres">
      <dgm:prSet presAssocID="{C36CB8A9-1676-4B8A-AFB3-4905FF31E83A}" presName="EmptyPlaceHolder" presStyleCnt="0"/>
      <dgm:spPr/>
    </dgm:pt>
  </dgm:ptLst>
  <dgm:cxnLst>
    <dgm:cxn modelId="{29270A07-90BD-48A3-84F5-609DB05BB23F}" srcId="{0F42141A-E561-498C-B4C9-F80DA4BC6010}" destId="{80378C39-9291-4B35-87B7-EEE5505530FE}" srcOrd="0" destOrd="0" parTransId="{FA7073C6-48FD-4279-B9AE-A250F96AA0FA}" sibTransId="{24E4A1CC-C292-4601-992F-550A5D966244}"/>
    <dgm:cxn modelId="{7575E815-F3CE-42D2-9A2E-4C782A834E30}" type="presOf" srcId="{C36CB8A9-1676-4B8A-AFB3-4905FF31E83A}" destId="{98546820-DE82-4795-8968-118346883EE1}" srcOrd="0" destOrd="0" presId="urn:microsoft.com/office/officeart/2017/3/layout/DropPinTimeline"/>
    <dgm:cxn modelId="{34FAC931-AF05-43C1-ADEF-BF20A7BE2D9B}" type="presOf" srcId="{C74EA45D-D443-482D-AC0D-995A97BA7A23}" destId="{109C2711-52D4-490E-AA14-039BEF00338E}" srcOrd="0" destOrd="0" presId="urn:microsoft.com/office/officeart/2017/3/layout/DropPinTimeline"/>
    <dgm:cxn modelId="{81E51F38-1027-4582-B8E1-32C4B6C639C9}" srcId="{29E84F6B-7C20-418A-A1B5-86DA7A1E984B}" destId="{4F2336DA-C3A2-4413-9F40-5CFC0D9D85A0}" srcOrd="0" destOrd="0" parTransId="{F181C827-3F45-4323-AEFF-319029FBB4DE}" sibTransId="{F8E209FE-20C6-48B2-9277-58D8F6A6A5CC}"/>
    <dgm:cxn modelId="{3EEF3B39-AF48-41FE-9631-0F9511C99B84}" srcId="{80378C39-9291-4B35-87B7-EEE5505530FE}" destId="{0BFD2CE0-5DA7-4BBA-977B-D2B418BEE60B}" srcOrd="0" destOrd="0" parTransId="{39A1B515-EC6F-4746-90CA-3DE92D177C06}" sibTransId="{E8A2AAF4-79BE-4D6E-8F9F-F085320F831E}"/>
    <dgm:cxn modelId="{27A67E5D-C727-4264-BD22-E4C83F1E820F}" type="presOf" srcId="{68D29418-1844-4000-AAE3-ADD45241C6EE}" destId="{9464B480-E69D-4266-A55F-09C3EB0506D6}" srcOrd="0" destOrd="0" presId="urn:microsoft.com/office/officeart/2017/3/layout/DropPinTimeline"/>
    <dgm:cxn modelId="{6C60CA60-179F-4FA1-A9E8-47FA425F0023}" srcId="{C36CB8A9-1676-4B8A-AFB3-4905FF31E83A}" destId="{CACA2ACB-6FFF-42C9-8D46-3C1A90959C9D}" srcOrd="0" destOrd="0" parTransId="{7357AB55-4417-42F2-932B-D22F5CA2FC94}" sibTransId="{028C6233-05E7-44A7-B2D8-8EB01A8AD6A1}"/>
    <dgm:cxn modelId="{2461C662-A76A-4370-81E5-55D3F7644340}" type="presOf" srcId="{CACA2ACB-6FFF-42C9-8D46-3C1A90959C9D}" destId="{93788B4B-0BB4-4A80-A82A-78FEA66B8869}" srcOrd="0" destOrd="0" presId="urn:microsoft.com/office/officeart/2017/3/layout/DropPinTimeline"/>
    <dgm:cxn modelId="{80D6D347-4E5D-497C-9AD3-E406AB6C7485}" srcId="{0F42141A-E561-498C-B4C9-F80DA4BC6010}" destId="{C36CB8A9-1676-4B8A-AFB3-4905FF31E83A}" srcOrd="3" destOrd="0" parTransId="{B5F1FDFE-0F6B-4CBC-A7A2-FFAE2E35BF55}" sibTransId="{35F0BC41-0500-4C14-B89C-EDB499BBF5AC}"/>
    <dgm:cxn modelId="{1FDAA652-764D-40B0-A53E-19B7F97542FD}" type="presOf" srcId="{0F42141A-E561-498C-B4C9-F80DA4BC6010}" destId="{2308D4DB-2E44-4920-9384-361F03BAC7D4}" srcOrd="0" destOrd="0" presId="urn:microsoft.com/office/officeart/2017/3/layout/DropPinTimeline"/>
    <dgm:cxn modelId="{DE559F53-01E9-499C-B2BF-638F6693D599}" srcId="{C74EA45D-D443-482D-AC0D-995A97BA7A23}" destId="{68D29418-1844-4000-AAE3-ADD45241C6EE}" srcOrd="0" destOrd="0" parTransId="{85818FAC-40CD-4A20-A8D2-37ED5F7396C7}" sibTransId="{A2EC317E-D8F5-4A6F-BC66-A290E2F75994}"/>
    <dgm:cxn modelId="{1C3FA776-4018-4EDE-A1D9-D78352A5216B}" type="presOf" srcId="{29E84F6B-7C20-418A-A1B5-86DA7A1E984B}" destId="{E30AAC69-FC36-48BB-8306-54A06A502620}" srcOrd="0" destOrd="0" presId="urn:microsoft.com/office/officeart/2017/3/layout/DropPinTimeline"/>
    <dgm:cxn modelId="{E381EBA8-1A31-4150-AEB9-CB02529508F5}" srcId="{0F42141A-E561-498C-B4C9-F80DA4BC6010}" destId="{29E84F6B-7C20-418A-A1B5-86DA7A1E984B}" srcOrd="1" destOrd="0" parTransId="{9BC2C894-785E-447C-9A2B-F07CA1A0F56B}" sibTransId="{FDA93FF0-B549-4DF6-B3DA-A828908D971B}"/>
    <dgm:cxn modelId="{FDDB1CC9-5796-4D20-ACCA-8C9DA16FF3DC}" type="presOf" srcId="{4F2336DA-C3A2-4413-9F40-5CFC0D9D85A0}" destId="{3667F944-443F-4670-A36F-3B7BEE627352}" srcOrd="0" destOrd="0" presId="urn:microsoft.com/office/officeart/2017/3/layout/DropPinTimeline"/>
    <dgm:cxn modelId="{8B316BD3-D9ED-49D3-B82B-376C97159D5D}" type="presOf" srcId="{80378C39-9291-4B35-87B7-EEE5505530FE}" destId="{92C3B6EC-BD26-45AD-B787-4637731968D5}" srcOrd="0" destOrd="0" presId="urn:microsoft.com/office/officeart/2017/3/layout/DropPinTimeline"/>
    <dgm:cxn modelId="{286F67E1-FD1C-4034-A6C9-AB5604AB1FE7}" srcId="{0F42141A-E561-498C-B4C9-F80DA4BC6010}" destId="{C74EA45D-D443-482D-AC0D-995A97BA7A23}" srcOrd="2" destOrd="0" parTransId="{D63A6DA6-CA63-439F-8087-B30A1345727D}" sibTransId="{BFE8FCE7-F672-4DE2-AAFC-CD5E7E51974F}"/>
    <dgm:cxn modelId="{C76D68FF-E4B8-47A5-ABCE-13F8823F58A0}" type="presOf" srcId="{0BFD2CE0-5DA7-4BBA-977B-D2B418BEE60B}" destId="{9B5428F1-97FA-40A3-8A8C-D16C48912E66}" srcOrd="0" destOrd="0" presId="urn:microsoft.com/office/officeart/2017/3/layout/DropPinTimeline"/>
    <dgm:cxn modelId="{54C64305-08B0-477E-A8AE-63282A1E12FE}" type="presParOf" srcId="{2308D4DB-2E44-4920-9384-361F03BAC7D4}" destId="{9D7A62B0-727D-430F-B19C-83B2C92B97D8}" srcOrd="0" destOrd="0" presId="urn:microsoft.com/office/officeart/2017/3/layout/DropPinTimeline"/>
    <dgm:cxn modelId="{697C4FB8-6F8E-48D3-AB35-22CB6751E4BC}" type="presParOf" srcId="{2308D4DB-2E44-4920-9384-361F03BAC7D4}" destId="{BBEE7D97-EAF3-47E3-9D38-5E2305BCDFA6}" srcOrd="1" destOrd="0" presId="urn:microsoft.com/office/officeart/2017/3/layout/DropPinTimeline"/>
    <dgm:cxn modelId="{06D64C37-F67C-4E3B-A4F8-FE4F56411FDB}" type="presParOf" srcId="{BBEE7D97-EAF3-47E3-9D38-5E2305BCDFA6}" destId="{2C0679FA-2D5F-484D-956F-CBA173F8BAF0}" srcOrd="0" destOrd="0" presId="urn:microsoft.com/office/officeart/2017/3/layout/DropPinTimeline"/>
    <dgm:cxn modelId="{1011A125-58DF-4C4E-A5EB-1B585B772D83}" type="presParOf" srcId="{2C0679FA-2D5F-484D-956F-CBA173F8BAF0}" destId="{D0180385-A481-4DD0-AC21-E70E7A9E3630}" srcOrd="0" destOrd="0" presId="urn:microsoft.com/office/officeart/2017/3/layout/DropPinTimeline"/>
    <dgm:cxn modelId="{C3FC708E-2A57-4FA5-8AA1-EE276719D38C}" type="presParOf" srcId="{2C0679FA-2D5F-484D-956F-CBA173F8BAF0}" destId="{15BE489A-A617-402C-81CE-AD140F918754}" srcOrd="1" destOrd="0" presId="urn:microsoft.com/office/officeart/2017/3/layout/DropPinTimeline"/>
    <dgm:cxn modelId="{FE9527C6-1DF1-44B0-9785-19EBB2EF4CD6}" type="presParOf" srcId="{15BE489A-A617-402C-81CE-AD140F918754}" destId="{F27AC9F3-AC44-4E3C-892D-1A1DFDBC523B}" srcOrd="0" destOrd="0" presId="urn:microsoft.com/office/officeart/2017/3/layout/DropPinTimeline"/>
    <dgm:cxn modelId="{C8C39B5B-3EBA-4314-8AE5-B55A9691B655}" type="presParOf" srcId="{15BE489A-A617-402C-81CE-AD140F918754}" destId="{8F077E71-F80C-4D17-A631-378A5A89E8CD}" srcOrd="1" destOrd="0" presId="urn:microsoft.com/office/officeart/2017/3/layout/DropPinTimeline"/>
    <dgm:cxn modelId="{A9963216-EF90-4AB1-8A86-D79C85F9F234}" type="presParOf" srcId="{2C0679FA-2D5F-484D-956F-CBA173F8BAF0}" destId="{9B5428F1-97FA-40A3-8A8C-D16C48912E66}" srcOrd="2" destOrd="0" presId="urn:microsoft.com/office/officeart/2017/3/layout/DropPinTimeline"/>
    <dgm:cxn modelId="{D857B218-1F03-4129-8B03-9DED97A8DD30}" type="presParOf" srcId="{2C0679FA-2D5F-484D-956F-CBA173F8BAF0}" destId="{92C3B6EC-BD26-45AD-B787-4637731968D5}" srcOrd="3" destOrd="0" presId="urn:microsoft.com/office/officeart/2017/3/layout/DropPinTimeline"/>
    <dgm:cxn modelId="{72701CFF-106E-45FE-94D8-B08F2332C412}" type="presParOf" srcId="{2C0679FA-2D5F-484D-956F-CBA173F8BAF0}" destId="{98B7A920-7B26-421D-9D91-CD259CF4398A}" srcOrd="4" destOrd="0" presId="urn:microsoft.com/office/officeart/2017/3/layout/DropPinTimeline"/>
    <dgm:cxn modelId="{151CA205-1E1B-4B7E-87BD-1E8F7C0C02D2}" type="presParOf" srcId="{2C0679FA-2D5F-484D-956F-CBA173F8BAF0}" destId="{1569A68C-EAD0-4732-8AE4-EFFBB7613FAA}" srcOrd="5" destOrd="0" presId="urn:microsoft.com/office/officeart/2017/3/layout/DropPinTimeline"/>
    <dgm:cxn modelId="{9D76F3E4-5A9F-481E-B0D5-4671523436E5}" type="presParOf" srcId="{BBEE7D97-EAF3-47E3-9D38-5E2305BCDFA6}" destId="{1A1E8F39-7F06-42AE-9658-33B8838E78DC}" srcOrd="1" destOrd="0" presId="urn:microsoft.com/office/officeart/2017/3/layout/DropPinTimeline"/>
    <dgm:cxn modelId="{D7605CF8-8F54-4855-8AF3-22D5F294D825}" type="presParOf" srcId="{BBEE7D97-EAF3-47E3-9D38-5E2305BCDFA6}" destId="{8D31384E-8B53-4467-B156-C017599E25FE}" srcOrd="2" destOrd="0" presId="urn:microsoft.com/office/officeart/2017/3/layout/DropPinTimeline"/>
    <dgm:cxn modelId="{3E5B099C-EC06-48C5-861C-D485EED8225C}" type="presParOf" srcId="{8D31384E-8B53-4467-B156-C017599E25FE}" destId="{7A67CC9E-AE28-4795-99CD-0218D7921F05}" srcOrd="0" destOrd="0" presId="urn:microsoft.com/office/officeart/2017/3/layout/DropPinTimeline"/>
    <dgm:cxn modelId="{A46D13C0-2B0A-4C6F-85F1-EE382B8E3ADE}" type="presParOf" srcId="{8D31384E-8B53-4467-B156-C017599E25FE}" destId="{B62E83B6-3F39-4578-9B3B-2D2C1A635553}" srcOrd="1" destOrd="0" presId="urn:microsoft.com/office/officeart/2017/3/layout/DropPinTimeline"/>
    <dgm:cxn modelId="{8486210B-9884-4D2F-B7B8-85AC8CA3E812}" type="presParOf" srcId="{B62E83B6-3F39-4578-9B3B-2D2C1A635553}" destId="{A93A6A9D-AB84-4593-AFD1-238008E5F469}" srcOrd="0" destOrd="0" presId="urn:microsoft.com/office/officeart/2017/3/layout/DropPinTimeline"/>
    <dgm:cxn modelId="{F8329AE5-32D0-4788-9AB2-0592067C1A91}" type="presParOf" srcId="{B62E83B6-3F39-4578-9B3B-2D2C1A635553}" destId="{9DDDB9D9-C219-414D-8D73-FCD8BD2EFFC2}" srcOrd="1" destOrd="0" presId="urn:microsoft.com/office/officeart/2017/3/layout/DropPinTimeline"/>
    <dgm:cxn modelId="{05AE3BF2-C812-474C-A321-896DD3B621DF}" type="presParOf" srcId="{8D31384E-8B53-4467-B156-C017599E25FE}" destId="{3667F944-443F-4670-A36F-3B7BEE627352}" srcOrd="2" destOrd="0" presId="urn:microsoft.com/office/officeart/2017/3/layout/DropPinTimeline"/>
    <dgm:cxn modelId="{A3C3DAB5-35E7-499F-8F50-6AB2B08071F3}" type="presParOf" srcId="{8D31384E-8B53-4467-B156-C017599E25FE}" destId="{E30AAC69-FC36-48BB-8306-54A06A502620}" srcOrd="3" destOrd="0" presId="urn:microsoft.com/office/officeart/2017/3/layout/DropPinTimeline"/>
    <dgm:cxn modelId="{CE2DEABC-DA39-408A-A733-1DF03945ED41}" type="presParOf" srcId="{8D31384E-8B53-4467-B156-C017599E25FE}" destId="{6685BE13-C107-4B39-A4FE-CEBEFC12E2BF}" srcOrd="4" destOrd="0" presId="urn:microsoft.com/office/officeart/2017/3/layout/DropPinTimeline"/>
    <dgm:cxn modelId="{073F95E1-0613-4E28-8334-501B3CBBE954}" type="presParOf" srcId="{8D31384E-8B53-4467-B156-C017599E25FE}" destId="{25C6D742-2159-4AEF-A1D0-2F28DBA7B444}" srcOrd="5" destOrd="0" presId="urn:microsoft.com/office/officeart/2017/3/layout/DropPinTimeline"/>
    <dgm:cxn modelId="{FAE0335F-6870-4DB1-8F7A-D12A4B2DC7CF}" type="presParOf" srcId="{BBEE7D97-EAF3-47E3-9D38-5E2305BCDFA6}" destId="{8913A881-2580-4380-8F75-71F1F6964D28}" srcOrd="3" destOrd="0" presId="urn:microsoft.com/office/officeart/2017/3/layout/DropPinTimeline"/>
    <dgm:cxn modelId="{A4D72850-576C-4E0C-8D78-3E97BD04BB8C}" type="presParOf" srcId="{BBEE7D97-EAF3-47E3-9D38-5E2305BCDFA6}" destId="{EABA7AEA-B18C-4344-B76F-13C0767BF37B}" srcOrd="4" destOrd="0" presId="urn:microsoft.com/office/officeart/2017/3/layout/DropPinTimeline"/>
    <dgm:cxn modelId="{B62BE528-C713-4A38-9976-F1E7BE8E2E39}" type="presParOf" srcId="{EABA7AEA-B18C-4344-B76F-13C0767BF37B}" destId="{6CBD486F-4876-46BB-9C11-9B6E58276AB0}" srcOrd="0" destOrd="0" presId="urn:microsoft.com/office/officeart/2017/3/layout/DropPinTimeline"/>
    <dgm:cxn modelId="{6889A449-D0C4-446C-B669-5AEC62379731}" type="presParOf" srcId="{EABA7AEA-B18C-4344-B76F-13C0767BF37B}" destId="{08D18358-E788-4FE3-BE96-779F3BAF2B8B}" srcOrd="1" destOrd="0" presId="urn:microsoft.com/office/officeart/2017/3/layout/DropPinTimeline"/>
    <dgm:cxn modelId="{8959A87D-BB63-484A-B625-9E72D6232F2D}" type="presParOf" srcId="{08D18358-E788-4FE3-BE96-779F3BAF2B8B}" destId="{B0EF7911-1188-45D6-B843-DC068FE48D4D}" srcOrd="0" destOrd="0" presId="urn:microsoft.com/office/officeart/2017/3/layout/DropPinTimeline"/>
    <dgm:cxn modelId="{8C3A6375-5B29-4006-8235-AAA933960897}" type="presParOf" srcId="{08D18358-E788-4FE3-BE96-779F3BAF2B8B}" destId="{4F55BF7D-6B8F-4287-BD70-AD5D296A57F1}" srcOrd="1" destOrd="0" presId="urn:microsoft.com/office/officeart/2017/3/layout/DropPinTimeline"/>
    <dgm:cxn modelId="{58D8CF36-0AE4-42F5-AED5-EDB64E989627}" type="presParOf" srcId="{EABA7AEA-B18C-4344-B76F-13C0767BF37B}" destId="{9464B480-E69D-4266-A55F-09C3EB0506D6}" srcOrd="2" destOrd="0" presId="urn:microsoft.com/office/officeart/2017/3/layout/DropPinTimeline"/>
    <dgm:cxn modelId="{35D62CB2-E1F1-4E84-98B4-F884F3A1D465}" type="presParOf" srcId="{EABA7AEA-B18C-4344-B76F-13C0767BF37B}" destId="{109C2711-52D4-490E-AA14-039BEF00338E}" srcOrd="3" destOrd="0" presId="urn:microsoft.com/office/officeart/2017/3/layout/DropPinTimeline"/>
    <dgm:cxn modelId="{EB1B3826-340D-4F66-9DBA-66CDC55F5AA0}" type="presParOf" srcId="{EABA7AEA-B18C-4344-B76F-13C0767BF37B}" destId="{10231459-0715-421A-935E-E075643C2F8A}" srcOrd="4" destOrd="0" presId="urn:microsoft.com/office/officeart/2017/3/layout/DropPinTimeline"/>
    <dgm:cxn modelId="{D686A44C-F7F6-4961-9160-992B5A08107F}" type="presParOf" srcId="{EABA7AEA-B18C-4344-B76F-13C0767BF37B}" destId="{0B38538A-C211-4B0C-9C1D-F0FB55B12302}" srcOrd="5" destOrd="0" presId="urn:microsoft.com/office/officeart/2017/3/layout/DropPinTimeline"/>
    <dgm:cxn modelId="{07FE189A-FE5D-4C96-8210-663AA8AFC517}" type="presParOf" srcId="{BBEE7D97-EAF3-47E3-9D38-5E2305BCDFA6}" destId="{7F8F7ECA-01EE-4588-9818-BF1E809F4FAE}" srcOrd="5" destOrd="0" presId="urn:microsoft.com/office/officeart/2017/3/layout/DropPinTimeline"/>
    <dgm:cxn modelId="{82B9B130-589C-4222-A6A0-19226735C435}" type="presParOf" srcId="{BBEE7D97-EAF3-47E3-9D38-5E2305BCDFA6}" destId="{4C824CE5-74E8-421E-B153-CEAE1564F62F}" srcOrd="6" destOrd="0" presId="urn:microsoft.com/office/officeart/2017/3/layout/DropPinTimeline"/>
    <dgm:cxn modelId="{EAC77AAB-7EE1-4693-B85B-CFF00B61DC3B}" type="presParOf" srcId="{4C824CE5-74E8-421E-B153-CEAE1564F62F}" destId="{348DC601-623C-4699-AECB-54FFEE3783F9}" srcOrd="0" destOrd="0" presId="urn:microsoft.com/office/officeart/2017/3/layout/DropPinTimeline"/>
    <dgm:cxn modelId="{CD1B4CF2-4311-4B75-897A-86A8142EECE8}" type="presParOf" srcId="{4C824CE5-74E8-421E-B153-CEAE1564F62F}" destId="{F25A31EB-5254-4D5C-8E6B-E423A750F79B}" srcOrd="1" destOrd="0" presId="urn:microsoft.com/office/officeart/2017/3/layout/DropPinTimeline"/>
    <dgm:cxn modelId="{881A7CB9-4B03-463A-91B9-2ECAA3339D94}" type="presParOf" srcId="{F25A31EB-5254-4D5C-8E6B-E423A750F79B}" destId="{94398E29-6047-45B9-B1AA-E8C2BBEC1F9F}" srcOrd="0" destOrd="0" presId="urn:microsoft.com/office/officeart/2017/3/layout/DropPinTimeline"/>
    <dgm:cxn modelId="{FDFA0894-6A84-4F6B-B09F-7DC8C41F4689}" type="presParOf" srcId="{F25A31EB-5254-4D5C-8E6B-E423A750F79B}" destId="{3059FA12-AA39-4C7E-B26B-C6ABC67D9A6B}" srcOrd="1" destOrd="0" presId="urn:microsoft.com/office/officeart/2017/3/layout/DropPinTimeline"/>
    <dgm:cxn modelId="{41097373-9F58-46CE-B9A3-3A5A5343D0CC}" type="presParOf" srcId="{4C824CE5-74E8-421E-B153-CEAE1564F62F}" destId="{93788B4B-0BB4-4A80-A82A-78FEA66B8869}" srcOrd="2" destOrd="0" presId="urn:microsoft.com/office/officeart/2017/3/layout/DropPinTimeline"/>
    <dgm:cxn modelId="{089DC04F-DF4E-4E28-8CAE-3FADAC720A38}" type="presParOf" srcId="{4C824CE5-74E8-421E-B153-CEAE1564F62F}" destId="{98546820-DE82-4795-8968-118346883EE1}" srcOrd="3" destOrd="0" presId="urn:microsoft.com/office/officeart/2017/3/layout/DropPinTimeline"/>
    <dgm:cxn modelId="{328FBE8D-FC9E-4423-8CE7-579658B9FA08}" type="presParOf" srcId="{4C824CE5-74E8-421E-B153-CEAE1564F62F}" destId="{334673E1-271C-4DF9-940A-119BCA57269A}" srcOrd="4" destOrd="0" presId="urn:microsoft.com/office/officeart/2017/3/layout/DropPinTimeline"/>
    <dgm:cxn modelId="{B144894C-4DBD-4439-9E32-2F56F944B6D3}" type="presParOf" srcId="{4C824CE5-74E8-421E-B153-CEAE1564F62F}" destId="{B55CF4D4-58D5-4A8B-BE84-ACA97A254F9E}"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0563-B2D5-472F-A3C9-32B6216B52AD}">
      <dsp:nvSpPr>
        <dsp:cNvPr id="0" name=""/>
        <dsp:cNvSpPr/>
      </dsp:nvSpPr>
      <dsp:spPr>
        <a:xfrm>
          <a:off x="0" y="656"/>
          <a:ext cx="6620255" cy="1535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58952-2EAF-405E-93FA-3552CDEFD9D0}">
      <dsp:nvSpPr>
        <dsp:cNvPr id="0" name=""/>
        <dsp:cNvSpPr/>
      </dsp:nvSpPr>
      <dsp:spPr>
        <a:xfrm>
          <a:off x="464530" y="346174"/>
          <a:ext cx="844600" cy="8446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5432F-43E4-4203-A50E-96A5A2B2DFCD}">
      <dsp:nvSpPr>
        <dsp:cNvPr id="0" name=""/>
        <dsp:cNvSpPr/>
      </dsp:nvSpPr>
      <dsp:spPr>
        <a:xfrm>
          <a:off x="1773660" y="656"/>
          <a:ext cx="4846595" cy="153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22" tIns="162522" rIns="162522" bIns="162522" numCol="1" spcCol="1270" anchor="ctr" anchorCtr="0">
          <a:noAutofit/>
        </a:bodyPr>
        <a:lstStyle/>
        <a:p>
          <a:pPr marL="0" lvl="0" indent="0" algn="l" defTabSz="622300">
            <a:lnSpc>
              <a:spcPct val="90000"/>
            </a:lnSpc>
            <a:spcBef>
              <a:spcPct val="0"/>
            </a:spcBef>
            <a:spcAft>
              <a:spcPct val="35000"/>
            </a:spcAft>
            <a:buNone/>
          </a:pPr>
          <a:r>
            <a:rPr lang="en-US" sz="1400" b="1" kern="1200"/>
            <a:t>Pre-Seed</a:t>
          </a:r>
          <a:r>
            <a:rPr lang="en-US" sz="1400" kern="1200"/>
            <a:t>: This is the earliest stage of business development when the startup founders try to turn an idea into a concrete business plan. They may enroll in a business accelerator to secure early funding and mentorship.</a:t>
          </a:r>
        </a:p>
      </dsp:txBody>
      <dsp:txXfrm>
        <a:off x="1773660" y="656"/>
        <a:ext cx="4846595" cy="1535636"/>
      </dsp:txXfrm>
    </dsp:sp>
    <dsp:sp modelId="{EE268DD6-E6D0-4426-B7C9-55E4874423AB}">
      <dsp:nvSpPr>
        <dsp:cNvPr id="0" name=""/>
        <dsp:cNvSpPr/>
      </dsp:nvSpPr>
      <dsp:spPr>
        <a:xfrm>
          <a:off x="0" y="1920202"/>
          <a:ext cx="6620255" cy="1535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F27D64-8BB1-4317-A866-DA07BC697A21}">
      <dsp:nvSpPr>
        <dsp:cNvPr id="0" name=""/>
        <dsp:cNvSpPr/>
      </dsp:nvSpPr>
      <dsp:spPr>
        <a:xfrm>
          <a:off x="464530" y="2265720"/>
          <a:ext cx="844600" cy="8446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AF8FCE-786F-4624-82DA-DA1B1E0B9C75}">
      <dsp:nvSpPr>
        <dsp:cNvPr id="0" name=""/>
        <dsp:cNvSpPr/>
      </dsp:nvSpPr>
      <dsp:spPr>
        <a:xfrm>
          <a:off x="1773660" y="1920202"/>
          <a:ext cx="4846595" cy="153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22" tIns="162522" rIns="162522" bIns="162522" numCol="1" spcCol="1270" anchor="ctr" anchorCtr="0">
          <a:noAutofit/>
        </a:bodyPr>
        <a:lstStyle/>
        <a:p>
          <a:pPr marL="0" lvl="0" indent="0" algn="l" defTabSz="622300">
            <a:lnSpc>
              <a:spcPct val="90000"/>
            </a:lnSpc>
            <a:spcBef>
              <a:spcPct val="0"/>
            </a:spcBef>
            <a:spcAft>
              <a:spcPct val="35000"/>
            </a:spcAft>
            <a:buNone/>
          </a:pPr>
          <a:r>
            <a:rPr lang="en-US" sz="1400" b="1" kern="1200"/>
            <a:t>Seed Funding</a:t>
          </a:r>
          <a:r>
            <a:rPr lang="en-US" sz="1400" kern="1200"/>
            <a:t>: This is the point where a new business seeks to launch its first product. Since there are no revenue streams yet, the company will need VCs to fund all of its operations.</a:t>
          </a:r>
        </a:p>
      </dsp:txBody>
      <dsp:txXfrm>
        <a:off x="1773660" y="1920202"/>
        <a:ext cx="4846595" cy="1535636"/>
      </dsp:txXfrm>
    </dsp:sp>
    <dsp:sp modelId="{654B2672-F10A-4FFC-9B5C-86E266FF0CEC}">
      <dsp:nvSpPr>
        <dsp:cNvPr id="0" name=""/>
        <dsp:cNvSpPr/>
      </dsp:nvSpPr>
      <dsp:spPr>
        <a:xfrm>
          <a:off x="0" y="3839748"/>
          <a:ext cx="6620255" cy="15356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173DF-8CA3-41F8-8EC3-C398EE3856A0}">
      <dsp:nvSpPr>
        <dsp:cNvPr id="0" name=""/>
        <dsp:cNvSpPr/>
      </dsp:nvSpPr>
      <dsp:spPr>
        <a:xfrm>
          <a:off x="464530" y="4185267"/>
          <a:ext cx="844600" cy="8446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D22630-1D30-47A0-A442-C2FF9EA05FD7}">
      <dsp:nvSpPr>
        <dsp:cNvPr id="0" name=""/>
        <dsp:cNvSpPr/>
      </dsp:nvSpPr>
      <dsp:spPr>
        <a:xfrm>
          <a:off x="1773660" y="3839748"/>
          <a:ext cx="4846595" cy="1535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22" tIns="162522" rIns="162522" bIns="162522" numCol="1" spcCol="1270" anchor="ctr" anchorCtr="0">
          <a:noAutofit/>
        </a:bodyPr>
        <a:lstStyle/>
        <a:p>
          <a:pPr marL="0" lvl="0" indent="0" algn="l" defTabSz="622300">
            <a:lnSpc>
              <a:spcPct val="90000"/>
            </a:lnSpc>
            <a:spcBef>
              <a:spcPct val="0"/>
            </a:spcBef>
            <a:spcAft>
              <a:spcPct val="35000"/>
            </a:spcAft>
            <a:buNone/>
          </a:pPr>
          <a:r>
            <a:rPr lang="en-US" sz="1400" b="1" kern="1200"/>
            <a:t>Early-Stage Funding</a:t>
          </a:r>
          <a:r>
            <a:rPr lang="en-US" sz="1400" kern="1200"/>
            <a:t>: Once a business has developed a product, it will need additional capital to ramp up production and sales before it can become self-funding. The business will then need one or more funding rounds, typically denoted incrementally as Series A, Series B, etc.</a:t>
          </a:r>
        </a:p>
      </dsp:txBody>
      <dsp:txXfrm>
        <a:off x="1773660" y="3839748"/>
        <a:ext cx="4846595" cy="15356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E86B4-52E4-4934-90B2-9AC0BFE4C859}">
      <dsp:nvSpPr>
        <dsp:cNvPr id="0" name=""/>
        <dsp:cNvSpPr/>
      </dsp:nvSpPr>
      <dsp:spPr>
        <a:xfrm>
          <a:off x="0" y="3452"/>
          <a:ext cx="6620255" cy="1572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4B8410-B649-4D3D-B782-65E1372D351A}">
      <dsp:nvSpPr>
        <dsp:cNvPr id="0" name=""/>
        <dsp:cNvSpPr/>
      </dsp:nvSpPr>
      <dsp:spPr>
        <a:xfrm>
          <a:off x="475793" y="357348"/>
          <a:ext cx="865924" cy="8650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D8D42E-243C-41E6-A8DF-0BBAA186B692}">
      <dsp:nvSpPr>
        <dsp:cNvPr id="0" name=""/>
        <dsp:cNvSpPr/>
      </dsp:nvSpPr>
      <dsp:spPr>
        <a:xfrm>
          <a:off x="1817511" y="3452"/>
          <a:ext cx="4585719" cy="1574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25" tIns="166625" rIns="166625" bIns="166625" numCol="1" spcCol="1270" anchor="ctr" anchorCtr="0">
          <a:noAutofit/>
        </a:bodyPr>
        <a:lstStyle/>
        <a:p>
          <a:pPr marL="0" lvl="0" indent="0" algn="l" defTabSz="622300">
            <a:lnSpc>
              <a:spcPct val="90000"/>
            </a:lnSpc>
            <a:spcBef>
              <a:spcPct val="0"/>
            </a:spcBef>
            <a:spcAft>
              <a:spcPct val="35000"/>
            </a:spcAft>
            <a:buNone/>
          </a:pPr>
          <a:r>
            <a:rPr lang="en-US" sz="1400" b="1" kern="1200"/>
            <a:t>Submit a Business Plan</a:t>
          </a:r>
          <a:r>
            <a:rPr lang="en-US" sz="1400" kern="1200"/>
            <a:t>: Any business looking for venture capital must submit a business plan to a venture capital firm or an angel investor. The firm or the investor will perform due diligence, which includes a thorough investigation of the company's business model, products, management team, and operating history.</a:t>
          </a:r>
        </a:p>
      </dsp:txBody>
      <dsp:txXfrm>
        <a:off x="1817511" y="3452"/>
        <a:ext cx="4585719" cy="1574408"/>
      </dsp:txXfrm>
    </dsp:sp>
    <dsp:sp modelId="{C56FEEB5-0ABA-457C-9589-99F009384033}">
      <dsp:nvSpPr>
        <dsp:cNvPr id="0" name=""/>
        <dsp:cNvSpPr/>
      </dsp:nvSpPr>
      <dsp:spPr>
        <a:xfrm>
          <a:off x="0" y="1900816"/>
          <a:ext cx="6620255" cy="1572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BAF2A-0A2B-4B6F-9E8A-3D8B5D354192}">
      <dsp:nvSpPr>
        <dsp:cNvPr id="0" name=""/>
        <dsp:cNvSpPr/>
      </dsp:nvSpPr>
      <dsp:spPr>
        <a:xfrm>
          <a:off x="475793" y="2254712"/>
          <a:ext cx="865924" cy="8650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2F64A0-5ADA-4D26-9D22-EEB99A5E4F53}">
      <dsp:nvSpPr>
        <dsp:cNvPr id="0" name=""/>
        <dsp:cNvSpPr/>
      </dsp:nvSpPr>
      <dsp:spPr>
        <a:xfrm>
          <a:off x="1817511" y="1900816"/>
          <a:ext cx="4585719" cy="1574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25" tIns="166625" rIns="166625" bIns="166625" numCol="1" spcCol="1270" anchor="ctr" anchorCtr="0">
          <a:noAutofit/>
        </a:bodyPr>
        <a:lstStyle/>
        <a:p>
          <a:pPr marL="0" lvl="0" indent="0" algn="l" defTabSz="622300">
            <a:lnSpc>
              <a:spcPct val="90000"/>
            </a:lnSpc>
            <a:spcBef>
              <a:spcPct val="0"/>
            </a:spcBef>
            <a:spcAft>
              <a:spcPct val="35000"/>
            </a:spcAft>
            <a:buNone/>
          </a:pPr>
          <a:r>
            <a:rPr lang="en-US" sz="1400" b="1" kern="1200"/>
            <a:t>Investment Pledge</a:t>
          </a:r>
          <a:r>
            <a:rPr lang="en-US" sz="1400" kern="1200"/>
            <a:t>: Once due diligence has been completed, the firm or the investor will pledge an investment of capital in exchange for equity in the company. These funds may be provided all at once, but more typically the capital is provided in rounds. The firm or investor then takes an active role in the funded company, advising and monitoring its progress before releasing additional funds.</a:t>
          </a:r>
        </a:p>
      </dsp:txBody>
      <dsp:txXfrm>
        <a:off x="1817511" y="1900816"/>
        <a:ext cx="4585719" cy="1574408"/>
      </dsp:txXfrm>
    </dsp:sp>
    <dsp:sp modelId="{EFD5ECBD-764D-4468-A399-E4323CC556F2}">
      <dsp:nvSpPr>
        <dsp:cNvPr id="0" name=""/>
        <dsp:cNvSpPr/>
      </dsp:nvSpPr>
      <dsp:spPr>
        <a:xfrm>
          <a:off x="0" y="3798180"/>
          <a:ext cx="6620255" cy="15728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9D46F-3CD6-4F44-8D8E-C1302AEC4678}">
      <dsp:nvSpPr>
        <dsp:cNvPr id="0" name=""/>
        <dsp:cNvSpPr/>
      </dsp:nvSpPr>
      <dsp:spPr>
        <a:xfrm>
          <a:off x="475793" y="4152076"/>
          <a:ext cx="865924" cy="8650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A1ECC8-92A1-4504-AE95-50EFE6F9C5F2}">
      <dsp:nvSpPr>
        <dsp:cNvPr id="0" name=""/>
        <dsp:cNvSpPr/>
      </dsp:nvSpPr>
      <dsp:spPr>
        <a:xfrm>
          <a:off x="1817511" y="3798180"/>
          <a:ext cx="4585719" cy="1574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25" tIns="166625" rIns="166625" bIns="166625" numCol="1" spcCol="1270" anchor="ctr" anchorCtr="0">
          <a:noAutofit/>
        </a:bodyPr>
        <a:lstStyle/>
        <a:p>
          <a:pPr marL="0" lvl="0" indent="0" algn="l" defTabSz="622300">
            <a:lnSpc>
              <a:spcPct val="90000"/>
            </a:lnSpc>
            <a:spcBef>
              <a:spcPct val="0"/>
            </a:spcBef>
            <a:spcAft>
              <a:spcPct val="35000"/>
            </a:spcAft>
            <a:buNone/>
          </a:pPr>
          <a:r>
            <a:rPr lang="en-US" sz="1400" b="1" kern="1200"/>
            <a:t>Exit</a:t>
          </a:r>
          <a:r>
            <a:rPr lang="en-US" sz="1400" kern="1200"/>
            <a:t>: The investor exits the company after some time, typically four to six years after the initial investment, by initiating a merger, acquisition, or initial public offering (IPO).</a:t>
          </a:r>
        </a:p>
      </dsp:txBody>
      <dsp:txXfrm>
        <a:off x="1817511" y="3798180"/>
        <a:ext cx="4585719" cy="1574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888CD-36D2-419E-A8F1-AA011B08C736}">
      <dsp:nvSpPr>
        <dsp:cNvPr id="0" name=""/>
        <dsp:cNvSpPr/>
      </dsp:nvSpPr>
      <dsp:spPr>
        <a:xfrm>
          <a:off x="879084" y="392319"/>
          <a:ext cx="710332" cy="710332"/>
        </a:xfrm>
        <a:prstGeom prst="rect">
          <a:avLst/>
        </a:prstGeom>
        <a:blipFill rotWithShape="1">
          <a:blip xmlns:r="http://schemas.openxmlformats.org/officeDocument/2006/relationships" r:embed="rId1"/>
          <a:srcRect/>
          <a:stretch>
            <a:fillRect l="-4000" r="-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F4AC95-9504-4A8D-AEBD-507B6C6BD18A}">
      <dsp:nvSpPr>
        <dsp:cNvPr id="0" name=""/>
        <dsp:cNvSpPr/>
      </dsp:nvSpPr>
      <dsp:spPr>
        <a:xfrm>
          <a:off x="426701" y="1251572"/>
          <a:ext cx="1578515" cy="1065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Apple</a:t>
          </a:r>
          <a:r>
            <a:rPr lang="en-US" sz="1100" kern="1200" dirty="0"/>
            <a:t>: In 1978, Apple received $250,000 in VC funding from Sequoia Capital and Arthur Rock. This early investment helped Apple develop its first mass-market personal computer, the Apple II.</a:t>
          </a:r>
        </a:p>
      </dsp:txBody>
      <dsp:txXfrm>
        <a:off x="426701" y="1251572"/>
        <a:ext cx="1578515" cy="1065498"/>
      </dsp:txXfrm>
    </dsp:sp>
    <dsp:sp modelId="{E464B740-231F-4936-8132-BFD0192E1B43}">
      <dsp:nvSpPr>
        <dsp:cNvPr id="0" name=""/>
        <dsp:cNvSpPr/>
      </dsp:nvSpPr>
      <dsp:spPr>
        <a:xfrm>
          <a:off x="2715548" y="438043"/>
          <a:ext cx="710332" cy="710332"/>
        </a:xfrm>
        <a:prstGeom prst="rect">
          <a:avLst/>
        </a:prstGeom>
        <a:blipFill rotWithShape="1">
          <a:blip xmlns:r="http://schemas.openxmlformats.org/officeDocument/2006/relationships" r:embed="rId2"/>
          <a:srcRect/>
          <a:stretch>
            <a:fillRect l="-39000" r="-39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35A57-70E8-4F3F-8922-6D13C38400D4}">
      <dsp:nvSpPr>
        <dsp:cNvPr id="0" name=""/>
        <dsp:cNvSpPr/>
      </dsp:nvSpPr>
      <dsp:spPr>
        <a:xfrm>
          <a:off x="2281457" y="1251572"/>
          <a:ext cx="1578515" cy="1065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Google: </a:t>
          </a:r>
          <a:r>
            <a:rPr lang="en-US" sz="1100" kern="1200"/>
            <a:t>In 1998, Google received $100,000 from angel investor Andy Bechtolsheim. Shortly after, Sequoia Capital and Kleiner Perkins invested a combined $25 million, which helped Google develop its search engine technology.</a:t>
          </a:r>
        </a:p>
      </dsp:txBody>
      <dsp:txXfrm>
        <a:off x="2281457" y="1251572"/>
        <a:ext cx="1578515" cy="1065498"/>
      </dsp:txXfrm>
    </dsp:sp>
    <dsp:sp modelId="{31713CCF-D698-4B39-A4CD-DDA81AA9F5C7}">
      <dsp:nvSpPr>
        <dsp:cNvPr id="0" name=""/>
        <dsp:cNvSpPr/>
      </dsp:nvSpPr>
      <dsp:spPr>
        <a:xfrm>
          <a:off x="4561162" y="474618"/>
          <a:ext cx="710332" cy="710332"/>
        </a:xfrm>
        <a:prstGeom prst="rect">
          <a:avLst/>
        </a:prstGeom>
        <a:blipFill rotWithShape="1">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061819-C0F4-4EFC-8085-F40A583305AE}">
      <dsp:nvSpPr>
        <dsp:cNvPr id="0" name=""/>
        <dsp:cNvSpPr/>
      </dsp:nvSpPr>
      <dsp:spPr>
        <a:xfrm>
          <a:off x="4136213" y="1251572"/>
          <a:ext cx="1578515" cy="1065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dirty="0"/>
            <a:t>Meta</a:t>
          </a:r>
          <a:r>
            <a:rPr lang="en-US" sz="1100" kern="1200" dirty="0"/>
            <a:t>: In 2005, Accel Partners invested $12.7 million in Facebook at a roughly $100 million valuation. This investment helped Facebook expand beyond college campuses and become a global social network.</a:t>
          </a:r>
        </a:p>
      </dsp:txBody>
      <dsp:txXfrm>
        <a:off x="4136213" y="1251572"/>
        <a:ext cx="1578515" cy="1065498"/>
      </dsp:txXfrm>
    </dsp:sp>
    <dsp:sp modelId="{4B814597-05A1-459D-8048-2329DECF2665}">
      <dsp:nvSpPr>
        <dsp:cNvPr id="0" name=""/>
        <dsp:cNvSpPr/>
      </dsp:nvSpPr>
      <dsp:spPr>
        <a:xfrm>
          <a:off x="860793" y="2921460"/>
          <a:ext cx="710332" cy="710332"/>
        </a:xfrm>
        <a:prstGeom prst="rect">
          <a:avLst/>
        </a:prstGeom>
        <a:blipFill rotWithShape="1">
          <a:blip xmlns:r="http://schemas.openxmlformats.org/officeDocument/2006/relationships" r:embed="rId4"/>
          <a:srcRect/>
          <a:stretch>
            <a:fillRect t="-2000" b="-2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421F5B-CE6B-4DFC-9914-8BB9214AC58A}">
      <dsp:nvSpPr>
        <dsp:cNvPr id="0" name=""/>
        <dsp:cNvSpPr/>
      </dsp:nvSpPr>
      <dsp:spPr>
        <a:xfrm>
          <a:off x="426701" y="3735543"/>
          <a:ext cx="1578515" cy="1065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Amazon:</a:t>
          </a:r>
          <a:r>
            <a:rPr lang="en-US" sz="1100" kern="1200"/>
            <a:t> In 1995, Amazon received $8 million in Series A funding from Kleiner Perkins. This early investment helped Amazon build its initial infrastructure and expand its product offerings beyond books.</a:t>
          </a:r>
        </a:p>
      </dsp:txBody>
      <dsp:txXfrm>
        <a:off x="426701" y="3735543"/>
        <a:ext cx="1578515" cy="1065498"/>
      </dsp:txXfrm>
    </dsp:sp>
    <dsp:sp modelId="{1862F73C-FFDF-449C-A8F8-11871353BE84}">
      <dsp:nvSpPr>
        <dsp:cNvPr id="0" name=""/>
        <dsp:cNvSpPr/>
      </dsp:nvSpPr>
      <dsp:spPr>
        <a:xfrm>
          <a:off x="2724690" y="2876290"/>
          <a:ext cx="710332" cy="710332"/>
        </a:xfrm>
        <a:prstGeom prst="rect">
          <a:avLst/>
        </a:prstGeom>
        <a:blipFill rotWithShape="1">
          <a:blip xmlns:r="http://schemas.openxmlformats.org/officeDocument/2006/relationships" r:embed="rId5"/>
          <a:srcRect/>
          <a:stretch>
            <a:fillRect l="-45000" r="-4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BB3EEA-E758-4F6E-93AF-D4129C06E564}">
      <dsp:nvSpPr>
        <dsp:cNvPr id="0" name=""/>
        <dsp:cNvSpPr/>
      </dsp:nvSpPr>
      <dsp:spPr>
        <a:xfrm>
          <a:off x="2281457" y="3735543"/>
          <a:ext cx="1578515" cy="1065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Uber</a:t>
          </a:r>
          <a:r>
            <a:rPr lang="en-US" sz="1100" kern="1200"/>
            <a:t>: In 2011, Uber raised $11 million in Series A funding led by Benchmark Capital. This investment helped Uber expand its ride-hailing service to new cities and develop its technology platform.</a:t>
          </a:r>
        </a:p>
      </dsp:txBody>
      <dsp:txXfrm>
        <a:off x="2281457" y="3735543"/>
        <a:ext cx="1578515" cy="1065498"/>
      </dsp:txXfrm>
    </dsp:sp>
    <dsp:sp modelId="{E21FBA8D-B4E5-4FFE-AED8-0F770529079B}">
      <dsp:nvSpPr>
        <dsp:cNvPr id="0" name=""/>
        <dsp:cNvSpPr/>
      </dsp:nvSpPr>
      <dsp:spPr>
        <a:xfrm>
          <a:off x="4570304" y="2922014"/>
          <a:ext cx="710332" cy="710332"/>
        </a:xfrm>
        <a:prstGeom prst="rect">
          <a:avLst/>
        </a:prstGeom>
        <a:blipFill rotWithShape="1">
          <a:blip xmlns:r="http://schemas.openxmlformats.org/officeDocument/2006/relationships" r:embed="rId6"/>
          <a:srcRect/>
          <a:stretch>
            <a:fillRect l="-17000" r="-17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523203-A4F1-44BF-B5F6-FDE62573D488}">
      <dsp:nvSpPr>
        <dsp:cNvPr id="0" name=""/>
        <dsp:cNvSpPr/>
      </dsp:nvSpPr>
      <dsp:spPr>
        <a:xfrm>
          <a:off x="4136213" y="3735543"/>
          <a:ext cx="1578515" cy="1065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Coinbase: </a:t>
          </a:r>
          <a:r>
            <a:rPr lang="en-US" sz="1100" kern="1200"/>
            <a:t>In 2013, Andreessen Horowitz led Coinbase's $25 million Series B funding round, which helped the company become one of the largest cryptocurrency exchanges globally.</a:t>
          </a:r>
        </a:p>
      </dsp:txBody>
      <dsp:txXfrm>
        <a:off x="4136213" y="3735543"/>
        <a:ext cx="1578515" cy="10654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6DD5B-A45A-4546-8967-9636EFF9AD3B}">
      <dsp:nvSpPr>
        <dsp:cNvPr id="0" name=""/>
        <dsp:cNvSpPr/>
      </dsp:nvSpPr>
      <dsp:spPr>
        <a:xfrm>
          <a:off x="0" y="2079"/>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48F73-AE77-47F3-AE04-435734DA3265}">
      <dsp:nvSpPr>
        <dsp:cNvPr id="0" name=""/>
        <dsp:cNvSpPr/>
      </dsp:nvSpPr>
      <dsp:spPr>
        <a:xfrm>
          <a:off x="318851" y="239241"/>
          <a:ext cx="579729" cy="579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EEA20B-997E-42CE-9C75-696C51D7138A}">
      <dsp:nvSpPr>
        <dsp:cNvPr id="0" name=""/>
        <dsp:cNvSpPr/>
      </dsp:nvSpPr>
      <dsp:spPr>
        <a:xfrm>
          <a:off x="1217431" y="2079"/>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a:hlinkClick xmlns:r="http://schemas.openxmlformats.org/officeDocument/2006/relationships" r:id="rId3"/>
            </a:rPr>
            <a:t>Bootstrapping</a:t>
          </a:r>
          <a:r>
            <a:rPr lang="en-US" sz="1500" b="1" i="0" kern="1200"/>
            <a:t>:</a:t>
          </a:r>
          <a:r>
            <a:rPr lang="en-US" sz="1500" b="0" i="0" kern="1200"/>
            <a:t> Founders use their own savings and revenue from the business to fund growth. Bootstrapping allows entrepreneurs to maintain full control but may limit growth speed.</a:t>
          </a:r>
          <a:endParaRPr lang="en-US" sz="1500" kern="1200"/>
        </a:p>
      </dsp:txBody>
      <dsp:txXfrm>
        <a:off x="1217431" y="2079"/>
        <a:ext cx="6083636" cy="1054053"/>
      </dsp:txXfrm>
    </dsp:sp>
    <dsp:sp modelId="{2CFD1F09-0AA9-48EC-B9E0-7029CBCD950E}">
      <dsp:nvSpPr>
        <dsp:cNvPr id="0" name=""/>
        <dsp:cNvSpPr/>
      </dsp:nvSpPr>
      <dsp:spPr>
        <a:xfrm>
          <a:off x="0" y="1319646"/>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17DE8-7A25-41EA-A571-9410756DE1C0}">
      <dsp:nvSpPr>
        <dsp:cNvPr id="0" name=""/>
        <dsp:cNvSpPr/>
      </dsp:nvSpPr>
      <dsp:spPr>
        <a:xfrm>
          <a:off x="318851" y="1556808"/>
          <a:ext cx="579729" cy="57972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9429F4-0F98-4E66-8475-48BA1EAFD712}">
      <dsp:nvSpPr>
        <dsp:cNvPr id="0" name=""/>
        <dsp:cNvSpPr/>
      </dsp:nvSpPr>
      <dsp:spPr>
        <a:xfrm>
          <a:off x="1217431" y="1319646"/>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a:hlinkClick xmlns:r="http://schemas.openxmlformats.org/officeDocument/2006/relationships" r:id="rId6"/>
            </a:rPr>
            <a:t>Angel investors</a:t>
          </a:r>
          <a:r>
            <a:rPr lang="en-US" sz="1500" b="1" i="0" kern="1200"/>
            <a:t>: </a:t>
          </a:r>
          <a:r>
            <a:rPr lang="en-US" sz="1500" b="0" i="0" kern="1200"/>
            <a:t>These investors are high-net-worth individuals who invest their own money in early-stage startups, often in exchange for equity. Angel investments are typically smaller than VC rounds and will often precede venture funding at later stages.</a:t>
          </a:r>
          <a:endParaRPr lang="en-US" sz="1500" kern="1200"/>
        </a:p>
      </dsp:txBody>
      <dsp:txXfrm>
        <a:off x="1217431" y="1319646"/>
        <a:ext cx="6083636" cy="1054053"/>
      </dsp:txXfrm>
    </dsp:sp>
    <dsp:sp modelId="{6BA7BE01-2B8C-42F1-BAAB-AF879BAB6561}">
      <dsp:nvSpPr>
        <dsp:cNvPr id="0" name=""/>
        <dsp:cNvSpPr/>
      </dsp:nvSpPr>
      <dsp:spPr>
        <a:xfrm>
          <a:off x="0" y="2637212"/>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4D9B8-2A3C-42E7-B54B-86ABC356957B}">
      <dsp:nvSpPr>
        <dsp:cNvPr id="0" name=""/>
        <dsp:cNvSpPr/>
      </dsp:nvSpPr>
      <dsp:spPr>
        <a:xfrm>
          <a:off x="318851" y="2874374"/>
          <a:ext cx="579729" cy="5797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D07F7-F3C3-4B96-A9E4-D4069650B415}">
      <dsp:nvSpPr>
        <dsp:cNvPr id="0" name=""/>
        <dsp:cNvSpPr/>
      </dsp:nvSpPr>
      <dsp:spPr>
        <a:xfrm>
          <a:off x="1217431" y="2637212"/>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dirty="0">
              <a:hlinkClick xmlns:r="http://schemas.openxmlformats.org/officeDocument/2006/relationships" r:id="rId9"/>
            </a:rPr>
            <a:t>Crowdfunding</a:t>
          </a:r>
          <a:r>
            <a:rPr lang="en-US" sz="1500" b="1" i="0" kern="1200" dirty="0"/>
            <a:t>:</a:t>
          </a:r>
          <a:r>
            <a:rPr lang="en-US" sz="1500" b="0" i="0" kern="1200" dirty="0"/>
            <a:t> Platforms like Kickstarter or Indiegogo allow companies to raise small amounts of money from a large number of people. Crowdfunding can be particularly effective for consumer products.</a:t>
          </a:r>
          <a:endParaRPr lang="en-US" sz="1500" kern="1200" dirty="0"/>
        </a:p>
      </dsp:txBody>
      <dsp:txXfrm>
        <a:off x="1217431" y="2637212"/>
        <a:ext cx="6083636" cy="1054053"/>
      </dsp:txXfrm>
    </dsp:sp>
    <dsp:sp modelId="{AACEBCE2-55A9-48A0-BF0C-8B4A58D66C65}">
      <dsp:nvSpPr>
        <dsp:cNvPr id="0" name=""/>
        <dsp:cNvSpPr/>
      </dsp:nvSpPr>
      <dsp:spPr>
        <a:xfrm>
          <a:off x="0" y="3954779"/>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2AF89-9D87-4107-9BAC-E9CB5621DEF7}">
      <dsp:nvSpPr>
        <dsp:cNvPr id="0" name=""/>
        <dsp:cNvSpPr/>
      </dsp:nvSpPr>
      <dsp:spPr>
        <a:xfrm>
          <a:off x="318851" y="4191941"/>
          <a:ext cx="579729" cy="57972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0D8F6-0503-4D39-9CBA-F289852A2C6F}">
      <dsp:nvSpPr>
        <dsp:cNvPr id="0" name=""/>
        <dsp:cNvSpPr/>
      </dsp:nvSpPr>
      <dsp:spPr>
        <a:xfrm>
          <a:off x="1217431" y="3954779"/>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a:t>Bank loans</a:t>
          </a:r>
          <a:r>
            <a:rPr lang="en-US" sz="1500" b="1" u="sng" kern="1200"/>
            <a:t>:</a:t>
          </a:r>
          <a:r>
            <a:rPr lang="en-US" sz="1500" kern="1200"/>
            <a:t> </a:t>
          </a:r>
          <a:r>
            <a:rPr lang="en-US" sz="1500" b="0" i="0" kern="1200"/>
            <a:t>Traditional bank loans or </a:t>
          </a:r>
          <a:r>
            <a:rPr lang="en-US" sz="1500" b="1" i="0" u="sng" kern="1200">
              <a:hlinkClick xmlns:r="http://schemas.openxmlformats.org/officeDocument/2006/relationships" r:id="rId12"/>
            </a:rPr>
            <a:t>Small Business Administration</a:t>
          </a:r>
          <a:r>
            <a:rPr lang="en-US" sz="1500" b="1" i="0" u="sng" kern="1200"/>
            <a:t> </a:t>
          </a:r>
          <a:r>
            <a:rPr lang="en-US" sz="1500" b="0" i="0" kern="1200"/>
            <a:t>(SBA) loans can provide capital without giving up equity, but they usually require collateral and a proven track record.</a:t>
          </a:r>
          <a:endParaRPr lang="en-US" sz="1500" kern="1200"/>
        </a:p>
      </dsp:txBody>
      <dsp:txXfrm>
        <a:off x="1217431" y="3954779"/>
        <a:ext cx="6083636" cy="1054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38FA-5262-41EA-8331-48D10EBF30A1}">
      <dsp:nvSpPr>
        <dsp:cNvPr id="0" name=""/>
        <dsp:cNvSpPr/>
      </dsp:nvSpPr>
      <dsp:spPr>
        <a:xfrm>
          <a:off x="0" y="2079"/>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8E61F-B87E-4920-AE70-F07F586658BD}">
      <dsp:nvSpPr>
        <dsp:cNvPr id="0" name=""/>
        <dsp:cNvSpPr/>
      </dsp:nvSpPr>
      <dsp:spPr>
        <a:xfrm>
          <a:off x="318851" y="239241"/>
          <a:ext cx="579729" cy="579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ABAB6-54AA-4778-BA9F-7EF08CDFD23C}">
      <dsp:nvSpPr>
        <dsp:cNvPr id="0" name=""/>
        <dsp:cNvSpPr/>
      </dsp:nvSpPr>
      <dsp:spPr>
        <a:xfrm>
          <a:off x="1217431" y="2079"/>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a:hlinkClick xmlns:r="http://schemas.openxmlformats.org/officeDocument/2006/relationships" r:id="rId3"/>
            </a:rPr>
            <a:t>Revenue-based financing</a:t>
          </a:r>
          <a:r>
            <a:rPr lang="en-US" sz="1500" b="1" i="0" kern="1200"/>
            <a:t>: </a:t>
          </a:r>
          <a:r>
            <a:rPr lang="en-US" sz="1500" b="0" i="0" kern="1200"/>
            <a:t>For companies that are already producing sales, investors may provide capital in exchange for a percentage of ongoing gross revenues. This option is becoming increasingly popular for companies with recurring revenue.</a:t>
          </a:r>
          <a:endParaRPr lang="en-US" sz="1500" kern="1200"/>
        </a:p>
      </dsp:txBody>
      <dsp:txXfrm>
        <a:off x="1217431" y="2079"/>
        <a:ext cx="6083636" cy="1054053"/>
      </dsp:txXfrm>
    </dsp:sp>
    <dsp:sp modelId="{40DFEE2F-CBF1-4329-A0BC-765B87D0C850}">
      <dsp:nvSpPr>
        <dsp:cNvPr id="0" name=""/>
        <dsp:cNvSpPr/>
      </dsp:nvSpPr>
      <dsp:spPr>
        <a:xfrm>
          <a:off x="0" y="1319646"/>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3C9E3F-C1CE-432F-9106-BE17F8D6A290}">
      <dsp:nvSpPr>
        <dsp:cNvPr id="0" name=""/>
        <dsp:cNvSpPr/>
      </dsp:nvSpPr>
      <dsp:spPr>
        <a:xfrm>
          <a:off x="318851" y="1556808"/>
          <a:ext cx="579729" cy="57972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93E8A0-33A0-48A5-88D3-29AD1BEE7320}">
      <dsp:nvSpPr>
        <dsp:cNvPr id="0" name=""/>
        <dsp:cNvSpPr/>
      </dsp:nvSpPr>
      <dsp:spPr>
        <a:xfrm>
          <a:off x="1217431" y="1319646"/>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a:hlinkClick xmlns:r="http://schemas.openxmlformats.org/officeDocument/2006/relationships" r:id="rId6"/>
            </a:rPr>
            <a:t>Initial coin offerings (ICOs)</a:t>
          </a:r>
          <a:r>
            <a:rPr lang="en-US" sz="1500" b="1" i="0" kern="1200"/>
            <a:t>:</a:t>
          </a:r>
          <a:r>
            <a:rPr lang="en-US" sz="1500" b="0" i="0" kern="1200"/>
            <a:t> Used primarily by blockchain-based startups, ICOs allow companies to raise funds by selling cryptocurrency tokens.</a:t>
          </a:r>
          <a:endParaRPr lang="en-US" sz="1500" kern="1200"/>
        </a:p>
      </dsp:txBody>
      <dsp:txXfrm>
        <a:off x="1217431" y="1319646"/>
        <a:ext cx="6083636" cy="1054053"/>
      </dsp:txXfrm>
    </dsp:sp>
    <dsp:sp modelId="{FBDE647E-DDF4-4CC9-A108-69464916F1EA}">
      <dsp:nvSpPr>
        <dsp:cNvPr id="0" name=""/>
        <dsp:cNvSpPr/>
      </dsp:nvSpPr>
      <dsp:spPr>
        <a:xfrm>
          <a:off x="0" y="2637212"/>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D8485-4D62-4D4E-92A5-C34B29D767F0}">
      <dsp:nvSpPr>
        <dsp:cNvPr id="0" name=""/>
        <dsp:cNvSpPr/>
      </dsp:nvSpPr>
      <dsp:spPr>
        <a:xfrm>
          <a:off x="318851" y="2874374"/>
          <a:ext cx="579729" cy="57972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A69F6-B0D7-454F-939A-F79FD514A3C1}">
      <dsp:nvSpPr>
        <dsp:cNvPr id="0" name=""/>
        <dsp:cNvSpPr/>
      </dsp:nvSpPr>
      <dsp:spPr>
        <a:xfrm>
          <a:off x="1217431" y="2637212"/>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a:hlinkClick xmlns:r="http://schemas.openxmlformats.org/officeDocument/2006/relationships" r:id="rId9"/>
            </a:rPr>
            <a:t>Grants</a:t>
          </a:r>
          <a:r>
            <a:rPr lang="en-US" sz="1500" b="1" i="0" kern="1200"/>
            <a:t>:</a:t>
          </a:r>
          <a:r>
            <a:rPr lang="en-US" sz="1500" b="0" i="0" kern="1200"/>
            <a:t> Government agencies, foundations, universities, and corporations offer grants for specific types of research or development, particularly in science and technology fields.</a:t>
          </a:r>
          <a:endParaRPr lang="en-US" sz="1500" kern="1200"/>
        </a:p>
      </dsp:txBody>
      <dsp:txXfrm>
        <a:off x="1217431" y="2637212"/>
        <a:ext cx="6083636" cy="1054053"/>
      </dsp:txXfrm>
    </dsp:sp>
    <dsp:sp modelId="{B0E10F9B-0FF1-4738-9858-1B7BE1CBD000}">
      <dsp:nvSpPr>
        <dsp:cNvPr id="0" name=""/>
        <dsp:cNvSpPr/>
      </dsp:nvSpPr>
      <dsp:spPr>
        <a:xfrm>
          <a:off x="0" y="3954779"/>
          <a:ext cx="7301068" cy="10540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E3837-D174-4DEA-8743-D02D643D9BAA}">
      <dsp:nvSpPr>
        <dsp:cNvPr id="0" name=""/>
        <dsp:cNvSpPr/>
      </dsp:nvSpPr>
      <dsp:spPr>
        <a:xfrm>
          <a:off x="318851" y="4191941"/>
          <a:ext cx="579729" cy="57972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71AADC-B8E6-42A3-A6E2-74552B919FAC}">
      <dsp:nvSpPr>
        <dsp:cNvPr id="0" name=""/>
        <dsp:cNvSpPr/>
      </dsp:nvSpPr>
      <dsp:spPr>
        <a:xfrm>
          <a:off x="1217431" y="3954779"/>
          <a:ext cx="6083636" cy="1054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554" tIns="111554" rIns="111554" bIns="111554" numCol="1" spcCol="1270" anchor="ctr" anchorCtr="0">
          <a:noAutofit/>
        </a:bodyPr>
        <a:lstStyle/>
        <a:p>
          <a:pPr marL="0" lvl="0" indent="0" algn="l" defTabSz="666750">
            <a:lnSpc>
              <a:spcPct val="90000"/>
            </a:lnSpc>
            <a:spcBef>
              <a:spcPct val="0"/>
            </a:spcBef>
            <a:spcAft>
              <a:spcPct val="35000"/>
            </a:spcAft>
            <a:buNone/>
          </a:pPr>
          <a:r>
            <a:rPr lang="en-US" sz="1500" b="1" i="0" u="sng" kern="1200">
              <a:hlinkClick xmlns:r="http://schemas.openxmlformats.org/officeDocument/2006/relationships" r:id="rId12"/>
            </a:rPr>
            <a:t>Peer-to-peer lending</a:t>
          </a:r>
          <a:r>
            <a:rPr lang="en-US" sz="1500" b="1" i="0" kern="1200"/>
            <a:t>:</a:t>
          </a:r>
          <a:r>
            <a:rPr lang="en-US" sz="1500" b="0" i="0" kern="1200"/>
            <a:t> Online platforms connect companies with individuals or institutions willing to lend money, often at competitive rates.</a:t>
          </a:r>
          <a:endParaRPr lang="en-US" sz="1500" kern="1200"/>
        </a:p>
      </dsp:txBody>
      <dsp:txXfrm>
        <a:off x="1217431" y="3954779"/>
        <a:ext cx="6083636" cy="10540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A62B0-727D-430F-B19C-83B2C92B97D8}">
      <dsp:nvSpPr>
        <dsp:cNvPr id="0" name=""/>
        <dsp:cNvSpPr/>
      </dsp:nvSpPr>
      <dsp:spPr>
        <a:xfrm>
          <a:off x="0" y="2505456"/>
          <a:ext cx="7301068"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27AC9F3-AC44-4E3C-892D-1A1DFDBC523B}">
      <dsp:nvSpPr>
        <dsp:cNvPr id="0" name=""/>
        <dsp:cNvSpPr/>
      </dsp:nvSpPr>
      <dsp:spPr>
        <a:xfrm rot="8100000">
          <a:off x="78599" y="578853"/>
          <a:ext cx="365610" cy="365610"/>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77E71-F80C-4D17-A631-378A5A89E8CD}">
      <dsp:nvSpPr>
        <dsp:cNvPr id="0" name=""/>
        <dsp:cNvSpPr/>
      </dsp:nvSpPr>
      <dsp:spPr>
        <a:xfrm>
          <a:off x="119215" y="619469"/>
          <a:ext cx="284378" cy="28437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B5428F1-97FA-40A3-8A8C-D16C48912E66}">
      <dsp:nvSpPr>
        <dsp:cNvPr id="0" name=""/>
        <dsp:cNvSpPr/>
      </dsp:nvSpPr>
      <dsp:spPr>
        <a:xfrm>
          <a:off x="519930" y="1022226"/>
          <a:ext cx="2412363" cy="14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The Small Business Investment Act (SBIC) in 1958 boosted the VC industry by providing tax breaks to investors. In 1978, the Revenue Act was amended to reduce the capital gains tax from 49% to 28%.</a:t>
          </a:r>
        </a:p>
      </dsp:txBody>
      <dsp:txXfrm>
        <a:off x="519930" y="1022226"/>
        <a:ext cx="2412363" cy="1483229"/>
      </dsp:txXfrm>
    </dsp:sp>
    <dsp:sp modelId="{92C3B6EC-BD26-45AD-B787-4637731968D5}">
      <dsp:nvSpPr>
        <dsp:cNvPr id="0" name=""/>
        <dsp:cNvSpPr/>
      </dsp:nvSpPr>
      <dsp:spPr>
        <a:xfrm>
          <a:off x="519930" y="501091"/>
          <a:ext cx="2412363" cy="52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1958</a:t>
          </a:r>
        </a:p>
      </dsp:txBody>
      <dsp:txXfrm>
        <a:off x="519930" y="501091"/>
        <a:ext cx="2412363" cy="521134"/>
      </dsp:txXfrm>
    </dsp:sp>
    <dsp:sp modelId="{98B7A920-7B26-421D-9D91-CD259CF4398A}">
      <dsp:nvSpPr>
        <dsp:cNvPr id="0" name=""/>
        <dsp:cNvSpPr/>
      </dsp:nvSpPr>
      <dsp:spPr>
        <a:xfrm>
          <a:off x="261404" y="1022226"/>
          <a:ext cx="0" cy="148322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0180385-A481-4DD0-AC21-E70E7A9E3630}">
      <dsp:nvSpPr>
        <dsp:cNvPr id="0" name=""/>
        <dsp:cNvSpPr/>
      </dsp:nvSpPr>
      <dsp:spPr>
        <a:xfrm>
          <a:off x="216911" y="2458553"/>
          <a:ext cx="93069" cy="9380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A6A9D-AB84-4593-AFD1-238008E5F469}">
      <dsp:nvSpPr>
        <dsp:cNvPr id="0" name=""/>
        <dsp:cNvSpPr/>
      </dsp:nvSpPr>
      <dsp:spPr>
        <a:xfrm rot="18900000">
          <a:off x="1533897" y="4066448"/>
          <a:ext cx="365610" cy="365610"/>
        </a:xfrm>
        <a:prstGeom prst="teardrop">
          <a:avLst>
            <a:gd name="adj" fmla="val 115000"/>
          </a:avLst>
        </a:prstGeom>
        <a:solidFill>
          <a:schemeClr val="accent2">
            <a:hueOff val="-6698785"/>
            <a:satOff val="-187"/>
            <a:lumOff val="2353"/>
            <a:alphaOff val="0"/>
          </a:schemeClr>
        </a:solidFill>
        <a:ln w="12700" cap="flat" cmpd="sng" algn="ctr">
          <a:solidFill>
            <a:schemeClr val="accent2">
              <a:hueOff val="-6698785"/>
              <a:satOff val="-18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DDB9D9-C219-414D-8D73-FCD8BD2EFFC2}">
      <dsp:nvSpPr>
        <dsp:cNvPr id="0" name=""/>
        <dsp:cNvSpPr/>
      </dsp:nvSpPr>
      <dsp:spPr>
        <a:xfrm>
          <a:off x="1574513" y="4107064"/>
          <a:ext cx="284378" cy="28437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667F944-443F-4670-A36F-3B7BEE627352}">
      <dsp:nvSpPr>
        <dsp:cNvPr id="0" name=""/>
        <dsp:cNvSpPr/>
      </dsp:nvSpPr>
      <dsp:spPr>
        <a:xfrm>
          <a:off x="1975228" y="2505456"/>
          <a:ext cx="2412363" cy="14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In 1979, a change in the Employee Retirement Income Security Act (ERISA) allowed pension funds to invest up to 10% of their assets in small or new businesses.</a:t>
          </a:r>
        </a:p>
      </dsp:txBody>
      <dsp:txXfrm>
        <a:off x="1975228" y="2505456"/>
        <a:ext cx="2412363" cy="1483229"/>
      </dsp:txXfrm>
    </dsp:sp>
    <dsp:sp modelId="{E30AAC69-FC36-48BB-8306-54A06A502620}">
      <dsp:nvSpPr>
        <dsp:cNvPr id="0" name=""/>
        <dsp:cNvSpPr/>
      </dsp:nvSpPr>
      <dsp:spPr>
        <a:xfrm>
          <a:off x="1975228" y="3988685"/>
          <a:ext cx="2412363" cy="52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1979</a:t>
          </a:r>
        </a:p>
      </dsp:txBody>
      <dsp:txXfrm>
        <a:off x="1975228" y="3988685"/>
        <a:ext cx="2412363" cy="521134"/>
      </dsp:txXfrm>
    </dsp:sp>
    <dsp:sp modelId="{6685BE13-C107-4B39-A4FE-CEBEFC12E2BF}">
      <dsp:nvSpPr>
        <dsp:cNvPr id="0" name=""/>
        <dsp:cNvSpPr/>
      </dsp:nvSpPr>
      <dsp:spPr>
        <a:xfrm>
          <a:off x="1716702" y="2505456"/>
          <a:ext cx="0" cy="1483229"/>
        </a:xfrm>
        <a:prstGeom prst="line">
          <a:avLst/>
        </a:prstGeom>
        <a:noFill/>
        <a:ln w="12700" cap="flat" cmpd="sng" algn="ctr">
          <a:solidFill>
            <a:schemeClr val="accent2">
              <a:hueOff val="-6698785"/>
              <a:satOff val="-187"/>
              <a:lumOff val="2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7A67CC9E-AE28-4795-99CD-0218D7921F05}">
      <dsp:nvSpPr>
        <dsp:cNvPr id="0" name=""/>
        <dsp:cNvSpPr/>
      </dsp:nvSpPr>
      <dsp:spPr>
        <a:xfrm>
          <a:off x="1672209" y="2458553"/>
          <a:ext cx="93069" cy="93804"/>
        </a:xfrm>
        <a:prstGeom prst="ellipse">
          <a:avLst/>
        </a:prstGeom>
        <a:solidFill>
          <a:schemeClr val="accent2">
            <a:hueOff val="-6698785"/>
            <a:satOff val="-187"/>
            <a:lumOff val="2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F7911-1188-45D6-B843-DC068FE48D4D}">
      <dsp:nvSpPr>
        <dsp:cNvPr id="0" name=""/>
        <dsp:cNvSpPr/>
      </dsp:nvSpPr>
      <dsp:spPr>
        <a:xfrm rot="8100000">
          <a:off x="2989195" y="578853"/>
          <a:ext cx="365610" cy="365610"/>
        </a:xfrm>
        <a:prstGeom prst="teardrop">
          <a:avLst>
            <a:gd name="adj" fmla="val 115000"/>
          </a:avLst>
        </a:prstGeom>
        <a:solidFill>
          <a:schemeClr val="accent2">
            <a:hueOff val="-13397571"/>
            <a:satOff val="-375"/>
            <a:lumOff val="4706"/>
            <a:alphaOff val="0"/>
          </a:schemeClr>
        </a:solidFill>
        <a:ln w="12700" cap="flat" cmpd="sng" algn="ctr">
          <a:solidFill>
            <a:schemeClr val="accent2">
              <a:hueOff val="-13397571"/>
              <a:satOff val="-375"/>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55BF7D-6B8F-4287-BD70-AD5D296A57F1}">
      <dsp:nvSpPr>
        <dsp:cNvPr id="0" name=""/>
        <dsp:cNvSpPr/>
      </dsp:nvSpPr>
      <dsp:spPr>
        <a:xfrm>
          <a:off x="3029812" y="619469"/>
          <a:ext cx="284378" cy="28437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464B480-E69D-4266-A55F-09C3EB0506D6}">
      <dsp:nvSpPr>
        <dsp:cNvPr id="0" name=""/>
        <dsp:cNvSpPr/>
      </dsp:nvSpPr>
      <dsp:spPr>
        <a:xfrm>
          <a:off x="3430527" y="1022226"/>
          <a:ext cx="2412363" cy="14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a:t>The capital gains tax was reduced to 20% in 1981.</a:t>
          </a:r>
        </a:p>
      </dsp:txBody>
      <dsp:txXfrm>
        <a:off x="3430527" y="1022226"/>
        <a:ext cx="2412363" cy="1483229"/>
      </dsp:txXfrm>
    </dsp:sp>
    <dsp:sp modelId="{109C2711-52D4-490E-AA14-039BEF00338E}">
      <dsp:nvSpPr>
        <dsp:cNvPr id="0" name=""/>
        <dsp:cNvSpPr/>
      </dsp:nvSpPr>
      <dsp:spPr>
        <a:xfrm>
          <a:off x="3430527" y="501091"/>
          <a:ext cx="2412363" cy="52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1981</a:t>
          </a:r>
        </a:p>
      </dsp:txBody>
      <dsp:txXfrm>
        <a:off x="3430527" y="501091"/>
        <a:ext cx="2412363" cy="521134"/>
      </dsp:txXfrm>
    </dsp:sp>
    <dsp:sp modelId="{10231459-0715-421A-935E-E075643C2F8A}">
      <dsp:nvSpPr>
        <dsp:cNvPr id="0" name=""/>
        <dsp:cNvSpPr/>
      </dsp:nvSpPr>
      <dsp:spPr>
        <a:xfrm>
          <a:off x="3172001" y="1022226"/>
          <a:ext cx="0" cy="1483229"/>
        </a:xfrm>
        <a:prstGeom prst="line">
          <a:avLst/>
        </a:prstGeom>
        <a:noFill/>
        <a:ln w="12700" cap="flat" cmpd="sng" algn="ctr">
          <a:solidFill>
            <a:schemeClr val="accent2">
              <a:hueOff val="-13397571"/>
              <a:satOff val="-375"/>
              <a:lumOff val="4706"/>
              <a:alphaOff val="0"/>
            </a:schemeClr>
          </a:solidFill>
          <a:prstDash val="dash"/>
          <a:miter lim="800000"/>
        </a:ln>
        <a:effectLst/>
      </dsp:spPr>
      <dsp:style>
        <a:lnRef idx="1">
          <a:scrgbClr r="0" g="0" b="0"/>
        </a:lnRef>
        <a:fillRef idx="0">
          <a:scrgbClr r="0" g="0" b="0"/>
        </a:fillRef>
        <a:effectRef idx="0">
          <a:scrgbClr r="0" g="0" b="0"/>
        </a:effectRef>
        <a:fontRef idx="minor"/>
      </dsp:style>
    </dsp:sp>
    <dsp:sp modelId="{6CBD486F-4876-46BB-9C11-9B6E58276AB0}">
      <dsp:nvSpPr>
        <dsp:cNvPr id="0" name=""/>
        <dsp:cNvSpPr/>
      </dsp:nvSpPr>
      <dsp:spPr>
        <a:xfrm>
          <a:off x="3127508" y="2458553"/>
          <a:ext cx="93069" cy="93804"/>
        </a:xfrm>
        <a:prstGeom prst="ellipse">
          <a:avLst/>
        </a:prstGeom>
        <a:solidFill>
          <a:schemeClr val="accent2">
            <a:hueOff val="-13397571"/>
            <a:satOff val="-375"/>
            <a:lumOff val="47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98E29-6047-45B9-B1AA-E8C2BBEC1F9F}">
      <dsp:nvSpPr>
        <dsp:cNvPr id="0" name=""/>
        <dsp:cNvSpPr/>
      </dsp:nvSpPr>
      <dsp:spPr>
        <a:xfrm rot="18900000">
          <a:off x="4444494" y="4066448"/>
          <a:ext cx="365610" cy="365610"/>
        </a:xfrm>
        <a:prstGeom prst="teardrop">
          <a:avLst>
            <a:gd name="adj" fmla="val 115000"/>
          </a:avLst>
        </a:prstGeom>
        <a:solidFill>
          <a:schemeClr val="accent2">
            <a:hueOff val="-20096356"/>
            <a:satOff val="-562"/>
            <a:lumOff val="7059"/>
            <a:alphaOff val="0"/>
          </a:schemeClr>
        </a:solidFill>
        <a:ln w="12700" cap="flat" cmpd="sng" algn="ctr">
          <a:solidFill>
            <a:schemeClr val="accent2">
              <a:hueOff val="-20096356"/>
              <a:satOff val="-562"/>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9FA12-AA39-4C7E-B26B-C6ABC67D9A6B}">
      <dsp:nvSpPr>
        <dsp:cNvPr id="0" name=""/>
        <dsp:cNvSpPr/>
      </dsp:nvSpPr>
      <dsp:spPr>
        <a:xfrm>
          <a:off x="4485110" y="4107064"/>
          <a:ext cx="284378" cy="28437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3788B4B-0BB4-4A80-A82A-78FEA66B8869}">
      <dsp:nvSpPr>
        <dsp:cNvPr id="0" name=""/>
        <dsp:cNvSpPr/>
      </dsp:nvSpPr>
      <dsp:spPr>
        <a:xfrm>
          <a:off x="4885825" y="2505456"/>
          <a:ext cx="2412363" cy="1483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a:t>These developments catalyzed growth in VC and the 1980s turned into a boom period for venture capital, with funding levels reaching $4.9 billion in 1987.</a:t>
          </a:r>
        </a:p>
      </dsp:txBody>
      <dsp:txXfrm>
        <a:off x="4885825" y="2505456"/>
        <a:ext cx="2412363" cy="1483229"/>
      </dsp:txXfrm>
    </dsp:sp>
    <dsp:sp modelId="{98546820-DE82-4795-8968-118346883EE1}">
      <dsp:nvSpPr>
        <dsp:cNvPr id="0" name=""/>
        <dsp:cNvSpPr/>
      </dsp:nvSpPr>
      <dsp:spPr>
        <a:xfrm>
          <a:off x="4885825" y="3988685"/>
          <a:ext cx="2412363" cy="521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1980s</a:t>
          </a:r>
        </a:p>
      </dsp:txBody>
      <dsp:txXfrm>
        <a:off x="4885825" y="3988685"/>
        <a:ext cx="2412363" cy="521134"/>
      </dsp:txXfrm>
    </dsp:sp>
    <dsp:sp modelId="{334673E1-271C-4DF9-940A-119BCA57269A}">
      <dsp:nvSpPr>
        <dsp:cNvPr id="0" name=""/>
        <dsp:cNvSpPr/>
      </dsp:nvSpPr>
      <dsp:spPr>
        <a:xfrm>
          <a:off x="4627299" y="2505456"/>
          <a:ext cx="0" cy="1483229"/>
        </a:xfrm>
        <a:prstGeom prst="line">
          <a:avLst/>
        </a:prstGeom>
        <a:noFill/>
        <a:ln w="12700" cap="flat" cmpd="sng" algn="ctr">
          <a:solidFill>
            <a:schemeClr val="accent2">
              <a:hueOff val="-20096356"/>
              <a:satOff val="-562"/>
              <a:lumOff val="7059"/>
              <a:alphaOff val="0"/>
            </a:schemeClr>
          </a:solidFill>
          <a:prstDash val="dash"/>
          <a:miter lim="800000"/>
        </a:ln>
        <a:effectLst/>
      </dsp:spPr>
      <dsp:style>
        <a:lnRef idx="1">
          <a:scrgbClr r="0" g="0" b="0"/>
        </a:lnRef>
        <a:fillRef idx="0">
          <a:scrgbClr r="0" g="0" b="0"/>
        </a:fillRef>
        <a:effectRef idx="0">
          <a:scrgbClr r="0" g="0" b="0"/>
        </a:effectRef>
        <a:fontRef idx="minor"/>
      </dsp:style>
    </dsp:sp>
    <dsp:sp modelId="{348DC601-623C-4699-AECB-54FFEE3783F9}">
      <dsp:nvSpPr>
        <dsp:cNvPr id="0" name=""/>
        <dsp:cNvSpPr/>
      </dsp:nvSpPr>
      <dsp:spPr>
        <a:xfrm>
          <a:off x="4582806" y="2458553"/>
          <a:ext cx="93069" cy="93804"/>
        </a:xfrm>
        <a:prstGeom prst="ellipse">
          <a:avLst/>
        </a:prstGeom>
        <a:solidFill>
          <a:schemeClr val="accent2">
            <a:hueOff val="-20096356"/>
            <a:satOff val="-562"/>
            <a:lumOff val="705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1/23/2025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27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1/23/2025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56721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1/23/2025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6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1/23/2025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54465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1/23/2025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85861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1/23/2025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23619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1/23/2025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21049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1/23/2025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4438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1/23/2025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3183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1/23/2025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81023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1/23/2025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8025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1/23/2025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12745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89" r:id="rId7"/>
    <p:sldLayoutId id="2147483688" r:id="rId8"/>
    <p:sldLayoutId id="2147483687" r:id="rId9"/>
    <p:sldLayoutId id="2147483686" r:id="rId10"/>
    <p:sldLayoutId id="2147483679"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olorful light bulb with business icons">
            <a:extLst>
              <a:ext uri="{FF2B5EF4-FFF2-40B4-BE49-F238E27FC236}">
                <a16:creationId xmlns:a16="http://schemas.microsoft.com/office/drawing/2014/main" id="{57B26D8A-ECE3-9B9E-94F4-E6BE3C29D625}"/>
              </a:ext>
            </a:extLst>
          </p:cNvPr>
          <p:cNvPicPr>
            <a:picLocks noChangeAspect="1"/>
          </p:cNvPicPr>
          <p:nvPr/>
        </p:nvPicPr>
        <p:blipFill>
          <a:blip r:embed="rId2"/>
          <a:srcRect t="9768" r="-1" b="9854"/>
          <a:stretch/>
        </p:blipFill>
        <p:spPr>
          <a:xfrm>
            <a:off x="3068" y="-2"/>
            <a:ext cx="12188932" cy="6857990"/>
          </a:xfrm>
          <a:prstGeom prst="rect">
            <a:avLst/>
          </a:prstGeom>
        </p:spPr>
      </p:pic>
      <p:sp>
        <p:nvSpPr>
          <p:cNvPr id="23" name="Rectangle 22">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A41E3-FA56-FEE9-0BA6-26009C5C39F2}"/>
              </a:ext>
            </a:extLst>
          </p:cNvPr>
          <p:cNvSpPr>
            <a:spLocks noGrp="1"/>
          </p:cNvSpPr>
          <p:nvPr>
            <p:ph type="ctrTitle"/>
          </p:nvPr>
        </p:nvSpPr>
        <p:spPr>
          <a:xfrm>
            <a:off x="517870" y="978408"/>
            <a:ext cx="5021182" cy="2334248"/>
          </a:xfrm>
        </p:spPr>
        <p:txBody>
          <a:bodyPr anchor="t">
            <a:normAutofit/>
          </a:bodyPr>
          <a:lstStyle/>
          <a:p>
            <a:pPr>
              <a:lnSpc>
                <a:spcPct val="90000"/>
              </a:lnSpc>
            </a:pPr>
            <a:r>
              <a:rPr lang="en-US">
                <a:solidFill>
                  <a:srgbClr val="FFFFFF"/>
                </a:solidFill>
              </a:rPr>
              <a:t>Private Equity &amp; Venture Capital</a:t>
            </a:r>
          </a:p>
        </p:txBody>
      </p:sp>
      <p:sp>
        <p:nvSpPr>
          <p:cNvPr id="3" name="Subtitle 2">
            <a:extLst>
              <a:ext uri="{FF2B5EF4-FFF2-40B4-BE49-F238E27FC236}">
                <a16:creationId xmlns:a16="http://schemas.microsoft.com/office/drawing/2014/main" id="{FA6AFE01-6126-E380-5FE1-3279F5FE0D2E}"/>
              </a:ext>
            </a:extLst>
          </p:cNvPr>
          <p:cNvSpPr>
            <a:spLocks noGrp="1"/>
          </p:cNvSpPr>
          <p:nvPr>
            <p:ph type="subTitle" idx="1"/>
          </p:nvPr>
        </p:nvSpPr>
        <p:spPr>
          <a:xfrm>
            <a:off x="93327" y="4625881"/>
            <a:ext cx="5578130" cy="1724029"/>
          </a:xfrm>
        </p:spPr>
        <p:txBody>
          <a:bodyPr anchor="t">
            <a:normAutofit/>
          </a:bodyPr>
          <a:lstStyle/>
          <a:p>
            <a:r>
              <a:rPr lang="en-US" sz="3600" dirty="0">
                <a:solidFill>
                  <a:srgbClr val="FFFFFF"/>
                </a:solidFill>
              </a:rPr>
              <a:t>Introductory Lecture 2</a:t>
            </a:r>
          </a:p>
          <a:p>
            <a:r>
              <a:rPr lang="en-US" sz="3600" dirty="0">
                <a:solidFill>
                  <a:srgbClr val="FFFFFF"/>
                </a:solidFill>
              </a:rPr>
              <a:t>Venture Capital Overview</a:t>
            </a:r>
          </a:p>
        </p:txBody>
      </p:sp>
      <p:sp>
        <p:nvSpPr>
          <p:cNvPr id="24" name="Rectangle 23">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8020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11AA6C-EC17-2F39-B914-3EC2ED0BB25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F113BB-1D91-9177-79BE-F0150A510794}"/>
              </a:ext>
            </a:extLst>
          </p:cNvPr>
          <p:cNvSpPr>
            <a:spLocks noGrp="1"/>
          </p:cNvSpPr>
          <p:nvPr>
            <p:ph type="title"/>
          </p:nvPr>
        </p:nvSpPr>
        <p:spPr>
          <a:xfrm>
            <a:off x="517870" y="976159"/>
            <a:ext cx="4288536" cy="3361171"/>
          </a:xfrm>
        </p:spPr>
        <p:txBody>
          <a:bodyPr vert="horz" lIns="91440" tIns="45720" rIns="91440" bIns="45720" rtlCol="0" anchor="t">
            <a:normAutofit/>
          </a:bodyPr>
          <a:lstStyle/>
          <a:p>
            <a:pPr>
              <a:lnSpc>
                <a:spcPct val="90000"/>
              </a:lnSpc>
            </a:pPr>
            <a:r>
              <a:rPr lang="en-US"/>
              <a:t>Examples of Venture Capital Investments</a:t>
            </a:r>
          </a:p>
        </p:txBody>
      </p:sp>
      <p:sp>
        <p:nvSpPr>
          <p:cNvPr id="14" name="Rectangle 13">
            <a:extLst>
              <a:ext uri="{FF2B5EF4-FFF2-40B4-BE49-F238E27FC236}">
                <a16:creationId xmlns:a16="http://schemas.microsoft.com/office/drawing/2014/main" id="{A91E908F-EF1E-2FDB-BE4D-3F4C56B2F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A2980E-8F82-6B7D-A838-277407403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4">
            <a:extLst>
              <a:ext uri="{FF2B5EF4-FFF2-40B4-BE49-F238E27FC236}">
                <a16:creationId xmlns:a16="http://schemas.microsoft.com/office/drawing/2014/main" id="{AD65C176-6823-67A3-F85C-9FB12E327FC1}"/>
              </a:ext>
            </a:extLst>
          </p:cNvPr>
          <p:cNvGraphicFramePr/>
          <p:nvPr>
            <p:extLst>
              <p:ext uri="{D42A27DB-BD31-4B8C-83A1-F6EECF244321}">
                <p14:modId xmlns:p14="http://schemas.microsoft.com/office/powerpoint/2010/main" val="2479655871"/>
              </p:ext>
            </p:extLst>
          </p:nvPr>
        </p:nvGraphicFramePr>
        <p:xfrm>
          <a:off x="5532120" y="978408"/>
          <a:ext cx="6141430" cy="5028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518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89A3E3-FBF6-32CF-A449-CE8552D992FA}"/>
              </a:ext>
            </a:extLst>
          </p:cNvPr>
          <p:cNvSpPr>
            <a:spLocks noGrp="1"/>
          </p:cNvSpPr>
          <p:nvPr>
            <p:ph type="title"/>
          </p:nvPr>
        </p:nvSpPr>
        <p:spPr>
          <a:xfrm>
            <a:off x="521207" y="978408"/>
            <a:ext cx="3154680" cy="4069080"/>
          </a:xfrm>
        </p:spPr>
        <p:txBody>
          <a:bodyPr vert="horz" lIns="91440" tIns="45720" rIns="91440" bIns="45720" rtlCol="0" anchor="t">
            <a:normAutofit/>
          </a:bodyPr>
          <a:lstStyle/>
          <a:p>
            <a:r>
              <a:rPr lang="en-US" sz="4000"/>
              <a:t>Alternatives to VC Funding</a:t>
            </a:r>
          </a:p>
        </p:txBody>
      </p:sp>
      <p:sp>
        <p:nvSpPr>
          <p:cNvPr id="15" name="Rectangle 14">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extBox 6">
            <a:extLst>
              <a:ext uri="{FF2B5EF4-FFF2-40B4-BE49-F238E27FC236}">
                <a16:creationId xmlns:a16="http://schemas.microsoft.com/office/drawing/2014/main" id="{2DC905C5-FF23-6DF5-352E-A10A4C85A421}"/>
              </a:ext>
            </a:extLst>
          </p:cNvPr>
          <p:cNvGraphicFramePr/>
          <p:nvPr>
            <p:extLst>
              <p:ext uri="{D42A27DB-BD31-4B8C-83A1-F6EECF244321}">
                <p14:modId xmlns:p14="http://schemas.microsoft.com/office/powerpoint/2010/main" val="947105077"/>
              </p:ext>
            </p:extLst>
          </p:nvPr>
        </p:nvGraphicFramePr>
        <p:xfrm>
          <a:off x="4384964" y="978406"/>
          <a:ext cx="7301068"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7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155767-EE23-EDA1-EDA6-1633F997A6E9}"/>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E3E84F-4F6F-E667-CFD7-060931316469}"/>
              </a:ext>
            </a:extLst>
          </p:cNvPr>
          <p:cNvSpPr>
            <a:spLocks noGrp="1"/>
          </p:cNvSpPr>
          <p:nvPr>
            <p:ph type="title"/>
          </p:nvPr>
        </p:nvSpPr>
        <p:spPr>
          <a:xfrm>
            <a:off x="521207" y="978408"/>
            <a:ext cx="3154680" cy="4069080"/>
          </a:xfrm>
        </p:spPr>
        <p:txBody>
          <a:bodyPr vert="horz" lIns="91440" tIns="45720" rIns="91440" bIns="45720" rtlCol="0" anchor="t">
            <a:normAutofit/>
          </a:bodyPr>
          <a:lstStyle/>
          <a:p>
            <a:r>
              <a:rPr lang="en-US" sz="4000"/>
              <a:t>Alternatives to VC Funding</a:t>
            </a:r>
          </a:p>
        </p:txBody>
      </p:sp>
      <p:sp>
        <p:nvSpPr>
          <p:cNvPr id="15" name="Rectangle 14">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extBox 6">
            <a:extLst>
              <a:ext uri="{FF2B5EF4-FFF2-40B4-BE49-F238E27FC236}">
                <a16:creationId xmlns:a16="http://schemas.microsoft.com/office/drawing/2014/main" id="{59F37EF3-D677-9DC1-0D0D-FC06ED351AAE}"/>
              </a:ext>
            </a:extLst>
          </p:cNvPr>
          <p:cNvGraphicFramePr/>
          <p:nvPr>
            <p:extLst>
              <p:ext uri="{D42A27DB-BD31-4B8C-83A1-F6EECF244321}">
                <p14:modId xmlns:p14="http://schemas.microsoft.com/office/powerpoint/2010/main" val="48296664"/>
              </p:ext>
            </p:extLst>
          </p:nvPr>
        </p:nvGraphicFramePr>
        <p:xfrm>
          <a:off x="4384964" y="978406"/>
          <a:ext cx="7301068"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697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36D0582-05AA-31C1-00D2-A191B90B5AD2}"/>
              </a:ext>
            </a:extLst>
          </p:cNvPr>
          <p:cNvPicPr>
            <a:picLocks noChangeAspect="1"/>
          </p:cNvPicPr>
          <p:nvPr/>
        </p:nvPicPr>
        <p:blipFill>
          <a:blip r:embed="rId2"/>
          <a:srcRect l="16571" r="28917" b="2"/>
          <a:stretch/>
        </p:blipFill>
        <p:spPr>
          <a:xfrm>
            <a:off x="517869" y="2299390"/>
            <a:ext cx="3941064" cy="4048568"/>
          </a:xfrm>
          <a:prstGeom prst="rect">
            <a:avLst/>
          </a:prstGeom>
        </p:spPr>
      </p:pic>
      <p:sp>
        <p:nvSpPr>
          <p:cNvPr id="2" name="Title 1">
            <a:extLst>
              <a:ext uri="{FF2B5EF4-FFF2-40B4-BE49-F238E27FC236}">
                <a16:creationId xmlns:a16="http://schemas.microsoft.com/office/drawing/2014/main" id="{4EFE40EB-73E7-DF63-D6BC-D4E7EF57CB2E}"/>
              </a:ext>
            </a:extLst>
          </p:cNvPr>
          <p:cNvSpPr>
            <a:spLocks noGrp="1"/>
          </p:cNvSpPr>
          <p:nvPr>
            <p:ph type="title"/>
          </p:nvPr>
        </p:nvSpPr>
        <p:spPr>
          <a:xfrm>
            <a:off x="517869" y="976160"/>
            <a:ext cx="11153214" cy="1113897"/>
          </a:xfrm>
        </p:spPr>
        <p:txBody>
          <a:bodyPr>
            <a:normAutofit/>
          </a:bodyPr>
          <a:lstStyle/>
          <a:p>
            <a:r>
              <a:rPr lang="en-US" sz="4400"/>
              <a:t>Why Is Venture Capital Important?</a:t>
            </a:r>
          </a:p>
        </p:txBody>
      </p:sp>
      <p:sp>
        <p:nvSpPr>
          <p:cNvPr id="3" name="Content Placeholder 2">
            <a:extLst>
              <a:ext uri="{FF2B5EF4-FFF2-40B4-BE49-F238E27FC236}">
                <a16:creationId xmlns:a16="http://schemas.microsoft.com/office/drawing/2014/main" id="{E8DB1EFD-5510-24DE-D09F-49774DC7BDD8}"/>
              </a:ext>
            </a:extLst>
          </p:cNvPr>
          <p:cNvSpPr>
            <a:spLocks noGrp="1"/>
          </p:cNvSpPr>
          <p:nvPr>
            <p:ph idx="1"/>
          </p:nvPr>
        </p:nvSpPr>
        <p:spPr>
          <a:xfrm>
            <a:off x="4901299" y="2299390"/>
            <a:ext cx="6769784" cy="4048568"/>
          </a:xfrm>
        </p:spPr>
        <p:txBody>
          <a:bodyPr>
            <a:normAutofit/>
          </a:bodyPr>
          <a:lstStyle/>
          <a:p>
            <a:pPr marL="342900" indent="-342900">
              <a:buFont typeface="Arial" panose="020B0604020202020204" pitchFamily="34" charset="0"/>
              <a:buChar char="•"/>
            </a:pPr>
            <a:r>
              <a:rPr lang="en-US" sz="1800"/>
              <a:t>New businesses are often highly risky and cost-intensive ventures. As a result, external capital is often sought to spread the risk of failure. In return for taking on this risk through investment, investors in new companies can obtain equity and voting rights for cents on the potential dollar. Venture capital, therefore, allows startups to get off the ground and founders to fulfill their vision.</a:t>
            </a:r>
          </a:p>
        </p:txBody>
      </p:sp>
      <p:sp>
        <p:nvSpPr>
          <p:cNvPr id="11" name="Freeform: Shape 10">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663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EF78-CBBD-B50A-4AEB-88EE5E746357}"/>
              </a:ext>
            </a:extLst>
          </p:cNvPr>
          <p:cNvSpPr>
            <a:spLocks noGrp="1"/>
          </p:cNvSpPr>
          <p:nvPr>
            <p:ph type="title"/>
          </p:nvPr>
        </p:nvSpPr>
        <p:spPr>
          <a:xfrm>
            <a:off x="517870" y="978408"/>
            <a:ext cx="3633506" cy="4870457"/>
          </a:xfrm>
        </p:spPr>
        <p:txBody>
          <a:bodyPr/>
          <a:lstStyle/>
          <a:p>
            <a:r>
              <a:rPr lang="en-US" dirty="0"/>
              <a:t>What Is a Portfolio Company?</a:t>
            </a:r>
          </a:p>
        </p:txBody>
      </p:sp>
      <p:sp>
        <p:nvSpPr>
          <p:cNvPr id="3" name="Content Placeholder 2">
            <a:extLst>
              <a:ext uri="{FF2B5EF4-FFF2-40B4-BE49-F238E27FC236}">
                <a16:creationId xmlns:a16="http://schemas.microsoft.com/office/drawing/2014/main" id="{213EC1A6-EB59-0098-9670-388D0631DC25}"/>
              </a:ext>
            </a:extLst>
          </p:cNvPr>
          <p:cNvSpPr>
            <a:spLocks noGrp="1"/>
          </p:cNvSpPr>
          <p:nvPr>
            <p:ph idx="1"/>
          </p:nvPr>
        </p:nvSpPr>
        <p:spPr>
          <a:xfrm>
            <a:off x="4014216" y="969264"/>
            <a:ext cx="7669134" cy="4870457"/>
          </a:xfrm>
        </p:spPr>
        <p:txBody>
          <a:bodyPr>
            <a:normAutofit/>
          </a:bodyPr>
          <a:lstStyle/>
          <a:p>
            <a:pPr marL="342900" indent="-342900">
              <a:buFont typeface="Arial" panose="020B0604020202020204" pitchFamily="34" charset="0"/>
              <a:buChar char="•"/>
            </a:pPr>
            <a:r>
              <a:rPr lang="en-US" dirty="0"/>
              <a:t>A portfolio company refers to a company that a VC or private equity firm has invested in. Typically,  a venture capital firm will have investments in multiple portfolio companies at various stages of development. This not only diversifies the investors' exposure to different segments or industries, but also allows for the fact that most startup companies will fail. By spreading their investments across multiple companies, VC firms can mitigate the risk of total loss and increase their chances of finding one or more highly successful ventures (i.e., "unicorns") that will provide outsized returns.</a:t>
            </a:r>
          </a:p>
        </p:txBody>
      </p:sp>
    </p:spTree>
    <p:extLst>
      <p:ext uri="{BB962C8B-B14F-4D97-AF65-F5344CB8AC3E}">
        <p14:creationId xmlns:p14="http://schemas.microsoft.com/office/powerpoint/2010/main" val="188869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D1BDCCC-E676-2A7E-BE11-2B8C23DB2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64BB4C5-DFFF-06BE-70BE-1CFDF7C22A8A}"/>
              </a:ext>
            </a:extLst>
          </p:cNvPr>
          <p:cNvPicPr>
            <a:picLocks noChangeAspect="1"/>
          </p:cNvPicPr>
          <p:nvPr/>
        </p:nvPicPr>
        <p:blipFill>
          <a:blip r:embed="rId2"/>
          <a:srcRect l="1975" r="17143" b="-1"/>
          <a:stretch/>
        </p:blipFill>
        <p:spPr>
          <a:xfrm>
            <a:off x="517866" y="2299390"/>
            <a:ext cx="5578133" cy="4048568"/>
          </a:xfrm>
          <a:prstGeom prst="rect">
            <a:avLst/>
          </a:prstGeom>
        </p:spPr>
      </p:pic>
      <p:sp>
        <p:nvSpPr>
          <p:cNvPr id="2" name="Title 1">
            <a:extLst>
              <a:ext uri="{FF2B5EF4-FFF2-40B4-BE49-F238E27FC236}">
                <a16:creationId xmlns:a16="http://schemas.microsoft.com/office/drawing/2014/main" id="{9AB4AA44-1F6D-FB95-7460-79ACE4B04D1A}"/>
              </a:ext>
            </a:extLst>
          </p:cNvPr>
          <p:cNvSpPr>
            <a:spLocks noGrp="1"/>
          </p:cNvSpPr>
          <p:nvPr>
            <p:ph type="title"/>
          </p:nvPr>
        </p:nvSpPr>
        <p:spPr>
          <a:xfrm>
            <a:off x="517869" y="976160"/>
            <a:ext cx="11153214" cy="1113897"/>
          </a:xfrm>
        </p:spPr>
        <p:txBody>
          <a:bodyPr>
            <a:normAutofit/>
          </a:bodyPr>
          <a:lstStyle/>
          <a:p>
            <a:r>
              <a:rPr lang="en-US" sz="4400"/>
              <a:t>What Is Late-Stage Investing?</a:t>
            </a:r>
          </a:p>
        </p:txBody>
      </p:sp>
      <p:sp>
        <p:nvSpPr>
          <p:cNvPr id="3" name="Content Placeholder 2">
            <a:extLst>
              <a:ext uri="{FF2B5EF4-FFF2-40B4-BE49-F238E27FC236}">
                <a16:creationId xmlns:a16="http://schemas.microsoft.com/office/drawing/2014/main" id="{FEE8A891-FDD2-CDA6-8C41-1A923A1532E5}"/>
              </a:ext>
            </a:extLst>
          </p:cNvPr>
          <p:cNvSpPr>
            <a:spLocks noGrp="1"/>
          </p:cNvSpPr>
          <p:nvPr>
            <p:ph idx="1"/>
          </p:nvPr>
        </p:nvSpPr>
        <p:spPr>
          <a:xfrm>
            <a:off x="6511636" y="2299390"/>
            <a:ext cx="5159447" cy="4048568"/>
          </a:xfrm>
        </p:spPr>
        <p:txBody>
          <a:bodyPr>
            <a:normAutofit/>
          </a:bodyPr>
          <a:lstStyle/>
          <a:p>
            <a:pPr marL="342900" indent="-342900">
              <a:buFont typeface="Arial" panose="020B0604020202020204" pitchFamily="34" charset="0"/>
              <a:buChar char="•"/>
            </a:pPr>
            <a:r>
              <a:rPr lang="en-US" sz="1800" dirty="0"/>
              <a:t>Late-stage financing has become more popular because institutional investors prefer to invest in less-risky ventures, as opposed to early-stage companies where the risk of failure is higher.</a:t>
            </a:r>
          </a:p>
        </p:txBody>
      </p:sp>
      <p:sp>
        <p:nvSpPr>
          <p:cNvPr id="18" name="Freeform: Shape 17">
            <a:extLst>
              <a:ext uri="{FF2B5EF4-FFF2-40B4-BE49-F238E27FC236}">
                <a16:creationId xmlns:a16="http://schemas.microsoft.com/office/drawing/2014/main" id="{781C97B1-8A09-6383-8C65-A3B735778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1183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D468-08C7-68AC-E041-BA9AC1B3D65C}"/>
              </a:ext>
            </a:extLst>
          </p:cNvPr>
          <p:cNvSpPr>
            <a:spLocks noGrp="1"/>
          </p:cNvSpPr>
          <p:nvPr>
            <p:ph type="title"/>
          </p:nvPr>
        </p:nvSpPr>
        <p:spPr>
          <a:xfrm>
            <a:off x="517870" y="978408"/>
            <a:ext cx="3843818" cy="4870457"/>
          </a:xfrm>
        </p:spPr>
        <p:txBody>
          <a:bodyPr/>
          <a:lstStyle/>
          <a:p>
            <a:r>
              <a:rPr lang="en-US" dirty="0"/>
              <a:t>What Is Preferred Stock in VC Funding?</a:t>
            </a:r>
          </a:p>
        </p:txBody>
      </p:sp>
      <p:sp>
        <p:nvSpPr>
          <p:cNvPr id="3" name="Content Placeholder 2">
            <a:extLst>
              <a:ext uri="{FF2B5EF4-FFF2-40B4-BE49-F238E27FC236}">
                <a16:creationId xmlns:a16="http://schemas.microsoft.com/office/drawing/2014/main" id="{602DA3FD-EB00-105A-C1B8-E14A2188C590}"/>
              </a:ext>
            </a:extLst>
          </p:cNvPr>
          <p:cNvSpPr>
            <a:spLocks noGrp="1"/>
          </p:cNvSpPr>
          <p:nvPr>
            <p:ph idx="1"/>
          </p:nvPr>
        </p:nvSpPr>
        <p:spPr>
          <a:xfrm>
            <a:off x="4617720" y="969264"/>
            <a:ext cx="7388352" cy="4870457"/>
          </a:xfrm>
        </p:spPr>
        <p:txBody>
          <a:bodyPr>
            <a:normAutofit/>
          </a:bodyPr>
          <a:lstStyle/>
          <a:p>
            <a:pPr marL="342900" indent="-342900">
              <a:buFont typeface="Arial" panose="020B0604020202020204" pitchFamily="34" charset="0"/>
              <a:buChar char="•"/>
            </a:pPr>
            <a:r>
              <a:rPr lang="en-US" dirty="0"/>
              <a:t>Preferred stock is a class of ownership in a corporation that has a higher claim on assets and earnings than common stock. In the context of venture capital, preferred stock plays a crucial role in investment negotiations. Preferred stock typically comes with special rights and features that make it more attractive to investors, particularly venture capitalists. For example, if the company goes bust, preferred stockholders are paid before common stockholders. This provides a level of downside protection for VCs. Preferred stock will also typically pay a higher fixed dividend, while common stock issued by startups might not pay a dividend at all. By negotiating for preferred stock, venture capitalists aim to balance the high risks associated with startup investments with potential rewards and protections.</a:t>
            </a:r>
          </a:p>
        </p:txBody>
      </p:sp>
    </p:spTree>
    <p:extLst>
      <p:ext uri="{BB962C8B-B14F-4D97-AF65-F5344CB8AC3E}">
        <p14:creationId xmlns:p14="http://schemas.microsoft.com/office/powerpoint/2010/main" val="210114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B4324D-43FD-1B04-4D6C-12AB943E896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7E0BA2-C842-A76F-A748-52DF859F6552}"/>
              </a:ext>
            </a:extLst>
          </p:cNvPr>
          <p:cNvSpPr>
            <a:spLocks noGrp="1"/>
          </p:cNvSpPr>
          <p:nvPr>
            <p:ph type="title"/>
          </p:nvPr>
        </p:nvSpPr>
        <p:spPr>
          <a:xfrm>
            <a:off x="521207" y="978408"/>
            <a:ext cx="3154680" cy="4069080"/>
          </a:xfrm>
        </p:spPr>
        <p:txBody>
          <a:bodyPr anchor="t">
            <a:normAutofit/>
          </a:bodyPr>
          <a:lstStyle/>
          <a:p>
            <a:r>
              <a:rPr lang="en-US" sz="4000"/>
              <a:t>How Have Regulatory Changes Boosted VC?</a:t>
            </a:r>
          </a:p>
        </p:txBody>
      </p:sp>
      <p:sp>
        <p:nvSpPr>
          <p:cNvPr id="11" name="Rectangle 10">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184CA44-1626-132E-C51D-61B98C784208}"/>
              </a:ext>
            </a:extLst>
          </p:cNvPr>
          <p:cNvGraphicFramePr>
            <a:graphicFrameLocks noGrp="1"/>
          </p:cNvGraphicFramePr>
          <p:nvPr>
            <p:ph idx="1"/>
            <p:extLst>
              <p:ext uri="{D42A27DB-BD31-4B8C-83A1-F6EECF244321}">
                <p14:modId xmlns:p14="http://schemas.microsoft.com/office/powerpoint/2010/main" val="3379212749"/>
              </p:ext>
            </p:extLst>
          </p:nvPr>
        </p:nvGraphicFramePr>
        <p:xfrm>
          <a:off x="4384964" y="978406"/>
          <a:ext cx="7301068"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06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C723853-B7B5-6FBB-78AB-8954A4413033}"/>
              </a:ext>
            </a:extLst>
          </p:cNvPr>
          <p:cNvSpPr>
            <a:spLocks noGrp="1"/>
          </p:cNvSpPr>
          <p:nvPr>
            <p:ph type="title"/>
          </p:nvPr>
        </p:nvSpPr>
        <p:spPr>
          <a:xfrm>
            <a:off x="521208" y="976160"/>
            <a:ext cx="6267414" cy="1463040"/>
          </a:xfrm>
        </p:spPr>
        <p:txBody>
          <a:bodyPr>
            <a:normAutofit/>
          </a:bodyPr>
          <a:lstStyle/>
          <a:p>
            <a:r>
              <a:rPr lang="en-US" sz="4400"/>
              <a:t>What is Venture Capital</a:t>
            </a:r>
          </a:p>
        </p:txBody>
      </p:sp>
      <p:sp>
        <p:nvSpPr>
          <p:cNvPr id="3" name="Content Placeholder 2">
            <a:extLst>
              <a:ext uri="{FF2B5EF4-FFF2-40B4-BE49-F238E27FC236}">
                <a16:creationId xmlns:a16="http://schemas.microsoft.com/office/drawing/2014/main" id="{1594AA8F-E724-1C45-85D8-95EB6C6ED3EF}"/>
              </a:ext>
            </a:extLst>
          </p:cNvPr>
          <p:cNvSpPr>
            <a:spLocks noGrp="1"/>
          </p:cNvSpPr>
          <p:nvPr>
            <p:ph idx="1"/>
          </p:nvPr>
        </p:nvSpPr>
        <p:spPr>
          <a:xfrm>
            <a:off x="521208" y="2578608"/>
            <a:ext cx="6267414" cy="3767328"/>
          </a:xfrm>
        </p:spPr>
        <p:txBody>
          <a:bodyPr>
            <a:normAutofit/>
          </a:bodyPr>
          <a:lstStyle/>
          <a:p>
            <a:pPr marL="342900" indent="-342900">
              <a:buFont typeface="Arial" panose="020B0604020202020204" pitchFamily="34" charset="0"/>
              <a:buChar char="•"/>
            </a:pPr>
            <a:r>
              <a:rPr lang="en-US" sz="1800" dirty="0"/>
              <a:t>Venture capital (VC) is a form of private equity and a type of financing for startup companies and small businesses with long-term growth potential.</a:t>
            </a:r>
          </a:p>
          <a:p>
            <a:pPr marL="342900" indent="-342900">
              <a:buFont typeface="Arial" panose="020B0604020202020204" pitchFamily="34" charset="0"/>
              <a:buChar char="•"/>
            </a:pPr>
            <a:r>
              <a:rPr lang="en-US" sz="1800" dirty="0"/>
              <a:t>Venture capitalists provide backing through financing, technological expertise, or managerial experience.</a:t>
            </a:r>
          </a:p>
          <a:p>
            <a:pPr marL="342900" indent="-342900">
              <a:buFont typeface="Arial" panose="020B0604020202020204" pitchFamily="34" charset="0"/>
              <a:buChar char="•"/>
            </a:pPr>
            <a:r>
              <a:rPr lang="en-US" sz="1800" dirty="0"/>
              <a:t>VC firms raise money from limited partners (LPs) to invest in promising startups or even larger venture funds.</a:t>
            </a:r>
          </a:p>
        </p:txBody>
      </p:sp>
      <p:sp>
        <p:nvSpPr>
          <p:cNvPr id="11" name="Freeform: Shape 10">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4031513F-46FF-97D7-4FEC-DA36B955E394}"/>
              </a:ext>
            </a:extLst>
          </p:cNvPr>
          <p:cNvPicPr>
            <a:picLocks noChangeAspect="1"/>
          </p:cNvPicPr>
          <p:nvPr/>
        </p:nvPicPr>
        <p:blipFill>
          <a:blip r:embed="rId2"/>
          <a:stretch>
            <a:fillRect/>
          </a:stretch>
        </p:blipFill>
        <p:spPr>
          <a:xfrm>
            <a:off x="7306492" y="976160"/>
            <a:ext cx="4364590" cy="5242750"/>
          </a:xfrm>
          <a:prstGeom prst="rect">
            <a:avLst/>
          </a:prstGeom>
        </p:spPr>
      </p:pic>
    </p:spTree>
    <p:extLst>
      <p:ext uri="{BB962C8B-B14F-4D97-AF65-F5344CB8AC3E}">
        <p14:creationId xmlns:p14="http://schemas.microsoft.com/office/powerpoint/2010/main" val="292647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26E83-891F-C894-F0D6-98B687CC43E1}"/>
              </a:ext>
            </a:extLst>
          </p:cNvPr>
          <p:cNvSpPr>
            <a:spLocks noGrp="1"/>
          </p:cNvSpPr>
          <p:nvPr>
            <p:ph type="title"/>
          </p:nvPr>
        </p:nvSpPr>
        <p:spPr>
          <a:xfrm>
            <a:off x="517870" y="978408"/>
            <a:ext cx="4950242" cy="4870457"/>
          </a:xfrm>
        </p:spPr>
        <p:txBody>
          <a:bodyPr/>
          <a:lstStyle/>
          <a:p>
            <a:r>
              <a:rPr lang="en-US"/>
              <a:t>Understanding Venture Capital (VC)</a:t>
            </a:r>
            <a:endParaRPr lang="en-US" dirty="0"/>
          </a:p>
        </p:txBody>
      </p:sp>
      <p:sp>
        <p:nvSpPr>
          <p:cNvPr id="3" name="Content Placeholder 2">
            <a:extLst>
              <a:ext uri="{FF2B5EF4-FFF2-40B4-BE49-F238E27FC236}">
                <a16:creationId xmlns:a16="http://schemas.microsoft.com/office/drawing/2014/main" id="{783B2103-6BC5-2C53-3153-38C6ADD6D21F}"/>
              </a:ext>
            </a:extLst>
          </p:cNvPr>
          <p:cNvSpPr>
            <a:spLocks noGrp="1"/>
          </p:cNvSpPr>
          <p:nvPr>
            <p:ph idx="1"/>
          </p:nvPr>
        </p:nvSpPr>
        <p:spPr>
          <a:xfrm>
            <a:off x="5184648" y="969264"/>
            <a:ext cx="6894576" cy="5367528"/>
          </a:xfrm>
        </p:spPr>
        <p:txBody>
          <a:bodyPr>
            <a:normAutofit fontScale="85000" lnSpcReduction="10000"/>
          </a:bodyPr>
          <a:lstStyle/>
          <a:p>
            <a:pPr marL="342900" indent="-342900">
              <a:buFont typeface="Arial" panose="020B0604020202020204" pitchFamily="34" charset="0"/>
              <a:buChar char="•"/>
            </a:pPr>
            <a:r>
              <a:rPr lang="en-US" dirty="0"/>
              <a:t>VC provides financing to startups and small companies that investors believe have great growth potential. Financing typically comes in the form of private equity (PE). Ownership positions are sold to a few investors through independent limited partnerships (LPs). </a:t>
            </a:r>
          </a:p>
          <a:p>
            <a:pPr marL="342900" indent="-342900">
              <a:buFont typeface="Arial" panose="020B0604020202020204" pitchFamily="34" charset="0"/>
              <a:buChar char="•"/>
            </a:pPr>
            <a:r>
              <a:rPr lang="en-US" dirty="0"/>
              <a:t>Venture capital tends to focus on emerging companies, while PE tends to fund established companies seeking an equity infusion. VC is an essential source for raising money, especially if start-ups lack access to capital markets, bank loans, or other debt instruments.</a:t>
            </a:r>
          </a:p>
          <a:p>
            <a:pPr marL="342900" indent="-342900">
              <a:buFont typeface="Arial" panose="020B0604020202020204" pitchFamily="34" charset="0"/>
              <a:buChar char="•"/>
            </a:pPr>
            <a:r>
              <a:rPr lang="en-US" dirty="0"/>
              <a:t>The corporation's first investment was in a company that had ambitions to use X-ray technology for cancer treatment. The $200,000 that Doriot invested turned into $1.8 million when the company went public in 1955.</a:t>
            </a:r>
          </a:p>
          <a:p>
            <a:pPr marL="342900" indent="-342900">
              <a:buFont typeface="Arial" panose="020B0604020202020204" pitchFamily="34" charset="0"/>
              <a:buChar char="•"/>
            </a:pPr>
            <a:r>
              <a:rPr lang="en-US" dirty="0"/>
              <a:t>VC became synonymous with the growth of technology companies in Silicon Valley on the West Coast. By 1992, 48% of all investment dollars went into West Coast companies; Northeast Coast industries accounted for just 20%. Today, a lot of states around the country established VC hubs incentivized  by the state governments</a:t>
            </a:r>
          </a:p>
        </p:txBody>
      </p:sp>
    </p:spTree>
    <p:extLst>
      <p:ext uri="{BB962C8B-B14F-4D97-AF65-F5344CB8AC3E}">
        <p14:creationId xmlns:p14="http://schemas.microsoft.com/office/powerpoint/2010/main" val="18057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978FB2-A77D-0359-0FD1-DA125BBF050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DE57300-C7FF-4578-99A0-42B0295B1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8F8250-7A81-4A19-87AD-FFB2CE4E3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9F38FC-2DEA-2647-C409-EF75720C1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820888B-4EA5-E0E8-6D52-7733E1E77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0A787E-305E-77E7-64E6-E66D5108C353}"/>
              </a:ext>
            </a:extLst>
          </p:cNvPr>
          <p:cNvSpPr>
            <a:spLocks noGrp="1"/>
          </p:cNvSpPr>
          <p:nvPr>
            <p:ph type="title"/>
          </p:nvPr>
        </p:nvSpPr>
        <p:spPr>
          <a:xfrm>
            <a:off x="521208" y="978408"/>
            <a:ext cx="3397649" cy="3303764"/>
          </a:xfrm>
        </p:spPr>
        <p:txBody>
          <a:bodyPr vert="horz" lIns="91440" tIns="45720" rIns="91440" bIns="45720" rtlCol="0" anchor="t">
            <a:normAutofit/>
          </a:bodyPr>
          <a:lstStyle/>
          <a:p>
            <a:r>
              <a:rPr lang="en-US" dirty="0"/>
              <a:t>The VC Fund Structure</a:t>
            </a:r>
          </a:p>
        </p:txBody>
      </p:sp>
      <p:sp>
        <p:nvSpPr>
          <p:cNvPr id="21" name="Freeform: Shape 20">
            <a:extLst>
              <a:ext uri="{FF2B5EF4-FFF2-40B4-BE49-F238E27FC236}">
                <a16:creationId xmlns:a16="http://schemas.microsoft.com/office/drawing/2014/main" id="{06B5A8BF-0680-F9A7-27B1-3971EC934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a:extLst>
              <a:ext uri="{FF2B5EF4-FFF2-40B4-BE49-F238E27FC236}">
                <a16:creationId xmlns:a16="http://schemas.microsoft.com/office/drawing/2014/main" id="{31489E88-764B-07CC-C90F-53414A58D479}"/>
              </a:ext>
            </a:extLst>
          </p:cNvPr>
          <p:cNvPicPr>
            <a:picLocks noGrp="1" noChangeAspect="1"/>
          </p:cNvPicPr>
          <p:nvPr>
            <p:ph idx="1"/>
          </p:nvPr>
        </p:nvPicPr>
        <p:blipFill>
          <a:blip r:embed="rId2"/>
          <a:stretch>
            <a:fillRect/>
          </a:stretch>
        </p:blipFill>
        <p:spPr>
          <a:xfrm>
            <a:off x="4119154" y="965741"/>
            <a:ext cx="7551931" cy="5229711"/>
          </a:xfrm>
          <a:prstGeom prst="rect">
            <a:avLst/>
          </a:prstGeom>
        </p:spPr>
      </p:pic>
    </p:spTree>
    <p:extLst>
      <p:ext uri="{BB962C8B-B14F-4D97-AF65-F5344CB8AC3E}">
        <p14:creationId xmlns:p14="http://schemas.microsoft.com/office/powerpoint/2010/main" val="262229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D2032F-9672-8855-F6BF-4AC2AB7181A5}"/>
              </a:ext>
            </a:extLst>
          </p:cNvPr>
          <p:cNvSpPr>
            <a:spLocks noGrp="1"/>
          </p:cNvSpPr>
          <p:nvPr>
            <p:ph type="title"/>
          </p:nvPr>
        </p:nvSpPr>
        <p:spPr>
          <a:xfrm>
            <a:off x="517870" y="976159"/>
            <a:ext cx="4032504" cy="3361171"/>
          </a:xfrm>
        </p:spPr>
        <p:txBody>
          <a:bodyPr>
            <a:normAutofit/>
          </a:bodyPr>
          <a:lstStyle/>
          <a:p>
            <a:r>
              <a:rPr lang="en-US" sz="4000"/>
              <a:t>Types of Venture Capital</a:t>
            </a:r>
          </a:p>
        </p:txBody>
      </p:sp>
      <p:sp>
        <p:nvSpPr>
          <p:cNvPr id="11" name="Rectangle 10">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2FC2B05-2EE1-2961-F909-4E07233645A7}"/>
              </a:ext>
            </a:extLst>
          </p:cNvPr>
          <p:cNvGraphicFramePr>
            <a:graphicFrameLocks noGrp="1"/>
          </p:cNvGraphicFramePr>
          <p:nvPr>
            <p:ph idx="1"/>
            <p:extLst>
              <p:ext uri="{D42A27DB-BD31-4B8C-83A1-F6EECF244321}">
                <p14:modId xmlns:p14="http://schemas.microsoft.com/office/powerpoint/2010/main" val="1028339711"/>
              </p:ext>
            </p:extLst>
          </p:nvPr>
        </p:nvGraphicFramePr>
        <p:xfrm>
          <a:off x="5065776" y="978408"/>
          <a:ext cx="6620256" cy="5376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217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7AA97-89A7-45C1-B813-BFF6C23D7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C1867F-FF5D-D4A6-CBD3-842C3A738BB9}"/>
              </a:ext>
            </a:extLst>
          </p:cNvPr>
          <p:cNvSpPr>
            <a:spLocks noGrp="1"/>
          </p:cNvSpPr>
          <p:nvPr>
            <p:ph type="title"/>
          </p:nvPr>
        </p:nvSpPr>
        <p:spPr>
          <a:xfrm>
            <a:off x="517870" y="976159"/>
            <a:ext cx="4032504" cy="3361171"/>
          </a:xfrm>
        </p:spPr>
        <p:txBody>
          <a:bodyPr>
            <a:normAutofit/>
          </a:bodyPr>
          <a:lstStyle/>
          <a:p>
            <a:r>
              <a:rPr lang="en-US" sz="4000"/>
              <a:t>How to Secure VC Funding</a:t>
            </a:r>
          </a:p>
        </p:txBody>
      </p:sp>
      <p:sp>
        <p:nvSpPr>
          <p:cNvPr id="11" name="Rectangle 10">
            <a:extLst>
              <a:ext uri="{FF2B5EF4-FFF2-40B4-BE49-F238E27FC236}">
                <a16:creationId xmlns:a16="http://schemas.microsoft.com/office/drawing/2014/main" id="{33AC4FE1-D370-43A6-96C5-076716BB1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A3D569D-D3A6-49CA-A483-291E95DAC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11650"/>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951F6D8-46DD-A980-9264-6A9C11F519B3}"/>
              </a:ext>
            </a:extLst>
          </p:cNvPr>
          <p:cNvGraphicFramePr>
            <a:graphicFrameLocks noGrp="1"/>
          </p:cNvGraphicFramePr>
          <p:nvPr>
            <p:ph idx="1"/>
            <p:extLst>
              <p:ext uri="{D42A27DB-BD31-4B8C-83A1-F6EECF244321}">
                <p14:modId xmlns:p14="http://schemas.microsoft.com/office/powerpoint/2010/main" val="1739003496"/>
              </p:ext>
            </p:extLst>
          </p:nvPr>
        </p:nvGraphicFramePr>
        <p:xfrm>
          <a:off x="5065776" y="978408"/>
          <a:ext cx="6620256" cy="5376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697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FD760-C3E9-02E7-5EDC-D9221927854A}"/>
              </a:ext>
            </a:extLst>
          </p:cNvPr>
          <p:cNvSpPr>
            <a:spLocks noGrp="1"/>
          </p:cNvSpPr>
          <p:nvPr>
            <p:ph type="title"/>
          </p:nvPr>
        </p:nvSpPr>
        <p:spPr>
          <a:xfrm>
            <a:off x="344134" y="896112"/>
            <a:ext cx="3980978" cy="4870457"/>
          </a:xfrm>
        </p:spPr>
        <p:txBody>
          <a:bodyPr>
            <a:normAutofit/>
          </a:bodyPr>
          <a:lstStyle/>
          <a:p>
            <a:r>
              <a:rPr lang="en-US" sz="4400" dirty="0"/>
              <a:t>Advantages and Disadvantages of Venture Capital</a:t>
            </a:r>
          </a:p>
        </p:txBody>
      </p:sp>
      <p:sp>
        <p:nvSpPr>
          <p:cNvPr id="6" name="TextBox 5">
            <a:extLst>
              <a:ext uri="{FF2B5EF4-FFF2-40B4-BE49-F238E27FC236}">
                <a16:creationId xmlns:a16="http://schemas.microsoft.com/office/drawing/2014/main" id="{95E54613-6C8A-3F34-275C-ABD4492DB60A}"/>
              </a:ext>
            </a:extLst>
          </p:cNvPr>
          <p:cNvSpPr txBox="1"/>
          <p:nvPr/>
        </p:nvSpPr>
        <p:spPr>
          <a:xfrm>
            <a:off x="4501898" y="3091259"/>
            <a:ext cx="3364992" cy="3693319"/>
          </a:xfrm>
          <a:prstGeom prst="rect">
            <a:avLst/>
          </a:prstGeom>
          <a:solidFill>
            <a:schemeClr val="accent4">
              <a:lumMod val="20000"/>
              <a:lumOff val="80000"/>
            </a:schemeClr>
          </a:solidFill>
          <a:ln>
            <a:solidFill>
              <a:schemeClr val="accent1"/>
            </a:solidFill>
          </a:ln>
        </p:spPr>
        <p:txBody>
          <a:bodyPr wrap="square" rtlCol="0">
            <a:spAutoFit/>
          </a:bodyPr>
          <a:lstStyle/>
          <a:p>
            <a:r>
              <a:rPr lang="en-US" b="1" dirty="0"/>
              <a:t>Pros</a:t>
            </a:r>
          </a:p>
          <a:p>
            <a:r>
              <a:rPr lang="en-US" dirty="0"/>
              <a:t>Provides early-stage companies with capital to bootstrap operations</a:t>
            </a:r>
          </a:p>
          <a:p>
            <a:endParaRPr lang="en-US" dirty="0"/>
          </a:p>
          <a:p>
            <a:r>
              <a:rPr lang="en-US" dirty="0"/>
              <a:t>Companies don't need cash flow or assets to secure VC funding</a:t>
            </a:r>
          </a:p>
          <a:p>
            <a:endParaRPr lang="en-US" dirty="0"/>
          </a:p>
          <a:p>
            <a:r>
              <a:rPr lang="en-US" dirty="0"/>
              <a:t>VC-backed mentoring and networking services help new companies secure talent and growth</a:t>
            </a:r>
          </a:p>
        </p:txBody>
      </p:sp>
      <p:sp>
        <p:nvSpPr>
          <p:cNvPr id="7" name="TextBox 6">
            <a:extLst>
              <a:ext uri="{FF2B5EF4-FFF2-40B4-BE49-F238E27FC236}">
                <a16:creationId xmlns:a16="http://schemas.microsoft.com/office/drawing/2014/main" id="{F19F4983-D963-E952-7BB1-87E67C3A0F61}"/>
              </a:ext>
            </a:extLst>
          </p:cNvPr>
          <p:cNvSpPr txBox="1"/>
          <p:nvPr/>
        </p:nvSpPr>
        <p:spPr>
          <a:xfrm>
            <a:off x="8306090" y="3091259"/>
            <a:ext cx="3227832" cy="3693319"/>
          </a:xfrm>
          <a:prstGeom prst="rect">
            <a:avLst/>
          </a:prstGeom>
          <a:solidFill>
            <a:schemeClr val="accent4">
              <a:lumMod val="20000"/>
              <a:lumOff val="80000"/>
            </a:schemeClr>
          </a:solidFill>
          <a:ln>
            <a:solidFill>
              <a:schemeClr val="accent1"/>
            </a:solidFill>
          </a:ln>
        </p:spPr>
        <p:txBody>
          <a:bodyPr wrap="square" rtlCol="0">
            <a:spAutoFit/>
          </a:bodyPr>
          <a:lstStyle/>
          <a:p>
            <a:r>
              <a:rPr lang="en-US" b="1" dirty="0"/>
              <a:t>Cons</a:t>
            </a:r>
          </a:p>
          <a:p>
            <a:r>
              <a:rPr lang="en-US" dirty="0"/>
              <a:t>Demand a large share of company equity</a:t>
            </a:r>
          </a:p>
          <a:p>
            <a:endParaRPr lang="en-US" dirty="0"/>
          </a:p>
          <a:p>
            <a:r>
              <a:rPr lang="en-US" dirty="0"/>
              <a:t>Companies may find themselves losing creative control as investors demand immediate returns</a:t>
            </a:r>
          </a:p>
          <a:p>
            <a:endParaRPr lang="en-US" dirty="0"/>
          </a:p>
          <a:p>
            <a:r>
              <a:rPr lang="en-US" dirty="0"/>
              <a:t>VCs may pressure companies to exit investments rather than pursue long-term growth</a:t>
            </a:r>
          </a:p>
          <a:p>
            <a:endParaRPr lang="en-US" dirty="0"/>
          </a:p>
        </p:txBody>
      </p:sp>
      <p:sp>
        <p:nvSpPr>
          <p:cNvPr id="9" name="TextBox 8">
            <a:extLst>
              <a:ext uri="{FF2B5EF4-FFF2-40B4-BE49-F238E27FC236}">
                <a16:creationId xmlns:a16="http://schemas.microsoft.com/office/drawing/2014/main" id="{859BDD9C-5077-60EC-D878-BD19125F9CAC}"/>
              </a:ext>
            </a:extLst>
          </p:cNvPr>
          <p:cNvSpPr txBox="1"/>
          <p:nvPr/>
        </p:nvSpPr>
        <p:spPr>
          <a:xfrm>
            <a:off x="4365026" y="896112"/>
            <a:ext cx="7208810" cy="2031325"/>
          </a:xfrm>
          <a:prstGeom prst="rect">
            <a:avLst/>
          </a:prstGeom>
          <a:noFill/>
        </p:spPr>
        <p:txBody>
          <a:bodyPr wrap="square">
            <a:spAutoFit/>
          </a:bodyPr>
          <a:lstStyle/>
          <a:p>
            <a:r>
              <a:rPr lang="en-US" dirty="0"/>
              <a:t>Venture capital provides funding to new businesses that do not have enough cash flow to take on debts. This arrangement can be mutually beneficial because businesses get the capital, they need to bootstrap their operations, and investors gain equity in promising companies. VCs often provide mentoring and networking services to help them find talent and advisors. A strong VC backing can be leveraged into further investments.</a:t>
            </a:r>
          </a:p>
        </p:txBody>
      </p:sp>
    </p:spTree>
    <p:extLst>
      <p:ext uri="{BB962C8B-B14F-4D97-AF65-F5344CB8AC3E}">
        <p14:creationId xmlns:p14="http://schemas.microsoft.com/office/powerpoint/2010/main" val="274745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934B5-0F74-0EEB-785C-5856EC8B5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2ED8F-5174-141A-8CFF-10F529283828}"/>
              </a:ext>
            </a:extLst>
          </p:cNvPr>
          <p:cNvSpPr>
            <a:spLocks noGrp="1"/>
          </p:cNvSpPr>
          <p:nvPr>
            <p:ph type="title"/>
          </p:nvPr>
        </p:nvSpPr>
        <p:spPr>
          <a:xfrm>
            <a:off x="517870" y="978408"/>
            <a:ext cx="3148874" cy="4870457"/>
          </a:xfrm>
        </p:spPr>
        <p:txBody>
          <a:bodyPr>
            <a:normAutofit/>
          </a:bodyPr>
          <a:lstStyle/>
          <a:p>
            <a:pPr defTabSz="914400">
              <a:lnSpc>
                <a:spcPct val="90000"/>
              </a:lnSpc>
              <a:spcBef>
                <a:spcPct val="0"/>
              </a:spcBef>
              <a:spcAft>
                <a:spcPts val="600"/>
              </a:spcAft>
            </a:pPr>
            <a:r>
              <a:rPr lang="en-US" sz="5400" b="1" dirty="0">
                <a:solidFill>
                  <a:schemeClr val="tx2"/>
                </a:solidFill>
                <a:latin typeface="+mj-lt"/>
                <a:ea typeface="+mj-ea"/>
                <a:cs typeface="+mj-cs"/>
              </a:rPr>
              <a:t>Angel Investors</a:t>
            </a:r>
          </a:p>
        </p:txBody>
      </p:sp>
      <p:sp>
        <p:nvSpPr>
          <p:cNvPr id="6" name="TextBox 5">
            <a:extLst>
              <a:ext uri="{FF2B5EF4-FFF2-40B4-BE49-F238E27FC236}">
                <a16:creationId xmlns:a16="http://schemas.microsoft.com/office/drawing/2014/main" id="{E0AA25A5-ED69-DF7C-7D77-CEAE813C3DC4}"/>
              </a:ext>
            </a:extLst>
          </p:cNvPr>
          <p:cNvSpPr txBox="1"/>
          <p:nvPr/>
        </p:nvSpPr>
        <p:spPr>
          <a:xfrm>
            <a:off x="4877849" y="978408"/>
            <a:ext cx="6928866" cy="5355312"/>
          </a:xfrm>
          <a:prstGeom prst="rect">
            <a:avLst/>
          </a:prstGeom>
          <a:noFill/>
        </p:spPr>
        <p:txBody>
          <a:bodyPr wrap="square">
            <a:spAutoFit/>
          </a:bodyPr>
          <a:lstStyle/>
          <a:p>
            <a:pPr marL="285750" indent="-285750">
              <a:buFont typeface="Arial" panose="020B0604020202020204" pitchFamily="34" charset="0"/>
              <a:buChar char="•"/>
            </a:pPr>
            <a:r>
              <a:rPr lang="en-US" dirty="0"/>
              <a:t>Venture capital can be provided by high net-worth individuals (HNWIs), also often known as angel investors, or venture capital firms. The National Venture Capital Association is an organization composed of venture capital firms that fund innovative enterprises.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Angel investors are typically a diverse group of individuals who have amassed their wealth through a variety of sources. However, they tend to be entrepreneurs themselves, or recently retired executives from business empires. The majority look to invest in well-managed companies, that have a fully-developed business plan and are poised for substantial growth.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investors are also likely to offer to fund ventures that are involved in the same or similar industries or business sectors with which they are familiar. Another common occurrence among angel investors is co-investing, in which one angel investor funds a venture alongside a trusted friend or associate, often another angel investor.</a:t>
            </a:r>
          </a:p>
        </p:txBody>
      </p:sp>
      <p:pic>
        <p:nvPicPr>
          <p:cNvPr id="3" name="Picture 2">
            <a:extLst>
              <a:ext uri="{FF2B5EF4-FFF2-40B4-BE49-F238E27FC236}">
                <a16:creationId xmlns:a16="http://schemas.microsoft.com/office/drawing/2014/main" id="{57F89CAE-F93E-E24F-F509-16227EB31FD6}"/>
              </a:ext>
            </a:extLst>
          </p:cNvPr>
          <p:cNvPicPr>
            <a:picLocks noChangeAspect="1"/>
          </p:cNvPicPr>
          <p:nvPr/>
        </p:nvPicPr>
        <p:blipFill>
          <a:blip r:embed="rId2"/>
          <a:stretch>
            <a:fillRect/>
          </a:stretch>
        </p:blipFill>
        <p:spPr>
          <a:xfrm>
            <a:off x="517870" y="2705448"/>
            <a:ext cx="4002525" cy="2379508"/>
          </a:xfrm>
          <a:prstGeom prst="rect">
            <a:avLst/>
          </a:prstGeom>
        </p:spPr>
      </p:pic>
    </p:spTree>
    <p:extLst>
      <p:ext uri="{BB962C8B-B14F-4D97-AF65-F5344CB8AC3E}">
        <p14:creationId xmlns:p14="http://schemas.microsoft.com/office/powerpoint/2010/main" val="182599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65849-A57D-E086-D0FA-B074F22A2DEF}"/>
              </a:ext>
            </a:extLst>
          </p:cNvPr>
          <p:cNvSpPr>
            <a:spLocks noGrp="1"/>
          </p:cNvSpPr>
          <p:nvPr>
            <p:ph type="title"/>
          </p:nvPr>
        </p:nvSpPr>
        <p:spPr>
          <a:xfrm>
            <a:off x="517870" y="978408"/>
            <a:ext cx="2874554" cy="4870457"/>
          </a:xfrm>
        </p:spPr>
        <p:txBody>
          <a:bodyPr>
            <a:normAutofit/>
          </a:bodyPr>
          <a:lstStyle/>
          <a:p>
            <a:r>
              <a:rPr lang="en-US" dirty="0"/>
              <a:t>Venture Capital Success</a:t>
            </a:r>
          </a:p>
        </p:txBody>
      </p:sp>
      <p:sp>
        <p:nvSpPr>
          <p:cNvPr id="3" name="Content Placeholder 2">
            <a:extLst>
              <a:ext uri="{FF2B5EF4-FFF2-40B4-BE49-F238E27FC236}">
                <a16:creationId xmlns:a16="http://schemas.microsoft.com/office/drawing/2014/main" id="{4487DA48-306E-F699-27A2-CDBA9105AE7F}"/>
              </a:ext>
            </a:extLst>
          </p:cNvPr>
          <p:cNvSpPr>
            <a:spLocks noGrp="1"/>
          </p:cNvSpPr>
          <p:nvPr>
            <p:ph idx="1"/>
          </p:nvPr>
        </p:nvSpPr>
        <p:spPr>
          <a:xfrm>
            <a:off x="4114800" y="969264"/>
            <a:ext cx="7568550" cy="4870457"/>
          </a:xfrm>
        </p:spPr>
        <p:txBody>
          <a:bodyPr>
            <a:normAutofit fontScale="85000" lnSpcReduction="20000"/>
          </a:bodyPr>
          <a:lstStyle/>
          <a:p>
            <a:pPr marL="342900" indent="-342900">
              <a:buFont typeface="Arial" panose="020B0604020202020204" pitchFamily="34" charset="0"/>
              <a:buChar char="•"/>
            </a:pPr>
            <a:r>
              <a:rPr lang="en-US" dirty="0"/>
              <a:t>Due to the industry's proximity to Silicon Valley, most deals financed by venture capitalists occurred in the technology industry—the internet, healthcare, computer hardware and services, and mobile and telecommunications. </a:t>
            </a:r>
          </a:p>
          <a:p>
            <a:pPr marL="342900" indent="-342900">
              <a:buFont typeface="Arial" panose="020B0604020202020204" pitchFamily="34" charset="0"/>
              <a:buChar char="•"/>
            </a:pPr>
            <a:r>
              <a:rPr lang="en-US" dirty="0"/>
              <a:t>While technology dominates VC funding, other industries have also benefited from VC funding. VC has matured over time and the industry comprises an assortment of players and investor types who invest in different stages of a startup's evolution.</a:t>
            </a:r>
          </a:p>
          <a:p>
            <a:pPr marL="342900" indent="-342900">
              <a:buFont typeface="Arial" panose="020B0604020202020204" pitchFamily="34" charset="0"/>
              <a:buChar char="•"/>
            </a:pPr>
            <a:r>
              <a:rPr lang="en-US" dirty="0"/>
              <a:t>Regarding VC success rates, it's important to note that venture capital is a high-risk, high-reward investment strategy. According to research more than 75% of venture-backed startups fail to return investors' capital, and less than 75% of startup founders receive anything at all upon exit.</a:t>
            </a:r>
          </a:p>
          <a:p>
            <a:pPr marL="342900" indent="-342900">
              <a:buFont typeface="Arial" panose="020B0604020202020204" pitchFamily="34" charset="0"/>
              <a:buChar char="•"/>
            </a:pPr>
            <a:r>
              <a:rPr lang="en-US" dirty="0"/>
              <a:t> Indeed, most VC-backed firms fail, with only 5-7% of all investments accounting for high returns.</a:t>
            </a:r>
          </a:p>
          <a:p>
            <a:pPr marL="342900" indent="-342900">
              <a:buFont typeface="Arial" panose="020B0604020202020204" pitchFamily="34" charset="0"/>
              <a:buChar char="•"/>
            </a:pPr>
            <a:r>
              <a:rPr lang="en-US" dirty="0"/>
              <a:t>Indeed, VC firms generate most of their returns from only a small number of successful "home runs" that produce excess returns. While the average VC fund returns can be upwards of 15% annually, the median VC-backed startup fails to return investor capital.</a:t>
            </a:r>
          </a:p>
        </p:txBody>
      </p:sp>
    </p:spTree>
    <p:extLst>
      <p:ext uri="{BB962C8B-B14F-4D97-AF65-F5344CB8AC3E}">
        <p14:creationId xmlns:p14="http://schemas.microsoft.com/office/powerpoint/2010/main" val="15919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stalt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emplate>Ion</Template>
  <TotalTime>316</TotalTime>
  <Words>2037</Words>
  <Application>Microsoft Office PowerPoint</Application>
  <PresentationFormat>Widescreen</PresentationFormat>
  <Paragraphs>81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Bierstadt</vt:lpstr>
      <vt:lpstr>GestaltVTI</vt:lpstr>
      <vt:lpstr>Private Equity &amp; Venture Capital</vt:lpstr>
      <vt:lpstr>What is Venture Capital</vt:lpstr>
      <vt:lpstr>Understanding Venture Capital (VC)</vt:lpstr>
      <vt:lpstr>The VC Fund Structure</vt:lpstr>
      <vt:lpstr>Types of Venture Capital</vt:lpstr>
      <vt:lpstr>How to Secure VC Funding</vt:lpstr>
      <vt:lpstr>Advantages and Disadvantages of Venture Capital</vt:lpstr>
      <vt:lpstr>Angel Investors</vt:lpstr>
      <vt:lpstr>Venture Capital Success</vt:lpstr>
      <vt:lpstr>Examples of Venture Capital Investments</vt:lpstr>
      <vt:lpstr>Alternatives to VC Funding</vt:lpstr>
      <vt:lpstr>Alternatives to VC Funding</vt:lpstr>
      <vt:lpstr>Why Is Venture Capital Important?</vt:lpstr>
      <vt:lpstr>What Is a Portfolio Company?</vt:lpstr>
      <vt:lpstr>What Is Late-Stage Investing?</vt:lpstr>
      <vt:lpstr>What Is Preferred Stock in VC Funding?</vt:lpstr>
      <vt:lpstr>How Have Regulatory Changes Boosted VC?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Droussiotis</dc:creator>
  <cp:lastModifiedBy>Chris Droussiotis</cp:lastModifiedBy>
  <cp:revision>2</cp:revision>
  <dcterms:created xsi:type="dcterms:W3CDTF">2025-01-04T07:03:26Z</dcterms:created>
  <dcterms:modified xsi:type="dcterms:W3CDTF">2025-01-23T11:20:04Z</dcterms:modified>
</cp:coreProperties>
</file>