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65" r:id="rId2"/>
    <p:sldId id="464" r:id="rId3"/>
    <p:sldId id="43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3" r:id="rId14"/>
    <p:sldId id="460" r:id="rId15"/>
    <p:sldId id="450" r:id="rId16"/>
    <p:sldId id="451" r:id="rId17"/>
    <p:sldId id="452" r:id="rId18"/>
    <p:sldId id="459" r:id="rId19"/>
    <p:sldId id="461" r:id="rId20"/>
    <p:sldId id="462" r:id="rId21"/>
    <p:sldId id="463" r:id="rId22"/>
    <p:sldId id="454" r:id="rId23"/>
    <p:sldId id="455" r:id="rId24"/>
    <p:sldId id="456" r:id="rId25"/>
    <p:sldId id="457" r:id="rId26"/>
    <p:sldId id="458" r:id="rId27"/>
  </p:sldIdLst>
  <p:sldSz cx="12188825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1" autoAdjust="0"/>
    <p:restoredTop sz="94690" autoAdjust="0"/>
  </p:normalViewPr>
  <p:slideViewPr>
    <p:cSldViewPr showGuides="1">
      <p:cViewPr>
        <p:scale>
          <a:sx n="62" d="100"/>
          <a:sy n="62" d="100"/>
        </p:scale>
        <p:origin x="972" y="26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12/29/2025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12/29/2025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4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62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3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7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67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6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21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203" y="859043"/>
            <a:ext cx="6701146" cy="199155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/>
            <a:r>
              <a:rPr lang="en-US" sz="4200" dirty="0">
                <a:solidFill>
                  <a:srgbClr val="EBEBEB"/>
                </a:solidFill>
              </a:rPr>
              <a:t>US Banking System, Credit Markets, Financial Crisis and Macroeconomics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8FECF-67C0-4E2F-88CA-A22E86A869CF}"/>
              </a:ext>
            </a:extLst>
          </p:cNvPr>
          <p:cNvSpPr txBox="1"/>
          <p:nvPr/>
        </p:nvSpPr>
        <p:spPr>
          <a:xfrm>
            <a:off x="2055812" y="5556591"/>
            <a:ext cx="4321905" cy="953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Chapter 2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“Credit Risk Management &amp; Analysis”</a:t>
            </a: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9617D043-1A7C-AE2E-0D68-E6463EA001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15" r="26092" b="-2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AF4DF4-8FCF-5F65-61EC-F64E577A57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66" y="4378744"/>
            <a:ext cx="1800446" cy="2240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05DCC-207D-2146-BB04-4F84EAA946EA}"/>
              </a:ext>
            </a:extLst>
          </p:cNvPr>
          <p:cNvSpPr txBox="1"/>
          <p:nvPr/>
        </p:nvSpPr>
        <p:spPr>
          <a:xfrm>
            <a:off x="255366" y="27419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LECTURE #2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4A22-37DB-0FEB-1759-93B2849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Markets &amp; Macroeconomics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9FD94-7EB3-2759-3250-B3DB619BD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Credit Markets</a:t>
            </a:r>
            <a:endParaRPr lang="en-US" dirty="0"/>
          </a:p>
          <a:p>
            <a:r>
              <a:rPr lang="en-US" b="1" dirty="0"/>
              <a:t>Public markets</a:t>
            </a:r>
            <a:r>
              <a:rPr lang="en-US" dirty="0"/>
              <a:t>: corporate bonds, asset-backed securities</a:t>
            </a:r>
          </a:p>
          <a:p>
            <a:r>
              <a:rPr lang="en-US" b="1" dirty="0"/>
              <a:t>Private markets</a:t>
            </a:r>
            <a:r>
              <a:rPr lang="en-US" dirty="0"/>
              <a:t>: bank loans, private credit, direct lending</a:t>
            </a:r>
          </a:p>
          <a:p>
            <a:r>
              <a:rPr lang="en-US" b="1" dirty="0"/>
              <a:t>Structured credit</a:t>
            </a:r>
            <a:r>
              <a:rPr lang="en-US" dirty="0"/>
              <a:t>: CLOs, MBS, ABS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87721-78E0-8A09-AAD0-5826F09FA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A844-625D-986A-CC8B-6982A9EF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Markets &amp; Macroeconomics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2DA1C-79E1-BA10-AFC9-058163D2A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Macroeconomic Linkages</a:t>
            </a:r>
            <a:endParaRPr lang="en-US" dirty="0"/>
          </a:p>
          <a:p>
            <a:r>
              <a:rPr lang="en-US" dirty="0"/>
              <a:t>Interest rates determine borrowing costs</a:t>
            </a:r>
          </a:p>
          <a:p>
            <a:r>
              <a:rPr lang="en-US" dirty="0"/>
              <a:t>Economic growth drives credit demand</a:t>
            </a:r>
          </a:p>
          <a:p>
            <a:r>
              <a:rPr lang="en-US" dirty="0"/>
              <a:t>Inflation affects real returns and default risk</a:t>
            </a:r>
          </a:p>
          <a:p>
            <a:r>
              <a:rPr lang="en-US" dirty="0"/>
              <a:t>Labor markets influence consumer credit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259A8-DD36-E8BC-53F7-A75ED1394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5832-040D-5776-3DB3-5E0D65C1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Markets &amp; Macroeconomics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91EAC-48BB-EA0F-730C-916F06115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Credit Cycle</a:t>
            </a:r>
            <a:endParaRPr lang="en-US" dirty="0"/>
          </a:p>
          <a:p>
            <a:r>
              <a:rPr lang="en-US" dirty="0"/>
              <a:t>Expansion → easy credit, tight spreads</a:t>
            </a:r>
          </a:p>
          <a:p>
            <a:r>
              <a:rPr lang="en-US" dirty="0"/>
              <a:t>Peak → aggressive underwriting</a:t>
            </a:r>
          </a:p>
          <a:p>
            <a:r>
              <a:rPr lang="en-US" dirty="0"/>
              <a:t>Contraction → rising defaults, widening spreads</a:t>
            </a:r>
          </a:p>
          <a:p>
            <a:r>
              <a:rPr lang="en-US" dirty="0"/>
              <a:t>Recovery → deleveraging and repricing of risk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Key Insight</a:t>
            </a:r>
            <a:endParaRPr lang="en-US" dirty="0"/>
          </a:p>
          <a:p>
            <a:r>
              <a:rPr lang="en-US" dirty="0"/>
              <a:t>Credit risk is </a:t>
            </a:r>
            <a:r>
              <a:rPr lang="en-US" b="1" dirty="0"/>
              <a:t>cyclical</a:t>
            </a:r>
            <a:r>
              <a:rPr lang="en-US" dirty="0"/>
              <a:t>, not static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2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D63E-BB74-F13D-9B97-A97DBDE9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0" y="629266"/>
            <a:ext cx="10855851" cy="1223983"/>
          </a:xfrm>
        </p:spPr>
        <p:txBody>
          <a:bodyPr>
            <a:normAutofit/>
          </a:bodyPr>
          <a:lstStyle/>
          <a:p>
            <a:r>
              <a:rPr lang="en-US" dirty="0"/>
              <a:t>The Credit Cycle – Phases of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118D-E190-0208-C5A0-F3B3EAD23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40" y="1469092"/>
            <a:ext cx="5943600" cy="47069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1. Expansion</a:t>
            </a:r>
            <a:endParaRPr lang="en-US" dirty="0"/>
          </a:p>
          <a:p>
            <a:r>
              <a:rPr lang="en-US" dirty="0"/>
              <a:t>Economic growth accelerates</a:t>
            </a:r>
          </a:p>
          <a:p>
            <a:r>
              <a:rPr lang="en-US" dirty="0"/>
              <a:t>Credit availability increases</a:t>
            </a:r>
          </a:p>
          <a:p>
            <a:r>
              <a:rPr lang="en-US" dirty="0"/>
              <a:t>Lending standards loosen</a:t>
            </a:r>
          </a:p>
          <a:p>
            <a:r>
              <a:rPr lang="en-US" dirty="0"/>
              <a:t>Credit spreads tighten</a:t>
            </a:r>
          </a:p>
          <a:p>
            <a:pPr marL="0" indent="0">
              <a:buNone/>
            </a:pPr>
            <a:r>
              <a:rPr lang="en-US" b="1" dirty="0"/>
              <a:t>2. Peak</a:t>
            </a:r>
            <a:endParaRPr lang="en-US" dirty="0"/>
          </a:p>
          <a:p>
            <a:r>
              <a:rPr lang="en-US" dirty="0"/>
              <a:t>Aggressive underwriting</a:t>
            </a:r>
          </a:p>
          <a:p>
            <a:r>
              <a:rPr lang="en-US" dirty="0"/>
              <a:t>High leverage and covenant-lite loans</a:t>
            </a:r>
          </a:p>
          <a:p>
            <a:r>
              <a:rPr lang="en-US" dirty="0"/>
              <a:t>Asset prices inflated</a:t>
            </a:r>
          </a:p>
          <a:p>
            <a:r>
              <a:rPr lang="en-US" dirty="0"/>
              <a:t>Risk is underpriced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B4F3D-50B6-487F-6EA9-A1EE43F9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412" y="2057400"/>
            <a:ext cx="6047105" cy="30235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4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59A7E3-BF1F-8F94-C042-0B332D64C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062-587B-1291-F101-E71FF4AE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0" y="629266"/>
            <a:ext cx="10855851" cy="1223983"/>
          </a:xfrm>
        </p:spPr>
        <p:txBody>
          <a:bodyPr>
            <a:normAutofit/>
          </a:bodyPr>
          <a:lstStyle/>
          <a:p>
            <a:r>
              <a:rPr lang="en-US" dirty="0"/>
              <a:t>The Credit Cycle – Phases of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9539E-A08B-22CD-C948-D828E6F6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40" y="1469092"/>
            <a:ext cx="5943600" cy="47069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3. Contraction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Economic slowdown or shock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Defaults rise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Credit spreads widen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Banks tighten lending standards</a:t>
            </a:r>
          </a:p>
          <a:p>
            <a:pPr>
              <a:buNone/>
            </a:pPr>
            <a:r>
              <a:rPr lang="en-US" b="1" dirty="0"/>
              <a:t>4. Recovery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Deleveraging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Balance sheet repair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Risk repricing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Conservative underwriting returns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39ADA-A25C-31B2-4398-AA973BD63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412" y="2057400"/>
            <a:ext cx="6047105" cy="30235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E5BE-AD90-66AC-78F9-6798FAAC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Federal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5DFFD-FB35-9982-BDB7-C09381C06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Mandate</a:t>
            </a:r>
            <a:endParaRPr lang="en-US" dirty="0"/>
          </a:p>
          <a:p>
            <a:r>
              <a:rPr lang="en-US" dirty="0"/>
              <a:t>Price stability</a:t>
            </a:r>
          </a:p>
          <a:p>
            <a:r>
              <a:rPr lang="en-US" dirty="0"/>
              <a:t>Maximum employment</a:t>
            </a:r>
          </a:p>
          <a:p>
            <a:r>
              <a:rPr lang="en-US" dirty="0"/>
              <a:t>Financial system stability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EA860-AAE4-774F-8EF2-BE90829D0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74C0-0AE4-0EF2-32A6-AAD537B1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Federal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F3FE-E801-F40F-B5F3-DDA64077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74" y="1752600"/>
            <a:ext cx="8944211" cy="419548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Core Tools</a:t>
            </a:r>
            <a:endParaRPr lang="en-US" dirty="0"/>
          </a:p>
          <a:p>
            <a:r>
              <a:rPr lang="en-US" b="1" dirty="0"/>
              <a:t>Monetary Policy</a:t>
            </a:r>
            <a:endParaRPr lang="en-US" dirty="0"/>
          </a:p>
          <a:p>
            <a:pPr lvl="1"/>
            <a:r>
              <a:rPr lang="en-US" dirty="0"/>
              <a:t>Federal Funds Rate</a:t>
            </a:r>
          </a:p>
          <a:p>
            <a:pPr lvl="1"/>
            <a:r>
              <a:rPr lang="en-US" dirty="0"/>
              <a:t>Open market operations</a:t>
            </a:r>
          </a:p>
          <a:p>
            <a:r>
              <a:rPr lang="en-US" b="1" dirty="0"/>
              <a:t>Balance Sheet Tools</a:t>
            </a:r>
            <a:endParaRPr lang="en-US" dirty="0"/>
          </a:p>
          <a:p>
            <a:pPr lvl="1"/>
            <a:r>
              <a:rPr lang="en-US" dirty="0"/>
              <a:t>Quantitative easing (QE)</a:t>
            </a:r>
          </a:p>
          <a:p>
            <a:pPr lvl="1"/>
            <a:r>
              <a:rPr lang="en-US" dirty="0"/>
              <a:t>Quantitative tightening (QT)</a:t>
            </a:r>
          </a:p>
          <a:p>
            <a:r>
              <a:rPr lang="en-US" b="1" dirty="0"/>
              <a:t>Supervisory Role</a:t>
            </a:r>
            <a:endParaRPr lang="en-US" dirty="0"/>
          </a:p>
          <a:p>
            <a:pPr lvl="1"/>
            <a:r>
              <a:rPr lang="en-US" dirty="0"/>
              <a:t>Stress testing (CCAR)</a:t>
            </a:r>
          </a:p>
          <a:p>
            <a:pPr lvl="1"/>
            <a:r>
              <a:rPr lang="en-US" dirty="0"/>
              <a:t>Bank examinations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6CB8F-B969-9C92-FB37-94EEFA778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A2E29-DEF2-6EFC-A15C-BAAD3DC3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Federal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A01EF-99B6-0550-67B3-D0A305C6F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545224"/>
            <a:ext cx="9402274" cy="4860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Crisis Role</a:t>
            </a:r>
            <a:endParaRPr lang="en-US" dirty="0"/>
          </a:p>
          <a:p>
            <a:r>
              <a:rPr lang="en-US" dirty="0"/>
              <a:t>Lender of last resort</a:t>
            </a:r>
          </a:p>
          <a:p>
            <a:r>
              <a:rPr lang="en-US" dirty="0"/>
              <a:t>Liquidity backstop for the financial system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Why It Matters for Credit</a:t>
            </a:r>
            <a:endParaRPr lang="en-US" dirty="0"/>
          </a:p>
          <a:p>
            <a:r>
              <a:rPr lang="en-US" dirty="0"/>
              <a:t>Interest rates affect:</a:t>
            </a:r>
          </a:p>
          <a:p>
            <a:pPr lvl="1"/>
            <a:r>
              <a:rPr lang="en-US" dirty="0"/>
              <a:t>Loan demand</a:t>
            </a:r>
          </a:p>
          <a:p>
            <a:pPr lvl="1"/>
            <a:r>
              <a:rPr lang="en-US" dirty="0"/>
              <a:t>Credit spreads</a:t>
            </a:r>
          </a:p>
          <a:p>
            <a:pPr lvl="1"/>
            <a:r>
              <a:rPr lang="en-US" dirty="0"/>
              <a:t>Asset valuations</a:t>
            </a:r>
          </a:p>
          <a:p>
            <a:r>
              <a:rPr lang="en-US" dirty="0"/>
              <a:t>Liquidity conditions influence default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D96D0C-EBDE-8E54-F97E-1F3D3FB7C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30FB-E0AD-42B6-7C27-2EBAF89B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31" y="228600"/>
            <a:ext cx="3752621" cy="1442153"/>
          </a:xfrm>
        </p:spPr>
        <p:txBody>
          <a:bodyPr>
            <a:normAutofit/>
          </a:bodyPr>
          <a:lstStyle/>
          <a:p>
            <a:r>
              <a:rPr lang="en-US" sz="3600" dirty="0"/>
              <a:t>Regulatory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22E6-310C-2749-1C9C-EB4C1C75A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21" y="1905000"/>
            <a:ext cx="3754009" cy="2947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Financial Crisis (2008) – The Turning Point</a:t>
            </a:r>
          </a:p>
          <a:p>
            <a:r>
              <a:rPr lang="en-US" sz="1800" dirty="0"/>
              <a:t>Excess leverage, weak underwriting, opaque structured products</a:t>
            </a:r>
          </a:p>
          <a:p>
            <a:r>
              <a:rPr lang="en-US" sz="1800" dirty="0"/>
              <a:t>Systemic risk materialized through interconnected institutions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E835A-CFE1-24C1-3E0A-9ECEC567AB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3" b="3"/>
          <a:stretch>
            <a:fillRect/>
          </a:stretch>
        </p:blipFill>
        <p:spPr>
          <a:xfrm>
            <a:off x="4113212" y="2068021"/>
            <a:ext cx="6492219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7A15C2-1671-5575-0B66-AD872230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655" y="183091"/>
            <a:ext cx="2199830" cy="1471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E7BC59-ADC0-2344-00E2-D7277ECF9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94" y="246043"/>
            <a:ext cx="2713734" cy="142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4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622BD-2B2A-EDD6-7DC0-0707DC473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8DF85A-8E39-C4C5-F685-FC863467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618242"/>
            <a:ext cx="9829800" cy="4244119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Federal Government passed two stimulus spending packages (2020 &amp; 2021):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$1.9 T - Coronavirus Aid, relief and economic security </a:t>
            </a:r>
            <a:r>
              <a:rPr lang="en-US" sz="2400" dirty="0" err="1"/>
              <a:t>ActCARES</a:t>
            </a:r>
            <a:r>
              <a:rPr lang="en-US" sz="2400" dirty="0"/>
              <a:t> Act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$2.3T – Consolidated Appropriations Act (CAA)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Banks flush with deposits at low cost of borrowings, generated huge profits 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9D7AAB8F-3E01-E53F-0273-CBB1EB0D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1681"/>
            <a:ext cx="10820400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COVID19</a:t>
            </a:r>
          </a:p>
        </p:txBody>
      </p:sp>
    </p:spTree>
    <p:extLst>
      <p:ext uri="{BB962C8B-B14F-4D97-AF65-F5344CB8AC3E}">
        <p14:creationId xmlns:p14="http://schemas.microsoft.com/office/powerpoint/2010/main" val="8238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21464-5E4B-A45C-4950-3DA43AA26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C6E9-B96E-AB55-07B2-443E84BE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24" y="452718"/>
            <a:ext cx="894519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95F05-C626-EFA0-7BD5-CAEE9F35964C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1217612" y="2057400"/>
            <a:ext cx="9448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U.S. Banking System: </a:t>
            </a:r>
          </a:p>
          <a:p>
            <a:r>
              <a:rPr lang="en-US" dirty="0"/>
              <a:t>Investment Banking</a:t>
            </a:r>
          </a:p>
          <a:p>
            <a:r>
              <a:rPr lang="en-US" dirty="0"/>
              <a:t>Commercial Banking</a:t>
            </a:r>
          </a:p>
          <a:p>
            <a:r>
              <a:rPr lang="en-US" dirty="0"/>
              <a:t>Credit Markets &amp; Macroeconomics</a:t>
            </a:r>
          </a:p>
          <a:p>
            <a:r>
              <a:rPr lang="en-US" dirty="0"/>
              <a:t>The Role of the Fed</a:t>
            </a:r>
          </a:p>
          <a:p>
            <a:r>
              <a:rPr lang="en-US" dirty="0"/>
              <a:t>Regulatory Framework</a:t>
            </a:r>
          </a:p>
          <a:p>
            <a:r>
              <a:rPr lang="en-US" dirty="0"/>
              <a:t>(Financial Crisis, Bank, Dott Frank, BASL I, II, IIII, Guidelines)</a:t>
            </a:r>
          </a:p>
        </p:txBody>
      </p:sp>
    </p:spTree>
    <p:extLst>
      <p:ext uri="{BB962C8B-B14F-4D97-AF65-F5344CB8AC3E}">
        <p14:creationId xmlns:p14="http://schemas.microsoft.com/office/powerpoint/2010/main" val="409997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2900B-1EC3-F06F-D7EB-9F71A69A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76200"/>
            <a:ext cx="11239669" cy="914400"/>
          </a:xfrm>
        </p:spPr>
        <p:txBody>
          <a:bodyPr/>
          <a:lstStyle/>
          <a:p>
            <a:r>
              <a:rPr lang="en-US" dirty="0"/>
              <a:t>SVB’s Business Model </a:t>
            </a:r>
            <a:r>
              <a:rPr lang="en-US" sz="2400" dirty="0"/>
              <a:t>(Not a Typical Retail Bank)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DF09E-6861-86F1-13C7-CD490513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143000"/>
            <a:ext cx="108204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300" b="1" dirty="0"/>
              <a:t>Silicon Valley Bank</a:t>
            </a:r>
            <a:r>
              <a:rPr lang="en-US" sz="2300" dirty="0"/>
              <a:t> specialized in:</a:t>
            </a:r>
          </a:p>
          <a:p>
            <a:r>
              <a:rPr lang="en-US" sz="2300" dirty="0"/>
              <a:t>Venture capital firms</a:t>
            </a:r>
          </a:p>
          <a:p>
            <a:r>
              <a:rPr lang="en-US" sz="2300" dirty="0"/>
              <a:t>Startups and tech companies</a:t>
            </a:r>
          </a:p>
          <a:p>
            <a:r>
              <a:rPr lang="en-US" sz="2300" dirty="0"/>
              <a:t>Life sciences and VC-backed enterprises</a:t>
            </a:r>
          </a:p>
          <a:p>
            <a:pPr marL="0" indent="0">
              <a:buNone/>
            </a:pPr>
            <a:endParaRPr lang="en-US" sz="2300" b="1" dirty="0"/>
          </a:p>
          <a:p>
            <a:pPr marL="0" indent="0">
              <a:buNone/>
            </a:pPr>
            <a:r>
              <a:rPr lang="en-US" sz="2300" b="1" dirty="0"/>
              <a:t>Key concentration risks</a:t>
            </a:r>
          </a:p>
          <a:p>
            <a:r>
              <a:rPr lang="en-US" sz="2300" dirty="0"/>
              <a:t>Depositors were:</a:t>
            </a:r>
          </a:p>
          <a:p>
            <a:pPr lvl="1"/>
            <a:r>
              <a:rPr lang="en-US" sz="2300" dirty="0"/>
              <a:t>Corporate, not retail</a:t>
            </a:r>
          </a:p>
          <a:p>
            <a:pPr lvl="1"/>
            <a:r>
              <a:rPr lang="en-US" sz="2300" dirty="0"/>
              <a:t>Highly correlated (VC ecosystem)</a:t>
            </a:r>
          </a:p>
          <a:p>
            <a:pPr lvl="1"/>
            <a:r>
              <a:rPr lang="en-US" sz="2300" dirty="0"/>
              <a:t>Mostly </a:t>
            </a:r>
            <a:r>
              <a:rPr lang="en-US" sz="2300" b="1" dirty="0"/>
              <a:t>uninsured</a:t>
            </a:r>
            <a:r>
              <a:rPr lang="en-US" sz="2300" dirty="0"/>
              <a:t> (&gt; $250k FDIC limit)</a:t>
            </a:r>
          </a:p>
          <a:p>
            <a:r>
              <a:rPr lang="en-US" sz="2300" dirty="0"/>
              <a:t>Deposits were </a:t>
            </a:r>
            <a:r>
              <a:rPr lang="en-US" sz="2300" b="1" dirty="0"/>
              <a:t>large, mobile, and confidence-sensitive</a:t>
            </a: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📌 </a:t>
            </a:r>
            <a:r>
              <a:rPr lang="en-US" sz="2300" i="1" dirty="0"/>
              <a:t>This made SVB structurally vulnerable to a rapid run.</a:t>
            </a: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0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33FE-FFDF-CB97-0D67-3450FE622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B61F-64DC-B887-ACD5-DFDAC983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76200"/>
            <a:ext cx="11239669" cy="914400"/>
          </a:xfrm>
        </p:spPr>
        <p:txBody>
          <a:bodyPr/>
          <a:lstStyle/>
          <a:p>
            <a:r>
              <a:rPr lang="en-US" dirty="0"/>
              <a:t>SVB’s Business Model </a:t>
            </a:r>
            <a:r>
              <a:rPr lang="en-US" sz="2400" dirty="0"/>
              <a:t>(Not a Typical Retail Bank)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ACC9A8-36BF-535E-079E-90B86C98F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143000"/>
            <a:ext cx="10820400" cy="5145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Balance Sheet Mismatch (Core Problem)</a:t>
            </a:r>
          </a:p>
          <a:p>
            <a:r>
              <a:rPr lang="en-US" b="1" dirty="0"/>
              <a:t>Assets</a:t>
            </a:r>
          </a:p>
          <a:p>
            <a:r>
              <a:rPr lang="en-US" dirty="0"/>
              <a:t>Large portfolio of </a:t>
            </a:r>
            <a:r>
              <a:rPr lang="en-US" b="1" dirty="0"/>
              <a:t>long-duration fixed-income securities</a:t>
            </a:r>
            <a:endParaRPr lang="en-US" dirty="0"/>
          </a:p>
          <a:p>
            <a:pPr lvl="1"/>
            <a:r>
              <a:rPr lang="en-US" dirty="0"/>
              <a:t>U.S. Treasuries</a:t>
            </a:r>
          </a:p>
          <a:p>
            <a:pPr lvl="1"/>
            <a:r>
              <a:rPr lang="en-US" dirty="0"/>
              <a:t>Agency MBS</a:t>
            </a:r>
          </a:p>
          <a:p>
            <a:r>
              <a:rPr lang="en-US" dirty="0"/>
              <a:t>Purchased when </a:t>
            </a:r>
            <a:r>
              <a:rPr lang="en-US" b="1" dirty="0"/>
              <a:t>interest rates were near zero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Liabilities</a:t>
            </a:r>
          </a:p>
          <a:p>
            <a:r>
              <a:rPr lang="en-US" dirty="0"/>
              <a:t>Short-term deposits</a:t>
            </a:r>
          </a:p>
          <a:p>
            <a:r>
              <a:rPr lang="en-US" dirty="0"/>
              <a:t>Mostly demand deposits from startups and funds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📌 </a:t>
            </a:r>
            <a:r>
              <a:rPr lang="en-US" b="1" dirty="0"/>
              <a:t>Classic maturity and duration mismatch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72EED-75B7-27F5-A1DC-D8A4C37B4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6C0C9-2B55-72AE-3ED4-DCBDD419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E122C-4CF9-24D4-ABEA-F1B70955D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Dodd-Frank Act</a:t>
            </a:r>
          </a:p>
          <a:p>
            <a:r>
              <a:rPr lang="en-US" dirty="0"/>
              <a:t>Strengthened oversight of systemically important banks</a:t>
            </a:r>
          </a:p>
          <a:p>
            <a:r>
              <a:rPr lang="en-US" dirty="0"/>
              <a:t>Introduced:</a:t>
            </a:r>
          </a:p>
          <a:p>
            <a:pPr lvl="1"/>
            <a:r>
              <a:rPr lang="en-US" dirty="0"/>
              <a:t>Enhanced capital and liquidity requirements</a:t>
            </a:r>
          </a:p>
          <a:p>
            <a:pPr lvl="1"/>
            <a:r>
              <a:rPr lang="en-US" dirty="0"/>
              <a:t>Stress testing and resolution planning (“living wills”)</a:t>
            </a:r>
          </a:p>
          <a:p>
            <a:r>
              <a:rPr lang="en-US" dirty="0"/>
              <a:t>Restricted proprietary trading (Volcker Rule)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4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A7B4D-87FB-DB9B-1C2E-03EE6FE7B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8DE0-07FD-0F67-20BB-EF28F598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2" y="452718"/>
            <a:ext cx="10630069" cy="1400530"/>
          </a:xfrm>
        </p:spPr>
        <p:txBody>
          <a:bodyPr/>
          <a:lstStyle/>
          <a:p>
            <a:r>
              <a:rPr lang="en-US" dirty="0"/>
              <a:t>Regulatory Framework – </a:t>
            </a:r>
            <a:br>
              <a:rPr lang="en-US" dirty="0"/>
            </a:br>
            <a:r>
              <a:rPr lang="en-US" sz="2800" b="1" dirty="0"/>
              <a:t>Basel Framework (I, II, III)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A447A-CEE3-D9CE-9E67-9B4044370C0B}"/>
              </a:ext>
            </a:extLst>
          </p:cNvPr>
          <p:cNvSpPr txBox="1"/>
          <p:nvPr/>
        </p:nvSpPr>
        <p:spPr>
          <a:xfrm>
            <a:off x="836612" y="2057400"/>
            <a:ext cx="3810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Basel I</a:t>
            </a:r>
            <a:endParaRPr lang="en-US" dirty="0"/>
          </a:p>
          <a:p>
            <a:r>
              <a:rPr lang="en-US" dirty="0"/>
              <a:t>Minimum capital requirements</a:t>
            </a:r>
          </a:p>
          <a:p>
            <a:r>
              <a:rPr lang="en-US" dirty="0"/>
              <a:t>Risk-weighted assets (simple framework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46901-519A-538B-2351-0AA8110D1F58}"/>
              </a:ext>
            </a:extLst>
          </p:cNvPr>
          <p:cNvSpPr txBox="1"/>
          <p:nvPr/>
        </p:nvSpPr>
        <p:spPr>
          <a:xfrm>
            <a:off x="817044" y="3733800"/>
            <a:ext cx="36576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Basel II</a:t>
            </a:r>
            <a:endParaRPr lang="en-US" dirty="0"/>
          </a:p>
          <a:p>
            <a:r>
              <a:rPr lang="en-US" dirty="0"/>
              <a:t>Three pillars:</a:t>
            </a:r>
          </a:p>
          <a:p>
            <a:pPr lvl="1"/>
            <a:r>
              <a:rPr lang="en-US" dirty="0"/>
              <a:t>Minimum capital requirements</a:t>
            </a:r>
          </a:p>
          <a:p>
            <a:pPr lvl="1"/>
            <a:r>
              <a:rPr lang="en-US" dirty="0"/>
              <a:t>Supervisory review</a:t>
            </a:r>
          </a:p>
          <a:p>
            <a:pPr lvl="1"/>
            <a:r>
              <a:rPr lang="en-US" dirty="0"/>
              <a:t>Market discipline</a:t>
            </a:r>
          </a:p>
          <a:p>
            <a:r>
              <a:rPr lang="en-US" dirty="0"/>
              <a:t>Greater reliance on internal risk models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D8F78-46E2-EAEB-EA99-F5437ED74FCF}"/>
              </a:ext>
            </a:extLst>
          </p:cNvPr>
          <p:cNvSpPr txBox="1"/>
          <p:nvPr/>
        </p:nvSpPr>
        <p:spPr>
          <a:xfrm>
            <a:off x="6323012" y="2057400"/>
            <a:ext cx="4267200" cy="2057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Basel III</a:t>
            </a:r>
            <a:endParaRPr lang="en-US" dirty="0"/>
          </a:p>
          <a:p>
            <a:r>
              <a:rPr lang="en-US" dirty="0"/>
              <a:t>Higher quality capital (Common Equity Tier 1)</a:t>
            </a:r>
          </a:p>
          <a:p>
            <a:r>
              <a:rPr lang="en-US" dirty="0"/>
              <a:t>Liquidity requirements:</a:t>
            </a:r>
          </a:p>
          <a:p>
            <a:pPr lvl="1"/>
            <a:r>
              <a:rPr lang="en-US" dirty="0"/>
              <a:t>LCR (Liquidity Coverage Ratio)</a:t>
            </a:r>
          </a:p>
          <a:p>
            <a:pPr lvl="1"/>
            <a:r>
              <a:rPr lang="en-US" dirty="0"/>
              <a:t>NSFR (Net Stable Funding Ratio)</a:t>
            </a:r>
          </a:p>
          <a:p>
            <a:r>
              <a:rPr lang="en-US" dirty="0"/>
              <a:t>Countercyclical buffers</a:t>
            </a:r>
          </a:p>
        </p:txBody>
      </p:sp>
    </p:spTree>
    <p:extLst>
      <p:ext uri="{BB962C8B-B14F-4D97-AF65-F5344CB8AC3E}">
        <p14:creationId xmlns:p14="http://schemas.microsoft.com/office/powerpoint/2010/main" val="2613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C19AA-029E-A9BE-E8C7-71C3FE3AE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EF5C-1829-C565-7EC7-C2D56EF0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160E8-CD23-75D3-990B-615506887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Why Regulation Matters</a:t>
            </a:r>
          </a:p>
          <a:p>
            <a:r>
              <a:rPr lang="en-US" dirty="0"/>
              <a:t>Limits excessive risk-taking</a:t>
            </a:r>
          </a:p>
          <a:p>
            <a:r>
              <a:rPr lang="en-US" dirty="0"/>
              <a:t>Protects depositors and financial stability</a:t>
            </a:r>
          </a:p>
          <a:p>
            <a:r>
              <a:rPr lang="en-US" dirty="0"/>
              <a:t>Shapes how banks:</a:t>
            </a:r>
          </a:p>
          <a:p>
            <a:pPr lvl="1"/>
            <a:r>
              <a:rPr lang="en-US" dirty="0"/>
              <a:t>Price credit</a:t>
            </a:r>
          </a:p>
          <a:p>
            <a:pPr lvl="1"/>
            <a:r>
              <a:rPr lang="en-US" dirty="0"/>
              <a:t>Allocate capital</a:t>
            </a:r>
          </a:p>
          <a:p>
            <a:pPr lvl="1"/>
            <a:r>
              <a:rPr lang="en-US" dirty="0"/>
              <a:t>Manage balance sheets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C1A0F-5230-9B47-5BD9-23EED871C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4B2A-11BF-0EA2-E28A-AB3BD7A9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39C60-4268-1FCC-5BE7-7F6646DA5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Big Picture Takeaway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U.S. banking system connects </a:t>
            </a:r>
            <a:r>
              <a:rPr lang="en-US" b="1" dirty="0"/>
              <a:t>capital markets, credit creation, and economic growth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Investment banks </a:t>
            </a:r>
            <a:r>
              <a:rPr lang="en-US" b="1" dirty="0"/>
              <a:t>price and distribute risk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Commercial banks </a:t>
            </a:r>
            <a:r>
              <a:rPr lang="en-US" b="1" dirty="0"/>
              <a:t>originate and manage credit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Fed </a:t>
            </a:r>
            <a:r>
              <a:rPr lang="en-US" b="1" dirty="0"/>
              <a:t>controls liquidity and systemic stability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Regulation </a:t>
            </a:r>
            <a:r>
              <a:rPr lang="en-US" b="1" dirty="0"/>
              <a:t>constrains risk—but also reshapes incentives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4A45-5761-578E-7EB0-8BA33BAC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2" y="452718"/>
            <a:ext cx="10706269" cy="1400530"/>
          </a:xfrm>
        </p:spPr>
        <p:txBody>
          <a:bodyPr/>
          <a:lstStyle/>
          <a:p>
            <a:r>
              <a:rPr lang="en-US" dirty="0"/>
              <a:t>Bank Balance Sheet </a:t>
            </a:r>
            <a:br>
              <a:rPr lang="en-US" dirty="0"/>
            </a:br>
            <a:r>
              <a:rPr lang="en-US" sz="2800" dirty="0"/>
              <a:t>(How Banks Actually Take Risk)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6C542-01D4-29C1-CBFC-C958CA54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286000"/>
            <a:ext cx="85153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189791" y="1325880"/>
            <a:ext cx="335150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9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Credit Markets &amp; Macroeconomics Overview</a:t>
            </a:r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1737" y="-1"/>
            <a:ext cx="559326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7920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Timeline&#10;&#10;Description automatically generated with low confidence">
            <a:extLst>
              <a:ext uri="{FF2B5EF4-FFF2-40B4-BE49-F238E27FC236}">
                <a16:creationId xmlns:a16="http://schemas.microsoft.com/office/drawing/2014/main" id="{371495BD-9FC4-408E-952B-2979E7D34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75" y="509276"/>
            <a:ext cx="7179413" cy="58153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3778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400A-4CC2-7E26-D665-51D193D0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AFFEF-C4F6-3F6E-7EF2-C74E2D1E5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74" y="1524000"/>
            <a:ext cx="1040103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b="1" dirty="0"/>
              <a:t>Primary Function</a:t>
            </a:r>
            <a:endParaRPr lang="en-US" sz="2400" dirty="0"/>
          </a:p>
          <a:p>
            <a:r>
              <a:rPr lang="en-US" sz="2400" dirty="0"/>
              <a:t>Facilitates </a:t>
            </a:r>
            <a:r>
              <a:rPr lang="en-US" sz="2400" b="1" dirty="0"/>
              <a:t>capital formation</a:t>
            </a:r>
            <a:r>
              <a:rPr lang="en-US" sz="2400" dirty="0"/>
              <a:t> and </a:t>
            </a:r>
            <a:r>
              <a:rPr lang="en-US" sz="2400" b="1" dirty="0"/>
              <a:t>market liquidity</a:t>
            </a:r>
            <a:endParaRPr lang="en-US" sz="2400" dirty="0"/>
          </a:p>
          <a:p>
            <a:r>
              <a:rPr lang="en-US" sz="2400" dirty="0"/>
              <a:t>Acts as an intermediary between </a:t>
            </a:r>
            <a:r>
              <a:rPr lang="en-US" sz="2400" b="1" dirty="0"/>
              <a:t>issuers</a:t>
            </a:r>
            <a:r>
              <a:rPr lang="en-US" sz="2400" dirty="0"/>
              <a:t> (corporations, governments) and </a:t>
            </a:r>
            <a:r>
              <a:rPr lang="en-US" sz="2400" b="1" dirty="0"/>
              <a:t>investors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2689F-4F31-D467-9157-36649AA94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1A4C-8D71-A676-7355-5A77DFBB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A9552-2680-9C49-CC30-BA9944C2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74" y="1600200"/>
            <a:ext cx="933423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Core Activities</a:t>
            </a:r>
          </a:p>
          <a:p>
            <a:r>
              <a:rPr lang="en-US" b="1" dirty="0"/>
              <a:t>Capital Markets</a:t>
            </a:r>
            <a:endParaRPr lang="en-US" dirty="0"/>
          </a:p>
          <a:p>
            <a:pPr lvl="1"/>
            <a:r>
              <a:rPr lang="en-US" dirty="0"/>
              <a:t>Equity issuance (IPOs, follow-ons)</a:t>
            </a:r>
          </a:p>
          <a:p>
            <a:pPr lvl="1"/>
            <a:r>
              <a:rPr lang="en-US" dirty="0"/>
              <a:t>Debt issuance (investment-grade, high-yield bonds)</a:t>
            </a:r>
          </a:p>
          <a:p>
            <a:r>
              <a:rPr lang="en-US" b="1" dirty="0"/>
              <a:t>Mergers &amp; Acquisitions (M&amp;A)</a:t>
            </a:r>
            <a:endParaRPr lang="en-US" dirty="0"/>
          </a:p>
          <a:p>
            <a:pPr lvl="1"/>
            <a:r>
              <a:rPr lang="en-US" dirty="0"/>
              <a:t>Advisory on acquisitions, LBOs, divestitures, restructurings</a:t>
            </a:r>
          </a:p>
          <a:p>
            <a:r>
              <a:rPr lang="en-US" b="1" dirty="0"/>
              <a:t>Sales &amp; Trading</a:t>
            </a:r>
            <a:endParaRPr lang="en-US" dirty="0"/>
          </a:p>
          <a:p>
            <a:pPr lvl="1"/>
            <a:r>
              <a:rPr lang="en-US" dirty="0"/>
              <a:t>Market-making in equities, fixed income, derivatives</a:t>
            </a:r>
          </a:p>
          <a:p>
            <a:r>
              <a:rPr lang="en-US" b="1" dirty="0"/>
              <a:t>Structured Finance</a:t>
            </a:r>
            <a:endParaRPr lang="en-US" dirty="0"/>
          </a:p>
          <a:p>
            <a:pPr lvl="1"/>
            <a:r>
              <a:rPr lang="en-US" dirty="0"/>
              <a:t>Securitization, leveraged finance, CLO structuring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BD962-CF93-1F6C-3290-1DEB410E5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14AF-FB85-0C3E-92AE-23DF9F86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E649-1259-A7B4-0A92-F22586094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Risk Profile</a:t>
            </a:r>
            <a:endParaRPr lang="en-US" dirty="0"/>
          </a:p>
          <a:p>
            <a:r>
              <a:rPr lang="en-US" dirty="0"/>
              <a:t>Market risk (rates, spreads, equity prices)</a:t>
            </a:r>
          </a:p>
          <a:p>
            <a:r>
              <a:rPr lang="en-US" dirty="0"/>
              <a:t>Counterparty credit risk</a:t>
            </a:r>
          </a:p>
          <a:p>
            <a:r>
              <a:rPr lang="en-US" dirty="0"/>
              <a:t>Liquidity and operational risk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Role in Credit Markets</a:t>
            </a:r>
            <a:endParaRPr lang="en-US" dirty="0"/>
          </a:p>
          <a:p>
            <a:r>
              <a:rPr lang="en-US" dirty="0"/>
              <a:t>Underwrites and distributes credit risk to investors</a:t>
            </a:r>
          </a:p>
          <a:p>
            <a:r>
              <a:rPr lang="en-US" dirty="0"/>
              <a:t>Prices risk via spreads, covenants, and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E2F5-A77A-C0ED-BCF4-AEF36257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ACAB-B86D-F4DA-996F-8268D2D50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charset="2"/>
              <a:buNone/>
            </a:pPr>
            <a:r>
              <a:rPr lang="en-US" sz="2400" b="1" dirty="0"/>
              <a:t>Primary Function</a:t>
            </a:r>
          </a:p>
          <a:p>
            <a:r>
              <a:rPr lang="en-US" sz="2400" b="1" dirty="0"/>
              <a:t>Provides credit intermediation and payment services</a:t>
            </a:r>
          </a:p>
          <a:p>
            <a:r>
              <a:rPr lang="en-US" sz="2400" b="1" dirty="0"/>
              <a:t>Core engine of credit creation in the 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8E011-D4E6-6083-E149-02143D6D0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4EF84-DD2B-72B5-619F-FC42905B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CCCA1-F532-113E-7ABC-D69C813D3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Key Activities</a:t>
            </a:r>
            <a:endParaRPr lang="en-US" dirty="0"/>
          </a:p>
          <a:p>
            <a:r>
              <a:rPr lang="en-US" dirty="0"/>
              <a:t>Deposit-taking (retail and corporate)</a:t>
            </a:r>
          </a:p>
          <a:p>
            <a:r>
              <a:rPr lang="en-US" dirty="0"/>
              <a:t>Lending:</a:t>
            </a:r>
          </a:p>
          <a:p>
            <a:pPr lvl="1"/>
            <a:r>
              <a:rPr lang="en-US" dirty="0"/>
              <a:t>Consumer loans (mortgages, auto, credit cards)</a:t>
            </a:r>
          </a:p>
          <a:p>
            <a:pPr lvl="1"/>
            <a:r>
              <a:rPr lang="en-US" dirty="0"/>
              <a:t>Commercial &amp; industrial (C&amp;I) loans</a:t>
            </a:r>
          </a:p>
          <a:p>
            <a:pPr lvl="1"/>
            <a:r>
              <a:rPr lang="en-US" dirty="0"/>
              <a:t>Commercial real estate (CRE)</a:t>
            </a:r>
          </a:p>
          <a:p>
            <a:r>
              <a:rPr lang="en-US" dirty="0"/>
              <a:t>Treasury services and cash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15E17-961E-20CC-1290-1B0349543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64E9-A180-E568-BE2C-B768D570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FC506-17F9-373D-80CA-E70805DB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524000"/>
            <a:ext cx="102108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Credit Risk Focus</a:t>
            </a:r>
            <a:endParaRPr lang="en-US" dirty="0"/>
          </a:p>
          <a:p>
            <a:r>
              <a:rPr lang="en-US" dirty="0"/>
              <a:t>Borrower cash flow and repayment capacity</a:t>
            </a:r>
          </a:p>
          <a:p>
            <a:r>
              <a:rPr lang="en-US" dirty="0"/>
              <a:t>Collateral and recovery values</a:t>
            </a:r>
          </a:p>
          <a:p>
            <a:r>
              <a:rPr lang="en-US" dirty="0"/>
              <a:t>Loan structuring and covenant protection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Balance Sheet Model</a:t>
            </a:r>
            <a:endParaRPr lang="en-US" dirty="0"/>
          </a:p>
          <a:p>
            <a:r>
              <a:rPr lang="en-US" dirty="0"/>
              <a:t>Maturity transformation: short-term deposits → long-term loans</a:t>
            </a:r>
          </a:p>
          <a:p>
            <a:r>
              <a:rPr lang="en-US" dirty="0"/>
              <a:t>Interest rate risk management critical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Why It Matters</a:t>
            </a:r>
            <a:endParaRPr lang="en-US" dirty="0"/>
          </a:p>
          <a:p>
            <a:r>
              <a:rPr lang="en-US" dirty="0"/>
              <a:t>Commercial banks are </a:t>
            </a:r>
            <a:r>
              <a:rPr lang="en-US" b="1" dirty="0"/>
              <a:t>systemically important</a:t>
            </a:r>
            <a:endParaRPr lang="en-US" dirty="0"/>
          </a:p>
          <a:p>
            <a:r>
              <a:rPr lang="en-US" dirty="0"/>
              <a:t>Failures directly impact households and businesses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4191</TotalTime>
  <Words>955</Words>
  <Application>Microsoft Office PowerPoint</Application>
  <PresentationFormat>Custom</PresentationFormat>
  <Paragraphs>209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Corbel</vt:lpstr>
      <vt:lpstr>Wingdings</vt:lpstr>
      <vt:lpstr>Wingdings 3</vt:lpstr>
      <vt:lpstr>Ion</vt:lpstr>
      <vt:lpstr>US Banking System, Credit Markets, Financial Crisis and Macroeconomics</vt:lpstr>
      <vt:lpstr>Agenda</vt:lpstr>
      <vt:lpstr>Credit Markets &amp; Macroeconomics Overview</vt:lpstr>
      <vt:lpstr>Investment Banking</vt:lpstr>
      <vt:lpstr>Investment Banking</vt:lpstr>
      <vt:lpstr>Investment Banking</vt:lpstr>
      <vt:lpstr>Commercial Banking</vt:lpstr>
      <vt:lpstr>Commercial Banking</vt:lpstr>
      <vt:lpstr>Commercial Banking</vt:lpstr>
      <vt:lpstr>Credit Markets &amp; Macroeconomics</vt:lpstr>
      <vt:lpstr>Credit Markets &amp; Macroeconomics</vt:lpstr>
      <vt:lpstr>Credit Markets &amp; Macroeconomics</vt:lpstr>
      <vt:lpstr>The Credit Cycle – Phases of Cycle</vt:lpstr>
      <vt:lpstr>The Credit Cycle – Phases of Cycle</vt:lpstr>
      <vt:lpstr>The Role of the Federal Reserve</vt:lpstr>
      <vt:lpstr>The Role of the Federal Reserve</vt:lpstr>
      <vt:lpstr>The Role of the Federal Reserve</vt:lpstr>
      <vt:lpstr>Regulatory Framework</vt:lpstr>
      <vt:lpstr>COVID19</vt:lpstr>
      <vt:lpstr>SVB’s Business Model (Not a Typical Retail Bank)</vt:lpstr>
      <vt:lpstr>SVB’s Business Model (Not a Typical Retail Bank)</vt:lpstr>
      <vt:lpstr>Regulatory Framework</vt:lpstr>
      <vt:lpstr>Regulatory Framework –  Basel Framework (I, II, III) </vt:lpstr>
      <vt:lpstr>Regulatory Framework</vt:lpstr>
      <vt:lpstr>Regulatory Framework</vt:lpstr>
      <vt:lpstr>Bank Balance Sheet  (How Banks Actually Take Risk)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Debt Markets: issuing Corporate Bonds 144As Private Placements</dc:title>
  <dc:creator>Chris Droussiotis</dc:creator>
  <cp:lastModifiedBy>Chris Droussiotis</cp:lastModifiedBy>
  <cp:revision>42</cp:revision>
  <dcterms:created xsi:type="dcterms:W3CDTF">2020-05-26T21:09:41Z</dcterms:created>
  <dcterms:modified xsi:type="dcterms:W3CDTF">2025-12-30T02:09:02Z</dcterms:modified>
</cp:coreProperties>
</file>