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8.xml" ContentType="application/inkml+xml"/>
  <Override PartName="/ppt/notesSlides/notesSlide18.xml" ContentType="application/vnd.openxmlformats-officedocument.presentationml.notesSlide+xml"/>
  <Override PartName="/ppt/ink/ink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6"/>
  </p:notesMasterIdLst>
  <p:handoutMasterIdLst>
    <p:handoutMasterId r:id="rId97"/>
  </p:handoutMasterIdLst>
  <p:sldIdLst>
    <p:sldId id="265" r:id="rId3"/>
    <p:sldId id="352" r:id="rId4"/>
    <p:sldId id="274" r:id="rId5"/>
    <p:sldId id="353" r:id="rId6"/>
    <p:sldId id="608" r:id="rId7"/>
    <p:sldId id="376" r:id="rId8"/>
    <p:sldId id="377" r:id="rId9"/>
    <p:sldId id="461" r:id="rId10"/>
    <p:sldId id="332" r:id="rId11"/>
    <p:sldId id="378" r:id="rId12"/>
    <p:sldId id="612" r:id="rId13"/>
    <p:sldId id="381" r:id="rId14"/>
    <p:sldId id="517" r:id="rId15"/>
    <p:sldId id="613" r:id="rId16"/>
    <p:sldId id="447" r:id="rId17"/>
    <p:sldId id="333" r:id="rId18"/>
    <p:sldId id="460" r:id="rId19"/>
    <p:sldId id="633" r:id="rId20"/>
    <p:sldId id="609" r:id="rId21"/>
    <p:sldId id="518" r:id="rId22"/>
    <p:sldId id="610" r:id="rId23"/>
    <p:sldId id="515" r:id="rId24"/>
    <p:sldId id="611" r:id="rId25"/>
    <p:sldId id="534" r:id="rId26"/>
    <p:sldId id="387" r:id="rId27"/>
    <p:sldId id="614" r:id="rId28"/>
    <p:sldId id="335" r:id="rId29"/>
    <p:sldId id="389" r:id="rId30"/>
    <p:sldId id="615" r:id="rId31"/>
    <p:sldId id="388" r:id="rId32"/>
    <p:sldId id="462" r:id="rId33"/>
    <p:sldId id="616" r:id="rId34"/>
    <p:sldId id="567" r:id="rId35"/>
    <p:sldId id="617" r:id="rId36"/>
    <p:sldId id="568" r:id="rId37"/>
    <p:sldId id="604" r:id="rId38"/>
    <p:sldId id="464" r:id="rId39"/>
    <p:sldId id="576" r:id="rId40"/>
    <p:sldId id="394" r:id="rId41"/>
    <p:sldId id="619" r:id="rId42"/>
    <p:sldId id="395" r:id="rId43"/>
    <p:sldId id="465" r:id="rId44"/>
    <p:sldId id="632" r:id="rId45"/>
    <p:sldId id="620" r:id="rId46"/>
    <p:sldId id="569" r:id="rId47"/>
    <p:sldId id="621" r:id="rId48"/>
    <p:sldId id="570" r:id="rId49"/>
    <p:sldId id="622" r:id="rId50"/>
    <p:sldId id="397" r:id="rId51"/>
    <p:sldId id="396" r:id="rId52"/>
    <p:sldId id="623" r:id="rId53"/>
    <p:sldId id="577" r:id="rId54"/>
    <p:sldId id="466" r:id="rId55"/>
    <p:sldId id="467" r:id="rId56"/>
    <p:sldId id="631" r:id="rId57"/>
    <p:sldId id="275" r:id="rId58"/>
    <p:sldId id="276" r:id="rId59"/>
    <p:sldId id="277" r:id="rId60"/>
    <p:sldId id="354" r:id="rId61"/>
    <p:sldId id="278" r:id="rId62"/>
    <p:sldId id="404" r:id="rId63"/>
    <p:sldId id="405" r:id="rId64"/>
    <p:sldId id="468" r:id="rId65"/>
    <p:sldId id="635" r:id="rId66"/>
    <p:sldId id="626" r:id="rId67"/>
    <p:sldId id="411" r:id="rId68"/>
    <p:sldId id="634" r:id="rId69"/>
    <p:sldId id="627" r:id="rId70"/>
    <p:sldId id="580" r:id="rId71"/>
    <p:sldId id="628" r:id="rId72"/>
    <p:sldId id="412" r:id="rId73"/>
    <p:sldId id="584" r:id="rId74"/>
    <p:sldId id="591" r:id="rId75"/>
    <p:sldId id="583" r:id="rId76"/>
    <p:sldId id="630" r:id="rId77"/>
    <p:sldId id="582" r:id="rId78"/>
    <p:sldId id="585" r:id="rId79"/>
    <p:sldId id="408" r:id="rId80"/>
    <p:sldId id="406" r:id="rId81"/>
    <p:sldId id="470" r:id="rId82"/>
    <p:sldId id="586" r:id="rId83"/>
    <p:sldId id="520" r:id="rId84"/>
    <p:sldId id="588" r:id="rId85"/>
    <p:sldId id="589" r:id="rId86"/>
    <p:sldId id="476" r:id="rId87"/>
    <p:sldId id="355" r:id="rId88"/>
    <p:sldId id="280" r:id="rId89"/>
    <p:sldId id="281" r:id="rId90"/>
    <p:sldId id="282" r:id="rId91"/>
    <p:sldId id="283" r:id="rId92"/>
    <p:sldId id="284" r:id="rId93"/>
    <p:sldId id="285" r:id="rId94"/>
    <p:sldId id="286" r:id="rId95"/>
  </p:sldIdLst>
  <p:sldSz cx="12188825" cy="6858000"/>
  <p:notesSz cx="6858000" cy="9144000"/>
  <p:custDataLst>
    <p:tags r:id="rId9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404" autoAdjust="0"/>
  </p:normalViewPr>
  <p:slideViewPr>
    <p:cSldViewPr showGuides="1">
      <p:cViewPr varScale="1">
        <p:scale>
          <a:sx n="74" d="100"/>
          <a:sy n="74" d="100"/>
        </p:scale>
        <p:origin x="684"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gs" Target="tags/tag1.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258DB7AA-DB5D-4160-A846-798C3E660965}"/>
    <pc:docChg chg="custSel modSld">
      <pc:chgData name="Chris Droussiotis" userId="66921b89f68d3868" providerId="LiveId" clId="{258DB7AA-DB5D-4160-A846-798C3E660965}" dt="2024-01-24T23:16:06.444" v="4" actId="14100"/>
      <pc:docMkLst>
        <pc:docMk/>
      </pc:docMkLst>
      <pc:sldChg chg="modSp mod">
        <pc:chgData name="Chris Droussiotis" userId="66921b89f68d3868" providerId="LiveId" clId="{258DB7AA-DB5D-4160-A846-798C3E660965}" dt="2024-01-24T23:16:06.444" v="4" actId="14100"/>
        <pc:sldMkLst>
          <pc:docMk/>
          <pc:sldMk cId="2360320641" sldId="281"/>
        </pc:sldMkLst>
        <pc:spChg chg="mod">
          <ac:chgData name="Chris Droussiotis" userId="66921b89f68d3868" providerId="LiveId" clId="{258DB7AA-DB5D-4160-A846-798C3E660965}" dt="2024-01-24T23:16:06.444" v="4" actId="14100"/>
          <ac:spMkLst>
            <pc:docMk/>
            <pc:sldMk cId="2360320641" sldId="281"/>
            <ac:spMk id="3" creationId="{1D7A26EE-62E7-4274-92C9-109B43AAA6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1/24/2024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16:43.921"/>
    </inkml:context>
    <inkml:brush xml:id="br0">
      <inkml:brushProperty name="width" value="0.1" units="cm"/>
      <inkml:brushProperty name="height" value="0.1" units="cm"/>
    </inkml:brush>
  </inkml:definitions>
  <inkml:trace contextRef="#ctx0" brushRef="#br0">0 2168 380 0 0,'372'-146'440'0'0,"66"-23"-124"0"0,58-25 164 0 0,51-16-452 0 0,0 10-28 0 0,-30 6-300 0 0,-6 4-80 0 0,-8 9-36 0 0,-29-1 104 0 0,-7 14 196 0 0,-8-1 112 0 0,-14 4-4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16:43.921"/>
    </inkml:context>
    <inkml:brush xml:id="br0">
      <inkml:brushProperty name="width" value="0.1" units="cm"/>
      <inkml:brushProperty name="height" value="0.1" units="cm"/>
    </inkml:brush>
  </inkml:definitions>
  <inkml:trace contextRef="#ctx0" brushRef="#br0">0 2168 380 0 0,'372'-146'440'0'0,"66"-23"-124"0"0,58-25 164 0 0,51-16-452 0 0,0 10-28 0 0,-30 6-300 0 0,-6 4-80 0 0,-8 9-36 0 0,-29-1 104 0 0,-7 14 196 0 0,-8-1 112 0 0,-14 4-4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1:59:38.539"/>
    </inkml:context>
    <inkml:brush xml:id="br0">
      <inkml:brushProperty name="width" value="0.1" units="cm"/>
      <inkml:brushProperty name="height" value="0.1" units="cm"/>
      <inkml:brushProperty name="color" value="#333333"/>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1:59:38.860"/>
    </inkml:context>
    <inkml:brush xml:id="br0">
      <inkml:brushProperty name="width" value="0.1" units="cm"/>
      <inkml:brushProperty name="height" value="0.1" units="cm"/>
      <inkml:brushProperty name="color" value="#333333"/>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1:59:49.201"/>
    </inkml:context>
    <inkml:brush xml:id="br0">
      <inkml:brushProperty name="width" value="0.1" units="cm"/>
      <inkml:brushProperty name="height" value="0.1" units="cm"/>
      <inkml:brushProperty name="color" value="#333333"/>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2:09:32.248"/>
    </inkml:context>
    <inkml:brush xml:id="br0">
      <inkml:brushProperty name="width" value="0.1" units="cm"/>
      <inkml:brushProperty name="height" value="0.1" units="cm"/>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2:09:32.248"/>
    </inkml:context>
    <inkml:brush xml:id="br0">
      <inkml:brushProperty name="width" value="0.1" units="cm"/>
      <inkml:brushProperty name="height" value="0.1" units="cm"/>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1/24/2024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a:t>
            </a:fld>
            <a:endParaRPr lang="en-US" dirty="0"/>
          </a:p>
        </p:txBody>
      </p:sp>
    </p:spTree>
    <p:extLst>
      <p:ext uri="{BB962C8B-B14F-4D97-AF65-F5344CB8AC3E}">
        <p14:creationId xmlns:p14="http://schemas.microsoft.com/office/powerpoint/2010/main" val="1101345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B60A8-57FD-44D6-8C3B-7B6E1597021D}" type="slidenum">
              <a:rPr lang="en-US"/>
              <a:pPr/>
              <a:t>14</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4025"/>
            <a:ext cx="5029200" cy="4114488"/>
          </a:xfrm>
        </p:spPr>
        <p:txBody>
          <a:bodyPr/>
          <a:lstStyle/>
          <a:p>
            <a:endParaRPr lang="en-US" dirty="0"/>
          </a:p>
        </p:txBody>
      </p:sp>
    </p:spTree>
    <p:extLst>
      <p:ext uri="{BB962C8B-B14F-4D97-AF65-F5344CB8AC3E}">
        <p14:creationId xmlns:p14="http://schemas.microsoft.com/office/powerpoint/2010/main" val="127055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15</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82142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16</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41567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17</a:t>
            </a:fld>
            <a:endParaRPr lang="en-US" dirty="0"/>
          </a:p>
        </p:txBody>
      </p:sp>
    </p:spTree>
    <p:extLst>
      <p:ext uri="{BB962C8B-B14F-4D97-AF65-F5344CB8AC3E}">
        <p14:creationId xmlns:p14="http://schemas.microsoft.com/office/powerpoint/2010/main" val="2536899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9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19</a:t>
            </a:fld>
            <a:endParaRPr lang="en-US" dirty="0"/>
          </a:p>
        </p:txBody>
      </p:sp>
    </p:spTree>
    <p:extLst>
      <p:ext uri="{BB962C8B-B14F-4D97-AF65-F5344CB8AC3E}">
        <p14:creationId xmlns:p14="http://schemas.microsoft.com/office/powerpoint/2010/main" val="1076373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20</a:t>
            </a:fld>
            <a:endParaRPr lang="en-US" dirty="0"/>
          </a:p>
        </p:txBody>
      </p:sp>
    </p:spTree>
    <p:extLst>
      <p:ext uri="{BB962C8B-B14F-4D97-AF65-F5344CB8AC3E}">
        <p14:creationId xmlns:p14="http://schemas.microsoft.com/office/powerpoint/2010/main" val="98415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21</a:t>
            </a:fld>
            <a:endParaRPr lang="en-US" dirty="0"/>
          </a:p>
        </p:txBody>
      </p:sp>
    </p:spTree>
    <p:extLst>
      <p:ext uri="{BB962C8B-B14F-4D97-AF65-F5344CB8AC3E}">
        <p14:creationId xmlns:p14="http://schemas.microsoft.com/office/powerpoint/2010/main" val="406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22</a:t>
            </a:fld>
            <a:endParaRPr lang="en-US" dirty="0"/>
          </a:p>
        </p:txBody>
      </p:sp>
    </p:spTree>
    <p:extLst>
      <p:ext uri="{BB962C8B-B14F-4D97-AF65-F5344CB8AC3E}">
        <p14:creationId xmlns:p14="http://schemas.microsoft.com/office/powerpoint/2010/main" val="259557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23</a:t>
            </a:fld>
            <a:endParaRPr lang="en-US" dirty="0"/>
          </a:p>
        </p:txBody>
      </p:sp>
    </p:spTree>
    <p:extLst>
      <p:ext uri="{BB962C8B-B14F-4D97-AF65-F5344CB8AC3E}">
        <p14:creationId xmlns:p14="http://schemas.microsoft.com/office/powerpoint/2010/main" val="416196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6</a:t>
            </a:fld>
            <a:endParaRPr lang="en-US" dirty="0"/>
          </a:p>
        </p:txBody>
      </p:sp>
    </p:spTree>
    <p:extLst>
      <p:ext uri="{BB962C8B-B14F-4D97-AF65-F5344CB8AC3E}">
        <p14:creationId xmlns:p14="http://schemas.microsoft.com/office/powerpoint/2010/main" val="1534037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24</a:t>
            </a:fld>
            <a:endParaRPr lang="en-US" dirty="0"/>
          </a:p>
        </p:txBody>
      </p:sp>
    </p:spTree>
    <p:extLst>
      <p:ext uri="{BB962C8B-B14F-4D97-AF65-F5344CB8AC3E}">
        <p14:creationId xmlns:p14="http://schemas.microsoft.com/office/powerpoint/2010/main" val="2994058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FF97E-B6B2-4BDC-BFFA-2548ADBB5909}" type="slidenum">
              <a:rPr lang="en-US"/>
              <a:pPr/>
              <a:t>25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745857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A9EFCE03-B289-4AB0-965B-5B85D4CC1751}" type="slidenum">
              <a:rPr lang="en-US"/>
              <a:pPr>
                <a:defRPr/>
              </a:pPr>
              <a:t>26</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236424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A9EFCE03-B289-4AB0-965B-5B85D4CC1751}" type="slidenum">
              <a:rPr lang="en-US"/>
              <a:pPr>
                <a:defRPr/>
              </a:pPr>
              <a:t>27</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98672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28</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917595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29</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256866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30</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788352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31</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1555397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32</a:t>
            </a:fld>
            <a:endParaRPr lang="en-US" dirty="0"/>
          </a:p>
        </p:txBody>
      </p:sp>
    </p:spTree>
    <p:extLst>
      <p:ext uri="{BB962C8B-B14F-4D97-AF65-F5344CB8AC3E}">
        <p14:creationId xmlns:p14="http://schemas.microsoft.com/office/powerpoint/2010/main" val="2209392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33</a:t>
            </a:fld>
            <a:endParaRPr lang="en-US" dirty="0"/>
          </a:p>
        </p:txBody>
      </p:sp>
    </p:spTree>
    <p:extLst>
      <p:ext uri="{BB962C8B-B14F-4D97-AF65-F5344CB8AC3E}">
        <p14:creationId xmlns:p14="http://schemas.microsoft.com/office/powerpoint/2010/main" val="349220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buNone/>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a:t>
            </a:fld>
            <a:endParaRPr lang="en-US" dirty="0"/>
          </a:p>
        </p:txBody>
      </p:sp>
    </p:spTree>
    <p:extLst>
      <p:ext uri="{BB962C8B-B14F-4D97-AF65-F5344CB8AC3E}">
        <p14:creationId xmlns:p14="http://schemas.microsoft.com/office/powerpoint/2010/main" val="754641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34</a:t>
            </a:fld>
            <a:endParaRPr lang="en-US" dirty="0"/>
          </a:p>
        </p:txBody>
      </p:sp>
    </p:spTree>
    <p:extLst>
      <p:ext uri="{BB962C8B-B14F-4D97-AF65-F5344CB8AC3E}">
        <p14:creationId xmlns:p14="http://schemas.microsoft.com/office/powerpoint/2010/main" val="1192940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35</a:t>
            </a:fld>
            <a:endParaRPr lang="en-US" dirty="0"/>
          </a:p>
        </p:txBody>
      </p:sp>
    </p:spTree>
    <p:extLst>
      <p:ext uri="{BB962C8B-B14F-4D97-AF65-F5344CB8AC3E}">
        <p14:creationId xmlns:p14="http://schemas.microsoft.com/office/powerpoint/2010/main" val="1911517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36</a:t>
            </a:fld>
            <a:endParaRPr lang="en-US" dirty="0"/>
          </a:p>
        </p:txBody>
      </p:sp>
    </p:spTree>
    <p:extLst>
      <p:ext uri="{BB962C8B-B14F-4D97-AF65-F5344CB8AC3E}">
        <p14:creationId xmlns:p14="http://schemas.microsoft.com/office/powerpoint/2010/main" val="4231957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38</a:t>
            </a:fld>
            <a:endParaRPr lang="en-US" dirty="0"/>
          </a:p>
        </p:txBody>
      </p:sp>
    </p:spTree>
    <p:extLst>
      <p:ext uri="{BB962C8B-B14F-4D97-AF65-F5344CB8AC3E}">
        <p14:creationId xmlns:p14="http://schemas.microsoft.com/office/powerpoint/2010/main" val="2964409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AC75C-3C3D-4182-AF64-35587DF35461}" type="slidenum">
              <a:rPr lang="en-US"/>
              <a:pPr/>
              <a:t>39</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28308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82C1-C65A-488A-83F2-F4C6E0AD699F}" type="slidenum">
              <a:rPr lang="en-US"/>
              <a:pPr/>
              <a:t>40</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93260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82C1-C65A-488A-83F2-F4C6E0AD699F}" type="slidenum">
              <a:rPr lang="en-US"/>
              <a:pPr/>
              <a:t>41</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79667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42</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350234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43</a:t>
            </a:fld>
            <a:endParaRPr lang="en-US" dirty="0"/>
          </a:p>
        </p:txBody>
      </p:sp>
    </p:spTree>
    <p:extLst>
      <p:ext uri="{BB962C8B-B14F-4D97-AF65-F5344CB8AC3E}">
        <p14:creationId xmlns:p14="http://schemas.microsoft.com/office/powerpoint/2010/main" val="1287942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44</a:t>
            </a:fld>
            <a:endParaRPr lang="en-US" dirty="0"/>
          </a:p>
        </p:txBody>
      </p:sp>
    </p:spTree>
    <p:extLst>
      <p:ext uri="{BB962C8B-B14F-4D97-AF65-F5344CB8AC3E}">
        <p14:creationId xmlns:p14="http://schemas.microsoft.com/office/powerpoint/2010/main" val="349141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45</a:t>
            </a:fld>
            <a:endParaRPr lang="en-US" dirty="0"/>
          </a:p>
        </p:txBody>
      </p:sp>
    </p:spTree>
    <p:extLst>
      <p:ext uri="{BB962C8B-B14F-4D97-AF65-F5344CB8AC3E}">
        <p14:creationId xmlns:p14="http://schemas.microsoft.com/office/powerpoint/2010/main" val="3577515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46</a:t>
            </a:fld>
            <a:endParaRPr lang="en-US" dirty="0"/>
          </a:p>
        </p:txBody>
      </p:sp>
    </p:spTree>
    <p:extLst>
      <p:ext uri="{BB962C8B-B14F-4D97-AF65-F5344CB8AC3E}">
        <p14:creationId xmlns:p14="http://schemas.microsoft.com/office/powerpoint/2010/main" val="742985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47</a:t>
            </a:fld>
            <a:endParaRPr lang="en-US" dirty="0"/>
          </a:p>
        </p:txBody>
      </p:sp>
    </p:spTree>
    <p:extLst>
      <p:ext uri="{BB962C8B-B14F-4D97-AF65-F5344CB8AC3E}">
        <p14:creationId xmlns:p14="http://schemas.microsoft.com/office/powerpoint/2010/main" val="3045074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F75B3-317D-40B0-AED8-889D7AE11A0E}" type="slidenum">
              <a:rPr lang="en-US"/>
              <a:pPr/>
              <a:t>48</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682105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F75B3-317D-40B0-AED8-889D7AE11A0E}" type="slidenum">
              <a:rPr lang="en-US"/>
              <a:pPr/>
              <a:t>49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817077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63E54-3240-437C-A871-6924D946E051}" type="slidenum">
              <a:rPr lang="en-US"/>
              <a:pPr/>
              <a:t>50</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988445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51</a:t>
            </a:fld>
            <a:endParaRPr lang="en-US" dirty="0"/>
          </a:p>
        </p:txBody>
      </p:sp>
    </p:spTree>
    <p:extLst>
      <p:ext uri="{BB962C8B-B14F-4D97-AF65-F5344CB8AC3E}">
        <p14:creationId xmlns:p14="http://schemas.microsoft.com/office/powerpoint/2010/main" val="2921903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52</a:t>
            </a:fld>
            <a:endParaRPr lang="en-US" dirty="0"/>
          </a:p>
        </p:txBody>
      </p:sp>
    </p:spTree>
    <p:extLst>
      <p:ext uri="{BB962C8B-B14F-4D97-AF65-F5344CB8AC3E}">
        <p14:creationId xmlns:p14="http://schemas.microsoft.com/office/powerpoint/2010/main" val="2557308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53</a:t>
            </a:fld>
            <a:endParaRPr lang="en-US" dirty="0"/>
          </a:p>
        </p:txBody>
      </p:sp>
    </p:spTree>
    <p:extLst>
      <p:ext uri="{BB962C8B-B14F-4D97-AF65-F5344CB8AC3E}">
        <p14:creationId xmlns:p14="http://schemas.microsoft.com/office/powerpoint/2010/main" val="3455914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54</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12034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7A58F89-8145-4FEA-A296-4377BF85AC74}" type="slidenum">
              <a:rPr lang="en-US"/>
              <a:pPr>
                <a:defRPr/>
              </a:pPr>
              <a:t>9</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30693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55</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098143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E84191CA-B42A-4E1B-90E3-28D791669998}" type="slidenum">
              <a:rPr lang="en-US"/>
              <a:pPr>
                <a:defRPr/>
              </a:pPr>
              <a:t>62</a:t>
            </a:fld>
            <a:endParaRPr lang="en-US" dirty="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543523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63</a:t>
            </a:fld>
            <a:endParaRPr lang="en-US" dirty="0"/>
          </a:p>
        </p:txBody>
      </p:sp>
    </p:spTree>
    <p:extLst>
      <p:ext uri="{BB962C8B-B14F-4D97-AF65-F5344CB8AC3E}">
        <p14:creationId xmlns:p14="http://schemas.microsoft.com/office/powerpoint/2010/main" val="2928201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201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94AAD0B-9AA4-4CDE-BE62-E125CAD256A0}" type="slidenum">
              <a:rPr lang="en-US"/>
              <a:pPr>
                <a:defRPr/>
              </a:pPr>
              <a:t>65</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3237" fontAlgn="base">
              <a:spcBef>
                <a:spcPct val="30000"/>
              </a:spcBef>
              <a:spcAft>
                <a:spcPct val="0"/>
              </a:spcAft>
              <a:defRPr/>
            </a:pPr>
            <a:endParaRPr lang="en-US" dirty="0"/>
          </a:p>
        </p:txBody>
      </p:sp>
    </p:spTree>
    <p:extLst>
      <p:ext uri="{BB962C8B-B14F-4D97-AF65-F5344CB8AC3E}">
        <p14:creationId xmlns:p14="http://schemas.microsoft.com/office/powerpoint/2010/main" val="12730113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94AAD0B-9AA4-4CDE-BE62-E125CAD256A0}" type="slidenum">
              <a:rPr lang="en-US"/>
              <a:pPr>
                <a:defRPr/>
              </a:pPr>
              <a:t>66</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3237" fontAlgn="base">
              <a:spcBef>
                <a:spcPct val="30000"/>
              </a:spcBef>
              <a:spcAft>
                <a:spcPct val="0"/>
              </a:spcAft>
              <a:defRPr/>
            </a:pPr>
            <a:endParaRPr lang="en-US" dirty="0"/>
          </a:p>
        </p:txBody>
      </p:sp>
    </p:spTree>
    <p:extLst>
      <p:ext uri="{BB962C8B-B14F-4D97-AF65-F5344CB8AC3E}">
        <p14:creationId xmlns:p14="http://schemas.microsoft.com/office/powerpoint/2010/main" val="38309591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67</a:t>
            </a:fld>
            <a:endParaRPr lang="en-US" dirty="0"/>
          </a:p>
        </p:txBody>
      </p:sp>
    </p:spTree>
    <p:extLst>
      <p:ext uri="{BB962C8B-B14F-4D97-AF65-F5344CB8AC3E}">
        <p14:creationId xmlns:p14="http://schemas.microsoft.com/office/powerpoint/2010/main" val="4067690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68</a:t>
            </a:fld>
            <a:endParaRPr lang="en-US" dirty="0"/>
          </a:p>
        </p:txBody>
      </p:sp>
    </p:spTree>
    <p:extLst>
      <p:ext uri="{BB962C8B-B14F-4D97-AF65-F5344CB8AC3E}">
        <p14:creationId xmlns:p14="http://schemas.microsoft.com/office/powerpoint/2010/main" val="3331063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69</a:t>
            </a:fld>
            <a:endParaRPr lang="en-US" dirty="0"/>
          </a:p>
        </p:txBody>
      </p:sp>
    </p:spTree>
    <p:extLst>
      <p:ext uri="{BB962C8B-B14F-4D97-AF65-F5344CB8AC3E}">
        <p14:creationId xmlns:p14="http://schemas.microsoft.com/office/powerpoint/2010/main" val="14202585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70</a:t>
            </a:fld>
            <a:endParaRPr lang="en-US"/>
          </a:p>
        </p:txBody>
      </p:sp>
    </p:spTree>
    <p:extLst>
      <p:ext uri="{BB962C8B-B14F-4D97-AF65-F5344CB8AC3E}">
        <p14:creationId xmlns:p14="http://schemas.microsoft.com/office/powerpoint/2010/main" val="367263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7AB45-2F07-4434-B41A-B00A81C83702}" type="slidenum">
              <a:rPr lang="en-US"/>
              <a:pPr/>
              <a:t>10</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997145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71</a:t>
            </a:fld>
            <a:endParaRPr lang="en-US"/>
          </a:p>
        </p:txBody>
      </p:sp>
    </p:spTree>
    <p:extLst>
      <p:ext uri="{BB962C8B-B14F-4D97-AF65-F5344CB8AC3E}">
        <p14:creationId xmlns:p14="http://schemas.microsoft.com/office/powerpoint/2010/main" val="31292358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72</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1507528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73</a:t>
            </a:fld>
            <a:endParaRPr lang="en-US" dirty="0"/>
          </a:p>
        </p:txBody>
      </p:sp>
    </p:spTree>
    <p:extLst>
      <p:ext uri="{BB962C8B-B14F-4D97-AF65-F5344CB8AC3E}">
        <p14:creationId xmlns:p14="http://schemas.microsoft.com/office/powerpoint/2010/main" val="423131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74</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40775611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75</a:t>
            </a:fld>
            <a:endParaRPr lang="en-US" dirty="0"/>
          </a:p>
        </p:txBody>
      </p:sp>
    </p:spTree>
    <p:extLst>
      <p:ext uri="{BB962C8B-B14F-4D97-AF65-F5344CB8AC3E}">
        <p14:creationId xmlns:p14="http://schemas.microsoft.com/office/powerpoint/2010/main" val="37015692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76</a:t>
            </a:fld>
            <a:endParaRPr lang="en-US" dirty="0"/>
          </a:p>
        </p:txBody>
      </p:sp>
    </p:spTree>
    <p:extLst>
      <p:ext uri="{BB962C8B-B14F-4D97-AF65-F5344CB8AC3E}">
        <p14:creationId xmlns:p14="http://schemas.microsoft.com/office/powerpoint/2010/main" val="759180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77</a:t>
            </a:fld>
            <a:endParaRPr lang="en-US" dirty="0"/>
          </a:p>
        </p:txBody>
      </p:sp>
    </p:spTree>
    <p:extLst>
      <p:ext uri="{BB962C8B-B14F-4D97-AF65-F5344CB8AC3E}">
        <p14:creationId xmlns:p14="http://schemas.microsoft.com/office/powerpoint/2010/main" val="424477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78</a:t>
            </a:fld>
            <a:endParaRPr lang="en-US" dirty="0"/>
          </a:p>
        </p:txBody>
      </p:sp>
    </p:spTree>
    <p:extLst>
      <p:ext uri="{BB962C8B-B14F-4D97-AF65-F5344CB8AC3E}">
        <p14:creationId xmlns:p14="http://schemas.microsoft.com/office/powerpoint/2010/main" val="10392665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9F053FF8-A853-408C-AA64-E14717B31C0B}" type="slidenum">
              <a:rPr lang="en-US"/>
              <a:pPr>
                <a:defRPr/>
              </a:pPr>
              <a:t>79</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9855735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80</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80162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1C8F7-8EC5-4FB6-84E8-F6319235CA1E}" type="slidenum">
              <a:rPr lang="en-US"/>
              <a:pPr/>
              <a:t>11</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673252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81</a:t>
            </a:fld>
            <a:endParaRPr lang="en-US" dirty="0"/>
          </a:p>
        </p:txBody>
      </p:sp>
    </p:spTree>
    <p:extLst>
      <p:ext uri="{BB962C8B-B14F-4D97-AF65-F5344CB8AC3E}">
        <p14:creationId xmlns:p14="http://schemas.microsoft.com/office/powerpoint/2010/main" val="37285300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82</a:t>
            </a:fld>
            <a:endParaRPr lang="en-US" dirty="0"/>
          </a:p>
        </p:txBody>
      </p:sp>
    </p:spTree>
    <p:extLst>
      <p:ext uri="{BB962C8B-B14F-4D97-AF65-F5344CB8AC3E}">
        <p14:creationId xmlns:p14="http://schemas.microsoft.com/office/powerpoint/2010/main" val="21383152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83</a:t>
            </a:fld>
            <a:endParaRPr lang="en-US" dirty="0"/>
          </a:p>
        </p:txBody>
      </p:sp>
    </p:spTree>
    <p:extLst>
      <p:ext uri="{BB962C8B-B14F-4D97-AF65-F5344CB8AC3E}">
        <p14:creationId xmlns:p14="http://schemas.microsoft.com/office/powerpoint/2010/main" val="5097931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84</a:t>
            </a:fld>
            <a:endParaRPr lang="en-US" dirty="0"/>
          </a:p>
        </p:txBody>
      </p:sp>
    </p:spTree>
    <p:extLst>
      <p:ext uri="{BB962C8B-B14F-4D97-AF65-F5344CB8AC3E}">
        <p14:creationId xmlns:p14="http://schemas.microsoft.com/office/powerpoint/2010/main" val="11556538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85</a:t>
            </a:fld>
            <a:endParaRPr lang="en-US" dirty="0"/>
          </a:p>
        </p:txBody>
      </p:sp>
    </p:spTree>
    <p:extLst>
      <p:ext uri="{BB962C8B-B14F-4D97-AF65-F5344CB8AC3E}">
        <p14:creationId xmlns:p14="http://schemas.microsoft.com/office/powerpoint/2010/main" val="75039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1C8F7-8EC5-4FB6-84E8-F6319235CA1E}" type="slidenum">
              <a:rPr lang="en-US"/>
              <a:pPr/>
              <a:t>12</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11344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B60A8-57FD-44D6-8C3B-7B6E1597021D}" type="slidenum">
              <a:rPr lang="en-US"/>
              <a:pPr/>
              <a:t>13</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4025"/>
            <a:ext cx="5029200" cy="4114488"/>
          </a:xfrm>
        </p:spPr>
        <p:txBody>
          <a:bodyPr/>
          <a:lstStyle/>
          <a:p>
            <a:endParaRPr lang="en-US" dirty="0"/>
          </a:p>
        </p:txBody>
      </p:sp>
    </p:spTree>
    <p:extLst>
      <p:ext uri="{BB962C8B-B14F-4D97-AF65-F5344CB8AC3E}">
        <p14:creationId xmlns:p14="http://schemas.microsoft.com/office/powerpoint/2010/main" val="1906216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1/24/2024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1/24/2024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2188825"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88825"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081" y="4960137"/>
            <a:ext cx="7770376" cy="1463040"/>
          </a:xfrm>
        </p:spPr>
        <p:txBody>
          <a:bodyPr anchor="ctr">
            <a:normAutofit/>
          </a:bodyPr>
          <a:lstStyle>
            <a:lvl1pPr algn="r">
              <a:defRPr sz="4999" spc="200" baseline="0"/>
            </a:lvl1pPr>
          </a:lstStyle>
          <a:p>
            <a:r>
              <a:rPr lang="en-US"/>
              <a:t>Click to edit Master title style</a:t>
            </a:r>
            <a:endParaRPr lang="en-US" dirty="0"/>
          </a:p>
        </p:txBody>
      </p:sp>
      <p:sp>
        <p:nvSpPr>
          <p:cNvPr id="3" name="Subtitle 2"/>
          <p:cNvSpPr>
            <a:spLocks noGrp="1"/>
          </p:cNvSpPr>
          <p:nvPr>
            <p:ph type="subTitle" idx="1"/>
          </p:nvPr>
        </p:nvSpPr>
        <p:spPr>
          <a:xfrm>
            <a:off x="8608357" y="4960137"/>
            <a:ext cx="3199567" cy="1463040"/>
          </a:xfrm>
        </p:spPr>
        <p:txBody>
          <a:bodyPr lIns="91440" rIns="91440" anchor="ctr">
            <a:normAutofit/>
          </a:bodyPr>
          <a:lstStyle>
            <a:lvl1pPr marL="0" indent="0" algn="l">
              <a:lnSpc>
                <a:spcPct val="100000"/>
              </a:lnSpc>
              <a:spcBef>
                <a:spcPts val="0"/>
              </a:spcBef>
              <a:buNone/>
              <a:defRPr sz="1799">
                <a:solidFill>
                  <a:schemeClr val="tx1">
                    <a:lumMod val="95000"/>
                    <a:lumOff val="5000"/>
                  </a:schemeClr>
                </a:solidFill>
              </a:defRPr>
            </a:lvl1pPr>
            <a:lvl2pPr marL="457063" indent="0" algn="ctr">
              <a:buNone/>
              <a:defRPr sz="1799"/>
            </a:lvl2pPr>
            <a:lvl3pPr marL="914126" indent="0" algn="ctr">
              <a:buNone/>
              <a:defRPr sz="1799"/>
            </a:lvl3pPr>
            <a:lvl4pPr marL="1371189" indent="0" algn="ctr">
              <a:buNone/>
              <a:defRPr sz="1799"/>
            </a:lvl4pPr>
            <a:lvl5pPr marL="1828251" indent="0" algn="ctr">
              <a:buNone/>
              <a:defRPr sz="1799"/>
            </a:lvl5pPr>
            <a:lvl6pPr marL="2285314" indent="0" algn="ctr">
              <a:buNone/>
              <a:defRPr sz="1799"/>
            </a:lvl6pPr>
            <a:lvl7pPr marL="2742377" indent="0" algn="ctr">
              <a:buNone/>
              <a:defRPr sz="1799"/>
            </a:lvl7pPr>
            <a:lvl8pPr marL="3199440" indent="0" algn="ctr">
              <a:buNone/>
              <a:defRPr sz="1799"/>
            </a:lvl8pPr>
            <a:lvl9pPr marL="3656503" indent="0" algn="ctr">
              <a:buNone/>
              <a:defRPr sz="17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B8E3702-859D-43ED-8A22-B89F29D9FF9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cxnSp>
        <p:nvCxnSpPr>
          <p:cNvPr id="8" name="Straight Connector 7"/>
          <p:cNvCxnSpPr/>
          <p:nvPr/>
        </p:nvCxnSpPr>
        <p:spPr>
          <a:xfrm flipV="1">
            <a:off x="838465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733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E3702-859D-43ED-8A22-B89F29D9FF9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3333209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88825"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88825"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4960137"/>
            <a:ext cx="7770376" cy="1463040"/>
          </a:xfrm>
        </p:spPr>
        <p:txBody>
          <a:bodyPr anchor="ctr">
            <a:normAutofit/>
          </a:bodyPr>
          <a:lstStyle>
            <a:lvl1pPr algn="r">
              <a:defRPr sz="4999"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08357" y="4960137"/>
            <a:ext cx="3199567" cy="1463040"/>
          </a:xfrm>
        </p:spPr>
        <p:txBody>
          <a:bodyPr lIns="91440" rIns="91440" anchor="ctr">
            <a:normAutofit/>
          </a:bodyPr>
          <a:lstStyle>
            <a:lvl1pPr marL="0" indent="0">
              <a:lnSpc>
                <a:spcPct val="100000"/>
              </a:lnSpc>
              <a:spcBef>
                <a:spcPts val="0"/>
              </a:spcBef>
              <a:buNone/>
              <a:defRPr sz="1799">
                <a:solidFill>
                  <a:schemeClr val="tx1">
                    <a:lumMod val="95000"/>
                    <a:lumOff val="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E3702-859D-43ED-8A22-B89F29D9FF9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cxnSp>
        <p:nvCxnSpPr>
          <p:cNvPr id="8" name="Straight Connector 7"/>
          <p:cNvCxnSpPr/>
          <p:nvPr/>
        </p:nvCxnSpPr>
        <p:spPr>
          <a:xfrm flipV="1">
            <a:off x="838465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0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9717541"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3860" y="2286000"/>
            <a:ext cx="4753642"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7760" y="2286000"/>
            <a:ext cx="4753642"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8E3702-859D-43ED-8A22-B89F29D9FF9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2020765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3861" y="2179636"/>
            <a:ext cx="4753642" cy="822960"/>
          </a:xfrm>
        </p:spPr>
        <p:txBody>
          <a:bodyPr lIns="137160" rIns="137160" anchor="ctr">
            <a:normAutofit/>
          </a:bodyPr>
          <a:lstStyle>
            <a:lvl1pPr marL="0" indent="0">
              <a:spcBef>
                <a:spcPts val="0"/>
              </a:spcBef>
              <a:spcAft>
                <a:spcPts val="0"/>
              </a:spcAft>
              <a:buNone/>
              <a:defRPr sz="2299" b="0" cap="none" baseline="0">
                <a:solidFill>
                  <a:schemeClr val="accent1"/>
                </a:solidFill>
                <a:latin typeface="+mn-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23861" y="2967788"/>
            <a:ext cx="4753642"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8" y="2179636"/>
            <a:ext cx="4753642" cy="822960"/>
          </a:xfrm>
        </p:spPr>
        <p:txBody>
          <a:bodyPr lIns="137160" rIns="137160" anchor="ctr">
            <a:normAutofit/>
          </a:bodyPr>
          <a:lstStyle>
            <a:lvl1pPr marL="0" indent="0">
              <a:spcBef>
                <a:spcPts val="0"/>
              </a:spcBef>
              <a:spcAft>
                <a:spcPts val="0"/>
              </a:spcAft>
              <a:buNone/>
              <a:defRPr lang="en-US" sz="2299" b="0" kern="1200" cap="none" baseline="0" dirty="0">
                <a:solidFill>
                  <a:schemeClr val="accent1"/>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799"/>
              </a:spcBef>
              <a:buNone/>
            </a:pPr>
            <a:r>
              <a:rPr lang="en-US"/>
              <a:t>Click to edit Master text styles</a:t>
            </a:r>
          </a:p>
        </p:txBody>
      </p:sp>
      <p:sp>
        <p:nvSpPr>
          <p:cNvPr id="6" name="Content Placeholder 5"/>
          <p:cNvSpPr>
            <a:spLocks noGrp="1"/>
          </p:cNvSpPr>
          <p:nvPr>
            <p:ph sz="quarter" idx="4"/>
          </p:nvPr>
        </p:nvSpPr>
        <p:spPr>
          <a:xfrm>
            <a:off x="5989328" y="2967788"/>
            <a:ext cx="4753642"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E3702-859D-43ED-8A22-B89F29D9FF90}"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2584887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8E3702-859D-43ED-8A22-B89F29D9FF90}"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1764434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E3702-859D-43ED-8A22-B89F29D9FF90}"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150898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3861" y="471509"/>
            <a:ext cx="4387977" cy="1737360"/>
          </a:xfrm>
        </p:spPr>
        <p:txBody>
          <a:bodyPr>
            <a:noAutofit/>
          </a:bodyPr>
          <a:lstStyle>
            <a:lvl1pPr>
              <a:lnSpc>
                <a:spcPct val="80000"/>
              </a:lnSpc>
              <a:defRPr sz="3999"/>
            </a:lvl1pPr>
          </a:lstStyle>
          <a:p>
            <a:r>
              <a:rPr lang="en-US"/>
              <a:t>Click to edit Master title style</a:t>
            </a:r>
            <a:endParaRPr lang="en-US" dirty="0"/>
          </a:p>
        </p:txBody>
      </p:sp>
      <p:sp>
        <p:nvSpPr>
          <p:cNvPr id="3" name="Content Placeholder 2"/>
          <p:cNvSpPr>
            <a:spLocks noGrp="1"/>
          </p:cNvSpPr>
          <p:nvPr>
            <p:ph idx="1"/>
          </p:nvPr>
        </p:nvSpPr>
        <p:spPr>
          <a:xfrm>
            <a:off x="5713512" y="822960"/>
            <a:ext cx="5676945" cy="5184648"/>
          </a:xfrm>
        </p:spPr>
        <p:txBody>
          <a:bodyPr/>
          <a:lstStyle>
            <a:lvl1pPr>
              <a:defRPr sz="2399"/>
            </a:lvl1pPr>
            <a:lvl2pPr>
              <a:defRPr sz="19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3861" y="2257506"/>
            <a:ext cx="4387977" cy="3762294"/>
          </a:xfrm>
        </p:spPr>
        <p:txBody>
          <a:bodyPr lIns="91440" rIns="91440">
            <a:normAutofit/>
          </a:bodyPr>
          <a:lstStyle>
            <a:lvl1pPr marL="0" indent="0">
              <a:lnSpc>
                <a:spcPct val="108000"/>
              </a:lnSpc>
              <a:spcBef>
                <a:spcPts val="6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E3702-859D-43ED-8A22-B89F29D9FF9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137265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1/24/2024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4960138"/>
            <a:ext cx="7770376" cy="1463040"/>
          </a:xfrm>
        </p:spPr>
        <p:txBody>
          <a:bodyPr anchor="ctr">
            <a:normAutofit/>
          </a:bodyPr>
          <a:lstStyle>
            <a:lvl1pPr algn="r">
              <a:defRPr sz="4999"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5778" cy="4572000"/>
          </a:xfrm>
          <a:solidFill>
            <a:schemeClr val="accent1">
              <a:lumMod val="60000"/>
              <a:lumOff val="40000"/>
            </a:schemeClr>
          </a:solidFill>
        </p:spPr>
        <p:txBody>
          <a:bodyPr lIns="457200" tIns="365760" rIns="45720" bIns="4572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608357" y="4960138"/>
            <a:ext cx="3199567" cy="1463040"/>
          </a:xfrm>
        </p:spPr>
        <p:txBody>
          <a:bodyPr lIns="91440" rIns="91440" anchor="ctr">
            <a:normAutofit/>
          </a:bodyPr>
          <a:lstStyle>
            <a:lvl1pPr marL="0" indent="0">
              <a:lnSpc>
                <a:spcPct val="100000"/>
              </a:lnSpc>
              <a:spcBef>
                <a:spcPts val="0"/>
              </a:spcBef>
              <a:buNone/>
              <a:defRPr sz="1799">
                <a:solidFill>
                  <a:schemeClr val="tx1">
                    <a:lumMod val="95000"/>
                    <a:lumOff val="5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E3702-859D-43ED-8A22-B89F29D9FF9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58155-1FE1-4A86-8DF9-E953EBAE333A}" type="slidenum">
              <a:rPr lang="en-US" smtClean="0"/>
              <a:t>‹#›</a:t>
            </a:fld>
            <a:endParaRPr lang="en-US"/>
          </a:p>
        </p:txBody>
      </p:sp>
      <p:cxnSp>
        <p:nvCxnSpPr>
          <p:cNvPr id="8" name="Straight Connector 7"/>
          <p:cNvCxnSpPr/>
          <p:nvPr/>
        </p:nvCxnSpPr>
        <p:spPr>
          <a:xfrm flipV="1">
            <a:off x="8384659"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039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E3702-859D-43ED-8A22-B89F29D9FF9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190251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762000"/>
            <a:ext cx="262821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343" y="762000"/>
            <a:ext cx="7579926"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E3702-859D-43ED-8A22-B89F29D9FF9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cxnSp>
        <p:nvCxnSpPr>
          <p:cNvPr id="7" name="Straight Connector 6"/>
          <p:cNvCxnSpPr/>
          <p:nvPr/>
        </p:nvCxnSpPr>
        <p:spPr>
          <a:xfrm rot="5400000" flipV="1">
            <a:off x="10055781" y="59382"/>
            <a:ext cx="0" cy="9141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24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1/24/2024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1/24/2024</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1/24/2024</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1/24/2024</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1/24/2024</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1/24/2024</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1/24/2024</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1/24/2024</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861" y="585216"/>
            <a:ext cx="9717541"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3862" y="2286000"/>
            <a:ext cx="971754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3863" y="6470704"/>
            <a:ext cx="215358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B8E3702-859D-43ED-8A22-B89F29D9FF90}" type="datetimeFigureOut">
              <a:rPr lang="en-US" smtClean="0"/>
              <a:t>1/24/2024</a:t>
            </a:fld>
            <a:endParaRPr lang="en-US"/>
          </a:p>
        </p:txBody>
      </p:sp>
      <p:sp>
        <p:nvSpPr>
          <p:cNvPr id="5" name="Footer Placeholder 4"/>
          <p:cNvSpPr>
            <a:spLocks noGrp="1"/>
          </p:cNvSpPr>
          <p:nvPr>
            <p:ph type="ftr" sz="quarter" idx="3"/>
          </p:nvPr>
        </p:nvSpPr>
        <p:spPr>
          <a:xfrm>
            <a:off x="4841671" y="6470704"/>
            <a:ext cx="5899922"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4511" y="6470704"/>
            <a:ext cx="97341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3858155-1FE1-4A86-8DF9-E953EBAE333A}" type="slidenum">
              <a:rPr lang="en-US" smtClean="0"/>
              <a:t>‹#›</a:t>
            </a:fld>
            <a:endParaRPr lang="en-US"/>
          </a:p>
        </p:txBody>
      </p:sp>
      <p:cxnSp>
        <p:nvCxnSpPr>
          <p:cNvPr id="7" name="Straight Connector 6"/>
          <p:cNvCxnSpPr/>
          <p:nvPr/>
        </p:nvCxnSpPr>
        <p:spPr>
          <a:xfrm flipV="1">
            <a:off x="761802"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536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126" rtl="0" eaLnBrk="1" latinLnBrk="0" hangingPunct="1">
        <a:lnSpc>
          <a:spcPct val="80000"/>
        </a:lnSpc>
        <a:spcBef>
          <a:spcPct val="0"/>
        </a:spcBef>
        <a:buNone/>
        <a:defRPr sz="4999" kern="1200" cap="all" spc="100" baseline="0">
          <a:solidFill>
            <a:schemeClr val="tx1">
              <a:lumMod val="95000"/>
              <a:lumOff val="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image" Target="../media/image18.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7.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9412" y="1600200"/>
            <a:ext cx="11277600" cy="1524000"/>
          </a:xfrm>
        </p:spPr>
        <p:txBody>
          <a:bodyPr>
            <a:normAutofit fontScale="90000"/>
          </a:bodyPr>
          <a:lstStyle/>
          <a:p>
            <a:r>
              <a:rPr lang="en-US" sz="5300" dirty="0"/>
              <a:t>INTRO TO FINANCE SEMINARS</a:t>
            </a:r>
            <a:br>
              <a:rPr lang="en-US" dirty="0"/>
            </a:br>
            <a:br>
              <a:rPr lang="en-US" dirty="0"/>
            </a:br>
            <a:r>
              <a:rPr lang="en-US" sz="4400" dirty="0"/>
              <a:t>TIME VALUE OF MONEY &amp; RETURN ANALYSIS</a:t>
            </a:r>
            <a:endParaRPr lang="en-US"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5612" y="304800"/>
            <a:ext cx="9144001" cy="685800"/>
          </a:xfrm>
        </p:spPr>
        <p:txBody>
          <a:bodyPr/>
          <a:lstStyle/>
          <a:p>
            <a:r>
              <a:rPr lang="en-US" dirty="0"/>
              <a:t>Future Values: General Formula</a:t>
            </a:r>
          </a:p>
        </p:txBody>
      </p:sp>
      <p:sp>
        <p:nvSpPr>
          <p:cNvPr id="78851" name="Rectangle 3"/>
          <p:cNvSpPr>
            <a:spLocks noGrp="1" noChangeArrowheads="1"/>
          </p:cNvSpPr>
          <p:nvPr>
            <p:ph type="body" idx="1"/>
          </p:nvPr>
        </p:nvSpPr>
        <p:spPr>
          <a:xfrm>
            <a:off x="608012" y="1295400"/>
            <a:ext cx="10316099" cy="4022312"/>
          </a:xfrm>
        </p:spPr>
        <p:txBody>
          <a:bodyPr>
            <a:normAutofit/>
          </a:bodyPr>
          <a:lstStyle/>
          <a:p>
            <a:r>
              <a:rPr lang="en-US" sz="2799" dirty="0"/>
              <a:t>FV = PV(1 + r)</a:t>
            </a:r>
            <a:r>
              <a:rPr lang="en-US" sz="2799" baseline="30000" dirty="0"/>
              <a:t>t</a:t>
            </a:r>
            <a:endParaRPr lang="en-US" sz="2799" dirty="0"/>
          </a:p>
          <a:p>
            <a:pPr lvl="1"/>
            <a:r>
              <a:rPr lang="en-US" sz="2799" dirty="0"/>
              <a:t>FV = future value</a:t>
            </a:r>
          </a:p>
          <a:p>
            <a:pPr lvl="1"/>
            <a:r>
              <a:rPr lang="en-US" sz="2799" dirty="0"/>
              <a:t>PV = present value</a:t>
            </a:r>
          </a:p>
          <a:p>
            <a:pPr lvl="1"/>
            <a:r>
              <a:rPr lang="en-US" sz="2799" dirty="0"/>
              <a:t>r = period interest rate, expressed as a decimal</a:t>
            </a:r>
          </a:p>
          <a:p>
            <a:pPr lvl="1"/>
            <a:r>
              <a:rPr lang="en-US" sz="2799" dirty="0"/>
              <a:t>t = number of periods (time)</a:t>
            </a:r>
          </a:p>
          <a:p>
            <a:r>
              <a:rPr lang="en-US" sz="2799" dirty="0"/>
              <a:t>Interest factor = (1 + r)</a:t>
            </a:r>
            <a:r>
              <a:rPr lang="en-US" sz="2799" baseline="30000" dirty="0"/>
              <a:t>t</a:t>
            </a:r>
          </a:p>
          <a:p>
            <a:r>
              <a:rPr lang="en-US" sz="2799" dirty="0"/>
              <a:t>To find future values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79412" y="359664"/>
            <a:ext cx="8839199" cy="658120"/>
          </a:xfrm>
        </p:spPr>
        <p:txBody>
          <a:bodyPr/>
          <a:lstStyle/>
          <a:p>
            <a:r>
              <a:rPr lang="en-US" dirty="0"/>
              <a:t>Future Values – Example 2</a:t>
            </a:r>
          </a:p>
        </p:txBody>
      </p:sp>
      <p:sp>
        <p:nvSpPr>
          <p:cNvPr id="87043" name="Rectangle 3"/>
          <p:cNvSpPr>
            <a:spLocks noGrp="1" noChangeArrowheads="1"/>
          </p:cNvSpPr>
          <p:nvPr>
            <p:ph type="body" idx="1"/>
          </p:nvPr>
        </p:nvSpPr>
        <p:spPr>
          <a:xfrm>
            <a:off x="455612" y="1295400"/>
            <a:ext cx="11012603" cy="4022312"/>
          </a:xfrm>
        </p:spPr>
        <p:txBody>
          <a:bodyPr>
            <a:normAutofit/>
          </a:bodyPr>
          <a:lstStyle/>
          <a:p>
            <a:pPr>
              <a:lnSpc>
                <a:spcPct val="90000"/>
              </a:lnSpc>
            </a:pPr>
            <a:r>
              <a:rPr lang="en-US" dirty="0"/>
              <a:t>Suppose you invest the $1,000 at an interest rate of 5% for 10 years. How much would you have assuming compound interest?</a:t>
            </a:r>
          </a:p>
          <a:p>
            <a:r>
              <a:rPr lang="en-US" sz="2399" dirty="0"/>
              <a:t>FV = PV(1 + r)</a:t>
            </a:r>
            <a:r>
              <a:rPr lang="en-US" sz="2399" baseline="30000" dirty="0"/>
              <a:t>t</a:t>
            </a:r>
          </a:p>
          <a:p>
            <a:pPr marL="0" indent="0">
              <a:lnSpc>
                <a:spcPct val="90000"/>
              </a:lnSpc>
              <a:buNone/>
            </a:pPr>
            <a:endParaRPr lang="en-US" dirty="0"/>
          </a:p>
        </p:txBody>
      </p:sp>
    </p:spTree>
    <p:extLst>
      <p:ext uri="{BB962C8B-B14F-4D97-AF65-F5344CB8AC3E}">
        <p14:creationId xmlns:p14="http://schemas.microsoft.com/office/powerpoint/2010/main" val="267523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79412" y="359664"/>
            <a:ext cx="8839199" cy="658120"/>
          </a:xfrm>
        </p:spPr>
        <p:txBody>
          <a:bodyPr/>
          <a:lstStyle/>
          <a:p>
            <a:r>
              <a:rPr lang="en-US" dirty="0"/>
              <a:t>Future Values – Example 2</a:t>
            </a:r>
          </a:p>
        </p:txBody>
      </p:sp>
      <p:sp>
        <p:nvSpPr>
          <p:cNvPr id="87043" name="Rectangle 3"/>
          <p:cNvSpPr>
            <a:spLocks noGrp="1" noChangeArrowheads="1"/>
          </p:cNvSpPr>
          <p:nvPr>
            <p:ph type="body" idx="1"/>
          </p:nvPr>
        </p:nvSpPr>
        <p:spPr>
          <a:xfrm>
            <a:off x="455612" y="1295400"/>
            <a:ext cx="11012603" cy="4022312"/>
          </a:xfrm>
        </p:spPr>
        <p:txBody>
          <a:bodyPr>
            <a:normAutofit/>
          </a:bodyPr>
          <a:lstStyle/>
          <a:p>
            <a:pPr>
              <a:lnSpc>
                <a:spcPct val="90000"/>
              </a:lnSpc>
            </a:pPr>
            <a:r>
              <a:rPr lang="en-US" dirty="0"/>
              <a:t>Suppose you invest the $1,000 at an interest rate of 5% for 10 years. How much would you have assuming compound interest?</a:t>
            </a:r>
          </a:p>
          <a:p>
            <a:r>
              <a:rPr lang="en-US" sz="2399" dirty="0"/>
              <a:t>FV = PV(1 + r)</a:t>
            </a:r>
            <a:r>
              <a:rPr lang="en-US" sz="2399" baseline="30000" dirty="0"/>
              <a:t>t</a:t>
            </a:r>
          </a:p>
          <a:p>
            <a:r>
              <a:rPr lang="en-US" sz="4400" baseline="30000" dirty="0"/>
              <a:t>1000 (1+.05)^10 = $1,628.89</a:t>
            </a:r>
            <a:endParaRPr lang="en-US" sz="4400" dirty="0"/>
          </a:p>
          <a:p>
            <a:pPr>
              <a:lnSpc>
                <a:spcPct val="90000"/>
              </a:lnSpc>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5612" y="228600"/>
            <a:ext cx="8534399" cy="609600"/>
          </a:xfrm>
        </p:spPr>
        <p:txBody>
          <a:bodyPr/>
          <a:lstStyle/>
          <a:p>
            <a:r>
              <a:rPr lang="en-US" dirty="0"/>
              <a:t>Future Value – Example 3</a:t>
            </a:r>
          </a:p>
        </p:txBody>
      </p:sp>
      <p:sp>
        <p:nvSpPr>
          <p:cNvPr id="89091" name="Rectangle 3"/>
          <p:cNvSpPr>
            <a:spLocks noGrp="1" noChangeArrowheads="1"/>
          </p:cNvSpPr>
          <p:nvPr>
            <p:ph type="body" idx="1"/>
          </p:nvPr>
        </p:nvSpPr>
        <p:spPr>
          <a:xfrm>
            <a:off x="455612" y="1066800"/>
            <a:ext cx="11057006" cy="4309620"/>
          </a:xfrm>
        </p:spPr>
        <p:txBody>
          <a:bodyPr/>
          <a:lstStyle/>
          <a:p>
            <a:pPr marL="0" indent="0">
              <a:buNone/>
            </a:pPr>
            <a:r>
              <a:rPr lang="en-US" dirty="0"/>
              <a:t>Suppose a relative of yours deposited $10 at 5% interest into a savings account 200 years ago. How much would the investment be worth today with simple interest? With compound interest? What is the difference?</a:t>
            </a:r>
          </a:p>
        </p:txBody>
      </p:sp>
    </p:spTree>
    <p:extLst>
      <p:ext uri="{BB962C8B-B14F-4D97-AF65-F5344CB8AC3E}">
        <p14:creationId xmlns:p14="http://schemas.microsoft.com/office/powerpoint/2010/main" val="117814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5612" y="228600"/>
            <a:ext cx="8534399" cy="609600"/>
          </a:xfrm>
        </p:spPr>
        <p:txBody>
          <a:bodyPr/>
          <a:lstStyle/>
          <a:p>
            <a:r>
              <a:rPr lang="en-US" dirty="0"/>
              <a:t>Future Value – Example 3</a:t>
            </a:r>
          </a:p>
        </p:txBody>
      </p:sp>
      <p:sp>
        <p:nvSpPr>
          <p:cNvPr id="89091" name="Rectangle 3"/>
          <p:cNvSpPr>
            <a:spLocks noGrp="1" noChangeArrowheads="1"/>
          </p:cNvSpPr>
          <p:nvPr>
            <p:ph type="body" idx="1"/>
          </p:nvPr>
        </p:nvSpPr>
        <p:spPr>
          <a:xfrm>
            <a:off x="455612" y="1066800"/>
            <a:ext cx="11057006" cy="4309620"/>
          </a:xfrm>
        </p:spPr>
        <p:txBody>
          <a:bodyPr/>
          <a:lstStyle/>
          <a:p>
            <a:pPr marL="0" indent="0">
              <a:buNone/>
            </a:pPr>
            <a:r>
              <a:rPr lang="en-US" dirty="0"/>
              <a:t>Suppose a relative of yours deposited $10 at 5% interest into a savings account 200 years ago. How much would the investment be worth today with simple interest? With compound interest? What is the difference?</a:t>
            </a:r>
          </a:p>
          <a:p>
            <a:pPr marL="0" indent="0">
              <a:buNone/>
            </a:pPr>
            <a:r>
              <a:rPr lang="en-US" sz="4000" dirty="0"/>
              <a:t>Simple 10 + 10 (0.5) (200) = 110</a:t>
            </a:r>
          </a:p>
          <a:p>
            <a:pPr marL="0" indent="0">
              <a:buNone/>
            </a:pPr>
            <a:r>
              <a:rPr lang="en-US" sz="4000" dirty="0"/>
              <a:t>Compound FV = 10 (1+1.05) ^ 200 = 172,925.81</a:t>
            </a:r>
          </a:p>
        </p:txBody>
      </p:sp>
    </p:spTree>
    <p:extLst>
      <p:ext uri="{BB962C8B-B14F-4D97-AF65-F5344CB8AC3E}">
        <p14:creationId xmlns:p14="http://schemas.microsoft.com/office/powerpoint/2010/main" val="287456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1812" y="304800"/>
            <a:ext cx="8458199" cy="685800"/>
          </a:xfrm>
        </p:spPr>
        <p:txBody>
          <a:bodyPr>
            <a:normAutofit/>
          </a:bodyPr>
          <a:lstStyle/>
          <a:p>
            <a:r>
              <a:rPr lang="en-US" dirty="0"/>
              <a:t>FV: Using Excel’s Financial Technology</a:t>
            </a:r>
          </a:p>
        </p:txBody>
      </p:sp>
      <p:sp>
        <p:nvSpPr>
          <p:cNvPr id="3" name="Content Placeholder 2"/>
          <p:cNvSpPr>
            <a:spLocks noGrp="1"/>
          </p:cNvSpPr>
          <p:nvPr>
            <p:ph sz="quarter" idx="1"/>
          </p:nvPr>
        </p:nvSpPr>
        <p:spPr>
          <a:xfrm>
            <a:off x="608012" y="1219199"/>
            <a:ext cx="8381999" cy="3810001"/>
          </a:xfrm>
        </p:spPr>
        <p:txBody>
          <a:bodyPr/>
          <a:lstStyle/>
          <a:p>
            <a:r>
              <a:rPr lang="en-US" dirty="0"/>
              <a:t>Type the formula</a:t>
            </a:r>
          </a:p>
          <a:p>
            <a:r>
              <a:rPr lang="en-US" dirty="0"/>
              <a:t>Use a dialogue box</a:t>
            </a:r>
          </a:p>
          <a:p>
            <a:pPr lvl="1"/>
            <a:r>
              <a:rPr lang="en-US" dirty="0"/>
              <a:t>Click on Formulas &gt; Financial &gt; FV. </a:t>
            </a:r>
          </a:p>
          <a:p>
            <a:pPr lvl="1"/>
            <a:r>
              <a:rPr lang="en-US" dirty="0"/>
              <a:t>Fill in the Rate, number of periods (</a:t>
            </a:r>
            <a:r>
              <a:rPr lang="en-US" dirty="0" err="1"/>
              <a:t>Nper</a:t>
            </a:r>
            <a:r>
              <a:rPr lang="en-US" dirty="0"/>
              <a:t>), periodic payments (</a:t>
            </a:r>
            <a:r>
              <a:rPr lang="en-US" dirty="0" err="1"/>
              <a:t>Pmt</a:t>
            </a:r>
            <a:r>
              <a:rPr lang="en-US" dirty="0"/>
              <a:t>), and present value (</a:t>
            </a:r>
            <a:r>
              <a:rPr lang="en-US" dirty="0" err="1"/>
              <a:t>Pv</a:t>
            </a:r>
            <a:r>
              <a:rPr lang="en-US" dirty="0"/>
              <a:t>). Click OK.</a:t>
            </a:r>
          </a:p>
          <a:p>
            <a:r>
              <a:rPr lang="en-US" dirty="0"/>
              <a:t>Type the function</a:t>
            </a:r>
          </a:p>
          <a:p>
            <a:pPr lvl="1"/>
            <a:r>
              <a:rPr lang="en-US" dirty="0"/>
              <a:t>=FV(rate, </a:t>
            </a:r>
            <a:r>
              <a:rPr lang="en-US" dirty="0" err="1"/>
              <a:t>nper</a:t>
            </a:r>
            <a:r>
              <a:rPr lang="en-US" dirty="0"/>
              <a:t>, </a:t>
            </a:r>
            <a:r>
              <a:rPr lang="en-US" dirty="0" err="1"/>
              <a:t>pmt</a:t>
            </a:r>
            <a:r>
              <a:rPr lang="en-US" dirty="0"/>
              <a:t>, </a:t>
            </a:r>
            <a:r>
              <a:rPr lang="en-US" dirty="0" err="1"/>
              <a:t>pv</a:t>
            </a:r>
            <a:r>
              <a:rPr lang="en-US" dirty="0"/>
              <a:t>, type)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79412" y="152400"/>
            <a:ext cx="8151277" cy="990342"/>
          </a:xfrm>
        </p:spPr>
        <p:txBody>
          <a:bodyPr>
            <a:normAutofit/>
          </a:bodyPr>
          <a:lstStyle/>
          <a:p>
            <a:pPr eaLnBrk="1" hangingPunct="1">
              <a:defRPr/>
            </a:pPr>
            <a:r>
              <a:rPr lang="en-US" dirty="0"/>
              <a:t>FV: Excel Dialogue Box Technology</a:t>
            </a:r>
          </a:p>
        </p:txBody>
      </p:sp>
      <p:sp>
        <p:nvSpPr>
          <p:cNvPr id="10243" name="Rectangle 3"/>
          <p:cNvSpPr>
            <a:spLocks noGrp="1" noChangeArrowheads="1"/>
          </p:cNvSpPr>
          <p:nvPr>
            <p:ph sz="quarter" idx="1"/>
          </p:nvPr>
        </p:nvSpPr>
        <p:spPr>
          <a:xfrm>
            <a:off x="531812" y="1219200"/>
            <a:ext cx="8151277" cy="4945362"/>
          </a:xfrm>
        </p:spPr>
        <p:txBody>
          <a:bodyPr>
            <a:normAutofit/>
          </a:bodyPr>
          <a:lstStyle/>
          <a:p>
            <a:pPr eaLnBrk="1" hangingPunct="1">
              <a:defRPr/>
            </a:pPr>
            <a:r>
              <a:rPr lang="en-US" sz="2799" dirty="0"/>
              <a:t>If you invest $1000 for 5% per year how much money will you have in 3 years?</a:t>
            </a:r>
          </a:p>
          <a:p>
            <a:pPr eaLnBrk="1" hangingPunct="1">
              <a:defRPr/>
            </a:pPr>
            <a:endParaRPr lang="en-US" sz="2799" dirty="0"/>
          </a:p>
          <a:p>
            <a:pPr eaLnBrk="1" hangingPunct="1">
              <a:defRPr/>
            </a:pPr>
            <a:endParaRPr lang="en-US" sz="2799" dirty="0"/>
          </a:p>
          <a:p>
            <a:pPr eaLnBrk="1" hangingPunct="1">
              <a:defRPr/>
            </a:pPr>
            <a:endParaRPr lang="en-US" sz="2799" dirty="0"/>
          </a:p>
          <a:p>
            <a:pPr eaLnBrk="1" hangingPunct="1">
              <a:defRPr/>
            </a:pPr>
            <a:endParaRPr lang="en-US" sz="2799" dirty="0"/>
          </a:p>
          <a:p>
            <a:pPr lvl="1" eaLnBrk="1" hangingPunct="1">
              <a:defRPr/>
            </a:pPr>
            <a:endParaRPr lang="en-US" sz="2499" dirty="0"/>
          </a:p>
        </p:txBody>
      </p:sp>
      <p:pic>
        <p:nvPicPr>
          <p:cNvPr id="2314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14" t="30150" r="11733" b="31530"/>
          <a:stretch/>
        </p:blipFill>
        <p:spPr bwMode="auto">
          <a:xfrm>
            <a:off x="836612" y="2209800"/>
            <a:ext cx="6837169" cy="391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9412" y="304800"/>
            <a:ext cx="8229599" cy="609600"/>
          </a:xfrm>
        </p:spPr>
        <p:txBody>
          <a:bodyPr>
            <a:normAutofit/>
          </a:bodyPr>
          <a:lstStyle/>
          <a:p>
            <a:r>
              <a:rPr lang="en-US" dirty="0"/>
              <a:t>FV: Excel Formula</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15D014E-A933-4CCF-8FA4-211CB895334D}"/>
                  </a:ext>
                </a:extLst>
              </p:cNvPr>
              <p:cNvGraphicFramePr>
                <a:graphicFrameLocks noChangeAspect="1"/>
              </p:cNvGraphicFramePr>
              <p:nvPr>
                <p:extLst>
                  <p:ext uri="{D42A27DB-BD31-4B8C-83A1-F6EECF244321}">
                    <p14:modId xmlns:p14="http://schemas.microsoft.com/office/powerpoint/2010/main" val="812909514"/>
                  </p:ext>
                </p:extLst>
              </p:nvPr>
            </p:nvGraphicFramePr>
            <p:xfrm>
              <a:off x="817236" y="1227582"/>
              <a:ext cx="9544375" cy="5370110"/>
            </p:xfrm>
            <a:graphic>
              <a:graphicData uri="http://schemas.microsoft.com/office/powerpoint/2016/slidezoom">
                <pslz:sldZm>
                  <pslz:sldZmObj sldId="633" cId="3332688678">
                    <pslz:zmPr id="{CC0DF09F-6CB2-46A9-9D94-CB1329C4D042}" returnToParent="0" transitionDur="1000">
                      <p166:blipFill xmlns:p166="http://schemas.microsoft.com/office/powerpoint/2016/6/main">
                        <a:blip r:embed="rId3"/>
                        <a:stretch>
                          <a:fillRect/>
                        </a:stretch>
                      </p166:blipFill>
                      <p166:spPr xmlns:p166="http://schemas.microsoft.com/office/powerpoint/2016/6/main">
                        <a:xfrm>
                          <a:off x="0" y="0"/>
                          <a:ext cx="9544375" cy="5370110"/>
                        </a:xfrm>
                        <a:prstGeom prst="rect">
                          <a:avLst/>
                        </a:prstGeom>
                        <a:ln w="3175">
                          <a:solidFill>
                            <a:prstClr val="ltGray"/>
                          </a:solid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F15D014E-A933-4CCF-8FA4-211CB895334D}"/>
                  </a:ext>
                </a:extLst>
              </p:cNvPr>
              <p:cNvPicPr>
                <a:picLocks noGrp="1" noRot="1" noChangeAspect="1" noMove="1" noResize="1" noEditPoints="1" noAdjustHandles="1" noChangeArrowheads="1" noChangeShapeType="1"/>
              </p:cNvPicPr>
              <p:nvPr/>
            </p:nvPicPr>
            <p:blipFill>
              <a:blip r:embed="rId5"/>
              <a:stretch>
                <a:fillRect/>
              </a:stretch>
            </p:blipFill>
            <p:spPr>
              <a:xfrm>
                <a:off x="817236" y="1227582"/>
                <a:ext cx="9544375" cy="5370110"/>
              </a:xfrm>
              <a:prstGeom prst="rect">
                <a:avLst/>
              </a:prstGeom>
              <a:ln w="3175">
                <a:solidFill>
                  <a:prstClr val="ltGray"/>
                </a:solidFill>
              </a:ln>
            </p:spPr>
          </p:pic>
        </mc:Fallback>
      </mc:AlternateContent>
    </p:spTree>
    <p:extLst>
      <p:ext uri="{BB962C8B-B14F-4D97-AF65-F5344CB8AC3E}">
        <p14:creationId xmlns:p14="http://schemas.microsoft.com/office/powerpoint/2010/main" val="248810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FV: Excel Formula</a:t>
            </a:r>
          </a:p>
        </p:txBody>
      </p:sp>
      <p:graphicFrame>
        <p:nvGraphicFramePr>
          <p:cNvPr id="7" name="Object 6"/>
          <p:cNvGraphicFramePr>
            <a:graphicFrameLocks noChangeAspect="1"/>
          </p:cNvGraphicFramePr>
          <p:nvPr/>
        </p:nvGraphicFramePr>
        <p:xfrm>
          <a:off x="1912439" y="1619721"/>
          <a:ext cx="8587725" cy="4394643"/>
        </p:xfrm>
        <a:graphic>
          <a:graphicData uri="http://schemas.openxmlformats.org/presentationml/2006/ole">
            <mc:AlternateContent xmlns:mc="http://schemas.openxmlformats.org/markup-compatibility/2006">
              <mc:Choice xmlns:v="urn:schemas-microsoft-com:vml" Requires="v">
                <p:oleObj name="Worksheet" r:id="rId3" imgW="5524566" imgH="2827266" progId="Excel.Sheet.8">
                  <p:embed/>
                </p:oleObj>
              </mc:Choice>
              <mc:Fallback>
                <p:oleObj name="Worksheet" r:id="rId3" imgW="5524566" imgH="2827266" progId="Excel.Sheet.8">
                  <p:embed/>
                  <p:pic>
                    <p:nvPicPr>
                      <p:cNvPr id="7" name="Object 6"/>
                      <p:cNvPicPr/>
                      <p:nvPr/>
                    </p:nvPicPr>
                    <p:blipFill>
                      <a:blip r:embed="rId4"/>
                      <a:stretch>
                        <a:fillRect/>
                      </a:stretch>
                    </p:blipFill>
                    <p:spPr>
                      <a:xfrm>
                        <a:off x="1912439" y="1619721"/>
                        <a:ext cx="8587725" cy="4394643"/>
                      </a:xfrm>
                      <a:prstGeom prst="rect">
                        <a:avLst/>
                      </a:prstGeom>
                    </p:spPr>
                  </p:pic>
                </p:oleObj>
              </mc:Fallback>
            </mc:AlternateContent>
          </a:graphicData>
        </a:graphic>
      </p:graphicFrame>
    </p:spTree>
    <p:extLst>
      <p:ext uri="{BB962C8B-B14F-4D97-AF65-F5344CB8AC3E}">
        <p14:creationId xmlns:p14="http://schemas.microsoft.com/office/powerpoint/2010/main" val="333268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2" y="381000"/>
            <a:ext cx="8381999" cy="685800"/>
          </a:xfrm>
        </p:spPr>
        <p:txBody>
          <a:bodyPr/>
          <a:lstStyle/>
          <a:p>
            <a:r>
              <a:rPr lang="en-US" dirty="0"/>
              <a:t>Future Value – one more example</a:t>
            </a:r>
          </a:p>
        </p:txBody>
      </p:sp>
      <p:sp>
        <p:nvSpPr>
          <p:cNvPr id="6" name="Content Placeholder 5"/>
          <p:cNvSpPr>
            <a:spLocks noGrp="1"/>
          </p:cNvSpPr>
          <p:nvPr>
            <p:ph sz="quarter" idx="1"/>
          </p:nvPr>
        </p:nvSpPr>
        <p:spPr>
          <a:xfrm>
            <a:off x="484504" y="1371600"/>
            <a:ext cx="8686799" cy="3657601"/>
          </a:xfrm>
        </p:spPr>
        <p:txBody>
          <a:bodyPr/>
          <a:lstStyle/>
          <a:p>
            <a:pPr marL="0" indent="0">
              <a:buNone/>
            </a:pPr>
            <a:r>
              <a:rPr lang="en-US" dirty="0"/>
              <a:t>A company currently has profits of $3 million dollars. If profits increase 4% each year, how much profit will the company earn in 10 years?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3877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3FE0-466C-4459-A0C6-3124BB5003E5}"/>
              </a:ext>
            </a:extLst>
          </p:cNvPr>
          <p:cNvSpPr>
            <a:spLocks noGrp="1"/>
          </p:cNvSpPr>
          <p:nvPr>
            <p:ph type="title"/>
          </p:nvPr>
        </p:nvSpPr>
        <p:spPr>
          <a:xfrm>
            <a:off x="117400" y="609600"/>
            <a:ext cx="4931160" cy="457200"/>
          </a:xfrm>
        </p:spPr>
        <p:txBody>
          <a:bodyPr vert="horz" lIns="91416" tIns="45708" rIns="91416" bIns="45708" rtlCol="0" anchor="b">
            <a:normAutofit fontScale="90000"/>
          </a:bodyPr>
          <a:lstStyle/>
          <a:p>
            <a:r>
              <a:rPr lang="en-US" sz="2000" b="1" dirty="0">
                <a:solidFill>
                  <a:srgbClr val="FFFF00"/>
                </a:solidFill>
              </a:rPr>
              <a:t>Speaker’s Biography</a:t>
            </a:r>
            <a:br>
              <a:rPr lang="en-US" sz="4599" dirty="0"/>
            </a:br>
            <a:endParaRPr lang="en-US" sz="4599" dirty="0"/>
          </a:p>
        </p:txBody>
      </p:sp>
      <p:sp>
        <p:nvSpPr>
          <p:cNvPr id="3" name="TextBox 2">
            <a:extLst>
              <a:ext uri="{FF2B5EF4-FFF2-40B4-BE49-F238E27FC236}">
                <a16:creationId xmlns:a16="http://schemas.microsoft.com/office/drawing/2014/main" id="{9BC2FA62-5326-4ECB-8E4F-C4D1D1A7BB75}"/>
              </a:ext>
            </a:extLst>
          </p:cNvPr>
          <p:cNvSpPr txBox="1"/>
          <p:nvPr/>
        </p:nvSpPr>
        <p:spPr>
          <a:xfrm>
            <a:off x="194402" y="3158296"/>
            <a:ext cx="2743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mn-cs"/>
              </a:rPr>
              <a:t>Chris Droussiotis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a:ea typeface="+mn-ea"/>
                <a:cs typeface="+mn-cs"/>
              </a:rPr>
              <a:t>Senior Managing 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Corbel"/>
                <a:ea typeface="+mn-ea"/>
                <a:cs typeface="+mn-cs"/>
              </a:rPr>
              <a:t>Kinisis Venture Limited</a:t>
            </a:r>
          </a:p>
        </p:txBody>
      </p:sp>
      <p:pic>
        <p:nvPicPr>
          <p:cNvPr id="8" name="Picture 7" descr="A person wearing a suit and tie smiling at the camera&#10;&#10;Description automatically generated">
            <a:extLst>
              <a:ext uri="{FF2B5EF4-FFF2-40B4-BE49-F238E27FC236}">
                <a16:creationId xmlns:a16="http://schemas.microsoft.com/office/drawing/2014/main" id="{2FF7627B-010E-448E-B94A-722DF3601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598602"/>
            <a:ext cx="2103752" cy="2373198"/>
          </a:xfrm>
          <a:prstGeom prst="rect">
            <a:avLst/>
          </a:prstGeom>
        </p:spPr>
      </p:pic>
      <p:sp>
        <p:nvSpPr>
          <p:cNvPr id="11" name="TextBox 10">
            <a:extLst>
              <a:ext uri="{FF2B5EF4-FFF2-40B4-BE49-F238E27FC236}">
                <a16:creationId xmlns:a16="http://schemas.microsoft.com/office/drawing/2014/main" id="{749504FB-E02F-4F33-BFFB-8333BAEE5DCB}"/>
              </a:ext>
            </a:extLst>
          </p:cNvPr>
          <p:cNvSpPr txBox="1"/>
          <p:nvPr/>
        </p:nvSpPr>
        <p:spPr>
          <a:xfrm>
            <a:off x="2600332" y="261980"/>
            <a:ext cx="9132880" cy="57554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a:ea typeface="+mn-ea"/>
                <a:cs typeface="+mn-cs"/>
              </a:rPr>
              <a:t>Chris Droussiotis’ training and expertise is in the area of Investment Banking. Possessing over 30 years of experience by working for numerous corporations in various executive management positions at Bank of America Merill Lynch, CIBC Oppenheimer, Mizuho Financial Group, Bank of Tokyo-Mitsubishi Trust UFJ, Sumitomo Mitsui Banking Corporation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a:ea typeface="+mn-ea"/>
                <a:cs typeface="+mn-cs"/>
              </a:rPr>
              <a:t> Chris is a former Managing Director, General Manager and the Head of the Leverage Finance, Private Equity Sponsor Group &amp; Structured Finance Department at Sumitomo Mitsui Banking Corporation (SMBC) managing a loan portfolio of over $10 billion of large cap and middle market leveraged loans, as well as investments in SPV funds, CLOs and BDCs that are backed by leveraged loans and high yield bonds.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a:ea typeface="+mn-ea"/>
                <a:cs typeface="+mn-cs"/>
              </a:rPr>
              <a:t>On April 2018, Chris left SMBC and join Kinisis Ventures Limited (KV), as a Senior Managing Partner. At KV, Chris is responsible with the financial analysis and valuation of start-ups. Recently he obtained a certificate from Columbia University on Blockchain technology which will help KV expand its consulting services to adapt many of the blockchain applications in various industries including fintech, biotech, EdTech and shipping.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a:ea typeface="+mn-ea"/>
                <a:cs typeface="+mn-cs"/>
              </a:rPr>
              <a:t>Chris is also an adjunct Finance Professor for the last 16 years teaching at various college and universities including at Columbia University, Fordham University, Baruch College and Seton Hall University.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a:ea typeface="+mn-ea"/>
                <a:cs typeface="+mn-cs"/>
              </a:rPr>
              <a:t>Chris has published three books </a:t>
            </a:r>
            <a:endParaRPr lang="en-US" sz="1600" dirty="0">
              <a:solidFill>
                <a:srgbClr val="FFFF00"/>
              </a:solidFill>
              <a:latin typeface="Corbe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Corbel"/>
                <a:ea typeface="+mn-ea"/>
                <a:cs typeface="+mn-cs"/>
              </a:rPr>
              <a:t>“Mergers &amp; Acquisitions – A Practitioner’s guide to Successful Deals” , 2018</a:t>
            </a:r>
            <a:endParaRPr lang="en-US" sz="1600" dirty="0">
              <a:solidFill>
                <a:srgbClr val="FFFF00"/>
              </a:solidFill>
              <a:latin typeface="Corbe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Corbel"/>
                <a:ea typeface="+mn-ea"/>
                <a:cs typeface="+mn-cs"/>
              </a:rPr>
              <a:t>“The Analytical Approach to Finance, Investments and Credit”) 2019</a:t>
            </a:r>
            <a:endParaRPr lang="en-US" sz="1600" dirty="0">
              <a:latin typeface="Corbe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Corbel"/>
              </a:rPr>
              <a:t>“Credit Risk Management and Analysis” 2021</a:t>
            </a:r>
            <a:endParaRPr kumimoji="0" lang="en-US" sz="1600" b="0" i="0" u="none" strike="noStrike" kern="1200" cap="none" spc="0" normalizeH="0" baseline="0" noProof="0" dirty="0">
              <a:ln>
                <a:noFill/>
              </a:ln>
              <a:effectLst/>
              <a:uLnTx/>
              <a:uFillTx/>
              <a:latin typeface="Corbel"/>
              <a:ea typeface="+mn-ea"/>
              <a:cs typeface="+mn-cs"/>
            </a:endParaRPr>
          </a:p>
        </p:txBody>
      </p:sp>
    </p:spTree>
    <p:extLst>
      <p:ext uri="{BB962C8B-B14F-4D97-AF65-F5344CB8AC3E}">
        <p14:creationId xmlns:p14="http://schemas.microsoft.com/office/powerpoint/2010/main" val="43293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6033" y="381000"/>
            <a:ext cx="8229599" cy="762000"/>
          </a:xfrm>
        </p:spPr>
        <p:txBody>
          <a:bodyPr/>
          <a:lstStyle/>
          <a:p>
            <a:r>
              <a:rPr lang="en-US" dirty="0"/>
              <a:t>Future Value – one more example</a:t>
            </a:r>
          </a:p>
        </p:txBody>
      </p:sp>
      <p:sp>
        <p:nvSpPr>
          <p:cNvPr id="6" name="Content Placeholder 5"/>
          <p:cNvSpPr>
            <a:spLocks noGrp="1"/>
          </p:cNvSpPr>
          <p:nvPr>
            <p:ph sz="quarter" idx="1"/>
          </p:nvPr>
        </p:nvSpPr>
        <p:spPr>
          <a:xfrm>
            <a:off x="638829" y="1371599"/>
            <a:ext cx="9134391" cy="4114801"/>
          </a:xfrm>
        </p:spPr>
        <p:txBody>
          <a:bodyPr/>
          <a:lstStyle/>
          <a:p>
            <a:pPr marL="0" indent="0">
              <a:buNone/>
            </a:pPr>
            <a:r>
              <a:rPr lang="en-US" dirty="0"/>
              <a:t>A company currently has profits of $3 million dollars. If profits increase 4% each year, how much profit will the company earn in 10 years?</a:t>
            </a:r>
          </a:p>
          <a:p>
            <a:pPr marL="0" indent="0">
              <a:buNone/>
            </a:pPr>
            <a:r>
              <a:rPr lang="en-US" dirty="0"/>
              <a:t> PV = $3 million, i=4.0%, t=10, FV=?</a:t>
            </a:r>
          </a:p>
          <a:p>
            <a:pPr marL="0" indent="0">
              <a:buNone/>
            </a:pPr>
            <a:endParaRPr lang="en-US" dirty="0"/>
          </a:p>
          <a:p>
            <a:pPr marL="0" indent="0">
              <a:buNone/>
            </a:pPr>
            <a:r>
              <a:rPr lang="en-US" dirty="0"/>
              <a:t>FV = 3 (1.04) ^ 10 = </a:t>
            </a:r>
          </a:p>
          <a:p>
            <a:pPr marL="0" indent="0">
              <a:buNone/>
            </a:pPr>
            <a:r>
              <a:rPr lang="en-US" dirty="0"/>
              <a:t>Excel: FV (interest, time, PV) </a:t>
            </a:r>
          </a:p>
          <a:p>
            <a:pPr marL="0" indent="0">
              <a:buNone/>
            </a:pPr>
            <a:r>
              <a:rPr lang="en-US" dirty="0"/>
              <a:t> </a:t>
            </a:r>
          </a:p>
        </p:txBody>
      </p:sp>
    </p:spTree>
    <p:extLst>
      <p:ext uri="{BB962C8B-B14F-4D97-AF65-F5344CB8AC3E}">
        <p14:creationId xmlns:p14="http://schemas.microsoft.com/office/powerpoint/2010/main" val="203580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81000"/>
            <a:ext cx="8229599" cy="685800"/>
          </a:xfrm>
        </p:spPr>
        <p:txBody>
          <a:bodyPr>
            <a:normAutofit/>
          </a:bodyPr>
          <a:lstStyle/>
          <a:p>
            <a:r>
              <a:rPr lang="en-US" dirty="0"/>
              <a:t>Future Value – another example</a:t>
            </a:r>
          </a:p>
        </p:txBody>
      </p:sp>
      <p:sp>
        <p:nvSpPr>
          <p:cNvPr id="6" name="Content Placeholder 5"/>
          <p:cNvSpPr>
            <a:spLocks noGrp="1"/>
          </p:cNvSpPr>
          <p:nvPr>
            <p:ph sz="quarter" idx="1"/>
          </p:nvPr>
        </p:nvSpPr>
        <p:spPr>
          <a:xfrm>
            <a:off x="1382600" y="1371599"/>
            <a:ext cx="9134391" cy="4114801"/>
          </a:xfrm>
        </p:spPr>
        <p:txBody>
          <a:bodyPr/>
          <a:lstStyle/>
          <a:p>
            <a:pPr marL="0" indent="0">
              <a:buNone/>
            </a:pPr>
            <a:r>
              <a:rPr lang="en-US" dirty="0"/>
              <a:t>You borrow $10,000 in student loans your freshman year at an annual interest rate of 6.2% per year. If you have a grace year and don’t have to start paying back the loan until after you graduate, how much money do you owe 5 years later? </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F590086-3323-4179-91B9-57CA27302DC6}"/>
                  </a:ext>
                </a:extLst>
              </p14:cNvPr>
              <p14:cNvContentPartPr/>
              <p14:nvPr/>
            </p14:nvContentPartPr>
            <p14:xfrm>
              <a:off x="1671834" y="5062106"/>
              <a:ext cx="360" cy="360"/>
            </p14:xfrm>
          </p:contentPart>
        </mc:Choice>
        <mc:Fallback xmlns="">
          <p:pic>
            <p:nvPicPr>
              <p:cNvPr id="2" name="Ink 1">
                <a:extLst>
                  <a:ext uri="{FF2B5EF4-FFF2-40B4-BE49-F238E27FC236}">
                    <a16:creationId xmlns:a16="http://schemas.microsoft.com/office/drawing/2014/main" id="{8F590086-3323-4179-91B9-57CA27302DC6}"/>
                  </a:ext>
                </a:extLst>
              </p:cNvPr>
              <p:cNvPicPr/>
              <p:nvPr/>
            </p:nvPicPr>
            <p:blipFill>
              <a:blip r:embed="rId4"/>
              <a:stretch>
                <a:fillRect/>
              </a:stretch>
            </p:blipFill>
            <p:spPr>
              <a:xfrm>
                <a:off x="1653834" y="5044106"/>
                <a:ext cx="36000" cy="36000"/>
              </a:xfrm>
              <a:prstGeom prst="rect">
                <a:avLst/>
              </a:prstGeom>
            </p:spPr>
          </p:pic>
        </mc:Fallback>
      </mc:AlternateContent>
    </p:spTree>
    <p:extLst>
      <p:ext uri="{BB962C8B-B14F-4D97-AF65-F5344CB8AC3E}">
        <p14:creationId xmlns:p14="http://schemas.microsoft.com/office/powerpoint/2010/main" val="371145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81000"/>
            <a:ext cx="8534399" cy="685800"/>
          </a:xfrm>
        </p:spPr>
        <p:txBody>
          <a:bodyPr>
            <a:normAutofit/>
          </a:bodyPr>
          <a:lstStyle/>
          <a:p>
            <a:r>
              <a:rPr lang="en-US" dirty="0"/>
              <a:t>Future Value – another example</a:t>
            </a:r>
          </a:p>
        </p:txBody>
      </p:sp>
      <p:sp>
        <p:nvSpPr>
          <p:cNvPr id="6" name="Content Placeholder 5"/>
          <p:cNvSpPr>
            <a:spLocks noGrp="1"/>
          </p:cNvSpPr>
          <p:nvPr>
            <p:ph sz="quarter" idx="1"/>
          </p:nvPr>
        </p:nvSpPr>
        <p:spPr>
          <a:xfrm>
            <a:off x="1382600" y="1371599"/>
            <a:ext cx="9134391" cy="4114801"/>
          </a:xfrm>
        </p:spPr>
        <p:txBody>
          <a:bodyPr>
            <a:normAutofit lnSpcReduction="10000"/>
          </a:bodyPr>
          <a:lstStyle/>
          <a:p>
            <a:pPr marL="0" indent="0">
              <a:buNone/>
            </a:pPr>
            <a:r>
              <a:rPr lang="en-US" dirty="0"/>
              <a:t>You borrow $10,000 in student loans your freshman year at an annual interest rate of 6.2% per year. If you have a grace year and don’t have to start paying back the loan until after you graduate, how much money do you owe 5 years later? </a:t>
            </a:r>
          </a:p>
          <a:p>
            <a:pPr marL="0" indent="0">
              <a:buNone/>
            </a:pPr>
            <a:endParaRPr lang="en-US" dirty="0"/>
          </a:p>
          <a:p>
            <a:pPr marL="0" indent="0">
              <a:buNone/>
            </a:pPr>
            <a:r>
              <a:rPr lang="en-US" dirty="0"/>
              <a:t>PV =10,000, i=0.62, t= 5</a:t>
            </a:r>
          </a:p>
          <a:p>
            <a:pPr marL="0" indent="0">
              <a:buNone/>
            </a:pPr>
            <a:r>
              <a:rPr lang="en-US" dirty="0"/>
              <a:t>10,000 * (1.062) ^5 = 13,508.98</a:t>
            </a:r>
          </a:p>
          <a:p>
            <a:pPr marL="0" indent="0">
              <a:buNone/>
            </a:pPr>
            <a:endParaRPr lang="en-US" dirty="0"/>
          </a:p>
          <a:p>
            <a:pPr marL="0" indent="0">
              <a:buNone/>
            </a:pPr>
            <a:r>
              <a:rPr lang="en-US" dirty="0"/>
              <a:t>Excel: </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F590086-3323-4179-91B9-57CA27302DC6}"/>
                  </a:ext>
                </a:extLst>
              </p14:cNvPr>
              <p14:cNvContentPartPr/>
              <p14:nvPr/>
            </p14:nvContentPartPr>
            <p14:xfrm>
              <a:off x="1671834" y="5062106"/>
              <a:ext cx="360" cy="360"/>
            </p14:xfrm>
          </p:contentPart>
        </mc:Choice>
        <mc:Fallback xmlns="">
          <p:pic>
            <p:nvPicPr>
              <p:cNvPr id="2" name="Ink 1">
                <a:extLst>
                  <a:ext uri="{FF2B5EF4-FFF2-40B4-BE49-F238E27FC236}">
                    <a16:creationId xmlns:a16="http://schemas.microsoft.com/office/drawing/2014/main" id="{8F590086-3323-4179-91B9-57CA27302DC6}"/>
                  </a:ext>
                </a:extLst>
              </p:cNvPr>
              <p:cNvPicPr/>
              <p:nvPr/>
            </p:nvPicPr>
            <p:blipFill>
              <a:blip r:embed="rId4"/>
              <a:stretch>
                <a:fillRect/>
              </a:stretch>
            </p:blipFill>
            <p:spPr>
              <a:xfrm>
                <a:off x="1653834" y="5044106"/>
                <a:ext cx="36000" cy="36000"/>
              </a:xfrm>
              <a:prstGeom prst="rect">
                <a:avLst/>
              </a:prstGeom>
            </p:spPr>
          </p:pic>
        </mc:Fallback>
      </mc:AlternateContent>
    </p:spTree>
    <p:extLst>
      <p:ext uri="{BB962C8B-B14F-4D97-AF65-F5344CB8AC3E}">
        <p14:creationId xmlns:p14="http://schemas.microsoft.com/office/powerpoint/2010/main" val="407937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81000"/>
            <a:ext cx="8229599" cy="762000"/>
          </a:xfrm>
        </p:spPr>
        <p:txBody>
          <a:bodyPr/>
          <a:lstStyle/>
          <a:p>
            <a:r>
              <a:rPr lang="en-US" dirty="0"/>
              <a:t>Future Value – One more example</a:t>
            </a:r>
          </a:p>
        </p:txBody>
      </p:sp>
      <p:sp>
        <p:nvSpPr>
          <p:cNvPr id="6" name="Content Placeholder 5"/>
          <p:cNvSpPr>
            <a:spLocks noGrp="1"/>
          </p:cNvSpPr>
          <p:nvPr>
            <p:ph sz="quarter" idx="1"/>
          </p:nvPr>
        </p:nvSpPr>
        <p:spPr>
          <a:xfrm>
            <a:off x="1293812" y="1371599"/>
            <a:ext cx="9134391" cy="4114801"/>
          </a:xfrm>
        </p:spPr>
        <p:txBody>
          <a:bodyPr/>
          <a:lstStyle/>
          <a:p>
            <a:pPr marL="0" indent="0">
              <a:buNone/>
            </a:pPr>
            <a:r>
              <a:rPr lang="en-US" dirty="0"/>
              <a:t>If a stock which is currently worth $32 is expected to have return 8% annually, how much will it be worth in 5 years? </a:t>
            </a:r>
          </a:p>
          <a:p>
            <a:pPr marL="0" indent="0">
              <a:buNone/>
            </a:pPr>
            <a:endParaRPr lang="en-US" dirty="0"/>
          </a:p>
          <a:p>
            <a:endParaRPr lang="en-US" dirty="0"/>
          </a:p>
        </p:txBody>
      </p:sp>
    </p:spTree>
    <p:extLst>
      <p:ext uri="{BB962C8B-B14F-4D97-AF65-F5344CB8AC3E}">
        <p14:creationId xmlns:p14="http://schemas.microsoft.com/office/powerpoint/2010/main" val="298264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81000"/>
            <a:ext cx="8381999" cy="609600"/>
          </a:xfrm>
        </p:spPr>
        <p:txBody>
          <a:bodyPr/>
          <a:lstStyle/>
          <a:p>
            <a:r>
              <a:rPr lang="en-US" dirty="0"/>
              <a:t>Future Value – One more example</a:t>
            </a:r>
          </a:p>
        </p:txBody>
      </p:sp>
      <p:sp>
        <p:nvSpPr>
          <p:cNvPr id="6" name="Content Placeholder 5"/>
          <p:cNvSpPr>
            <a:spLocks noGrp="1"/>
          </p:cNvSpPr>
          <p:nvPr>
            <p:ph sz="quarter" idx="1"/>
          </p:nvPr>
        </p:nvSpPr>
        <p:spPr>
          <a:xfrm>
            <a:off x="1493393" y="1143000"/>
            <a:ext cx="9134391" cy="4114801"/>
          </a:xfrm>
        </p:spPr>
        <p:txBody>
          <a:bodyPr/>
          <a:lstStyle/>
          <a:p>
            <a:pPr marL="0" indent="0">
              <a:buNone/>
            </a:pPr>
            <a:r>
              <a:rPr lang="en-US" dirty="0"/>
              <a:t>If a stock which is currently worth $32 is expected to have return 8% annually, how much will it be worth in 5 years? </a:t>
            </a:r>
          </a:p>
          <a:p>
            <a:pPr marL="0" indent="0">
              <a:buNone/>
            </a:pPr>
            <a:endParaRPr lang="en-US" dirty="0"/>
          </a:p>
          <a:p>
            <a:pPr marL="0" indent="0">
              <a:buNone/>
            </a:pPr>
            <a:r>
              <a:rPr lang="en-US" dirty="0" err="1"/>
              <a:t>Pv</a:t>
            </a:r>
            <a:r>
              <a:rPr lang="en-US" dirty="0"/>
              <a:t> = 32</a:t>
            </a:r>
          </a:p>
          <a:p>
            <a:pPr marL="0" indent="0">
              <a:buNone/>
            </a:pPr>
            <a:r>
              <a:rPr lang="en-US" dirty="0"/>
              <a:t>I = 8.0%</a:t>
            </a:r>
          </a:p>
          <a:p>
            <a:pPr marL="0" indent="0">
              <a:buNone/>
            </a:pPr>
            <a:r>
              <a:rPr lang="en-US" dirty="0"/>
              <a:t>47.02</a:t>
            </a:r>
          </a:p>
          <a:p>
            <a:endParaRPr lang="en-US" dirty="0"/>
          </a:p>
        </p:txBody>
      </p:sp>
    </p:spTree>
    <p:extLst>
      <p:ext uri="{BB962C8B-B14F-4D97-AF65-F5344CB8AC3E}">
        <p14:creationId xmlns:p14="http://schemas.microsoft.com/office/powerpoint/2010/main" val="260320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522413" y="381000"/>
            <a:ext cx="9144001" cy="762000"/>
          </a:xfrm>
        </p:spPr>
        <p:txBody>
          <a:bodyPr/>
          <a:lstStyle/>
          <a:p>
            <a:r>
              <a:rPr lang="en-US" dirty="0"/>
              <a:t>Present Values</a:t>
            </a:r>
          </a:p>
        </p:txBody>
      </p:sp>
      <p:sp>
        <p:nvSpPr>
          <p:cNvPr id="95235" name="Rectangle 3"/>
          <p:cNvSpPr>
            <a:spLocks noGrp="1" noChangeArrowheads="1"/>
          </p:cNvSpPr>
          <p:nvPr>
            <p:ph type="body" idx="1"/>
          </p:nvPr>
        </p:nvSpPr>
        <p:spPr/>
        <p:txBody>
          <a:bodyPr/>
          <a:lstStyle/>
          <a:p>
            <a:pPr>
              <a:lnSpc>
                <a:spcPct val="90000"/>
              </a:lnSpc>
            </a:pPr>
            <a:r>
              <a:rPr lang="en-US" sz="2799" dirty="0"/>
              <a:t>We can use the future value formula to find the present value.</a:t>
            </a:r>
          </a:p>
          <a:p>
            <a:pPr lvl="1">
              <a:lnSpc>
                <a:spcPct val="90000"/>
              </a:lnSpc>
              <a:buFont typeface="Wingdings" pitchFamily="2" charset="2"/>
              <a:buChar char="§"/>
            </a:pPr>
            <a:r>
              <a:rPr lang="en-US" sz="2599" dirty="0"/>
              <a:t>FV = PV(1 + r)</a:t>
            </a:r>
            <a:r>
              <a:rPr lang="en-US" sz="2599" baseline="30000" dirty="0"/>
              <a:t>t</a:t>
            </a:r>
            <a:endParaRPr lang="en-US" sz="2599" dirty="0"/>
          </a:p>
          <a:p>
            <a:pPr lvl="1">
              <a:lnSpc>
                <a:spcPct val="90000"/>
              </a:lnSpc>
              <a:buFont typeface="Wingdings" pitchFamily="2" charset="2"/>
              <a:buChar char="§"/>
            </a:pPr>
            <a:r>
              <a:rPr lang="en-US" sz="2599" dirty="0"/>
              <a:t>Rearrange to solve for PV = FV / (1 + r)</a:t>
            </a:r>
            <a:r>
              <a:rPr lang="en-US" sz="2599" baseline="30000" dirty="0"/>
              <a:t>t</a:t>
            </a:r>
          </a:p>
          <a:p>
            <a:r>
              <a:rPr lang="en-US" dirty="0"/>
              <a:t>To find present values</a:t>
            </a:r>
          </a:p>
          <a:p>
            <a:pPr>
              <a:lnSpc>
                <a:spcPct val="90000"/>
              </a:lnSpc>
            </a:pPr>
            <a:endParaRPr lang="en-US" sz="27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2812" y="381000"/>
            <a:ext cx="8151277" cy="990342"/>
          </a:xfrm>
        </p:spPr>
        <p:txBody>
          <a:bodyPr>
            <a:normAutofit/>
          </a:bodyPr>
          <a:lstStyle/>
          <a:p>
            <a:pPr eaLnBrk="1" hangingPunct="1">
              <a:defRPr/>
            </a:pPr>
            <a:r>
              <a:rPr lang="en-US" dirty="0"/>
              <a:t>PV: The Formula Method</a:t>
            </a:r>
          </a:p>
        </p:txBody>
      </p:sp>
      <p:sp>
        <p:nvSpPr>
          <p:cNvPr id="39939" name="Rectangle 3"/>
          <p:cNvSpPr>
            <a:spLocks noGrp="1" noChangeArrowheads="1"/>
          </p:cNvSpPr>
          <p:nvPr>
            <p:ph type="body" idx="1"/>
          </p:nvPr>
        </p:nvSpPr>
        <p:spPr>
          <a:xfrm>
            <a:off x="912811" y="1600200"/>
            <a:ext cx="8151277" cy="4494629"/>
          </a:xfrm>
        </p:spPr>
        <p:txBody>
          <a:bodyPr/>
          <a:lstStyle/>
          <a:p>
            <a:pPr marL="0" indent="0">
              <a:buNone/>
              <a:defRPr/>
            </a:pPr>
            <a:r>
              <a:rPr lang="en-US" sz="3199" dirty="0"/>
              <a:t>How much money must you invest today if you can earn 7% and you would like to have $5,000 in 10 years.</a:t>
            </a:r>
          </a:p>
          <a:p>
            <a:pPr marL="0" indent="0">
              <a:buNone/>
              <a:defRPr/>
            </a:pPr>
            <a:endParaRPr lang="en-US" sz="3199" dirty="0"/>
          </a:p>
        </p:txBody>
      </p:sp>
    </p:spTree>
    <p:extLst>
      <p:ext uri="{BB962C8B-B14F-4D97-AF65-F5344CB8AC3E}">
        <p14:creationId xmlns:p14="http://schemas.microsoft.com/office/powerpoint/2010/main" val="2175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6218" y="229433"/>
            <a:ext cx="8151277" cy="990342"/>
          </a:xfrm>
        </p:spPr>
        <p:txBody>
          <a:bodyPr>
            <a:normAutofit/>
          </a:bodyPr>
          <a:lstStyle/>
          <a:p>
            <a:pPr eaLnBrk="1" hangingPunct="1">
              <a:defRPr/>
            </a:pPr>
            <a:r>
              <a:rPr lang="en-US" dirty="0"/>
              <a:t>PV: The Formula Method</a:t>
            </a:r>
          </a:p>
        </p:txBody>
      </p:sp>
      <p:sp>
        <p:nvSpPr>
          <p:cNvPr id="39939" name="Rectangle 3"/>
          <p:cNvSpPr>
            <a:spLocks noGrp="1" noChangeArrowheads="1"/>
          </p:cNvSpPr>
          <p:nvPr>
            <p:ph type="body" idx="1"/>
          </p:nvPr>
        </p:nvSpPr>
        <p:spPr>
          <a:xfrm>
            <a:off x="2136218" y="1600676"/>
            <a:ext cx="8151277" cy="4494629"/>
          </a:xfrm>
        </p:spPr>
        <p:txBody>
          <a:bodyPr/>
          <a:lstStyle/>
          <a:p>
            <a:pPr marL="0" indent="0">
              <a:buNone/>
              <a:defRPr/>
            </a:pPr>
            <a:r>
              <a:rPr lang="en-US" sz="3199" dirty="0"/>
              <a:t>How much money must you invest today if you can earn 7% and you would like to have $5,000 in 10 years.</a:t>
            </a:r>
          </a:p>
          <a:p>
            <a:pPr marL="0" indent="0">
              <a:buNone/>
              <a:defRPr/>
            </a:pPr>
            <a:endParaRPr lang="en-US" sz="3199" dirty="0"/>
          </a:p>
          <a:p>
            <a:pPr marL="0" indent="0">
              <a:buNone/>
              <a:defRPr/>
            </a:pPr>
            <a:r>
              <a:rPr lang="en-US" sz="3199" dirty="0"/>
              <a:t>PV = FV / (1+i)^t = 5,000 / (1+.o7)^10=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2413" y="381000"/>
            <a:ext cx="8686799" cy="990600"/>
          </a:xfrm>
        </p:spPr>
        <p:txBody>
          <a:bodyPr/>
          <a:lstStyle/>
          <a:p>
            <a:r>
              <a:rPr lang="en-US" dirty="0"/>
              <a:t>Present Values – Example 2</a:t>
            </a:r>
          </a:p>
        </p:txBody>
      </p:sp>
      <p:sp>
        <p:nvSpPr>
          <p:cNvPr id="99331" name="Rectangle 3"/>
          <p:cNvSpPr>
            <a:spLocks noGrp="1" noChangeArrowheads="1"/>
          </p:cNvSpPr>
          <p:nvPr>
            <p:ph type="body" idx="1"/>
          </p:nvPr>
        </p:nvSpPr>
        <p:spPr>
          <a:xfrm>
            <a:off x="1505585" y="1600200"/>
            <a:ext cx="9134391" cy="4114801"/>
          </a:xfrm>
        </p:spPr>
        <p:txBody>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2413" y="381000"/>
            <a:ext cx="8610599" cy="685800"/>
          </a:xfrm>
        </p:spPr>
        <p:txBody>
          <a:bodyPr/>
          <a:lstStyle/>
          <a:p>
            <a:r>
              <a:rPr lang="en-US" dirty="0"/>
              <a:t>Present Values – Example 2</a:t>
            </a:r>
          </a:p>
        </p:txBody>
      </p:sp>
      <p:sp>
        <p:nvSpPr>
          <p:cNvPr id="99331" name="Rectangle 3"/>
          <p:cNvSpPr>
            <a:spLocks noGrp="1" noChangeArrowheads="1"/>
          </p:cNvSpPr>
          <p:nvPr>
            <p:ph type="body" idx="1"/>
          </p:nvPr>
        </p:nvSpPr>
        <p:spPr>
          <a:xfrm>
            <a:off x="1527216" y="1371599"/>
            <a:ext cx="9134391" cy="4114801"/>
          </a:xfrm>
        </p:spPr>
        <p:txBody>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a:p>
            <a:pPr marL="0" indent="0">
              <a:buNone/>
            </a:pPr>
            <a:r>
              <a:rPr lang="en-US" dirty="0"/>
              <a:t>150,000 , 17 years 8.0%  =  150,000 / (1.08)^17 = 40,540.34</a:t>
            </a:r>
          </a:p>
        </p:txBody>
      </p:sp>
    </p:spTree>
    <p:extLst>
      <p:ext uri="{BB962C8B-B14F-4D97-AF65-F5344CB8AC3E}">
        <p14:creationId xmlns:p14="http://schemas.microsoft.com/office/powerpoint/2010/main" val="208764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E103-344D-4611-ADF8-59F1DA2BEACE}"/>
              </a:ext>
            </a:extLst>
          </p:cNvPr>
          <p:cNvSpPr>
            <a:spLocks noGrp="1"/>
          </p:cNvSpPr>
          <p:nvPr>
            <p:ph type="title"/>
          </p:nvPr>
        </p:nvSpPr>
        <p:spPr>
          <a:xfrm>
            <a:off x="1522413" y="381000"/>
            <a:ext cx="9144001" cy="1219200"/>
          </a:xfrm>
        </p:spPr>
        <p:txBody>
          <a:bodyPr/>
          <a:lstStyle/>
          <a:p>
            <a:r>
              <a:rPr lang="en-US" b="1" dirty="0"/>
              <a:t>Time Value of Money Concepts</a:t>
            </a:r>
            <a:br>
              <a:rPr lang="en-US" b="1" dirty="0"/>
            </a:br>
            <a:endParaRPr lang="en-US" dirty="0"/>
          </a:p>
        </p:txBody>
      </p:sp>
      <p:sp>
        <p:nvSpPr>
          <p:cNvPr id="3" name="Content Placeholder 2">
            <a:extLst>
              <a:ext uri="{FF2B5EF4-FFF2-40B4-BE49-F238E27FC236}">
                <a16:creationId xmlns:a16="http://schemas.microsoft.com/office/drawing/2014/main" id="{39317428-DF44-426E-83FC-D6EB828D681D}"/>
              </a:ext>
            </a:extLst>
          </p:cNvPr>
          <p:cNvSpPr>
            <a:spLocks noGrp="1"/>
          </p:cNvSpPr>
          <p:nvPr>
            <p:ph idx="1"/>
          </p:nvPr>
        </p:nvSpPr>
        <p:spPr/>
        <p:txBody>
          <a:bodyPr/>
          <a:lstStyle/>
          <a:p>
            <a:r>
              <a:rPr lang="en-US" sz="3200" b="1" dirty="0"/>
              <a:t>One-Time Investment</a:t>
            </a:r>
          </a:p>
          <a:p>
            <a:r>
              <a:rPr lang="en-US" sz="3200" b="1" dirty="0"/>
              <a:t>Annuities or Even Annual Cash flows</a:t>
            </a:r>
          </a:p>
          <a:p>
            <a:r>
              <a:rPr lang="en-US" sz="3200" b="1" dirty="0"/>
              <a:t>Uneven Annual Cash Flows</a:t>
            </a:r>
          </a:p>
          <a:p>
            <a:endParaRPr lang="en-US" dirty="0"/>
          </a:p>
        </p:txBody>
      </p:sp>
    </p:spTree>
    <p:extLst>
      <p:ext uri="{BB962C8B-B14F-4D97-AF65-F5344CB8AC3E}">
        <p14:creationId xmlns:p14="http://schemas.microsoft.com/office/powerpoint/2010/main" val="172823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2413" y="381000"/>
            <a:ext cx="8381999" cy="838200"/>
          </a:xfrm>
        </p:spPr>
        <p:txBody>
          <a:bodyPr/>
          <a:lstStyle/>
          <a:p>
            <a:r>
              <a:rPr lang="en-US" dirty="0"/>
              <a:t>Present Values – Example 3</a:t>
            </a:r>
          </a:p>
        </p:txBody>
      </p:sp>
      <p:sp>
        <p:nvSpPr>
          <p:cNvPr id="99331" name="Rectangle 3"/>
          <p:cNvSpPr>
            <a:spLocks noGrp="1" noChangeArrowheads="1"/>
          </p:cNvSpPr>
          <p:nvPr>
            <p:ph type="body" idx="1"/>
          </p:nvPr>
        </p:nvSpPr>
        <p:spPr>
          <a:xfrm>
            <a:off x="1522413" y="1600200"/>
            <a:ext cx="9134391" cy="4114801"/>
          </a:xfrm>
        </p:spPr>
        <p:txBody>
          <a:bodyPr/>
          <a:lstStyle/>
          <a:p>
            <a:pPr marL="0" indent="0">
              <a:buNone/>
            </a:pPr>
            <a:r>
              <a:rPr lang="en-US" dirty="0"/>
              <a:t>You win a raffle and have the option of two prizes. You can either receive $1000 now or $1075 at the end of the year. If the discount rate is 8%, which prize do you prefer?</a:t>
            </a:r>
          </a:p>
          <a:p>
            <a:pPr marL="0" indent="0">
              <a:buNone/>
            </a:pPr>
            <a:endParaRPr lang="en-US" dirty="0"/>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2413" y="381000"/>
            <a:ext cx="8610599" cy="838200"/>
          </a:xfrm>
        </p:spPr>
        <p:txBody>
          <a:bodyPr>
            <a:normAutofit/>
          </a:bodyPr>
          <a:lstStyle/>
          <a:p>
            <a:r>
              <a:rPr lang="en-US" dirty="0"/>
              <a:t>PV: Using Excel’s Financial Technology</a:t>
            </a:r>
          </a:p>
        </p:txBody>
      </p:sp>
      <p:sp>
        <p:nvSpPr>
          <p:cNvPr id="3" name="Content Placeholder 2"/>
          <p:cNvSpPr>
            <a:spLocks noGrp="1"/>
          </p:cNvSpPr>
          <p:nvPr>
            <p:ph sz="quarter" idx="1"/>
          </p:nvPr>
        </p:nvSpPr>
        <p:spPr>
          <a:xfrm>
            <a:off x="1527216" y="1676400"/>
            <a:ext cx="9134391" cy="4114801"/>
          </a:xfrm>
        </p:spPr>
        <p:txBody>
          <a:bodyPr/>
          <a:lstStyle/>
          <a:p>
            <a:r>
              <a:rPr lang="en-US" dirty="0"/>
              <a:t>Type the formula</a:t>
            </a:r>
          </a:p>
          <a:p>
            <a:r>
              <a:rPr lang="en-US" dirty="0"/>
              <a:t>Use a dialogue box</a:t>
            </a:r>
          </a:p>
          <a:p>
            <a:pPr lvl="1"/>
            <a:r>
              <a:rPr lang="en-US" dirty="0"/>
              <a:t>Click on Formulas &gt; Financial &gt; PV. </a:t>
            </a:r>
          </a:p>
          <a:p>
            <a:pPr lvl="1"/>
            <a:r>
              <a:rPr lang="en-US" dirty="0"/>
              <a:t>Fill in the Rate, number of periods (</a:t>
            </a:r>
            <a:r>
              <a:rPr lang="en-US" dirty="0" err="1"/>
              <a:t>Nper</a:t>
            </a:r>
            <a:r>
              <a:rPr lang="en-US" dirty="0"/>
              <a:t>), periodic payments (</a:t>
            </a:r>
            <a:r>
              <a:rPr lang="en-US" dirty="0" err="1"/>
              <a:t>Pmt</a:t>
            </a:r>
            <a:r>
              <a:rPr lang="en-US" dirty="0"/>
              <a:t>), and future value (</a:t>
            </a:r>
            <a:r>
              <a:rPr lang="en-US" dirty="0" err="1"/>
              <a:t>Fv</a:t>
            </a:r>
            <a:r>
              <a:rPr lang="en-US" dirty="0"/>
              <a:t>). Click OK.</a:t>
            </a:r>
          </a:p>
          <a:p>
            <a:r>
              <a:rPr lang="en-US" dirty="0"/>
              <a:t>Type the function</a:t>
            </a:r>
          </a:p>
          <a:p>
            <a:pPr lvl="1"/>
            <a:r>
              <a:rPr lang="en-US" dirty="0"/>
              <a:t>=PV(rate, </a:t>
            </a:r>
            <a:r>
              <a:rPr lang="en-US" dirty="0" err="1"/>
              <a:t>nper</a:t>
            </a:r>
            <a:r>
              <a:rPr lang="en-US" dirty="0"/>
              <a:t>, </a:t>
            </a:r>
            <a:r>
              <a:rPr lang="en-US" dirty="0" err="1"/>
              <a:t>pmt</a:t>
            </a:r>
            <a:r>
              <a:rPr lang="en-US" dirty="0"/>
              <a:t>, </a:t>
            </a:r>
            <a:r>
              <a:rPr lang="en-US" dirty="0" err="1"/>
              <a:t>fv</a:t>
            </a:r>
            <a:r>
              <a:rPr lang="en-US" dirty="0"/>
              <a:t>, type)</a:t>
            </a:r>
          </a:p>
        </p:txBody>
      </p:sp>
    </p:spTree>
    <p:extLst>
      <p:ext uri="{BB962C8B-B14F-4D97-AF65-F5344CB8AC3E}">
        <p14:creationId xmlns:p14="http://schemas.microsoft.com/office/powerpoint/2010/main" val="198261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 Value</a:t>
            </a:r>
          </a:p>
        </p:txBody>
      </p:sp>
      <p:sp>
        <p:nvSpPr>
          <p:cNvPr id="6" name="Content Placeholder 5"/>
          <p:cNvSpPr>
            <a:spLocks noGrp="1"/>
          </p:cNvSpPr>
          <p:nvPr>
            <p:ph sz="quarter" idx="1"/>
          </p:nvPr>
        </p:nvSpPr>
        <p:spPr/>
        <p:txBody>
          <a:bodyPr/>
          <a:lstStyle/>
          <a:p>
            <a:pPr marL="0" indent="0">
              <a:buNone/>
            </a:pPr>
            <a:r>
              <a:rPr lang="en-US" dirty="0"/>
              <a:t>How much money must you invest in an account that earns 8% today if you want to have $1000 in 5 years?</a:t>
            </a:r>
          </a:p>
          <a:p>
            <a:pPr marL="0" indent="0">
              <a:buNone/>
            </a:pPr>
            <a:endParaRPr lang="en-US" dirty="0"/>
          </a:p>
          <a:p>
            <a:endParaRPr lang="en-US" dirty="0"/>
          </a:p>
        </p:txBody>
      </p:sp>
    </p:spTree>
    <p:extLst>
      <p:ext uri="{BB962C8B-B14F-4D97-AF65-F5344CB8AC3E}">
        <p14:creationId xmlns:p14="http://schemas.microsoft.com/office/powerpoint/2010/main" val="354379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81000"/>
            <a:ext cx="8305799" cy="685800"/>
          </a:xfrm>
        </p:spPr>
        <p:txBody>
          <a:bodyPr/>
          <a:lstStyle/>
          <a:p>
            <a:r>
              <a:rPr lang="en-US" dirty="0"/>
              <a:t>Present Value</a:t>
            </a:r>
          </a:p>
        </p:txBody>
      </p:sp>
      <p:sp>
        <p:nvSpPr>
          <p:cNvPr id="6" name="Content Placeholder 5"/>
          <p:cNvSpPr>
            <a:spLocks noGrp="1"/>
          </p:cNvSpPr>
          <p:nvPr>
            <p:ph sz="quarter" idx="1"/>
          </p:nvPr>
        </p:nvSpPr>
        <p:spPr>
          <a:xfrm>
            <a:off x="1522413" y="1371600"/>
            <a:ext cx="9220199" cy="3886200"/>
          </a:xfrm>
        </p:spPr>
        <p:txBody>
          <a:bodyPr/>
          <a:lstStyle/>
          <a:p>
            <a:pPr marL="0" indent="0">
              <a:buNone/>
            </a:pPr>
            <a:r>
              <a:rPr lang="en-US" dirty="0"/>
              <a:t>How much money must you invest in an account that earns 8% today if you want to have $1000 in 5 years?</a:t>
            </a:r>
          </a:p>
          <a:p>
            <a:pPr marL="0" indent="0">
              <a:buNone/>
            </a:pPr>
            <a:endParaRPr lang="en-US" dirty="0"/>
          </a:p>
          <a:p>
            <a:pPr marL="0" indent="0">
              <a:buNone/>
            </a:pPr>
            <a:r>
              <a:rPr lang="en-US" dirty="0"/>
              <a:t>PV = FV /  (1+i) ^ t</a:t>
            </a:r>
          </a:p>
          <a:p>
            <a:pPr marL="0" indent="0">
              <a:buNone/>
            </a:pPr>
            <a:r>
              <a:rPr lang="en-US" dirty="0"/>
              <a:t>PV = 1000 / (1.08) ^ 5 = 680.53</a:t>
            </a:r>
          </a:p>
          <a:p>
            <a:pPr marL="0" indent="0">
              <a:buNone/>
            </a:pPr>
            <a:r>
              <a:rPr lang="en-US" dirty="0"/>
              <a:t>Excel: =</a:t>
            </a:r>
            <a:r>
              <a:rPr lang="en-US" dirty="0" err="1"/>
              <a:t>pv</a:t>
            </a:r>
            <a:r>
              <a:rPr lang="en-US" dirty="0"/>
              <a:t>(</a:t>
            </a:r>
            <a:r>
              <a:rPr lang="en-US" dirty="0" err="1"/>
              <a:t>interest,time,pmt,FV</a:t>
            </a:r>
            <a:r>
              <a:rPr lang="en-US" dirty="0"/>
              <a:t>)</a:t>
            </a:r>
          </a:p>
          <a:p>
            <a:endParaRPr lang="en-US" dirty="0"/>
          </a:p>
        </p:txBody>
      </p:sp>
    </p:spTree>
    <p:extLst>
      <p:ext uri="{BB962C8B-B14F-4D97-AF65-F5344CB8AC3E}">
        <p14:creationId xmlns:p14="http://schemas.microsoft.com/office/powerpoint/2010/main" val="345957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 Value</a:t>
            </a:r>
          </a:p>
        </p:txBody>
      </p:sp>
      <p:sp>
        <p:nvSpPr>
          <p:cNvPr id="6" name="Content Placeholder 5"/>
          <p:cNvSpPr>
            <a:spLocks noGrp="1"/>
          </p:cNvSpPr>
          <p:nvPr>
            <p:ph sz="quarter" idx="1"/>
          </p:nvPr>
        </p:nvSpPr>
        <p:spPr/>
        <p:txBody>
          <a:bodyPr/>
          <a:lstStyle/>
          <a:p>
            <a:pPr marL="0" indent="0">
              <a:buNone/>
            </a:pPr>
            <a:r>
              <a:rPr lang="en-US" dirty="0"/>
              <a:t>How much does a car cost in today’s dollars if the dealer offers you a no money down 12% loan which requires full payment of $42,296.20 in 5 years?</a:t>
            </a:r>
          </a:p>
          <a:p>
            <a:pPr marL="0" indent="0">
              <a:buNone/>
            </a:pPr>
            <a:endParaRPr lang="en-US" dirty="0"/>
          </a:p>
          <a:p>
            <a:endParaRPr lang="en-US" dirty="0"/>
          </a:p>
        </p:txBody>
      </p:sp>
    </p:spTree>
    <p:extLst>
      <p:ext uri="{BB962C8B-B14F-4D97-AF65-F5344CB8AC3E}">
        <p14:creationId xmlns:p14="http://schemas.microsoft.com/office/powerpoint/2010/main" val="4217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81000"/>
            <a:ext cx="8458199" cy="762000"/>
          </a:xfrm>
        </p:spPr>
        <p:txBody>
          <a:bodyPr/>
          <a:lstStyle/>
          <a:p>
            <a:r>
              <a:rPr lang="en-US" dirty="0"/>
              <a:t>Present Value</a:t>
            </a:r>
          </a:p>
        </p:txBody>
      </p:sp>
      <p:sp>
        <p:nvSpPr>
          <p:cNvPr id="6" name="Content Placeholder 5"/>
          <p:cNvSpPr>
            <a:spLocks noGrp="1"/>
          </p:cNvSpPr>
          <p:nvPr>
            <p:ph sz="quarter" idx="1"/>
          </p:nvPr>
        </p:nvSpPr>
        <p:spPr>
          <a:xfrm>
            <a:off x="1293812" y="1524000"/>
            <a:ext cx="8915399" cy="3581401"/>
          </a:xfrm>
        </p:spPr>
        <p:txBody>
          <a:bodyPr/>
          <a:lstStyle/>
          <a:p>
            <a:pPr marL="0" indent="0">
              <a:buNone/>
            </a:pPr>
            <a:r>
              <a:rPr lang="en-US" dirty="0"/>
              <a:t>How much does a car cost in today’s dollars if the dealer offers you a no money down 12% loan which requires full payment of $42,296.20 in 5 years?</a:t>
            </a:r>
          </a:p>
          <a:p>
            <a:pPr marL="0" indent="0">
              <a:buNone/>
            </a:pPr>
            <a:endParaRPr lang="en-US" dirty="0"/>
          </a:p>
          <a:p>
            <a:pPr marL="0" indent="0">
              <a:buNone/>
            </a:pPr>
            <a:r>
              <a:rPr lang="en-US" dirty="0"/>
              <a:t>PV = 42,296.20 / (1.12)^5 = 24,000</a:t>
            </a:r>
          </a:p>
          <a:p>
            <a:pPr marL="0" indent="0">
              <a:buNone/>
            </a:pPr>
            <a:r>
              <a:rPr lang="en-US" dirty="0"/>
              <a:t>Excel</a:t>
            </a:r>
          </a:p>
          <a:p>
            <a:endParaRPr lang="en-US" dirty="0"/>
          </a:p>
        </p:txBody>
      </p:sp>
    </p:spTree>
    <p:extLst>
      <p:ext uri="{BB962C8B-B14F-4D97-AF65-F5344CB8AC3E}">
        <p14:creationId xmlns:p14="http://schemas.microsoft.com/office/powerpoint/2010/main" val="48480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3</a:t>
            </a:r>
          </a:p>
        </p:txBody>
      </p:sp>
      <p:sp>
        <p:nvSpPr>
          <p:cNvPr id="6" name="Content Placeholder 5"/>
          <p:cNvSpPr>
            <a:spLocks noGrp="1"/>
          </p:cNvSpPr>
          <p:nvPr>
            <p:ph sz="quarter" idx="1"/>
          </p:nvPr>
        </p:nvSpPr>
        <p:spPr/>
        <p:txBody>
          <a:bodyPr/>
          <a:lstStyle/>
          <a:p>
            <a:pPr marL="0" indent="0">
              <a:buNone/>
            </a:pPr>
            <a:r>
              <a:rPr lang="en-US" dirty="0"/>
              <a:t>You take a job and are offered the following payment options. If the discount rate is 8%, which option do you prefer</a:t>
            </a:r>
          </a:p>
          <a:p>
            <a:pPr marL="514196" indent="-514196">
              <a:buAutoNum type="arabicPeriod"/>
            </a:pPr>
            <a:r>
              <a:rPr lang="en-US" dirty="0"/>
              <a:t>$10000 paid in 2 years   PV = 9,245.56</a:t>
            </a:r>
          </a:p>
          <a:p>
            <a:pPr marL="514196" indent="-514196">
              <a:buAutoNum type="arabicPeriod"/>
            </a:pPr>
            <a:r>
              <a:rPr lang="en-US" dirty="0"/>
              <a:t>$12000 paid in 5 years PV = 9,863.13</a:t>
            </a:r>
          </a:p>
        </p:txBody>
      </p:sp>
    </p:spTree>
    <p:extLst>
      <p:ext uri="{BB962C8B-B14F-4D97-AF65-F5344CB8AC3E}">
        <p14:creationId xmlns:p14="http://schemas.microsoft.com/office/powerpoint/2010/main" val="384565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Discount Rate</a:t>
            </a:r>
          </a:p>
        </p:txBody>
      </p:sp>
      <p:sp>
        <p:nvSpPr>
          <p:cNvPr id="7" name="Content Placeholder 6"/>
          <p:cNvSpPr>
            <a:spLocks noGrp="1"/>
          </p:cNvSpPr>
          <p:nvPr>
            <p:ph sz="quarter" idx="1"/>
          </p:nvPr>
        </p:nvSpPr>
        <p:spPr/>
        <p:txBody>
          <a:bodyPr/>
          <a:lstStyle/>
          <a:p>
            <a:endParaRPr lang="en-US" dirty="0"/>
          </a:p>
          <a:p>
            <a:endParaRPr lang="en-US" dirty="0"/>
          </a:p>
        </p:txBody>
      </p:sp>
      <p:graphicFrame>
        <p:nvGraphicFramePr>
          <p:cNvPr id="132099" name="Content Placeholder 3"/>
          <p:cNvGraphicFramePr>
            <a:graphicFrameLocks noChangeAspect="1"/>
          </p:cNvGraphicFramePr>
          <p:nvPr>
            <p:extLst>
              <p:ext uri="{D42A27DB-BD31-4B8C-83A1-F6EECF244321}">
                <p14:modId xmlns:p14="http://schemas.microsoft.com/office/powerpoint/2010/main" val="2447016146"/>
              </p:ext>
            </p:extLst>
          </p:nvPr>
        </p:nvGraphicFramePr>
        <p:xfrm>
          <a:off x="3999458" y="2743380"/>
          <a:ext cx="4162285" cy="2171134"/>
        </p:xfrm>
        <a:graphic>
          <a:graphicData uri="http://schemas.openxmlformats.org/presentationml/2006/ole">
            <mc:AlternateContent xmlns:mc="http://schemas.openxmlformats.org/markup-compatibility/2006">
              <mc:Choice xmlns:v="urn:schemas-microsoft-com:vml" Requires="v">
                <p:oleObj name="Equation" r:id="rId2" imgW="888840" imgH="520560" progId="Equation.3">
                  <p:embed/>
                </p:oleObj>
              </mc:Choice>
              <mc:Fallback>
                <p:oleObj name="Equation" r:id="rId2" imgW="888840" imgH="520560" progId="Equation.3">
                  <p:embed/>
                  <p:pic>
                    <p:nvPicPr>
                      <p:cNvPr id="132099"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458" y="2743380"/>
                        <a:ext cx="4162285" cy="2171134"/>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90833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	</a:t>
            </a:r>
          </a:p>
        </p:txBody>
      </p:sp>
      <p:sp>
        <p:nvSpPr>
          <p:cNvPr id="6" name="Content Placeholder 5"/>
          <p:cNvSpPr>
            <a:spLocks noGrp="1"/>
          </p:cNvSpPr>
          <p:nvPr>
            <p:ph sz="quarter" idx="1"/>
          </p:nvPr>
        </p:nvSpPr>
        <p:spPr/>
        <p:txBody>
          <a:bodyPr>
            <a:normAutofit lnSpcReduction="10000"/>
          </a:bodyPr>
          <a:lstStyle/>
          <a:p>
            <a:r>
              <a:rPr lang="en-US" dirty="0"/>
              <a:t>Suppose you buy a stock for $30 and sell it for $33 at the end of the year and also received $1 div. How much did you earn? Amount? Rate? </a:t>
            </a:r>
          </a:p>
          <a:p>
            <a:endParaRPr lang="en-US" dirty="0"/>
          </a:p>
          <a:p>
            <a:r>
              <a:rPr lang="en-US" dirty="0"/>
              <a:t>33 – 30 = 3</a:t>
            </a:r>
          </a:p>
          <a:p>
            <a:r>
              <a:rPr lang="en-US" dirty="0"/>
              <a:t>3/30 = 10%</a:t>
            </a:r>
          </a:p>
          <a:p>
            <a:r>
              <a:rPr lang="en-US" dirty="0"/>
              <a:t>HPR% (holding Period Return)  = CF / I  = (33 -30 ) /30 = 3 / 30 = .10 = 10.)%</a:t>
            </a:r>
          </a:p>
          <a:p>
            <a:r>
              <a:rPr lang="en-US" dirty="0"/>
              <a:t>(33-30+1)/ 30 = 4/30 = 13.3%</a:t>
            </a:r>
          </a:p>
          <a:p>
            <a:endParaRPr lang="en-US" dirty="0"/>
          </a:p>
        </p:txBody>
      </p:sp>
    </p:spTree>
    <p:extLst>
      <p:ext uri="{BB962C8B-B14F-4D97-AF65-F5344CB8AC3E}">
        <p14:creationId xmlns:p14="http://schemas.microsoft.com/office/powerpoint/2010/main" val="147181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Discount Rate – Example 1</a:t>
            </a:r>
          </a:p>
        </p:txBody>
      </p:sp>
      <p:sp>
        <p:nvSpPr>
          <p:cNvPr id="115715" name="Rectangle 3"/>
          <p:cNvSpPr>
            <a:spLocks noGrp="1" noChangeArrowheads="1"/>
          </p:cNvSpPr>
          <p:nvPr>
            <p:ph type="body" idx="1"/>
          </p:nvPr>
        </p:nvSpPr>
        <p:spPr/>
        <p:txBody>
          <a:bodyPr/>
          <a:lstStyle/>
          <a:p>
            <a:pPr marL="0" indent="0">
              <a:buNone/>
            </a:pPr>
            <a:r>
              <a:rPr lang="en-US" dirty="0"/>
              <a:t>You are looking at an investment that will pay $1,200 in 5 years if you invest $1,000 today.  How much interest does this investment earn?</a:t>
            </a:r>
          </a:p>
          <a:p>
            <a:pPr marL="0" indent="0">
              <a:buNone/>
            </a:pPr>
            <a:endParaRPr lang="en-US" dirty="0"/>
          </a:p>
          <a:p>
            <a:pPr marL="0" indent="0">
              <a:buNone/>
            </a:pPr>
            <a:r>
              <a:rPr lang="en-US" dirty="0"/>
              <a:t>FV = PV (1+i)^t</a:t>
            </a:r>
          </a:p>
          <a:p>
            <a:pPr marL="0" indent="0">
              <a:buNone/>
            </a:pPr>
            <a:r>
              <a:rPr lang="en-US" dirty="0"/>
              <a:t>33 = 30 (1+i)^1</a:t>
            </a:r>
          </a:p>
          <a:p>
            <a:pPr marL="0" indent="0">
              <a:buNone/>
            </a:pPr>
            <a:r>
              <a:rPr lang="en-US" dirty="0"/>
              <a:t>33/30 = 30 (1+1+i) / 30 </a:t>
            </a:r>
          </a:p>
          <a:p>
            <a:pPr marL="0" indent="0">
              <a:buNone/>
            </a:pPr>
            <a:r>
              <a:rPr lang="en-US" dirty="0"/>
              <a:t>33/30 – 1= 10.0%</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943600"/>
          </a:xfrm>
        </p:spPr>
        <p:txBody>
          <a:bodyPr>
            <a:normAutofit fontScale="92500" lnSpcReduction="20000"/>
          </a:bodyPr>
          <a:lstStyle/>
          <a:p>
            <a:pPr marL="0" indent="0">
              <a:buNone/>
            </a:pPr>
            <a:r>
              <a:rPr lang="en-US" sz="2800" b="1" dirty="0"/>
              <a:t>4 Variables:</a:t>
            </a:r>
          </a:p>
          <a:p>
            <a:pPr>
              <a:buFont typeface="Wingdings" panose="05000000000000000000" pitchFamily="2" charset="2"/>
              <a:buChar char="Ø"/>
            </a:pPr>
            <a:r>
              <a:rPr lang="en-US" sz="2800" b="1" dirty="0"/>
              <a:t>Future Value (The expected money you will get in the future)</a:t>
            </a:r>
          </a:p>
          <a:p>
            <a:pPr>
              <a:buFont typeface="Wingdings" panose="05000000000000000000" pitchFamily="2" charset="2"/>
              <a:buChar char="Ø"/>
            </a:pPr>
            <a:r>
              <a:rPr lang="en-US" sz="2800" b="1" dirty="0"/>
              <a:t>Present Value (money you invest today)</a:t>
            </a:r>
          </a:p>
          <a:p>
            <a:pPr>
              <a:buFont typeface="Wingdings" panose="05000000000000000000" pitchFamily="2" charset="2"/>
              <a:buChar char="Ø"/>
            </a:pPr>
            <a:r>
              <a:rPr lang="en-US" sz="2800" b="1" dirty="0"/>
              <a:t>Interest Rate</a:t>
            </a:r>
          </a:p>
          <a:p>
            <a:pPr lvl="1">
              <a:buFont typeface="Wingdings" panose="05000000000000000000" pitchFamily="2" charset="2"/>
              <a:buChar char="Ø"/>
            </a:pPr>
            <a:r>
              <a:rPr lang="en-US" sz="2400" b="1" dirty="0"/>
              <a:t>Growth of your money</a:t>
            </a:r>
          </a:p>
          <a:p>
            <a:pPr lvl="1">
              <a:buFont typeface="Wingdings" panose="05000000000000000000" pitchFamily="2" charset="2"/>
              <a:buChar char="Ø"/>
            </a:pPr>
            <a:r>
              <a:rPr lang="en-US" sz="2400" b="1" dirty="0"/>
              <a:t>Discount Rate</a:t>
            </a:r>
          </a:p>
          <a:p>
            <a:pPr lvl="1">
              <a:buFont typeface="Wingdings" panose="05000000000000000000" pitchFamily="2" charset="2"/>
              <a:buChar char="Ø"/>
            </a:pPr>
            <a:r>
              <a:rPr lang="en-US" sz="2400" b="1" dirty="0"/>
              <a:t>Cost of Capital</a:t>
            </a:r>
          </a:p>
          <a:p>
            <a:pPr lvl="1">
              <a:buFont typeface="Wingdings" panose="05000000000000000000" pitchFamily="2" charset="2"/>
              <a:buChar char="Ø"/>
            </a:pPr>
            <a:r>
              <a:rPr lang="en-US" sz="2400" b="1" dirty="0"/>
              <a:t>Opportunity Cost</a:t>
            </a:r>
          </a:p>
          <a:p>
            <a:pPr lvl="1">
              <a:buFont typeface="Wingdings" panose="05000000000000000000" pitchFamily="2" charset="2"/>
              <a:buChar char="Ø"/>
            </a:pPr>
            <a:r>
              <a:rPr lang="en-US" sz="2400" b="1" dirty="0"/>
              <a:t>Holding Period Return (HPR)</a:t>
            </a:r>
          </a:p>
          <a:p>
            <a:pPr lvl="1">
              <a:buFont typeface="Wingdings" panose="05000000000000000000" pitchFamily="2" charset="2"/>
              <a:buChar char="Ø"/>
            </a:pPr>
            <a:r>
              <a:rPr lang="en-US" sz="2400" b="1" dirty="0"/>
              <a:t>Internal Rate of Return (IRR) or Rate of Return (ROR)</a:t>
            </a:r>
          </a:p>
          <a:p>
            <a:pPr>
              <a:buFont typeface="Wingdings" panose="05000000000000000000" pitchFamily="2" charset="2"/>
              <a:buChar char="Ø"/>
            </a:pPr>
            <a:r>
              <a:rPr lang="en-US" sz="2800" b="1" dirty="0"/>
              <a:t>Time</a:t>
            </a:r>
          </a:p>
          <a:p>
            <a:pPr marL="0" indent="0">
              <a:buNone/>
            </a:pPr>
            <a:endParaRPr lang="en-US" sz="2400" b="1" u="sng" dirty="0"/>
          </a:p>
          <a:p>
            <a:pPr marL="0" indent="0">
              <a:buNone/>
            </a:pPr>
            <a:r>
              <a:rPr lang="en-US" dirty="0"/>
              <a:t>	</a:t>
            </a:r>
          </a:p>
        </p:txBody>
      </p:sp>
    </p:spTree>
    <p:extLst>
      <p:ext uri="{BB962C8B-B14F-4D97-AF65-F5344CB8AC3E}">
        <p14:creationId xmlns:p14="http://schemas.microsoft.com/office/powerpoint/2010/main" val="425808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Discount Rate – Example 2</a:t>
            </a:r>
          </a:p>
        </p:txBody>
      </p:sp>
      <p:sp>
        <p:nvSpPr>
          <p:cNvPr id="119811" name="Rectangle 3"/>
          <p:cNvSpPr>
            <a:spLocks noGrp="1" noChangeArrowheads="1"/>
          </p:cNvSpPr>
          <p:nvPr>
            <p:ph type="body" idx="1"/>
          </p:nvPr>
        </p:nvSpPr>
        <p:spPr>
          <a:xfrm>
            <a:off x="1023860" y="1868193"/>
            <a:ext cx="9717542" cy="4022312"/>
          </a:xfrm>
        </p:spPr>
        <p:txBody>
          <a:bodyPr/>
          <a:lstStyle/>
          <a:p>
            <a:pPr marL="0" indent="0">
              <a:buNone/>
            </a:pPr>
            <a:r>
              <a:rPr lang="en-US" dirty="0"/>
              <a:t>Suppose you have a 1-year old son and you want to provide $75,000 in 17 years toward his college education. You currently have $5,000 to invest.  What interest rate must you earn to have the $75,000 when you need it?</a:t>
            </a:r>
          </a:p>
          <a:p>
            <a:pPr marL="0" indent="0">
              <a:buNone/>
            </a:pPr>
            <a:endParaRPr lang="en-US" dirty="0"/>
          </a:p>
        </p:txBody>
      </p:sp>
    </p:spTree>
    <p:extLst>
      <p:ext uri="{BB962C8B-B14F-4D97-AF65-F5344CB8AC3E}">
        <p14:creationId xmlns:p14="http://schemas.microsoft.com/office/powerpoint/2010/main" val="95137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Discount Rate – Example 2</a:t>
            </a:r>
          </a:p>
        </p:txBody>
      </p:sp>
      <p:sp>
        <p:nvSpPr>
          <p:cNvPr id="119811" name="Rectangle 3"/>
          <p:cNvSpPr>
            <a:spLocks noGrp="1" noChangeArrowheads="1"/>
          </p:cNvSpPr>
          <p:nvPr>
            <p:ph type="body" idx="1"/>
          </p:nvPr>
        </p:nvSpPr>
        <p:spPr/>
        <p:txBody>
          <a:bodyPr/>
          <a:lstStyle/>
          <a:p>
            <a:pPr marL="0" indent="0">
              <a:buNone/>
            </a:pPr>
            <a:r>
              <a:rPr lang="en-US" dirty="0"/>
              <a:t>Suppose you have a 1-year old son and you want to provide $75,000 in 17 years toward his college education. You currently have $5,000 to invest.  What interest rate must you earn to have the $75,000 when you need it?</a:t>
            </a:r>
          </a:p>
          <a:p>
            <a:pPr marL="0" indent="0">
              <a:buNone/>
            </a:pPr>
            <a:endParaRPr lang="en-US" dirty="0"/>
          </a:p>
          <a:p>
            <a:pPr marL="0" indent="0">
              <a:buNone/>
            </a:pPr>
            <a:r>
              <a:rPr lang="en-US" dirty="0"/>
              <a:t>R = (</a:t>
            </a:r>
            <a:r>
              <a:rPr lang="en-US" dirty="0" err="1"/>
              <a:t>fv</a:t>
            </a:r>
            <a:r>
              <a:rPr lang="en-US" dirty="0"/>
              <a:t> / </a:t>
            </a:r>
            <a:r>
              <a:rPr lang="en-US" dirty="0" err="1"/>
              <a:t>pv</a:t>
            </a:r>
            <a:r>
              <a:rPr lang="en-US" dirty="0"/>
              <a:t> ) ^ 1/t – 1 = 17.27%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Discount Rate: Using Excel</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RATE. </a:t>
            </a:r>
          </a:p>
          <a:p>
            <a:pPr lvl="1"/>
            <a:r>
              <a:rPr lang="en-US" dirty="0"/>
              <a:t>Fill in the, number of periods (</a:t>
            </a:r>
            <a:r>
              <a:rPr lang="en-US" dirty="0" err="1"/>
              <a:t>Nper</a:t>
            </a:r>
            <a:r>
              <a:rPr lang="en-US" dirty="0"/>
              <a:t>), periodic payments (</a:t>
            </a:r>
            <a:r>
              <a:rPr lang="en-US" dirty="0" err="1"/>
              <a:t>Pmt</a:t>
            </a:r>
            <a:r>
              <a:rPr lang="en-US" dirty="0"/>
              <a:t>), present value (</a:t>
            </a:r>
            <a:r>
              <a:rPr lang="en-US" dirty="0" err="1"/>
              <a:t>pv</a:t>
            </a:r>
            <a:r>
              <a:rPr lang="en-US" dirty="0"/>
              <a:t>), and future value (</a:t>
            </a:r>
            <a:r>
              <a:rPr lang="en-US" dirty="0" err="1"/>
              <a:t>Fv</a:t>
            </a:r>
            <a:r>
              <a:rPr lang="en-US" dirty="0"/>
              <a:t>). Click OK.</a:t>
            </a:r>
          </a:p>
          <a:p>
            <a:r>
              <a:rPr lang="en-US" dirty="0"/>
              <a:t>Type the function</a:t>
            </a:r>
          </a:p>
          <a:p>
            <a:pPr lvl="1"/>
            <a:r>
              <a:rPr lang="en-US" dirty="0"/>
              <a:t>= RATE(</a:t>
            </a:r>
            <a:r>
              <a:rPr lang="en-US" dirty="0" err="1"/>
              <a:t>nper</a:t>
            </a:r>
            <a:r>
              <a:rPr lang="en-US" dirty="0"/>
              <a:t>, </a:t>
            </a:r>
            <a:r>
              <a:rPr lang="en-US" dirty="0" err="1"/>
              <a:t>pmt</a:t>
            </a:r>
            <a:r>
              <a:rPr lang="en-US" dirty="0"/>
              <a:t>, </a:t>
            </a:r>
            <a:r>
              <a:rPr lang="en-US" dirty="0" err="1"/>
              <a:t>pv</a:t>
            </a:r>
            <a:r>
              <a:rPr lang="en-US" dirty="0"/>
              <a:t>, </a:t>
            </a:r>
            <a:r>
              <a:rPr lang="en-US" dirty="0" err="1"/>
              <a:t>fv</a:t>
            </a:r>
            <a:r>
              <a:rPr lang="en-US" dirty="0"/>
              <a:t>, type, guess)</a:t>
            </a:r>
          </a:p>
        </p:txBody>
      </p:sp>
    </p:spTree>
    <p:extLst>
      <p:ext uri="{BB962C8B-B14F-4D97-AF65-F5344CB8AC3E}">
        <p14:creationId xmlns:p14="http://schemas.microsoft.com/office/powerpoint/2010/main" val="28617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Suppose you buy a home for $300,000 and sell it 5 years later for $400,000. What yearly interest rate did you earn? </a:t>
            </a:r>
          </a:p>
          <a:p>
            <a:pPr marL="0" indent="0">
              <a:buNone/>
            </a:pPr>
            <a:endParaRPr lang="en-US" dirty="0"/>
          </a:p>
        </p:txBody>
      </p:sp>
    </p:spTree>
    <p:extLst>
      <p:ext uri="{BB962C8B-B14F-4D97-AF65-F5344CB8AC3E}">
        <p14:creationId xmlns:p14="http://schemas.microsoft.com/office/powerpoint/2010/main" val="303352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Suppose you buy a home for $300,000 and sell it 5 years later for $400,000. What yearly interest rate did you earn? </a:t>
            </a:r>
          </a:p>
          <a:p>
            <a:pPr marL="0" indent="0">
              <a:buNone/>
            </a:pPr>
            <a:endParaRPr lang="en-US" dirty="0"/>
          </a:p>
          <a:p>
            <a:pPr marL="0" indent="0">
              <a:buNone/>
            </a:pPr>
            <a:r>
              <a:rPr lang="en-US" dirty="0"/>
              <a:t>PV = 300k, FV = 400k t = 5 I = (400/300) ^ 1/5 – 1 = 5.92%</a:t>
            </a:r>
          </a:p>
          <a:p>
            <a:pPr marL="0" indent="0">
              <a:buNone/>
            </a:pPr>
            <a:endParaRPr lang="en-US" dirty="0"/>
          </a:p>
          <a:p>
            <a:pPr marL="0" indent="0">
              <a:buNone/>
            </a:pPr>
            <a:r>
              <a:rPr lang="en-US" dirty="0"/>
              <a:t>Excel: Rate(</a:t>
            </a:r>
            <a:r>
              <a:rPr lang="en-US" dirty="0" err="1"/>
              <a:t>time,pmt</a:t>
            </a:r>
            <a:r>
              <a:rPr lang="en-US" dirty="0"/>
              <a:t>, PV,FV)</a:t>
            </a:r>
          </a:p>
        </p:txBody>
      </p:sp>
    </p:spTree>
    <p:extLst>
      <p:ext uri="{BB962C8B-B14F-4D97-AF65-F5344CB8AC3E}">
        <p14:creationId xmlns:p14="http://schemas.microsoft.com/office/powerpoint/2010/main" val="14520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81000"/>
            <a:ext cx="8381999" cy="685800"/>
          </a:xfrm>
        </p:spPr>
        <p:txBody>
          <a:bodyPr/>
          <a:lstStyle/>
          <a:p>
            <a:r>
              <a:rPr lang="en-US" dirty="0"/>
              <a:t>Interest Rate</a:t>
            </a:r>
          </a:p>
        </p:txBody>
      </p:sp>
      <p:sp>
        <p:nvSpPr>
          <p:cNvPr id="6" name="Content Placeholder 5"/>
          <p:cNvSpPr>
            <a:spLocks noGrp="1"/>
          </p:cNvSpPr>
          <p:nvPr>
            <p:ph sz="quarter" idx="1"/>
          </p:nvPr>
        </p:nvSpPr>
        <p:spPr>
          <a:xfrm>
            <a:off x="1446212" y="1295400"/>
            <a:ext cx="9134391" cy="4114801"/>
          </a:xfrm>
        </p:spPr>
        <p:txBody>
          <a:bodyPr/>
          <a:lstStyle/>
          <a:p>
            <a:pPr marL="0" indent="0">
              <a:buNone/>
            </a:pPr>
            <a:r>
              <a:rPr lang="en-US" dirty="0"/>
              <a:t>Suppose you buy a home for $300,000 and sell it 5 years later for $400,000. What yearly interest rate did you earn? </a:t>
            </a:r>
          </a:p>
          <a:p>
            <a:pPr marL="0" indent="0">
              <a:buNone/>
            </a:pPr>
            <a:endParaRPr lang="en-US" dirty="0"/>
          </a:p>
        </p:txBody>
      </p:sp>
    </p:spTree>
    <p:extLst>
      <p:ext uri="{BB962C8B-B14F-4D97-AF65-F5344CB8AC3E}">
        <p14:creationId xmlns:p14="http://schemas.microsoft.com/office/powerpoint/2010/main" val="394131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81000"/>
            <a:ext cx="8381999" cy="685800"/>
          </a:xfrm>
        </p:spPr>
        <p:txBody>
          <a:bodyPr/>
          <a:lstStyle/>
          <a:p>
            <a:r>
              <a:rPr lang="en-US" dirty="0"/>
              <a:t>Interest Rate</a:t>
            </a:r>
          </a:p>
        </p:txBody>
      </p:sp>
      <p:sp>
        <p:nvSpPr>
          <p:cNvPr id="6" name="Content Placeholder 5"/>
          <p:cNvSpPr>
            <a:spLocks noGrp="1"/>
          </p:cNvSpPr>
          <p:nvPr>
            <p:ph sz="quarter" idx="1"/>
          </p:nvPr>
        </p:nvSpPr>
        <p:spPr>
          <a:xfrm>
            <a:off x="1598612" y="1222247"/>
            <a:ext cx="9134391" cy="4114801"/>
          </a:xfrm>
        </p:spPr>
        <p:txBody>
          <a:bodyPr/>
          <a:lstStyle/>
          <a:p>
            <a:pPr marL="0" indent="0">
              <a:buNone/>
            </a:pPr>
            <a:r>
              <a:rPr lang="en-US" dirty="0"/>
              <a:t>If you buy a stock for $32 and sell it for $33.60 one year later, what yearly interest rate did you earn?</a:t>
            </a:r>
          </a:p>
          <a:p>
            <a:pPr marL="0" indent="0">
              <a:buNone/>
            </a:pPr>
            <a:endParaRPr lang="en-US" dirty="0"/>
          </a:p>
          <a:p>
            <a:pPr marL="0" indent="0">
              <a:buNone/>
            </a:pPr>
            <a:r>
              <a:rPr lang="en-US" dirty="0"/>
              <a:t>33.60/32  - 1 = </a:t>
            </a:r>
          </a:p>
          <a:p>
            <a:pPr marL="0" indent="0">
              <a:buNone/>
            </a:pPr>
            <a:endParaRPr lang="en-US" dirty="0"/>
          </a:p>
          <a:p>
            <a:endParaRPr lang="en-US" dirty="0"/>
          </a:p>
        </p:txBody>
      </p:sp>
    </p:spTree>
    <p:extLst>
      <p:ext uri="{BB962C8B-B14F-4D97-AF65-F5344CB8AC3E}">
        <p14:creationId xmlns:p14="http://schemas.microsoft.com/office/powerpoint/2010/main" val="39719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If you buy a stock for $32 and sell it for $33.60 one year later, what yearly interest rate did you earn?</a:t>
            </a:r>
          </a:p>
          <a:p>
            <a:pPr marL="0" indent="0">
              <a:buNone/>
            </a:pPr>
            <a:endParaRPr lang="en-US" dirty="0"/>
          </a:p>
          <a:p>
            <a:pPr marL="0" indent="0">
              <a:buNone/>
            </a:pPr>
            <a:r>
              <a:rPr lang="en-US" dirty="0"/>
              <a:t>I = 33.60 /32) ^1/1 – 1 = 5.0%</a:t>
            </a:r>
          </a:p>
          <a:p>
            <a:endParaRPr lang="en-US" dirty="0"/>
          </a:p>
        </p:txBody>
      </p:sp>
    </p:spTree>
    <p:extLst>
      <p:ext uri="{BB962C8B-B14F-4D97-AF65-F5344CB8AC3E}">
        <p14:creationId xmlns:p14="http://schemas.microsoft.com/office/powerpoint/2010/main" val="225614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Number of Periods – Example 1</a:t>
            </a:r>
          </a:p>
        </p:txBody>
      </p:sp>
      <p:sp>
        <p:nvSpPr>
          <p:cNvPr id="125955" name="Rectangle 3"/>
          <p:cNvSpPr>
            <a:spLocks noGrp="1" noChangeArrowheads="1"/>
          </p:cNvSpPr>
          <p:nvPr>
            <p:ph type="body" idx="1"/>
          </p:nvPr>
        </p:nvSpPr>
        <p:spPr>
          <a:xfrm>
            <a:off x="1422685" y="1936765"/>
            <a:ext cx="9717542" cy="4022312"/>
          </a:xfrm>
        </p:spPr>
        <p:txBody>
          <a:bodyPr/>
          <a:lstStyle/>
          <a:p>
            <a:pPr marL="0" indent="0">
              <a:buNone/>
            </a:pPr>
            <a:r>
              <a:rPr lang="en-US" dirty="0"/>
              <a:t>You want to purchase a new car and you are willing to pay $20,000. If you can invest at 10% per year and you currently have $15,000, how long will it be before you have enough money to pay cash for the car?</a:t>
            </a:r>
          </a:p>
          <a:p>
            <a:pPr marL="0" indent="0">
              <a:buNone/>
            </a:pPr>
            <a:endParaRPr lang="en-US" dirty="0"/>
          </a:p>
        </p:txBody>
      </p:sp>
    </p:spTree>
    <p:extLst>
      <p:ext uri="{BB962C8B-B14F-4D97-AF65-F5344CB8AC3E}">
        <p14:creationId xmlns:p14="http://schemas.microsoft.com/office/powerpoint/2010/main" val="116031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Number of Periods – Example 1</a:t>
            </a:r>
          </a:p>
        </p:txBody>
      </p:sp>
      <p:sp>
        <p:nvSpPr>
          <p:cNvPr id="125955" name="Rectangle 3"/>
          <p:cNvSpPr>
            <a:spLocks noGrp="1" noChangeArrowheads="1"/>
          </p:cNvSpPr>
          <p:nvPr>
            <p:ph type="body" idx="1"/>
          </p:nvPr>
        </p:nvSpPr>
        <p:spPr>
          <a:xfrm>
            <a:off x="1422685" y="1936765"/>
            <a:ext cx="9717542" cy="4022312"/>
          </a:xfrm>
        </p:spPr>
        <p:txBody>
          <a:bodyPr/>
          <a:lstStyle/>
          <a:p>
            <a:pPr marL="0" indent="0">
              <a:buNone/>
            </a:pPr>
            <a:r>
              <a:rPr lang="en-US" dirty="0"/>
              <a:t>You want to purchase a new car and you are willing to pay $20,000. If you can invest at 10% per year and you currently have $15,000, how long will it be before you have enough money to pay cash for the car?</a:t>
            </a:r>
          </a:p>
          <a:p>
            <a:pPr marL="0" indent="0">
              <a:buNone/>
            </a:pPr>
            <a:endParaRPr lang="en-US" dirty="0"/>
          </a:p>
          <a:p>
            <a:pPr marL="0" indent="0">
              <a:buNone/>
            </a:pPr>
            <a:r>
              <a:rPr lang="en-US" dirty="0"/>
              <a:t>FV = $20,000, r = 10%, PV=15,000 t=?</a:t>
            </a:r>
          </a:p>
          <a:p>
            <a:pPr marL="0" indent="0">
              <a:buNone/>
            </a:pPr>
            <a:r>
              <a:rPr lang="en-US" dirty="0"/>
              <a:t>FV = PV (1+i) ^t </a:t>
            </a:r>
          </a:p>
          <a:p>
            <a:pPr marL="0" indent="0">
              <a:buNone/>
            </a:pPr>
            <a:r>
              <a:rPr lang="en-US" dirty="0"/>
              <a:t>20/15 = 1.1^t </a:t>
            </a:r>
          </a:p>
          <a:p>
            <a:pPr marL="0" indent="0">
              <a:buNone/>
            </a:pPr>
            <a:r>
              <a:rPr lang="en-US" dirty="0"/>
              <a:t>Ln(20/15) = ln (1.i)^t)  ln (20/15)/ ln (1.1) = ln 1.1 / ln (1.1) = 3.02 years t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9144001" cy="663561"/>
          </a:xfrm>
        </p:spPr>
        <p:txBody>
          <a:bodyPr/>
          <a:lstStyle/>
          <a:p>
            <a:r>
              <a:rPr lang="en-US" dirty="0"/>
              <a:t>Simple Interest</a:t>
            </a:r>
          </a:p>
        </p:txBody>
      </p:sp>
      <p:sp>
        <p:nvSpPr>
          <p:cNvPr id="3" name="Content Placeholder 2"/>
          <p:cNvSpPr>
            <a:spLocks noGrp="1"/>
          </p:cNvSpPr>
          <p:nvPr>
            <p:ph idx="1"/>
          </p:nvPr>
        </p:nvSpPr>
        <p:spPr>
          <a:xfrm>
            <a:off x="303212" y="990600"/>
            <a:ext cx="8299904" cy="3565112"/>
          </a:xfrm>
        </p:spPr>
        <p:txBody>
          <a:bodyPr/>
          <a:lstStyle/>
          <a:p>
            <a:pPr>
              <a:lnSpc>
                <a:spcPct val="90000"/>
              </a:lnSpc>
            </a:pPr>
            <a:r>
              <a:rPr lang="en-US" sz="2799" dirty="0"/>
              <a:t>FV with simple interest</a:t>
            </a:r>
          </a:p>
          <a:p>
            <a:pPr lvl="1">
              <a:lnSpc>
                <a:spcPct val="90000"/>
              </a:lnSpc>
              <a:buNone/>
            </a:pPr>
            <a:r>
              <a:rPr lang="en-US" sz="2799" dirty="0"/>
              <a:t>The $1,000 investment accrues $50 each year for each of two years, So in  2 years you have:</a:t>
            </a:r>
          </a:p>
          <a:p>
            <a:pPr lvl="1">
              <a:lnSpc>
                <a:spcPct val="90000"/>
              </a:lnSpc>
              <a:buNone/>
            </a:pPr>
            <a:endParaRPr lang="en-US" sz="2799" dirty="0"/>
          </a:p>
          <a:p>
            <a:pPr lvl="1">
              <a:lnSpc>
                <a:spcPct val="90000"/>
              </a:lnSpc>
              <a:buNone/>
            </a:pPr>
            <a:r>
              <a:rPr lang="en-US" sz="2799" dirty="0"/>
              <a:t>1000 + 50 + 50 = 1,100</a:t>
            </a:r>
          </a:p>
          <a:p>
            <a:pPr lvl="1">
              <a:lnSpc>
                <a:spcPct val="90000"/>
              </a:lnSpc>
              <a:buNone/>
            </a:pPr>
            <a:endParaRPr lang="en-US" sz="2799" dirty="0"/>
          </a:p>
          <a:p>
            <a:endParaRPr lang="en-US" sz="2799"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05249CA-BF6C-4450-B4BA-4B3A45A210D1}"/>
                  </a:ext>
                </a:extLst>
              </p14:cNvPr>
              <p14:cNvContentPartPr/>
              <p14:nvPr/>
            </p14:nvContentPartPr>
            <p14:xfrm>
              <a:off x="11862962" y="1773057"/>
              <a:ext cx="2079178" cy="780277"/>
            </p14:xfrm>
          </p:contentPart>
        </mc:Choice>
        <mc:Fallback xmlns="">
          <p:pic>
            <p:nvPicPr>
              <p:cNvPr id="4" name="Ink 3">
                <a:extLst>
                  <a:ext uri="{FF2B5EF4-FFF2-40B4-BE49-F238E27FC236}">
                    <a16:creationId xmlns:a16="http://schemas.microsoft.com/office/drawing/2014/main" id="{605249CA-BF6C-4450-B4BA-4B3A45A210D1}"/>
                  </a:ext>
                </a:extLst>
              </p:cNvPr>
              <p:cNvPicPr/>
              <p:nvPr/>
            </p:nvPicPr>
            <p:blipFill>
              <a:blip r:embed="rId4"/>
              <a:stretch>
                <a:fillRect/>
              </a:stretch>
            </p:blipFill>
            <p:spPr>
              <a:xfrm>
                <a:off x="11844967" y="1755070"/>
                <a:ext cx="2114809" cy="815891"/>
              </a:xfrm>
              <a:prstGeom prst="rect">
                <a:avLst/>
              </a:prstGeom>
            </p:spPr>
          </p:pic>
        </mc:Fallback>
      </mc:AlternateContent>
    </p:spTree>
    <p:extLst>
      <p:ext uri="{BB962C8B-B14F-4D97-AF65-F5344CB8AC3E}">
        <p14:creationId xmlns:p14="http://schemas.microsoft.com/office/powerpoint/2010/main" val="287775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a:t>Number of Time Periods</a:t>
            </a:r>
          </a:p>
        </p:txBody>
      </p:sp>
      <p:sp>
        <p:nvSpPr>
          <p:cNvPr id="123907" name="Rectangle 3"/>
          <p:cNvSpPr>
            <a:spLocks noGrp="1" noChangeArrowheads="1"/>
          </p:cNvSpPr>
          <p:nvPr>
            <p:ph type="body" idx="1"/>
          </p:nvPr>
        </p:nvSpPr>
        <p:spPr/>
        <p:txBody>
          <a:bodyPr/>
          <a:lstStyle/>
          <a:p>
            <a:r>
              <a:rPr lang="en-US" dirty="0"/>
              <a:t>Start with basic equation and solve for t (remember your logs)</a:t>
            </a:r>
          </a:p>
          <a:p>
            <a:pPr lvl="1">
              <a:buFont typeface="Wingdings" pitchFamily="2" charset="2"/>
              <a:buChar char="§"/>
            </a:pPr>
            <a:r>
              <a:rPr lang="en-US" dirty="0"/>
              <a:t>FV = PV(1 + r)</a:t>
            </a:r>
            <a:r>
              <a:rPr lang="en-US" baseline="30000" dirty="0"/>
              <a:t>t</a:t>
            </a:r>
          </a:p>
          <a:p>
            <a:pPr lvl="1">
              <a:buFont typeface="Wingdings" pitchFamily="2" charset="2"/>
              <a:buChar char="§"/>
            </a:pPr>
            <a:endParaRPr lang="en-US" baseline="30000" dirty="0"/>
          </a:p>
          <a:p>
            <a:pPr lvl="1">
              <a:buFont typeface="Wingdings" pitchFamily="2" charset="2"/>
              <a:buChar char="§"/>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84907190"/>
              </p:ext>
            </p:extLst>
          </p:nvPr>
        </p:nvGraphicFramePr>
        <p:xfrm>
          <a:off x="4513674" y="3302034"/>
          <a:ext cx="2818666" cy="2237036"/>
        </p:xfrm>
        <a:graphic>
          <a:graphicData uri="http://schemas.openxmlformats.org/presentationml/2006/ole">
            <mc:AlternateContent xmlns:mc="http://schemas.openxmlformats.org/markup-compatibility/2006">
              <mc:Choice xmlns:v="urn:schemas-microsoft-com:vml" Requires="v">
                <p:oleObj name="Equation" r:id="rId3" imgW="799920" imgH="634680" progId="Equation.3">
                  <p:embed/>
                </p:oleObj>
              </mc:Choice>
              <mc:Fallback>
                <p:oleObj name="Equation" r:id="rId3" imgW="799920" imgH="63468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674" y="3302034"/>
                        <a:ext cx="2818666" cy="2237036"/>
                      </a:xfrm>
                      <a:prstGeom prst="rect">
                        <a:avLst/>
                      </a:prstGeom>
                      <a:solidFill>
                        <a:schemeClr val="accent1"/>
                      </a:solid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a:t>
            </a:r>
          </a:p>
        </p:txBody>
      </p:sp>
      <p:sp>
        <p:nvSpPr>
          <p:cNvPr id="6" name="Content Placeholder 5"/>
          <p:cNvSpPr>
            <a:spLocks noGrp="1"/>
          </p:cNvSpPr>
          <p:nvPr>
            <p:ph sz="quarter" idx="1"/>
          </p:nvPr>
        </p:nvSpPr>
        <p:spPr/>
        <p:txBody>
          <a:bodyPr/>
          <a:lstStyle/>
          <a:p>
            <a:pPr marL="0" indent="0">
              <a:buNone/>
            </a:pPr>
            <a:r>
              <a:rPr lang="en-US" dirty="0"/>
              <a:t>You buy a stock for $25 which you expect to grow at a rate of 7% each year. How long will it be before the stock is worth $50?</a:t>
            </a:r>
          </a:p>
          <a:p>
            <a:pPr marL="0" indent="0">
              <a:buNone/>
            </a:pPr>
            <a:endParaRPr lang="en-US" dirty="0"/>
          </a:p>
        </p:txBody>
      </p:sp>
    </p:spTree>
    <p:extLst>
      <p:ext uri="{BB962C8B-B14F-4D97-AF65-F5344CB8AC3E}">
        <p14:creationId xmlns:p14="http://schemas.microsoft.com/office/powerpoint/2010/main" val="12752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a:t>
            </a:r>
          </a:p>
        </p:txBody>
      </p:sp>
      <p:sp>
        <p:nvSpPr>
          <p:cNvPr id="6" name="Content Placeholder 5"/>
          <p:cNvSpPr>
            <a:spLocks noGrp="1"/>
          </p:cNvSpPr>
          <p:nvPr>
            <p:ph sz="quarter" idx="1"/>
          </p:nvPr>
        </p:nvSpPr>
        <p:spPr/>
        <p:txBody>
          <a:bodyPr/>
          <a:lstStyle/>
          <a:p>
            <a:pPr marL="0" indent="0">
              <a:buNone/>
            </a:pPr>
            <a:r>
              <a:rPr lang="en-US" dirty="0"/>
              <a:t>You buy a stock for $25 which you expect to grow at a rate of 7% each year. How long will it be before the stock is worth $50?</a:t>
            </a:r>
          </a:p>
          <a:p>
            <a:pPr marL="0" indent="0">
              <a:buNone/>
            </a:pPr>
            <a:endParaRPr lang="en-US" dirty="0"/>
          </a:p>
          <a:p>
            <a:pPr marL="0" indent="0">
              <a:buNone/>
            </a:pPr>
            <a:r>
              <a:rPr lang="en-US" dirty="0"/>
              <a:t>PV = 25</a:t>
            </a:r>
          </a:p>
          <a:p>
            <a:pPr marL="0" indent="0">
              <a:buNone/>
            </a:pPr>
            <a:r>
              <a:rPr lang="en-US" dirty="0"/>
              <a:t>FV = 50</a:t>
            </a:r>
          </a:p>
          <a:p>
            <a:pPr marL="0" indent="0">
              <a:buNone/>
            </a:pPr>
            <a:r>
              <a:rPr lang="en-US" dirty="0"/>
              <a:t>I = 7.0%</a:t>
            </a:r>
          </a:p>
          <a:p>
            <a:pPr marL="0" indent="0">
              <a:buNone/>
            </a:pPr>
            <a:r>
              <a:rPr lang="en-US" dirty="0"/>
              <a:t>T = ?</a:t>
            </a:r>
          </a:p>
          <a:p>
            <a:pPr marL="0" indent="0">
              <a:buNone/>
            </a:pPr>
            <a:r>
              <a:rPr lang="en-US" dirty="0"/>
              <a:t>T = Ln (FV/PV) / ln (1+i) = ln (50/25) / ln (1.07) = 10.24 years</a:t>
            </a:r>
          </a:p>
        </p:txBody>
      </p:sp>
    </p:spTree>
    <p:extLst>
      <p:ext uri="{BB962C8B-B14F-4D97-AF65-F5344CB8AC3E}">
        <p14:creationId xmlns:p14="http://schemas.microsoft.com/office/powerpoint/2010/main" val="51561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 – Example 2</a:t>
            </a:r>
          </a:p>
        </p:txBody>
      </p:sp>
      <p:sp>
        <p:nvSpPr>
          <p:cNvPr id="6" name="Content Placeholder 5"/>
          <p:cNvSpPr>
            <a:spLocks noGrp="1"/>
          </p:cNvSpPr>
          <p:nvPr>
            <p:ph sz="quarter" idx="1"/>
          </p:nvPr>
        </p:nvSpPr>
        <p:spPr/>
        <p:txBody>
          <a:bodyPr/>
          <a:lstStyle/>
          <a:p>
            <a:pPr marL="0" indent="0">
              <a:buNone/>
            </a:pPr>
            <a:r>
              <a:rPr lang="en-US" dirty="0"/>
              <a:t>If you can earn 10% annual interest, how long does it take for your investment to double? </a:t>
            </a:r>
          </a:p>
          <a:p>
            <a:pPr marL="0" indent="0">
              <a:buNone/>
            </a:pPr>
            <a:r>
              <a:rPr lang="en-US" dirty="0" err="1"/>
              <a:t>Pv</a:t>
            </a:r>
            <a:r>
              <a:rPr lang="en-US" dirty="0"/>
              <a:t> = 1</a:t>
            </a:r>
          </a:p>
          <a:p>
            <a:pPr marL="0" indent="0">
              <a:buNone/>
            </a:pPr>
            <a:r>
              <a:rPr lang="en-US" dirty="0"/>
              <a:t>FV = 2 </a:t>
            </a:r>
          </a:p>
          <a:p>
            <a:pPr marL="0" indent="0">
              <a:buNone/>
            </a:pPr>
            <a:r>
              <a:rPr lang="en-US" dirty="0"/>
              <a:t>7.27 years rule of 72</a:t>
            </a:r>
          </a:p>
        </p:txBody>
      </p:sp>
    </p:spTree>
    <p:extLst>
      <p:ext uri="{BB962C8B-B14F-4D97-AF65-F5344CB8AC3E}">
        <p14:creationId xmlns:p14="http://schemas.microsoft.com/office/powerpoint/2010/main" val="23890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Number of Periods: Using Excel</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NPER. </a:t>
            </a:r>
          </a:p>
          <a:p>
            <a:pPr lvl="1"/>
            <a:r>
              <a:rPr lang="en-US" dirty="0"/>
              <a:t>Fill in the Rate, periodic payments (</a:t>
            </a:r>
            <a:r>
              <a:rPr lang="en-US" dirty="0" err="1"/>
              <a:t>Pmt</a:t>
            </a:r>
            <a:r>
              <a:rPr lang="en-US" dirty="0"/>
              <a:t>), present value (</a:t>
            </a:r>
            <a:r>
              <a:rPr lang="en-US" dirty="0" err="1"/>
              <a:t>pv</a:t>
            </a:r>
            <a:r>
              <a:rPr lang="en-US" dirty="0"/>
              <a:t>), and future value (</a:t>
            </a:r>
            <a:r>
              <a:rPr lang="en-US" dirty="0" err="1"/>
              <a:t>Fv</a:t>
            </a:r>
            <a:r>
              <a:rPr lang="en-US" dirty="0"/>
              <a:t>). Click OK.</a:t>
            </a:r>
          </a:p>
          <a:p>
            <a:r>
              <a:rPr lang="en-US" dirty="0"/>
              <a:t>Type the function</a:t>
            </a:r>
          </a:p>
          <a:p>
            <a:pPr lvl="1"/>
            <a:r>
              <a:rPr lang="en-US" dirty="0"/>
              <a:t>=NPER(rate, </a:t>
            </a:r>
            <a:r>
              <a:rPr lang="en-US" dirty="0" err="1"/>
              <a:t>pmt</a:t>
            </a:r>
            <a:r>
              <a:rPr lang="en-US" dirty="0"/>
              <a:t>, </a:t>
            </a:r>
            <a:r>
              <a:rPr lang="en-US" dirty="0" err="1"/>
              <a:t>pv</a:t>
            </a:r>
            <a:r>
              <a:rPr lang="en-US" dirty="0"/>
              <a:t>, </a:t>
            </a:r>
            <a:r>
              <a:rPr lang="en-US" dirty="0" err="1"/>
              <a:t>fv</a:t>
            </a:r>
            <a:r>
              <a:rPr lang="en-US" dirty="0"/>
              <a:t>, type)</a:t>
            </a:r>
          </a:p>
        </p:txBody>
      </p:sp>
    </p:spTree>
    <p:extLst>
      <p:ext uri="{BB962C8B-B14F-4D97-AF65-F5344CB8AC3E}">
        <p14:creationId xmlns:p14="http://schemas.microsoft.com/office/powerpoint/2010/main" val="140889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23861" y="651617"/>
            <a:ext cx="9717541" cy="948584"/>
          </a:xfrm>
        </p:spPr>
        <p:txBody>
          <a:bodyPr/>
          <a:lstStyle/>
          <a:p>
            <a:r>
              <a:rPr lang="en-US" dirty="0"/>
              <a:t>Review</a:t>
            </a:r>
          </a:p>
        </p:txBody>
      </p:sp>
      <p:sp>
        <p:nvSpPr>
          <p:cNvPr id="3" name="Content Placeholder 2"/>
          <p:cNvSpPr>
            <a:spLocks noGrp="1"/>
          </p:cNvSpPr>
          <p:nvPr>
            <p:ph sz="quarter" idx="1"/>
          </p:nvPr>
        </p:nvSpPr>
        <p:spPr>
          <a:xfrm>
            <a:off x="1023861" y="2184072"/>
            <a:ext cx="9717542" cy="4022312"/>
          </a:xfrm>
        </p:spPr>
        <p:txBody>
          <a:bodyPr/>
          <a:lstStyle/>
          <a:p>
            <a:r>
              <a:rPr lang="en-US" sz="2799" dirty="0"/>
              <a:t>One-time Investment:</a:t>
            </a:r>
          </a:p>
          <a:p>
            <a:r>
              <a:rPr lang="en-US" sz="2799" dirty="0"/>
              <a:t> - 4 Variables:</a:t>
            </a:r>
          </a:p>
          <a:p>
            <a:pPr lvl="4"/>
            <a:r>
              <a:rPr lang="en-US" sz="2799" dirty="0"/>
              <a:t>Future Value</a:t>
            </a:r>
          </a:p>
          <a:p>
            <a:pPr lvl="4"/>
            <a:r>
              <a:rPr lang="en-US" sz="2799" dirty="0"/>
              <a:t>Present Value</a:t>
            </a:r>
          </a:p>
          <a:p>
            <a:pPr lvl="4"/>
            <a:r>
              <a:rPr lang="en-US" sz="2799" dirty="0"/>
              <a:t>Interest Rate</a:t>
            </a:r>
          </a:p>
          <a:p>
            <a:pPr lvl="4"/>
            <a:r>
              <a:rPr lang="en-US" sz="2799" dirty="0"/>
              <a:t>Time</a:t>
            </a:r>
          </a:p>
          <a:p>
            <a:endParaRPr lang="en-US" dirty="0"/>
          </a:p>
        </p:txBody>
      </p:sp>
    </p:spTree>
    <p:extLst>
      <p:ext uri="{BB962C8B-B14F-4D97-AF65-F5344CB8AC3E}">
        <p14:creationId xmlns:p14="http://schemas.microsoft.com/office/powerpoint/2010/main" val="103277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943600"/>
              </a:xfrm>
            </p:spPr>
            <p:txBody>
              <a:bodyPr>
                <a:normAutofit lnSpcReduction="10000"/>
              </a:bodyPr>
              <a:lstStyle/>
              <a:p>
                <a:pPr marL="0" indent="0">
                  <a:buNone/>
                </a:pPr>
                <a:r>
                  <a:rPr lang="en-US" b="1" u="sng" dirty="0"/>
                  <a:t>FUTURE VALUE</a:t>
                </a:r>
              </a:p>
              <a:p>
                <a:pPr marL="0" indent="0">
                  <a:buNone/>
                </a:pPr>
                <a:r>
                  <a:rPr lang="en-US" dirty="0"/>
                  <a:t>	</a:t>
                </a:r>
                <a:r>
                  <a:rPr lang="en-US" dirty="0">
                    <a:solidFill>
                      <a:srgbClr val="FFFF00"/>
                    </a:solidFill>
                  </a:rPr>
                  <a:t>FV = PV </a:t>
                </a:r>
                <a14:m>
                  <m:oMath xmlns:m="http://schemas.openxmlformats.org/officeDocument/2006/math">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b="0">
                                <a:solidFill>
                                  <a:srgbClr val="FFFF00"/>
                                </a:solidFill>
                                <a:latin typeface="Cambria Math" panose="02040503050406030204" pitchFamily="18" charset="0"/>
                              </a:rPr>
                              <m:t>1+</m:t>
                            </m:r>
                            <m:r>
                              <m:rPr>
                                <m:sty m:val="p"/>
                              </m:rPr>
                              <a:rPr lang="en-US" b="0">
                                <a:solidFill>
                                  <a:srgbClr val="FFFF00"/>
                                </a:solidFill>
                                <a:latin typeface="Cambria Math" panose="02040503050406030204" pitchFamily="18" charset="0"/>
                              </a:rPr>
                              <m:t>i</m:t>
                            </m:r>
                          </m:e>
                        </m:d>
                      </m:e>
                      <m:sup>
                        <m:r>
                          <m:rPr>
                            <m:sty m:val="p"/>
                          </m:rPr>
                          <a:rPr lang="en-US" b="0">
                            <a:solidFill>
                              <a:srgbClr val="FFFF00"/>
                            </a:solidFill>
                            <a:latin typeface="Cambria Math" panose="02040503050406030204" pitchFamily="18" charset="0"/>
                          </a:rPr>
                          <m:t>t</m:t>
                        </m:r>
                      </m:sup>
                    </m:sSup>
                  </m:oMath>
                </a14:m>
                <a:endParaRPr lang="en-US" dirty="0"/>
              </a:p>
              <a:p>
                <a:pPr marL="231775" lvl="1" indent="0">
                  <a:buNone/>
                </a:pPr>
                <a:r>
                  <a:rPr lang="en-US" dirty="0"/>
                  <a:t>where FV is the future value of the investment, PV is the present value of the investment or the initial investment, i is the expected interest rate or rate of return of the investment, and t is time to realize such investment. </a:t>
                </a:r>
              </a:p>
              <a:p>
                <a:pPr marL="231775" lvl="1" indent="0">
                  <a:buNone/>
                </a:pPr>
                <a:endParaRPr lang="en-US" dirty="0"/>
              </a:p>
              <a:p>
                <a:pPr marL="0" lvl="1" indent="0">
                  <a:spcBef>
                    <a:spcPts val="1800"/>
                  </a:spcBef>
                  <a:buNone/>
                </a:pPr>
                <a:r>
                  <a:rPr lang="en-US" sz="2400" b="1" u="sng" dirty="0"/>
                  <a:t>PRESENT  VALUE</a:t>
                </a:r>
              </a:p>
              <a:p>
                <a:pPr marL="0" indent="0">
                  <a:buNone/>
                </a:pPr>
                <a:r>
                  <a:rPr lang="en-US" dirty="0"/>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r>
                      <m:rPr>
                        <m:sty m:val="p"/>
                      </m:rPr>
                      <a:rPr lang="en-US" smtClean="0">
                        <a:solidFill>
                          <a:srgbClr val="FFFF00"/>
                        </a:solidFill>
                        <a:latin typeface="Cambria Math" panose="02040503050406030204" pitchFamily="18" charset="0"/>
                      </a:rPr>
                      <m:t>PV</m:t>
                    </m:r>
                    <m:r>
                      <a:rPr lang="en-US"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FV</m:t>
                        </m:r>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m:rPr>
                                    <m:sty m:val="p"/>
                                  </m:rPr>
                                  <a:rPr lang="en-US">
                                    <a:solidFill>
                                      <a:srgbClr val="FFFF00"/>
                                    </a:solidFill>
                                    <a:latin typeface="Cambria Math" panose="02040503050406030204" pitchFamily="18" charset="0"/>
                                  </a:rPr>
                                  <m:t>i</m:t>
                                </m:r>
                              </m:e>
                            </m:d>
                          </m:e>
                          <m:sup>
                            <m:r>
                              <m:rPr>
                                <m:sty m:val="p"/>
                              </m:rPr>
                              <a:rPr lang="en-US">
                                <a:solidFill>
                                  <a:srgbClr val="FFFF00"/>
                                </a:solidFill>
                                <a:latin typeface="Cambria Math" panose="02040503050406030204" pitchFamily="18" charset="0"/>
                              </a:rPr>
                              <m:t>t</m:t>
                            </m:r>
                          </m:sup>
                        </m:sSup>
                      </m:den>
                    </m:f>
                  </m:oMath>
                </a14:m>
                <a:r>
                  <a:rPr lang="en-US" b="1" i="1" dirty="0"/>
                  <a:t> </a:t>
                </a:r>
              </a:p>
              <a:p>
                <a:pPr marL="0" indent="0">
                  <a:buNone/>
                </a:pPr>
                <a:r>
                  <a:rPr lang="en-US" dirty="0"/>
                  <a:t>As an example, assuming the investor targets an investment that is expected to receive $133.10 in 3 years, representing a 10% interest or expected return (sometimes referred to as the discount rate), the investment required today will be calculated as follows:</a:t>
                </a:r>
              </a:p>
              <a:p>
                <a:r>
                  <a:rPr lang="en-US" dirty="0"/>
                  <a:t> </a:t>
                </a:r>
                <a14:m>
                  <m:oMath xmlns:m="http://schemas.openxmlformats.org/officeDocument/2006/math">
                    <m:r>
                      <m:rPr>
                        <m:sty m:val="p"/>
                      </m:rPr>
                      <a:rPr lang="en-US">
                        <a:latin typeface="Cambria Math" panose="02040503050406030204" pitchFamily="18" charset="0"/>
                      </a:rPr>
                      <m:t>PV</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1.331</m:t>
                        </m:r>
                      </m:den>
                    </m:f>
                    <m:r>
                      <a:rPr lang="en-US">
                        <a:latin typeface="Cambria Math" panose="02040503050406030204" pitchFamily="18" charset="0"/>
                      </a:rPr>
                      <m:t>=100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943600"/>
              </a:xfrm>
              <a:blipFill>
                <a:blip r:embed="rId2"/>
                <a:stretch>
                  <a:fillRect l="-889" t="-1949" r="-667"/>
                </a:stretch>
              </a:blipFill>
            </p:spPr>
            <p:txBody>
              <a:bodyPr/>
              <a:lstStyle/>
              <a:p>
                <a:r>
                  <a:rPr lang="en-US">
                    <a:noFill/>
                  </a:rPr>
                  <a:t> </a:t>
                </a:r>
              </a:p>
            </p:txBody>
          </p:sp>
        </mc:Fallback>
      </mc:AlternateContent>
    </p:spTree>
    <p:extLst>
      <p:ext uri="{BB962C8B-B14F-4D97-AF65-F5344CB8AC3E}">
        <p14:creationId xmlns:p14="http://schemas.microsoft.com/office/powerpoint/2010/main" val="35278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791200"/>
              </a:xfrm>
            </p:spPr>
            <p:txBody>
              <a:bodyPr>
                <a:normAutofit/>
              </a:bodyPr>
              <a:lstStyle/>
              <a:p>
                <a:pPr marL="0" indent="0">
                  <a:buNone/>
                </a:pPr>
                <a:r>
                  <a:rPr lang="en-US" b="1" u="sng" dirty="0"/>
                  <a:t>INTEREST RATES</a:t>
                </a:r>
              </a:p>
              <a:p>
                <a:pPr marL="0" indent="0">
                  <a:buNone/>
                </a:pPr>
                <a:r>
                  <a:rPr lang="en-US" dirty="0"/>
                  <a:t>If the investor knows the amount they are planning to invest today, and targets a specific investment payoff at a set time in the future, then the investor can rearrange the formula to calculate the interest (i) or discount rate that he or she will earn, as follows:</a:t>
                </a:r>
              </a:p>
              <a:p>
                <a:pPr marL="0" indent="0">
                  <a:buNone/>
                </a:pPr>
                <a:r>
                  <a:rPr lang="en-US" dirty="0"/>
                  <a:t>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 and </a:t>
                </a:r>
              </a:p>
              <a:p>
                <a:pPr marL="0" indent="0">
                  <a:buNone/>
                </a:pPr>
                <a:r>
                  <a:rPr lang="en-US" sz="3200" dirty="0">
                    <a:solidFill>
                      <a:srgbClr val="FFFF00"/>
                    </a:solidFill>
                  </a:rPr>
                  <a:t>			</a:t>
                </a:r>
                <a14:m>
                  <m:oMath xmlns:m="http://schemas.openxmlformats.org/officeDocument/2006/math">
                    <m:r>
                      <m:rPr>
                        <m:sty m:val="p"/>
                      </m:rPr>
                      <a:rPr lang="en-US" sz="3200" smtClean="0">
                        <a:solidFill>
                          <a:srgbClr val="FFFF00"/>
                        </a:solidFill>
                        <a:latin typeface="Cambria Math" panose="02040503050406030204" pitchFamily="18" charset="0"/>
                      </a:rPr>
                      <m:t>i</m:t>
                    </m:r>
                  </m:oMath>
                </a14:m>
                <a:r>
                  <a:rPr lang="en-US" sz="3200" b="1" dirty="0">
                    <a:solidFill>
                      <a:srgbClr val="FFFF00"/>
                    </a:solidFill>
                  </a:rPr>
                  <a:t> = </a:t>
                </a:r>
                <a14:m>
                  <m:oMath xmlns:m="http://schemas.openxmlformats.org/officeDocument/2006/math">
                    <m:r>
                      <a:rPr lang="en-US" sz="3200" i="1">
                        <a:solidFill>
                          <a:srgbClr val="FFFF00"/>
                        </a:solidFill>
                        <a:latin typeface="Cambria Math" panose="02040503050406030204" pitchFamily="18" charset="0"/>
                      </a:rPr>
                      <m:t>(</m:t>
                    </m:r>
                    <m:sSup>
                      <m:sSupPr>
                        <m:ctrlPr>
                          <a:rPr lang="en-US" sz="3200" i="1">
                            <a:solidFill>
                              <a:srgbClr val="FFFF00"/>
                            </a:solidFill>
                            <a:latin typeface="Cambria Math" panose="02040503050406030204" pitchFamily="18" charset="0"/>
                          </a:rPr>
                        </m:ctrlPr>
                      </m:sSupPr>
                      <m:e>
                        <m:f>
                          <m:fPr>
                            <m:ctrlPr>
                              <a:rPr lang="en-US" sz="3200" i="1">
                                <a:solidFill>
                                  <a:srgbClr val="FFFF00"/>
                                </a:solidFill>
                                <a:latin typeface="Cambria Math" panose="02040503050406030204" pitchFamily="18" charset="0"/>
                              </a:rPr>
                            </m:ctrlPr>
                          </m:fPr>
                          <m:num>
                            <m:r>
                              <a:rPr lang="en-US" sz="3200" i="1">
                                <a:solidFill>
                                  <a:srgbClr val="FFFF00"/>
                                </a:solidFill>
                                <a:latin typeface="Cambria Math" panose="02040503050406030204" pitchFamily="18" charset="0"/>
                              </a:rPr>
                              <m:t>𝐹𝑉</m:t>
                            </m:r>
                          </m:num>
                          <m:den>
                            <m:r>
                              <a:rPr lang="en-US" sz="3200" i="1">
                                <a:solidFill>
                                  <a:srgbClr val="FFFF00"/>
                                </a:solidFill>
                                <a:latin typeface="Cambria Math" panose="02040503050406030204" pitchFamily="18" charset="0"/>
                              </a:rPr>
                              <m:t>𝑃𝑉</m:t>
                            </m:r>
                          </m:den>
                        </m:f>
                        <m:r>
                          <a:rPr lang="en-US" sz="3200" i="1">
                            <a:solidFill>
                              <a:srgbClr val="FFFF00"/>
                            </a:solidFill>
                            <a:latin typeface="Cambria Math" panose="02040503050406030204" pitchFamily="18" charset="0"/>
                          </a:rPr>
                          <m:t>)</m:t>
                        </m:r>
                      </m:e>
                      <m:sup>
                        <m:f>
                          <m:fPr>
                            <m:ctrlPr>
                              <a:rPr lang="en-US" sz="3200" i="1">
                                <a:solidFill>
                                  <a:srgbClr val="FFFF00"/>
                                </a:solidFill>
                                <a:latin typeface="Cambria Math" panose="02040503050406030204" pitchFamily="18" charset="0"/>
                              </a:rPr>
                            </m:ctrlPr>
                          </m:fPr>
                          <m:num>
                            <m:r>
                              <a:rPr lang="en-US" sz="3200" i="1">
                                <a:solidFill>
                                  <a:srgbClr val="FFFF00"/>
                                </a:solidFill>
                                <a:latin typeface="Cambria Math" panose="02040503050406030204" pitchFamily="18" charset="0"/>
                              </a:rPr>
                              <m:t>1</m:t>
                            </m:r>
                          </m:num>
                          <m:den>
                            <m:r>
                              <a:rPr lang="en-US" sz="3200" i="1">
                                <a:solidFill>
                                  <a:srgbClr val="FFFF00"/>
                                </a:solidFill>
                                <a:latin typeface="Cambria Math" panose="02040503050406030204" pitchFamily="18" charset="0"/>
                              </a:rPr>
                              <m:t>𝑡</m:t>
                            </m:r>
                          </m:den>
                        </m:f>
                      </m:sup>
                    </m:sSup>
                  </m:oMath>
                </a14:m>
                <a:r>
                  <a:rPr lang="en-US" sz="3200" b="1" dirty="0">
                    <a:solidFill>
                      <a:srgbClr val="FFFF00"/>
                    </a:solidFill>
                  </a:rPr>
                  <a:t> – 1 </a:t>
                </a:r>
                <a:endParaRPr lang="en-US" sz="3200" dirty="0">
                  <a:solidFill>
                    <a:srgbClr val="FFFF00"/>
                  </a:solidFill>
                </a:endParaRPr>
              </a:p>
              <a:p>
                <a:pPr marL="0" indent="0">
                  <a:buNone/>
                </a:pPr>
                <a:r>
                  <a:rPr lang="en-US" dirty="0"/>
                  <a:t>As an example, let’s assume the investor invests $100 today and targets an investment that expects to receive $133.10 in 3 years. What will the annual rate of return be on such an investment? </a:t>
                </a:r>
              </a:p>
              <a:p>
                <a:pPr marL="0" indent="0">
                  <a:buNone/>
                </a:pPr>
                <a:r>
                  <a:rPr lang="en-US" dirty="0"/>
                  <a:t>	</a:t>
                </a:r>
                <a14:m>
                  <m:oMath xmlns:m="http://schemas.openxmlformats.org/officeDocument/2006/math">
                    <m:r>
                      <m:rPr>
                        <m:sty m:val="p"/>
                      </m:rPr>
                      <a:rPr lang="en-US">
                        <a:latin typeface="Cambria Math" panose="02040503050406030204" pitchFamily="18" charset="0"/>
                      </a:rPr>
                      <m:t>i</m:t>
                    </m:r>
                  </m:oMath>
                </a14:m>
                <a:r>
                  <a:rPr lang="en-US" dirty="0"/>
                  <a:t> =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𝑡</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133.10</m:t>
                            </m:r>
                          </m:num>
                          <m:den>
                            <m:r>
                              <a:rPr lang="en-US" i="1">
                                <a:latin typeface="Cambria Math" panose="02040503050406030204" pitchFamily="18" charset="0"/>
                              </a:rPr>
                              <m:t>100</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1.331)</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 1.10 – 1 = 0.10 = 10%</a:t>
                </a:r>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791200"/>
              </a:xfrm>
              <a:blipFill>
                <a:blip r:embed="rId2"/>
                <a:stretch>
                  <a:fillRect l="-889" t="-1474"/>
                </a:stretch>
              </a:blipFill>
            </p:spPr>
            <p:txBody>
              <a:bodyPr/>
              <a:lstStyle/>
              <a:p>
                <a:r>
                  <a:rPr lang="en-US">
                    <a:noFill/>
                  </a:rPr>
                  <a:t> </a:t>
                </a:r>
              </a:p>
            </p:txBody>
          </p:sp>
        </mc:Fallback>
      </mc:AlternateContent>
    </p:spTree>
    <p:extLst>
      <p:ext uri="{BB962C8B-B14F-4D97-AF65-F5344CB8AC3E}">
        <p14:creationId xmlns:p14="http://schemas.microsoft.com/office/powerpoint/2010/main" val="401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791200"/>
              </a:xfrm>
            </p:spPr>
            <p:txBody>
              <a:bodyPr>
                <a:normAutofit fontScale="92500" lnSpcReduction="20000"/>
              </a:bodyPr>
              <a:lstStyle/>
              <a:p>
                <a:pPr marL="0" indent="0">
                  <a:buNone/>
                </a:pPr>
                <a:r>
                  <a:rPr lang="en-US" b="1" u="sng" dirty="0"/>
                  <a:t>TIME </a:t>
                </a:r>
              </a:p>
              <a:p>
                <a:pPr marL="0" indent="0">
                  <a:buNone/>
                </a:pPr>
                <a:r>
                  <a:rPr lang="en-US" dirty="0"/>
                  <a:t>If the investor knows the amount that they are planning to invest today, then sets a target payoff amount in the future and assumes a given rate of return, then he or she can calculate how long it will take to achieve the target. The time (t) to realize the targeted return is calculated by rearranging the formula as follows:</a:t>
                </a:r>
              </a:p>
              <a:p>
                <a:pPr marL="0" indent="0">
                  <a:buNone/>
                </a:pPr>
                <a:r>
                  <a:rPr lang="en-US" dirty="0"/>
                  <a:t>	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then adding ln on both sides, you get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ln</m:t>
                        </m:r>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func>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i="1" dirty="0"/>
                  <a:t> , and</a:t>
                </a:r>
                <a:endParaRPr lang="en-US" dirty="0"/>
              </a:p>
              <a:p>
                <a:pPr marL="0" indent="0">
                  <a:buNone/>
                </a:pPr>
                <a:r>
                  <a:rPr lang="en-US" dirty="0"/>
                  <a:t>		</a:t>
                </a:r>
              </a:p>
              <a:p>
                <a:pPr marL="0" indent="0">
                  <a:buNone/>
                </a:pPr>
                <a:r>
                  <a:rPr lang="en-US" dirty="0"/>
                  <a:t>				</a:t>
                </a:r>
                <a14:m>
                  <m:oMath xmlns:m="http://schemas.openxmlformats.org/officeDocument/2006/math">
                    <m:r>
                      <m:rPr>
                        <m:sty m:val="p"/>
                      </m:rPr>
                      <a:rPr lang="en-US" sz="3600" smtClean="0">
                        <a:solidFill>
                          <a:srgbClr val="FFFF00"/>
                        </a:solidFill>
                        <a:latin typeface="Cambria Math" panose="02040503050406030204" pitchFamily="18" charset="0"/>
                      </a:rPr>
                      <m:t>t</m:t>
                    </m:r>
                  </m:oMath>
                </a14:m>
                <a:r>
                  <a:rPr lang="en-US" sz="3600" b="1" dirty="0">
                    <a:solidFill>
                      <a:srgbClr val="FFFF00"/>
                    </a:solidFill>
                  </a:rPr>
                  <a:t> = </a:t>
                </a:r>
                <a14:m>
                  <m:oMath xmlns:m="http://schemas.openxmlformats.org/officeDocument/2006/math">
                    <m:f>
                      <m:fPr>
                        <m:ctrlPr>
                          <a:rPr lang="en-US" sz="3600" i="1">
                            <a:solidFill>
                              <a:srgbClr val="FFFF00"/>
                            </a:solidFill>
                            <a:latin typeface="Cambria Math" panose="02040503050406030204" pitchFamily="18" charset="0"/>
                          </a:rPr>
                        </m:ctrlPr>
                      </m:fPr>
                      <m:num>
                        <m:r>
                          <a:rPr lang="en-US" sz="3600" i="1">
                            <a:solidFill>
                              <a:srgbClr val="FFFF00"/>
                            </a:solidFill>
                            <a:latin typeface="Cambria Math" panose="02040503050406030204" pitchFamily="18" charset="0"/>
                          </a:rPr>
                          <m:t>𝑙𝑛</m:t>
                        </m:r>
                        <m:r>
                          <a:rPr lang="en-US" sz="3600">
                            <a:solidFill>
                              <a:srgbClr val="FFFF00"/>
                            </a:solidFill>
                            <a:latin typeface="Cambria Math" panose="02040503050406030204" pitchFamily="18" charset="0"/>
                          </a:rPr>
                          <m:t> (</m:t>
                        </m:r>
                        <m:f>
                          <m:fPr>
                            <m:ctrlPr>
                              <a:rPr lang="en-US" sz="3600" i="1">
                                <a:solidFill>
                                  <a:srgbClr val="FFFF00"/>
                                </a:solidFill>
                                <a:latin typeface="Cambria Math" panose="02040503050406030204" pitchFamily="18" charset="0"/>
                              </a:rPr>
                            </m:ctrlPr>
                          </m:fPr>
                          <m:num>
                            <m:r>
                              <a:rPr lang="en-US" sz="3600" i="1">
                                <a:solidFill>
                                  <a:srgbClr val="FFFF00"/>
                                </a:solidFill>
                                <a:latin typeface="Cambria Math" panose="02040503050406030204" pitchFamily="18" charset="0"/>
                              </a:rPr>
                              <m:t>𝐹𝑉</m:t>
                            </m:r>
                          </m:num>
                          <m:den>
                            <m:r>
                              <a:rPr lang="en-US" sz="3600" i="1">
                                <a:solidFill>
                                  <a:srgbClr val="FFFF00"/>
                                </a:solidFill>
                                <a:latin typeface="Cambria Math" panose="02040503050406030204" pitchFamily="18" charset="0"/>
                              </a:rPr>
                              <m:t>𝑃𝑉</m:t>
                            </m:r>
                          </m:den>
                        </m:f>
                        <m:r>
                          <a:rPr lang="en-US" sz="3600">
                            <a:solidFill>
                              <a:srgbClr val="FFFF00"/>
                            </a:solidFill>
                            <a:latin typeface="Cambria Math" panose="02040503050406030204" pitchFamily="18" charset="0"/>
                          </a:rPr>
                          <m:t>)</m:t>
                        </m:r>
                      </m:num>
                      <m:den>
                        <m:r>
                          <a:rPr lang="en-US" sz="3600" i="1">
                            <a:solidFill>
                              <a:srgbClr val="FFFF00"/>
                            </a:solidFill>
                            <a:latin typeface="Cambria Math" panose="02040503050406030204" pitchFamily="18" charset="0"/>
                          </a:rPr>
                          <m:t>𝑙𝑛</m:t>
                        </m:r>
                        <m:r>
                          <a:rPr lang="en-US" sz="3600">
                            <a:solidFill>
                              <a:srgbClr val="FFFF00"/>
                            </a:solidFill>
                            <a:latin typeface="Cambria Math" panose="02040503050406030204" pitchFamily="18" charset="0"/>
                          </a:rPr>
                          <m:t>⁡(1+</m:t>
                        </m:r>
                        <m:r>
                          <a:rPr lang="en-US" sz="3600" i="1">
                            <a:solidFill>
                              <a:srgbClr val="FFFF00"/>
                            </a:solidFill>
                            <a:latin typeface="Cambria Math" panose="02040503050406030204" pitchFamily="18" charset="0"/>
                          </a:rPr>
                          <m:t>𝑖</m:t>
                        </m:r>
                        <m:r>
                          <a:rPr lang="en-US" sz="3600">
                            <a:solidFill>
                              <a:srgbClr val="FFFF00"/>
                            </a:solidFill>
                            <a:latin typeface="Cambria Math" panose="02040503050406030204" pitchFamily="18" charset="0"/>
                          </a:rPr>
                          <m:t>)</m:t>
                        </m:r>
                      </m:den>
                    </m:f>
                  </m:oMath>
                </a14:m>
                <a:endParaRPr lang="en-US" sz="3600" dirty="0">
                  <a:solidFill>
                    <a:srgbClr val="FFFF00"/>
                  </a:solidFill>
                </a:endParaRPr>
              </a:p>
              <a:p>
                <a:r>
                  <a:rPr lang="en-US" dirty="0"/>
                  <a:t>As an example, assume the investor invests $100 today and wants to find out how long it will take for the investment to reach $133.10 if invested at an annual rate of return of 10%. The time to reach the targeted future value of such investment is calculated as follows: </a:t>
                </a:r>
              </a:p>
              <a:p>
                <a14:m>
                  <m:oMath xmlns:m="http://schemas.openxmlformats.org/officeDocument/2006/math">
                    <m:r>
                      <m:rPr>
                        <m:sty m:val="p"/>
                      </m:rPr>
                      <a:rPr lang="en-US">
                        <a:latin typeface="Cambria Math" panose="02040503050406030204" pitchFamily="18" charset="0"/>
                      </a:rPr>
                      <m:t>t</m:t>
                    </m:r>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(1.331)</m:t>
                        </m:r>
                      </m:num>
                      <m:den>
                        <m:r>
                          <a:rPr lang="en-US" i="1">
                            <a:latin typeface="Cambria Math" panose="02040503050406030204" pitchFamily="18" charset="0"/>
                          </a:rPr>
                          <m:t>𝑙𝑛</m:t>
                        </m:r>
                        <m:r>
                          <a:rPr lang="en-US">
                            <a:latin typeface="Cambria Math" panose="02040503050406030204" pitchFamily="18" charset="0"/>
                          </a:rPr>
                          <m:t>⁡(1.100)</m:t>
                        </m:r>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0.2859</m:t>
                        </m:r>
                      </m:num>
                      <m:den>
                        <m:r>
                          <a:rPr lang="en-US">
                            <a:latin typeface="Cambria Math" panose="02040503050406030204" pitchFamily="18" charset="0"/>
                          </a:rPr>
                          <m:t>0.0953</m:t>
                        </m:r>
                      </m:den>
                    </m:f>
                    <m:r>
                      <a:rPr lang="en-US">
                        <a:latin typeface="Cambria Math" panose="02040503050406030204" pitchFamily="18" charset="0"/>
                      </a:rPr>
                      <m:t>=3 </m:t>
                    </m:r>
                    <m:r>
                      <m:rPr>
                        <m:sty m:val="p"/>
                      </m:rPr>
                      <a:rPr lang="en-US">
                        <a:latin typeface="Cambria Math" panose="02040503050406030204" pitchFamily="18" charset="0"/>
                      </a:rPr>
                      <m:t>years</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791200"/>
              </a:xfrm>
              <a:blipFill>
                <a:blip r:embed="rId2"/>
                <a:stretch>
                  <a:fillRect l="-722" t="-2211"/>
                </a:stretch>
              </a:blipFill>
            </p:spPr>
            <p:txBody>
              <a:bodyPr/>
              <a:lstStyle/>
              <a:p>
                <a:r>
                  <a:rPr lang="en-US">
                    <a:noFill/>
                  </a:rPr>
                  <a:t> </a:t>
                </a:r>
              </a:p>
            </p:txBody>
          </p:sp>
        </mc:Fallback>
      </mc:AlternateContent>
    </p:spTree>
    <p:extLst>
      <p:ext uri="{BB962C8B-B14F-4D97-AF65-F5344CB8AC3E}">
        <p14:creationId xmlns:p14="http://schemas.microsoft.com/office/powerpoint/2010/main" val="290809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Annuity Investment</a:t>
            </a:r>
            <a:br>
              <a:rPr lang="en-US" b="1" dirty="0"/>
            </a:br>
            <a:endParaRPr lang="en-US" dirty="0"/>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1265407" cy="5867400"/>
          </a:xfrm>
        </p:spPr>
        <p:txBody>
          <a:bodyPr>
            <a:normAutofit/>
          </a:bodyPr>
          <a:lstStyle/>
          <a:p>
            <a:pPr marL="0" indent="0">
              <a:buNone/>
            </a:pPr>
            <a:r>
              <a:rPr lang="en-US" sz="2800" b="1" dirty="0"/>
              <a:t>5 Variables – introducing the 5</a:t>
            </a:r>
            <a:r>
              <a:rPr lang="en-US" sz="2800" b="1" baseline="30000" dirty="0"/>
              <a:t>th</a:t>
            </a:r>
            <a:r>
              <a:rPr lang="en-US" sz="2800" b="1" dirty="0"/>
              <a:t> Variable: Payment</a:t>
            </a:r>
          </a:p>
          <a:p>
            <a:pPr>
              <a:buFont typeface="Wingdings" panose="05000000000000000000" pitchFamily="2" charset="2"/>
              <a:buChar char="Ø"/>
            </a:pPr>
            <a:r>
              <a:rPr lang="en-US" sz="2800" b="1" dirty="0"/>
              <a:t>Present Value (money you invest today)</a:t>
            </a:r>
          </a:p>
          <a:p>
            <a:pPr>
              <a:buFont typeface="Wingdings" panose="05000000000000000000" pitchFamily="2" charset="2"/>
              <a:buChar char="Ø"/>
            </a:pPr>
            <a:r>
              <a:rPr lang="en-US" sz="2800" b="1" dirty="0"/>
              <a:t>Future Value (The expected money you will get in the future)</a:t>
            </a:r>
          </a:p>
          <a:p>
            <a:pPr>
              <a:buFont typeface="Wingdings" panose="05000000000000000000" pitchFamily="2" charset="2"/>
              <a:buChar char="Ø"/>
            </a:pPr>
            <a:r>
              <a:rPr lang="en-US" sz="2800" b="1" dirty="0"/>
              <a:t>Interest Rate</a:t>
            </a:r>
          </a:p>
          <a:p>
            <a:pPr lvl="1">
              <a:buFont typeface="Wingdings" panose="05000000000000000000" pitchFamily="2" charset="2"/>
              <a:buChar char="Ø"/>
            </a:pPr>
            <a:r>
              <a:rPr lang="en-US" sz="2400" b="1" dirty="0"/>
              <a:t>Growth of your money</a:t>
            </a:r>
          </a:p>
          <a:p>
            <a:pPr lvl="1">
              <a:buFont typeface="Wingdings" panose="05000000000000000000" pitchFamily="2" charset="2"/>
              <a:buChar char="Ø"/>
            </a:pPr>
            <a:r>
              <a:rPr lang="en-US" sz="2400" b="1" dirty="0"/>
              <a:t>Discount Rate</a:t>
            </a:r>
          </a:p>
          <a:p>
            <a:pPr lvl="1">
              <a:buFont typeface="Wingdings" panose="05000000000000000000" pitchFamily="2" charset="2"/>
              <a:buChar char="Ø"/>
            </a:pPr>
            <a:r>
              <a:rPr lang="en-US" sz="2400" b="1" dirty="0"/>
              <a:t>Holding Period Return (HPR)</a:t>
            </a:r>
          </a:p>
          <a:p>
            <a:pPr lvl="1">
              <a:buFont typeface="Wingdings" panose="05000000000000000000" pitchFamily="2" charset="2"/>
              <a:buChar char="Ø"/>
            </a:pPr>
            <a:r>
              <a:rPr lang="en-US" sz="2400" b="1" dirty="0"/>
              <a:t>Internal Rate of Return (IRR) or Rate of Return (ROR)</a:t>
            </a:r>
          </a:p>
          <a:p>
            <a:pPr>
              <a:buFont typeface="Wingdings" panose="05000000000000000000" pitchFamily="2" charset="2"/>
              <a:buChar char="Ø"/>
            </a:pPr>
            <a:r>
              <a:rPr lang="en-US" sz="2800" b="1" dirty="0"/>
              <a:t>Time</a:t>
            </a:r>
          </a:p>
          <a:p>
            <a:pPr>
              <a:buFont typeface="Wingdings" panose="05000000000000000000" pitchFamily="2" charset="2"/>
              <a:buChar char="Ø"/>
            </a:pPr>
            <a:r>
              <a:rPr lang="en-US" sz="2800" b="1" dirty="0"/>
              <a:t>Payment (Even Monthly, Even Annual Payment)</a:t>
            </a:r>
          </a:p>
          <a:p>
            <a:pPr marL="0" indent="0">
              <a:buNone/>
            </a:pPr>
            <a:endParaRPr lang="en-US" sz="2800" b="1" dirty="0"/>
          </a:p>
          <a:p>
            <a:pPr marL="0" indent="0">
              <a:buNone/>
            </a:pPr>
            <a:endParaRPr lang="en-US" sz="2400" b="1" u="sng" dirty="0"/>
          </a:p>
        </p:txBody>
      </p:sp>
    </p:spTree>
    <p:extLst>
      <p:ext uri="{BB962C8B-B14F-4D97-AF65-F5344CB8AC3E}">
        <p14:creationId xmlns:p14="http://schemas.microsoft.com/office/powerpoint/2010/main" val="360927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9144001" cy="663561"/>
          </a:xfrm>
        </p:spPr>
        <p:txBody>
          <a:bodyPr/>
          <a:lstStyle/>
          <a:p>
            <a:r>
              <a:rPr lang="en-US" dirty="0"/>
              <a:t>Simple Interest</a:t>
            </a:r>
          </a:p>
        </p:txBody>
      </p:sp>
      <p:sp>
        <p:nvSpPr>
          <p:cNvPr id="3" name="Content Placeholder 2"/>
          <p:cNvSpPr>
            <a:spLocks noGrp="1"/>
          </p:cNvSpPr>
          <p:nvPr>
            <p:ph idx="1"/>
          </p:nvPr>
        </p:nvSpPr>
        <p:spPr>
          <a:xfrm>
            <a:off x="531812" y="1295400"/>
            <a:ext cx="9087404" cy="3451239"/>
          </a:xfrm>
        </p:spPr>
        <p:txBody>
          <a:bodyPr>
            <a:normAutofit lnSpcReduction="10000"/>
          </a:bodyPr>
          <a:lstStyle/>
          <a:p>
            <a:pPr>
              <a:lnSpc>
                <a:spcPct val="90000"/>
              </a:lnSpc>
            </a:pPr>
            <a:r>
              <a:rPr lang="en-US" sz="2799" dirty="0"/>
              <a:t>FV with simple interest</a:t>
            </a:r>
          </a:p>
          <a:p>
            <a:pPr lvl="1">
              <a:lnSpc>
                <a:spcPct val="90000"/>
              </a:lnSpc>
              <a:buNone/>
            </a:pPr>
            <a:r>
              <a:rPr lang="en-US" sz="2799" dirty="0"/>
              <a:t>The $1,000 investment accrues $50 each year for each of two years, So in  2 years you have:</a:t>
            </a:r>
          </a:p>
          <a:p>
            <a:pPr lvl="1">
              <a:lnSpc>
                <a:spcPct val="90000"/>
              </a:lnSpc>
              <a:buNone/>
            </a:pPr>
            <a:endParaRPr lang="en-US" sz="2799" dirty="0"/>
          </a:p>
          <a:p>
            <a:pPr lvl="1">
              <a:lnSpc>
                <a:spcPct val="90000"/>
              </a:lnSpc>
              <a:buNone/>
            </a:pPr>
            <a:r>
              <a:rPr lang="en-US" sz="2799" dirty="0"/>
              <a:t>Year 0 = (1,000)</a:t>
            </a:r>
          </a:p>
          <a:p>
            <a:pPr lvl="1">
              <a:lnSpc>
                <a:spcPct val="90000"/>
              </a:lnSpc>
              <a:buNone/>
            </a:pPr>
            <a:r>
              <a:rPr lang="en-US" sz="2799" dirty="0"/>
              <a:t>Year 1= 1000 + 50 = 1,050</a:t>
            </a:r>
          </a:p>
          <a:p>
            <a:pPr lvl="1">
              <a:lnSpc>
                <a:spcPct val="90000"/>
              </a:lnSpc>
              <a:buNone/>
            </a:pPr>
            <a:r>
              <a:rPr lang="en-US" sz="2799" dirty="0"/>
              <a:t>Year 2 = 1000 + 50 + 50 = 1,100</a:t>
            </a:r>
          </a:p>
          <a:p>
            <a:endParaRPr lang="en-US" sz="2799"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05249CA-BF6C-4450-B4BA-4B3A45A210D1}"/>
                  </a:ext>
                </a:extLst>
              </p14:cNvPr>
              <p14:cNvContentPartPr/>
              <p14:nvPr/>
            </p14:nvContentPartPr>
            <p14:xfrm>
              <a:off x="11862962" y="1773057"/>
              <a:ext cx="2079178" cy="780277"/>
            </p14:xfrm>
          </p:contentPart>
        </mc:Choice>
        <mc:Fallback xmlns="">
          <p:pic>
            <p:nvPicPr>
              <p:cNvPr id="4" name="Ink 3">
                <a:extLst>
                  <a:ext uri="{FF2B5EF4-FFF2-40B4-BE49-F238E27FC236}">
                    <a16:creationId xmlns:a16="http://schemas.microsoft.com/office/drawing/2014/main" id="{605249CA-BF6C-4450-B4BA-4B3A45A210D1}"/>
                  </a:ext>
                </a:extLst>
              </p:cNvPr>
              <p:cNvPicPr/>
              <p:nvPr/>
            </p:nvPicPr>
            <p:blipFill>
              <a:blip r:embed="rId4"/>
              <a:stretch>
                <a:fillRect/>
              </a:stretch>
            </p:blipFill>
            <p:spPr>
              <a:xfrm>
                <a:off x="11844967" y="1755070"/>
                <a:ext cx="2114809" cy="815891"/>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60411" y="152400"/>
            <a:ext cx="8839201" cy="1676400"/>
          </a:xfrm>
        </p:spPr>
        <p:txBody>
          <a:bodyPr>
            <a:normAutofit/>
          </a:bodyPr>
          <a:lstStyle/>
          <a:p>
            <a:r>
              <a:rPr lang="en-US" b="1" dirty="0"/>
              <a:t>Annuities or Even Annual Cash flows</a:t>
            </a:r>
            <a:br>
              <a:rPr lang="en-US" b="1" dirty="0"/>
            </a:b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a:bodyPr>
              <a:lstStyle/>
              <a:p>
                <a:pPr marL="0" indent="0">
                  <a:buNone/>
                </a:pPr>
                <a:r>
                  <a:rPr lang="en-US" b="1" u="sng" dirty="0"/>
                  <a:t>FUTURE VALUE</a:t>
                </a:r>
              </a:p>
              <a:p>
                <a:pPr marL="0" indent="0">
                  <a:buNone/>
                </a:pPr>
                <a:r>
                  <a:rPr lang="en-US" dirty="0"/>
                  <a:t>	</a:t>
                </a:r>
                <a:r>
                  <a:rPr lang="en-US" dirty="0">
                    <a:solidFill>
                      <a:srgbClr val="FFFF00"/>
                    </a:solidFill>
                  </a:rPr>
                  <a:t>FVA = CF + CF (1 + i) + CF (1 + i) (1 + i), or FVA = CF (</a:t>
                </a:r>
                <a:r>
                  <a:rPr lang="en-US" b="1" dirty="0">
                    <a:solidFill>
                      <a:srgbClr val="FFFF00"/>
                    </a:solidFill>
                  </a:rPr>
                  <a:t> </a:t>
                </a:r>
                <a14:m>
                  <m:oMath xmlns:m="http://schemas.openxmlformats.org/officeDocument/2006/math">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e>
                          <m:sup>
                            <m:r>
                              <a:rPr lang="en-US" b="1" i="1">
                                <a:solidFill>
                                  <a:srgbClr val="FFFF00"/>
                                </a:solidFill>
                                <a:latin typeface="Cambria Math" panose="02040503050406030204" pitchFamily="18" charset="0"/>
                              </a:rPr>
                              <m:t>𝒕</m:t>
                            </m:r>
                          </m:sup>
                        </m:sSup>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num>
                      <m:den>
                        <m:r>
                          <a:rPr lang="en-US" b="1" i="1">
                            <a:solidFill>
                              <a:srgbClr val="FFFF00"/>
                            </a:solidFill>
                            <a:latin typeface="Cambria Math" panose="02040503050406030204" pitchFamily="18" charset="0"/>
                          </a:rPr>
                          <m:t>𝒊</m:t>
                        </m:r>
                      </m:den>
                    </m:f>
                    <m:r>
                      <a:rPr lang="en-US" b="1" i="1">
                        <a:solidFill>
                          <a:srgbClr val="FFFF00"/>
                        </a:solidFill>
                        <a:latin typeface="Cambria Math" panose="02040503050406030204" pitchFamily="18" charset="0"/>
                      </a:rPr>
                      <m:t> )</m:t>
                    </m:r>
                  </m:oMath>
                </a14:m>
                <a:endParaRPr lang="en-US" dirty="0">
                  <a:solidFill>
                    <a:srgbClr val="FFFF00"/>
                  </a:solidFill>
                </a:endParaRPr>
              </a:p>
              <a:p>
                <a:pPr marL="0" indent="0">
                  <a:buNone/>
                </a:pPr>
                <a:r>
                  <a:rPr lang="en-US" dirty="0"/>
                  <a:t>For example, if an investor invests $100 per year for 3 years and expects a 10% rate of return, then the value of such investment when it is cashed out in 3 years will be calculated as follows:</a:t>
                </a:r>
              </a:p>
              <a:p>
                <a:pPr marL="0" indent="0">
                  <a:buNone/>
                </a:pPr>
                <a:r>
                  <a:rPr lang="en-US" dirty="0"/>
                  <a:t>	FVA = CF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𝑡</m:t>
                            </m:r>
                          </m:sup>
                        </m:sSup>
                        <m:r>
                          <a:rPr lang="en-US" i="1">
                            <a:latin typeface="Cambria Math" panose="02040503050406030204" pitchFamily="18" charset="0"/>
                          </a:rPr>
                          <m:t>−</m:t>
                        </m:r>
                        <m:r>
                          <a:rPr lang="en-US">
                            <a:latin typeface="Cambria Math" panose="02040503050406030204" pitchFamily="18" charset="0"/>
                          </a:rPr>
                          <m:t>1</m:t>
                        </m:r>
                      </m:num>
                      <m:den>
                        <m:r>
                          <a:rPr lang="en-US" i="1">
                            <a:latin typeface="Cambria Math" panose="02040503050406030204" pitchFamily="18" charset="0"/>
                          </a:rPr>
                          <m:t>𝑖</m:t>
                        </m:r>
                      </m:den>
                    </m:f>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1+0.10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1.331</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331.00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914" t="-1671"/>
                </a:stretch>
              </a:blipFill>
            </p:spPr>
            <p:txBody>
              <a:bodyPr/>
              <a:lstStyle/>
              <a:p>
                <a:r>
                  <a:rPr lang="en-US">
                    <a:noFill/>
                  </a:rPr>
                  <a:t> </a:t>
                </a:r>
              </a:p>
            </p:txBody>
          </p:sp>
        </mc:Fallback>
      </mc:AlternateContent>
    </p:spTree>
    <p:extLst>
      <p:ext uri="{BB962C8B-B14F-4D97-AF65-F5344CB8AC3E}">
        <p14:creationId xmlns:p14="http://schemas.microsoft.com/office/powerpoint/2010/main" val="145796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FV of an Ordinary Annuity: Formula</a:t>
            </a:r>
          </a:p>
        </p:txBody>
      </p:sp>
      <p:graphicFrame>
        <p:nvGraphicFramePr>
          <p:cNvPr id="8" name="Content Placeholder 7"/>
          <p:cNvGraphicFramePr>
            <a:graphicFrameLocks noGrp="1" noChangeAspect="1"/>
          </p:cNvGraphicFramePr>
          <p:nvPr>
            <p:ph sz="quarter" idx="1"/>
            <p:extLst>
              <p:ext uri="{D42A27DB-BD31-4B8C-83A1-F6EECF244321}">
                <p14:modId xmlns:p14="http://schemas.microsoft.com/office/powerpoint/2010/main" val="2535343745"/>
              </p:ext>
            </p:extLst>
          </p:nvPr>
        </p:nvGraphicFramePr>
        <p:xfrm>
          <a:off x="3599512" y="2195836"/>
          <a:ext cx="4577158" cy="2845646"/>
        </p:xfrm>
        <a:graphic>
          <a:graphicData uri="http://schemas.openxmlformats.org/presentationml/2006/ole">
            <mc:AlternateContent xmlns:mc="http://schemas.openxmlformats.org/markup-compatibility/2006">
              <mc:Choice xmlns:v="urn:schemas-microsoft-com:vml" Requires="v">
                <p:oleObj name="Equation" r:id="rId2" imgW="1511280" imgH="939600" progId="Equation.3">
                  <p:embed/>
                </p:oleObj>
              </mc:Choice>
              <mc:Fallback>
                <p:oleObj name="Equation" r:id="rId2" imgW="1511280" imgH="939600" progId="Equation.3">
                  <p:embed/>
                  <p:pic>
                    <p:nvPicPr>
                      <p:cNvPr id="8" name="Content Placeholder 7"/>
                      <p:cNvPicPr>
                        <a:picLocks noChangeAspect="1" noChangeArrowheads="1"/>
                      </p:cNvPicPr>
                      <p:nvPr/>
                    </p:nvPicPr>
                    <p:blipFill>
                      <a:blip r:embed="rId3"/>
                      <a:srcRect/>
                      <a:stretch>
                        <a:fillRect/>
                      </a:stretch>
                    </p:blipFill>
                    <p:spPr bwMode="auto">
                      <a:xfrm>
                        <a:off x="3599512" y="2195836"/>
                        <a:ext cx="4577158" cy="2845646"/>
                      </a:xfrm>
                      <a:prstGeom prst="rect">
                        <a:avLst/>
                      </a:prstGeom>
                      <a:solidFill>
                        <a:schemeClr val="accent1"/>
                      </a:solid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dirty="0"/>
              <a:t>FV of an Ordinary Annuity - Example</a:t>
            </a:r>
          </a:p>
        </p:txBody>
      </p:sp>
      <p:sp>
        <p:nvSpPr>
          <p:cNvPr id="17411" name="Rectangle 3"/>
          <p:cNvSpPr>
            <a:spLocks noGrp="1" noChangeArrowheads="1"/>
          </p:cNvSpPr>
          <p:nvPr>
            <p:ph sz="quarter" idx="1"/>
          </p:nvPr>
        </p:nvSpPr>
        <p:spPr/>
        <p:txBody>
          <a:bodyPr/>
          <a:lstStyle/>
          <a:p>
            <a:pPr marL="0" indent="0">
              <a:buNone/>
            </a:pPr>
            <a:r>
              <a:rPr lang="en-US" dirty="0"/>
              <a:t>How much will an ordinary annuity be worth in 3 years, if it pays $100 per year and earns 10% interest? (Use the formula)</a:t>
            </a:r>
          </a:p>
          <a:p>
            <a:pPr marL="0" indent="0">
              <a:buNone/>
            </a:pPr>
            <a:r>
              <a:rPr lang="en-US" dirty="0"/>
              <a:t>CF = 100, t = 3 years , FV = </a:t>
            </a:r>
          </a:p>
          <a:p>
            <a:pPr marL="0" indent="0">
              <a:buNone/>
            </a:pPr>
            <a:r>
              <a:rPr lang="en-US" dirty="0"/>
              <a:t>I = 10%, PV = 0</a:t>
            </a:r>
          </a:p>
          <a:p>
            <a:pPr marL="0" indent="0">
              <a:buNone/>
            </a:pPr>
            <a:endParaRPr lang="en-US" dirty="0"/>
          </a:p>
          <a:p>
            <a:pPr marL="0" indent="0">
              <a:buNone/>
            </a:pPr>
            <a:r>
              <a:rPr lang="en-US" dirty="0"/>
              <a:t>FV = CF ((1+i)^t ) -1 ) / r</a:t>
            </a:r>
          </a:p>
          <a:p>
            <a:pPr marL="0" indent="0">
              <a:buNone/>
            </a:pPr>
            <a:r>
              <a:rPr lang="en-US" dirty="0"/>
              <a:t>FV = 100 ((1+i)^3 – 1) / 0.10 </a:t>
            </a:r>
          </a:p>
          <a:p>
            <a:pPr marL="0" indent="0">
              <a:buNone/>
            </a:pPr>
            <a:r>
              <a:rPr lang="en-US" dirty="0"/>
              <a:t>FV = 331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2413" y="381000"/>
            <a:ext cx="8534399" cy="685800"/>
          </a:xfrm>
        </p:spPr>
        <p:txBody>
          <a:bodyPr/>
          <a:lstStyle/>
          <a:p>
            <a:r>
              <a:rPr lang="en-US" sz="3599" dirty="0"/>
              <a:t>FV of an Ordinary Annuity - Example</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EB4E1FB-ED90-4FBE-A1F8-3D2D427A8931}"/>
                  </a:ext>
                </a:extLst>
              </p:cNvPr>
              <p:cNvGraphicFramePr>
                <a:graphicFrameLocks noChangeAspect="1"/>
              </p:cNvGraphicFramePr>
              <p:nvPr>
                <p:extLst>
                  <p:ext uri="{D42A27DB-BD31-4B8C-83A1-F6EECF244321}">
                    <p14:modId xmlns:p14="http://schemas.microsoft.com/office/powerpoint/2010/main" val="2582824727"/>
                  </p:ext>
                </p:extLst>
              </p:nvPr>
            </p:nvGraphicFramePr>
            <p:xfrm>
              <a:off x="1522412" y="1371599"/>
              <a:ext cx="9143999" cy="5144839"/>
            </p:xfrm>
            <a:graphic>
              <a:graphicData uri="http://schemas.microsoft.com/office/powerpoint/2016/slidezoom">
                <pslz:sldZm>
                  <pslz:sldZmObj sldId="635" cId="3018718169">
                    <pslz:zmPr id="{21204780-3109-4B68-8E77-632E08AF77AE}" returnToParent="0" transitionDur="1000">
                      <p166:blipFill xmlns:p166="http://schemas.microsoft.com/office/powerpoint/2016/6/main">
                        <a:blip r:embed="rId3"/>
                        <a:stretch>
                          <a:fillRect/>
                        </a:stretch>
                      </p166:blipFill>
                      <p166:spPr xmlns:p166="http://schemas.microsoft.com/office/powerpoint/2016/6/main">
                        <a:xfrm>
                          <a:off x="0" y="0"/>
                          <a:ext cx="9143999" cy="5144839"/>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EB4E1FB-ED90-4FBE-A1F8-3D2D427A8931}"/>
                  </a:ext>
                </a:extLst>
              </p:cNvPr>
              <p:cNvPicPr>
                <a:picLocks noGrp="1" noRot="1" noChangeAspect="1" noMove="1" noResize="1" noEditPoints="1" noAdjustHandles="1" noChangeArrowheads="1" noChangeShapeType="1"/>
              </p:cNvPicPr>
              <p:nvPr/>
            </p:nvPicPr>
            <p:blipFill>
              <a:blip r:embed="rId4"/>
              <a:stretch>
                <a:fillRect/>
              </a:stretch>
            </p:blipFill>
            <p:spPr>
              <a:xfrm>
                <a:off x="1522412" y="1371599"/>
                <a:ext cx="9143999" cy="5144839"/>
              </a:xfrm>
              <a:prstGeom prst="rect">
                <a:avLst/>
              </a:prstGeom>
              <a:ln w="3175">
                <a:solidFill>
                  <a:prstClr val="ltGray"/>
                </a:solidFill>
              </a:ln>
            </p:spPr>
          </p:pic>
        </mc:Fallback>
      </mc:AlternateContent>
    </p:spTree>
    <p:extLst>
      <p:ext uri="{BB962C8B-B14F-4D97-AF65-F5344CB8AC3E}">
        <p14:creationId xmlns:p14="http://schemas.microsoft.com/office/powerpoint/2010/main" val="137194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215234" y="1616323"/>
          <a:ext cx="7986899" cy="5112881"/>
        </p:xfrm>
        <a:graphic>
          <a:graphicData uri="http://schemas.openxmlformats.org/presentationml/2006/ole">
            <mc:AlternateContent xmlns:mc="http://schemas.openxmlformats.org/markup-compatibility/2006">
              <mc:Choice xmlns:v="urn:schemas-microsoft-com:vml" Requires="v">
                <p:oleObj name="Worksheet" r:id="rId3" imgW="4998532" imgH="3200139" progId="Excel.Sheet.8">
                  <p:embed/>
                </p:oleObj>
              </mc:Choice>
              <mc:Fallback>
                <p:oleObj name="Worksheet" r:id="rId3" imgW="4998532" imgH="3200139" progId="Excel.Sheet.8">
                  <p:embed/>
                  <p:pic>
                    <p:nvPicPr>
                      <p:cNvPr id="5" name="Object 4"/>
                      <p:cNvPicPr/>
                      <p:nvPr/>
                    </p:nvPicPr>
                    <p:blipFill>
                      <a:blip r:embed="rId4"/>
                      <a:stretch>
                        <a:fillRect/>
                      </a:stretch>
                    </p:blipFill>
                    <p:spPr>
                      <a:xfrm>
                        <a:off x="2215234" y="1616323"/>
                        <a:ext cx="7986899" cy="5112881"/>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sz="3599" dirty="0"/>
              <a:t>FV of an Ordinary Annuity - Example</a:t>
            </a:r>
          </a:p>
        </p:txBody>
      </p:sp>
    </p:spTree>
    <p:extLst>
      <p:ext uri="{BB962C8B-B14F-4D97-AF65-F5344CB8AC3E}">
        <p14:creationId xmlns:p14="http://schemas.microsoft.com/office/powerpoint/2010/main" val="3018718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6218" y="229433"/>
            <a:ext cx="8151277" cy="990342"/>
          </a:xfrm>
        </p:spPr>
        <p:txBody>
          <a:bodyPr/>
          <a:lstStyle/>
          <a:p>
            <a:pPr eaLnBrk="1" hangingPunct="1"/>
            <a:r>
              <a:rPr lang="en-US" dirty="0"/>
              <a:t>Annuity (Real-world) Example</a:t>
            </a:r>
          </a:p>
        </p:txBody>
      </p:sp>
      <p:sp>
        <p:nvSpPr>
          <p:cNvPr id="50179" name="Rectangle 3"/>
          <p:cNvSpPr>
            <a:spLocks noGrp="1" noChangeArrowheads="1"/>
          </p:cNvSpPr>
          <p:nvPr>
            <p:ph sz="quarter" idx="1"/>
          </p:nvPr>
        </p:nvSpPr>
        <p:spPr>
          <a:xfrm>
            <a:off x="1111135" y="1056808"/>
            <a:ext cx="10651754" cy="4494629"/>
          </a:xfrm>
        </p:spPr>
        <p:txBody>
          <a:bodyPr/>
          <a:lstStyle/>
          <a:p>
            <a:pPr marL="0" indent="0">
              <a:buNone/>
              <a:defRPr/>
            </a:pPr>
            <a:r>
              <a:rPr lang="en-US" sz="2399" dirty="0"/>
              <a:t>You decide that starting when you are 20 years old you will save $3 a day for retirement.  Every day you put $3 in a drawer.  At the end of the year, you invest the accumulated savings ($1,095) in a brokerage account with an expected annual return of 12%. If you continue the practice every year until you are 65, how much money will you have?</a:t>
            </a:r>
          </a:p>
          <a:p>
            <a:pPr marL="0" indent="0">
              <a:buNone/>
              <a:defRPr/>
            </a:pPr>
            <a:endParaRPr lang="en-US" sz="2399" dirty="0"/>
          </a:p>
        </p:txBody>
      </p:sp>
    </p:spTree>
    <p:extLst>
      <p:ext uri="{BB962C8B-B14F-4D97-AF65-F5344CB8AC3E}">
        <p14:creationId xmlns:p14="http://schemas.microsoft.com/office/powerpoint/2010/main" val="275819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6218" y="229433"/>
            <a:ext cx="8151277" cy="990342"/>
          </a:xfrm>
        </p:spPr>
        <p:txBody>
          <a:bodyPr/>
          <a:lstStyle/>
          <a:p>
            <a:pPr eaLnBrk="1" hangingPunct="1"/>
            <a:r>
              <a:rPr lang="en-US" dirty="0"/>
              <a:t>Annuity (Real-world) Example</a:t>
            </a:r>
          </a:p>
        </p:txBody>
      </p:sp>
      <p:sp>
        <p:nvSpPr>
          <p:cNvPr id="50179" name="Rectangle 3"/>
          <p:cNvSpPr>
            <a:spLocks noGrp="1" noChangeArrowheads="1"/>
          </p:cNvSpPr>
          <p:nvPr>
            <p:ph sz="quarter" idx="1"/>
          </p:nvPr>
        </p:nvSpPr>
        <p:spPr>
          <a:xfrm>
            <a:off x="1015173" y="1056808"/>
            <a:ext cx="10884082" cy="4494629"/>
          </a:xfrm>
        </p:spPr>
        <p:txBody>
          <a:bodyPr/>
          <a:lstStyle/>
          <a:p>
            <a:pPr marL="0" indent="0">
              <a:buNone/>
              <a:defRPr/>
            </a:pPr>
            <a:r>
              <a:rPr lang="en-US" sz="2399" dirty="0"/>
              <a:t>You decide that starting when you are 20 years old you will save $3 a day for retirement.  Every day you put $3 in a drawer.  At the end of the year, you invest the accumulated savings ($1,095) in a brokerage account with an expected annual return of 12%. If you continue the practice every year until you are 65, how much money will you have?</a:t>
            </a:r>
          </a:p>
          <a:p>
            <a:pPr marL="0" indent="0">
              <a:buNone/>
              <a:defRPr/>
            </a:pPr>
            <a:r>
              <a:rPr lang="en-US" sz="2399" dirty="0"/>
              <a:t>CF = 10,095 , FV = ? , T= 45 years, PV = 0</a:t>
            </a:r>
          </a:p>
          <a:p>
            <a:pPr marL="0" indent="0">
              <a:buNone/>
              <a:defRPr/>
            </a:pPr>
            <a:r>
              <a:rPr lang="en-US" sz="2399" dirty="0"/>
              <a:t>FV = CF ((1+r)^t – 1) / r </a:t>
            </a:r>
          </a:p>
          <a:p>
            <a:pPr marL="0" indent="0">
              <a:buNone/>
              <a:defRPr/>
            </a:pPr>
            <a:r>
              <a:rPr lang="en-US" sz="2399" dirty="0"/>
              <a:t>FV = 1095 ((1+.12)^45 – 1 / .12</a:t>
            </a:r>
          </a:p>
          <a:p>
            <a:pPr marL="0" indent="0">
              <a:buNone/>
              <a:defRPr/>
            </a:pPr>
            <a:r>
              <a:rPr lang="en-US" sz="2399" dirty="0"/>
              <a:t>$1,487,261.89</a:t>
            </a:r>
          </a:p>
          <a:p>
            <a:pPr marL="0" indent="0">
              <a:buNone/>
              <a:defRPr/>
            </a:pPr>
            <a:endParaRPr lang="en-US" sz="23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3861" y="585956"/>
            <a:ext cx="9717541" cy="930826"/>
          </a:xfrm>
        </p:spPr>
        <p:txBody>
          <a:bodyPr/>
          <a:lstStyle/>
          <a:p>
            <a:r>
              <a:rPr lang="en-US" dirty="0"/>
              <a:t>More Examples</a:t>
            </a:r>
          </a:p>
        </p:txBody>
      </p:sp>
      <p:sp>
        <p:nvSpPr>
          <p:cNvPr id="6" name="Content Placeholder 5"/>
          <p:cNvSpPr>
            <a:spLocks noGrp="1"/>
          </p:cNvSpPr>
          <p:nvPr>
            <p:ph sz="quarter" idx="1"/>
          </p:nvPr>
        </p:nvSpPr>
        <p:spPr>
          <a:xfrm>
            <a:off x="1023861" y="1754001"/>
            <a:ext cx="9717542" cy="4022312"/>
          </a:xfrm>
        </p:spPr>
        <p:txBody>
          <a:bodyPr/>
          <a:lstStyle/>
          <a:p>
            <a:r>
              <a:rPr lang="en-US" dirty="0"/>
              <a:t>If you invest $100 at 5% interest how much money will you have in 8 years? </a:t>
            </a:r>
          </a:p>
          <a:p>
            <a:endParaRPr lang="en-US" dirty="0"/>
          </a:p>
          <a:p>
            <a:r>
              <a:rPr lang="en-US" dirty="0"/>
              <a:t>If you invest $100 </a:t>
            </a:r>
            <a:r>
              <a:rPr lang="en-US" u="sng" dirty="0"/>
              <a:t>per year</a:t>
            </a:r>
            <a:r>
              <a:rPr lang="en-US" dirty="0"/>
              <a:t> at 5% interest, how much money will you have in 8 years? </a:t>
            </a:r>
          </a:p>
          <a:p>
            <a:pPr marL="0" indent="0">
              <a:buNone/>
            </a:pPr>
            <a:endParaRPr lang="en-US" dirty="0"/>
          </a:p>
        </p:txBody>
      </p:sp>
    </p:spTree>
    <p:extLst>
      <p:ext uri="{BB962C8B-B14F-4D97-AF65-F5344CB8AC3E}">
        <p14:creationId xmlns:p14="http://schemas.microsoft.com/office/powerpoint/2010/main" val="129763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3861" y="585956"/>
            <a:ext cx="9717541" cy="930826"/>
          </a:xfrm>
        </p:spPr>
        <p:txBody>
          <a:bodyPr/>
          <a:lstStyle/>
          <a:p>
            <a:r>
              <a:rPr lang="en-US" dirty="0"/>
              <a:t>More Examples</a:t>
            </a:r>
          </a:p>
        </p:txBody>
      </p:sp>
      <p:sp>
        <p:nvSpPr>
          <p:cNvPr id="6" name="Content Placeholder 5"/>
          <p:cNvSpPr>
            <a:spLocks noGrp="1"/>
          </p:cNvSpPr>
          <p:nvPr>
            <p:ph sz="quarter" idx="1"/>
          </p:nvPr>
        </p:nvSpPr>
        <p:spPr>
          <a:xfrm>
            <a:off x="1023861" y="1754001"/>
            <a:ext cx="9717542" cy="4022312"/>
          </a:xfrm>
        </p:spPr>
        <p:txBody>
          <a:bodyPr/>
          <a:lstStyle/>
          <a:p>
            <a:r>
              <a:rPr lang="en-US" dirty="0"/>
              <a:t>If you invest $100 at 5% interest how much money will you have in 8 years? </a:t>
            </a:r>
          </a:p>
          <a:p>
            <a:r>
              <a:rPr lang="en-US" dirty="0"/>
              <a:t>FV = PV (1+r)^t  = 100 (1.05)^8 = $147.75</a:t>
            </a:r>
          </a:p>
          <a:p>
            <a:endParaRPr lang="en-US" dirty="0"/>
          </a:p>
          <a:p>
            <a:r>
              <a:rPr lang="en-US" dirty="0"/>
              <a:t>If you invest $100 </a:t>
            </a:r>
            <a:r>
              <a:rPr lang="en-US" u="sng" dirty="0"/>
              <a:t>per year</a:t>
            </a:r>
            <a:r>
              <a:rPr lang="en-US" dirty="0"/>
              <a:t> at 5% interest, how much money will you have in 8 years? </a:t>
            </a:r>
          </a:p>
          <a:p>
            <a:endParaRPr lang="en-US" dirty="0"/>
          </a:p>
          <a:p>
            <a:r>
              <a:rPr lang="en-US" dirty="0"/>
              <a:t>FV = CF [ ((1+i)^t) – 1 ]/ r  = 100 ((1.05)^8 – 1) / 0.05 = $954.91</a:t>
            </a:r>
          </a:p>
        </p:txBody>
      </p:sp>
    </p:spTree>
    <p:extLst>
      <p:ext uri="{BB962C8B-B14F-4D97-AF65-F5344CB8AC3E}">
        <p14:creationId xmlns:p14="http://schemas.microsoft.com/office/powerpoint/2010/main" val="265216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8610599" cy="838200"/>
          </a:xfrm>
        </p:spPr>
        <p:txBody>
          <a:bodyPr/>
          <a:lstStyle/>
          <a:p>
            <a:r>
              <a:rPr lang="en-US" dirty="0"/>
              <a:t>Annuity - Cash Flow</a:t>
            </a:r>
          </a:p>
        </p:txBody>
      </p:sp>
      <p:sp>
        <p:nvSpPr>
          <p:cNvPr id="3" name="Content Placeholder 2"/>
          <p:cNvSpPr>
            <a:spLocks noGrp="1"/>
          </p:cNvSpPr>
          <p:nvPr>
            <p:ph sz="quarter" idx="1"/>
          </p:nvPr>
        </p:nvSpPr>
        <p:spPr>
          <a:xfrm>
            <a:off x="989012" y="1417844"/>
            <a:ext cx="9717542" cy="4022312"/>
          </a:xfrm>
        </p:spPr>
        <p:txBody>
          <a:bodyPr/>
          <a:lstStyle/>
          <a:p>
            <a:pPr marL="0" indent="0">
              <a:buNone/>
            </a:pPr>
            <a:r>
              <a:rPr lang="en-US" dirty="0"/>
              <a:t>If you would like to have $120,000 in your child’s college account in in 18 years and you can earn 6.5% per year, how much must you invest each year?</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0355D491-C6EC-4364-9923-C3852B176057}"/>
              </a:ext>
            </a:extLst>
          </p:cNvPr>
          <p:cNvPicPr>
            <a:picLocks noChangeAspect="1"/>
          </p:cNvPicPr>
          <p:nvPr/>
        </p:nvPicPr>
        <p:blipFill>
          <a:blip r:embed="rId3"/>
          <a:stretch>
            <a:fillRect/>
          </a:stretch>
        </p:blipFill>
        <p:spPr>
          <a:xfrm>
            <a:off x="1370012" y="2514600"/>
            <a:ext cx="2578100" cy="2781300"/>
          </a:xfrm>
          <a:prstGeom prst="rect">
            <a:avLst/>
          </a:prstGeom>
        </p:spPr>
      </p:pic>
    </p:spTree>
    <p:extLst>
      <p:ext uri="{BB962C8B-B14F-4D97-AF65-F5344CB8AC3E}">
        <p14:creationId xmlns:p14="http://schemas.microsoft.com/office/powerpoint/2010/main" val="36738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9144001" cy="600563"/>
          </a:xfrm>
        </p:spPr>
        <p:txBody>
          <a:bodyPr/>
          <a:lstStyle/>
          <a:p>
            <a:r>
              <a:rPr lang="en-US" dirty="0"/>
              <a:t>Compound Interest</a:t>
            </a:r>
          </a:p>
        </p:txBody>
      </p:sp>
      <p:sp>
        <p:nvSpPr>
          <p:cNvPr id="3" name="Content Placeholder 2"/>
          <p:cNvSpPr>
            <a:spLocks noGrp="1"/>
          </p:cNvSpPr>
          <p:nvPr>
            <p:ph idx="1"/>
          </p:nvPr>
        </p:nvSpPr>
        <p:spPr>
          <a:xfrm>
            <a:off x="531812" y="1524000"/>
            <a:ext cx="9717542" cy="4022312"/>
          </a:xfrm>
        </p:spPr>
        <p:txBody>
          <a:bodyPr/>
          <a:lstStyle/>
          <a:p>
            <a:pPr marL="0" indent="0">
              <a:buNone/>
            </a:pPr>
            <a:r>
              <a:rPr lang="en-US" sz="2799" dirty="0"/>
              <a:t>What is the future value of $1,000 after 2 years if the interest rate is 5% compounded annually?</a:t>
            </a:r>
          </a:p>
          <a:p>
            <a:pPr marL="0" indent="0">
              <a:buNone/>
            </a:pPr>
            <a:endParaRPr lang="en-US" sz="2799" dirty="0"/>
          </a:p>
          <a:p>
            <a:pPr marL="0" indent="0">
              <a:buNone/>
            </a:pPr>
            <a:r>
              <a:rPr lang="en-US" sz="2799" dirty="0"/>
              <a:t>Year 1: 1,000 + 50  or 1,000 (1+0.05)= 1000 (1.05) = 1,050</a:t>
            </a:r>
          </a:p>
          <a:p>
            <a:pPr marL="0" indent="0">
              <a:buNone/>
            </a:pPr>
            <a:r>
              <a:rPr lang="en-US" sz="2799" dirty="0"/>
              <a:t>Year 2: 1,050 (1.05) = 1,102.50</a:t>
            </a:r>
          </a:p>
          <a:p>
            <a:endParaRPr lang="en-US" dirty="0"/>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2F9D3F46-A6A5-48B9-A0F0-1848C130BF66}"/>
                  </a:ext>
                </a:extLst>
              </p14:cNvPr>
              <p14:cNvContentPartPr/>
              <p14:nvPr/>
            </p14:nvContentPartPr>
            <p14:xfrm>
              <a:off x="8283312" y="3356510"/>
              <a:ext cx="360" cy="360"/>
            </p14:xfrm>
          </p:contentPart>
        </mc:Choice>
        <mc:Fallback xmlns="">
          <p:pic>
            <p:nvPicPr>
              <p:cNvPr id="13" name="Ink 12">
                <a:extLst>
                  <a:ext uri="{FF2B5EF4-FFF2-40B4-BE49-F238E27FC236}">
                    <a16:creationId xmlns:a16="http://schemas.microsoft.com/office/drawing/2014/main" id="{2F9D3F46-A6A5-48B9-A0F0-1848C130BF66}"/>
                  </a:ext>
                </a:extLst>
              </p:cNvPr>
              <p:cNvPicPr/>
              <p:nvPr/>
            </p:nvPicPr>
            <p:blipFill>
              <a:blip r:embed="rId4"/>
              <a:stretch>
                <a:fillRect/>
              </a:stretch>
            </p:blipFill>
            <p:spPr>
              <a:xfrm>
                <a:off x="8265312" y="333851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759B68DE-4FC2-40A2-ACE6-5E896AF8F19D}"/>
                  </a:ext>
                </a:extLst>
              </p14:cNvPr>
              <p14:cNvContentPartPr/>
              <p14:nvPr/>
            </p14:nvContentPartPr>
            <p14:xfrm>
              <a:off x="7870139" y="2909866"/>
              <a:ext cx="360" cy="360"/>
            </p14:xfrm>
          </p:contentPart>
        </mc:Choice>
        <mc:Fallback xmlns="">
          <p:pic>
            <p:nvPicPr>
              <p:cNvPr id="14" name="Ink 13">
                <a:extLst>
                  <a:ext uri="{FF2B5EF4-FFF2-40B4-BE49-F238E27FC236}">
                    <a16:creationId xmlns:a16="http://schemas.microsoft.com/office/drawing/2014/main" id="{759B68DE-4FC2-40A2-ACE6-5E896AF8F19D}"/>
                  </a:ext>
                </a:extLst>
              </p:cNvPr>
              <p:cNvPicPr/>
              <p:nvPr/>
            </p:nvPicPr>
            <p:blipFill>
              <a:blip r:embed="rId4"/>
              <a:stretch>
                <a:fillRect/>
              </a:stretch>
            </p:blipFill>
            <p:spPr>
              <a:xfrm>
                <a:off x="7852139" y="289186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4462596D-F6A3-4151-87A6-216A6BD9F2F6}"/>
                  </a:ext>
                </a:extLst>
              </p14:cNvPr>
              <p14:cNvContentPartPr/>
              <p14:nvPr/>
            </p14:nvContentPartPr>
            <p14:xfrm>
              <a:off x="7960116" y="2999123"/>
              <a:ext cx="360" cy="360"/>
            </p14:xfrm>
          </p:contentPart>
        </mc:Choice>
        <mc:Fallback xmlns="">
          <p:pic>
            <p:nvPicPr>
              <p:cNvPr id="15" name="Ink 14">
                <a:extLst>
                  <a:ext uri="{FF2B5EF4-FFF2-40B4-BE49-F238E27FC236}">
                    <a16:creationId xmlns:a16="http://schemas.microsoft.com/office/drawing/2014/main" id="{4462596D-F6A3-4151-87A6-216A6BD9F2F6}"/>
                  </a:ext>
                </a:extLst>
              </p:cNvPr>
              <p:cNvPicPr/>
              <p:nvPr/>
            </p:nvPicPr>
            <p:blipFill>
              <a:blip r:embed="rId4"/>
              <a:stretch>
                <a:fillRect/>
              </a:stretch>
            </p:blipFill>
            <p:spPr>
              <a:xfrm>
                <a:off x="7942116" y="2981123"/>
                <a:ext cx="36000" cy="360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3861" y="1800287"/>
            <a:ext cx="9717542" cy="4022312"/>
          </a:xfrm>
        </p:spPr>
        <p:txBody>
          <a:bodyPr/>
          <a:lstStyle/>
          <a:p>
            <a:pPr marL="0" indent="0">
              <a:buNone/>
            </a:pPr>
            <a:r>
              <a:rPr lang="en-US" dirty="0"/>
              <a:t>How much money do you need to save each year to be a millionaire by the time you are 65 if you can earn an interest rate of 8% and you start saving when you are</a:t>
            </a:r>
          </a:p>
          <a:p>
            <a:pPr marL="0" indent="0">
              <a:buNone/>
            </a:pPr>
            <a:endParaRPr lang="en-US" dirty="0"/>
          </a:p>
          <a:p>
            <a:pPr marL="0" indent="0">
              <a:buNone/>
            </a:pPr>
            <a:r>
              <a:rPr lang="en-US" dirty="0"/>
              <a:t>20 years old:</a:t>
            </a:r>
          </a:p>
          <a:p>
            <a:pPr marL="0" indent="0">
              <a:buNone/>
            </a:pPr>
            <a:r>
              <a:rPr lang="en-US" dirty="0"/>
              <a:t>30 years old:</a:t>
            </a:r>
          </a:p>
          <a:p>
            <a:pPr marL="0" indent="0">
              <a:buNone/>
            </a:pPr>
            <a:r>
              <a:rPr lang="en-US" dirty="0"/>
              <a:t>40 years old</a:t>
            </a:r>
          </a:p>
          <a:p>
            <a:pPr marL="0" indent="0">
              <a:buNone/>
            </a:pPr>
            <a:r>
              <a:rPr lang="en-US" dirty="0"/>
              <a:t>When you are born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271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3861" y="1800287"/>
            <a:ext cx="9717542" cy="4022312"/>
          </a:xfrm>
        </p:spPr>
        <p:txBody>
          <a:bodyPr/>
          <a:lstStyle/>
          <a:p>
            <a:pPr marL="0" indent="0">
              <a:buNone/>
            </a:pPr>
            <a:r>
              <a:rPr lang="en-US" dirty="0"/>
              <a:t>How much money do you need to save each year to be a millionaire by the time you are 65 if you can earn an interest rate of 8% and you start saving when you are </a:t>
            </a:r>
          </a:p>
        </p:txBody>
      </p:sp>
      <p:sp>
        <p:nvSpPr>
          <p:cNvPr id="5" name="TextBox 4"/>
          <p:cNvSpPr txBox="1"/>
          <p:nvPr/>
        </p:nvSpPr>
        <p:spPr>
          <a:xfrm>
            <a:off x="1023861" y="3020513"/>
            <a:ext cx="9717541" cy="3046195"/>
          </a:xfrm>
          <a:prstGeom prst="rect">
            <a:avLst/>
          </a:prstGeom>
          <a:noFill/>
        </p:spPr>
        <p:txBody>
          <a:bodyPr wrap="square" numCol="2" rtlCol="0">
            <a:spAutoFit/>
          </a:bodyPr>
          <a:lstStyle/>
          <a:p>
            <a:pPr lvl="1"/>
            <a:r>
              <a:rPr lang="en-US" sz="3199" dirty="0"/>
              <a:t>45? $21,852.21   </a:t>
            </a:r>
          </a:p>
          <a:p>
            <a:pPr lvl="1"/>
            <a:r>
              <a:rPr lang="en-US" sz="3199" dirty="0"/>
              <a:t>30? $5,803.26</a:t>
            </a:r>
          </a:p>
          <a:p>
            <a:pPr lvl="1"/>
            <a:r>
              <a:rPr lang="en-US" sz="3199" dirty="0"/>
              <a:t>20? $2,587.28</a:t>
            </a:r>
          </a:p>
          <a:p>
            <a:pPr lvl="1"/>
            <a:r>
              <a:rPr lang="en-US" sz="3199" dirty="0"/>
              <a:t>Born?	 $541.35</a:t>
            </a:r>
          </a:p>
          <a:p>
            <a:pPr lvl="1"/>
            <a:endParaRPr lang="en-US" sz="3199" dirty="0"/>
          </a:p>
          <a:p>
            <a:pPr lvl="1"/>
            <a:endParaRPr lang="en-US" sz="3199" dirty="0"/>
          </a:p>
          <a:p>
            <a:pPr lvl="1"/>
            <a:r>
              <a:rPr lang="en-US" sz="3199" dirty="0"/>
              <a:t>FV=$1 mm</a:t>
            </a:r>
          </a:p>
          <a:p>
            <a:pPr lvl="1"/>
            <a:r>
              <a:rPr lang="en-US" sz="3199" dirty="0"/>
              <a:t>PV = 0</a:t>
            </a:r>
          </a:p>
          <a:p>
            <a:pPr lvl="1"/>
            <a:r>
              <a:rPr lang="en-US" sz="3199" dirty="0"/>
              <a:t>t =65-45 = 20 years</a:t>
            </a:r>
          </a:p>
          <a:p>
            <a:pPr lvl="1"/>
            <a:r>
              <a:rPr lang="en-US" sz="3199" dirty="0"/>
              <a:t>R = 8.0% </a:t>
            </a:r>
          </a:p>
          <a:p>
            <a:pPr lvl="1"/>
            <a:r>
              <a:rPr lang="en-US" sz="3199" dirty="0"/>
              <a:t>=</a:t>
            </a:r>
            <a:r>
              <a:rPr lang="en-US" sz="3199" dirty="0" err="1"/>
              <a:t>pmt</a:t>
            </a:r>
            <a:r>
              <a:rPr lang="en-US" sz="3199" dirty="0"/>
              <a:t>(</a:t>
            </a:r>
          </a:p>
          <a:p>
            <a:pPr lvl="1"/>
            <a:endParaRPr lang="en-US" sz="31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Number of Periods: Using Excel</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NPER. </a:t>
            </a:r>
          </a:p>
          <a:p>
            <a:pPr lvl="1"/>
            <a:r>
              <a:rPr lang="en-US" dirty="0"/>
              <a:t>Fill in the Rate, periodic payments (</a:t>
            </a:r>
            <a:r>
              <a:rPr lang="en-US" dirty="0" err="1"/>
              <a:t>Pmt</a:t>
            </a:r>
            <a:r>
              <a:rPr lang="en-US" dirty="0"/>
              <a:t>), present value (</a:t>
            </a:r>
            <a:r>
              <a:rPr lang="en-US" dirty="0" err="1"/>
              <a:t>pv</a:t>
            </a:r>
            <a:r>
              <a:rPr lang="en-US" dirty="0"/>
              <a:t>), and future value (</a:t>
            </a:r>
            <a:r>
              <a:rPr lang="en-US" dirty="0" err="1"/>
              <a:t>Fv</a:t>
            </a:r>
            <a:r>
              <a:rPr lang="en-US" dirty="0"/>
              <a:t>). Click OK.</a:t>
            </a:r>
          </a:p>
          <a:p>
            <a:r>
              <a:rPr lang="en-US" dirty="0"/>
              <a:t>Type the function</a:t>
            </a:r>
          </a:p>
          <a:p>
            <a:pPr lvl="1"/>
            <a:r>
              <a:rPr lang="en-US" dirty="0"/>
              <a:t>=NPER(rate, </a:t>
            </a:r>
            <a:r>
              <a:rPr lang="en-US" dirty="0" err="1"/>
              <a:t>pmt</a:t>
            </a:r>
            <a:r>
              <a:rPr lang="en-US" dirty="0"/>
              <a:t>, </a:t>
            </a:r>
            <a:r>
              <a:rPr lang="en-US" dirty="0" err="1"/>
              <a:t>pv</a:t>
            </a:r>
            <a:r>
              <a:rPr lang="en-US" dirty="0"/>
              <a:t>, </a:t>
            </a:r>
            <a:r>
              <a:rPr lang="en-US" dirty="0" err="1"/>
              <a:t>fv</a:t>
            </a:r>
            <a:r>
              <a:rPr lang="en-US" dirty="0"/>
              <a:t>, type)</a:t>
            </a:r>
          </a:p>
        </p:txBody>
      </p:sp>
    </p:spTree>
    <p:extLst>
      <p:ext uri="{BB962C8B-B14F-4D97-AF65-F5344CB8AC3E}">
        <p14:creationId xmlns:p14="http://schemas.microsoft.com/office/powerpoint/2010/main" val="406702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8686799" cy="793260"/>
          </a:xfrm>
        </p:spPr>
        <p:txBody>
          <a:bodyPr/>
          <a:lstStyle/>
          <a:p>
            <a:r>
              <a:rPr lang="en-US" dirty="0"/>
              <a:t>Annuity - Time</a:t>
            </a:r>
          </a:p>
        </p:txBody>
      </p:sp>
      <p:sp>
        <p:nvSpPr>
          <p:cNvPr id="3" name="Content Placeholder 2"/>
          <p:cNvSpPr>
            <a:spLocks noGrp="1"/>
          </p:cNvSpPr>
          <p:nvPr>
            <p:ph sz="quarter" idx="1"/>
          </p:nvPr>
        </p:nvSpPr>
        <p:spPr>
          <a:xfrm>
            <a:off x="1065212" y="1371600"/>
            <a:ext cx="9717542" cy="4022312"/>
          </a:xfrm>
        </p:spPr>
        <p:txBody>
          <a:bodyPr/>
          <a:lstStyle/>
          <a:p>
            <a:pPr marL="0" indent="0">
              <a:buNone/>
            </a:pPr>
            <a:r>
              <a:rPr lang="en-US" dirty="0"/>
              <a:t>You want to buy a $40,000 antique car. If you contribute $1200 per year to a savings account which earn 11% interest how long will it take before you can buy the car?</a:t>
            </a:r>
          </a:p>
          <a:p>
            <a:pPr marL="0" indent="0">
              <a:buNone/>
            </a:pPr>
            <a:endParaRPr lang="en-US" dirty="0"/>
          </a:p>
        </p:txBody>
      </p:sp>
      <p:pic>
        <p:nvPicPr>
          <p:cNvPr id="4" name="Picture 3">
            <a:extLst>
              <a:ext uri="{FF2B5EF4-FFF2-40B4-BE49-F238E27FC236}">
                <a16:creationId xmlns:a16="http://schemas.microsoft.com/office/drawing/2014/main" id="{A51A3C3F-1907-40A4-8948-ADCDF2F7F65E}"/>
              </a:ext>
            </a:extLst>
          </p:cNvPr>
          <p:cNvPicPr>
            <a:picLocks noChangeAspect="1"/>
          </p:cNvPicPr>
          <p:nvPr/>
        </p:nvPicPr>
        <p:blipFill>
          <a:blip r:embed="rId3"/>
          <a:stretch>
            <a:fillRect/>
          </a:stretch>
        </p:blipFill>
        <p:spPr>
          <a:xfrm>
            <a:off x="1522413" y="2809952"/>
            <a:ext cx="2578100" cy="2781300"/>
          </a:xfrm>
          <a:prstGeom prst="rect">
            <a:avLst/>
          </a:prstGeom>
        </p:spPr>
      </p:pic>
    </p:spTree>
    <p:extLst>
      <p:ext uri="{BB962C8B-B14F-4D97-AF65-F5344CB8AC3E}">
        <p14:creationId xmlns:p14="http://schemas.microsoft.com/office/powerpoint/2010/main" val="70532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Discount Rate: Using Excel</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RATE. </a:t>
            </a:r>
          </a:p>
          <a:p>
            <a:pPr lvl="1"/>
            <a:r>
              <a:rPr lang="en-US" dirty="0"/>
              <a:t>Fill in the, number of periods (</a:t>
            </a:r>
            <a:r>
              <a:rPr lang="en-US" dirty="0" err="1"/>
              <a:t>Nper</a:t>
            </a:r>
            <a:r>
              <a:rPr lang="en-US" dirty="0"/>
              <a:t>), periodic payments (</a:t>
            </a:r>
            <a:r>
              <a:rPr lang="en-US" dirty="0" err="1"/>
              <a:t>Pmt</a:t>
            </a:r>
            <a:r>
              <a:rPr lang="en-US" dirty="0"/>
              <a:t>), present value (</a:t>
            </a:r>
            <a:r>
              <a:rPr lang="en-US" dirty="0" err="1"/>
              <a:t>pv</a:t>
            </a:r>
            <a:r>
              <a:rPr lang="en-US" dirty="0"/>
              <a:t>), and future value (</a:t>
            </a:r>
            <a:r>
              <a:rPr lang="en-US" dirty="0" err="1"/>
              <a:t>Fv</a:t>
            </a:r>
            <a:r>
              <a:rPr lang="en-US" dirty="0"/>
              <a:t>). Click OK.</a:t>
            </a:r>
          </a:p>
          <a:p>
            <a:r>
              <a:rPr lang="en-US" dirty="0"/>
              <a:t>Type the function</a:t>
            </a:r>
          </a:p>
          <a:p>
            <a:pPr lvl="1"/>
            <a:r>
              <a:rPr lang="en-US" dirty="0"/>
              <a:t>= RATE(</a:t>
            </a:r>
            <a:r>
              <a:rPr lang="en-US" dirty="0" err="1"/>
              <a:t>nper</a:t>
            </a:r>
            <a:r>
              <a:rPr lang="en-US" dirty="0"/>
              <a:t>, </a:t>
            </a:r>
            <a:r>
              <a:rPr lang="en-US" dirty="0" err="1"/>
              <a:t>pmt</a:t>
            </a:r>
            <a:r>
              <a:rPr lang="en-US" dirty="0"/>
              <a:t>, </a:t>
            </a:r>
            <a:r>
              <a:rPr lang="en-US" dirty="0" err="1"/>
              <a:t>pv</a:t>
            </a:r>
            <a:r>
              <a:rPr lang="en-US" dirty="0"/>
              <a:t>, </a:t>
            </a:r>
            <a:r>
              <a:rPr lang="en-US" dirty="0" err="1"/>
              <a:t>fv</a:t>
            </a:r>
            <a:r>
              <a:rPr lang="en-US" dirty="0"/>
              <a:t>, type, guess)</a:t>
            </a:r>
          </a:p>
        </p:txBody>
      </p:sp>
    </p:spTree>
    <p:extLst>
      <p:ext uri="{BB962C8B-B14F-4D97-AF65-F5344CB8AC3E}">
        <p14:creationId xmlns:p14="http://schemas.microsoft.com/office/powerpoint/2010/main" val="353290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023861" y="1858146"/>
            <a:ext cx="9717542" cy="4022312"/>
          </a:xfrm>
        </p:spPr>
        <p:txBody>
          <a:bodyPr/>
          <a:lstStyle/>
          <a:p>
            <a:pPr marL="0" indent="0">
              <a:buNone/>
            </a:pPr>
            <a:r>
              <a:rPr lang="en-US" dirty="0"/>
              <a:t>What interest rate must you earn in order to have $500,000 in a savings account in 20 years in you contribute $2400 per year? </a:t>
            </a:r>
          </a:p>
        </p:txBody>
      </p:sp>
      <p:pic>
        <p:nvPicPr>
          <p:cNvPr id="4" name="Picture 3">
            <a:extLst>
              <a:ext uri="{FF2B5EF4-FFF2-40B4-BE49-F238E27FC236}">
                <a16:creationId xmlns:a16="http://schemas.microsoft.com/office/drawing/2014/main" id="{F36E45E9-6936-4899-88A1-8961108D9B16}"/>
              </a:ext>
            </a:extLst>
          </p:cNvPr>
          <p:cNvPicPr>
            <a:picLocks noChangeAspect="1"/>
          </p:cNvPicPr>
          <p:nvPr/>
        </p:nvPicPr>
        <p:blipFill>
          <a:blip r:embed="rId3"/>
          <a:stretch>
            <a:fillRect/>
          </a:stretch>
        </p:blipFill>
        <p:spPr>
          <a:xfrm>
            <a:off x="1480124" y="2895600"/>
            <a:ext cx="2578100" cy="2781300"/>
          </a:xfrm>
          <a:prstGeom prst="rect">
            <a:avLst/>
          </a:prstGeom>
        </p:spPr>
      </p:pic>
    </p:spTree>
    <p:extLst>
      <p:ext uri="{BB962C8B-B14F-4D97-AF65-F5344CB8AC3E}">
        <p14:creationId xmlns:p14="http://schemas.microsoft.com/office/powerpoint/2010/main" val="128937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023861" y="1858146"/>
            <a:ext cx="9717542" cy="4022312"/>
          </a:xfrm>
        </p:spPr>
        <p:txBody>
          <a:bodyPr/>
          <a:lstStyle/>
          <a:p>
            <a:pPr marL="0" indent="0">
              <a:buNone/>
            </a:pPr>
            <a:r>
              <a:rPr lang="en-US" dirty="0"/>
              <a:t>What interest rate must you earn in order to have $500,000 in a savings account in 20 years in you contribute $2400 per year? </a:t>
            </a:r>
          </a:p>
          <a:p>
            <a:pPr marL="0" indent="0">
              <a:buNone/>
            </a:pPr>
            <a:r>
              <a:rPr lang="en-US" dirty="0"/>
              <a:t>R = ? , PV = o, FV = $500,000 , t=20 , CF = $2,400 </a:t>
            </a:r>
          </a:p>
          <a:p>
            <a:pPr marL="0" indent="0">
              <a:buNone/>
            </a:pPr>
            <a:endParaRPr lang="en-US" dirty="0"/>
          </a:p>
          <a:p>
            <a:pPr marL="0" indent="0">
              <a:buNone/>
            </a:pPr>
            <a:r>
              <a:rPr lang="en-US" dirty="0"/>
              <a:t>FV = CF (I1+r)^t – 1) / r </a:t>
            </a:r>
          </a:p>
          <a:p>
            <a:pPr marL="0" indent="0">
              <a:buNone/>
            </a:pPr>
            <a:r>
              <a:rPr lang="en-US" dirty="0"/>
              <a:t>USE EXCEL </a:t>
            </a:r>
          </a:p>
          <a:p>
            <a:pPr marL="0" indent="0">
              <a:buNone/>
            </a:pPr>
            <a:r>
              <a:rPr lang="en-US" dirty="0"/>
              <a:t>20.90%</a:t>
            </a:r>
          </a:p>
        </p:txBody>
      </p:sp>
    </p:spTree>
    <p:extLst>
      <p:ext uri="{BB962C8B-B14F-4D97-AF65-F5344CB8AC3E}">
        <p14:creationId xmlns:p14="http://schemas.microsoft.com/office/powerpoint/2010/main" val="4091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235641" y="2085182"/>
            <a:ext cx="9717542" cy="4022312"/>
          </a:xfrm>
        </p:spPr>
        <p:txBody>
          <a:bodyPr>
            <a:normAutofit lnSpcReduction="10000"/>
          </a:bodyPr>
          <a:lstStyle/>
          <a:p>
            <a:pPr marL="0" indent="0">
              <a:buNone/>
            </a:pPr>
            <a:r>
              <a:rPr lang="en-US" dirty="0"/>
              <a:t>HPR vs Interest Rate same as IRR</a:t>
            </a:r>
          </a:p>
          <a:p>
            <a:pPr marL="0" indent="0">
              <a:buNone/>
            </a:pPr>
            <a:endParaRPr lang="en-US" dirty="0"/>
          </a:p>
          <a:p>
            <a:pPr marL="0" indent="0">
              <a:buNone/>
            </a:pPr>
            <a:r>
              <a:rPr lang="en-US" dirty="0"/>
              <a:t>What interest rate must you earn in order to have $500,000 in a savings account in 20 years in you contribute $2400 per year? </a:t>
            </a:r>
          </a:p>
          <a:p>
            <a:pPr marL="0" indent="0">
              <a:buNone/>
            </a:pPr>
            <a:endParaRPr lang="en-US" dirty="0"/>
          </a:p>
          <a:p>
            <a:pPr marL="0" indent="0">
              <a:buNone/>
            </a:pPr>
            <a:r>
              <a:rPr lang="en-US" dirty="0"/>
              <a:t>=Rate (</a:t>
            </a:r>
            <a:r>
              <a:rPr lang="en-US" dirty="0" err="1"/>
              <a:t>nper</a:t>
            </a:r>
            <a:r>
              <a:rPr lang="en-US" dirty="0"/>
              <a:t>, </a:t>
            </a:r>
            <a:r>
              <a:rPr lang="en-US" dirty="0" err="1"/>
              <a:t>pmt</a:t>
            </a:r>
            <a:r>
              <a:rPr lang="en-US" dirty="0"/>
              <a:t>, </a:t>
            </a:r>
            <a:r>
              <a:rPr lang="en-US" dirty="0" err="1"/>
              <a:t>pv</a:t>
            </a:r>
            <a:r>
              <a:rPr lang="en-US" dirty="0"/>
              <a:t>, </a:t>
            </a:r>
            <a:r>
              <a:rPr lang="en-US" dirty="0" err="1"/>
              <a:t>fv</a:t>
            </a:r>
            <a:r>
              <a:rPr lang="en-US" dirty="0"/>
              <a:t>, type, guess)</a:t>
            </a:r>
          </a:p>
          <a:p>
            <a:pPr marL="0" indent="0">
              <a:buNone/>
            </a:pPr>
            <a:endParaRPr lang="en-US" dirty="0"/>
          </a:p>
          <a:p>
            <a:pPr marL="0" indent="0">
              <a:buNone/>
            </a:pPr>
            <a:r>
              <a:rPr lang="en-US" dirty="0"/>
              <a:t>20.90%</a:t>
            </a:r>
          </a:p>
        </p:txBody>
      </p:sp>
    </p:spTree>
    <p:extLst>
      <p:ext uri="{BB962C8B-B14F-4D97-AF65-F5344CB8AC3E}">
        <p14:creationId xmlns:p14="http://schemas.microsoft.com/office/powerpoint/2010/main" val="23210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of an Annuity: Formula</a:t>
            </a:r>
          </a:p>
        </p:txBody>
      </p:sp>
      <p:graphicFrame>
        <p:nvGraphicFramePr>
          <p:cNvPr id="3" name="Object 2"/>
          <p:cNvGraphicFramePr>
            <a:graphicFrameLocks noChangeAspect="1"/>
          </p:cNvGraphicFramePr>
          <p:nvPr>
            <p:extLst>
              <p:ext uri="{D42A27DB-BD31-4B8C-83A1-F6EECF244321}">
                <p14:modId xmlns:p14="http://schemas.microsoft.com/office/powerpoint/2010/main" val="1412017085"/>
              </p:ext>
            </p:extLst>
          </p:nvPr>
        </p:nvGraphicFramePr>
        <p:xfrm>
          <a:off x="3561422" y="1868894"/>
          <a:ext cx="4494629" cy="3993110"/>
        </p:xfrm>
        <a:graphic>
          <a:graphicData uri="http://schemas.openxmlformats.org/presentationml/2006/ole">
            <mc:AlternateContent xmlns:mc="http://schemas.openxmlformats.org/markup-compatibility/2006">
              <mc:Choice xmlns:v="urn:schemas-microsoft-com:vml" Requires="v">
                <p:oleObj name="Equation" r:id="rId3" imgW="1485720" imgH="1320480" progId="Equation.3">
                  <p:embed/>
                </p:oleObj>
              </mc:Choice>
              <mc:Fallback>
                <p:oleObj name="Equation" r:id="rId3" imgW="1485720" imgH="1320480" progId="Equation.3">
                  <p:embed/>
                  <p:pic>
                    <p:nvPicPr>
                      <p:cNvPr id="3" name="Object 2"/>
                      <p:cNvPicPr>
                        <a:picLocks noChangeAspect="1" noChangeArrowheads="1"/>
                      </p:cNvPicPr>
                      <p:nvPr/>
                    </p:nvPicPr>
                    <p:blipFill>
                      <a:blip r:embed="rId4"/>
                      <a:srcRect/>
                      <a:stretch>
                        <a:fillRect/>
                      </a:stretch>
                    </p:blipFill>
                    <p:spPr bwMode="auto">
                      <a:xfrm>
                        <a:off x="3561422" y="1868894"/>
                        <a:ext cx="4494629" cy="3993110"/>
                      </a:xfrm>
                      <a:prstGeom prst="rect">
                        <a:avLst/>
                      </a:prstGeom>
                      <a:solidFill>
                        <a:schemeClr val="tx2">
                          <a:lumMod val="90000"/>
                        </a:schemeClr>
                      </a:solid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6220" y="229433"/>
            <a:ext cx="8529003" cy="990342"/>
          </a:xfrm>
        </p:spPr>
        <p:txBody>
          <a:bodyPr>
            <a:normAutofit/>
          </a:bodyPr>
          <a:lstStyle/>
          <a:p>
            <a:pPr eaLnBrk="1" hangingPunct="1">
              <a:defRPr/>
            </a:pPr>
            <a:r>
              <a:rPr lang="en-US" sz="3599" dirty="0"/>
              <a:t>PV of an Ordinary Annuity - Example</a:t>
            </a:r>
          </a:p>
        </p:txBody>
      </p:sp>
      <p:sp>
        <p:nvSpPr>
          <p:cNvPr id="18435" name="Rectangle 3"/>
          <p:cNvSpPr>
            <a:spLocks noGrp="1" noChangeArrowheads="1"/>
          </p:cNvSpPr>
          <p:nvPr>
            <p:ph sz="quarter" idx="1"/>
          </p:nvPr>
        </p:nvSpPr>
        <p:spPr>
          <a:xfrm>
            <a:off x="2018774" y="1219775"/>
            <a:ext cx="8151277" cy="4393378"/>
          </a:xfrm>
        </p:spPr>
        <p:txBody>
          <a:bodyPr/>
          <a:lstStyle/>
          <a:p>
            <a:pPr marL="0" indent="0">
              <a:buNone/>
              <a:defRPr/>
            </a:pPr>
            <a:r>
              <a:rPr lang="en-US" sz="3199" dirty="0"/>
              <a:t>How much is an ordinary annuity currently worth, if it pays $100 per year for 3 years and earns 10% interest? (Use the formula)</a:t>
            </a:r>
          </a:p>
          <a:p>
            <a:pPr marL="0" indent="0">
              <a:buNone/>
              <a:defRPr/>
            </a:pPr>
            <a:r>
              <a:rPr lang="en-US" sz="3199" dirty="0"/>
              <a:t>PV = CF (1 – ( (1 / (1+r) ^ t)) / r</a:t>
            </a:r>
          </a:p>
          <a:p>
            <a:pPr marL="0" indent="0">
              <a:buNone/>
              <a:defRPr/>
            </a:pPr>
            <a:endParaRPr lang="en-US" sz="3199" dirty="0"/>
          </a:p>
          <a:p>
            <a:pPr marL="0" indent="0">
              <a:buNone/>
              <a:defRPr/>
            </a:pPr>
            <a:r>
              <a:rPr lang="en-US" sz="3199" dirty="0"/>
              <a:t>PV = 100 (1 – (1/(1+.1)^3 ) / 0.10</a:t>
            </a:r>
          </a:p>
          <a:p>
            <a:pPr marL="0" indent="0">
              <a:buNone/>
              <a:defRPr/>
            </a:pPr>
            <a:r>
              <a:rPr lang="en-US" sz="3199" dirty="0"/>
              <a:t>PV = $248.68</a:t>
            </a:r>
          </a:p>
          <a:p>
            <a:pPr marL="0" indent="0">
              <a:buNone/>
              <a:defRPr/>
            </a:pPr>
            <a:endParaRPr lang="en-US" sz="31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86" y="390065"/>
            <a:ext cx="9717541" cy="752935"/>
          </a:xfrm>
        </p:spPr>
        <p:txBody>
          <a:bodyPr/>
          <a:lstStyle/>
          <a:p>
            <a:r>
              <a:rPr lang="en-US" dirty="0"/>
              <a:t>Compound Interest</a:t>
            </a:r>
          </a:p>
        </p:txBody>
      </p:sp>
      <p:sp>
        <p:nvSpPr>
          <p:cNvPr id="3" name="Content Placeholder 2"/>
          <p:cNvSpPr>
            <a:spLocks noGrp="1"/>
          </p:cNvSpPr>
          <p:nvPr>
            <p:ph idx="1"/>
          </p:nvPr>
        </p:nvSpPr>
        <p:spPr>
          <a:xfrm>
            <a:off x="989012" y="1447800"/>
            <a:ext cx="9305062" cy="3521997"/>
          </a:xfrm>
        </p:spPr>
        <p:txBody>
          <a:bodyPr/>
          <a:lstStyle/>
          <a:p>
            <a:pPr marL="0" indent="0">
              <a:buNone/>
            </a:pPr>
            <a:r>
              <a:rPr lang="en-US" sz="2799" dirty="0"/>
              <a:t>What is the future value of $1,000 after 3 years if the interest rate is 5% compounded annually?</a:t>
            </a:r>
          </a:p>
          <a:p>
            <a:pPr marL="0" indent="0">
              <a:buNone/>
            </a:pPr>
            <a:endParaRPr lang="en-US" sz="2799"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80075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PV: Using Excel Technology</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PV. </a:t>
            </a:r>
          </a:p>
          <a:p>
            <a:pPr lvl="1"/>
            <a:r>
              <a:rPr lang="en-US" dirty="0"/>
              <a:t>Fill in the Rate, number of periods (</a:t>
            </a:r>
            <a:r>
              <a:rPr lang="en-US" dirty="0" err="1"/>
              <a:t>Nper</a:t>
            </a:r>
            <a:r>
              <a:rPr lang="en-US" dirty="0"/>
              <a:t>), periodic payments (</a:t>
            </a:r>
            <a:r>
              <a:rPr lang="en-US" dirty="0" err="1"/>
              <a:t>Pmt</a:t>
            </a:r>
            <a:r>
              <a:rPr lang="en-US" dirty="0"/>
              <a:t>), and future value (</a:t>
            </a:r>
            <a:r>
              <a:rPr lang="en-US" dirty="0" err="1"/>
              <a:t>Fv</a:t>
            </a:r>
            <a:r>
              <a:rPr lang="en-US" dirty="0"/>
              <a:t>). Click OK.</a:t>
            </a:r>
          </a:p>
          <a:p>
            <a:r>
              <a:rPr lang="en-US" dirty="0"/>
              <a:t>Type the function</a:t>
            </a:r>
          </a:p>
          <a:p>
            <a:pPr lvl="1"/>
            <a:r>
              <a:rPr lang="en-US" dirty="0"/>
              <a:t>=PV(rate, </a:t>
            </a:r>
            <a:r>
              <a:rPr lang="en-US" dirty="0" err="1"/>
              <a:t>nper</a:t>
            </a:r>
            <a:r>
              <a:rPr lang="en-US" dirty="0"/>
              <a:t>, </a:t>
            </a:r>
            <a:r>
              <a:rPr lang="en-US" dirty="0" err="1"/>
              <a:t>pmt</a:t>
            </a:r>
            <a:r>
              <a:rPr lang="en-US" dirty="0"/>
              <a:t>, </a:t>
            </a:r>
            <a:r>
              <a:rPr lang="en-US" dirty="0" err="1"/>
              <a:t>fv</a:t>
            </a:r>
            <a:r>
              <a:rPr lang="en-US" dirty="0"/>
              <a:t>, type)</a:t>
            </a:r>
          </a:p>
        </p:txBody>
      </p:sp>
    </p:spTree>
    <p:extLst>
      <p:ext uri="{BB962C8B-B14F-4D97-AF65-F5344CB8AC3E}">
        <p14:creationId xmlns:p14="http://schemas.microsoft.com/office/powerpoint/2010/main" val="217400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 Value of an Annuity</a:t>
            </a:r>
          </a:p>
        </p:txBody>
      </p:sp>
      <p:sp>
        <p:nvSpPr>
          <p:cNvPr id="6" name="Content Placeholder 5"/>
          <p:cNvSpPr>
            <a:spLocks noGrp="1"/>
          </p:cNvSpPr>
          <p:nvPr>
            <p:ph sz="quarter" idx="1"/>
          </p:nvPr>
        </p:nvSpPr>
        <p:spPr>
          <a:xfrm>
            <a:off x="1023861" y="1881289"/>
            <a:ext cx="9717542" cy="4022312"/>
          </a:xfrm>
        </p:spPr>
        <p:txBody>
          <a:bodyPr>
            <a:normAutofit/>
          </a:bodyPr>
          <a:lstStyle/>
          <a:p>
            <a:pPr marL="0" indent="0">
              <a:buNone/>
            </a:pPr>
            <a:r>
              <a:rPr lang="en-US" dirty="0"/>
              <a:t>How large a mortgage can you get if you can afford payments of $8000 per year for the next 30 years and the interest rate is 4.68%?</a:t>
            </a:r>
          </a:p>
          <a:p>
            <a:pPr marL="0" indent="0">
              <a:buNone/>
            </a:pPr>
            <a:endParaRPr lang="en-US" dirty="0"/>
          </a:p>
          <a:p>
            <a:pPr marL="0" indent="0">
              <a:buNone/>
            </a:pPr>
            <a:r>
              <a:rPr lang="en-US" dirty="0"/>
              <a:t> </a:t>
            </a:r>
          </a:p>
        </p:txBody>
      </p:sp>
      <p:pic>
        <p:nvPicPr>
          <p:cNvPr id="2" name="Picture 1">
            <a:extLst>
              <a:ext uri="{FF2B5EF4-FFF2-40B4-BE49-F238E27FC236}">
                <a16:creationId xmlns:a16="http://schemas.microsoft.com/office/drawing/2014/main" id="{16710C12-E8EB-4058-8C8F-748647DCFA14}"/>
              </a:ext>
            </a:extLst>
          </p:cNvPr>
          <p:cNvPicPr>
            <a:picLocks noChangeAspect="1"/>
          </p:cNvPicPr>
          <p:nvPr/>
        </p:nvPicPr>
        <p:blipFill>
          <a:blip r:embed="rId3"/>
          <a:stretch>
            <a:fillRect/>
          </a:stretch>
        </p:blipFill>
        <p:spPr>
          <a:xfrm>
            <a:off x="2513012" y="2819400"/>
            <a:ext cx="2578100" cy="2781300"/>
          </a:xfrm>
          <a:prstGeom prst="rect">
            <a:avLst/>
          </a:prstGeom>
        </p:spPr>
      </p:pic>
    </p:spTree>
    <p:extLst>
      <p:ext uri="{BB962C8B-B14F-4D97-AF65-F5344CB8AC3E}">
        <p14:creationId xmlns:p14="http://schemas.microsoft.com/office/powerpoint/2010/main" val="62652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3863" y="308931"/>
            <a:ext cx="9261550" cy="834069"/>
          </a:xfrm>
        </p:spPr>
        <p:txBody>
          <a:bodyPr/>
          <a:lstStyle/>
          <a:p>
            <a:r>
              <a:rPr lang="en-US" dirty="0"/>
              <a:t>Retirement</a:t>
            </a:r>
          </a:p>
        </p:txBody>
      </p:sp>
      <p:sp>
        <p:nvSpPr>
          <p:cNvPr id="6" name="Content Placeholder 5"/>
          <p:cNvSpPr>
            <a:spLocks noGrp="1"/>
          </p:cNvSpPr>
          <p:nvPr>
            <p:ph sz="quarter" idx="1"/>
          </p:nvPr>
        </p:nvSpPr>
        <p:spPr>
          <a:xfrm>
            <a:off x="1023863" y="1295400"/>
            <a:ext cx="9717542" cy="4022312"/>
          </a:xfrm>
        </p:spPr>
        <p:txBody>
          <a:bodyPr/>
          <a:lstStyle/>
          <a:p>
            <a:pPr marL="0" indent="0">
              <a:buNone/>
            </a:pPr>
            <a:r>
              <a:rPr lang="en-US" dirty="0"/>
              <a:t>After you retire, you want to withdraw $50,000 a year from your savings account which earns 4% annual interest for 30 years. How much money do you need in your saving account when you retire? </a:t>
            </a:r>
          </a:p>
        </p:txBody>
      </p:sp>
    </p:spTree>
    <p:extLst>
      <p:ext uri="{BB962C8B-B14F-4D97-AF65-F5344CB8AC3E}">
        <p14:creationId xmlns:p14="http://schemas.microsoft.com/office/powerpoint/2010/main" val="199314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Time </a:t>
            </a:r>
          </a:p>
        </p:txBody>
      </p:sp>
      <p:sp>
        <p:nvSpPr>
          <p:cNvPr id="3" name="Content Placeholder 2"/>
          <p:cNvSpPr>
            <a:spLocks noGrp="1"/>
          </p:cNvSpPr>
          <p:nvPr>
            <p:ph sz="quarter" idx="1"/>
          </p:nvPr>
        </p:nvSpPr>
        <p:spPr>
          <a:xfrm>
            <a:off x="1023860" y="1811859"/>
            <a:ext cx="9717542" cy="4022312"/>
          </a:xfrm>
        </p:spPr>
        <p:txBody>
          <a:bodyPr/>
          <a:lstStyle/>
          <a:p>
            <a:pPr marL="0" indent="0">
              <a:buNone/>
            </a:pPr>
            <a:r>
              <a:rPr lang="en-US" dirty="0"/>
              <a:t>If you borrow $60,000 in student loans at an interest rate of 7.5% and you can afford to pay $4,800 per year how long will it take you to pay off your loans?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098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104863" y="1765572"/>
            <a:ext cx="9717542" cy="4022312"/>
          </a:xfrm>
        </p:spPr>
        <p:txBody>
          <a:bodyPr/>
          <a:lstStyle/>
          <a:p>
            <a:pPr marL="0" indent="0">
              <a:buNone/>
            </a:pPr>
            <a:r>
              <a:rPr lang="en-US" dirty="0"/>
              <a:t>At retirement you have $750,000 in your savings account. You intend to withdraw $65,000 per year. What interest rate must you earn to make your money last for the next 30 years? </a:t>
            </a:r>
          </a:p>
          <a:p>
            <a:pPr marL="0" indent="0">
              <a:buNone/>
            </a:pPr>
            <a:r>
              <a:rPr lang="en-US" dirty="0"/>
              <a:t>PV = $750,000, PMT = $65,000, t = 30, FV = 0, r = ?</a:t>
            </a:r>
          </a:p>
          <a:p>
            <a:pPr marL="0" indent="0">
              <a:buNone/>
            </a:pPr>
            <a:r>
              <a:rPr lang="en-US" dirty="0"/>
              <a:t>Rate = ? = 7.74%</a:t>
            </a:r>
          </a:p>
          <a:p>
            <a:pPr marL="0" indent="0">
              <a:buNone/>
            </a:pPr>
            <a:endParaRPr lang="en-US" dirty="0"/>
          </a:p>
        </p:txBody>
      </p:sp>
    </p:spTree>
    <p:extLst>
      <p:ext uri="{BB962C8B-B14F-4D97-AF65-F5344CB8AC3E}">
        <p14:creationId xmlns:p14="http://schemas.microsoft.com/office/powerpoint/2010/main" val="12055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Annuity - Recap</a:t>
            </a:r>
          </a:p>
        </p:txBody>
      </p:sp>
      <p:sp>
        <p:nvSpPr>
          <p:cNvPr id="6" name="Content Placeholder 5"/>
          <p:cNvSpPr>
            <a:spLocks noGrp="1"/>
          </p:cNvSpPr>
          <p:nvPr>
            <p:ph sz="quarter" idx="1"/>
          </p:nvPr>
        </p:nvSpPr>
        <p:spPr>
          <a:xfrm>
            <a:off x="1023860" y="1788715"/>
            <a:ext cx="9717542" cy="4022312"/>
          </a:xfrm>
        </p:spPr>
        <p:txBody>
          <a:bodyPr/>
          <a:lstStyle/>
          <a:p>
            <a:r>
              <a:rPr lang="en-US" dirty="0"/>
              <a:t>An annuity is a financial security which consists of a finite series of equal payments that occur at regular intervals.</a:t>
            </a:r>
          </a:p>
          <a:p>
            <a:r>
              <a:rPr lang="en-US" dirty="0"/>
              <a:t>You can find the future value of an annuity by:</a:t>
            </a:r>
          </a:p>
          <a:p>
            <a:pPr lvl="1"/>
            <a:r>
              <a:rPr lang="en-US" dirty="0"/>
              <a:t>Adding the future values of each payment.</a:t>
            </a:r>
          </a:p>
          <a:p>
            <a:pPr lvl="1"/>
            <a:r>
              <a:rPr lang="en-US" dirty="0"/>
              <a:t>Using the formula.</a:t>
            </a:r>
          </a:p>
          <a:p>
            <a:pPr lvl="1"/>
            <a:r>
              <a:rPr lang="en-US" dirty="0"/>
              <a:t>Using Excel.</a:t>
            </a:r>
          </a:p>
        </p:txBody>
      </p:sp>
    </p:spTree>
    <p:extLst>
      <p:ext uri="{BB962C8B-B14F-4D97-AF65-F5344CB8AC3E}">
        <p14:creationId xmlns:p14="http://schemas.microsoft.com/office/powerpoint/2010/main" val="53360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Uneven Cash Flow Investment</a:t>
            </a:r>
            <a:br>
              <a:rPr lang="en-US" b="1" dirty="0"/>
            </a:br>
            <a:endParaRPr lang="en-US" dirty="0"/>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1265407" cy="5867400"/>
          </a:xfrm>
        </p:spPr>
        <p:txBody>
          <a:bodyPr>
            <a:normAutofit/>
          </a:bodyPr>
          <a:lstStyle/>
          <a:p>
            <a:pPr marL="0" indent="0">
              <a:buNone/>
            </a:pPr>
            <a:r>
              <a:rPr lang="en-US" sz="2800" b="1" dirty="0"/>
              <a:t>5 Variables – introducing the 5</a:t>
            </a:r>
            <a:r>
              <a:rPr lang="en-US" sz="2800" b="1" baseline="30000" dirty="0"/>
              <a:t>th</a:t>
            </a:r>
            <a:r>
              <a:rPr lang="en-US" sz="2800" b="1" dirty="0"/>
              <a:t> Variable: Payment</a:t>
            </a:r>
          </a:p>
          <a:p>
            <a:pPr>
              <a:buFont typeface="Wingdings" panose="05000000000000000000" pitchFamily="2" charset="2"/>
              <a:buChar char="Ø"/>
            </a:pPr>
            <a:r>
              <a:rPr lang="en-US" sz="2800" b="1" dirty="0"/>
              <a:t>Present Value (money you invest today)</a:t>
            </a:r>
          </a:p>
          <a:p>
            <a:pPr>
              <a:buFont typeface="Wingdings" panose="05000000000000000000" pitchFamily="2" charset="2"/>
              <a:buChar char="Ø"/>
            </a:pPr>
            <a:r>
              <a:rPr lang="en-US" sz="2800" b="1" dirty="0"/>
              <a:t>Future Value (The expected money you will get in the future)</a:t>
            </a:r>
          </a:p>
          <a:p>
            <a:pPr>
              <a:buFont typeface="Wingdings" panose="05000000000000000000" pitchFamily="2" charset="2"/>
              <a:buChar char="Ø"/>
            </a:pPr>
            <a:r>
              <a:rPr lang="en-US" sz="2800" b="1" dirty="0"/>
              <a:t>Interest Rate</a:t>
            </a:r>
          </a:p>
          <a:p>
            <a:pPr lvl="1">
              <a:buFont typeface="Wingdings" panose="05000000000000000000" pitchFamily="2" charset="2"/>
              <a:buChar char="Ø"/>
            </a:pPr>
            <a:r>
              <a:rPr lang="en-US" sz="2400" b="1" dirty="0"/>
              <a:t>Growth of your money</a:t>
            </a:r>
          </a:p>
          <a:p>
            <a:pPr lvl="1">
              <a:buFont typeface="Wingdings" panose="05000000000000000000" pitchFamily="2" charset="2"/>
              <a:buChar char="Ø"/>
            </a:pPr>
            <a:r>
              <a:rPr lang="en-US" sz="2400" b="1" dirty="0"/>
              <a:t>Discount Rate</a:t>
            </a:r>
          </a:p>
          <a:p>
            <a:pPr lvl="1">
              <a:buFont typeface="Wingdings" panose="05000000000000000000" pitchFamily="2" charset="2"/>
              <a:buChar char="Ø"/>
            </a:pPr>
            <a:r>
              <a:rPr lang="en-US" sz="2400" b="1" dirty="0"/>
              <a:t>Holding Period Return (HPR)</a:t>
            </a:r>
          </a:p>
          <a:p>
            <a:pPr lvl="1">
              <a:buFont typeface="Wingdings" panose="05000000000000000000" pitchFamily="2" charset="2"/>
              <a:buChar char="Ø"/>
            </a:pPr>
            <a:r>
              <a:rPr lang="en-US" sz="2400" b="1" dirty="0"/>
              <a:t>Internal Rate of Return (IRR) or Rate of Return (ROR)</a:t>
            </a:r>
          </a:p>
          <a:p>
            <a:pPr>
              <a:buFont typeface="Wingdings" panose="05000000000000000000" pitchFamily="2" charset="2"/>
              <a:buChar char="Ø"/>
            </a:pPr>
            <a:r>
              <a:rPr lang="en-US" sz="2800" b="1" dirty="0"/>
              <a:t>Time</a:t>
            </a:r>
          </a:p>
          <a:p>
            <a:pPr>
              <a:buFont typeface="Wingdings" panose="05000000000000000000" pitchFamily="2" charset="2"/>
              <a:buChar char="Ø"/>
            </a:pPr>
            <a:r>
              <a:rPr lang="en-US" sz="2800" b="1" dirty="0"/>
              <a:t>Payment (Uneven Monthly, Annual Payment)</a:t>
            </a:r>
          </a:p>
          <a:p>
            <a:pPr marL="0" indent="0">
              <a:buNone/>
            </a:pPr>
            <a:endParaRPr lang="en-US" sz="2800" b="1" dirty="0"/>
          </a:p>
          <a:p>
            <a:pPr marL="0" indent="0">
              <a:buNone/>
            </a:pPr>
            <a:endParaRPr lang="en-US" sz="2400" b="1" u="sng" dirty="0"/>
          </a:p>
        </p:txBody>
      </p:sp>
    </p:spTree>
    <p:extLst>
      <p:ext uri="{BB962C8B-B14F-4D97-AF65-F5344CB8AC3E}">
        <p14:creationId xmlns:p14="http://schemas.microsoft.com/office/powerpoint/2010/main" val="42886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97564" y="-228600"/>
            <a:ext cx="8153401" cy="1066800"/>
          </a:xfrm>
        </p:spPr>
        <p:txBody>
          <a:bodyPr>
            <a:normAutofit/>
          </a:bodyPr>
          <a:lstStyle/>
          <a:p>
            <a:r>
              <a:rPr lang="en-US" b="1" dirty="0"/>
              <a:t>Uneven Annual Cash Flows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lnSpcReduction="10000"/>
              </a:bodyPr>
              <a:lstStyle/>
              <a:p>
                <a:r>
                  <a:rPr lang="en-US"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r>
                  <a:rPr lang="en-US" dirty="0">
                    <a:solidFill>
                      <a:srgbClr val="FFFF00"/>
                    </a:solidFill>
                  </a:rPr>
                  <a:t>PV = </a:t>
                </a:r>
                <a14:m>
                  <m:oMath xmlns:m="http://schemas.openxmlformats.org/officeDocument/2006/math">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1</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1</m:t>
                            </m:r>
                          </m:sup>
                        </m:sSup>
                      </m:den>
                    </m:f>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2</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2</m:t>
                            </m:r>
                          </m:sup>
                        </m:sSup>
                      </m:den>
                    </m:f>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3</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3</m:t>
                            </m:r>
                          </m:sup>
                        </m:sSup>
                      </m:den>
                    </m:f>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i="1">
                                <a:solidFill>
                                  <a:srgbClr val="FFFF00"/>
                                </a:solidFill>
                                <a:latin typeface="Cambria Math" panose="02040503050406030204" pitchFamily="18" charset="0"/>
                              </a:rPr>
                              <m:t>𝑡</m:t>
                            </m:r>
                          </m:sub>
                        </m:sSub>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e>
                            </m:d>
                          </m:e>
                          <m:sup>
                            <m:r>
                              <a:rPr lang="en-US" i="1">
                                <a:solidFill>
                                  <a:srgbClr val="FFFF00"/>
                                </a:solidFill>
                                <a:latin typeface="Cambria Math" panose="02040503050406030204" pitchFamily="18" charset="0"/>
                              </a:rPr>
                              <m:t>𝑡</m:t>
                            </m:r>
                          </m:sup>
                        </m:sSup>
                      </m:den>
                    </m:f>
                    <m:r>
                      <a:rPr lang="en-US">
                        <a:solidFill>
                          <a:srgbClr val="FFFF00"/>
                        </a:solidFill>
                        <a:latin typeface="Cambria Math" panose="02040503050406030204" pitchFamily="18" charset="0"/>
                      </a:rPr>
                      <m:t> …. </m:t>
                    </m:r>
                    <m:r>
                      <a:rPr lang="en-US" i="1">
                        <a:solidFill>
                          <a:srgbClr val="FFFF00"/>
                        </a:solidFill>
                        <a:latin typeface="Cambria Math" panose="02040503050406030204" pitchFamily="18" charset="0"/>
                      </a:rPr>
                      <m:t>𝑃𝑉</m:t>
                    </m:r>
                    <m:r>
                      <a:rPr lang="en-US">
                        <a:solidFill>
                          <a:srgbClr val="FFFF00"/>
                        </a:solidFill>
                        <a:latin typeface="Cambria Math" panose="02040503050406030204" pitchFamily="18" charset="0"/>
                      </a:rPr>
                      <m:t>= </m:t>
                    </m:r>
                    <m:nary>
                      <m:naryPr>
                        <m:chr m:val="∑"/>
                        <m:limLoc m:val="undOvr"/>
                        <m:subHide m:val="on"/>
                        <m:supHide m:val="on"/>
                        <m:ctrlPr>
                          <a:rPr lang="en-US" i="1">
                            <a:solidFill>
                              <a:srgbClr val="FFFF00"/>
                            </a:solidFill>
                            <a:latin typeface="Cambria Math" panose="02040503050406030204" pitchFamily="18" charset="0"/>
                          </a:rPr>
                        </m:ctrlPr>
                      </m:naryPr>
                      <m:sub/>
                      <m:sup/>
                      <m:e>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i="1">
                                    <a:solidFill>
                                      <a:srgbClr val="FFFF00"/>
                                    </a:solidFill>
                                    <a:latin typeface="Cambria Math" panose="02040503050406030204" pitchFamily="18" charset="0"/>
                                  </a:rPr>
                                  <m:t>𝑡</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i="1">
                                    <a:solidFill>
                                      <a:srgbClr val="FFFF00"/>
                                    </a:solidFill>
                                    <a:latin typeface="Cambria Math" panose="02040503050406030204" pitchFamily="18" charset="0"/>
                                  </a:rPr>
                                  <m:t>𝑡</m:t>
                                </m:r>
                              </m:sup>
                            </m:sSup>
                          </m:den>
                        </m:f>
                      </m:e>
                    </m:nary>
                  </m:oMath>
                </a14:m>
                <a:endParaRPr lang="en-US" dirty="0"/>
              </a:p>
              <a:p>
                <a:r>
                  <a:rPr lang="en-US"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r>
                  <a:rPr lang="en-US" dirty="0"/>
                  <a:t>PV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1</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2</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3</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3</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95</m:t>
                        </m:r>
                      </m:num>
                      <m:den>
                        <m:sSup>
                          <m:sSupPr>
                            <m:ctrlPr>
                              <a:rPr lang="en-US" i="1">
                                <a:latin typeface="Cambria Math" panose="02040503050406030204" pitchFamily="18" charset="0"/>
                              </a:rPr>
                            </m:ctrlPr>
                          </m:sSupPr>
                          <m:e>
                            <m:r>
                              <a:rPr lang="en-US">
                                <a:latin typeface="Cambria Math" panose="02040503050406030204" pitchFamily="18" charset="0"/>
                              </a:rPr>
                              <m:t>(1+0.10)</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92</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105</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3</m:t>
                            </m:r>
                          </m:sup>
                        </m:sSup>
                      </m:den>
                    </m:f>
                    <m:r>
                      <a:rPr lang="en-US">
                        <a:latin typeface="Cambria Math" panose="02040503050406030204" pitchFamily="18" charset="0"/>
                      </a:rPr>
                      <m:t>=</m:t>
                    </m:r>
                  </m:oMath>
                </a14:m>
                <a:endParaRPr lang="en-US" dirty="0"/>
              </a:p>
              <a:p>
                <a14:m>
                  <m:oMath xmlns:m="http://schemas.openxmlformats.org/officeDocument/2006/math">
                    <m:r>
                      <a:rPr lang="en-US">
                        <a:latin typeface="Cambria Math" panose="02040503050406030204" pitchFamily="18" charset="0"/>
                      </a:rPr>
                      <m:t>86.36+76.03+78.89=241.28</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800" t="-2267"/>
                </a:stretch>
              </a:blipFill>
            </p:spPr>
            <p:txBody>
              <a:bodyPr/>
              <a:lstStyle/>
              <a:p>
                <a:r>
                  <a:rPr lang="en-US">
                    <a:noFill/>
                  </a:rPr>
                  <a:t> </a:t>
                </a:r>
              </a:p>
            </p:txBody>
          </p:sp>
        </mc:Fallback>
      </mc:AlternateContent>
    </p:spTree>
    <p:extLst>
      <p:ext uri="{BB962C8B-B14F-4D97-AF65-F5344CB8AC3E}">
        <p14:creationId xmlns:p14="http://schemas.microsoft.com/office/powerpoint/2010/main" val="20541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522413" y="381000"/>
            <a:ext cx="9144001" cy="685800"/>
          </a:xfrm>
        </p:spPr>
        <p:txBody>
          <a:bodyPr/>
          <a:lstStyle/>
          <a:p>
            <a:r>
              <a:rPr lang="en-US" dirty="0"/>
              <a:t>Excel based formulas: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684212" y="1524000"/>
            <a:ext cx="10515599" cy="4953000"/>
          </a:xfrm>
        </p:spPr>
        <p:txBody>
          <a:bodyPr>
            <a:normAutofit fontScale="92500" lnSpcReduction="10000"/>
          </a:bodyPr>
          <a:lstStyle/>
          <a:p>
            <a:pPr marL="0" indent="0">
              <a:buNone/>
            </a:pPr>
            <a:r>
              <a:rPr lang="en-US" dirty="0"/>
              <a:t>Excel formulas for calculating all five variables including the present value, future value, rate of return, time and cash flows or payments (represent set additional payments received during the investment):</a:t>
            </a:r>
          </a:p>
          <a:p>
            <a:pPr marL="0" indent="0">
              <a:buNone/>
            </a:pPr>
            <a:r>
              <a:rPr lang="en-US" dirty="0"/>
              <a:t>= PV (rate, years, payment, future value) or </a:t>
            </a:r>
            <a:r>
              <a:rPr lang="en-US" dirty="0">
                <a:solidFill>
                  <a:srgbClr val="FFFF00"/>
                </a:solidFill>
              </a:rPr>
              <a:t>=</a:t>
            </a:r>
            <a:r>
              <a:rPr lang="en-US" i="1" dirty="0" err="1">
                <a:solidFill>
                  <a:srgbClr val="FFFF00"/>
                </a:solidFill>
              </a:rPr>
              <a:t>pv</a:t>
            </a:r>
            <a:r>
              <a:rPr lang="en-US" i="1" dirty="0">
                <a:solidFill>
                  <a:srgbClr val="FFFF00"/>
                </a:solidFill>
              </a:rPr>
              <a:t>(</a:t>
            </a:r>
            <a:r>
              <a:rPr lang="en-US" i="1" dirty="0" err="1">
                <a:solidFill>
                  <a:srgbClr val="FFFF00"/>
                </a:solidFill>
              </a:rPr>
              <a:t>rate,nper,pmt,fv</a:t>
            </a:r>
            <a:r>
              <a:rPr lang="en-US" i="1" dirty="0">
                <a:solidFill>
                  <a:srgbClr val="FFFF00"/>
                </a:solidFill>
              </a:rPr>
              <a:t>)</a:t>
            </a:r>
            <a:endParaRPr lang="en-US" dirty="0">
              <a:solidFill>
                <a:srgbClr val="FFFF00"/>
              </a:solidFill>
            </a:endParaRPr>
          </a:p>
          <a:p>
            <a:pPr marL="0" indent="0">
              <a:buNone/>
            </a:pPr>
            <a:r>
              <a:rPr lang="en-US" dirty="0"/>
              <a:t> =FV (rate, years, payment, -present value) or </a:t>
            </a:r>
            <a:r>
              <a:rPr lang="en-US" dirty="0">
                <a:solidFill>
                  <a:srgbClr val="FFFF00"/>
                </a:solidFill>
              </a:rPr>
              <a:t>=</a:t>
            </a:r>
            <a:r>
              <a:rPr lang="en-US" i="1" dirty="0" err="1">
                <a:solidFill>
                  <a:srgbClr val="FFFF00"/>
                </a:solidFill>
              </a:rPr>
              <a:t>fv</a:t>
            </a:r>
            <a:r>
              <a:rPr lang="en-US" i="1" dirty="0">
                <a:solidFill>
                  <a:srgbClr val="FFFF00"/>
                </a:solidFill>
              </a:rPr>
              <a:t>(</a:t>
            </a:r>
            <a:r>
              <a:rPr lang="en-US" i="1" dirty="0" err="1">
                <a:solidFill>
                  <a:srgbClr val="FFFF00"/>
                </a:solidFill>
              </a:rPr>
              <a:t>rate,nper,pmt,pv</a:t>
            </a:r>
            <a:r>
              <a:rPr lang="en-US" i="1" dirty="0">
                <a:solidFill>
                  <a:srgbClr val="FFFF00"/>
                </a:solidFill>
              </a:rPr>
              <a:t>)</a:t>
            </a:r>
            <a:endParaRPr lang="en-US" dirty="0">
              <a:solidFill>
                <a:srgbClr val="FFFF00"/>
              </a:solidFill>
            </a:endParaRPr>
          </a:p>
          <a:p>
            <a:pPr marL="0" indent="0">
              <a:buNone/>
            </a:pPr>
            <a:r>
              <a:rPr lang="en-US" dirty="0"/>
              <a:t>=Rate (years, payment, - present value, future value) or </a:t>
            </a:r>
            <a:r>
              <a:rPr lang="en-US" dirty="0">
                <a:solidFill>
                  <a:srgbClr val="FFFF00"/>
                </a:solidFill>
              </a:rPr>
              <a:t>=</a:t>
            </a:r>
            <a:r>
              <a:rPr lang="en-US" i="1" dirty="0">
                <a:solidFill>
                  <a:srgbClr val="FFFF00"/>
                </a:solidFill>
              </a:rPr>
              <a:t>rate(</a:t>
            </a:r>
            <a:r>
              <a:rPr lang="en-US" i="1" dirty="0" err="1">
                <a:solidFill>
                  <a:srgbClr val="FFFF00"/>
                </a:solidFill>
              </a:rPr>
              <a:t>nper,pmt,pv,fv</a:t>
            </a:r>
            <a:r>
              <a:rPr lang="en-US" i="1" dirty="0">
                <a:solidFill>
                  <a:srgbClr val="FFFF00"/>
                </a:solidFill>
              </a:rPr>
              <a:t>)</a:t>
            </a:r>
            <a:endParaRPr lang="en-US" dirty="0">
              <a:solidFill>
                <a:srgbClr val="FFFF00"/>
              </a:solidFill>
            </a:endParaRPr>
          </a:p>
          <a:p>
            <a:pPr marL="0" indent="0">
              <a:buNone/>
            </a:pPr>
            <a:r>
              <a:rPr lang="en-US" dirty="0"/>
              <a:t>=</a:t>
            </a:r>
            <a:r>
              <a:rPr lang="en-US" dirty="0" err="1"/>
              <a:t>Nper</a:t>
            </a:r>
            <a:r>
              <a:rPr lang="en-US" dirty="0"/>
              <a:t> (rate, payment, - present value, future value) or </a:t>
            </a:r>
            <a:r>
              <a:rPr lang="en-US" dirty="0">
                <a:solidFill>
                  <a:srgbClr val="FFFF00"/>
                </a:solidFill>
              </a:rPr>
              <a:t>=</a:t>
            </a:r>
            <a:r>
              <a:rPr lang="en-US" i="1" dirty="0" err="1">
                <a:solidFill>
                  <a:srgbClr val="FFFF00"/>
                </a:solidFill>
              </a:rPr>
              <a:t>nper</a:t>
            </a:r>
            <a:r>
              <a:rPr lang="en-US" i="1" dirty="0">
                <a:solidFill>
                  <a:srgbClr val="FFFF00"/>
                </a:solidFill>
              </a:rPr>
              <a:t>(</a:t>
            </a:r>
            <a:r>
              <a:rPr lang="en-US" i="1" dirty="0" err="1">
                <a:solidFill>
                  <a:srgbClr val="FFFF00"/>
                </a:solidFill>
              </a:rPr>
              <a:t>rate,pmt,pv,fv</a:t>
            </a:r>
            <a:r>
              <a:rPr lang="en-US" i="1" dirty="0">
                <a:solidFill>
                  <a:srgbClr val="FFFF00"/>
                </a:solidFill>
              </a:rPr>
              <a:t>)</a:t>
            </a:r>
            <a:endParaRPr lang="en-US" dirty="0">
              <a:solidFill>
                <a:srgbClr val="FFFF00"/>
              </a:solidFill>
            </a:endParaRPr>
          </a:p>
          <a:p>
            <a:pPr marL="0" indent="0">
              <a:buNone/>
            </a:pPr>
            <a:r>
              <a:rPr lang="en-US" dirty="0"/>
              <a:t>= </a:t>
            </a:r>
            <a:r>
              <a:rPr lang="en-US" dirty="0" err="1"/>
              <a:t>Pmt</a:t>
            </a:r>
            <a:r>
              <a:rPr lang="en-US" dirty="0"/>
              <a:t> (rate, years, -present value, future value) or </a:t>
            </a:r>
            <a:r>
              <a:rPr lang="en-US" dirty="0">
                <a:solidFill>
                  <a:srgbClr val="FFFF00"/>
                </a:solidFill>
              </a:rPr>
              <a:t>=</a:t>
            </a:r>
            <a:r>
              <a:rPr lang="en-US" i="1" dirty="0" err="1">
                <a:solidFill>
                  <a:srgbClr val="FFFF00"/>
                </a:solidFill>
              </a:rPr>
              <a:t>pmt</a:t>
            </a:r>
            <a:r>
              <a:rPr lang="en-US" i="1" dirty="0">
                <a:solidFill>
                  <a:srgbClr val="FFFF00"/>
                </a:solidFill>
              </a:rPr>
              <a:t>(</a:t>
            </a:r>
            <a:r>
              <a:rPr lang="en-US" i="1" dirty="0" err="1">
                <a:solidFill>
                  <a:srgbClr val="FFFF00"/>
                </a:solidFill>
              </a:rPr>
              <a:t>rate,nper,pv,fv</a:t>
            </a:r>
            <a:r>
              <a:rPr lang="en-US" i="1" dirty="0">
                <a:solidFill>
                  <a:srgbClr val="FFFF00"/>
                </a:solidFill>
              </a:rPr>
              <a:t>)</a:t>
            </a:r>
          </a:p>
          <a:p>
            <a:pPr marL="0" indent="0">
              <a:buNone/>
            </a:pPr>
            <a:endParaRPr lang="en-US" i="1" dirty="0">
              <a:solidFill>
                <a:srgbClr val="FFFF00"/>
              </a:solidFill>
            </a:endParaRPr>
          </a:p>
          <a:p>
            <a:pPr marL="0" indent="0">
              <a:buNone/>
            </a:pPr>
            <a:r>
              <a:rPr lang="en-US" dirty="0"/>
              <a:t>= NPV (rate, Cf1,Cf2,Cf3,Cfn) or </a:t>
            </a:r>
            <a:r>
              <a:rPr lang="en-US" dirty="0">
                <a:solidFill>
                  <a:srgbClr val="FFFF00"/>
                </a:solidFill>
              </a:rPr>
              <a:t>=</a:t>
            </a:r>
            <a:r>
              <a:rPr lang="en-US" i="1" dirty="0" err="1">
                <a:solidFill>
                  <a:srgbClr val="FFFF00"/>
                </a:solidFill>
              </a:rPr>
              <a:t>npv</a:t>
            </a:r>
            <a:r>
              <a:rPr lang="en-US" i="1" dirty="0">
                <a:solidFill>
                  <a:srgbClr val="FFFF00"/>
                </a:solidFill>
              </a:rPr>
              <a:t>(</a:t>
            </a:r>
            <a:r>
              <a:rPr lang="en-US" i="1" dirty="0" err="1">
                <a:solidFill>
                  <a:srgbClr val="FFFF00"/>
                </a:solidFill>
              </a:rPr>
              <a:t>rate,range</a:t>
            </a:r>
            <a:r>
              <a:rPr lang="en-US" i="1" dirty="0">
                <a:solidFill>
                  <a:srgbClr val="FFFF00"/>
                </a:solidFill>
              </a:rPr>
              <a:t> cash flows)</a:t>
            </a:r>
          </a:p>
          <a:p>
            <a:pPr marL="0" indent="0">
              <a:buNone/>
            </a:pPr>
            <a:r>
              <a:rPr lang="en-US" dirty="0"/>
              <a:t>= IRR –Initial Investment 0, Cf1,Cf2,Cf3,Cfn) or </a:t>
            </a:r>
            <a:r>
              <a:rPr lang="en-US" dirty="0">
                <a:solidFill>
                  <a:srgbClr val="FFFF00"/>
                </a:solidFill>
              </a:rPr>
              <a:t>=</a:t>
            </a:r>
            <a:r>
              <a:rPr lang="en-US" i="1" dirty="0" err="1">
                <a:solidFill>
                  <a:srgbClr val="FFFF00"/>
                </a:solidFill>
              </a:rPr>
              <a:t>npv</a:t>
            </a:r>
            <a:r>
              <a:rPr lang="en-US" i="1" dirty="0">
                <a:solidFill>
                  <a:srgbClr val="FFFF00"/>
                </a:solidFill>
              </a:rPr>
              <a:t>(range of cash flows including cf0)</a:t>
            </a:r>
          </a:p>
          <a:p>
            <a:pPr marL="0" indent="0">
              <a:buNone/>
            </a:pPr>
            <a:endParaRPr lang="en-US" i="1" dirty="0">
              <a:solidFill>
                <a:srgbClr val="FFFF00"/>
              </a:solidFill>
            </a:endParaRPr>
          </a:p>
          <a:p>
            <a:pPr marL="0" indent="0">
              <a:buNone/>
            </a:pPr>
            <a:endParaRPr lang="en-US" i="1" dirty="0">
              <a:solidFill>
                <a:srgbClr val="FFFF00"/>
              </a:solidFill>
            </a:endParaRPr>
          </a:p>
          <a:p>
            <a:pPr marL="0" indent="0">
              <a:buNone/>
            </a:pPr>
            <a:endParaRPr lang="en-US" i="1" dirty="0">
              <a:solidFill>
                <a:srgbClr val="FFFF00"/>
              </a:solidFill>
            </a:endParaRPr>
          </a:p>
          <a:p>
            <a:pPr marL="0" indent="0">
              <a:buNone/>
            </a:pPr>
            <a:endParaRPr lang="en-US" dirty="0">
              <a:solidFill>
                <a:srgbClr val="FFFF00"/>
              </a:solidFill>
            </a:endParaRPr>
          </a:p>
          <a:p>
            <a:endParaRPr lang="en-US" dirty="0"/>
          </a:p>
        </p:txBody>
      </p:sp>
    </p:spTree>
    <p:extLst>
      <p:ext uri="{BB962C8B-B14F-4D97-AF65-F5344CB8AC3E}">
        <p14:creationId xmlns:p14="http://schemas.microsoft.com/office/powerpoint/2010/main" val="236032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531812" y="304800"/>
            <a:ext cx="9144001" cy="1066800"/>
          </a:xfrm>
        </p:spPr>
        <p:txBody>
          <a:bodyPr>
            <a:normAutofit fontScale="90000"/>
          </a:bodyPr>
          <a:lstStyle/>
          <a:p>
            <a:r>
              <a:rPr lang="en-US" b="1" dirty="0"/>
              <a:t>Measuring Return and Return Expectation</a:t>
            </a:r>
            <a:br>
              <a:rPr lang="en-US" b="1" dirty="0"/>
            </a:br>
            <a:endParaRPr lang="en-US" dirty="0"/>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684212" y="1371599"/>
            <a:ext cx="9134391" cy="3352801"/>
          </a:xfrm>
        </p:spPr>
        <p:txBody>
          <a:bodyPr/>
          <a:lstStyle/>
          <a:p>
            <a:r>
              <a:rPr lang="en-US" dirty="0"/>
              <a:t>Before you invest your money in any securities or any businesses, it’s extremely important to consider and must measure the following four factors:</a:t>
            </a:r>
          </a:p>
          <a:p>
            <a:pPr marL="696912" lvl="1" indent="-457200">
              <a:buFont typeface="+mj-lt"/>
              <a:buAutoNum type="arabicPeriod"/>
            </a:pPr>
            <a:r>
              <a:rPr lang="en-US" b="1" dirty="0"/>
              <a:t>Return expectation</a:t>
            </a:r>
            <a:endParaRPr lang="en-US" dirty="0"/>
          </a:p>
          <a:p>
            <a:pPr marL="696912" lvl="1" indent="-457200">
              <a:buFont typeface="+mj-lt"/>
              <a:buAutoNum type="arabicPeriod"/>
            </a:pPr>
            <a:r>
              <a:rPr lang="en-US" b="1" dirty="0"/>
              <a:t>Risk</a:t>
            </a:r>
            <a:endParaRPr lang="en-US" dirty="0"/>
          </a:p>
          <a:p>
            <a:pPr marL="696912" lvl="1" indent="-457200">
              <a:buFont typeface="+mj-lt"/>
              <a:buAutoNum type="arabicPeriod"/>
            </a:pPr>
            <a:r>
              <a:rPr lang="en-US" b="1" dirty="0"/>
              <a:t>Allocation</a:t>
            </a:r>
            <a:endParaRPr lang="en-US" dirty="0"/>
          </a:p>
          <a:p>
            <a:pPr marL="696912" lvl="1" indent="-457200">
              <a:buFont typeface="+mj-lt"/>
              <a:buAutoNum type="arabicPeriod"/>
            </a:pPr>
            <a:r>
              <a:rPr lang="en-US" b="1" dirty="0"/>
              <a:t>Time</a:t>
            </a:r>
            <a:endParaRPr lang="en-US" dirty="0"/>
          </a:p>
          <a:p>
            <a:endParaRPr lang="en-US" dirty="0"/>
          </a:p>
        </p:txBody>
      </p:sp>
    </p:spTree>
    <p:extLst>
      <p:ext uri="{BB962C8B-B14F-4D97-AF65-F5344CB8AC3E}">
        <p14:creationId xmlns:p14="http://schemas.microsoft.com/office/powerpoint/2010/main" val="28939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9412" y="76200"/>
            <a:ext cx="8529003" cy="762000"/>
          </a:xfrm>
        </p:spPr>
        <p:txBody>
          <a:bodyPr>
            <a:normAutofit/>
          </a:bodyPr>
          <a:lstStyle/>
          <a:p>
            <a:pPr eaLnBrk="1" hangingPunct="1">
              <a:defRPr/>
            </a:pPr>
            <a:r>
              <a:rPr lang="en-US" sz="3599" dirty="0"/>
              <a:t>FV: Formula Methods</a:t>
            </a:r>
          </a:p>
        </p:txBody>
      </p:sp>
      <p:sp>
        <p:nvSpPr>
          <p:cNvPr id="36867" name="Rectangle 3"/>
          <p:cNvSpPr>
            <a:spLocks noGrp="1" noChangeArrowheads="1"/>
          </p:cNvSpPr>
          <p:nvPr>
            <p:ph sz="quarter" idx="1"/>
          </p:nvPr>
        </p:nvSpPr>
        <p:spPr>
          <a:xfrm>
            <a:off x="374776" y="1066800"/>
            <a:ext cx="10215436" cy="5408791"/>
          </a:xfrm>
        </p:spPr>
        <p:txBody>
          <a:bodyPr>
            <a:normAutofit/>
          </a:bodyPr>
          <a:lstStyle/>
          <a:p>
            <a:pPr>
              <a:spcAft>
                <a:spcPts val="600"/>
              </a:spcAft>
              <a:defRPr/>
            </a:pPr>
            <a:r>
              <a:rPr lang="en-US" dirty="0"/>
              <a:t>After 1 year:</a:t>
            </a:r>
          </a:p>
          <a:p>
            <a:pPr marL="914126" lvl="1" indent="-3174">
              <a:spcAft>
                <a:spcPts val="1799"/>
              </a:spcAft>
              <a:buNone/>
              <a:tabLst>
                <a:tab pos="1599720" algn="l"/>
              </a:tabLst>
              <a:defRPr/>
            </a:pPr>
            <a:r>
              <a:rPr lang="en-US" sz="2899" dirty="0"/>
              <a:t>FV</a:t>
            </a:r>
            <a:r>
              <a:rPr lang="en-US" sz="2899" baseline="-25000" dirty="0"/>
              <a:t>1</a:t>
            </a:r>
            <a:r>
              <a:rPr lang="en-US" sz="2899" dirty="0"/>
              <a:t>	= PV(1 + r) = $1,000(1.05) = $1,050.00</a:t>
            </a:r>
          </a:p>
          <a:p>
            <a:pPr>
              <a:spcAft>
                <a:spcPts val="600"/>
              </a:spcAft>
              <a:defRPr/>
            </a:pPr>
            <a:r>
              <a:rPr lang="en-US" dirty="0"/>
              <a:t>After 2 years:</a:t>
            </a:r>
          </a:p>
          <a:p>
            <a:pPr marL="910952" lvl="1" indent="3174">
              <a:spcBef>
                <a:spcPts val="0"/>
              </a:spcBef>
              <a:buNone/>
              <a:tabLst>
                <a:tab pos="1599720" algn="l"/>
              </a:tabLst>
              <a:defRPr/>
            </a:pPr>
            <a:r>
              <a:rPr lang="en-US" sz="2899" dirty="0"/>
              <a:t>FV</a:t>
            </a:r>
            <a:r>
              <a:rPr lang="en-US" sz="2899" baseline="-25000" dirty="0"/>
              <a:t>2</a:t>
            </a:r>
            <a:r>
              <a:rPr lang="en-US" sz="2899" dirty="0"/>
              <a:t>	= $1,050.00(1.05) = $1,102.50 or</a:t>
            </a:r>
          </a:p>
          <a:p>
            <a:pPr marL="910952" lvl="1" indent="3174">
              <a:spcBef>
                <a:spcPts val="0"/>
              </a:spcBef>
              <a:buNone/>
              <a:tabLst>
                <a:tab pos="1599720" algn="l"/>
              </a:tabLst>
              <a:defRPr/>
            </a:pPr>
            <a:r>
              <a:rPr lang="en-US" sz="2899" dirty="0"/>
              <a:t>FV</a:t>
            </a:r>
            <a:r>
              <a:rPr lang="en-US" sz="2899" baseline="-25000" dirty="0"/>
              <a:t>2</a:t>
            </a:r>
            <a:r>
              <a:rPr lang="en-US" sz="2899" dirty="0"/>
              <a:t>= PV(1 + r)</a:t>
            </a:r>
            <a:r>
              <a:rPr lang="en-US" sz="2899" baseline="30000" dirty="0"/>
              <a:t>2 </a:t>
            </a:r>
            <a:r>
              <a:rPr lang="en-US" sz="2899" dirty="0"/>
              <a:t>= $1,000(1.05)</a:t>
            </a:r>
            <a:r>
              <a:rPr lang="en-US" sz="2899" baseline="30000" dirty="0"/>
              <a:t>2</a:t>
            </a:r>
            <a:r>
              <a:rPr lang="en-US" sz="2899" dirty="0"/>
              <a:t> = $1,102.50</a:t>
            </a:r>
          </a:p>
          <a:p>
            <a:pPr>
              <a:spcAft>
                <a:spcPts val="600"/>
              </a:spcAft>
              <a:defRPr/>
            </a:pPr>
            <a:r>
              <a:rPr lang="en-US" dirty="0"/>
              <a:t>After 3 years:</a:t>
            </a:r>
          </a:p>
          <a:p>
            <a:pPr marL="910952" lvl="1" indent="3174">
              <a:spcBef>
                <a:spcPts val="0"/>
              </a:spcBef>
              <a:buNone/>
              <a:tabLst>
                <a:tab pos="1599720" algn="l"/>
              </a:tabLst>
              <a:defRPr/>
            </a:pPr>
            <a:r>
              <a:rPr lang="en-US" sz="2899" dirty="0"/>
              <a:t>FV</a:t>
            </a:r>
            <a:r>
              <a:rPr lang="en-US" sz="2899" baseline="-25000" dirty="0"/>
              <a:t>3</a:t>
            </a:r>
            <a:r>
              <a:rPr lang="en-US" sz="2899" dirty="0"/>
              <a:t>	=  1,102.50(1.05) = $1,157.63 or</a:t>
            </a:r>
          </a:p>
          <a:p>
            <a:pPr marL="910952" lvl="1" indent="3174">
              <a:spcBef>
                <a:spcPts val="0"/>
              </a:spcBef>
              <a:buNone/>
              <a:tabLst>
                <a:tab pos="1599720" algn="l"/>
              </a:tabLst>
              <a:defRPr/>
            </a:pPr>
            <a:r>
              <a:rPr lang="en-US" sz="2899" dirty="0"/>
              <a:t>FV</a:t>
            </a:r>
            <a:r>
              <a:rPr lang="en-US" sz="2899" baseline="-25000" dirty="0"/>
              <a:t>3</a:t>
            </a:r>
            <a:r>
              <a:rPr lang="en-US" sz="2899" dirty="0"/>
              <a:t>	= PV(1 + r)</a:t>
            </a:r>
            <a:r>
              <a:rPr lang="en-US" sz="2899" baseline="30000" dirty="0"/>
              <a:t>3 </a:t>
            </a:r>
            <a:r>
              <a:rPr lang="en-US" sz="2899" dirty="0"/>
              <a:t>= $1,000(1.05)</a:t>
            </a:r>
            <a:r>
              <a:rPr lang="en-US" sz="2899" baseline="30000" dirty="0"/>
              <a:t>3</a:t>
            </a:r>
            <a:r>
              <a:rPr lang="en-US" sz="2899" dirty="0"/>
              <a:t> = $1,157.63</a:t>
            </a:r>
          </a:p>
          <a:p>
            <a:pPr>
              <a:spcAft>
                <a:spcPts val="600"/>
              </a:spcAft>
              <a:defRPr/>
            </a:pPr>
            <a:r>
              <a:rPr lang="en-US" dirty="0"/>
              <a:t>After t years (general case):</a:t>
            </a:r>
          </a:p>
          <a:p>
            <a:pPr marL="910952" lvl="1" indent="3174">
              <a:buNone/>
              <a:tabLst>
                <a:tab pos="1599720" algn="l"/>
              </a:tabLst>
              <a:defRPr/>
            </a:pPr>
            <a:r>
              <a:rPr lang="en-US" sz="2899" dirty="0" err="1"/>
              <a:t>FV</a:t>
            </a:r>
            <a:r>
              <a:rPr lang="en-US" sz="2899" baseline="-25000" dirty="0" err="1"/>
              <a:t>t</a:t>
            </a:r>
            <a:r>
              <a:rPr lang="en-US" sz="2899" dirty="0"/>
              <a:t>	= PV(1 + r)</a:t>
            </a:r>
            <a:r>
              <a:rPr lang="en-US" sz="2899" baseline="30000" dirty="0"/>
              <a:t>t</a:t>
            </a:r>
            <a:endParaRPr lang="en-US" sz="28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2101-E6BF-45A5-B389-380DDA9251A5}"/>
              </a:ext>
            </a:extLst>
          </p:cNvPr>
          <p:cNvSpPr>
            <a:spLocks noGrp="1"/>
          </p:cNvSpPr>
          <p:nvPr>
            <p:ph type="title"/>
          </p:nvPr>
        </p:nvSpPr>
        <p:spPr>
          <a:xfrm>
            <a:off x="531812" y="193158"/>
            <a:ext cx="9144001" cy="1371600"/>
          </a:xfrm>
        </p:spPr>
        <p:txBody>
          <a:bodyPr>
            <a:normAutofit fontScale="90000"/>
          </a:bodyPr>
          <a:lstStyle/>
          <a:p>
            <a:r>
              <a:rPr lang="en-US" b="1" dirty="0"/>
              <a:t>Objective of Return and Return Expectation</a:t>
            </a:r>
            <a:br>
              <a:rPr lang="en-US" b="1" dirty="0"/>
            </a:br>
            <a:endParaRPr lang="en-US" dirty="0"/>
          </a:p>
        </p:txBody>
      </p:sp>
      <p:sp>
        <p:nvSpPr>
          <p:cNvPr id="3" name="Content Placeholder 2">
            <a:extLst>
              <a:ext uri="{FF2B5EF4-FFF2-40B4-BE49-F238E27FC236}">
                <a16:creationId xmlns:a16="http://schemas.microsoft.com/office/drawing/2014/main" id="{38F2E553-CAD2-49D7-A2ED-B52DBA1D1781}"/>
              </a:ext>
            </a:extLst>
          </p:cNvPr>
          <p:cNvSpPr>
            <a:spLocks noGrp="1"/>
          </p:cNvSpPr>
          <p:nvPr>
            <p:ph idx="1"/>
          </p:nvPr>
        </p:nvSpPr>
        <p:spPr>
          <a:xfrm>
            <a:off x="684212" y="1600200"/>
            <a:ext cx="11125200" cy="3962400"/>
          </a:xfrm>
        </p:spPr>
        <p:txBody>
          <a:bodyPr>
            <a:normAutofit/>
          </a:bodyPr>
          <a:lstStyle/>
          <a:p>
            <a:r>
              <a:rPr lang="en-US" dirty="0"/>
              <a:t>As discussed previously, it is essential to measure the historical returns of a particular asset class and then set an expectation going forward based on various methods that we will examine in this section. The return analysis objectives are as follows:</a:t>
            </a:r>
          </a:p>
          <a:p>
            <a:pPr marL="0" indent="0">
              <a:buNone/>
            </a:pPr>
            <a:endParaRPr lang="en-US" dirty="0"/>
          </a:p>
          <a:p>
            <a:pPr lvl="1"/>
            <a:r>
              <a:rPr lang="en-US" b="1" dirty="0"/>
              <a:t>Trend Analysis</a:t>
            </a:r>
            <a:r>
              <a:rPr lang="en-US" dirty="0"/>
              <a:t>: To compare the return analysis to historical trends of the particular investment, project the trend going forward, and adjust such trends based on views for driving such investment</a:t>
            </a:r>
          </a:p>
          <a:p>
            <a:pPr lvl="1"/>
            <a:r>
              <a:rPr lang="en-US" b="1" dirty="0"/>
              <a:t>Comparative Analysis</a:t>
            </a:r>
            <a:r>
              <a:rPr lang="en-US" dirty="0"/>
              <a:t>: To compare it to other asset classes and/or the market, and/or the risk-free rate.</a:t>
            </a:r>
          </a:p>
          <a:p>
            <a:pPr lvl="1"/>
            <a:r>
              <a:rPr lang="en-US" b="1" dirty="0"/>
              <a:t>Expectation Analysis:</a:t>
            </a:r>
            <a:r>
              <a:rPr lang="en-US" dirty="0"/>
              <a:t> To compare it to last year’s expectations and continue to test the performance versus expectation</a:t>
            </a:r>
          </a:p>
          <a:p>
            <a:endParaRPr lang="en-US" dirty="0"/>
          </a:p>
        </p:txBody>
      </p:sp>
    </p:spTree>
    <p:extLst>
      <p:ext uri="{BB962C8B-B14F-4D97-AF65-F5344CB8AC3E}">
        <p14:creationId xmlns:p14="http://schemas.microsoft.com/office/powerpoint/2010/main" val="241893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5B77-0FF5-4C86-87DB-5E255B51C83B}"/>
              </a:ext>
            </a:extLst>
          </p:cNvPr>
          <p:cNvSpPr>
            <a:spLocks noGrp="1"/>
          </p:cNvSpPr>
          <p:nvPr>
            <p:ph type="title"/>
          </p:nvPr>
        </p:nvSpPr>
        <p:spPr>
          <a:xfrm>
            <a:off x="531812" y="304800"/>
            <a:ext cx="9677399" cy="1143000"/>
          </a:xfrm>
        </p:spPr>
        <p:txBody>
          <a:bodyPr>
            <a:normAutofit/>
          </a:bodyPr>
          <a:lstStyle/>
          <a:p>
            <a:r>
              <a:rPr lang="en-US" b="1" dirty="0"/>
              <a:t>Rates of Return: Holding Period Return (HPR)</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53191-478D-44BF-918D-3F1B75A488D7}"/>
                  </a:ext>
                </a:extLst>
              </p:cNvPr>
              <p:cNvSpPr>
                <a:spLocks noGrp="1"/>
              </p:cNvSpPr>
              <p:nvPr>
                <p:ph idx="1"/>
              </p:nvPr>
            </p:nvSpPr>
            <p:spPr>
              <a:xfrm>
                <a:off x="303212" y="1295400"/>
                <a:ext cx="11734800" cy="4953000"/>
              </a:xfrm>
            </p:spPr>
            <p:txBody>
              <a:bodyPr>
                <a:normAutofit/>
              </a:bodyPr>
              <a:lstStyle/>
              <a:p>
                <a:pPr marL="0" indent="0">
                  <a:buNone/>
                </a:pPr>
                <a:r>
                  <a:rPr lang="en-US" b="1" dirty="0">
                    <a:solidFill>
                      <a:srgbClr val="FFFF00"/>
                    </a:solidFill>
                  </a:rPr>
                  <a:t>	HPR = </a:t>
                </a:r>
                <a14:m>
                  <m:oMath xmlns:m="http://schemas.openxmlformats.org/officeDocument/2006/math">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CF</m:t>
                        </m:r>
                      </m:num>
                      <m:den>
                        <m:r>
                          <m:rPr>
                            <m:sty m:val="p"/>
                          </m:rPr>
                          <a:rPr lang="en-US">
                            <a:solidFill>
                              <a:srgbClr val="FFFF00"/>
                            </a:solidFill>
                            <a:latin typeface="Cambria Math" panose="02040503050406030204" pitchFamily="18" charset="0"/>
                          </a:rPr>
                          <m:t>I</m:t>
                        </m:r>
                      </m:den>
                    </m:f>
                  </m:oMath>
                </a14:m>
                <a:endParaRPr lang="en-US" dirty="0"/>
              </a:p>
              <a:p>
                <a:pPr marL="0" indent="0">
                  <a:buNone/>
                </a:pPr>
                <a:r>
                  <a:rPr lang="en-US" dirty="0"/>
                  <a:t>where CF is the cash flow (inflow and outflow) during the investment period and I is the initial investment. </a:t>
                </a:r>
              </a:p>
              <a:p>
                <a:pPr marL="0" indent="0">
                  <a:buNone/>
                </a:pPr>
                <a:r>
                  <a:rPr lang="en-US" dirty="0"/>
                  <a:t>For example, if an investor buys the stock for $100 and sells it for $120 and during the investment he or she received $2 in dividends, then the cash flow on the numerator is $120 of proceeds for selling the stock plus $2 of cash dividends received (cash inflow) minus the initial investment of $100 (cash outflow), and the net cash flow is $22 = ($120 + $2 - $100). The HPR will be then be calculated by dividing the net cash flow of $22 by the initial investment of $100 resulting in a 22% return: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120−100+2</m:t>
                              </m:r>
                            </m:e>
                          </m:d>
                        </m:num>
                        <m:den>
                          <m:r>
                            <a:rPr lang="en-US">
                              <a:latin typeface="Cambria Math" panose="02040503050406030204" pitchFamily="18" charset="0"/>
                            </a:rPr>
                            <m:t>100</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22</m:t>
                          </m:r>
                        </m:num>
                        <m:den>
                          <m:r>
                            <a:rPr lang="en-US">
                              <a:latin typeface="Cambria Math" panose="02040503050406030204" pitchFamily="18" charset="0"/>
                            </a:rPr>
                            <m:t>100</m:t>
                          </m:r>
                        </m:den>
                      </m:f>
                      <m:r>
                        <a:rPr lang="en-US">
                          <a:latin typeface="Cambria Math" panose="02040503050406030204" pitchFamily="18" charset="0"/>
                        </a:rPr>
                        <m:t>=0.22=22%</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F7453191-478D-44BF-918D-3F1B75A488D7}"/>
                  </a:ext>
                </a:extLst>
              </p:cNvPr>
              <p:cNvSpPr>
                <a:spLocks noGrp="1" noRot="1" noChangeAspect="1" noMove="1" noResize="1" noEditPoints="1" noAdjustHandles="1" noChangeArrowheads="1" noChangeShapeType="1" noTextEdit="1"/>
              </p:cNvSpPr>
              <p:nvPr>
                <p:ph idx="1"/>
              </p:nvPr>
            </p:nvSpPr>
            <p:spPr>
              <a:xfrm>
                <a:off x="303212" y="1295400"/>
                <a:ext cx="11734800" cy="4953000"/>
              </a:xfrm>
              <a:blipFill>
                <a:blip r:embed="rId2"/>
                <a:stretch>
                  <a:fillRect l="-831"/>
                </a:stretch>
              </a:blipFill>
            </p:spPr>
            <p:txBody>
              <a:bodyPr/>
              <a:lstStyle/>
              <a:p>
                <a:r>
                  <a:rPr lang="en-US">
                    <a:noFill/>
                  </a:rPr>
                  <a:t> </a:t>
                </a:r>
              </a:p>
            </p:txBody>
          </p:sp>
        </mc:Fallback>
      </mc:AlternateContent>
    </p:spTree>
    <p:extLst>
      <p:ext uri="{BB962C8B-B14F-4D97-AF65-F5344CB8AC3E}">
        <p14:creationId xmlns:p14="http://schemas.microsoft.com/office/powerpoint/2010/main" val="410987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379412" y="381000"/>
            <a:ext cx="11582400" cy="1371600"/>
          </a:xfrm>
        </p:spPr>
        <p:txBody>
          <a:bodyPr>
            <a:normAutofit fontScale="90000"/>
          </a:bodyPr>
          <a:lstStyle/>
          <a:p>
            <a:r>
              <a:rPr lang="en-US" b="1" dirty="0"/>
              <a:t>Rates of Return: </a:t>
            </a:r>
            <a:br>
              <a:rPr lang="en-US" b="1" dirty="0"/>
            </a:br>
            <a:r>
              <a:rPr lang="en-US" sz="3100" b="1" dirty="0"/>
              <a:t>Annual Rate of Return (ROR) and Internal Rate of Return (IRR)</a:t>
            </a:r>
            <a:br>
              <a:rPr lang="en-US" sz="3100" b="1" dirty="0"/>
            </a:br>
            <a:endParaRPr lang="en-US" sz="3100" dirty="0"/>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idx="1"/>
          </p:nvPr>
        </p:nvSpPr>
        <p:spPr>
          <a:xfrm>
            <a:off x="406176" y="1600200"/>
            <a:ext cx="11327035" cy="4114801"/>
          </a:xfrm>
        </p:spPr>
        <p:txBody>
          <a:bodyPr/>
          <a:lstStyle/>
          <a:p>
            <a:pPr marL="0" indent="0">
              <a:buNone/>
            </a:pPr>
            <a:r>
              <a:rPr lang="en-US" dirty="0"/>
              <a:t>The more challenging calculation is if the payment is different every year, so the annual rate of return must be weighted based on size and the year paid sometime referred to as dollar weighted return. This type of rate return method is the internal rate of return. It’s challenging because each year the investment would have different payoffs and sometimes negative numbers. The best approach to calculate the IRR is using spreadsheet analysis. The formula on excel is as follows:</a:t>
            </a:r>
          </a:p>
          <a:p>
            <a:pPr marL="0" indent="0">
              <a:buNone/>
            </a:pPr>
            <a:r>
              <a:rPr lang="en-US" i="1" dirty="0">
                <a:solidFill>
                  <a:srgbClr val="FFFF00"/>
                </a:solidFill>
              </a:rPr>
              <a:t>=IRR(CF</a:t>
            </a:r>
            <a:r>
              <a:rPr lang="en-US" i="1" baseline="-25000" dirty="0">
                <a:solidFill>
                  <a:srgbClr val="FFFF00"/>
                </a:solidFill>
              </a:rPr>
              <a:t>0</a:t>
            </a:r>
            <a:r>
              <a:rPr lang="en-US" i="1" dirty="0">
                <a:solidFill>
                  <a:srgbClr val="FFFF00"/>
                </a:solidFill>
              </a:rPr>
              <a:t>, CF</a:t>
            </a:r>
            <a:r>
              <a:rPr lang="en-US" i="1" baseline="-25000" dirty="0">
                <a:solidFill>
                  <a:srgbClr val="FFFF00"/>
                </a:solidFill>
              </a:rPr>
              <a:t>1</a:t>
            </a:r>
            <a:r>
              <a:rPr lang="en-US" i="1" dirty="0">
                <a:solidFill>
                  <a:srgbClr val="FFFF00"/>
                </a:solidFill>
              </a:rPr>
              <a:t>, CF</a:t>
            </a:r>
            <a:r>
              <a:rPr lang="en-US" i="1" baseline="-25000" dirty="0">
                <a:solidFill>
                  <a:srgbClr val="FFFF00"/>
                </a:solidFill>
              </a:rPr>
              <a:t>2</a:t>
            </a:r>
            <a:r>
              <a:rPr lang="en-US" i="1" dirty="0">
                <a:solidFill>
                  <a:srgbClr val="FFFF00"/>
                </a:solidFill>
              </a:rPr>
              <a:t>, CF</a:t>
            </a:r>
            <a:r>
              <a:rPr lang="en-US" i="1" baseline="-25000" dirty="0">
                <a:solidFill>
                  <a:srgbClr val="FFFF00"/>
                </a:solidFill>
              </a:rPr>
              <a:t>3</a:t>
            </a:r>
            <a:r>
              <a:rPr lang="en-US" i="1" dirty="0">
                <a:solidFill>
                  <a:srgbClr val="FFFF00"/>
                </a:solidFill>
              </a:rPr>
              <a:t> . . . </a:t>
            </a:r>
            <a:r>
              <a:rPr lang="en-US" i="1" dirty="0" err="1">
                <a:solidFill>
                  <a:srgbClr val="FFFF00"/>
                </a:solidFill>
              </a:rPr>
              <a:t>CF</a:t>
            </a:r>
            <a:r>
              <a:rPr lang="en-US" i="1" baseline="-25000" dirty="0" err="1">
                <a:solidFill>
                  <a:srgbClr val="FFFF00"/>
                </a:solidFill>
              </a:rPr>
              <a:t>t</a:t>
            </a:r>
            <a:r>
              <a:rPr lang="en-US" i="1" dirty="0">
                <a:solidFill>
                  <a:srgbClr val="FFFF00"/>
                </a:solidFill>
              </a:rPr>
              <a:t>)</a:t>
            </a:r>
            <a:r>
              <a:rPr lang="en-US" dirty="0">
                <a:solidFill>
                  <a:srgbClr val="FFFF00"/>
                </a:solidFill>
              </a:rPr>
              <a:t>. </a:t>
            </a:r>
          </a:p>
          <a:p>
            <a:endParaRPr lang="en-US" dirty="0"/>
          </a:p>
        </p:txBody>
      </p:sp>
    </p:spTree>
    <p:extLst>
      <p:ext uri="{BB962C8B-B14F-4D97-AF65-F5344CB8AC3E}">
        <p14:creationId xmlns:p14="http://schemas.microsoft.com/office/powerpoint/2010/main" val="273798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608012" y="914400"/>
            <a:ext cx="3962400" cy="2667000"/>
          </a:xfrm>
        </p:spPr>
        <p:txBody>
          <a:bodyPr anchor="b">
            <a:normAutofit/>
          </a:bodyPr>
          <a:lstStyle/>
          <a:p>
            <a:r>
              <a:rPr lang="en-US" sz="3100" b="1" dirty="0"/>
              <a:t>Rates of Return: </a:t>
            </a:r>
            <a:br>
              <a:rPr lang="en-US" sz="3100" b="1" dirty="0"/>
            </a:br>
            <a:r>
              <a:rPr lang="en-US" sz="3100" b="1" dirty="0"/>
              <a:t>Annual Rate of Return (ROR) and Internal Rate of Return (IRR)</a:t>
            </a:r>
            <a:br>
              <a:rPr lang="en-US" sz="3100" b="1" dirty="0"/>
            </a:br>
            <a:endParaRPr lang="en-US" sz="3100" dirty="0"/>
          </a:p>
        </p:txBody>
      </p:sp>
      <p:pic>
        <p:nvPicPr>
          <p:cNvPr id="5" name="Content Placeholder 4">
            <a:extLst>
              <a:ext uri="{FF2B5EF4-FFF2-40B4-BE49-F238E27FC236}">
                <a16:creationId xmlns:a16="http://schemas.microsoft.com/office/drawing/2014/main" id="{5A902367-9C5A-482E-9F93-32A51DA97F7C}"/>
              </a:ext>
            </a:extLst>
          </p:cNvPr>
          <p:cNvPicPr>
            <a:picLocks noGrp="1" noChangeAspect="1"/>
          </p:cNvPicPr>
          <p:nvPr>
            <p:ph type="pic" idx="1"/>
          </p:nvPr>
        </p:nvPicPr>
        <p:blipFill rotWithShape="1">
          <a:blip r:embed="rId2"/>
          <a:stretch/>
        </p:blipFill>
        <p:spPr>
          <a:xfrm>
            <a:off x="4951414" y="1000622"/>
            <a:ext cx="6857998" cy="4704355"/>
          </a:xfrm>
          <a:prstGeom prst="rect">
            <a:avLst/>
          </a:prstGeom>
          <a:solidFill>
            <a:schemeClr val="tx2"/>
          </a:solidFill>
        </p:spPr>
      </p:pic>
    </p:spTree>
    <p:extLst>
      <p:ext uri="{BB962C8B-B14F-4D97-AF65-F5344CB8AC3E}">
        <p14:creationId xmlns:p14="http://schemas.microsoft.com/office/powerpoint/2010/main" val="392213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5793</Words>
  <Application>Microsoft Office PowerPoint</Application>
  <PresentationFormat>Custom</PresentationFormat>
  <Paragraphs>548</Paragraphs>
  <Slides>93</Slides>
  <Notes>74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93</vt:i4>
      </vt:variant>
    </vt:vector>
  </HeadingPairs>
  <TitlesOfParts>
    <vt:vector size="105" baseType="lpstr">
      <vt:lpstr>Arial</vt:lpstr>
      <vt:lpstr>Calibri</vt:lpstr>
      <vt:lpstr>Cambria Math</vt:lpstr>
      <vt:lpstr>Corbel</vt:lpstr>
      <vt:lpstr>Tw Cen MT</vt:lpstr>
      <vt:lpstr>Tw Cen MT Condensed</vt:lpstr>
      <vt:lpstr>Wingdings</vt:lpstr>
      <vt:lpstr>Wingdings 3</vt:lpstr>
      <vt:lpstr>Digital Blue Tunnel 16x9</vt:lpstr>
      <vt:lpstr>Integral</vt:lpstr>
      <vt:lpstr>Worksheet</vt:lpstr>
      <vt:lpstr>Equation</vt:lpstr>
      <vt:lpstr>INTRO TO FINANCE SEMINARS  TIME VALUE OF MONEY &amp; RETURN ANALYSIS</vt:lpstr>
      <vt:lpstr>Speaker’s Biography </vt:lpstr>
      <vt:lpstr>Time Value of Money Concepts </vt:lpstr>
      <vt:lpstr>One-Time Investment </vt:lpstr>
      <vt:lpstr>Simple Interest</vt:lpstr>
      <vt:lpstr>Simple Interest</vt:lpstr>
      <vt:lpstr>Compound Interest</vt:lpstr>
      <vt:lpstr>Compound Interest</vt:lpstr>
      <vt:lpstr>FV: Formula Methods</vt:lpstr>
      <vt:lpstr>Future Values: General Formula</vt:lpstr>
      <vt:lpstr>Future Values – Example 2</vt:lpstr>
      <vt:lpstr>Future Values – Example 2</vt:lpstr>
      <vt:lpstr>Future Value – Example 3</vt:lpstr>
      <vt:lpstr>Future Value – Example 3</vt:lpstr>
      <vt:lpstr>FV: Using Excel’s Financial Technology</vt:lpstr>
      <vt:lpstr>FV: Excel Dialogue Box Technology</vt:lpstr>
      <vt:lpstr>FV: Excel Formula</vt:lpstr>
      <vt:lpstr>FV: Excel Formula</vt:lpstr>
      <vt:lpstr>Future Value – one more example</vt:lpstr>
      <vt:lpstr>Future Value – one more example</vt:lpstr>
      <vt:lpstr>Future Value – another example</vt:lpstr>
      <vt:lpstr>Future Value – another example</vt:lpstr>
      <vt:lpstr>Future Value – One more example</vt:lpstr>
      <vt:lpstr>Future Value – One more example</vt:lpstr>
      <vt:lpstr>Present Values</vt:lpstr>
      <vt:lpstr>PV: The Formula Method</vt:lpstr>
      <vt:lpstr>PV: The Formula Method</vt:lpstr>
      <vt:lpstr>Present Values – Example 2</vt:lpstr>
      <vt:lpstr>Present Values – Example 2</vt:lpstr>
      <vt:lpstr>Present Values – Example 3</vt:lpstr>
      <vt:lpstr>PV: Using Excel’s Financial Technology</vt:lpstr>
      <vt:lpstr>Present Value</vt:lpstr>
      <vt:lpstr>Present Value</vt:lpstr>
      <vt:lpstr>Present Value</vt:lpstr>
      <vt:lpstr>Present Value</vt:lpstr>
      <vt:lpstr>Review 3</vt:lpstr>
      <vt:lpstr>Discount Rate</vt:lpstr>
      <vt:lpstr>Interest Rate </vt:lpstr>
      <vt:lpstr>Discount Rate – Example 1</vt:lpstr>
      <vt:lpstr>Discount Rate – Example 2</vt:lpstr>
      <vt:lpstr>Discount Rate – Example 2</vt:lpstr>
      <vt:lpstr>Discount Rate: Using Excel</vt:lpstr>
      <vt:lpstr>Interest Rate</vt:lpstr>
      <vt:lpstr>Interest Rate</vt:lpstr>
      <vt:lpstr>Interest Rate</vt:lpstr>
      <vt:lpstr>Interest Rate</vt:lpstr>
      <vt:lpstr>Interest Rate</vt:lpstr>
      <vt:lpstr>Number of Periods – Example 1</vt:lpstr>
      <vt:lpstr>Number of Periods – Example 1</vt:lpstr>
      <vt:lpstr>Number of Time Periods</vt:lpstr>
      <vt:lpstr>Number of periods</vt:lpstr>
      <vt:lpstr>Number of periods</vt:lpstr>
      <vt:lpstr>Number of Periods – Example 2</vt:lpstr>
      <vt:lpstr>Number of Periods: Using Excel</vt:lpstr>
      <vt:lpstr>Review</vt:lpstr>
      <vt:lpstr>One-Time Investment </vt:lpstr>
      <vt:lpstr>One-Time Investment </vt:lpstr>
      <vt:lpstr>One-Time Investment </vt:lpstr>
      <vt:lpstr>Annuity Investment </vt:lpstr>
      <vt:lpstr>Annuities or Even Annual Cash flows  </vt:lpstr>
      <vt:lpstr>FV of an Ordinary Annuity: Formula</vt:lpstr>
      <vt:lpstr>FV of an Ordinary Annuity - Example</vt:lpstr>
      <vt:lpstr>FV of an Ordinary Annuity - Example</vt:lpstr>
      <vt:lpstr>FV of an Ordinary Annuity - Example</vt:lpstr>
      <vt:lpstr>Annuity (Real-world) Example</vt:lpstr>
      <vt:lpstr>Annuity (Real-world) Example</vt:lpstr>
      <vt:lpstr>More Examples</vt:lpstr>
      <vt:lpstr>More Examples</vt:lpstr>
      <vt:lpstr>Annuity - Cash Flow</vt:lpstr>
      <vt:lpstr>Who wants to be a millionaire?</vt:lpstr>
      <vt:lpstr>Who wants to be a millionaire?</vt:lpstr>
      <vt:lpstr>Number of Periods: Using Excel</vt:lpstr>
      <vt:lpstr>Annuity - Time</vt:lpstr>
      <vt:lpstr>Discount Rate: Using Excel</vt:lpstr>
      <vt:lpstr>Annuity – Interest rate</vt:lpstr>
      <vt:lpstr>Annuity – Interest rate</vt:lpstr>
      <vt:lpstr>Annuity – Interest rate</vt:lpstr>
      <vt:lpstr>PV of an Annuity: Formula</vt:lpstr>
      <vt:lpstr>PV of an Ordinary Annuity - Example</vt:lpstr>
      <vt:lpstr>PV: Using Excel Technology</vt:lpstr>
      <vt:lpstr>Present Value of an Annuity</vt:lpstr>
      <vt:lpstr>Retirement</vt:lpstr>
      <vt:lpstr>Annuity – Time </vt:lpstr>
      <vt:lpstr>Annuity – Interest rate</vt:lpstr>
      <vt:lpstr>Annuity - Recap</vt:lpstr>
      <vt:lpstr>Uneven Cash Flow Investment </vt:lpstr>
      <vt:lpstr>Uneven Annual Cash Flows</vt:lpstr>
      <vt:lpstr>Excel based formulas:</vt:lpstr>
      <vt:lpstr>Measuring Return and Return Expectation </vt:lpstr>
      <vt:lpstr>Objective of Return and Return Expectation </vt:lpstr>
      <vt:lpstr>Rates of Return: Holding Period Return (HPR) </vt:lpstr>
      <vt:lpstr>Rates of Return:  Annual Rate of Return (ROR) and Internal Rate of Return (IRR) </vt:lpstr>
      <vt:lpstr>Rates of Return:  Annual Rate of Return (ROR) and Internal Rate of Return (IRR)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INVESTMENTS, FINANCE &amp; CREDIT  PORTFOLIO ANALYSIS CONCEPTS Risk, Return, Time and Allocation</dc:title>
  <dc:creator>Chris Droussiotis</dc:creator>
  <cp:lastModifiedBy>Christakis Droussiotis</cp:lastModifiedBy>
  <cp:revision>13</cp:revision>
  <dcterms:created xsi:type="dcterms:W3CDTF">2020-06-22T20:08:19Z</dcterms:created>
  <dcterms:modified xsi:type="dcterms:W3CDTF">2024-01-24T23:16:09Z</dcterms:modified>
</cp:coreProperties>
</file>