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61" r:id="rId8"/>
    <p:sldId id="262" r:id="rId9"/>
    <p:sldId id="263" r:id="rId10"/>
    <p:sldId id="265" r:id="rId11"/>
    <p:sldId id="266" r:id="rId12"/>
    <p:sldId id="264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F5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3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Droussiotis" userId="66921b89f68d3868" providerId="LiveId" clId="{6C153566-A266-4DEC-9438-93F3272F3FE6}"/>
    <pc:docChg chg="custSel modSld">
      <pc:chgData name="Chris Droussiotis" userId="66921b89f68d3868" providerId="LiveId" clId="{6C153566-A266-4DEC-9438-93F3272F3FE6}" dt="2020-03-31T21:09:03.318" v="25" actId="478"/>
      <pc:docMkLst>
        <pc:docMk/>
      </pc:docMkLst>
      <pc:sldChg chg="addSp delSp modSp mod">
        <pc:chgData name="Chris Droussiotis" userId="66921b89f68d3868" providerId="LiveId" clId="{6C153566-A266-4DEC-9438-93F3272F3FE6}" dt="2020-03-31T21:09:03.318" v="25" actId="478"/>
        <pc:sldMkLst>
          <pc:docMk/>
          <pc:sldMk cId="3526818992" sldId="256"/>
        </pc:sldMkLst>
        <pc:spChg chg="mod">
          <ac:chgData name="Chris Droussiotis" userId="66921b89f68d3868" providerId="LiveId" clId="{6C153566-A266-4DEC-9438-93F3272F3FE6}" dt="2020-03-31T21:08:51.755" v="24" actId="20577"/>
          <ac:spMkLst>
            <pc:docMk/>
            <pc:sldMk cId="3526818992" sldId="256"/>
            <ac:spMk id="2" creationId="{D3A08D74-7DC3-4733-AB14-096D4B7A4A12}"/>
          </ac:spMkLst>
        </pc:spChg>
        <pc:spChg chg="del">
          <ac:chgData name="Chris Droussiotis" userId="66921b89f68d3868" providerId="LiveId" clId="{6C153566-A266-4DEC-9438-93F3272F3FE6}" dt="2020-03-31T21:08:38.639" v="1" actId="478"/>
          <ac:spMkLst>
            <pc:docMk/>
            <pc:sldMk cId="3526818992" sldId="256"/>
            <ac:spMk id="3" creationId="{8AF50284-AECA-4D02-85A6-FFB5D0955CD5}"/>
          </ac:spMkLst>
        </pc:spChg>
        <pc:spChg chg="del">
          <ac:chgData name="Chris Droussiotis" userId="66921b89f68d3868" providerId="LiveId" clId="{6C153566-A266-4DEC-9438-93F3272F3FE6}" dt="2020-03-31T21:08:34.356" v="0" actId="478"/>
          <ac:spMkLst>
            <pc:docMk/>
            <pc:sldMk cId="3526818992" sldId="256"/>
            <ac:spMk id="4" creationId="{78B538CC-2D62-4F03-AEB9-0B85BFBDB040}"/>
          </ac:spMkLst>
        </pc:spChg>
        <pc:spChg chg="add del mod">
          <ac:chgData name="Chris Droussiotis" userId="66921b89f68d3868" providerId="LiveId" clId="{6C153566-A266-4DEC-9438-93F3272F3FE6}" dt="2020-03-31T21:09:03.318" v="25" actId="478"/>
          <ac:spMkLst>
            <pc:docMk/>
            <pc:sldMk cId="3526818992" sldId="256"/>
            <ac:spMk id="6" creationId="{70FAC8CB-4FC8-48E0-8999-D429F35A0EEE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3T14:52:18.872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3T15:09:10.469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1 0,'203'8,"59"15,52 4,364-4,48-31,-461-16,-67 3,-125 19,0 3,0 3,4 4,60 4,-112-10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3T15:09:12.018"/>
    </inkml:context>
    <inkml:brush xml:id="br0">
      <inkml:brushProperty name="width" value="0.05" units="cm"/>
      <inkml:brushProperty name="height" value="0.05" units="cm"/>
      <inkml:brushProperty name="color" value="#E71224"/>
      <inkml:brushProperty name="ignorePressure" value="1"/>
    </inkml:brush>
  </inkml:definitions>
  <inkml:trace contextRef="#ctx0" brushRef="#br0">0 58,'1'-2,"0"1,0-1,0 0,1 1,-1-1,0 1,1-1,-1 1,1 0,-1 0,1 0,-1 0,1 0,0 0,0 0,-1 0,1 0,0 1,0-1,0 1,0 0,0-1,0 1,1 0,2-1,72-12,1 3,1 4,-1 3,52 6,-37-2,154-2,237 5,14 21,-439-20,-16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3/31/2020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5" Type="http://schemas.openxmlformats.org/officeDocument/2006/relationships/image" Target="../media/image4.png"/><Relationship Id="rId4" Type="http://schemas.openxmlformats.org/officeDocument/2006/relationships/customXml" Target="../ink/ink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08D74-7DC3-4733-AB14-096D4B7A4A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1" y="685799"/>
            <a:ext cx="10331119" cy="2971801"/>
          </a:xfrm>
        </p:spPr>
        <p:txBody>
          <a:bodyPr/>
          <a:lstStyle/>
          <a:p>
            <a:r>
              <a:rPr lang="en-US" dirty="0"/>
              <a:t>International finance</a:t>
            </a:r>
            <a:br>
              <a:rPr lang="en-US" dirty="0"/>
            </a:br>
            <a:r>
              <a:rPr lang="en-US" sz="2400" dirty="0"/>
              <a:t>Lecture 1: risk &amp; return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818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DF0B5-E547-40CA-A51A-57552FE0E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451" y="-194671"/>
            <a:ext cx="8534400" cy="1507067"/>
          </a:xfrm>
        </p:spPr>
        <p:txBody>
          <a:bodyPr/>
          <a:lstStyle/>
          <a:p>
            <a:r>
              <a:rPr lang="en-US" dirty="0"/>
              <a:t>The Study of Finance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DFF4C75-E040-4BF5-833D-29C876DC33C9}"/>
              </a:ext>
            </a:extLst>
          </p:cNvPr>
          <p:cNvSpPr txBox="1">
            <a:spLocks/>
          </p:cNvSpPr>
          <p:nvPr/>
        </p:nvSpPr>
        <p:spPr>
          <a:xfrm>
            <a:off x="248237" y="1215908"/>
            <a:ext cx="5572209" cy="3447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dirty="0">
                <a:solidFill>
                  <a:srgbClr val="FF0000"/>
                </a:solidFill>
              </a:rPr>
              <a:t>Investments</a:t>
            </a:r>
          </a:p>
          <a:p>
            <a:pPr lvl="1"/>
            <a:r>
              <a:rPr lang="en-US" b="1" u="sng" dirty="0">
                <a:solidFill>
                  <a:schemeClr val="tx1"/>
                </a:solidFill>
              </a:rPr>
              <a:t>Risks that is pushing the Value Line Down: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Economy and Markets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Government &amp; Regulation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Liquidity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Other Systemic/Firm and Asset Class Specific Risks</a:t>
            </a:r>
          </a:p>
          <a:p>
            <a:pPr lvl="2"/>
            <a:endParaRPr lang="en-US" b="1" dirty="0">
              <a:solidFill>
                <a:schemeClr val="tx1"/>
              </a:solidFill>
            </a:endParaRPr>
          </a:p>
          <a:p>
            <a:pPr lvl="1"/>
            <a:r>
              <a:rPr lang="en-US" b="1" u="sng" dirty="0">
                <a:solidFill>
                  <a:schemeClr val="tx1"/>
                </a:solidFill>
              </a:rPr>
              <a:t>Strategies to Keep the Value Line Up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Allocation/Diversification Strategies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Hedging Strategies (Using Derivatives)</a:t>
            </a:r>
          </a:p>
          <a:p>
            <a:pPr lvl="2"/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DF873B6-B4F7-4C50-9655-2A31C74C6D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9356" y="1312395"/>
            <a:ext cx="6096528" cy="3429297"/>
          </a:xfrm>
          <a:prstGeom prst="rect">
            <a:avLst/>
          </a:prstGeom>
          <a:noFill/>
          <a:ln w="539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66910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DF0B5-E547-40CA-A51A-57552FE0E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451" y="-194671"/>
            <a:ext cx="8534400" cy="1507067"/>
          </a:xfrm>
        </p:spPr>
        <p:txBody>
          <a:bodyPr/>
          <a:lstStyle/>
          <a:p>
            <a:r>
              <a:rPr lang="en-US" dirty="0"/>
              <a:t>The Study of Finance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73E9D92-C618-4610-8B9F-E99DFC55A786}"/>
              </a:ext>
            </a:extLst>
          </p:cNvPr>
          <p:cNvSpPr txBox="1">
            <a:spLocks/>
          </p:cNvSpPr>
          <p:nvPr/>
        </p:nvSpPr>
        <p:spPr>
          <a:xfrm>
            <a:off x="285451" y="1312395"/>
            <a:ext cx="4876656" cy="3201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20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8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6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Char char=""/>
              <a:defRPr sz="14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dirty="0">
                <a:solidFill>
                  <a:srgbClr val="FF0000"/>
                </a:solidFill>
              </a:rPr>
              <a:t>Credit Analysis</a:t>
            </a:r>
          </a:p>
          <a:p>
            <a:pPr lvl="1"/>
            <a:r>
              <a:rPr lang="en-US" b="1" u="sng" dirty="0">
                <a:solidFill>
                  <a:schemeClr val="tx1"/>
                </a:solidFill>
              </a:rPr>
              <a:t>Risks that is pushing the Value Line Down: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Economy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Government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Other Systemic/Firm and Asset Class Specific Risks</a:t>
            </a:r>
          </a:p>
          <a:p>
            <a:pPr lvl="2"/>
            <a:endParaRPr lang="en-US" b="1" dirty="0">
              <a:solidFill>
                <a:schemeClr val="tx1"/>
              </a:solidFill>
            </a:endParaRPr>
          </a:p>
          <a:p>
            <a:pPr lvl="1"/>
            <a:r>
              <a:rPr lang="en-US" b="1" u="sng" dirty="0">
                <a:solidFill>
                  <a:schemeClr val="tx1"/>
                </a:solidFill>
              </a:rPr>
              <a:t>Strategies to Keep the Value Line Up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Loan / Bond Structure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Debt Capacity Analysis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4980ECF-430D-403E-88A6-BD010587AF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9356" y="1312395"/>
            <a:ext cx="6096528" cy="3429297"/>
          </a:xfrm>
          <a:prstGeom prst="rect">
            <a:avLst/>
          </a:prstGeom>
          <a:noFill/>
          <a:ln w="539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726503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6F819BF-BEC4-454B-82CF-C7F1926407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4DF0B5-E547-40CA-A51A-57552FE0E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032" y="55001"/>
            <a:ext cx="4230737" cy="463773"/>
          </a:xfrm>
        </p:spPr>
        <p:txBody>
          <a:bodyPr anchor="b">
            <a:normAutofit/>
          </a:bodyPr>
          <a:lstStyle/>
          <a:p>
            <a:r>
              <a:rPr lang="en-US" sz="2400" dirty="0">
                <a:solidFill>
                  <a:srgbClr val="FFFFFF"/>
                </a:solidFill>
              </a:rPr>
              <a:t>The Study of Finance</a:t>
            </a:r>
          </a:p>
        </p:txBody>
      </p:sp>
      <p:sp useBgFill="1">
        <p:nvSpPr>
          <p:cNvPr id="11" name="Snip Diagonal Corner Rectangle 21">
            <a:extLst>
              <a:ext uri="{FF2B5EF4-FFF2-40B4-BE49-F238E27FC236}">
                <a16:creationId xmlns:a16="http://schemas.microsoft.com/office/drawing/2014/main" id="{79D5C3D0-88DD-405B-A549-4B5C3712E1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4212" y="641648"/>
            <a:ext cx="6575496" cy="5286838"/>
          </a:xfrm>
          <a:prstGeom prst="snip2DiagRect">
            <a:avLst>
              <a:gd name="adj1" fmla="val 8741"/>
              <a:gd name="adj2" fmla="val 0"/>
            </a:avLst>
          </a:prstGeom>
          <a:ln>
            <a:noFill/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01A2FB8F-36A0-4934-A557-91251E6E95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4397" y="1210034"/>
            <a:ext cx="6396689" cy="441387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71210-675C-45BE-A438-9985097E2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6208" y="269843"/>
            <a:ext cx="4747289" cy="5613991"/>
          </a:xfrm>
        </p:spPr>
        <p:txBody>
          <a:bodyPr anchor="t">
            <a:normAutofit fontScale="925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1800" b="1" u="sng" dirty="0">
                <a:solidFill>
                  <a:srgbClr val="C00000"/>
                </a:solidFill>
              </a:rPr>
              <a:t>Finance, Investments and Credit </a:t>
            </a:r>
          </a:p>
          <a:p>
            <a:pPr marL="0" indent="0">
              <a:lnSpc>
                <a:spcPct val="90000"/>
              </a:lnSpc>
              <a:buNone/>
            </a:pPr>
            <a:endParaRPr lang="en-US" sz="1800" b="1" u="sng" dirty="0">
              <a:solidFill>
                <a:srgbClr val="C0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b="1" u="sng" dirty="0">
                <a:solidFill>
                  <a:schemeClr val="bg1"/>
                </a:solidFill>
              </a:rPr>
              <a:t>Fundamental Analysis :</a:t>
            </a:r>
          </a:p>
          <a:p>
            <a:pPr lvl="2">
              <a:lnSpc>
                <a:spcPct val="90000"/>
              </a:lnSpc>
            </a:pPr>
            <a:r>
              <a:rPr lang="en-US" sz="1800" b="1" dirty="0">
                <a:solidFill>
                  <a:schemeClr val="bg1"/>
                </a:solidFill>
              </a:rPr>
              <a:t>Understanding Financial Statements</a:t>
            </a:r>
          </a:p>
          <a:p>
            <a:pPr lvl="2">
              <a:lnSpc>
                <a:spcPct val="90000"/>
              </a:lnSpc>
            </a:pPr>
            <a:r>
              <a:rPr lang="en-US" sz="1800" b="1" dirty="0">
                <a:solidFill>
                  <a:schemeClr val="bg1"/>
                </a:solidFill>
              </a:rPr>
              <a:t>Build Projections</a:t>
            </a:r>
          </a:p>
          <a:p>
            <a:pPr lvl="2">
              <a:lnSpc>
                <a:spcPct val="90000"/>
              </a:lnSpc>
            </a:pPr>
            <a:r>
              <a:rPr lang="en-US" sz="1800" b="1" dirty="0">
                <a:solidFill>
                  <a:schemeClr val="bg1"/>
                </a:solidFill>
              </a:rPr>
              <a:t>Corporate Valuations</a:t>
            </a:r>
          </a:p>
          <a:p>
            <a:pPr lvl="2">
              <a:lnSpc>
                <a:spcPct val="90000"/>
              </a:lnSpc>
            </a:pPr>
            <a:r>
              <a:rPr lang="en-US" sz="1800" b="1" dirty="0">
                <a:solidFill>
                  <a:schemeClr val="bg1"/>
                </a:solidFill>
              </a:rPr>
              <a:t>Transaction / Debt Capacity Analysis</a:t>
            </a:r>
          </a:p>
          <a:p>
            <a:pPr lvl="2">
              <a:lnSpc>
                <a:spcPct val="90000"/>
              </a:lnSpc>
            </a:pPr>
            <a:endParaRPr lang="en-US" sz="1800" b="1" dirty="0">
              <a:solidFill>
                <a:schemeClr val="bg1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b="1" u="sng" dirty="0">
                <a:solidFill>
                  <a:schemeClr val="bg1"/>
                </a:solidFill>
              </a:rPr>
              <a:t>Technical Analysis</a:t>
            </a:r>
          </a:p>
          <a:p>
            <a:pPr lvl="2">
              <a:lnSpc>
                <a:spcPct val="90000"/>
              </a:lnSpc>
            </a:pPr>
            <a:r>
              <a:rPr lang="en-US" sz="1800" b="1" dirty="0">
                <a:solidFill>
                  <a:schemeClr val="bg1"/>
                </a:solidFill>
              </a:rPr>
              <a:t>Stock movements, Standard Deviation</a:t>
            </a:r>
          </a:p>
          <a:p>
            <a:pPr lvl="2">
              <a:lnSpc>
                <a:spcPct val="90000"/>
              </a:lnSpc>
            </a:pPr>
            <a:r>
              <a:rPr lang="en-US" sz="1800" b="1" dirty="0">
                <a:solidFill>
                  <a:schemeClr val="bg1"/>
                </a:solidFill>
              </a:rPr>
              <a:t>Comparative Analysis/ Regression Analysis and Correlation</a:t>
            </a:r>
          </a:p>
          <a:p>
            <a:pPr lvl="2">
              <a:lnSpc>
                <a:spcPct val="90000"/>
              </a:lnSpc>
            </a:pPr>
            <a:r>
              <a:rPr lang="en-US" sz="1800" b="1" dirty="0">
                <a:solidFill>
                  <a:schemeClr val="bg1"/>
                </a:solidFill>
              </a:rPr>
              <a:t>Portfolio Analysis measurements CAPM, Sharpe Ratio, Beta, Alpha,</a:t>
            </a:r>
          </a:p>
          <a:p>
            <a:pPr lvl="2">
              <a:lnSpc>
                <a:spcPct val="90000"/>
              </a:lnSpc>
            </a:pPr>
            <a:endParaRPr lang="en-US" sz="1800" b="1" dirty="0">
              <a:solidFill>
                <a:schemeClr val="bg1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b="1" u="sng" dirty="0">
                <a:solidFill>
                  <a:schemeClr val="bg1"/>
                </a:solidFill>
              </a:rPr>
              <a:t>Behavioral Analysis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29E1950-A366-48B7-8DAB-726C0DE580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24123CD-2156-4134-A3FB-C82036B5FA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82DAEA8-4DC7-4972-8972-06976C61D5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33B16A3-1C35-4E6B-88DA-2A2550F94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06381D1-240B-4A28-88D3-6ACC575DC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C8CFC7B-B818-47F0-AE87-6B34B07D14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E23FC17E-0529-4131-9643-16F9DD4C0D5E}"/>
              </a:ext>
            </a:extLst>
          </p:cNvPr>
          <p:cNvSpPr txBox="1"/>
          <p:nvPr/>
        </p:nvSpPr>
        <p:spPr>
          <a:xfrm>
            <a:off x="2950535" y="4953000"/>
            <a:ext cx="22222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u="sng" dirty="0"/>
              <a:t>ASSET CLASS: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EQUITY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BONDS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DERIVATIVES</a:t>
            </a:r>
          </a:p>
        </p:txBody>
      </p:sp>
    </p:spTree>
    <p:extLst>
      <p:ext uri="{BB962C8B-B14F-4D97-AF65-F5344CB8AC3E}">
        <p14:creationId xmlns:p14="http://schemas.microsoft.com/office/powerpoint/2010/main" val="19152605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F0F3F-8281-49C4-990D-412A4A5DB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3821" y="244943"/>
            <a:ext cx="8534400" cy="972486"/>
          </a:xfrm>
        </p:spPr>
        <p:txBody>
          <a:bodyPr/>
          <a:lstStyle/>
          <a:p>
            <a:r>
              <a:rPr lang="en-US" b="1" u="sng" dirty="0"/>
              <a:t>Corporate</a:t>
            </a:r>
            <a:r>
              <a:rPr lang="en-US" b="1" dirty="0"/>
              <a:t> finance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74C4F1-8D4C-4AFE-AD7A-414829F37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163" y="1680090"/>
            <a:ext cx="8534400" cy="467544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Identify the basic types of financial management decisions and the role of the financial manager.</a:t>
            </a: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Describe the principal characteristics of the different forms of business organization.</a:t>
            </a: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Classify the core components of the three (3) principal financial statements: the balance sheet, the income statement, and the statement of cash flows.</a:t>
            </a: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Identify commonly-used financial ratios to measure a firm’s financial performance.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Accessing Capital Markets (Primary Markets) – raising capital including equity and debt (Transaction Analysis)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Corporate Valuation Methods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9F11A5-1D17-4373-9192-E5F78BBB5676}"/>
              </a:ext>
            </a:extLst>
          </p:cNvPr>
          <p:cNvSpPr/>
          <p:nvPr/>
        </p:nvSpPr>
        <p:spPr>
          <a:xfrm>
            <a:off x="970901" y="1172534"/>
            <a:ext cx="29562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Learning Objectives (LO)</a:t>
            </a:r>
          </a:p>
        </p:txBody>
      </p:sp>
    </p:spTree>
    <p:extLst>
      <p:ext uri="{BB962C8B-B14F-4D97-AF65-F5344CB8AC3E}">
        <p14:creationId xmlns:p14="http://schemas.microsoft.com/office/powerpoint/2010/main" val="2547402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F0F3F-8281-49C4-990D-412A4A5DB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3821" y="244942"/>
            <a:ext cx="8534400" cy="1507067"/>
          </a:xfrm>
        </p:spPr>
        <p:txBody>
          <a:bodyPr/>
          <a:lstStyle/>
          <a:p>
            <a:r>
              <a:rPr lang="en-US" b="1" u="sng" dirty="0"/>
              <a:t>Investment </a:t>
            </a:r>
            <a:r>
              <a:rPr lang="en-US" dirty="0"/>
              <a:t>analysis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74C4F1-8D4C-4AFE-AD7A-414829F37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576" y="2372967"/>
            <a:ext cx="9762666" cy="3249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Apply the principal time value of money (TVM) concepts used in financial analysis and valuation.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Determine the value of debt and equity securities using discounted cash flow methods (DCFs) and alternative valuation techniques.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Apply the Net Present Value (NPV) method and alternative decision rules such as the Internal Rate of Return (IRR) and the Payback Method to evaluate investment projects.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Analyze the tradeoffs between risk and return in capital markets.</a:t>
            </a:r>
          </a:p>
          <a:p>
            <a:pPr marL="342900" marR="0" lvl="0" indent="-34290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Estimate the risk-return tradeoff for diversified investment portfolios by applying the fundamental principles of portfolio theory.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9F11A5-1D17-4373-9192-E5F78BBB5676}"/>
              </a:ext>
            </a:extLst>
          </p:cNvPr>
          <p:cNvSpPr/>
          <p:nvPr/>
        </p:nvSpPr>
        <p:spPr>
          <a:xfrm>
            <a:off x="806097" y="1752009"/>
            <a:ext cx="29562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Learning Objectives (LO)</a:t>
            </a:r>
          </a:p>
        </p:txBody>
      </p:sp>
    </p:spTree>
    <p:extLst>
      <p:ext uri="{BB962C8B-B14F-4D97-AF65-F5344CB8AC3E}">
        <p14:creationId xmlns:p14="http://schemas.microsoft.com/office/powerpoint/2010/main" val="4077632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59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CD3EDB7-1372-4A19-B0BA-E3F2D3E702C8}"/>
              </a:ext>
            </a:extLst>
          </p:cNvPr>
          <p:cNvCxnSpPr/>
          <p:nvPr/>
        </p:nvCxnSpPr>
        <p:spPr>
          <a:xfrm flipH="1">
            <a:off x="1499191" y="802758"/>
            <a:ext cx="37214" cy="3413051"/>
          </a:xfrm>
          <a:prstGeom prst="line">
            <a:avLst/>
          </a:prstGeom>
          <a:ln w="793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1CA7CB4-537A-4CAB-AFFE-92C8E594CE3E}"/>
              </a:ext>
            </a:extLst>
          </p:cNvPr>
          <p:cNvCxnSpPr>
            <a:cxnSpLocks/>
          </p:cNvCxnSpPr>
          <p:nvPr/>
        </p:nvCxnSpPr>
        <p:spPr>
          <a:xfrm flipH="1">
            <a:off x="1499191" y="4215809"/>
            <a:ext cx="7637934" cy="0"/>
          </a:xfrm>
          <a:prstGeom prst="line">
            <a:avLst/>
          </a:prstGeom>
          <a:ln w="793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5FA2CAC-4DCF-48BF-B4D3-598F814224EC}"/>
              </a:ext>
            </a:extLst>
          </p:cNvPr>
          <p:cNvCxnSpPr/>
          <p:nvPr/>
        </p:nvCxnSpPr>
        <p:spPr>
          <a:xfrm flipV="1">
            <a:off x="1536405" y="1463096"/>
            <a:ext cx="6517679" cy="2358189"/>
          </a:xfrm>
          <a:prstGeom prst="straightConnector1">
            <a:avLst/>
          </a:prstGeom>
          <a:ln w="101600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DD827BE8-3B4F-495A-92DD-480B22502D25}"/>
              </a:ext>
            </a:extLst>
          </p:cNvPr>
          <p:cNvSpPr txBox="1"/>
          <p:nvPr/>
        </p:nvSpPr>
        <p:spPr>
          <a:xfrm>
            <a:off x="2376377" y="558209"/>
            <a:ext cx="45826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What’s This?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180CE0B5-1BE8-4D0B-9C57-3BD151DF4505}"/>
                  </a:ext>
                </a:extLst>
              </p14:cNvPr>
              <p14:cNvContentPartPr/>
              <p14:nvPr/>
            </p14:nvContentPartPr>
            <p14:xfrm>
              <a:off x="5175360" y="4900536"/>
              <a:ext cx="360" cy="360"/>
            </p14:xfrm>
          </p:contentPart>
        </mc:Choice>
        <mc:Fallback xmlns=""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180CE0B5-1BE8-4D0B-9C57-3BD151DF450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66360" y="4891896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29327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49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CD3EDB7-1372-4A19-B0BA-E3F2D3E702C8}"/>
              </a:ext>
            </a:extLst>
          </p:cNvPr>
          <p:cNvCxnSpPr/>
          <p:nvPr/>
        </p:nvCxnSpPr>
        <p:spPr>
          <a:xfrm flipH="1">
            <a:off x="1499191" y="802758"/>
            <a:ext cx="37214" cy="3413051"/>
          </a:xfrm>
          <a:prstGeom prst="line">
            <a:avLst/>
          </a:prstGeom>
          <a:ln w="793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1CA7CB4-537A-4CAB-AFFE-92C8E594CE3E}"/>
              </a:ext>
            </a:extLst>
          </p:cNvPr>
          <p:cNvCxnSpPr>
            <a:cxnSpLocks/>
          </p:cNvCxnSpPr>
          <p:nvPr/>
        </p:nvCxnSpPr>
        <p:spPr>
          <a:xfrm flipH="1">
            <a:off x="1499191" y="4215809"/>
            <a:ext cx="7637934" cy="0"/>
          </a:xfrm>
          <a:prstGeom prst="line">
            <a:avLst/>
          </a:prstGeom>
          <a:ln w="793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5FA2CAC-4DCF-48BF-B4D3-598F814224EC}"/>
              </a:ext>
            </a:extLst>
          </p:cNvPr>
          <p:cNvCxnSpPr/>
          <p:nvPr/>
        </p:nvCxnSpPr>
        <p:spPr>
          <a:xfrm flipV="1">
            <a:off x="1573619" y="1606189"/>
            <a:ext cx="6517679" cy="2358189"/>
          </a:xfrm>
          <a:prstGeom prst="straightConnector1">
            <a:avLst/>
          </a:prstGeom>
          <a:ln w="101600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9475091-5DDC-4A8E-80A6-4E60CDCD7C35}"/>
              </a:ext>
            </a:extLst>
          </p:cNvPr>
          <p:cNvCxnSpPr>
            <a:cxnSpLocks/>
          </p:cNvCxnSpPr>
          <p:nvPr/>
        </p:nvCxnSpPr>
        <p:spPr>
          <a:xfrm flipV="1">
            <a:off x="1536405" y="3538934"/>
            <a:ext cx="6486939" cy="466497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7BFB62B1-4D65-4035-9321-A893F2EE0602}"/>
              </a:ext>
            </a:extLst>
          </p:cNvPr>
          <p:cNvSpPr txBox="1"/>
          <p:nvPr/>
        </p:nvSpPr>
        <p:spPr>
          <a:xfrm>
            <a:off x="8270850" y="984681"/>
            <a:ext cx="2667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Expected Value Line Growth (Return)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BBA2E9-CD5A-4BF5-BE6C-02870B357A45}"/>
              </a:ext>
            </a:extLst>
          </p:cNvPr>
          <p:cNvSpPr txBox="1"/>
          <p:nvPr/>
        </p:nvSpPr>
        <p:spPr>
          <a:xfrm>
            <a:off x="7390827" y="1103493"/>
            <a:ext cx="1400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EXIT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0B8E6F-E2FE-4BBF-806B-693DF75568A8}"/>
              </a:ext>
            </a:extLst>
          </p:cNvPr>
          <p:cNvSpPr txBox="1"/>
          <p:nvPr/>
        </p:nvSpPr>
        <p:spPr>
          <a:xfrm>
            <a:off x="681641" y="3800239"/>
            <a:ext cx="1400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ENTRY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91DD674-C574-468B-83E6-2D52D65719FE}"/>
              </a:ext>
            </a:extLst>
          </p:cNvPr>
          <p:cNvCxnSpPr>
            <a:cxnSpLocks/>
          </p:cNvCxnSpPr>
          <p:nvPr/>
        </p:nvCxnSpPr>
        <p:spPr>
          <a:xfrm flipH="1">
            <a:off x="8041728" y="984681"/>
            <a:ext cx="67954" cy="3130644"/>
          </a:xfrm>
          <a:prstGeom prst="line">
            <a:avLst/>
          </a:prstGeom>
          <a:ln w="444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AE4CC0C-8A88-4D55-B16C-0A303E7CC19C}"/>
              </a:ext>
            </a:extLst>
          </p:cNvPr>
          <p:cNvSpPr txBox="1"/>
          <p:nvPr/>
        </p:nvSpPr>
        <p:spPr>
          <a:xfrm>
            <a:off x="599288" y="4308815"/>
            <a:ext cx="2667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Initial</a:t>
            </a:r>
          </a:p>
          <a:p>
            <a:r>
              <a:rPr lang="en-US" b="1" dirty="0"/>
              <a:t>Investment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8927D96-566D-443D-976F-2CB000B7EC9A}"/>
              </a:ext>
            </a:extLst>
          </p:cNvPr>
          <p:cNvSpPr txBox="1"/>
          <p:nvPr/>
        </p:nvSpPr>
        <p:spPr>
          <a:xfrm>
            <a:off x="8364463" y="3304182"/>
            <a:ext cx="2667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Risk-Free Rate</a:t>
            </a:r>
          </a:p>
        </p:txBody>
      </p:sp>
    </p:spTree>
    <p:extLst>
      <p:ext uri="{BB962C8B-B14F-4D97-AF65-F5344CB8AC3E}">
        <p14:creationId xmlns:p14="http://schemas.microsoft.com/office/powerpoint/2010/main" val="1756862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CD3EDB7-1372-4A19-B0BA-E3F2D3E702C8}"/>
              </a:ext>
            </a:extLst>
          </p:cNvPr>
          <p:cNvCxnSpPr/>
          <p:nvPr/>
        </p:nvCxnSpPr>
        <p:spPr>
          <a:xfrm flipH="1">
            <a:off x="1499191" y="802758"/>
            <a:ext cx="37214" cy="3413051"/>
          </a:xfrm>
          <a:prstGeom prst="line">
            <a:avLst/>
          </a:prstGeom>
          <a:ln w="793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1CA7CB4-537A-4CAB-AFFE-92C8E594CE3E}"/>
              </a:ext>
            </a:extLst>
          </p:cNvPr>
          <p:cNvCxnSpPr>
            <a:cxnSpLocks/>
          </p:cNvCxnSpPr>
          <p:nvPr/>
        </p:nvCxnSpPr>
        <p:spPr>
          <a:xfrm flipH="1">
            <a:off x="1499191" y="4215809"/>
            <a:ext cx="7637934" cy="0"/>
          </a:xfrm>
          <a:prstGeom prst="line">
            <a:avLst/>
          </a:prstGeom>
          <a:ln w="793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5FA2CAC-4DCF-48BF-B4D3-598F814224EC}"/>
              </a:ext>
            </a:extLst>
          </p:cNvPr>
          <p:cNvCxnSpPr/>
          <p:nvPr/>
        </p:nvCxnSpPr>
        <p:spPr>
          <a:xfrm flipV="1">
            <a:off x="1573619" y="1606189"/>
            <a:ext cx="6517679" cy="2358189"/>
          </a:xfrm>
          <a:prstGeom prst="straightConnector1">
            <a:avLst/>
          </a:prstGeom>
          <a:ln w="101600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9475091-5DDC-4A8E-80A6-4E60CDCD7C35}"/>
              </a:ext>
            </a:extLst>
          </p:cNvPr>
          <p:cNvCxnSpPr>
            <a:cxnSpLocks/>
          </p:cNvCxnSpPr>
          <p:nvPr/>
        </p:nvCxnSpPr>
        <p:spPr>
          <a:xfrm flipV="1">
            <a:off x="1536405" y="3538934"/>
            <a:ext cx="6486939" cy="466497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7BFB62B1-4D65-4035-9321-A893F2EE0602}"/>
              </a:ext>
            </a:extLst>
          </p:cNvPr>
          <p:cNvSpPr txBox="1"/>
          <p:nvPr/>
        </p:nvSpPr>
        <p:spPr>
          <a:xfrm>
            <a:off x="8277725" y="947262"/>
            <a:ext cx="2667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Expected Value Line Growth (Return)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BBA2E9-CD5A-4BF5-BE6C-02870B357A45}"/>
              </a:ext>
            </a:extLst>
          </p:cNvPr>
          <p:cNvSpPr txBox="1"/>
          <p:nvPr/>
        </p:nvSpPr>
        <p:spPr>
          <a:xfrm>
            <a:off x="7390827" y="1085165"/>
            <a:ext cx="1400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EXIT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0B8E6F-E2FE-4BBF-806B-693DF75568A8}"/>
              </a:ext>
            </a:extLst>
          </p:cNvPr>
          <p:cNvSpPr txBox="1"/>
          <p:nvPr/>
        </p:nvSpPr>
        <p:spPr>
          <a:xfrm>
            <a:off x="681641" y="3800239"/>
            <a:ext cx="1400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ENTRY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91DD674-C574-468B-83E6-2D52D65719FE}"/>
              </a:ext>
            </a:extLst>
          </p:cNvPr>
          <p:cNvCxnSpPr>
            <a:cxnSpLocks/>
          </p:cNvCxnSpPr>
          <p:nvPr/>
        </p:nvCxnSpPr>
        <p:spPr>
          <a:xfrm flipH="1">
            <a:off x="8041728" y="984681"/>
            <a:ext cx="67954" cy="3130644"/>
          </a:xfrm>
          <a:prstGeom prst="line">
            <a:avLst/>
          </a:prstGeom>
          <a:ln w="444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AE4CC0C-8A88-4D55-B16C-0A303E7CC19C}"/>
              </a:ext>
            </a:extLst>
          </p:cNvPr>
          <p:cNvSpPr txBox="1"/>
          <p:nvPr/>
        </p:nvSpPr>
        <p:spPr>
          <a:xfrm>
            <a:off x="599288" y="4308815"/>
            <a:ext cx="2667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Initial</a:t>
            </a:r>
          </a:p>
          <a:p>
            <a:r>
              <a:rPr lang="en-US" b="1" dirty="0"/>
              <a:t>Investment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8927D96-566D-443D-976F-2CB000B7EC9A}"/>
              </a:ext>
            </a:extLst>
          </p:cNvPr>
          <p:cNvSpPr txBox="1"/>
          <p:nvPr/>
        </p:nvSpPr>
        <p:spPr>
          <a:xfrm>
            <a:off x="8425940" y="3538934"/>
            <a:ext cx="2667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Risk-Free Rate</a:t>
            </a:r>
          </a:p>
        </p:txBody>
      </p:sp>
      <p:sp>
        <p:nvSpPr>
          <p:cNvPr id="2" name="Right Brace 1">
            <a:extLst>
              <a:ext uri="{FF2B5EF4-FFF2-40B4-BE49-F238E27FC236}">
                <a16:creationId xmlns:a16="http://schemas.microsoft.com/office/drawing/2014/main" id="{D920EC94-E97D-4AA4-920B-B6D0D6272357}"/>
              </a:ext>
            </a:extLst>
          </p:cNvPr>
          <p:cNvSpPr/>
          <p:nvPr/>
        </p:nvSpPr>
        <p:spPr>
          <a:xfrm>
            <a:off x="8109682" y="1606189"/>
            <a:ext cx="632517" cy="1932745"/>
          </a:xfrm>
          <a:prstGeom prst="rightBrace">
            <a:avLst/>
          </a:prstGeom>
          <a:ln w="79375">
            <a:solidFill>
              <a:srgbClr val="FF0000">
                <a:alpha val="9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4F473C3-FDE4-48E1-8D26-0A73C50309EC}"/>
              </a:ext>
            </a:extLst>
          </p:cNvPr>
          <p:cNvSpPr txBox="1"/>
          <p:nvPr/>
        </p:nvSpPr>
        <p:spPr>
          <a:xfrm>
            <a:off x="8853347" y="2415951"/>
            <a:ext cx="2667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Risk Premium</a:t>
            </a:r>
          </a:p>
        </p:txBody>
      </p:sp>
    </p:spTree>
    <p:extLst>
      <p:ext uri="{BB962C8B-B14F-4D97-AF65-F5344CB8AC3E}">
        <p14:creationId xmlns:p14="http://schemas.microsoft.com/office/powerpoint/2010/main" val="2799767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CD3EDB7-1372-4A19-B0BA-E3F2D3E702C8}"/>
              </a:ext>
            </a:extLst>
          </p:cNvPr>
          <p:cNvCxnSpPr/>
          <p:nvPr/>
        </p:nvCxnSpPr>
        <p:spPr>
          <a:xfrm flipH="1">
            <a:off x="1499191" y="802758"/>
            <a:ext cx="37214" cy="3413051"/>
          </a:xfrm>
          <a:prstGeom prst="line">
            <a:avLst/>
          </a:prstGeom>
          <a:ln w="793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1CA7CB4-537A-4CAB-AFFE-92C8E594CE3E}"/>
              </a:ext>
            </a:extLst>
          </p:cNvPr>
          <p:cNvCxnSpPr>
            <a:cxnSpLocks/>
          </p:cNvCxnSpPr>
          <p:nvPr/>
        </p:nvCxnSpPr>
        <p:spPr>
          <a:xfrm flipH="1">
            <a:off x="1499191" y="4215809"/>
            <a:ext cx="7637934" cy="0"/>
          </a:xfrm>
          <a:prstGeom prst="line">
            <a:avLst/>
          </a:prstGeom>
          <a:ln w="793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5FA2CAC-4DCF-48BF-B4D3-598F814224EC}"/>
              </a:ext>
            </a:extLst>
          </p:cNvPr>
          <p:cNvCxnSpPr/>
          <p:nvPr/>
        </p:nvCxnSpPr>
        <p:spPr>
          <a:xfrm flipV="1">
            <a:off x="1573619" y="1606189"/>
            <a:ext cx="6517679" cy="2358189"/>
          </a:xfrm>
          <a:prstGeom prst="straightConnector1">
            <a:avLst/>
          </a:prstGeom>
          <a:ln w="101600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9475091-5DDC-4A8E-80A6-4E60CDCD7C35}"/>
              </a:ext>
            </a:extLst>
          </p:cNvPr>
          <p:cNvCxnSpPr>
            <a:cxnSpLocks/>
          </p:cNvCxnSpPr>
          <p:nvPr/>
        </p:nvCxnSpPr>
        <p:spPr>
          <a:xfrm flipV="1">
            <a:off x="1536405" y="3538934"/>
            <a:ext cx="6486939" cy="466497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7BFB62B1-4D65-4035-9321-A893F2EE0602}"/>
              </a:ext>
            </a:extLst>
          </p:cNvPr>
          <p:cNvSpPr txBox="1"/>
          <p:nvPr/>
        </p:nvSpPr>
        <p:spPr>
          <a:xfrm>
            <a:off x="8277725" y="947262"/>
            <a:ext cx="2667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Expected Value Line Growth (Return)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BBA2E9-CD5A-4BF5-BE6C-02870B357A45}"/>
              </a:ext>
            </a:extLst>
          </p:cNvPr>
          <p:cNvSpPr txBox="1"/>
          <p:nvPr/>
        </p:nvSpPr>
        <p:spPr>
          <a:xfrm>
            <a:off x="7390827" y="1085165"/>
            <a:ext cx="1400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EXIT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0B8E6F-E2FE-4BBF-806B-693DF75568A8}"/>
              </a:ext>
            </a:extLst>
          </p:cNvPr>
          <p:cNvSpPr txBox="1"/>
          <p:nvPr/>
        </p:nvSpPr>
        <p:spPr>
          <a:xfrm>
            <a:off x="681641" y="3800239"/>
            <a:ext cx="1400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ENTRY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91DD674-C574-468B-83E6-2D52D65719FE}"/>
              </a:ext>
            </a:extLst>
          </p:cNvPr>
          <p:cNvCxnSpPr>
            <a:cxnSpLocks/>
          </p:cNvCxnSpPr>
          <p:nvPr/>
        </p:nvCxnSpPr>
        <p:spPr>
          <a:xfrm flipH="1">
            <a:off x="8041728" y="984681"/>
            <a:ext cx="67954" cy="3130644"/>
          </a:xfrm>
          <a:prstGeom prst="line">
            <a:avLst/>
          </a:prstGeom>
          <a:ln w="444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AE4CC0C-8A88-4D55-B16C-0A303E7CC19C}"/>
              </a:ext>
            </a:extLst>
          </p:cNvPr>
          <p:cNvSpPr txBox="1"/>
          <p:nvPr/>
        </p:nvSpPr>
        <p:spPr>
          <a:xfrm>
            <a:off x="599288" y="4308815"/>
            <a:ext cx="2667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Initial</a:t>
            </a:r>
          </a:p>
          <a:p>
            <a:r>
              <a:rPr lang="en-US" b="1" dirty="0"/>
              <a:t>Investment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8927D96-566D-443D-976F-2CB000B7EC9A}"/>
              </a:ext>
            </a:extLst>
          </p:cNvPr>
          <p:cNvSpPr txBox="1"/>
          <p:nvPr/>
        </p:nvSpPr>
        <p:spPr>
          <a:xfrm>
            <a:off x="8425940" y="3538934"/>
            <a:ext cx="2667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Risk-Free Rate</a:t>
            </a:r>
          </a:p>
        </p:txBody>
      </p:sp>
      <p:sp>
        <p:nvSpPr>
          <p:cNvPr id="2" name="Right Brace 1">
            <a:extLst>
              <a:ext uri="{FF2B5EF4-FFF2-40B4-BE49-F238E27FC236}">
                <a16:creationId xmlns:a16="http://schemas.microsoft.com/office/drawing/2014/main" id="{D920EC94-E97D-4AA4-920B-B6D0D6272357}"/>
              </a:ext>
            </a:extLst>
          </p:cNvPr>
          <p:cNvSpPr/>
          <p:nvPr/>
        </p:nvSpPr>
        <p:spPr>
          <a:xfrm>
            <a:off x="8109682" y="1606189"/>
            <a:ext cx="632517" cy="1932745"/>
          </a:xfrm>
          <a:prstGeom prst="rightBrace">
            <a:avLst/>
          </a:prstGeom>
          <a:ln w="79375">
            <a:solidFill>
              <a:srgbClr val="FF0000">
                <a:alpha val="9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4F473C3-FDE4-48E1-8D26-0A73C50309EC}"/>
              </a:ext>
            </a:extLst>
          </p:cNvPr>
          <p:cNvSpPr txBox="1"/>
          <p:nvPr/>
        </p:nvSpPr>
        <p:spPr>
          <a:xfrm>
            <a:off x="8853347" y="2415951"/>
            <a:ext cx="2667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Risk Premium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FB039412-27B9-4173-B414-49E3E5B244D7}"/>
              </a:ext>
            </a:extLst>
          </p:cNvPr>
          <p:cNvSpPr/>
          <p:nvPr/>
        </p:nvSpPr>
        <p:spPr>
          <a:xfrm>
            <a:off x="1519417" y="1530111"/>
            <a:ext cx="6599029" cy="3119023"/>
          </a:xfrm>
          <a:custGeom>
            <a:avLst/>
            <a:gdLst>
              <a:gd name="connsiteX0" fmla="*/ 0 w 6599029"/>
              <a:gd name="connsiteY0" fmla="*/ 2423122 h 3119023"/>
              <a:gd name="connsiteX1" fmla="*/ 398760 w 6599029"/>
              <a:gd name="connsiteY1" fmla="*/ 1818106 h 3119023"/>
              <a:gd name="connsiteX2" fmla="*/ 605016 w 6599029"/>
              <a:gd name="connsiteY2" fmla="*/ 2010611 h 3119023"/>
              <a:gd name="connsiteX3" fmla="*/ 1168781 w 6599029"/>
              <a:gd name="connsiteY3" fmla="*/ 1364343 h 3119023"/>
              <a:gd name="connsiteX4" fmla="*/ 1278785 w 6599029"/>
              <a:gd name="connsiteY4" fmla="*/ 2209991 h 3119023"/>
              <a:gd name="connsiteX5" fmla="*/ 1656920 w 6599029"/>
              <a:gd name="connsiteY5" fmla="*/ 1302466 h 3119023"/>
              <a:gd name="connsiteX6" fmla="*/ 1870051 w 6599029"/>
              <a:gd name="connsiteY6" fmla="*/ 3110641 h 3119023"/>
              <a:gd name="connsiteX7" fmla="*/ 2296312 w 6599029"/>
              <a:gd name="connsiteY7" fmla="*/ 2017486 h 3119023"/>
              <a:gd name="connsiteX8" fmla="*/ 2509443 w 6599029"/>
              <a:gd name="connsiteY8" fmla="*/ 2980012 h 3119023"/>
              <a:gd name="connsiteX9" fmla="*/ 3135085 w 6599029"/>
              <a:gd name="connsiteY9" fmla="*/ 553071 h 3119023"/>
              <a:gd name="connsiteX10" fmla="*/ 3595723 w 6599029"/>
              <a:gd name="connsiteY10" fmla="*/ 1797480 h 3119023"/>
              <a:gd name="connsiteX11" fmla="*/ 3932607 w 6599029"/>
              <a:gd name="connsiteY11" fmla="*/ 1323092 h 3119023"/>
              <a:gd name="connsiteX12" fmla="*/ 4235115 w 6599029"/>
              <a:gd name="connsiteY12" fmla="*/ 1625600 h 3119023"/>
              <a:gd name="connsiteX13" fmla="*/ 4482622 w 6599029"/>
              <a:gd name="connsiteY13" fmla="*/ 443068 h 3119023"/>
              <a:gd name="connsiteX14" fmla="*/ 4723254 w 6599029"/>
              <a:gd name="connsiteY14" fmla="*/ 546196 h 3119023"/>
              <a:gd name="connsiteX15" fmla="*/ 4860757 w 6599029"/>
              <a:gd name="connsiteY15" fmla="*/ 333065 h 3119023"/>
              <a:gd name="connsiteX16" fmla="*/ 5170141 w 6599029"/>
              <a:gd name="connsiteY16" fmla="*/ 986208 h 3119023"/>
              <a:gd name="connsiteX17" fmla="*/ 5713281 w 6599029"/>
              <a:gd name="connsiteY17" fmla="*/ 195561 h 3119023"/>
              <a:gd name="connsiteX18" fmla="*/ 6160168 w 6599029"/>
              <a:gd name="connsiteY18" fmla="*/ 841829 h 3119023"/>
              <a:gd name="connsiteX19" fmla="*/ 6572679 w 6599029"/>
              <a:gd name="connsiteY19" fmla="*/ 58057 h 3119023"/>
              <a:gd name="connsiteX20" fmla="*/ 6558929 w 6599029"/>
              <a:gd name="connsiteY20" fmla="*/ 58057 h 3119023"/>
              <a:gd name="connsiteX21" fmla="*/ 6558929 w 6599029"/>
              <a:gd name="connsiteY21" fmla="*/ 64933 h 3119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6599029" h="3119023">
                <a:moveTo>
                  <a:pt x="0" y="2423122"/>
                </a:moveTo>
                <a:cubicBezTo>
                  <a:pt x="148962" y="2154990"/>
                  <a:pt x="297924" y="1886858"/>
                  <a:pt x="398760" y="1818106"/>
                </a:cubicBezTo>
                <a:cubicBezTo>
                  <a:pt x="499596" y="1749354"/>
                  <a:pt x="476679" y="2086238"/>
                  <a:pt x="605016" y="2010611"/>
                </a:cubicBezTo>
                <a:cubicBezTo>
                  <a:pt x="733353" y="1934984"/>
                  <a:pt x="1056486" y="1331113"/>
                  <a:pt x="1168781" y="1364343"/>
                </a:cubicBezTo>
                <a:cubicBezTo>
                  <a:pt x="1281076" y="1397573"/>
                  <a:pt x="1197429" y="2220304"/>
                  <a:pt x="1278785" y="2209991"/>
                </a:cubicBezTo>
                <a:cubicBezTo>
                  <a:pt x="1360141" y="2199678"/>
                  <a:pt x="1558376" y="1152358"/>
                  <a:pt x="1656920" y="1302466"/>
                </a:cubicBezTo>
                <a:cubicBezTo>
                  <a:pt x="1755464" y="1452574"/>
                  <a:pt x="1763486" y="2991471"/>
                  <a:pt x="1870051" y="3110641"/>
                </a:cubicBezTo>
                <a:cubicBezTo>
                  <a:pt x="1976616" y="3229811"/>
                  <a:pt x="2189747" y="2039257"/>
                  <a:pt x="2296312" y="2017486"/>
                </a:cubicBezTo>
                <a:cubicBezTo>
                  <a:pt x="2402877" y="1995715"/>
                  <a:pt x="2369648" y="3224081"/>
                  <a:pt x="2509443" y="2980012"/>
                </a:cubicBezTo>
                <a:cubicBezTo>
                  <a:pt x="2649239" y="2735943"/>
                  <a:pt x="2954038" y="750160"/>
                  <a:pt x="3135085" y="553071"/>
                </a:cubicBezTo>
                <a:cubicBezTo>
                  <a:pt x="3316132" y="355982"/>
                  <a:pt x="3462803" y="1669143"/>
                  <a:pt x="3595723" y="1797480"/>
                </a:cubicBezTo>
                <a:cubicBezTo>
                  <a:pt x="3728643" y="1925817"/>
                  <a:pt x="3826042" y="1351739"/>
                  <a:pt x="3932607" y="1323092"/>
                </a:cubicBezTo>
                <a:cubicBezTo>
                  <a:pt x="4039172" y="1294445"/>
                  <a:pt x="4143446" y="1772271"/>
                  <a:pt x="4235115" y="1625600"/>
                </a:cubicBezTo>
                <a:cubicBezTo>
                  <a:pt x="4326784" y="1478929"/>
                  <a:pt x="4401266" y="622969"/>
                  <a:pt x="4482622" y="443068"/>
                </a:cubicBezTo>
                <a:cubicBezTo>
                  <a:pt x="4563978" y="263167"/>
                  <a:pt x="4660232" y="564530"/>
                  <a:pt x="4723254" y="546196"/>
                </a:cubicBezTo>
                <a:cubicBezTo>
                  <a:pt x="4786276" y="527862"/>
                  <a:pt x="4786276" y="259730"/>
                  <a:pt x="4860757" y="333065"/>
                </a:cubicBezTo>
                <a:cubicBezTo>
                  <a:pt x="4935238" y="406400"/>
                  <a:pt x="5028054" y="1009125"/>
                  <a:pt x="5170141" y="986208"/>
                </a:cubicBezTo>
                <a:cubicBezTo>
                  <a:pt x="5312228" y="963291"/>
                  <a:pt x="5548276" y="219624"/>
                  <a:pt x="5713281" y="195561"/>
                </a:cubicBezTo>
                <a:cubicBezTo>
                  <a:pt x="5878286" y="171498"/>
                  <a:pt x="6016935" y="864746"/>
                  <a:pt x="6160168" y="841829"/>
                </a:cubicBezTo>
                <a:cubicBezTo>
                  <a:pt x="6303401" y="818912"/>
                  <a:pt x="6506219" y="188686"/>
                  <a:pt x="6572679" y="58057"/>
                </a:cubicBezTo>
                <a:cubicBezTo>
                  <a:pt x="6639139" y="-72572"/>
                  <a:pt x="6558929" y="58057"/>
                  <a:pt x="6558929" y="58057"/>
                </a:cubicBezTo>
                <a:cubicBezTo>
                  <a:pt x="6556637" y="59203"/>
                  <a:pt x="6557783" y="62068"/>
                  <a:pt x="6558929" y="64933"/>
                </a:cubicBezTo>
              </a:path>
            </a:pathLst>
          </a:custGeom>
          <a:noFill/>
          <a:ln w="31750" cap="flat">
            <a:solidFill>
              <a:srgbClr val="FF0000"/>
            </a:solidFill>
            <a:prstDash val="sys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48C6D3-6DE4-4A82-A1E8-5AF6A4EAECBD}"/>
              </a:ext>
            </a:extLst>
          </p:cNvPr>
          <p:cNvSpPr txBox="1"/>
          <p:nvPr/>
        </p:nvSpPr>
        <p:spPr>
          <a:xfrm>
            <a:off x="3683636" y="1354758"/>
            <a:ext cx="1378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Risk (Volatility)</a:t>
            </a:r>
          </a:p>
        </p:txBody>
      </p:sp>
    </p:spTree>
    <p:extLst>
      <p:ext uri="{BB962C8B-B14F-4D97-AF65-F5344CB8AC3E}">
        <p14:creationId xmlns:p14="http://schemas.microsoft.com/office/powerpoint/2010/main" val="4285433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DF0B5-E547-40CA-A51A-57552FE0E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451" y="-194671"/>
            <a:ext cx="8534400" cy="1507067"/>
          </a:xfrm>
        </p:spPr>
        <p:txBody>
          <a:bodyPr/>
          <a:lstStyle/>
          <a:p>
            <a:r>
              <a:rPr lang="en-US" dirty="0"/>
              <a:t>The Study of Finance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71210-675C-45BE-A438-9985097E2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574" y="1312396"/>
            <a:ext cx="5023593" cy="2325531"/>
          </a:xfrm>
        </p:spPr>
        <p:txBody>
          <a:bodyPr/>
          <a:lstStyle/>
          <a:p>
            <a:r>
              <a:rPr lang="en-US" u="sng" dirty="0">
                <a:solidFill>
                  <a:schemeClr val="tx1"/>
                </a:solidFill>
              </a:rPr>
              <a:t>3 FACTORS BEFORE YOU </a:t>
            </a:r>
            <a:r>
              <a:rPr lang="en-US" b="1" u="sng" dirty="0">
                <a:solidFill>
                  <a:schemeClr val="tx1"/>
                </a:solidFill>
              </a:rPr>
              <a:t>INVEST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Measure  Expected Return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Quantify Risk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Set Time (Exit)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4C5ED01-F76D-4BDF-BBD3-1BCBEE4D8C2E}"/>
              </a:ext>
            </a:extLst>
          </p:cNvPr>
          <p:cNvCxnSpPr>
            <a:cxnSpLocks/>
          </p:cNvCxnSpPr>
          <p:nvPr/>
        </p:nvCxnSpPr>
        <p:spPr>
          <a:xfrm>
            <a:off x="4491336" y="1873249"/>
            <a:ext cx="2453499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9B6F007E-1129-4B0E-9243-201EA8507E03}"/>
              </a:ext>
            </a:extLst>
          </p:cNvPr>
          <p:cNvSpPr txBox="1"/>
          <p:nvPr/>
        </p:nvSpPr>
        <p:spPr>
          <a:xfrm>
            <a:off x="7033317" y="1134585"/>
            <a:ext cx="3932608" cy="1477328"/>
          </a:xfrm>
          <a:prstGeom prst="rect">
            <a:avLst/>
          </a:prstGeom>
          <a:noFill/>
          <a:ln w="66675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Buying Stocks / Buying Bonds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Buying Assets / Equipment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Starting a New Project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Buying a Company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Starting a new Company</a:t>
            </a:r>
          </a:p>
        </p:txBody>
      </p:sp>
    </p:spTree>
    <p:extLst>
      <p:ext uri="{BB962C8B-B14F-4D97-AF65-F5344CB8AC3E}">
        <p14:creationId xmlns:p14="http://schemas.microsoft.com/office/powerpoint/2010/main" val="924615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DF0B5-E547-40CA-A51A-57552FE0E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451" y="-194671"/>
            <a:ext cx="8534400" cy="1507067"/>
          </a:xfrm>
        </p:spPr>
        <p:txBody>
          <a:bodyPr/>
          <a:lstStyle/>
          <a:p>
            <a:r>
              <a:rPr lang="en-US" dirty="0"/>
              <a:t>The Study of Finance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71210-675C-45BE-A438-9985097E2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574" y="1312396"/>
            <a:ext cx="8534400" cy="2325531"/>
          </a:xfrm>
        </p:spPr>
        <p:txBody>
          <a:bodyPr/>
          <a:lstStyle/>
          <a:p>
            <a:r>
              <a:rPr lang="en-US" u="sng" dirty="0">
                <a:solidFill>
                  <a:schemeClr val="tx1"/>
                </a:solidFill>
              </a:rPr>
              <a:t>3 FACTORS BEFORE YOU INVEST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Measure  Expected Return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Quantify Risk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Set Time (Exit)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B86D6D-661D-4217-99EF-491E2FCF8A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3561" y="1861277"/>
            <a:ext cx="2143125" cy="21431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016B02A-09A2-4A4B-9E32-C4579CE3EB97}"/>
              </a:ext>
            </a:extLst>
          </p:cNvPr>
          <p:cNvSpPr txBox="1"/>
          <p:nvPr/>
        </p:nvSpPr>
        <p:spPr>
          <a:xfrm>
            <a:off x="7012173" y="1747899"/>
            <a:ext cx="5087678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Game: Tossing a Coin to win $6 (Payoff):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Measure Expected Return: </a:t>
            </a:r>
            <a:r>
              <a:rPr lang="en-US" sz="1400" b="1" dirty="0">
                <a:solidFill>
                  <a:srgbClr val="FF0000"/>
                </a:solidFill>
              </a:rPr>
              <a:t>$6</a:t>
            </a:r>
            <a:endParaRPr lang="en-US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Quantify Risk: </a:t>
            </a:r>
            <a:r>
              <a:rPr lang="en-US" sz="1400" b="1" dirty="0">
                <a:solidFill>
                  <a:srgbClr val="FF0000"/>
                </a:solidFill>
              </a:rPr>
              <a:t>50/50 win/loss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Time:  </a:t>
            </a:r>
            <a:r>
              <a:rPr lang="en-US" sz="1400" b="1" dirty="0">
                <a:solidFill>
                  <a:srgbClr val="FF0000"/>
                </a:solidFill>
              </a:rPr>
              <a:t>in 2 seconds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How much to Invest?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dirty="0"/>
              <a:t>$3  - mathematically using probability theory is (50% x $6) + (50% x $0) = 	$3 + 0 = $3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3E71375-EC2D-446C-ACE5-121809F78F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3561" y="4229876"/>
            <a:ext cx="2114550" cy="21621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719D1EB-3041-4292-8210-0B30CB0B52B4}"/>
              </a:ext>
            </a:extLst>
          </p:cNvPr>
          <p:cNvSpPr txBox="1"/>
          <p:nvPr/>
        </p:nvSpPr>
        <p:spPr>
          <a:xfrm>
            <a:off x="7106095" y="4152604"/>
            <a:ext cx="499375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Game: Tossing one dice to win $6 (Payoff):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Measure Expected Return: </a:t>
            </a:r>
            <a:r>
              <a:rPr lang="en-US" sz="1400" b="1" dirty="0">
                <a:solidFill>
                  <a:srgbClr val="FF0000"/>
                </a:solidFill>
              </a:rPr>
              <a:t>$6</a:t>
            </a:r>
            <a:endParaRPr lang="en-US" sz="1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Quantify Risk: </a:t>
            </a:r>
            <a:r>
              <a:rPr lang="en-US" sz="1400" b="1" dirty="0">
                <a:solidFill>
                  <a:srgbClr val="FF0000"/>
                </a:solidFill>
              </a:rPr>
              <a:t>1/6 to win, 5/6 to lose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Time:  </a:t>
            </a:r>
            <a:r>
              <a:rPr lang="en-US" sz="1400" b="1" dirty="0">
                <a:solidFill>
                  <a:srgbClr val="FF0000"/>
                </a:solidFill>
              </a:rPr>
              <a:t>in 2 seconds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b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/>
              <a:t>How much to Invest?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b="1" dirty="0"/>
              <a:t>$1  - mathematically using probability theory is (1/6 x $6) + (5/6 x $0) = </a:t>
            </a:r>
          </a:p>
          <a:p>
            <a:pPr lvl="1"/>
            <a:r>
              <a:rPr lang="en-US" sz="1400" b="1" dirty="0"/>
              <a:t>	$1 + 0 = $1</a:t>
            </a:r>
          </a:p>
          <a:p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A4DF20-7D9D-4ABC-ADE3-6C29AD4CDF0B}"/>
              </a:ext>
            </a:extLst>
          </p:cNvPr>
          <p:cNvGrpSpPr/>
          <p:nvPr/>
        </p:nvGrpSpPr>
        <p:grpSpPr>
          <a:xfrm>
            <a:off x="7972920" y="3492576"/>
            <a:ext cx="1740600" cy="82800"/>
            <a:chOff x="7972920" y="3492576"/>
            <a:chExt cx="1740600" cy="82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5F6925B0-2183-4970-9FA6-7D21CCACDB2A}"/>
                    </a:ext>
                  </a:extLst>
                </p14:cNvPr>
                <p14:cNvContentPartPr/>
                <p14:nvPr/>
              </p14:nvContentPartPr>
              <p14:xfrm>
                <a:off x="7972920" y="3492576"/>
                <a:ext cx="1117800" cy="2952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5F6925B0-2183-4970-9FA6-7D21CCACDB2A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7964280" y="3483576"/>
                  <a:ext cx="1135440" cy="4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CA6AF24A-2B50-4368-B1AE-D3CD9FDED5D9}"/>
                    </a:ext>
                  </a:extLst>
                </p14:cNvPr>
                <p14:cNvContentPartPr/>
                <p14:nvPr/>
              </p14:nvContentPartPr>
              <p14:xfrm>
                <a:off x="9025200" y="3554136"/>
                <a:ext cx="688320" cy="2124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CA6AF24A-2B50-4368-B1AE-D3CD9FDED5D9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9016200" y="3545136"/>
                  <a:ext cx="705960" cy="388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4042003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CD3EDB7-1372-4A19-B0BA-E3F2D3E702C8}"/>
              </a:ext>
            </a:extLst>
          </p:cNvPr>
          <p:cNvCxnSpPr>
            <a:cxnSpLocks/>
          </p:cNvCxnSpPr>
          <p:nvPr/>
        </p:nvCxnSpPr>
        <p:spPr>
          <a:xfrm flipH="1">
            <a:off x="1499191" y="1719970"/>
            <a:ext cx="31915" cy="2495839"/>
          </a:xfrm>
          <a:prstGeom prst="line">
            <a:avLst/>
          </a:prstGeom>
          <a:ln w="793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1CA7CB4-537A-4CAB-AFFE-92C8E594CE3E}"/>
              </a:ext>
            </a:extLst>
          </p:cNvPr>
          <p:cNvCxnSpPr>
            <a:cxnSpLocks/>
          </p:cNvCxnSpPr>
          <p:nvPr/>
        </p:nvCxnSpPr>
        <p:spPr>
          <a:xfrm flipH="1">
            <a:off x="1499191" y="4215809"/>
            <a:ext cx="6682562" cy="0"/>
          </a:xfrm>
          <a:prstGeom prst="line">
            <a:avLst/>
          </a:prstGeom>
          <a:ln w="793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5FA2CAC-4DCF-48BF-B4D3-598F814224EC}"/>
              </a:ext>
            </a:extLst>
          </p:cNvPr>
          <p:cNvCxnSpPr/>
          <p:nvPr/>
        </p:nvCxnSpPr>
        <p:spPr>
          <a:xfrm flipV="1">
            <a:off x="1573619" y="1606189"/>
            <a:ext cx="6517679" cy="2358189"/>
          </a:xfrm>
          <a:prstGeom prst="straightConnector1">
            <a:avLst/>
          </a:prstGeom>
          <a:ln w="101600">
            <a:solidFill>
              <a:schemeClr val="bg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7BFB62B1-4D65-4035-9321-A893F2EE0602}"/>
              </a:ext>
            </a:extLst>
          </p:cNvPr>
          <p:cNvSpPr txBox="1"/>
          <p:nvPr/>
        </p:nvSpPr>
        <p:spPr>
          <a:xfrm>
            <a:off x="8118446" y="1523278"/>
            <a:ext cx="2667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Expected Value Line Growth (Return)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BBA2E9-CD5A-4BF5-BE6C-02870B357A45}"/>
              </a:ext>
            </a:extLst>
          </p:cNvPr>
          <p:cNvSpPr txBox="1"/>
          <p:nvPr/>
        </p:nvSpPr>
        <p:spPr>
          <a:xfrm>
            <a:off x="7390827" y="1085165"/>
            <a:ext cx="1400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EXIT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0B8E6F-E2FE-4BBF-806B-693DF75568A8}"/>
              </a:ext>
            </a:extLst>
          </p:cNvPr>
          <p:cNvSpPr txBox="1"/>
          <p:nvPr/>
        </p:nvSpPr>
        <p:spPr>
          <a:xfrm>
            <a:off x="681641" y="3800239"/>
            <a:ext cx="1400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ENTRY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AE4CC0C-8A88-4D55-B16C-0A303E7CC19C}"/>
              </a:ext>
            </a:extLst>
          </p:cNvPr>
          <p:cNvSpPr txBox="1"/>
          <p:nvPr/>
        </p:nvSpPr>
        <p:spPr>
          <a:xfrm>
            <a:off x="-27363" y="3800066"/>
            <a:ext cx="26675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Initial</a:t>
            </a:r>
          </a:p>
          <a:p>
            <a:r>
              <a:rPr lang="en-US" b="1" dirty="0"/>
              <a:t>Investment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FB039412-27B9-4173-B414-49E3E5B244D7}"/>
              </a:ext>
            </a:extLst>
          </p:cNvPr>
          <p:cNvSpPr/>
          <p:nvPr/>
        </p:nvSpPr>
        <p:spPr>
          <a:xfrm>
            <a:off x="1519417" y="1530111"/>
            <a:ext cx="6599029" cy="3119023"/>
          </a:xfrm>
          <a:custGeom>
            <a:avLst/>
            <a:gdLst>
              <a:gd name="connsiteX0" fmla="*/ 0 w 6599029"/>
              <a:gd name="connsiteY0" fmla="*/ 2423122 h 3119023"/>
              <a:gd name="connsiteX1" fmla="*/ 398760 w 6599029"/>
              <a:gd name="connsiteY1" fmla="*/ 1818106 h 3119023"/>
              <a:gd name="connsiteX2" fmla="*/ 605016 w 6599029"/>
              <a:gd name="connsiteY2" fmla="*/ 2010611 h 3119023"/>
              <a:gd name="connsiteX3" fmla="*/ 1168781 w 6599029"/>
              <a:gd name="connsiteY3" fmla="*/ 1364343 h 3119023"/>
              <a:gd name="connsiteX4" fmla="*/ 1278785 w 6599029"/>
              <a:gd name="connsiteY4" fmla="*/ 2209991 h 3119023"/>
              <a:gd name="connsiteX5" fmla="*/ 1656920 w 6599029"/>
              <a:gd name="connsiteY5" fmla="*/ 1302466 h 3119023"/>
              <a:gd name="connsiteX6" fmla="*/ 1870051 w 6599029"/>
              <a:gd name="connsiteY6" fmla="*/ 3110641 h 3119023"/>
              <a:gd name="connsiteX7" fmla="*/ 2296312 w 6599029"/>
              <a:gd name="connsiteY7" fmla="*/ 2017486 h 3119023"/>
              <a:gd name="connsiteX8" fmla="*/ 2509443 w 6599029"/>
              <a:gd name="connsiteY8" fmla="*/ 2980012 h 3119023"/>
              <a:gd name="connsiteX9" fmla="*/ 3135085 w 6599029"/>
              <a:gd name="connsiteY9" fmla="*/ 553071 h 3119023"/>
              <a:gd name="connsiteX10" fmla="*/ 3595723 w 6599029"/>
              <a:gd name="connsiteY10" fmla="*/ 1797480 h 3119023"/>
              <a:gd name="connsiteX11" fmla="*/ 3932607 w 6599029"/>
              <a:gd name="connsiteY11" fmla="*/ 1323092 h 3119023"/>
              <a:gd name="connsiteX12" fmla="*/ 4235115 w 6599029"/>
              <a:gd name="connsiteY12" fmla="*/ 1625600 h 3119023"/>
              <a:gd name="connsiteX13" fmla="*/ 4482622 w 6599029"/>
              <a:gd name="connsiteY13" fmla="*/ 443068 h 3119023"/>
              <a:gd name="connsiteX14" fmla="*/ 4723254 w 6599029"/>
              <a:gd name="connsiteY14" fmla="*/ 546196 h 3119023"/>
              <a:gd name="connsiteX15" fmla="*/ 4860757 w 6599029"/>
              <a:gd name="connsiteY15" fmla="*/ 333065 h 3119023"/>
              <a:gd name="connsiteX16" fmla="*/ 5170141 w 6599029"/>
              <a:gd name="connsiteY16" fmla="*/ 986208 h 3119023"/>
              <a:gd name="connsiteX17" fmla="*/ 5713281 w 6599029"/>
              <a:gd name="connsiteY17" fmla="*/ 195561 h 3119023"/>
              <a:gd name="connsiteX18" fmla="*/ 6160168 w 6599029"/>
              <a:gd name="connsiteY18" fmla="*/ 841829 h 3119023"/>
              <a:gd name="connsiteX19" fmla="*/ 6572679 w 6599029"/>
              <a:gd name="connsiteY19" fmla="*/ 58057 h 3119023"/>
              <a:gd name="connsiteX20" fmla="*/ 6558929 w 6599029"/>
              <a:gd name="connsiteY20" fmla="*/ 58057 h 3119023"/>
              <a:gd name="connsiteX21" fmla="*/ 6558929 w 6599029"/>
              <a:gd name="connsiteY21" fmla="*/ 64933 h 3119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6599029" h="3119023">
                <a:moveTo>
                  <a:pt x="0" y="2423122"/>
                </a:moveTo>
                <a:cubicBezTo>
                  <a:pt x="148962" y="2154990"/>
                  <a:pt x="297924" y="1886858"/>
                  <a:pt x="398760" y="1818106"/>
                </a:cubicBezTo>
                <a:cubicBezTo>
                  <a:pt x="499596" y="1749354"/>
                  <a:pt x="476679" y="2086238"/>
                  <a:pt x="605016" y="2010611"/>
                </a:cubicBezTo>
                <a:cubicBezTo>
                  <a:pt x="733353" y="1934984"/>
                  <a:pt x="1056486" y="1331113"/>
                  <a:pt x="1168781" y="1364343"/>
                </a:cubicBezTo>
                <a:cubicBezTo>
                  <a:pt x="1281076" y="1397573"/>
                  <a:pt x="1197429" y="2220304"/>
                  <a:pt x="1278785" y="2209991"/>
                </a:cubicBezTo>
                <a:cubicBezTo>
                  <a:pt x="1360141" y="2199678"/>
                  <a:pt x="1558376" y="1152358"/>
                  <a:pt x="1656920" y="1302466"/>
                </a:cubicBezTo>
                <a:cubicBezTo>
                  <a:pt x="1755464" y="1452574"/>
                  <a:pt x="1763486" y="2991471"/>
                  <a:pt x="1870051" y="3110641"/>
                </a:cubicBezTo>
                <a:cubicBezTo>
                  <a:pt x="1976616" y="3229811"/>
                  <a:pt x="2189747" y="2039257"/>
                  <a:pt x="2296312" y="2017486"/>
                </a:cubicBezTo>
                <a:cubicBezTo>
                  <a:pt x="2402877" y="1995715"/>
                  <a:pt x="2369648" y="3224081"/>
                  <a:pt x="2509443" y="2980012"/>
                </a:cubicBezTo>
                <a:cubicBezTo>
                  <a:pt x="2649239" y="2735943"/>
                  <a:pt x="2954038" y="750160"/>
                  <a:pt x="3135085" y="553071"/>
                </a:cubicBezTo>
                <a:cubicBezTo>
                  <a:pt x="3316132" y="355982"/>
                  <a:pt x="3462803" y="1669143"/>
                  <a:pt x="3595723" y="1797480"/>
                </a:cubicBezTo>
                <a:cubicBezTo>
                  <a:pt x="3728643" y="1925817"/>
                  <a:pt x="3826042" y="1351739"/>
                  <a:pt x="3932607" y="1323092"/>
                </a:cubicBezTo>
                <a:cubicBezTo>
                  <a:pt x="4039172" y="1294445"/>
                  <a:pt x="4143446" y="1772271"/>
                  <a:pt x="4235115" y="1625600"/>
                </a:cubicBezTo>
                <a:cubicBezTo>
                  <a:pt x="4326784" y="1478929"/>
                  <a:pt x="4401266" y="622969"/>
                  <a:pt x="4482622" y="443068"/>
                </a:cubicBezTo>
                <a:cubicBezTo>
                  <a:pt x="4563978" y="263167"/>
                  <a:pt x="4660232" y="564530"/>
                  <a:pt x="4723254" y="546196"/>
                </a:cubicBezTo>
                <a:cubicBezTo>
                  <a:pt x="4786276" y="527862"/>
                  <a:pt x="4786276" y="259730"/>
                  <a:pt x="4860757" y="333065"/>
                </a:cubicBezTo>
                <a:cubicBezTo>
                  <a:pt x="4935238" y="406400"/>
                  <a:pt x="5028054" y="1009125"/>
                  <a:pt x="5170141" y="986208"/>
                </a:cubicBezTo>
                <a:cubicBezTo>
                  <a:pt x="5312228" y="963291"/>
                  <a:pt x="5548276" y="219624"/>
                  <a:pt x="5713281" y="195561"/>
                </a:cubicBezTo>
                <a:cubicBezTo>
                  <a:pt x="5878286" y="171498"/>
                  <a:pt x="6016935" y="864746"/>
                  <a:pt x="6160168" y="841829"/>
                </a:cubicBezTo>
                <a:cubicBezTo>
                  <a:pt x="6303401" y="818912"/>
                  <a:pt x="6506219" y="188686"/>
                  <a:pt x="6572679" y="58057"/>
                </a:cubicBezTo>
                <a:cubicBezTo>
                  <a:pt x="6639139" y="-72572"/>
                  <a:pt x="6558929" y="58057"/>
                  <a:pt x="6558929" y="58057"/>
                </a:cubicBezTo>
                <a:cubicBezTo>
                  <a:pt x="6556637" y="59203"/>
                  <a:pt x="6557783" y="62068"/>
                  <a:pt x="6558929" y="64933"/>
                </a:cubicBezTo>
              </a:path>
            </a:pathLst>
          </a:custGeom>
          <a:noFill/>
          <a:ln w="31750" cap="flat">
            <a:solidFill>
              <a:srgbClr val="FF0000"/>
            </a:solidFill>
            <a:prstDash val="sysDash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548C6D3-6DE4-4A82-A1E8-5AF6A4EAECBD}"/>
              </a:ext>
            </a:extLst>
          </p:cNvPr>
          <p:cNvSpPr txBox="1"/>
          <p:nvPr/>
        </p:nvSpPr>
        <p:spPr>
          <a:xfrm>
            <a:off x="3683636" y="1354758"/>
            <a:ext cx="1378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Risk (Volatility)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00FB7A14-8D60-4004-8966-DE97E0A5D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11" y="19020"/>
            <a:ext cx="7938833" cy="477726"/>
          </a:xfrm>
        </p:spPr>
        <p:txBody>
          <a:bodyPr>
            <a:normAutofit fontScale="90000"/>
          </a:bodyPr>
          <a:lstStyle/>
          <a:p>
            <a:r>
              <a:rPr lang="en-US" sz="2800" dirty="0"/>
              <a:t>The Study of Finance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11A6B7E3-D905-4948-81BB-1756B1502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87" y="4519733"/>
            <a:ext cx="4555452" cy="2325531"/>
          </a:xfrm>
        </p:spPr>
        <p:txBody>
          <a:bodyPr/>
          <a:lstStyle/>
          <a:p>
            <a:r>
              <a:rPr lang="en-US" u="sng" dirty="0">
                <a:solidFill>
                  <a:schemeClr val="tx1"/>
                </a:solidFill>
              </a:rPr>
              <a:t>3 FACTORS BEFORE YOU INVEST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Measure  Expected Return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Quantify Risk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Set Time (Exit)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B887F1C-0BD5-4DD1-B250-1157D0B810EC}"/>
              </a:ext>
            </a:extLst>
          </p:cNvPr>
          <p:cNvSpPr txBox="1"/>
          <p:nvPr/>
        </p:nvSpPr>
        <p:spPr>
          <a:xfrm>
            <a:off x="111058" y="423097"/>
            <a:ext cx="28123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rgbClr val="002060"/>
                </a:solidFill>
              </a:rPr>
              <a:t>FIELDS OF FINACE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Corporate Finance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Investment Analysis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Credit Analysis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048EC68-8647-4038-9755-1068E411B328}"/>
              </a:ext>
            </a:extLst>
          </p:cNvPr>
          <p:cNvCxnSpPr/>
          <p:nvPr/>
        </p:nvCxnSpPr>
        <p:spPr>
          <a:xfrm>
            <a:off x="5732693" y="561021"/>
            <a:ext cx="393405" cy="1158949"/>
          </a:xfrm>
          <a:prstGeom prst="straightConnector1">
            <a:avLst/>
          </a:prstGeom>
          <a:ln w="508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418D70D-052C-444E-8675-75A7F12EC689}"/>
              </a:ext>
            </a:extLst>
          </p:cNvPr>
          <p:cNvCxnSpPr/>
          <p:nvPr/>
        </p:nvCxnSpPr>
        <p:spPr>
          <a:xfrm>
            <a:off x="5180009" y="700317"/>
            <a:ext cx="393405" cy="1158949"/>
          </a:xfrm>
          <a:prstGeom prst="straightConnector1">
            <a:avLst/>
          </a:prstGeom>
          <a:ln w="508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813C2F4-C4A8-4F33-BEE6-6A3997DA162C}"/>
              </a:ext>
            </a:extLst>
          </p:cNvPr>
          <p:cNvCxnSpPr/>
          <p:nvPr/>
        </p:nvCxnSpPr>
        <p:spPr>
          <a:xfrm>
            <a:off x="5440019" y="630669"/>
            <a:ext cx="393405" cy="1158949"/>
          </a:xfrm>
          <a:prstGeom prst="straightConnector1">
            <a:avLst/>
          </a:prstGeom>
          <a:ln w="508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C940A2F9-A850-4DA3-8E83-6B74C351C4C7}"/>
              </a:ext>
            </a:extLst>
          </p:cNvPr>
          <p:cNvCxnSpPr>
            <a:cxnSpLocks/>
          </p:cNvCxnSpPr>
          <p:nvPr/>
        </p:nvCxnSpPr>
        <p:spPr>
          <a:xfrm flipH="1" flipV="1">
            <a:off x="6070489" y="2682089"/>
            <a:ext cx="318553" cy="1335454"/>
          </a:xfrm>
          <a:prstGeom prst="straightConnector1">
            <a:avLst/>
          </a:prstGeom>
          <a:ln w="50800">
            <a:solidFill>
              <a:srgbClr val="2BF54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2BADBAD-E5F4-4E5C-B7E1-B5CF7C566423}"/>
              </a:ext>
            </a:extLst>
          </p:cNvPr>
          <p:cNvCxnSpPr>
            <a:cxnSpLocks/>
          </p:cNvCxnSpPr>
          <p:nvPr/>
        </p:nvCxnSpPr>
        <p:spPr>
          <a:xfrm flipH="1" flipV="1">
            <a:off x="6344756" y="2672536"/>
            <a:ext cx="318553" cy="1335454"/>
          </a:xfrm>
          <a:prstGeom prst="straightConnector1">
            <a:avLst/>
          </a:prstGeom>
          <a:ln w="50800">
            <a:solidFill>
              <a:srgbClr val="2BF54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3DAE00A3-1EEC-4E19-8305-CBD9E2E1FC1A}"/>
              </a:ext>
            </a:extLst>
          </p:cNvPr>
          <p:cNvCxnSpPr>
            <a:cxnSpLocks/>
          </p:cNvCxnSpPr>
          <p:nvPr/>
        </p:nvCxnSpPr>
        <p:spPr>
          <a:xfrm flipH="1" flipV="1">
            <a:off x="6619023" y="2628924"/>
            <a:ext cx="318553" cy="1335454"/>
          </a:xfrm>
          <a:prstGeom prst="straightConnector1">
            <a:avLst/>
          </a:prstGeom>
          <a:ln w="50800">
            <a:solidFill>
              <a:srgbClr val="2BF54D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C2F8A9F2-2C55-4161-8E7A-E8C5DFFC9841}"/>
              </a:ext>
            </a:extLst>
          </p:cNvPr>
          <p:cNvSpPr txBox="1"/>
          <p:nvPr/>
        </p:nvSpPr>
        <p:spPr>
          <a:xfrm>
            <a:off x="6986557" y="3271544"/>
            <a:ext cx="2812312" cy="646331"/>
          </a:xfrm>
          <a:prstGeom prst="rect">
            <a:avLst/>
          </a:prstGeom>
          <a:noFill/>
          <a:ln>
            <a:solidFill>
              <a:srgbClr val="2BF54D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92D050"/>
                </a:solidFill>
              </a:rPr>
              <a:t>Finance Strategies to Keep the </a:t>
            </a:r>
            <a:r>
              <a:rPr lang="en-US" b="1" u="sng" dirty="0">
                <a:solidFill>
                  <a:srgbClr val="92D050"/>
                </a:solidFill>
              </a:rPr>
              <a:t>Value Line Up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68A13BB-0CC4-42FF-9EA5-7D631DCB30D6}"/>
              </a:ext>
            </a:extLst>
          </p:cNvPr>
          <p:cNvSpPr txBox="1"/>
          <p:nvPr/>
        </p:nvSpPr>
        <p:spPr>
          <a:xfrm>
            <a:off x="5858259" y="89141"/>
            <a:ext cx="2941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Risks that are pushing the </a:t>
            </a:r>
            <a:r>
              <a:rPr lang="en-US" b="1" u="sng" dirty="0">
                <a:solidFill>
                  <a:srgbClr val="FFFF00"/>
                </a:solidFill>
              </a:rPr>
              <a:t>Value Line down</a:t>
            </a:r>
          </a:p>
        </p:txBody>
      </p:sp>
    </p:spTree>
    <p:extLst>
      <p:ext uri="{BB962C8B-B14F-4D97-AF65-F5344CB8AC3E}">
        <p14:creationId xmlns:p14="http://schemas.microsoft.com/office/powerpoint/2010/main" val="4157720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DF0B5-E547-40CA-A51A-57552FE0E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451" y="-194671"/>
            <a:ext cx="8534400" cy="1507067"/>
          </a:xfrm>
        </p:spPr>
        <p:txBody>
          <a:bodyPr/>
          <a:lstStyle/>
          <a:p>
            <a:r>
              <a:rPr lang="en-US" dirty="0"/>
              <a:t>The Study of Finance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871210-675C-45BE-A438-9985097E2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698" y="82503"/>
            <a:ext cx="5572209" cy="6662056"/>
          </a:xfrm>
        </p:spPr>
        <p:txBody>
          <a:bodyPr>
            <a:normAutofit/>
          </a:bodyPr>
          <a:lstStyle/>
          <a:p>
            <a:r>
              <a:rPr lang="en-US" b="1" u="sng" dirty="0">
                <a:solidFill>
                  <a:srgbClr val="FF0000"/>
                </a:solidFill>
              </a:rPr>
              <a:t>Corporate Finance</a:t>
            </a:r>
          </a:p>
          <a:p>
            <a:pPr lvl="1"/>
            <a:r>
              <a:rPr lang="en-US" b="1" u="sng" dirty="0">
                <a:solidFill>
                  <a:schemeClr val="tx1"/>
                </a:solidFill>
              </a:rPr>
              <a:t>Risks that are pushing the Value Line Down: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Economy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Competition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Government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Disasters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Other Systemic/Firm Specific Risks</a:t>
            </a:r>
          </a:p>
          <a:p>
            <a:pPr lvl="2"/>
            <a:endParaRPr lang="en-US" b="1" dirty="0">
              <a:solidFill>
                <a:schemeClr val="tx1"/>
              </a:solidFill>
            </a:endParaRPr>
          </a:p>
          <a:p>
            <a:pPr lvl="1"/>
            <a:r>
              <a:rPr lang="en-US" b="1" u="sng" dirty="0">
                <a:solidFill>
                  <a:schemeClr val="tx1"/>
                </a:solidFill>
              </a:rPr>
              <a:t>Strategies to Keep the Value Line Up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Operating Strategies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Transactional Strategies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Financing Strategies</a:t>
            </a:r>
          </a:p>
          <a:p>
            <a:pPr lvl="2"/>
            <a:r>
              <a:rPr lang="en-US" b="1" dirty="0">
                <a:solidFill>
                  <a:schemeClr val="tx1"/>
                </a:solidFill>
              </a:rPr>
              <a:t>Social Responsibility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1532C3B9-99B9-4FE8-A383-ABA696DC14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9356" y="1312395"/>
            <a:ext cx="6096528" cy="3429297"/>
          </a:xfrm>
          <a:prstGeom prst="rect">
            <a:avLst/>
          </a:prstGeom>
          <a:noFill/>
          <a:ln w="539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033539992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1501</TotalTime>
  <Words>699</Words>
  <Application>Microsoft Office PowerPoint</Application>
  <PresentationFormat>Widescreen</PresentationFormat>
  <Paragraphs>139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Gothic</vt:lpstr>
      <vt:lpstr>Times New Roman</vt:lpstr>
      <vt:lpstr>Wingdings 3</vt:lpstr>
      <vt:lpstr>Slice</vt:lpstr>
      <vt:lpstr>International finance Lecture 1: risk &amp; return overview</vt:lpstr>
      <vt:lpstr>PowerPoint Presentation</vt:lpstr>
      <vt:lpstr>PowerPoint Presentation</vt:lpstr>
      <vt:lpstr>PowerPoint Presentation</vt:lpstr>
      <vt:lpstr>PowerPoint Presentation</vt:lpstr>
      <vt:lpstr>The Study of Finance</vt:lpstr>
      <vt:lpstr>The Study of Finance</vt:lpstr>
      <vt:lpstr>The Study of Finance</vt:lpstr>
      <vt:lpstr>The Study of Finance</vt:lpstr>
      <vt:lpstr>The Study of Finance</vt:lpstr>
      <vt:lpstr>The Study of Finance</vt:lpstr>
      <vt:lpstr>The Study of Finance</vt:lpstr>
      <vt:lpstr>Corporate finance</vt:lpstr>
      <vt:lpstr>Investment analysis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finance Lecture 1: risk &amp; return overview</dc:title>
  <dc:creator>Chris Droussiotis</dc:creator>
  <cp:lastModifiedBy>Chris Droussiotis</cp:lastModifiedBy>
  <cp:revision>4</cp:revision>
  <dcterms:created xsi:type="dcterms:W3CDTF">2020-03-22T14:10:03Z</dcterms:created>
  <dcterms:modified xsi:type="dcterms:W3CDTF">2020-03-31T21:09:12Z</dcterms:modified>
</cp:coreProperties>
</file>