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1"/>
  </p:notesMasterIdLst>
  <p:sldIdLst>
    <p:sldId id="256" r:id="rId2"/>
    <p:sldId id="257" r:id="rId3"/>
    <p:sldId id="258" r:id="rId4"/>
    <p:sldId id="307" r:id="rId5"/>
    <p:sldId id="259" r:id="rId6"/>
    <p:sldId id="260" r:id="rId7"/>
    <p:sldId id="261" r:id="rId8"/>
    <p:sldId id="262" r:id="rId9"/>
    <p:sldId id="263" r:id="rId10"/>
    <p:sldId id="305" r:id="rId11"/>
    <p:sldId id="264" r:id="rId12"/>
    <p:sldId id="303" r:id="rId13"/>
    <p:sldId id="304" r:id="rId14"/>
    <p:sldId id="265" r:id="rId15"/>
    <p:sldId id="266" r:id="rId16"/>
    <p:sldId id="268" r:id="rId17"/>
    <p:sldId id="267" r:id="rId18"/>
    <p:sldId id="306" r:id="rId19"/>
    <p:sldId id="30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578769-5F03-4C49-B0AD-B4C2C4911CE1}" v="105" dt="2025-01-21T11:59:38.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14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B5578769-5F03-4C49-B0AD-B4C2C4911CE1}"/>
    <pc:docChg chg="custSel modSld sldOrd">
      <pc:chgData name="Chris Droussiotis" userId="66921b89f68d3868" providerId="LiveId" clId="{B5578769-5F03-4C49-B0AD-B4C2C4911CE1}" dt="2025-01-21T11:59:38.058" v="1497"/>
      <pc:docMkLst>
        <pc:docMk/>
      </pc:docMkLst>
      <pc:sldChg chg="modSp mod">
        <pc:chgData name="Chris Droussiotis" userId="66921b89f68d3868" providerId="LiveId" clId="{B5578769-5F03-4C49-B0AD-B4C2C4911CE1}" dt="2025-01-15T06:08:08.082" v="434" actId="20577"/>
        <pc:sldMkLst>
          <pc:docMk/>
          <pc:sldMk cId="1824802099" sldId="256"/>
        </pc:sldMkLst>
        <pc:spChg chg="mod">
          <ac:chgData name="Chris Droussiotis" userId="66921b89f68d3868" providerId="LiveId" clId="{B5578769-5F03-4C49-B0AD-B4C2C4911CE1}" dt="2025-01-15T06:08:08.082" v="434" actId="20577"/>
          <ac:spMkLst>
            <pc:docMk/>
            <pc:sldMk cId="1824802099" sldId="256"/>
            <ac:spMk id="3" creationId="{FA6AFE01-6126-E380-5FE1-3279F5FE0D2E}"/>
          </ac:spMkLst>
        </pc:spChg>
      </pc:sldChg>
      <pc:sldChg chg="modAnim modNotesTx">
        <pc:chgData name="Chris Droussiotis" userId="66921b89f68d3868" providerId="LiveId" clId="{B5578769-5F03-4C49-B0AD-B4C2C4911CE1}" dt="2025-01-21T11:11:43.277" v="646"/>
        <pc:sldMkLst>
          <pc:docMk/>
          <pc:sldMk cId="2926477247" sldId="257"/>
        </pc:sldMkLst>
      </pc:sldChg>
      <pc:sldChg chg="modAnim modNotesTx">
        <pc:chgData name="Chris Droussiotis" userId="66921b89f68d3868" providerId="LiveId" clId="{B5578769-5F03-4C49-B0AD-B4C2C4911CE1}" dt="2025-01-21T11:13:16.863" v="650"/>
        <pc:sldMkLst>
          <pc:docMk/>
          <pc:sldMk cId="1805750292" sldId="258"/>
        </pc:sldMkLst>
      </pc:sldChg>
      <pc:sldChg chg="addSp delSp modSp mod modAnim">
        <pc:chgData name="Chris Droussiotis" userId="66921b89f68d3868" providerId="LiveId" clId="{B5578769-5F03-4C49-B0AD-B4C2C4911CE1}" dt="2025-01-21T11:16:59.452" v="660"/>
        <pc:sldMkLst>
          <pc:docMk/>
          <pc:sldMk cId="3873985038" sldId="259"/>
        </pc:sldMkLst>
        <pc:spChg chg="add mod">
          <ac:chgData name="Chris Droussiotis" userId="66921b89f68d3868" providerId="LiveId" clId="{B5578769-5F03-4C49-B0AD-B4C2C4911CE1}" dt="2025-01-13T10:25:39.646" v="64" actId="115"/>
          <ac:spMkLst>
            <pc:docMk/>
            <pc:sldMk cId="3873985038" sldId="259"/>
            <ac:spMk id="6" creationId="{599F5139-C13B-4E21-30B0-3D94D3CDB979}"/>
          </ac:spMkLst>
        </pc:spChg>
        <pc:spChg chg="mod">
          <ac:chgData name="Chris Droussiotis" userId="66921b89f68d3868" providerId="LiveId" clId="{B5578769-5F03-4C49-B0AD-B4C2C4911CE1}" dt="2025-01-13T10:21:14.362" v="19" actId="14100"/>
          <ac:spMkLst>
            <pc:docMk/>
            <pc:sldMk cId="3873985038" sldId="259"/>
            <ac:spMk id="8" creationId="{2C71893B-79ED-68E7-5192-AA082A3D44AC}"/>
          </ac:spMkLst>
        </pc:spChg>
        <pc:spChg chg="add">
          <ac:chgData name="Chris Droussiotis" userId="66921b89f68d3868" providerId="LiveId" clId="{B5578769-5F03-4C49-B0AD-B4C2C4911CE1}" dt="2025-01-13T10:20:51.291" v="13" actId="26606"/>
          <ac:spMkLst>
            <pc:docMk/>
            <pc:sldMk cId="3873985038" sldId="259"/>
            <ac:spMk id="52" creationId="{ADE57300-C7FF-4578-99A0-42B0295B123C}"/>
          </ac:spMkLst>
        </pc:spChg>
        <pc:spChg chg="add">
          <ac:chgData name="Chris Droussiotis" userId="66921b89f68d3868" providerId="LiveId" clId="{B5578769-5F03-4C49-B0AD-B4C2C4911CE1}" dt="2025-01-13T10:20:51.291" v="13" actId="26606"/>
          <ac:spMkLst>
            <pc:docMk/>
            <pc:sldMk cId="3873985038" sldId="259"/>
            <ac:spMk id="54" creationId="{DB8F8250-7A81-4A19-87AD-FFB2CE4E39A5}"/>
          </ac:spMkLst>
        </pc:spChg>
        <pc:spChg chg="add">
          <ac:chgData name="Chris Droussiotis" userId="66921b89f68d3868" providerId="LiveId" clId="{B5578769-5F03-4C49-B0AD-B4C2C4911CE1}" dt="2025-01-13T10:20:51.291" v="13" actId="26606"/>
          <ac:spMkLst>
            <pc:docMk/>
            <pc:sldMk cId="3873985038" sldId="259"/>
            <ac:spMk id="56" creationId="{499F38FC-2DEA-2647-C409-EF75720C1017}"/>
          </ac:spMkLst>
        </pc:spChg>
        <pc:spChg chg="add">
          <ac:chgData name="Chris Droussiotis" userId="66921b89f68d3868" providerId="LiveId" clId="{B5578769-5F03-4C49-B0AD-B4C2C4911CE1}" dt="2025-01-13T10:20:51.291" v="13" actId="26606"/>
          <ac:spMkLst>
            <pc:docMk/>
            <pc:sldMk cId="3873985038" sldId="259"/>
            <ac:spMk id="58" creationId="{F3FF94B3-6D3E-44FE-BB02-A9027C0003C7}"/>
          </ac:spMkLst>
        </pc:spChg>
        <pc:spChg chg="add">
          <ac:chgData name="Chris Droussiotis" userId="66921b89f68d3868" providerId="LiveId" clId="{B5578769-5F03-4C49-B0AD-B4C2C4911CE1}" dt="2025-01-13T10:20:51.291" v="13" actId="26606"/>
          <ac:spMkLst>
            <pc:docMk/>
            <pc:sldMk cId="3873985038" sldId="259"/>
            <ac:spMk id="60" creationId="{CD7F9EC8-0E2C-4023-9DD1-73BEF6B80D13}"/>
          </ac:spMkLst>
        </pc:spChg>
        <pc:spChg chg="add">
          <ac:chgData name="Chris Droussiotis" userId="66921b89f68d3868" providerId="LiveId" clId="{B5578769-5F03-4C49-B0AD-B4C2C4911CE1}" dt="2025-01-13T10:20:51.291" v="13" actId="26606"/>
          <ac:spMkLst>
            <pc:docMk/>
            <pc:sldMk cId="3873985038" sldId="259"/>
            <ac:spMk id="62" creationId="{DD646702-1788-B97D-918B-46834CD1E6B9}"/>
          </ac:spMkLst>
        </pc:spChg>
        <pc:spChg chg="add">
          <ac:chgData name="Chris Droussiotis" userId="66921b89f68d3868" providerId="LiveId" clId="{B5578769-5F03-4C49-B0AD-B4C2C4911CE1}" dt="2025-01-13T10:20:51.291" v="13" actId="26606"/>
          <ac:spMkLst>
            <pc:docMk/>
            <pc:sldMk cId="3873985038" sldId="259"/>
            <ac:spMk id="64" creationId="{F6B4FCA5-23FA-C759-8E23-68410B3505AA}"/>
          </ac:spMkLst>
        </pc:spChg>
        <pc:picChg chg="add mod">
          <ac:chgData name="Chris Droussiotis" userId="66921b89f68d3868" providerId="LiveId" clId="{B5578769-5F03-4C49-B0AD-B4C2C4911CE1}" dt="2025-01-13T10:25:43.172" v="65" actId="1076"/>
          <ac:picMkLst>
            <pc:docMk/>
            <pc:sldMk cId="3873985038" sldId="259"/>
            <ac:picMk id="4" creationId="{C284A2AC-2D66-055B-251D-2F9985AE9BD7}"/>
          </ac:picMkLst>
        </pc:picChg>
        <pc:picChg chg="add mod">
          <ac:chgData name="Chris Droussiotis" userId="66921b89f68d3868" providerId="LiveId" clId="{B5578769-5F03-4C49-B0AD-B4C2C4911CE1}" dt="2025-01-13T10:25:47.608" v="66" actId="1076"/>
          <ac:picMkLst>
            <pc:docMk/>
            <pc:sldMk cId="3873985038" sldId="259"/>
            <ac:picMk id="5" creationId="{CF21119E-C789-F845-E844-83CD34F56F64}"/>
          </ac:picMkLst>
        </pc:picChg>
        <pc:picChg chg="mod">
          <ac:chgData name="Chris Droussiotis" userId="66921b89f68d3868" providerId="LiveId" clId="{B5578769-5F03-4C49-B0AD-B4C2C4911CE1}" dt="2025-01-13T10:21:01.528" v="16" actId="14100"/>
          <ac:picMkLst>
            <pc:docMk/>
            <pc:sldMk cId="3873985038" sldId="259"/>
            <ac:picMk id="7" creationId="{E4666452-3650-8265-F0D0-F72832F0DBB6}"/>
          </ac:picMkLst>
        </pc:picChg>
      </pc:sldChg>
      <pc:sldChg chg="modSp mod modAnim">
        <pc:chgData name="Chris Droussiotis" userId="66921b89f68d3868" providerId="LiveId" clId="{B5578769-5F03-4C49-B0AD-B4C2C4911CE1}" dt="2025-01-21T11:18:26.036" v="665"/>
        <pc:sldMkLst>
          <pc:docMk/>
          <pc:sldMk cId="1591929697" sldId="260"/>
        </pc:sldMkLst>
        <pc:spChg chg="mod">
          <ac:chgData name="Chris Droussiotis" userId="66921b89f68d3868" providerId="LiveId" clId="{B5578769-5F03-4C49-B0AD-B4C2C4911CE1}" dt="2025-01-13T10:42:02.650" v="73" actId="20577"/>
          <ac:spMkLst>
            <pc:docMk/>
            <pc:sldMk cId="1591929697" sldId="260"/>
            <ac:spMk id="3" creationId="{4487DA48-306E-F699-27A2-CDBA9105AE7F}"/>
          </ac:spMkLst>
        </pc:spChg>
      </pc:sldChg>
      <pc:sldChg chg="modSp mod modAnim">
        <pc:chgData name="Chris Droussiotis" userId="66921b89f68d3868" providerId="LiveId" clId="{B5578769-5F03-4C49-B0AD-B4C2C4911CE1}" dt="2025-01-21T11:20:29.493" v="687"/>
        <pc:sldMkLst>
          <pc:docMk/>
          <pc:sldMk cId="2186977329" sldId="261"/>
        </pc:sldMkLst>
        <pc:spChg chg="mod">
          <ac:chgData name="Chris Droussiotis" userId="66921b89f68d3868" providerId="LiveId" clId="{B5578769-5F03-4C49-B0AD-B4C2C4911CE1}" dt="2025-01-13T10:42:37.303" v="75" actId="14100"/>
          <ac:spMkLst>
            <pc:docMk/>
            <pc:sldMk cId="2186977329" sldId="261"/>
            <ac:spMk id="2" creationId="{F5C1867F-FF5D-D4A6-CBD3-842C3A738BB9}"/>
          </ac:spMkLst>
        </pc:spChg>
        <pc:spChg chg="mod">
          <ac:chgData name="Chris Droussiotis" userId="66921b89f68d3868" providerId="LiveId" clId="{B5578769-5F03-4C49-B0AD-B4C2C4911CE1}" dt="2025-01-21T11:19:40.515" v="683" actId="20577"/>
          <ac:spMkLst>
            <pc:docMk/>
            <pc:sldMk cId="2186977329" sldId="261"/>
            <ac:spMk id="3" creationId="{1358304B-E7EC-4CA0-571D-A14C765A414A}"/>
          </ac:spMkLst>
        </pc:spChg>
      </pc:sldChg>
      <pc:sldChg chg="modSp mod modAnim">
        <pc:chgData name="Chris Droussiotis" userId="66921b89f68d3868" providerId="LiveId" clId="{B5578769-5F03-4C49-B0AD-B4C2C4911CE1}" dt="2025-01-21T11:21:15.735" v="690"/>
        <pc:sldMkLst>
          <pc:docMk/>
          <pc:sldMk cId="3462173564" sldId="262"/>
        </pc:sldMkLst>
        <pc:spChg chg="mod">
          <ac:chgData name="Chris Droussiotis" userId="66921b89f68d3868" providerId="LiveId" clId="{B5578769-5F03-4C49-B0AD-B4C2C4911CE1}" dt="2025-01-13T10:43:10.353" v="79" actId="14100"/>
          <ac:spMkLst>
            <pc:docMk/>
            <pc:sldMk cId="3462173564" sldId="262"/>
            <ac:spMk id="2" creationId="{34D2032F-9672-8855-F6BF-4AC2AB7181A5}"/>
          </ac:spMkLst>
        </pc:spChg>
        <pc:spChg chg="mod">
          <ac:chgData name="Chris Droussiotis" userId="66921b89f68d3868" providerId="LiveId" clId="{B5578769-5F03-4C49-B0AD-B4C2C4911CE1}" dt="2025-01-13T10:43:49.010" v="86" actId="27636"/>
          <ac:spMkLst>
            <pc:docMk/>
            <pc:sldMk cId="3462173564" sldId="262"/>
            <ac:spMk id="3" creationId="{6DE7719B-0289-A939-1F7F-F201A872AE84}"/>
          </ac:spMkLst>
        </pc:spChg>
      </pc:sldChg>
      <pc:sldChg chg="modSp mod modAnim">
        <pc:chgData name="Chris Droussiotis" userId="66921b89f68d3868" providerId="LiveId" clId="{B5578769-5F03-4C49-B0AD-B4C2C4911CE1}" dt="2025-01-21T11:22:49.716" v="697"/>
        <pc:sldMkLst>
          <pc:docMk/>
          <pc:sldMk cId="2747454983" sldId="263"/>
        </pc:sldMkLst>
        <pc:spChg chg="mod">
          <ac:chgData name="Chris Droussiotis" userId="66921b89f68d3868" providerId="LiveId" clId="{B5578769-5F03-4C49-B0AD-B4C2C4911CE1}" dt="2025-01-13T10:44:11.242" v="96" actId="27636"/>
          <ac:spMkLst>
            <pc:docMk/>
            <pc:sldMk cId="2747454983" sldId="263"/>
            <ac:spMk id="3" creationId="{170298C2-BE59-A953-6760-F01328193071}"/>
          </ac:spMkLst>
        </pc:spChg>
      </pc:sldChg>
      <pc:sldChg chg="modSp mod modAnim">
        <pc:chgData name="Chris Droussiotis" userId="66921b89f68d3868" providerId="LiveId" clId="{B5578769-5F03-4C49-B0AD-B4C2C4911CE1}" dt="2025-01-21T11:26:26.816" v="702"/>
        <pc:sldMkLst>
          <pc:docMk/>
          <pc:sldMk cId="144277259" sldId="264"/>
        </pc:sldMkLst>
        <pc:spChg chg="mod">
          <ac:chgData name="Chris Droussiotis" userId="66921b89f68d3868" providerId="LiveId" clId="{B5578769-5F03-4C49-B0AD-B4C2C4911CE1}" dt="2025-01-13T10:47:16.379" v="273" actId="255"/>
          <ac:spMkLst>
            <pc:docMk/>
            <pc:sldMk cId="144277259" sldId="264"/>
            <ac:spMk id="3" creationId="{A77CE382-55F5-69F9-43B6-0559136570EC}"/>
          </ac:spMkLst>
        </pc:spChg>
      </pc:sldChg>
      <pc:sldChg chg="modSp mod modAnim">
        <pc:chgData name="Chris Droussiotis" userId="66921b89f68d3868" providerId="LiveId" clId="{B5578769-5F03-4C49-B0AD-B4C2C4911CE1}" dt="2025-01-21T11:27:37.456" v="706"/>
        <pc:sldMkLst>
          <pc:docMk/>
          <pc:sldMk cId="266634464" sldId="265"/>
        </pc:sldMkLst>
        <pc:spChg chg="mod">
          <ac:chgData name="Chris Droussiotis" userId="66921b89f68d3868" providerId="LiveId" clId="{B5578769-5F03-4C49-B0AD-B4C2C4911CE1}" dt="2025-01-13T10:47:40.623" v="276" actId="1076"/>
          <ac:spMkLst>
            <pc:docMk/>
            <pc:sldMk cId="266634464" sldId="265"/>
            <ac:spMk id="2" creationId="{4EFE40EB-73E7-DF63-D6BC-D4E7EF57CB2E}"/>
          </ac:spMkLst>
        </pc:spChg>
        <pc:graphicFrameChg chg="mod">
          <ac:chgData name="Chris Droussiotis" userId="66921b89f68d3868" providerId="LiveId" clId="{B5578769-5F03-4C49-B0AD-B4C2C4911CE1}" dt="2025-01-13T10:49:12.801" v="294" actId="120"/>
          <ac:graphicFrameMkLst>
            <pc:docMk/>
            <pc:sldMk cId="266634464" sldId="265"/>
            <ac:graphicFrameMk id="5" creationId="{6F88F4E3-856E-EB55-1487-D005925E3236}"/>
          </ac:graphicFrameMkLst>
        </pc:graphicFrameChg>
      </pc:sldChg>
      <pc:sldChg chg="modAnim">
        <pc:chgData name="Chris Droussiotis" userId="66921b89f68d3868" providerId="LiveId" clId="{B5578769-5F03-4C49-B0AD-B4C2C4911CE1}" dt="2025-01-21T11:30:09.889" v="709"/>
        <pc:sldMkLst>
          <pc:docMk/>
          <pc:sldMk cId="1888698548" sldId="266"/>
        </pc:sldMkLst>
      </pc:sldChg>
      <pc:sldChg chg="addSp delSp modSp mod modAnim">
        <pc:chgData name="Chris Droussiotis" userId="66921b89f68d3868" providerId="LiveId" clId="{B5578769-5F03-4C49-B0AD-B4C2C4911CE1}" dt="2025-01-21T11:32:06.713" v="715"/>
        <pc:sldMkLst>
          <pc:docMk/>
          <pc:sldMk cId="3811837115" sldId="267"/>
        </pc:sldMkLst>
        <pc:spChg chg="mod">
          <ac:chgData name="Chris Droussiotis" userId="66921b89f68d3868" providerId="LiveId" clId="{B5578769-5F03-4C49-B0AD-B4C2C4911CE1}" dt="2025-01-13T10:56:29.086" v="425" actId="20577"/>
          <ac:spMkLst>
            <pc:docMk/>
            <pc:sldMk cId="3811837115" sldId="267"/>
            <ac:spMk id="3" creationId="{FEE8A891-FDD2-CDA6-8C41-1A923A1532E5}"/>
          </ac:spMkLst>
        </pc:spChg>
        <pc:spChg chg="add mod">
          <ac:chgData name="Chris Droussiotis" userId="66921b89f68d3868" providerId="LiveId" clId="{B5578769-5F03-4C49-B0AD-B4C2C4911CE1}" dt="2025-01-13T11:11:00.091" v="431" actId="14100"/>
          <ac:spMkLst>
            <pc:docMk/>
            <pc:sldMk cId="3811837115" sldId="267"/>
            <ac:spMk id="6" creationId="{9CE01331-279E-1154-0A3C-76CAF882B43A}"/>
          </ac:spMkLst>
        </pc:spChg>
      </pc:sldChg>
      <pc:sldChg chg="addSp modSp mod ord setBg modAnim">
        <pc:chgData name="Chris Droussiotis" userId="66921b89f68d3868" providerId="LiveId" clId="{B5578769-5F03-4C49-B0AD-B4C2C4911CE1}" dt="2025-01-21T11:38:51.809" v="730"/>
        <pc:sldMkLst>
          <pc:docMk/>
          <pc:sldMk cId="2101147756" sldId="268"/>
        </pc:sldMkLst>
        <pc:spChg chg="mod">
          <ac:chgData name="Chris Droussiotis" userId="66921b89f68d3868" providerId="LiveId" clId="{B5578769-5F03-4C49-B0AD-B4C2C4911CE1}" dt="2025-01-13T10:18:30.725" v="8" actId="14100"/>
          <ac:spMkLst>
            <pc:docMk/>
            <pc:sldMk cId="2101147756" sldId="268"/>
            <ac:spMk id="2" creationId="{FDBFD468-08C7-68AC-E041-BA9AC1B3D65C}"/>
          </ac:spMkLst>
        </pc:spChg>
        <pc:spChg chg="mod">
          <ac:chgData name="Chris Droussiotis" userId="66921b89f68d3868" providerId="LiveId" clId="{B5578769-5F03-4C49-B0AD-B4C2C4911CE1}" dt="2025-01-13T10:18:43.121" v="11" actId="14100"/>
          <ac:spMkLst>
            <pc:docMk/>
            <pc:sldMk cId="2101147756" sldId="268"/>
            <ac:spMk id="3" creationId="{602DA3FD-EB00-105A-C1B8-E14A2188C590}"/>
          </ac:spMkLst>
        </pc:spChg>
        <pc:spChg chg="add">
          <ac:chgData name="Chris Droussiotis" userId="66921b89f68d3868" providerId="LiveId" clId="{B5578769-5F03-4C49-B0AD-B4C2C4911CE1}" dt="2025-01-13T10:17:47.776" v="0" actId="26606"/>
          <ac:spMkLst>
            <pc:docMk/>
            <pc:sldMk cId="2101147756" sldId="268"/>
            <ac:spMk id="10" creationId="{4065D9BE-A58D-6E8A-D4A2-5056F3C5E9CA}"/>
          </ac:spMkLst>
        </pc:spChg>
        <pc:spChg chg="add">
          <ac:chgData name="Chris Droussiotis" userId="66921b89f68d3868" providerId="LiveId" clId="{B5578769-5F03-4C49-B0AD-B4C2C4911CE1}" dt="2025-01-13T10:17:47.776" v="0" actId="26606"/>
          <ac:spMkLst>
            <pc:docMk/>
            <pc:sldMk cId="2101147756" sldId="268"/>
            <ac:spMk id="12" creationId="{A745E793-BC99-8991-71CD-53FFBB6A8F69}"/>
          </ac:spMkLst>
        </pc:spChg>
        <pc:picChg chg="add mod">
          <ac:chgData name="Chris Droussiotis" userId="66921b89f68d3868" providerId="LiveId" clId="{B5578769-5F03-4C49-B0AD-B4C2C4911CE1}" dt="2025-01-13T10:18:20.055" v="6" actId="1076"/>
          <ac:picMkLst>
            <pc:docMk/>
            <pc:sldMk cId="2101147756" sldId="268"/>
            <ac:picMk id="7" creationId="{78788B20-2A01-B6F6-C5CA-6D3B3008EDF8}"/>
          </ac:picMkLst>
        </pc:picChg>
      </pc:sldChg>
      <pc:sldChg chg="modSp mod modAnim">
        <pc:chgData name="Chris Droussiotis" userId="66921b89f68d3868" providerId="LiveId" clId="{B5578769-5F03-4C49-B0AD-B4C2C4911CE1}" dt="2025-01-21T11:25:08.394" v="698"/>
        <pc:sldMkLst>
          <pc:docMk/>
          <pc:sldMk cId="476980154" sldId="305"/>
        </pc:sldMkLst>
        <pc:spChg chg="mod">
          <ac:chgData name="Chris Droussiotis" userId="66921b89f68d3868" providerId="LiveId" clId="{B5578769-5F03-4C49-B0AD-B4C2C4911CE1}" dt="2025-01-13T10:44:56.622" v="99" actId="27636"/>
          <ac:spMkLst>
            <pc:docMk/>
            <pc:sldMk cId="476980154" sldId="305"/>
            <ac:spMk id="2" creationId="{817DB403-0AC3-D054-F3F5-731586D13405}"/>
          </ac:spMkLst>
        </pc:spChg>
        <pc:picChg chg="mod">
          <ac:chgData name="Chris Droussiotis" userId="66921b89f68d3868" providerId="LiveId" clId="{B5578769-5F03-4C49-B0AD-B4C2C4911CE1}" dt="2025-01-13T10:45:56.811" v="269" actId="29295"/>
          <ac:picMkLst>
            <pc:docMk/>
            <pc:sldMk cId="476980154" sldId="305"/>
            <ac:picMk id="4" creationId="{FED56A09-9018-74BA-84D7-5D9018064474}"/>
          </ac:picMkLst>
        </pc:picChg>
      </pc:sldChg>
      <pc:sldChg chg="delSp modSp mod delDesignElem">
        <pc:chgData name="Chris Droussiotis" userId="66921b89f68d3868" providerId="LiveId" clId="{B5578769-5F03-4C49-B0AD-B4C2C4911CE1}" dt="2025-01-21T11:15:13.795" v="658" actId="14100"/>
        <pc:sldMkLst>
          <pc:docMk/>
          <pc:sldMk cId="1350775265" sldId="307"/>
        </pc:sldMkLst>
        <pc:spChg chg="del">
          <ac:chgData name="Chris Droussiotis" userId="66921b89f68d3868" providerId="LiveId" clId="{B5578769-5F03-4C49-B0AD-B4C2C4911CE1}" dt="2025-01-21T11:14:57.224" v="653" actId="478"/>
          <ac:spMkLst>
            <pc:docMk/>
            <pc:sldMk cId="1350775265" sldId="307"/>
            <ac:spMk id="6" creationId="{7A2062C5-C3DC-4E85-214F-4E4646F6929D}"/>
          </ac:spMkLst>
        </pc:spChg>
        <pc:picChg chg="del">
          <ac:chgData name="Chris Droussiotis" userId="66921b89f68d3868" providerId="LiveId" clId="{B5578769-5F03-4C49-B0AD-B4C2C4911CE1}" dt="2025-01-21T11:14:51.344" v="652" actId="478"/>
          <ac:picMkLst>
            <pc:docMk/>
            <pc:sldMk cId="1350775265" sldId="307"/>
            <ac:picMk id="4" creationId="{353FCFA2-654E-A74E-2ACD-9DE8ABADA3DC}"/>
          </ac:picMkLst>
        </pc:picChg>
        <pc:picChg chg="del">
          <ac:chgData name="Chris Droussiotis" userId="66921b89f68d3868" providerId="LiveId" clId="{B5578769-5F03-4C49-B0AD-B4C2C4911CE1}" dt="2025-01-21T11:14:59.238" v="654" actId="478"/>
          <ac:picMkLst>
            <pc:docMk/>
            <pc:sldMk cId="1350775265" sldId="307"/>
            <ac:picMk id="5" creationId="{CE2A64AE-3F5F-9C3C-A130-16572B4009B1}"/>
          </ac:picMkLst>
        </pc:picChg>
        <pc:picChg chg="mod">
          <ac:chgData name="Chris Droussiotis" userId="66921b89f68d3868" providerId="LiveId" clId="{B5578769-5F03-4C49-B0AD-B4C2C4911CE1}" dt="2025-01-21T11:15:13.795" v="658" actId="14100"/>
          <ac:picMkLst>
            <pc:docMk/>
            <pc:sldMk cId="1350775265" sldId="307"/>
            <ac:picMk id="7" creationId="{C5FF5DCC-1450-CC32-EE5A-46C112399AF6}"/>
          </ac:picMkLst>
        </pc:picChg>
      </pc:sldChg>
      <pc:sldChg chg="addSp delSp modSp mod delAnim modAnim delDesignElem">
        <pc:chgData name="Chris Droussiotis" userId="66921b89f68d3868" providerId="LiveId" clId="{B5578769-5F03-4C49-B0AD-B4C2C4911CE1}" dt="2025-01-21T11:59:38.058" v="1497"/>
        <pc:sldMkLst>
          <pc:docMk/>
          <pc:sldMk cId="2967423047" sldId="308"/>
        </pc:sldMkLst>
        <pc:spChg chg="del">
          <ac:chgData name="Chris Droussiotis" userId="66921b89f68d3868" providerId="LiveId" clId="{B5578769-5F03-4C49-B0AD-B4C2C4911CE1}" dt="2025-01-21T11:38:15.113" v="723" actId="478"/>
          <ac:spMkLst>
            <pc:docMk/>
            <pc:sldMk cId="2967423047" sldId="308"/>
            <ac:spMk id="2" creationId="{4E6B0CDA-06BA-834D-FA90-DB30B27FF313}"/>
          </ac:spMkLst>
        </pc:spChg>
        <pc:spChg chg="del">
          <ac:chgData name="Chris Droussiotis" userId="66921b89f68d3868" providerId="LiveId" clId="{B5578769-5F03-4C49-B0AD-B4C2C4911CE1}" dt="2025-01-21T11:38:07.781" v="721" actId="478"/>
          <ac:spMkLst>
            <pc:docMk/>
            <pc:sldMk cId="2967423047" sldId="308"/>
            <ac:spMk id="3" creationId="{4C8AFE77-9267-9A60-D5D0-5D2492408D23}"/>
          </ac:spMkLst>
        </pc:spChg>
        <pc:spChg chg="mod">
          <ac:chgData name="Chris Droussiotis" userId="66921b89f68d3868" providerId="LiveId" clId="{B5578769-5F03-4C49-B0AD-B4C2C4911CE1}" dt="2025-01-21T11:58:22.287" v="1489" actId="1076"/>
          <ac:spMkLst>
            <pc:docMk/>
            <pc:sldMk cId="2967423047" sldId="308"/>
            <ac:spMk id="6" creationId="{8C140784-1BD4-6765-8D0F-BE35A5916B61}"/>
          </ac:spMkLst>
        </pc:spChg>
        <pc:spChg chg="add del mod">
          <ac:chgData name="Chris Droussiotis" userId="66921b89f68d3868" providerId="LiveId" clId="{B5578769-5F03-4C49-B0AD-B4C2C4911CE1}" dt="2025-01-21T11:38:11.970" v="722" actId="478"/>
          <ac:spMkLst>
            <pc:docMk/>
            <pc:sldMk cId="2967423047" sldId="308"/>
            <ac:spMk id="7" creationId="{CA46A301-15B6-214E-FBF8-AAE14E0069AB}"/>
          </ac:spMkLst>
        </pc:spChg>
        <pc:spChg chg="add del mod">
          <ac:chgData name="Chris Droussiotis" userId="66921b89f68d3868" providerId="LiveId" clId="{B5578769-5F03-4C49-B0AD-B4C2C4911CE1}" dt="2025-01-21T11:38:18.168" v="724" actId="478"/>
          <ac:spMkLst>
            <pc:docMk/>
            <pc:sldMk cId="2967423047" sldId="308"/>
            <ac:spMk id="10" creationId="{D3CBE2FD-8690-9418-E3F3-79C0BEBB6CA4}"/>
          </ac:spMkLst>
        </pc:spChg>
        <pc:spChg chg="add mod">
          <ac:chgData name="Chris Droussiotis" userId="66921b89f68d3868" providerId="LiveId" clId="{B5578769-5F03-4C49-B0AD-B4C2C4911CE1}" dt="2025-01-21T11:58:18.391" v="1488" actId="14100"/>
          <ac:spMkLst>
            <pc:docMk/>
            <pc:sldMk cId="2967423047" sldId="308"/>
            <ac:spMk id="12" creationId="{638E2AAC-20BA-FF3D-EDF1-0168D7189B49}"/>
          </ac:spMkLst>
        </pc:spChg>
        <pc:picChg chg="mod">
          <ac:chgData name="Chris Droussiotis" userId="66921b89f68d3868" providerId="LiveId" clId="{B5578769-5F03-4C49-B0AD-B4C2C4911CE1}" dt="2025-01-21T11:58:13.745" v="1487" actId="1076"/>
          <ac:picMkLst>
            <pc:docMk/>
            <pc:sldMk cId="2967423047" sldId="308"/>
            <ac:picMk id="4" creationId="{5130438B-83B7-FB44-A22D-FDAC2FF3A934}"/>
          </ac:picMkLst>
        </pc:picChg>
        <pc:picChg chg="add mod">
          <ac:chgData name="Chris Droussiotis" userId="66921b89f68d3868" providerId="LiveId" clId="{B5578769-5F03-4C49-B0AD-B4C2C4911CE1}" dt="2025-01-21T11:58:27.417" v="1491" actId="14100"/>
          <ac:picMkLst>
            <pc:docMk/>
            <pc:sldMk cId="2967423047" sldId="308"/>
            <ac:picMk id="13" creationId="{BDB02EA7-69D9-383A-7548-4EFCACC794EF}"/>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69697-BDBD-4DD0-AF87-A86CBA9E2B9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D2DFFC-288B-4C8F-AB4B-BACC1E8568F5}">
      <dgm:prSet custT="1"/>
      <dgm:spPr/>
      <dgm:t>
        <a:bodyPr/>
        <a:lstStyle/>
        <a:p>
          <a:pPr algn="l"/>
          <a:r>
            <a:rPr lang="en-US" sz="1800" dirty="0"/>
            <a:t>Private equity firms have pushed back against the stereotype depicting them as strip miners of corporate assets, stressing their management expertise and examples of successful transformations of portfolio companies.</a:t>
          </a:r>
        </a:p>
      </dgm:t>
    </dgm:pt>
    <dgm:pt modelId="{9D7C3578-C682-4C3F-A818-D12C77AD1841}" type="parTrans" cxnId="{D7E99FBE-4311-46A3-AC6A-34DA35A14569}">
      <dgm:prSet/>
      <dgm:spPr/>
      <dgm:t>
        <a:bodyPr/>
        <a:lstStyle/>
        <a:p>
          <a:endParaRPr lang="en-US"/>
        </a:p>
      </dgm:t>
    </dgm:pt>
    <dgm:pt modelId="{38934841-5A93-49A1-8B59-0394CF78EFE1}" type="sibTrans" cxnId="{D7E99FBE-4311-46A3-AC6A-34DA35A14569}">
      <dgm:prSet/>
      <dgm:spPr/>
      <dgm:t>
        <a:bodyPr/>
        <a:lstStyle/>
        <a:p>
          <a:endParaRPr lang="en-US"/>
        </a:p>
      </dgm:t>
    </dgm:pt>
    <dgm:pt modelId="{5EDB5904-B146-4B98-A040-98C0CCD6D6CA}">
      <dgm:prSet custT="1"/>
      <dgm:spPr/>
      <dgm:t>
        <a:bodyPr/>
        <a:lstStyle/>
        <a:p>
          <a:pPr algn="l"/>
          <a:r>
            <a:rPr lang="en-US" sz="1800" dirty="0"/>
            <a:t>Many are touting their commitment to environmental, social, and governance (ESG) standards directing companies to mind the interests of stakeholders other than their owners.</a:t>
          </a:r>
        </a:p>
      </dgm:t>
    </dgm:pt>
    <dgm:pt modelId="{A9EB5BCA-D1DD-44E9-B5F9-C82DD3CD7B3C}" type="parTrans" cxnId="{55D8BB58-0E0E-41A0-B390-6D88B1422CDF}">
      <dgm:prSet/>
      <dgm:spPr/>
      <dgm:t>
        <a:bodyPr/>
        <a:lstStyle/>
        <a:p>
          <a:endParaRPr lang="en-US"/>
        </a:p>
      </dgm:t>
    </dgm:pt>
    <dgm:pt modelId="{411040DB-0886-4A5A-B762-B93BD10020A7}" type="sibTrans" cxnId="{55D8BB58-0E0E-41A0-B390-6D88B1422CDF}">
      <dgm:prSet/>
      <dgm:spPr/>
      <dgm:t>
        <a:bodyPr/>
        <a:lstStyle/>
        <a:p>
          <a:endParaRPr lang="en-US"/>
        </a:p>
      </dgm:t>
    </dgm:pt>
    <dgm:pt modelId="{372741BC-6461-426A-8E90-105170AF568F}">
      <dgm:prSet custT="1"/>
      <dgm:spPr/>
      <dgm:t>
        <a:bodyPr/>
        <a:lstStyle/>
        <a:p>
          <a:pPr algn="l"/>
          <a:r>
            <a:rPr lang="en-US" sz="1800" dirty="0"/>
            <a:t>Still, rapid changes that often follow a private equity buyout can often be difficult for a company's employees and the communities where it has operations.</a:t>
          </a:r>
        </a:p>
      </dgm:t>
    </dgm:pt>
    <dgm:pt modelId="{A73738D4-EF0A-42B8-8C40-0E71D6D59EA2}" type="parTrans" cxnId="{500D9462-3E84-4999-A7CE-F3CE1D6411EF}">
      <dgm:prSet/>
      <dgm:spPr/>
      <dgm:t>
        <a:bodyPr/>
        <a:lstStyle/>
        <a:p>
          <a:endParaRPr lang="en-US"/>
        </a:p>
      </dgm:t>
    </dgm:pt>
    <dgm:pt modelId="{DAFB7B57-FEF0-4BD6-8F8A-589C9B840D93}" type="sibTrans" cxnId="{500D9462-3E84-4999-A7CE-F3CE1D6411EF}">
      <dgm:prSet/>
      <dgm:spPr/>
      <dgm:t>
        <a:bodyPr/>
        <a:lstStyle/>
        <a:p>
          <a:endParaRPr lang="en-US"/>
        </a:p>
      </dgm:t>
    </dgm:pt>
    <dgm:pt modelId="{726A2B33-97EF-4208-B043-D9FCB3A5F8C2}">
      <dgm:prSet custT="1"/>
      <dgm:spPr/>
      <dgm:t>
        <a:bodyPr/>
        <a:lstStyle/>
        <a:p>
          <a:pPr algn="l"/>
          <a:r>
            <a:rPr lang="en-US" sz="1800" dirty="0"/>
            <a:t>Another frequent focus of controversy is the </a:t>
          </a:r>
          <a:r>
            <a:rPr lang="en-US" sz="1800" b="1" u="sng" dirty="0"/>
            <a:t>carried interest </a:t>
          </a:r>
          <a:r>
            <a:rPr lang="en-US" sz="1800" dirty="0"/>
            <a:t>provision allowing private equity managers to be taxed at the lower capital gains tax rate on the bulk of their compensation. Legislative attempts to tax that compensation as income have met with repeated defeat, notably when this change was dropped from the Inflation Reduction Act of 2022.</a:t>
          </a:r>
        </a:p>
      </dgm:t>
    </dgm:pt>
    <dgm:pt modelId="{930CA1DE-CB56-4083-92DA-7928DEB1076D}" type="parTrans" cxnId="{54BC21DE-EC43-4D42-91CF-B5946FF521A8}">
      <dgm:prSet/>
      <dgm:spPr/>
      <dgm:t>
        <a:bodyPr/>
        <a:lstStyle/>
        <a:p>
          <a:endParaRPr lang="en-US"/>
        </a:p>
      </dgm:t>
    </dgm:pt>
    <dgm:pt modelId="{8EF81128-6DC4-43F1-B410-385A066DD6A5}" type="sibTrans" cxnId="{54BC21DE-EC43-4D42-91CF-B5946FF521A8}">
      <dgm:prSet/>
      <dgm:spPr/>
      <dgm:t>
        <a:bodyPr/>
        <a:lstStyle/>
        <a:p>
          <a:endParaRPr lang="en-US"/>
        </a:p>
      </dgm:t>
    </dgm:pt>
    <dgm:pt modelId="{E1315A02-3A52-48AC-BF55-067A7B02338B}" type="pres">
      <dgm:prSet presAssocID="{42769697-BDBD-4DD0-AF87-A86CBA9E2B94}" presName="root" presStyleCnt="0">
        <dgm:presLayoutVars>
          <dgm:dir/>
          <dgm:resizeHandles val="exact"/>
        </dgm:presLayoutVars>
      </dgm:prSet>
      <dgm:spPr/>
    </dgm:pt>
    <dgm:pt modelId="{5F6A00ED-21F7-40FD-AEA2-43D04307B2F7}" type="pres">
      <dgm:prSet presAssocID="{22D2DFFC-288B-4C8F-AB4B-BACC1E8568F5}" presName="compNode" presStyleCnt="0"/>
      <dgm:spPr/>
    </dgm:pt>
    <dgm:pt modelId="{A1F08BA3-900E-4369-86E5-79C8F48CE1E3}" type="pres">
      <dgm:prSet presAssocID="{22D2DFFC-288B-4C8F-AB4B-BACC1E8568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C925D644-EE9D-4C05-89B3-1347576925C2}" type="pres">
      <dgm:prSet presAssocID="{22D2DFFC-288B-4C8F-AB4B-BACC1E8568F5}" presName="spaceRect" presStyleCnt="0"/>
      <dgm:spPr/>
    </dgm:pt>
    <dgm:pt modelId="{1C74D708-A14C-43F0-BC84-2AEC3BE1E16E}" type="pres">
      <dgm:prSet presAssocID="{22D2DFFC-288B-4C8F-AB4B-BACC1E8568F5}" presName="textRect" presStyleLbl="revTx" presStyleIdx="0" presStyleCnt="4" custScaleX="129691" custScaleY="149448">
        <dgm:presLayoutVars>
          <dgm:chMax val="1"/>
          <dgm:chPref val="1"/>
        </dgm:presLayoutVars>
      </dgm:prSet>
      <dgm:spPr/>
    </dgm:pt>
    <dgm:pt modelId="{1B675D64-739C-4172-83EA-9DFFA3E8187D}" type="pres">
      <dgm:prSet presAssocID="{38934841-5A93-49A1-8B59-0394CF78EFE1}" presName="sibTrans" presStyleCnt="0"/>
      <dgm:spPr/>
    </dgm:pt>
    <dgm:pt modelId="{2B254477-48A8-4281-8B40-1C1F88F9E975}" type="pres">
      <dgm:prSet presAssocID="{5EDB5904-B146-4B98-A040-98C0CCD6D6CA}" presName="compNode" presStyleCnt="0"/>
      <dgm:spPr/>
    </dgm:pt>
    <dgm:pt modelId="{1D5F03A6-EAAB-4A9A-9C79-06DC81F97286}" type="pres">
      <dgm:prSet presAssocID="{5EDB5904-B146-4B98-A040-98C0CCD6D6C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678FD80A-38CF-475E-B901-7E1527D1D0B5}" type="pres">
      <dgm:prSet presAssocID="{5EDB5904-B146-4B98-A040-98C0CCD6D6CA}" presName="spaceRect" presStyleCnt="0"/>
      <dgm:spPr/>
    </dgm:pt>
    <dgm:pt modelId="{E0799D4D-EC60-4012-B211-F145FAA2FAE2}" type="pres">
      <dgm:prSet presAssocID="{5EDB5904-B146-4B98-A040-98C0CCD6D6CA}" presName="textRect" presStyleLbl="revTx" presStyleIdx="1" presStyleCnt="4" custScaleY="147445">
        <dgm:presLayoutVars>
          <dgm:chMax val="1"/>
          <dgm:chPref val="1"/>
        </dgm:presLayoutVars>
      </dgm:prSet>
      <dgm:spPr/>
    </dgm:pt>
    <dgm:pt modelId="{9D82A994-F67A-4274-921B-42E0EA92A6F2}" type="pres">
      <dgm:prSet presAssocID="{411040DB-0886-4A5A-B762-B93BD10020A7}" presName="sibTrans" presStyleCnt="0"/>
      <dgm:spPr/>
    </dgm:pt>
    <dgm:pt modelId="{DA27418A-99FF-4C94-8CC5-8CD0FAF66FBA}" type="pres">
      <dgm:prSet presAssocID="{372741BC-6461-426A-8E90-105170AF568F}" presName="compNode" presStyleCnt="0"/>
      <dgm:spPr/>
    </dgm:pt>
    <dgm:pt modelId="{4F70F6CF-AD53-406A-989E-A45B65F5FC12}" type="pres">
      <dgm:prSet presAssocID="{372741BC-6461-426A-8E90-105170AF56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FC2B0888-9A92-40F1-B13F-EBA021F9F648}" type="pres">
      <dgm:prSet presAssocID="{372741BC-6461-426A-8E90-105170AF568F}" presName="spaceRect" presStyleCnt="0"/>
      <dgm:spPr/>
    </dgm:pt>
    <dgm:pt modelId="{3D0C2553-7042-4ED4-BF86-0E5D883EB50F}" type="pres">
      <dgm:prSet presAssocID="{372741BC-6461-426A-8E90-105170AF568F}" presName="textRect" presStyleLbl="revTx" presStyleIdx="2" presStyleCnt="4" custScaleY="133648">
        <dgm:presLayoutVars>
          <dgm:chMax val="1"/>
          <dgm:chPref val="1"/>
        </dgm:presLayoutVars>
      </dgm:prSet>
      <dgm:spPr/>
    </dgm:pt>
    <dgm:pt modelId="{659F40AA-33EC-4CDF-8D9A-D8870BD5DFF6}" type="pres">
      <dgm:prSet presAssocID="{DAFB7B57-FEF0-4BD6-8F8A-589C9B840D93}" presName="sibTrans" presStyleCnt="0"/>
      <dgm:spPr/>
    </dgm:pt>
    <dgm:pt modelId="{E741BA9E-09A7-47CE-B6CF-39EDC3D51E5E}" type="pres">
      <dgm:prSet presAssocID="{726A2B33-97EF-4208-B043-D9FCB3A5F8C2}" presName="compNode" presStyleCnt="0"/>
      <dgm:spPr/>
    </dgm:pt>
    <dgm:pt modelId="{045FED47-9B00-4E16-BEA1-7C2D80E93ACC}" type="pres">
      <dgm:prSet presAssocID="{726A2B33-97EF-4208-B043-D9FCB3A5F8C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C331C95E-65B3-40FE-861E-E795F544E2FF}" type="pres">
      <dgm:prSet presAssocID="{726A2B33-97EF-4208-B043-D9FCB3A5F8C2}" presName="spaceRect" presStyleCnt="0"/>
      <dgm:spPr/>
    </dgm:pt>
    <dgm:pt modelId="{766A586F-D584-41B4-A8B1-F19A60431A60}" type="pres">
      <dgm:prSet presAssocID="{726A2B33-97EF-4208-B043-D9FCB3A5F8C2}" presName="textRect" presStyleLbl="revTx" presStyleIdx="3" presStyleCnt="4" custScaleX="190140" custScaleY="143782">
        <dgm:presLayoutVars>
          <dgm:chMax val="1"/>
          <dgm:chPref val="1"/>
        </dgm:presLayoutVars>
      </dgm:prSet>
      <dgm:spPr/>
    </dgm:pt>
  </dgm:ptLst>
  <dgm:cxnLst>
    <dgm:cxn modelId="{98C3BB14-7A99-4E44-8FCD-DB1A68276C49}" type="presOf" srcId="{5EDB5904-B146-4B98-A040-98C0CCD6D6CA}" destId="{E0799D4D-EC60-4012-B211-F145FAA2FAE2}" srcOrd="0" destOrd="0" presId="urn:microsoft.com/office/officeart/2018/2/layout/IconLabelList"/>
    <dgm:cxn modelId="{CD818318-1899-4523-BC1C-59495FC55594}" type="presOf" srcId="{726A2B33-97EF-4208-B043-D9FCB3A5F8C2}" destId="{766A586F-D584-41B4-A8B1-F19A60431A60}" srcOrd="0" destOrd="0" presId="urn:microsoft.com/office/officeart/2018/2/layout/IconLabelList"/>
    <dgm:cxn modelId="{500D9462-3E84-4999-A7CE-F3CE1D6411EF}" srcId="{42769697-BDBD-4DD0-AF87-A86CBA9E2B94}" destId="{372741BC-6461-426A-8E90-105170AF568F}" srcOrd="2" destOrd="0" parTransId="{A73738D4-EF0A-42B8-8C40-0E71D6D59EA2}" sibTransId="{DAFB7B57-FEF0-4BD6-8F8A-589C9B840D93}"/>
    <dgm:cxn modelId="{55D8BB58-0E0E-41A0-B390-6D88B1422CDF}" srcId="{42769697-BDBD-4DD0-AF87-A86CBA9E2B94}" destId="{5EDB5904-B146-4B98-A040-98C0CCD6D6CA}" srcOrd="1" destOrd="0" parTransId="{A9EB5BCA-D1DD-44E9-B5F9-C82DD3CD7B3C}" sibTransId="{411040DB-0886-4A5A-B762-B93BD10020A7}"/>
    <dgm:cxn modelId="{704C8EB5-E994-47EF-9CA2-71A8A9C42DFF}" type="presOf" srcId="{42769697-BDBD-4DD0-AF87-A86CBA9E2B94}" destId="{E1315A02-3A52-48AC-BF55-067A7B02338B}" srcOrd="0" destOrd="0" presId="urn:microsoft.com/office/officeart/2018/2/layout/IconLabelList"/>
    <dgm:cxn modelId="{3DC198B8-A4AA-4A82-B81F-5C09E1203928}" type="presOf" srcId="{22D2DFFC-288B-4C8F-AB4B-BACC1E8568F5}" destId="{1C74D708-A14C-43F0-BC84-2AEC3BE1E16E}" srcOrd="0" destOrd="0" presId="urn:microsoft.com/office/officeart/2018/2/layout/IconLabelList"/>
    <dgm:cxn modelId="{D7E99FBE-4311-46A3-AC6A-34DA35A14569}" srcId="{42769697-BDBD-4DD0-AF87-A86CBA9E2B94}" destId="{22D2DFFC-288B-4C8F-AB4B-BACC1E8568F5}" srcOrd="0" destOrd="0" parTransId="{9D7C3578-C682-4C3F-A818-D12C77AD1841}" sibTransId="{38934841-5A93-49A1-8B59-0394CF78EFE1}"/>
    <dgm:cxn modelId="{54BC21DE-EC43-4D42-91CF-B5946FF521A8}" srcId="{42769697-BDBD-4DD0-AF87-A86CBA9E2B94}" destId="{726A2B33-97EF-4208-B043-D9FCB3A5F8C2}" srcOrd="3" destOrd="0" parTransId="{930CA1DE-CB56-4083-92DA-7928DEB1076D}" sibTransId="{8EF81128-6DC4-43F1-B410-385A066DD6A5}"/>
    <dgm:cxn modelId="{4F8B23E6-25A2-4CCE-BDA2-01C85D9D85E8}" type="presOf" srcId="{372741BC-6461-426A-8E90-105170AF568F}" destId="{3D0C2553-7042-4ED4-BF86-0E5D883EB50F}" srcOrd="0" destOrd="0" presId="urn:microsoft.com/office/officeart/2018/2/layout/IconLabelList"/>
    <dgm:cxn modelId="{945624FE-C3C6-446C-A39F-B6F6F886A2A2}" type="presParOf" srcId="{E1315A02-3A52-48AC-BF55-067A7B02338B}" destId="{5F6A00ED-21F7-40FD-AEA2-43D04307B2F7}" srcOrd="0" destOrd="0" presId="urn:microsoft.com/office/officeart/2018/2/layout/IconLabelList"/>
    <dgm:cxn modelId="{E50F1EC9-9931-48D8-BF8E-5E1B9600DA1D}" type="presParOf" srcId="{5F6A00ED-21F7-40FD-AEA2-43D04307B2F7}" destId="{A1F08BA3-900E-4369-86E5-79C8F48CE1E3}" srcOrd="0" destOrd="0" presId="urn:microsoft.com/office/officeart/2018/2/layout/IconLabelList"/>
    <dgm:cxn modelId="{D318F100-2A24-4286-AAE3-C139F534DA15}" type="presParOf" srcId="{5F6A00ED-21F7-40FD-AEA2-43D04307B2F7}" destId="{C925D644-EE9D-4C05-89B3-1347576925C2}" srcOrd="1" destOrd="0" presId="urn:microsoft.com/office/officeart/2018/2/layout/IconLabelList"/>
    <dgm:cxn modelId="{6685FEF3-332C-4314-A2D9-4D01956515CC}" type="presParOf" srcId="{5F6A00ED-21F7-40FD-AEA2-43D04307B2F7}" destId="{1C74D708-A14C-43F0-BC84-2AEC3BE1E16E}" srcOrd="2" destOrd="0" presId="urn:microsoft.com/office/officeart/2018/2/layout/IconLabelList"/>
    <dgm:cxn modelId="{1028895A-681F-4589-A149-5C1AC4C4AFFF}" type="presParOf" srcId="{E1315A02-3A52-48AC-BF55-067A7B02338B}" destId="{1B675D64-739C-4172-83EA-9DFFA3E8187D}" srcOrd="1" destOrd="0" presId="urn:microsoft.com/office/officeart/2018/2/layout/IconLabelList"/>
    <dgm:cxn modelId="{76079753-4AA9-43D9-BE3F-7D1D47F39D42}" type="presParOf" srcId="{E1315A02-3A52-48AC-BF55-067A7B02338B}" destId="{2B254477-48A8-4281-8B40-1C1F88F9E975}" srcOrd="2" destOrd="0" presId="urn:microsoft.com/office/officeart/2018/2/layout/IconLabelList"/>
    <dgm:cxn modelId="{007D0373-25BC-4616-8174-268D173077D1}" type="presParOf" srcId="{2B254477-48A8-4281-8B40-1C1F88F9E975}" destId="{1D5F03A6-EAAB-4A9A-9C79-06DC81F97286}" srcOrd="0" destOrd="0" presId="urn:microsoft.com/office/officeart/2018/2/layout/IconLabelList"/>
    <dgm:cxn modelId="{8484288A-BD5A-451B-B0D2-4E6001F96ABC}" type="presParOf" srcId="{2B254477-48A8-4281-8B40-1C1F88F9E975}" destId="{678FD80A-38CF-475E-B901-7E1527D1D0B5}" srcOrd="1" destOrd="0" presId="urn:microsoft.com/office/officeart/2018/2/layout/IconLabelList"/>
    <dgm:cxn modelId="{56F046C9-C6D4-45F9-967D-FEE68B877C2B}" type="presParOf" srcId="{2B254477-48A8-4281-8B40-1C1F88F9E975}" destId="{E0799D4D-EC60-4012-B211-F145FAA2FAE2}" srcOrd="2" destOrd="0" presId="urn:microsoft.com/office/officeart/2018/2/layout/IconLabelList"/>
    <dgm:cxn modelId="{9510B607-4AD7-4E84-B0C9-E8D3C0D3FB2C}" type="presParOf" srcId="{E1315A02-3A52-48AC-BF55-067A7B02338B}" destId="{9D82A994-F67A-4274-921B-42E0EA92A6F2}" srcOrd="3" destOrd="0" presId="urn:microsoft.com/office/officeart/2018/2/layout/IconLabelList"/>
    <dgm:cxn modelId="{4BCCE2F2-DBFB-4DF5-88CE-43E1CD380941}" type="presParOf" srcId="{E1315A02-3A52-48AC-BF55-067A7B02338B}" destId="{DA27418A-99FF-4C94-8CC5-8CD0FAF66FBA}" srcOrd="4" destOrd="0" presId="urn:microsoft.com/office/officeart/2018/2/layout/IconLabelList"/>
    <dgm:cxn modelId="{3DD3EF92-0700-4185-8D15-ADCFA8EA1E65}" type="presParOf" srcId="{DA27418A-99FF-4C94-8CC5-8CD0FAF66FBA}" destId="{4F70F6CF-AD53-406A-989E-A45B65F5FC12}" srcOrd="0" destOrd="0" presId="urn:microsoft.com/office/officeart/2018/2/layout/IconLabelList"/>
    <dgm:cxn modelId="{BF988400-50B7-49E5-B335-B62085DC6845}" type="presParOf" srcId="{DA27418A-99FF-4C94-8CC5-8CD0FAF66FBA}" destId="{FC2B0888-9A92-40F1-B13F-EBA021F9F648}" srcOrd="1" destOrd="0" presId="urn:microsoft.com/office/officeart/2018/2/layout/IconLabelList"/>
    <dgm:cxn modelId="{401B566D-0053-416C-AA97-8DE09528C6CE}" type="presParOf" srcId="{DA27418A-99FF-4C94-8CC5-8CD0FAF66FBA}" destId="{3D0C2553-7042-4ED4-BF86-0E5D883EB50F}" srcOrd="2" destOrd="0" presId="urn:microsoft.com/office/officeart/2018/2/layout/IconLabelList"/>
    <dgm:cxn modelId="{52532A96-4C8F-47B1-AEEB-B242EF6E9BFF}" type="presParOf" srcId="{E1315A02-3A52-48AC-BF55-067A7B02338B}" destId="{659F40AA-33EC-4CDF-8D9A-D8870BD5DFF6}" srcOrd="5" destOrd="0" presId="urn:microsoft.com/office/officeart/2018/2/layout/IconLabelList"/>
    <dgm:cxn modelId="{77E8F552-AAC8-4A1F-B7AC-03535DA525B3}" type="presParOf" srcId="{E1315A02-3A52-48AC-BF55-067A7B02338B}" destId="{E741BA9E-09A7-47CE-B6CF-39EDC3D51E5E}" srcOrd="6" destOrd="0" presId="urn:microsoft.com/office/officeart/2018/2/layout/IconLabelList"/>
    <dgm:cxn modelId="{49207147-9B9E-4F90-A82A-AB31389943BA}" type="presParOf" srcId="{E741BA9E-09A7-47CE-B6CF-39EDC3D51E5E}" destId="{045FED47-9B00-4E16-BEA1-7C2D80E93ACC}" srcOrd="0" destOrd="0" presId="urn:microsoft.com/office/officeart/2018/2/layout/IconLabelList"/>
    <dgm:cxn modelId="{C9DF6FBD-9D01-430D-B674-162B697AEA13}" type="presParOf" srcId="{E741BA9E-09A7-47CE-B6CF-39EDC3D51E5E}" destId="{C331C95E-65B3-40FE-861E-E795F544E2FF}" srcOrd="1" destOrd="0" presId="urn:microsoft.com/office/officeart/2018/2/layout/IconLabelList"/>
    <dgm:cxn modelId="{BD38BD71-10B7-4C5E-A15D-0CC574D170EC}" type="presParOf" srcId="{E741BA9E-09A7-47CE-B6CF-39EDC3D51E5E}" destId="{766A586F-D584-41B4-A8B1-F19A60431A6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626F57-8643-48A2-859D-6270646FE84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C7329E8-8E5F-41E2-AE36-62E0F1A6DEC3}">
      <dgm:prSet custT="1"/>
      <dgm:spPr/>
      <dgm:t>
        <a:bodyPr/>
        <a:lstStyle/>
        <a:p>
          <a:r>
            <a:rPr lang="en-US" sz="2000" dirty="0"/>
            <a:t>A private equity fund is managed by a general partner (GP), typically the private equity firm that established the fund. </a:t>
          </a:r>
        </a:p>
      </dgm:t>
    </dgm:pt>
    <dgm:pt modelId="{E0B148CF-28A1-4C7B-B761-7F55151B0E4B}" type="parTrans" cxnId="{A612892C-EE51-46F4-9C10-5956115952E2}">
      <dgm:prSet/>
      <dgm:spPr/>
      <dgm:t>
        <a:bodyPr/>
        <a:lstStyle/>
        <a:p>
          <a:endParaRPr lang="en-US"/>
        </a:p>
      </dgm:t>
    </dgm:pt>
    <dgm:pt modelId="{EEF561A0-F9C2-42B3-A3EC-A1EF03C89446}" type="sibTrans" cxnId="{A612892C-EE51-46F4-9C10-5956115952E2}">
      <dgm:prSet/>
      <dgm:spPr/>
      <dgm:t>
        <a:bodyPr/>
        <a:lstStyle/>
        <a:p>
          <a:endParaRPr lang="en-US"/>
        </a:p>
      </dgm:t>
    </dgm:pt>
    <dgm:pt modelId="{FEA8EF28-1278-48C8-8AB4-0903AF9DE4CA}">
      <dgm:prSet/>
      <dgm:spPr/>
      <dgm:t>
        <a:bodyPr/>
        <a:lstStyle/>
        <a:p>
          <a:r>
            <a:rPr lang="en-US" dirty="0"/>
            <a:t>The GP makes assets and the fund's management decisions. It also contributes 1% to 3% of the fund's capital to ensure it has skin in the game. </a:t>
          </a:r>
        </a:p>
      </dgm:t>
    </dgm:pt>
    <dgm:pt modelId="{E2900C4A-DAFE-49F6-A085-A312BCDF283F}" type="parTrans" cxnId="{B85B21CE-B177-460C-BBD0-858C728DCC56}">
      <dgm:prSet/>
      <dgm:spPr/>
      <dgm:t>
        <a:bodyPr/>
        <a:lstStyle/>
        <a:p>
          <a:endParaRPr lang="en-US"/>
        </a:p>
      </dgm:t>
    </dgm:pt>
    <dgm:pt modelId="{4338DD16-60F1-4795-842A-832978DEA052}" type="sibTrans" cxnId="{B85B21CE-B177-460C-BBD0-858C728DCC56}">
      <dgm:prSet/>
      <dgm:spPr/>
      <dgm:t>
        <a:bodyPr/>
        <a:lstStyle/>
        <a:p>
          <a:endParaRPr lang="en-US"/>
        </a:p>
      </dgm:t>
    </dgm:pt>
    <dgm:pt modelId="{FE32DE4A-902F-455E-9145-B9838A0FB5E1}">
      <dgm:prSet custT="1"/>
      <dgm:spPr/>
      <dgm:t>
        <a:bodyPr/>
        <a:lstStyle/>
        <a:p>
          <a:r>
            <a:rPr lang="en-US" sz="2000" dirty="0"/>
            <a:t>In return, the GP earns a management fee often set at 2% of fund assets and may be entitled to 20% of fund profits above a preset minimum as incentive compensation, known in private equity jargon as carried interest. </a:t>
          </a:r>
        </a:p>
      </dgm:t>
    </dgm:pt>
    <dgm:pt modelId="{734F001C-E78E-4DBB-A98D-1EA74F289280}" type="parTrans" cxnId="{993ACC8F-E926-4FFF-9C22-C2E2B864B76F}">
      <dgm:prSet/>
      <dgm:spPr/>
      <dgm:t>
        <a:bodyPr/>
        <a:lstStyle/>
        <a:p>
          <a:endParaRPr lang="en-US"/>
        </a:p>
      </dgm:t>
    </dgm:pt>
    <dgm:pt modelId="{C33C47CC-1F00-48B2-A4B5-94659CFE6014}" type="sibTrans" cxnId="{993ACC8F-E926-4FFF-9C22-C2E2B864B76F}">
      <dgm:prSet/>
      <dgm:spPr/>
      <dgm:t>
        <a:bodyPr/>
        <a:lstStyle/>
        <a:p>
          <a:endParaRPr lang="en-US"/>
        </a:p>
      </dgm:t>
    </dgm:pt>
    <dgm:pt modelId="{64CBBC1F-78AB-47FB-AC35-E917ABD0CF95}">
      <dgm:prSet/>
      <dgm:spPr/>
      <dgm:t>
        <a:bodyPr/>
        <a:lstStyle/>
        <a:p>
          <a:r>
            <a:rPr lang="en-US" dirty="0"/>
            <a:t>Limited partners are clients of the private equity firm that invest in its fund; they have limited liability.</a:t>
          </a:r>
        </a:p>
      </dgm:t>
    </dgm:pt>
    <dgm:pt modelId="{AE3A4B64-32E5-4168-822E-018319DED977}" type="parTrans" cxnId="{29D641CF-F27C-40D7-9489-93015AEE73B2}">
      <dgm:prSet/>
      <dgm:spPr/>
      <dgm:t>
        <a:bodyPr/>
        <a:lstStyle/>
        <a:p>
          <a:endParaRPr lang="en-US"/>
        </a:p>
      </dgm:t>
    </dgm:pt>
    <dgm:pt modelId="{BFFABAD7-A74D-452B-B6E3-21E978BF5611}" type="sibTrans" cxnId="{29D641CF-F27C-40D7-9489-93015AEE73B2}">
      <dgm:prSet/>
      <dgm:spPr/>
      <dgm:t>
        <a:bodyPr/>
        <a:lstStyle/>
        <a:p>
          <a:endParaRPr lang="en-US"/>
        </a:p>
      </dgm:t>
    </dgm:pt>
    <dgm:pt modelId="{F5C71C20-CDF5-48CF-9A9E-67E5BE60E00A}" type="pres">
      <dgm:prSet presAssocID="{AC626F57-8643-48A2-859D-6270646FE84A}" presName="root" presStyleCnt="0">
        <dgm:presLayoutVars>
          <dgm:dir/>
          <dgm:resizeHandles val="exact"/>
        </dgm:presLayoutVars>
      </dgm:prSet>
      <dgm:spPr/>
    </dgm:pt>
    <dgm:pt modelId="{9B07579F-2302-47D8-86E1-A70476D13ADD}" type="pres">
      <dgm:prSet presAssocID="{AC626F57-8643-48A2-859D-6270646FE84A}" presName="container" presStyleCnt="0">
        <dgm:presLayoutVars>
          <dgm:dir/>
          <dgm:resizeHandles val="exact"/>
        </dgm:presLayoutVars>
      </dgm:prSet>
      <dgm:spPr/>
    </dgm:pt>
    <dgm:pt modelId="{84C191C9-5225-4B0B-BB01-5812240BAD2D}" type="pres">
      <dgm:prSet presAssocID="{9C7329E8-8E5F-41E2-AE36-62E0F1A6DEC3}" presName="compNode" presStyleCnt="0"/>
      <dgm:spPr/>
    </dgm:pt>
    <dgm:pt modelId="{523B9158-BE00-49AA-A094-B2B2C50F24CD}" type="pres">
      <dgm:prSet presAssocID="{9C7329E8-8E5F-41E2-AE36-62E0F1A6DEC3}" presName="iconBgRect" presStyleLbl="bgShp" presStyleIdx="0" presStyleCnt="4"/>
      <dgm:spPr/>
    </dgm:pt>
    <dgm:pt modelId="{281BBE1E-9E00-4BBC-B0A5-29D6C4D07A7B}" type="pres">
      <dgm:prSet presAssocID="{9C7329E8-8E5F-41E2-AE36-62E0F1A6DE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uro"/>
        </a:ext>
      </dgm:extLst>
    </dgm:pt>
    <dgm:pt modelId="{537D0215-B624-4676-8074-DCE5D6317734}" type="pres">
      <dgm:prSet presAssocID="{9C7329E8-8E5F-41E2-AE36-62E0F1A6DEC3}" presName="spaceRect" presStyleCnt="0"/>
      <dgm:spPr/>
    </dgm:pt>
    <dgm:pt modelId="{5996344C-0DF0-4257-ACED-BE9E228E0B5B}" type="pres">
      <dgm:prSet presAssocID="{9C7329E8-8E5F-41E2-AE36-62E0F1A6DEC3}" presName="textRect" presStyleLbl="revTx" presStyleIdx="0" presStyleCnt="4">
        <dgm:presLayoutVars>
          <dgm:chMax val="1"/>
          <dgm:chPref val="1"/>
        </dgm:presLayoutVars>
      </dgm:prSet>
      <dgm:spPr/>
    </dgm:pt>
    <dgm:pt modelId="{198C0F49-8237-4545-AACE-C47B8C86D5BA}" type="pres">
      <dgm:prSet presAssocID="{EEF561A0-F9C2-42B3-A3EC-A1EF03C89446}" presName="sibTrans" presStyleLbl="sibTrans2D1" presStyleIdx="0" presStyleCnt="0"/>
      <dgm:spPr/>
    </dgm:pt>
    <dgm:pt modelId="{8D6DE666-8C4E-41FC-9C8E-230548EAF65C}" type="pres">
      <dgm:prSet presAssocID="{FEA8EF28-1278-48C8-8AB4-0903AF9DE4CA}" presName="compNode" presStyleCnt="0"/>
      <dgm:spPr/>
    </dgm:pt>
    <dgm:pt modelId="{9BEA099B-BC06-461C-A081-2EBDCC54C453}" type="pres">
      <dgm:prSet presAssocID="{FEA8EF28-1278-48C8-8AB4-0903AF9DE4CA}" presName="iconBgRect" presStyleLbl="bgShp" presStyleIdx="1" presStyleCnt="4"/>
      <dgm:spPr/>
    </dgm:pt>
    <dgm:pt modelId="{B9CEE1BB-F912-47A6-84F8-92E990048A3A}" type="pres">
      <dgm:prSet presAssocID="{FEA8EF28-1278-48C8-8AB4-0903AF9DE4C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6285961E-694A-47E1-B593-0D27E296743B}" type="pres">
      <dgm:prSet presAssocID="{FEA8EF28-1278-48C8-8AB4-0903AF9DE4CA}" presName="spaceRect" presStyleCnt="0"/>
      <dgm:spPr/>
    </dgm:pt>
    <dgm:pt modelId="{2F79297C-B130-4F10-A076-2E57A5F40914}" type="pres">
      <dgm:prSet presAssocID="{FEA8EF28-1278-48C8-8AB4-0903AF9DE4CA}" presName="textRect" presStyleLbl="revTx" presStyleIdx="1" presStyleCnt="4">
        <dgm:presLayoutVars>
          <dgm:chMax val="1"/>
          <dgm:chPref val="1"/>
        </dgm:presLayoutVars>
      </dgm:prSet>
      <dgm:spPr/>
    </dgm:pt>
    <dgm:pt modelId="{257331F2-D147-495F-A86F-EC505387E150}" type="pres">
      <dgm:prSet presAssocID="{4338DD16-60F1-4795-842A-832978DEA052}" presName="sibTrans" presStyleLbl="sibTrans2D1" presStyleIdx="0" presStyleCnt="0"/>
      <dgm:spPr/>
    </dgm:pt>
    <dgm:pt modelId="{0097422B-F27D-4AD0-B32A-4BD58AF153BE}" type="pres">
      <dgm:prSet presAssocID="{FE32DE4A-902F-455E-9145-B9838A0FB5E1}" presName="compNode" presStyleCnt="0"/>
      <dgm:spPr/>
    </dgm:pt>
    <dgm:pt modelId="{C3E52778-8540-46B9-9800-705FD4F95E5C}" type="pres">
      <dgm:prSet presAssocID="{FE32DE4A-902F-455E-9145-B9838A0FB5E1}" presName="iconBgRect" presStyleLbl="bgShp" presStyleIdx="2" presStyleCnt="4"/>
      <dgm:spPr/>
    </dgm:pt>
    <dgm:pt modelId="{94341350-DC8A-43BA-82F4-D73674F0FAFE}" type="pres">
      <dgm:prSet presAssocID="{FE32DE4A-902F-455E-9145-B9838A0FB5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BB5C6BBE-E3E5-4592-AB4D-4B42E02A7A22}" type="pres">
      <dgm:prSet presAssocID="{FE32DE4A-902F-455E-9145-B9838A0FB5E1}" presName="spaceRect" presStyleCnt="0"/>
      <dgm:spPr/>
    </dgm:pt>
    <dgm:pt modelId="{D412A2BA-F410-470E-92B8-C09F3551BE6F}" type="pres">
      <dgm:prSet presAssocID="{FE32DE4A-902F-455E-9145-B9838A0FB5E1}" presName="textRect" presStyleLbl="revTx" presStyleIdx="2" presStyleCnt="4">
        <dgm:presLayoutVars>
          <dgm:chMax val="1"/>
          <dgm:chPref val="1"/>
        </dgm:presLayoutVars>
      </dgm:prSet>
      <dgm:spPr/>
    </dgm:pt>
    <dgm:pt modelId="{A4C57043-AB4B-45AD-9120-5344C1901E3E}" type="pres">
      <dgm:prSet presAssocID="{C33C47CC-1F00-48B2-A4B5-94659CFE6014}" presName="sibTrans" presStyleLbl="sibTrans2D1" presStyleIdx="0" presStyleCnt="0"/>
      <dgm:spPr/>
    </dgm:pt>
    <dgm:pt modelId="{2FEDAAE4-4610-4083-84A7-942960355D46}" type="pres">
      <dgm:prSet presAssocID="{64CBBC1F-78AB-47FB-AC35-E917ABD0CF95}" presName="compNode" presStyleCnt="0"/>
      <dgm:spPr/>
    </dgm:pt>
    <dgm:pt modelId="{339D3468-C885-4265-87F1-69E505710A9B}" type="pres">
      <dgm:prSet presAssocID="{64CBBC1F-78AB-47FB-AC35-E917ABD0CF95}" presName="iconBgRect" presStyleLbl="bgShp" presStyleIdx="3" presStyleCnt="4"/>
      <dgm:spPr/>
    </dgm:pt>
    <dgm:pt modelId="{A7ADE7CD-7949-4AFC-82E0-52088E2E8A86}" type="pres">
      <dgm:prSet presAssocID="{64CBBC1F-78AB-47FB-AC35-E917ABD0CF9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ble"/>
        </a:ext>
      </dgm:extLst>
    </dgm:pt>
    <dgm:pt modelId="{CCE436F2-5AC2-4CF7-8B6D-8112216DD529}" type="pres">
      <dgm:prSet presAssocID="{64CBBC1F-78AB-47FB-AC35-E917ABD0CF95}" presName="spaceRect" presStyleCnt="0"/>
      <dgm:spPr/>
    </dgm:pt>
    <dgm:pt modelId="{D9BBA6D4-0EB4-475A-B0A1-BFD862D3C397}" type="pres">
      <dgm:prSet presAssocID="{64CBBC1F-78AB-47FB-AC35-E917ABD0CF95}" presName="textRect" presStyleLbl="revTx" presStyleIdx="3" presStyleCnt="4">
        <dgm:presLayoutVars>
          <dgm:chMax val="1"/>
          <dgm:chPref val="1"/>
        </dgm:presLayoutVars>
      </dgm:prSet>
      <dgm:spPr/>
    </dgm:pt>
  </dgm:ptLst>
  <dgm:cxnLst>
    <dgm:cxn modelId="{A612892C-EE51-46F4-9C10-5956115952E2}" srcId="{AC626F57-8643-48A2-859D-6270646FE84A}" destId="{9C7329E8-8E5F-41E2-AE36-62E0F1A6DEC3}" srcOrd="0" destOrd="0" parTransId="{E0B148CF-28A1-4C7B-B761-7F55151B0E4B}" sibTransId="{EEF561A0-F9C2-42B3-A3EC-A1EF03C89446}"/>
    <dgm:cxn modelId="{35AF1C5C-BB63-44D7-BE8E-527A2DB8D487}" type="presOf" srcId="{64CBBC1F-78AB-47FB-AC35-E917ABD0CF95}" destId="{D9BBA6D4-0EB4-475A-B0A1-BFD862D3C397}" srcOrd="0" destOrd="0" presId="urn:microsoft.com/office/officeart/2018/2/layout/IconCircleList"/>
    <dgm:cxn modelId="{5BC9F361-0F90-42F7-B0C5-E9A26807B5FF}" type="presOf" srcId="{C33C47CC-1F00-48B2-A4B5-94659CFE6014}" destId="{A4C57043-AB4B-45AD-9120-5344C1901E3E}" srcOrd="0" destOrd="0" presId="urn:microsoft.com/office/officeart/2018/2/layout/IconCircleList"/>
    <dgm:cxn modelId="{42B66B43-9AD9-475F-8C06-1A02E8F8CD27}" type="presOf" srcId="{4338DD16-60F1-4795-842A-832978DEA052}" destId="{257331F2-D147-495F-A86F-EC505387E150}" srcOrd="0" destOrd="0" presId="urn:microsoft.com/office/officeart/2018/2/layout/IconCircleList"/>
    <dgm:cxn modelId="{C8B6BB7A-320E-4F6D-A08B-1239470E59D8}" type="presOf" srcId="{9C7329E8-8E5F-41E2-AE36-62E0F1A6DEC3}" destId="{5996344C-0DF0-4257-ACED-BE9E228E0B5B}" srcOrd="0" destOrd="0" presId="urn:microsoft.com/office/officeart/2018/2/layout/IconCircleList"/>
    <dgm:cxn modelId="{993ACC8F-E926-4FFF-9C22-C2E2B864B76F}" srcId="{AC626F57-8643-48A2-859D-6270646FE84A}" destId="{FE32DE4A-902F-455E-9145-B9838A0FB5E1}" srcOrd="2" destOrd="0" parTransId="{734F001C-E78E-4DBB-A98D-1EA74F289280}" sibTransId="{C33C47CC-1F00-48B2-A4B5-94659CFE6014}"/>
    <dgm:cxn modelId="{86098FBE-BC3F-4930-BC8F-D9F5553B7526}" type="presOf" srcId="{FE32DE4A-902F-455E-9145-B9838A0FB5E1}" destId="{D412A2BA-F410-470E-92B8-C09F3551BE6F}" srcOrd="0" destOrd="0" presId="urn:microsoft.com/office/officeart/2018/2/layout/IconCircleList"/>
    <dgm:cxn modelId="{D7E6AAC7-DC4C-4525-8758-7698C305D112}" type="presOf" srcId="{AC626F57-8643-48A2-859D-6270646FE84A}" destId="{F5C71C20-CDF5-48CF-9A9E-67E5BE60E00A}" srcOrd="0" destOrd="0" presId="urn:microsoft.com/office/officeart/2018/2/layout/IconCircleList"/>
    <dgm:cxn modelId="{B85B21CE-B177-460C-BBD0-858C728DCC56}" srcId="{AC626F57-8643-48A2-859D-6270646FE84A}" destId="{FEA8EF28-1278-48C8-8AB4-0903AF9DE4CA}" srcOrd="1" destOrd="0" parTransId="{E2900C4A-DAFE-49F6-A085-A312BCDF283F}" sibTransId="{4338DD16-60F1-4795-842A-832978DEA052}"/>
    <dgm:cxn modelId="{23B51BCF-2A2E-4561-B9DD-95DA227E519F}" type="presOf" srcId="{EEF561A0-F9C2-42B3-A3EC-A1EF03C89446}" destId="{198C0F49-8237-4545-AACE-C47B8C86D5BA}" srcOrd="0" destOrd="0" presId="urn:microsoft.com/office/officeart/2018/2/layout/IconCircleList"/>
    <dgm:cxn modelId="{29D641CF-F27C-40D7-9489-93015AEE73B2}" srcId="{AC626F57-8643-48A2-859D-6270646FE84A}" destId="{64CBBC1F-78AB-47FB-AC35-E917ABD0CF95}" srcOrd="3" destOrd="0" parTransId="{AE3A4B64-32E5-4168-822E-018319DED977}" sibTransId="{BFFABAD7-A74D-452B-B6E3-21E978BF5611}"/>
    <dgm:cxn modelId="{A17485DA-F938-448B-AAD4-901DC9187B17}" type="presOf" srcId="{FEA8EF28-1278-48C8-8AB4-0903AF9DE4CA}" destId="{2F79297C-B130-4F10-A076-2E57A5F40914}" srcOrd="0" destOrd="0" presId="urn:microsoft.com/office/officeart/2018/2/layout/IconCircleList"/>
    <dgm:cxn modelId="{D05B7015-531C-421F-9B03-2A4375A87B8C}" type="presParOf" srcId="{F5C71C20-CDF5-48CF-9A9E-67E5BE60E00A}" destId="{9B07579F-2302-47D8-86E1-A70476D13ADD}" srcOrd="0" destOrd="0" presId="urn:microsoft.com/office/officeart/2018/2/layout/IconCircleList"/>
    <dgm:cxn modelId="{4CDB87FB-E1D6-4C92-A156-42D7D16936CB}" type="presParOf" srcId="{9B07579F-2302-47D8-86E1-A70476D13ADD}" destId="{84C191C9-5225-4B0B-BB01-5812240BAD2D}" srcOrd="0" destOrd="0" presId="urn:microsoft.com/office/officeart/2018/2/layout/IconCircleList"/>
    <dgm:cxn modelId="{FC98371A-5202-49A3-8975-88A73D0E446F}" type="presParOf" srcId="{84C191C9-5225-4B0B-BB01-5812240BAD2D}" destId="{523B9158-BE00-49AA-A094-B2B2C50F24CD}" srcOrd="0" destOrd="0" presId="urn:microsoft.com/office/officeart/2018/2/layout/IconCircleList"/>
    <dgm:cxn modelId="{15D6AEA0-135B-4FBD-BBCA-571929BC9BBE}" type="presParOf" srcId="{84C191C9-5225-4B0B-BB01-5812240BAD2D}" destId="{281BBE1E-9E00-4BBC-B0A5-29D6C4D07A7B}" srcOrd="1" destOrd="0" presId="urn:microsoft.com/office/officeart/2018/2/layout/IconCircleList"/>
    <dgm:cxn modelId="{B36F737E-8290-4F06-A15F-301A97D60455}" type="presParOf" srcId="{84C191C9-5225-4B0B-BB01-5812240BAD2D}" destId="{537D0215-B624-4676-8074-DCE5D6317734}" srcOrd="2" destOrd="0" presId="urn:microsoft.com/office/officeart/2018/2/layout/IconCircleList"/>
    <dgm:cxn modelId="{E49B1610-7956-4383-93B8-CEC936EE89FF}" type="presParOf" srcId="{84C191C9-5225-4B0B-BB01-5812240BAD2D}" destId="{5996344C-0DF0-4257-ACED-BE9E228E0B5B}" srcOrd="3" destOrd="0" presId="urn:microsoft.com/office/officeart/2018/2/layout/IconCircleList"/>
    <dgm:cxn modelId="{D5A4253C-37AA-467B-8010-B74700458CEC}" type="presParOf" srcId="{9B07579F-2302-47D8-86E1-A70476D13ADD}" destId="{198C0F49-8237-4545-AACE-C47B8C86D5BA}" srcOrd="1" destOrd="0" presId="urn:microsoft.com/office/officeart/2018/2/layout/IconCircleList"/>
    <dgm:cxn modelId="{28FE1EE1-351D-4A82-BA24-B135DE529731}" type="presParOf" srcId="{9B07579F-2302-47D8-86E1-A70476D13ADD}" destId="{8D6DE666-8C4E-41FC-9C8E-230548EAF65C}" srcOrd="2" destOrd="0" presId="urn:microsoft.com/office/officeart/2018/2/layout/IconCircleList"/>
    <dgm:cxn modelId="{EDF23121-83CA-490F-B375-F3E529A70043}" type="presParOf" srcId="{8D6DE666-8C4E-41FC-9C8E-230548EAF65C}" destId="{9BEA099B-BC06-461C-A081-2EBDCC54C453}" srcOrd="0" destOrd="0" presId="urn:microsoft.com/office/officeart/2018/2/layout/IconCircleList"/>
    <dgm:cxn modelId="{6FE8E63C-2E56-4A6D-AC9C-0FD556BD256E}" type="presParOf" srcId="{8D6DE666-8C4E-41FC-9C8E-230548EAF65C}" destId="{B9CEE1BB-F912-47A6-84F8-92E990048A3A}" srcOrd="1" destOrd="0" presId="urn:microsoft.com/office/officeart/2018/2/layout/IconCircleList"/>
    <dgm:cxn modelId="{A5405AC2-FBD7-45BF-AA11-4679EFAA7F47}" type="presParOf" srcId="{8D6DE666-8C4E-41FC-9C8E-230548EAF65C}" destId="{6285961E-694A-47E1-B593-0D27E296743B}" srcOrd="2" destOrd="0" presId="urn:microsoft.com/office/officeart/2018/2/layout/IconCircleList"/>
    <dgm:cxn modelId="{ECFF9737-9283-444F-9EE8-9C3646CBB9A5}" type="presParOf" srcId="{8D6DE666-8C4E-41FC-9C8E-230548EAF65C}" destId="{2F79297C-B130-4F10-A076-2E57A5F40914}" srcOrd="3" destOrd="0" presId="urn:microsoft.com/office/officeart/2018/2/layout/IconCircleList"/>
    <dgm:cxn modelId="{3843EB84-64A8-498E-B742-B98E98CBA4A8}" type="presParOf" srcId="{9B07579F-2302-47D8-86E1-A70476D13ADD}" destId="{257331F2-D147-495F-A86F-EC505387E150}" srcOrd="3" destOrd="0" presId="urn:microsoft.com/office/officeart/2018/2/layout/IconCircleList"/>
    <dgm:cxn modelId="{81434F54-6FD1-4915-997E-970FD16846ED}" type="presParOf" srcId="{9B07579F-2302-47D8-86E1-A70476D13ADD}" destId="{0097422B-F27D-4AD0-B32A-4BD58AF153BE}" srcOrd="4" destOrd="0" presId="urn:microsoft.com/office/officeart/2018/2/layout/IconCircleList"/>
    <dgm:cxn modelId="{B7CE0F1A-1407-4CB7-A4F6-AA5ECB629849}" type="presParOf" srcId="{0097422B-F27D-4AD0-B32A-4BD58AF153BE}" destId="{C3E52778-8540-46B9-9800-705FD4F95E5C}" srcOrd="0" destOrd="0" presId="urn:microsoft.com/office/officeart/2018/2/layout/IconCircleList"/>
    <dgm:cxn modelId="{1ABB7E96-C3F5-4DB5-9B6E-CC0CA97AC25B}" type="presParOf" srcId="{0097422B-F27D-4AD0-B32A-4BD58AF153BE}" destId="{94341350-DC8A-43BA-82F4-D73674F0FAFE}" srcOrd="1" destOrd="0" presId="urn:microsoft.com/office/officeart/2018/2/layout/IconCircleList"/>
    <dgm:cxn modelId="{1AFE542C-B73E-4913-A679-0559ECBDA178}" type="presParOf" srcId="{0097422B-F27D-4AD0-B32A-4BD58AF153BE}" destId="{BB5C6BBE-E3E5-4592-AB4D-4B42E02A7A22}" srcOrd="2" destOrd="0" presId="urn:microsoft.com/office/officeart/2018/2/layout/IconCircleList"/>
    <dgm:cxn modelId="{AFDBFD7E-C807-4148-90BC-E659622FCCB8}" type="presParOf" srcId="{0097422B-F27D-4AD0-B32A-4BD58AF153BE}" destId="{D412A2BA-F410-470E-92B8-C09F3551BE6F}" srcOrd="3" destOrd="0" presId="urn:microsoft.com/office/officeart/2018/2/layout/IconCircleList"/>
    <dgm:cxn modelId="{E99DADAA-C128-4509-AA3A-D830DCFB0479}" type="presParOf" srcId="{9B07579F-2302-47D8-86E1-A70476D13ADD}" destId="{A4C57043-AB4B-45AD-9120-5344C1901E3E}" srcOrd="5" destOrd="0" presId="urn:microsoft.com/office/officeart/2018/2/layout/IconCircleList"/>
    <dgm:cxn modelId="{FDDE8D91-C337-4EE9-B497-399E91B30735}" type="presParOf" srcId="{9B07579F-2302-47D8-86E1-A70476D13ADD}" destId="{2FEDAAE4-4610-4083-84A7-942960355D46}" srcOrd="6" destOrd="0" presId="urn:microsoft.com/office/officeart/2018/2/layout/IconCircleList"/>
    <dgm:cxn modelId="{9C9FC0A2-3354-4012-B5CF-89FFF92F77CA}" type="presParOf" srcId="{2FEDAAE4-4610-4083-84A7-942960355D46}" destId="{339D3468-C885-4265-87F1-69E505710A9B}" srcOrd="0" destOrd="0" presId="urn:microsoft.com/office/officeart/2018/2/layout/IconCircleList"/>
    <dgm:cxn modelId="{91FF40AC-6687-40AF-8179-325D576FC4DD}" type="presParOf" srcId="{2FEDAAE4-4610-4083-84A7-942960355D46}" destId="{A7ADE7CD-7949-4AFC-82E0-52088E2E8A86}" srcOrd="1" destOrd="0" presId="urn:microsoft.com/office/officeart/2018/2/layout/IconCircleList"/>
    <dgm:cxn modelId="{83499012-87B2-4806-ABDC-20DFDE7D0EBD}" type="presParOf" srcId="{2FEDAAE4-4610-4083-84A7-942960355D46}" destId="{CCE436F2-5AC2-4CF7-8B6D-8112216DD529}" srcOrd="2" destOrd="0" presId="urn:microsoft.com/office/officeart/2018/2/layout/IconCircleList"/>
    <dgm:cxn modelId="{71503EC4-14D2-4E42-9358-6B720609B919}" type="presParOf" srcId="{2FEDAAE4-4610-4083-84A7-942960355D46}" destId="{D9BBA6D4-0EB4-475A-B0A1-BFD862D3C39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08BA3-900E-4369-86E5-79C8F48CE1E3}">
      <dsp:nvSpPr>
        <dsp:cNvPr id="0" name=""/>
        <dsp:cNvSpPr/>
      </dsp:nvSpPr>
      <dsp:spPr>
        <a:xfrm>
          <a:off x="1012368" y="76992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74D708-A14C-43F0-BC84-2AEC3BE1E16E}">
      <dsp:nvSpPr>
        <dsp:cNvPr id="0" name=""/>
        <dsp:cNvSpPr/>
      </dsp:nvSpPr>
      <dsp:spPr>
        <a:xfrm>
          <a:off x="250149" y="1622145"/>
          <a:ext cx="2334438" cy="2129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Private equity firms have pushed back against the stereotype depicting them as strip miners of corporate assets, stressing their management expertise and examples of successful transformations of portfolio companies.</a:t>
          </a:r>
        </a:p>
      </dsp:txBody>
      <dsp:txXfrm>
        <a:off x="250149" y="1622145"/>
        <a:ext cx="2334438" cy="2129132"/>
      </dsp:txXfrm>
    </dsp:sp>
    <dsp:sp modelId="{1D5F03A6-EAAB-4A9A-9C79-06DC81F97286}">
      <dsp:nvSpPr>
        <dsp:cNvPr id="0" name=""/>
        <dsp:cNvSpPr/>
      </dsp:nvSpPr>
      <dsp:spPr>
        <a:xfrm>
          <a:off x="3394587" y="777056"/>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799D4D-EC60-4012-B211-F145FAA2FAE2}">
      <dsp:nvSpPr>
        <dsp:cNvPr id="0" name=""/>
        <dsp:cNvSpPr/>
      </dsp:nvSpPr>
      <dsp:spPr>
        <a:xfrm>
          <a:off x="2899587" y="1643547"/>
          <a:ext cx="1800000" cy="2100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Many are touting their commitment to environmental, social, and governance (ESG) standards directing companies to mind the interests of stakeholders other than their owners.</a:t>
          </a:r>
        </a:p>
      </dsp:txBody>
      <dsp:txXfrm>
        <a:off x="2899587" y="1643547"/>
        <a:ext cx="1800000" cy="2100596"/>
      </dsp:txXfrm>
    </dsp:sp>
    <dsp:sp modelId="{4F70F6CF-AD53-406A-989E-A45B65F5FC12}">
      <dsp:nvSpPr>
        <dsp:cNvPr id="0" name=""/>
        <dsp:cNvSpPr/>
      </dsp:nvSpPr>
      <dsp:spPr>
        <a:xfrm>
          <a:off x="5509587" y="826196"/>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0C2553-7042-4ED4-BF86-0E5D883EB50F}">
      <dsp:nvSpPr>
        <dsp:cNvPr id="0" name=""/>
        <dsp:cNvSpPr/>
      </dsp:nvSpPr>
      <dsp:spPr>
        <a:xfrm>
          <a:off x="5014587" y="1790967"/>
          <a:ext cx="1800000" cy="190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Still, rapid changes that often follow a private equity buyout can often be difficult for a company's employees and the communities where it has operations.</a:t>
          </a:r>
        </a:p>
      </dsp:txBody>
      <dsp:txXfrm>
        <a:off x="5014587" y="1790967"/>
        <a:ext cx="1800000" cy="1904035"/>
      </dsp:txXfrm>
    </dsp:sp>
    <dsp:sp modelId="{045FED47-9B00-4E16-BEA1-7C2D80E93ACC}">
      <dsp:nvSpPr>
        <dsp:cNvPr id="0" name=""/>
        <dsp:cNvSpPr/>
      </dsp:nvSpPr>
      <dsp:spPr>
        <a:xfrm>
          <a:off x="8435847" y="79010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6A586F-D584-41B4-A8B1-F19A60431A60}">
      <dsp:nvSpPr>
        <dsp:cNvPr id="0" name=""/>
        <dsp:cNvSpPr/>
      </dsp:nvSpPr>
      <dsp:spPr>
        <a:xfrm>
          <a:off x="7129587" y="1682686"/>
          <a:ext cx="3422520" cy="204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Another frequent focus of controversy is the </a:t>
          </a:r>
          <a:r>
            <a:rPr lang="en-US" sz="1800" b="1" u="sng" kern="1200" dirty="0"/>
            <a:t>carried interest </a:t>
          </a:r>
          <a:r>
            <a:rPr lang="en-US" sz="1800" kern="1200" dirty="0"/>
            <a:t>provision allowing private equity managers to be taxed at the lower capital gains tax rate on the bulk of their compensation. Legislative attempts to tax that compensation as income have met with repeated defeat, notably when this change was dropped from the Inflation Reduction Act of 2022.</a:t>
          </a:r>
        </a:p>
      </dsp:txBody>
      <dsp:txXfrm>
        <a:off x="7129587" y="1682686"/>
        <a:ext cx="3422520" cy="2048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B9158-BE00-49AA-A094-B2B2C50F24CD}">
      <dsp:nvSpPr>
        <dsp:cNvPr id="0" name=""/>
        <dsp:cNvSpPr/>
      </dsp:nvSpPr>
      <dsp:spPr>
        <a:xfrm>
          <a:off x="63298" y="349577"/>
          <a:ext cx="1498651" cy="149865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BBE1E-9E00-4BBC-B0A5-29D6C4D07A7B}">
      <dsp:nvSpPr>
        <dsp:cNvPr id="0" name=""/>
        <dsp:cNvSpPr/>
      </dsp:nvSpPr>
      <dsp:spPr>
        <a:xfrm>
          <a:off x="378015" y="664294"/>
          <a:ext cx="869217" cy="8692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96344C-0DF0-4257-ACED-BE9E228E0B5B}">
      <dsp:nvSpPr>
        <dsp:cNvPr id="0" name=""/>
        <dsp:cNvSpPr/>
      </dsp:nvSpPr>
      <dsp:spPr>
        <a:xfrm>
          <a:off x="1883088" y="349577"/>
          <a:ext cx="3532534" cy="149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A private equity fund is managed by a general partner (GP), typically the private equity firm that established the fund. </a:t>
          </a:r>
        </a:p>
      </dsp:txBody>
      <dsp:txXfrm>
        <a:off x="1883088" y="349577"/>
        <a:ext cx="3532534" cy="1498651"/>
      </dsp:txXfrm>
    </dsp:sp>
    <dsp:sp modelId="{9BEA099B-BC06-461C-A081-2EBDCC54C453}">
      <dsp:nvSpPr>
        <dsp:cNvPr id="0" name=""/>
        <dsp:cNvSpPr/>
      </dsp:nvSpPr>
      <dsp:spPr>
        <a:xfrm>
          <a:off x="6031141" y="349577"/>
          <a:ext cx="1498651" cy="149865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CEE1BB-F912-47A6-84F8-92E990048A3A}">
      <dsp:nvSpPr>
        <dsp:cNvPr id="0" name=""/>
        <dsp:cNvSpPr/>
      </dsp:nvSpPr>
      <dsp:spPr>
        <a:xfrm>
          <a:off x="6345857" y="664294"/>
          <a:ext cx="869217" cy="8692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79297C-B130-4F10-A076-2E57A5F40914}">
      <dsp:nvSpPr>
        <dsp:cNvPr id="0" name=""/>
        <dsp:cNvSpPr/>
      </dsp:nvSpPr>
      <dsp:spPr>
        <a:xfrm>
          <a:off x="7850931" y="349577"/>
          <a:ext cx="3532534" cy="149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The GP makes assets and the fund's management decisions. It also contributes 1% to 3% of the fund's capital to ensure it has skin in the game. </a:t>
          </a:r>
        </a:p>
      </dsp:txBody>
      <dsp:txXfrm>
        <a:off x="7850931" y="349577"/>
        <a:ext cx="3532534" cy="1498651"/>
      </dsp:txXfrm>
    </dsp:sp>
    <dsp:sp modelId="{C3E52778-8540-46B9-9800-705FD4F95E5C}">
      <dsp:nvSpPr>
        <dsp:cNvPr id="0" name=""/>
        <dsp:cNvSpPr/>
      </dsp:nvSpPr>
      <dsp:spPr>
        <a:xfrm>
          <a:off x="63298" y="2605334"/>
          <a:ext cx="1498651" cy="149865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341350-DC8A-43BA-82F4-D73674F0FAFE}">
      <dsp:nvSpPr>
        <dsp:cNvPr id="0" name=""/>
        <dsp:cNvSpPr/>
      </dsp:nvSpPr>
      <dsp:spPr>
        <a:xfrm>
          <a:off x="378015" y="2920051"/>
          <a:ext cx="869217" cy="8692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12A2BA-F410-470E-92B8-C09F3551BE6F}">
      <dsp:nvSpPr>
        <dsp:cNvPr id="0" name=""/>
        <dsp:cNvSpPr/>
      </dsp:nvSpPr>
      <dsp:spPr>
        <a:xfrm>
          <a:off x="1883088" y="2605334"/>
          <a:ext cx="3532534" cy="149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In return, the GP earns a management fee often set at 2% of fund assets and may be entitled to 20% of fund profits above a preset minimum as incentive compensation, known in private equity jargon as carried interest. </a:t>
          </a:r>
        </a:p>
      </dsp:txBody>
      <dsp:txXfrm>
        <a:off x="1883088" y="2605334"/>
        <a:ext cx="3532534" cy="1498651"/>
      </dsp:txXfrm>
    </dsp:sp>
    <dsp:sp modelId="{339D3468-C885-4265-87F1-69E505710A9B}">
      <dsp:nvSpPr>
        <dsp:cNvPr id="0" name=""/>
        <dsp:cNvSpPr/>
      </dsp:nvSpPr>
      <dsp:spPr>
        <a:xfrm>
          <a:off x="6031141" y="2605334"/>
          <a:ext cx="1498651" cy="149865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ADE7CD-7949-4AFC-82E0-52088E2E8A86}">
      <dsp:nvSpPr>
        <dsp:cNvPr id="0" name=""/>
        <dsp:cNvSpPr/>
      </dsp:nvSpPr>
      <dsp:spPr>
        <a:xfrm>
          <a:off x="6345857" y="2920051"/>
          <a:ext cx="869217" cy="8692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BBA6D4-0EB4-475A-B0A1-BFD862D3C397}">
      <dsp:nvSpPr>
        <dsp:cNvPr id="0" name=""/>
        <dsp:cNvSpPr/>
      </dsp:nvSpPr>
      <dsp:spPr>
        <a:xfrm>
          <a:off x="7850931" y="2605334"/>
          <a:ext cx="3532534" cy="149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Limited partners are clients of the private equity firm that invest in its fund; they have limited liability.</a:t>
          </a:r>
        </a:p>
      </dsp:txBody>
      <dsp:txXfrm>
        <a:off x="7850931" y="2605334"/>
        <a:ext cx="3532534" cy="149865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37BE0-3C0C-42F2-B27D-683345D37D93}"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25925-552F-439E-B7B5-03C7FB74EDAF}" type="slidenum">
              <a:rPr lang="en-US" smtClean="0"/>
              <a:t>‹#›</a:t>
            </a:fld>
            <a:endParaRPr lang="en-US"/>
          </a:p>
        </p:txBody>
      </p:sp>
    </p:spTree>
    <p:extLst>
      <p:ext uri="{BB962C8B-B14F-4D97-AF65-F5344CB8AC3E}">
        <p14:creationId xmlns:p14="http://schemas.microsoft.com/office/powerpoint/2010/main" val="114567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BUY – MANAGE – SELL</a:t>
            </a:r>
          </a:p>
          <a:p>
            <a:r>
              <a:rPr lang="en-US" dirty="0"/>
              <a:t>BUY PRIVATE AND PUBLIC COMPANIES  - ALONE OR WITH A CONSORTIUM</a:t>
            </a:r>
          </a:p>
          <a:p>
            <a:r>
              <a:rPr lang="en-US" dirty="0"/>
              <a:t>PE IS PART OF THE ALTERNATIVE INVESTMENTS  (LIMITED TO ACCRETED INVESTORS / INSTITUTIONS)</a:t>
            </a:r>
          </a:p>
        </p:txBody>
      </p:sp>
      <p:sp>
        <p:nvSpPr>
          <p:cNvPr id="4" name="Slide Number Placeholder 3"/>
          <p:cNvSpPr>
            <a:spLocks noGrp="1"/>
          </p:cNvSpPr>
          <p:nvPr>
            <p:ph type="sldNum" sz="quarter" idx="5"/>
          </p:nvPr>
        </p:nvSpPr>
        <p:spPr/>
        <p:txBody>
          <a:bodyPr/>
          <a:lstStyle/>
          <a:p>
            <a:fld id="{2E825925-552F-439E-B7B5-03C7FB74EDAF}" type="slidenum">
              <a:rPr lang="en-US" smtClean="0"/>
              <a:t>2</a:t>
            </a:fld>
            <a:endParaRPr lang="en-US"/>
          </a:p>
        </p:txBody>
      </p:sp>
    </p:spTree>
    <p:extLst>
      <p:ext uri="{BB962C8B-B14F-4D97-AF65-F5344CB8AC3E}">
        <p14:creationId xmlns:p14="http://schemas.microsoft.com/office/powerpoint/2010/main" val="120654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MATURE COMPANIES</a:t>
            </a:r>
          </a:p>
        </p:txBody>
      </p:sp>
      <p:sp>
        <p:nvSpPr>
          <p:cNvPr id="4" name="Slide Number Placeholder 3"/>
          <p:cNvSpPr>
            <a:spLocks noGrp="1"/>
          </p:cNvSpPr>
          <p:nvPr>
            <p:ph type="sldNum" sz="quarter" idx="5"/>
          </p:nvPr>
        </p:nvSpPr>
        <p:spPr/>
        <p:txBody>
          <a:bodyPr/>
          <a:lstStyle/>
          <a:p>
            <a:fld id="{2E825925-552F-439E-B7B5-03C7FB74EDAF}" type="slidenum">
              <a:rPr lang="en-US" smtClean="0"/>
              <a:t>3</a:t>
            </a:fld>
            <a:endParaRPr lang="en-US"/>
          </a:p>
        </p:txBody>
      </p:sp>
    </p:spTree>
    <p:extLst>
      <p:ext uri="{BB962C8B-B14F-4D97-AF65-F5344CB8AC3E}">
        <p14:creationId xmlns:p14="http://schemas.microsoft.com/office/powerpoint/2010/main" val="151499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1/21/2025</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273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1/21/2025</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56721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1/21/2025</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6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1/21/2025</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54465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1/21/2025</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585861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1/21/2025</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23619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1/21/2025</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21049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1/21/2025</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4438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1/21/2025</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3183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1/21/2025</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81023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1/21/2025</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48025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1/21/2025</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2745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89" r:id="rId7"/>
    <p:sldLayoutId id="2147483688" r:id="rId8"/>
    <p:sldLayoutId id="2147483687" r:id="rId9"/>
    <p:sldLayoutId id="2147483686" r:id="rId10"/>
    <p:sldLayoutId id="2147483679"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bsic.it/vintage-private-equity-deals-txu-learnings-from-the-largest-lbo-bust-in-history/" TargetMode="External"/><Relationship Id="rId1" Type="http://schemas.openxmlformats.org/officeDocument/2006/relationships/slideLayout" Target="../slideLayouts/slideLayout2.xml"/><Relationship Id="rId4" Type="http://schemas.openxmlformats.org/officeDocument/2006/relationships/hyperlink" Target="https://www.youtube.com/watch?v=29Cv3-dGzJs&amp;t=75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29Cv3-dGzJs&amp;t=75s"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hyperlink" Target="https://finance.yahoo.com/compare/BX?comps=KKR,CG,AP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olorful light bulb with business icons">
            <a:extLst>
              <a:ext uri="{FF2B5EF4-FFF2-40B4-BE49-F238E27FC236}">
                <a16:creationId xmlns:a16="http://schemas.microsoft.com/office/drawing/2014/main" id="{57B26D8A-ECE3-9B9E-94F4-E6BE3C29D625}"/>
              </a:ext>
            </a:extLst>
          </p:cNvPr>
          <p:cNvPicPr>
            <a:picLocks noChangeAspect="1"/>
          </p:cNvPicPr>
          <p:nvPr/>
        </p:nvPicPr>
        <p:blipFill>
          <a:blip r:embed="rId2"/>
          <a:srcRect t="9768" r="-1" b="9854"/>
          <a:stretch/>
        </p:blipFill>
        <p:spPr>
          <a:xfrm>
            <a:off x="3068" y="10"/>
            <a:ext cx="12188932" cy="6857990"/>
          </a:xfrm>
          <a:prstGeom prst="rect">
            <a:avLst/>
          </a:prstGeom>
        </p:spPr>
      </p:pic>
      <p:sp>
        <p:nvSpPr>
          <p:cNvPr id="18" name="Rectangle 17">
            <a:extLst>
              <a:ext uri="{FF2B5EF4-FFF2-40B4-BE49-F238E27FC236}">
                <a16:creationId xmlns:a16="http://schemas.microsoft.com/office/drawing/2014/main" id="{637992A9-1E8C-4E57-B4F4-EE2D38E50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A41E3-FA56-FEE9-0BA6-26009C5C39F2}"/>
              </a:ext>
            </a:extLst>
          </p:cNvPr>
          <p:cNvSpPr>
            <a:spLocks noGrp="1"/>
          </p:cNvSpPr>
          <p:nvPr>
            <p:ph type="ctrTitle"/>
          </p:nvPr>
        </p:nvSpPr>
        <p:spPr>
          <a:xfrm>
            <a:off x="517870" y="978408"/>
            <a:ext cx="5021182" cy="2334248"/>
          </a:xfrm>
        </p:spPr>
        <p:txBody>
          <a:bodyPr anchor="t">
            <a:normAutofit/>
          </a:bodyPr>
          <a:lstStyle/>
          <a:p>
            <a:pPr>
              <a:lnSpc>
                <a:spcPct val="90000"/>
              </a:lnSpc>
            </a:pPr>
            <a:r>
              <a:rPr lang="en-US">
                <a:solidFill>
                  <a:srgbClr val="FFFFFF"/>
                </a:solidFill>
              </a:rPr>
              <a:t>Private Equity &amp; Venture Capital</a:t>
            </a:r>
          </a:p>
        </p:txBody>
      </p:sp>
      <p:sp>
        <p:nvSpPr>
          <p:cNvPr id="3" name="Subtitle 2">
            <a:extLst>
              <a:ext uri="{FF2B5EF4-FFF2-40B4-BE49-F238E27FC236}">
                <a16:creationId xmlns:a16="http://schemas.microsoft.com/office/drawing/2014/main" id="{FA6AFE01-6126-E380-5FE1-3279F5FE0D2E}"/>
              </a:ext>
            </a:extLst>
          </p:cNvPr>
          <p:cNvSpPr>
            <a:spLocks noGrp="1"/>
          </p:cNvSpPr>
          <p:nvPr>
            <p:ph type="subTitle" idx="1"/>
          </p:nvPr>
        </p:nvSpPr>
        <p:spPr>
          <a:xfrm>
            <a:off x="254836" y="4562189"/>
            <a:ext cx="5284216" cy="1787721"/>
          </a:xfrm>
        </p:spPr>
        <p:txBody>
          <a:bodyPr anchor="t">
            <a:normAutofit/>
          </a:bodyPr>
          <a:lstStyle/>
          <a:p>
            <a:r>
              <a:rPr lang="en-US" sz="3600" dirty="0">
                <a:solidFill>
                  <a:srgbClr val="FFFFFF"/>
                </a:solidFill>
              </a:rPr>
              <a:t>Introductory Lecture 1</a:t>
            </a:r>
          </a:p>
          <a:p>
            <a:r>
              <a:rPr lang="en-US" sz="3600" dirty="0">
                <a:solidFill>
                  <a:srgbClr val="FFFFFF"/>
                </a:solidFill>
              </a:rPr>
              <a:t>Private Equity Overview</a:t>
            </a:r>
          </a:p>
        </p:txBody>
      </p:sp>
      <p:sp>
        <p:nvSpPr>
          <p:cNvPr id="20" name="Rectangle 19">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8020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FF9FFCE1-E057-415B-A971-88EC7E22A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7DB403-0AC3-D054-F3F5-731586D13405}"/>
              </a:ext>
            </a:extLst>
          </p:cNvPr>
          <p:cNvSpPr>
            <a:spLocks noGrp="1"/>
          </p:cNvSpPr>
          <p:nvPr>
            <p:ph type="title"/>
          </p:nvPr>
        </p:nvSpPr>
        <p:spPr>
          <a:xfrm>
            <a:off x="521209" y="971397"/>
            <a:ext cx="2249423" cy="2947460"/>
          </a:xfrm>
        </p:spPr>
        <p:txBody>
          <a:bodyPr vert="horz" lIns="91440" tIns="45720" rIns="91440" bIns="45720" rtlCol="0" anchor="t">
            <a:normAutofit fontScale="90000"/>
          </a:bodyPr>
          <a:lstStyle/>
          <a:p>
            <a:r>
              <a:rPr lang="en-US" sz="4400" dirty="0"/>
              <a:t>How Private Equity Creates Value</a:t>
            </a:r>
          </a:p>
        </p:txBody>
      </p:sp>
      <p:sp>
        <p:nvSpPr>
          <p:cNvPr id="34" name="Rectangle 33">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346557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ED56A09-9018-74BA-84D7-5D9018064474}"/>
              </a:ext>
            </a:extLst>
          </p:cNvPr>
          <p:cNvPicPr>
            <a:picLocks noGrp="1" noChangeAspect="1"/>
          </p:cNvPicPr>
          <p:nvPr>
            <p:ph idx="1"/>
          </p:nvPr>
        </p:nvPicPr>
        <p:blipFill>
          <a:blip r:embed="rId2">
            <a:alphaModFix amt="69000"/>
          </a:blip>
          <a:stretch>
            <a:fillRect/>
          </a:stretch>
        </p:blipFill>
        <p:spPr>
          <a:xfrm>
            <a:off x="2770632" y="128016"/>
            <a:ext cx="8894666" cy="6006607"/>
          </a:xfrm>
          <a:prstGeom prst="rect">
            <a:avLst/>
          </a:prstGeom>
        </p:spPr>
      </p:pic>
      <p:sp>
        <p:nvSpPr>
          <p:cNvPr id="36" name="Rectangle 35">
            <a:extLst>
              <a:ext uri="{FF2B5EF4-FFF2-40B4-BE49-F238E27FC236}">
                <a16:creationId xmlns:a16="http://schemas.microsoft.com/office/drawing/2014/main" id="{D58401B5-5F1B-4D21-9AC3-AAEC8D366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1704" y="6300216"/>
            <a:ext cx="729360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98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C91D93-014B-66D5-D263-730212C94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89A3E3-FBF6-32CF-A449-CE8552D992FA}"/>
              </a:ext>
            </a:extLst>
          </p:cNvPr>
          <p:cNvSpPr>
            <a:spLocks noGrp="1"/>
          </p:cNvSpPr>
          <p:nvPr>
            <p:ph type="title"/>
          </p:nvPr>
        </p:nvSpPr>
        <p:spPr>
          <a:xfrm>
            <a:off x="258933" y="886468"/>
            <a:ext cx="11671085" cy="779046"/>
          </a:xfrm>
        </p:spPr>
        <p:txBody>
          <a:bodyPr>
            <a:normAutofit/>
          </a:bodyPr>
          <a:lstStyle/>
          <a:p>
            <a:r>
              <a:rPr lang="en-US" sz="4000" dirty="0"/>
              <a:t>Making Money the Old-Fashioned Way With Debt</a:t>
            </a:r>
          </a:p>
        </p:txBody>
      </p:sp>
      <p:sp>
        <p:nvSpPr>
          <p:cNvPr id="3" name="Content Placeholder 2">
            <a:extLst>
              <a:ext uri="{FF2B5EF4-FFF2-40B4-BE49-F238E27FC236}">
                <a16:creationId xmlns:a16="http://schemas.microsoft.com/office/drawing/2014/main" id="{A77CE382-55F5-69F9-43B6-0559136570EC}"/>
              </a:ext>
            </a:extLst>
          </p:cNvPr>
          <p:cNvSpPr>
            <a:spLocks noGrp="1"/>
          </p:cNvSpPr>
          <p:nvPr>
            <p:ph idx="1"/>
          </p:nvPr>
        </p:nvSpPr>
        <p:spPr>
          <a:xfrm>
            <a:off x="410463" y="1665514"/>
            <a:ext cx="11519555" cy="4938486"/>
          </a:xfrm>
        </p:spPr>
        <p:txBody>
          <a:bodyPr>
            <a:noAutofit/>
          </a:bodyPr>
          <a:lstStyle/>
          <a:p>
            <a:pPr>
              <a:lnSpc>
                <a:spcPct val="100000"/>
              </a:lnSpc>
            </a:pPr>
            <a:r>
              <a:rPr lang="en-US" sz="2400" dirty="0"/>
              <a:t>Industry surveys suggest operational improvements have become private equity managers' focus and source of added value.</a:t>
            </a:r>
          </a:p>
          <a:p>
            <a:pPr>
              <a:lnSpc>
                <a:spcPct val="100000"/>
              </a:lnSpc>
            </a:pPr>
            <a:r>
              <a:rPr lang="en-US" sz="2400" b="1" u="sng" dirty="0">
                <a:highlight>
                  <a:srgbClr val="FFFF00"/>
                </a:highlight>
              </a:rPr>
              <a:t>Debt remains an important contributor to private equity returns</a:t>
            </a:r>
            <a:r>
              <a:rPr lang="en-US" sz="2400" dirty="0"/>
              <a:t>, even as the increase in fundraising has made leverage less essential. Debt used to finance an acquisition reduces the size of the equity commitment and increases the potential return on that investment accordingly, albeit with increased risk.</a:t>
            </a:r>
          </a:p>
          <a:p>
            <a:pPr>
              <a:lnSpc>
                <a:spcPct val="100000"/>
              </a:lnSpc>
            </a:pPr>
            <a:r>
              <a:rPr lang="en-US" sz="2400" dirty="0"/>
              <a:t>Private equity managers can also cause the acquired company to take on more debt to accelerate their returns through a dividend recapitalization, which funds a dividend distribution to the private equity owners with borrowed money.</a:t>
            </a:r>
          </a:p>
          <a:p>
            <a:pPr>
              <a:lnSpc>
                <a:spcPct val="100000"/>
              </a:lnSpc>
            </a:pPr>
            <a:r>
              <a:rPr lang="en-US" sz="2400" b="1" u="sng" dirty="0"/>
              <a:t>Dividend recaps </a:t>
            </a:r>
            <a:r>
              <a:rPr lang="en-US" sz="2400" dirty="0"/>
              <a:t>are controversial because they allow a private equity firm to extract value quickly while saddling the portfolio company with extra debt.</a:t>
            </a:r>
          </a:p>
        </p:txBody>
      </p:sp>
      <p:sp>
        <p:nvSpPr>
          <p:cNvPr id="10" name="Rectangle 9">
            <a:extLst>
              <a:ext uri="{FF2B5EF4-FFF2-40B4-BE49-F238E27FC236}">
                <a16:creationId xmlns:a16="http://schemas.microsoft.com/office/drawing/2014/main" id="{9568B8C9-6702-8441-0D92-220DE92C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5">
            <a:extLst>
              <a:ext uri="{FF2B5EF4-FFF2-40B4-BE49-F238E27FC236}">
                <a16:creationId xmlns:a16="http://schemas.microsoft.com/office/drawing/2014/main" id="{EF0029B2-43C5-65FD-297E-1C148D3C5CE2}"/>
              </a:ext>
            </a:extLst>
          </p:cNvPr>
          <p:cNvSpPr txBox="1">
            <a:spLocks noChangeArrowheads="1"/>
          </p:cNvSpPr>
          <p:nvPr/>
        </p:nvSpPr>
        <p:spPr bwMode="auto">
          <a:xfrm>
            <a:off x="2590800" y="1219200"/>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u="sng"/>
              <a:t>Your Business</a:t>
            </a:r>
            <a:endParaRPr lang="en-US" altLang="en-US" sz="1200" b="1"/>
          </a:p>
        </p:txBody>
      </p:sp>
      <p:sp>
        <p:nvSpPr>
          <p:cNvPr id="9221" name="Text Box 7">
            <a:extLst>
              <a:ext uri="{FF2B5EF4-FFF2-40B4-BE49-F238E27FC236}">
                <a16:creationId xmlns:a16="http://schemas.microsoft.com/office/drawing/2014/main" id="{7AC81470-3C25-4A84-50BE-8F749EF26F51}"/>
              </a:ext>
            </a:extLst>
          </p:cNvPr>
          <p:cNvSpPr txBox="1">
            <a:spLocks noChangeArrowheads="1"/>
          </p:cNvSpPr>
          <p:nvPr/>
        </p:nvSpPr>
        <p:spPr bwMode="auto">
          <a:xfrm>
            <a:off x="5486400" y="1981201"/>
            <a:ext cx="1600200" cy="1196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u="sng"/>
              <a:t>ASSETS</a:t>
            </a:r>
            <a:r>
              <a:rPr lang="en-US" altLang="en-US" sz="1000"/>
              <a:t>:</a:t>
            </a:r>
          </a:p>
          <a:p>
            <a:pPr eaLnBrk="1" hangingPunct="1">
              <a:spcBef>
                <a:spcPct val="50000"/>
              </a:spcBef>
            </a:pPr>
            <a:endParaRPr lang="en-US" altLang="en-US" sz="1000"/>
          </a:p>
          <a:p>
            <a:pPr eaLnBrk="1" hangingPunct="1">
              <a:spcBef>
                <a:spcPct val="50000"/>
              </a:spcBef>
            </a:pPr>
            <a:endParaRPr lang="en-US" altLang="en-US" sz="1000"/>
          </a:p>
          <a:p>
            <a:pPr eaLnBrk="1" hangingPunct="1">
              <a:spcBef>
                <a:spcPct val="50000"/>
              </a:spcBef>
            </a:pPr>
            <a:endParaRPr lang="en-US" altLang="en-US" sz="1000"/>
          </a:p>
          <a:p>
            <a:pPr eaLnBrk="1" hangingPunct="1">
              <a:spcBef>
                <a:spcPct val="50000"/>
              </a:spcBef>
            </a:pPr>
            <a:r>
              <a:rPr lang="en-US" altLang="en-US" sz="1000"/>
              <a:t>$10 million</a:t>
            </a:r>
          </a:p>
        </p:txBody>
      </p:sp>
      <p:sp>
        <p:nvSpPr>
          <p:cNvPr id="9222" name="Text Box 8">
            <a:extLst>
              <a:ext uri="{FF2B5EF4-FFF2-40B4-BE49-F238E27FC236}">
                <a16:creationId xmlns:a16="http://schemas.microsoft.com/office/drawing/2014/main" id="{E1429F1B-7AE7-26A1-6011-2E9255D0864B}"/>
              </a:ext>
            </a:extLst>
          </p:cNvPr>
          <p:cNvSpPr txBox="1">
            <a:spLocks noChangeArrowheads="1"/>
          </p:cNvSpPr>
          <p:nvPr/>
        </p:nvSpPr>
        <p:spPr bwMode="auto">
          <a:xfrm>
            <a:off x="7239000" y="1981201"/>
            <a:ext cx="1600200" cy="1196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u="sng"/>
              <a:t>LIABILITIES</a:t>
            </a:r>
            <a:r>
              <a:rPr lang="en-US" altLang="en-US" sz="1000" u="sng"/>
              <a:t>:</a:t>
            </a:r>
          </a:p>
          <a:p>
            <a:pPr eaLnBrk="1" hangingPunct="1">
              <a:spcBef>
                <a:spcPct val="50000"/>
              </a:spcBef>
            </a:pPr>
            <a:r>
              <a:rPr lang="en-US" altLang="en-US" sz="1000"/>
              <a:t>$0 (No Debt)</a:t>
            </a:r>
          </a:p>
          <a:p>
            <a:pPr eaLnBrk="1" hangingPunct="1">
              <a:spcBef>
                <a:spcPct val="50000"/>
              </a:spcBef>
            </a:pPr>
            <a:endParaRPr lang="en-US" altLang="en-US" sz="1000"/>
          </a:p>
          <a:p>
            <a:pPr eaLnBrk="1" hangingPunct="1">
              <a:spcBef>
                <a:spcPct val="50000"/>
              </a:spcBef>
            </a:pPr>
            <a:r>
              <a:rPr lang="en-US" altLang="en-US" sz="1000" b="1" u="sng"/>
              <a:t>EQUITY:</a:t>
            </a:r>
          </a:p>
          <a:p>
            <a:pPr eaLnBrk="1" hangingPunct="1">
              <a:spcBef>
                <a:spcPct val="50000"/>
              </a:spcBef>
            </a:pPr>
            <a:r>
              <a:rPr lang="en-US" altLang="en-US" sz="1000"/>
              <a:t>$10 million</a:t>
            </a:r>
          </a:p>
        </p:txBody>
      </p:sp>
      <p:sp>
        <p:nvSpPr>
          <p:cNvPr id="9223" name="Text Box 9">
            <a:extLst>
              <a:ext uri="{FF2B5EF4-FFF2-40B4-BE49-F238E27FC236}">
                <a16:creationId xmlns:a16="http://schemas.microsoft.com/office/drawing/2014/main" id="{2776D69F-A4C2-34AD-2AE0-72E6A76C0643}"/>
              </a:ext>
            </a:extLst>
          </p:cNvPr>
          <p:cNvSpPr txBox="1">
            <a:spLocks noChangeArrowheads="1"/>
          </p:cNvSpPr>
          <p:nvPr/>
        </p:nvSpPr>
        <p:spPr bwMode="auto">
          <a:xfrm>
            <a:off x="6553200" y="1676401"/>
            <a:ext cx="129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t>Balance Sheet</a:t>
            </a:r>
          </a:p>
        </p:txBody>
      </p:sp>
      <p:sp>
        <p:nvSpPr>
          <p:cNvPr id="9224" name="Text Box 11">
            <a:extLst>
              <a:ext uri="{FF2B5EF4-FFF2-40B4-BE49-F238E27FC236}">
                <a16:creationId xmlns:a16="http://schemas.microsoft.com/office/drawing/2014/main" id="{76A294F4-849B-4C99-4A15-B2DDDC88EE26}"/>
              </a:ext>
            </a:extLst>
          </p:cNvPr>
          <p:cNvSpPr txBox="1">
            <a:spLocks noChangeArrowheads="1"/>
          </p:cNvSpPr>
          <p:nvPr/>
        </p:nvSpPr>
        <p:spPr bwMode="auto">
          <a:xfrm>
            <a:off x="9220200" y="2362201"/>
            <a:ext cx="9906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t>ROA = 10%</a:t>
            </a:r>
          </a:p>
          <a:p>
            <a:pPr eaLnBrk="1" hangingPunct="1">
              <a:spcBef>
                <a:spcPct val="50000"/>
              </a:spcBef>
            </a:pPr>
            <a:r>
              <a:rPr lang="en-US" altLang="en-US" sz="1000" b="1"/>
              <a:t>ROE = 10%</a:t>
            </a:r>
          </a:p>
        </p:txBody>
      </p:sp>
      <p:sp>
        <p:nvSpPr>
          <p:cNvPr id="9225" name="AutoShape 12">
            <a:extLst>
              <a:ext uri="{FF2B5EF4-FFF2-40B4-BE49-F238E27FC236}">
                <a16:creationId xmlns:a16="http://schemas.microsoft.com/office/drawing/2014/main" id="{4B21B16D-A287-D53E-27F0-7285B33D7961}"/>
              </a:ext>
            </a:extLst>
          </p:cNvPr>
          <p:cNvSpPr>
            <a:spLocks/>
          </p:cNvSpPr>
          <p:nvPr/>
        </p:nvSpPr>
        <p:spPr bwMode="auto">
          <a:xfrm>
            <a:off x="8915400" y="1981200"/>
            <a:ext cx="228600" cy="1219200"/>
          </a:xfrm>
          <a:prstGeom prst="rightBrace">
            <a:avLst>
              <a:gd name="adj1" fmla="val 44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6" name="Text Box 13">
            <a:extLst>
              <a:ext uri="{FF2B5EF4-FFF2-40B4-BE49-F238E27FC236}">
                <a16:creationId xmlns:a16="http://schemas.microsoft.com/office/drawing/2014/main" id="{A2E2FE10-3032-20FD-DCA3-2181031325F6}"/>
              </a:ext>
            </a:extLst>
          </p:cNvPr>
          <p:cNvSpPr txBox="1">
            <a:spLocks noChangeArrowheads="1"/>
          </p:cNvSpPr>
          <p:nvPr/>
        </p:nvSpPr>
        <p:spPr bwMode="auto">
          <a:xfrm>
            <a:off x="2667000" y="1981201"/>
            <a:ext cx="2133600" cy="1196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a:t>EBIT : 	 $1.5 million</a:t>
            </a:r>
          </a:p>
          <a:p>
            <a:pPr eaLnBrk="1" hangingPunct="1">
              <a:spcBef>
                <a:spcPct val="50000"/>
              </a:spcBef>
            </a:pPr>
            <a:r>
              <a:rPr lang="en-US" altLang="en-US" sz="1000"/>
              <a:t>Interest Exp.:	 </a:t>
            </a:r>
            <a:r>
              <a:rPr lang="en-US" altLang="en-US" sz="1000" u="sng"/>
              <a:t>$   0 million</a:t>
            </a:r>
          </a:p>
          <a:p>
            <a:pPr eaLnBrk="1" hangingPunct="1">
              <a:spcBef>
                <a:spcPct val="50000"/>
              </a:spcBef>
            </a:pPr>
            <a:r>
              <a:rPr lang="en-US" altLang="en-US" sz="1000"/>
              <a:t>Pretax Income:   $1.5 million</a:t>
            </a:r>
          </a:p>
          <a:p>
            <a:pPr eaLnBrk="1" hangingPunct="1">
              <a:spcBef>
                <a:spcPct val="50000"/>
              </a:spcBef>
            </a:pPr>
            <a:r>
              <a:rPr lang="en-US" altLang="en-US" sz="1000"/>
              <a:t>Taxes (33%):	 </a:t>
            </a:r>
            <a:r>
              <a:rPr lang="en-US" altLang="en-US" sz="1000" u="sng"/>
              <a:t>$0.5 million</a:t>
            </a:r>
          </a:p>
          <a:p>
            <a:pPr eaLnBrk="1" hangingPunct="1">
              <a:spcBef>
                <a:spcPct val="50000"/>
              </a:spcBef>
            </a:pPr>
            <a:r>
              <a:rPr lang="en-US" altLang="en-US" sz="1000"/>
              <a:t>Net Income:	 $1.0 million</a:t>
            </a:r>
          </a:p>
        </p:txBody>
      </p:sp>
      <p:sp>
        <p:nvSpPr>
          <p:cNvPr id="9227" name="Text Box 14">
            <a:extLst>
              <a:ext uri="{FF2B5EF4-FFF2-40B4-BE49-F238E27FC236}">
                <a16:creationId xmlns:a16="http://schemas.microsoft.com/office/drawing/2014/main" id="{ED4B20DE-EB2F-BC80-EBF6-FA39753BFAFC}"/>
              </a:ext>
            </a:extLst>
          </p:cNvPr>
          <p:cNvSpPr txBox="1">
            <a:spLocks noChangeArrowheads="1"/>
          </p:cNvSpPr>
          <p:nvPr/>
        </p:nvSpPr>
        <p:spPr bwMode="auto">
          <a:xfrm>
            <a:off x="2971800" y="1676401"/>
            <a:ext cx="129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t>Income Statement</a:t>
            </a:r>
          </a:p>
        </p:txBody>
      </p:sp>
      <p:sp>
        <p:nvSpPr>
          <p:cNvPr id="9228" name="Text Box 15">
            <a:extLst>
              <a:ext uri="{FF2B5EF4-FFF2-40B4-BE49-F238E27FC236}">
                <a16:creationId xmlns:a16="http://schemas.microsoft.com/office/drawing/2014/main" id="{47AC5787-9DE4-8731-BB65-A5B6C810CB31}"/>
              </a:ext>
            </a:extLst>
          </p:cNvPr>
          <p:cNvSpPr txBox="1">
            <a:spLocks noChangeArrowheads="1"/>
          </p:cNvSpPr>
          <p:nvPr/>
        </p:nvSpPr>
        <p:spPr bwMode="auto">
          <a:xfrm>
            <a:off x="2743200" y="4876801"/>
            <a:ext cx="2133600" cy="1196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a:t>EBIT:	 $1.5 million</a:t>
            </a:r>
          </a:p>
          <a:p>
            <a:pPr eaLnBrk="1" hangingPunct="1">
              <a:spcBef>
                <a:spcPct val="50000"/>
              </a:spcBef>
            </a:pPr>
            <a:r>
              <a:rPr lang="en-US" altLang="en-US" sz="1000"/>
              <a:t>Interest Exp.:	 </a:t>
            </a:r>
            <a:r>
              <a:rPr lang="en-US" altLang="en-US" sz="1000" u="sng"/>
              <a:t>$ 0.9 million</a:t>
            </a:r>
          </a:p>
          <a:p>
            <a:pPr eaLnBrk="1" hangingPunct="1">
              <a:spcBef>
                <a:spcPct val="50000"/>
              </a:spcBef>
            </a:pPr>
            <a:r>
              <a:rPr lang="en-US" altLang="en-US" sz="1000"/>
              <a:t>Pretax Income:   $ 0.6 million</a:t>
            </a:r>
          </a:p>
          <a:p>
            <a:pPr eaLnBrk="1" hangingPunct="1">
              <a:spcBef>
                <a:spcPct val="50000"/>
              </a:spcBef>
            </a:pPr>
            <a:r>
              <a:rPr lang="en-US" altLang="en-US" sz="1000"/>
              <a:t>Taxes (33%):	 </a:t>
            </a:r>
            <a:r>
              <a:rPr lang="en-US" altLang="en-US" sz="1000" u="sng"/>
              <a:t>$ 0.2 million</a:t>
            </a:r>
          </a:p>
          <a:p>
            <a:pPr eaLnBrk="1" hangingPunct="1">
              <a:spcBef>
                <a:spcPct val="50000"/>
              </a:spcBef>
            </a:pPr>
            <a:r>
              <a:rPr lang="en-US" altLang="en-US" sz="1000"/>
              <a:t>Net Income:	 $ 0.4 million</a:t>
            </a:r>
          </a:p>
        </p:txBody>
      </p:sp>
      <p:sp>
        <p:nvSpPr>
          <p:cNvPr id="9229" name="Text Box 16">
            <a:extLst>
              <a:ext uri="{FF2B5EF4-FFF2-40B4-BE49-F238E27FC236}">
                <a16:creationId xmlns:a16="http://schemas.microsoft.com/office/drawing/2014/main" id="{052D55F0-2528-C0F1-0411-31BA2604D7DC}"/>
              </a:ext>
            </a:extLst>
          </p:cNvPr>
          <p:cNvSpPr txBox="1">
            <a:spLocks noChangeArrowheads="1"/>
          </p:cNvSpPr>
          <p:nvPr/>
        </p:nvSpPr>
        <p:spPr bwMode="auto">
          <a:xfrm>
            <a:off x="2514600" y="4191000"/>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u="sng"/>
              <a:t>LBO: NewCo</a:t>
            </a:r>
            <a:endParaRPr lang="en-US" altLang="en-US" sz="1200" b="1"/>
          </a:p>
        </p:txBody>
      </p:sp>
      <p:sp>
        <p:nvSpPr>
          <p:cNvPr id="9230" name="Text Box 17">
            <a:extLst>
              <a:ext uri="{FF2B5EF4-FFF2-40B4-BE49-F238E27FC236}">
                <a16:creationId xmlns:a16="http://schemas.microsoft.com/office/drawing/2014/main" id="{4D032DCF-C096-6D79-88FD-5689AE7A8B13}"/>
              </a:ext>
            </a:extLst>
          </p:cNvPr>
          <p:cNvSpPr txBox="1">
            <a:spLocks noChangeArrowheads="1"/>
          </p:cNvSpPr>
          <p:nvPr/>
        </p:nvSpPr>
        <p:spPr bwMode="auto">
          <a:xfrm>
            <a:off x="3048000" y="4572001"/>
            <a:ext cx="129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t>Income Statement</a:t>
            </a:r>
          </a:p>
        </p:txBody>
      </p:sp>
      <p:sp>
        <p:nvSpPr>
          <p:cNvPr id="9231" name="Text Box 18">
            <a:extLst>
              <a:ext uri="{FF2B5EF4-FFF2-40B4-BE49-F238E27FC236}">
                <a16:creationId xmlns:a16="http://schemas.microsoft.com/office/drawing/2014/main" id="{8D660F22-1365-F148-661C-DCE45A80B62F}"/>
              </a:ext>
            </a:extLst>
          </p:cNvPr>
          <p:cNvSpPr txBox="1">
            <a:spLocks noChangeArrowheads="1"/>
          </p:cNvSpPr>
          <p:nvPr/>
        </p:nvSpPr>
        <p:spPr bwMode="auto">
          <a:xfrm>
            <a:off x="5486400" y="4876801"/>
            <a:ext cx="1600200" cy="1196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u="sng"/>
              <a:t>ASSETS</a:t>
            </a:r>
            <a:r>
              <a:rPr lang="en-US" altLang="en-US" sz="1000"/>
              <a:t>:</a:t>
            </a:r>
          </a:p>
          <a:p>
            <a:pPr eaLnBrk="1" hangingPunct="1">
              <a:spcBef>
                <a:spcPct val="50000"/>
              </a:spcBef>
            </a:pPr>
            <a:endParaRPr lang="en-US" altLang="en-US" sz="1000"/>
          </a:p>
          <a:p>
            <a:pPr eaLnBrk="1" hangingPunct="1">
              <a:spcBef>
                <a:spcPct val="50000"/>
              </a:spcBef>
            </a:pPr>
            <a:endParaRPr lang="en-US" altLang="en-US" sz="1000"/>
          </a:p>
          <a:p>
            <a:pPr eaLnBrk="1" hangingPunct="1">
              <a:spcBef>
                <a:spcPct val="50000"/>
              </a:spcBef>
            </a:pPr>
            <a:endParaRPr lang="en-US" altLang="en-US" sz="1000"/>
          </a:p>
          <a:p>
            <a:pPr eaLnBrk="1" hangingPunct="1">
              <a:spcBef>
                <a:spcPct val="50000"/>
              </a:spcBef>
            </a:pPr>
            <a:r>
              <a:rPr lang="en-US" altLang="en-US" sz="1000"/>
              <a:t>$10 million</a:t>
            </a:r>
          </a:p>
        </p:txBody>
      </p:sp>
      <p:sp>
        <p:nvSpPr>
          <p:cNvPr id="9232" name="Text Box 19">
            <a:extLst>
              <a:ext uri="{FF2B5EF4-FFF2-40B4-BE49-F238E27FC236}">
                <a16:creationId xmlns:a16="http://schemas.microsoft.com/office/drawing/2014/main" id="{D4A5D679-1FEB-FB87-567D-6F23AA3F39FA}"/>
              </a:ext>
            </a:extLst>
          </p:cNvPr>
          <p:cNvSpPr txBox="1">
            <a:spLocks noChangeArrowheads="1"/>
          </p:cNvSpPr>
          <p:nvPr/>
        </p:nvSpPr>
        <p:spPr bwMode="auto">
          <a:xfrm>
            <a:off x="7239000" y="4876801"/>
            <a:ext cx="1600200" cy="1196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u="sng"/>
              <a:t>LIABILITIES</a:t>
            </a:r>
            <a:r>
              <a:rPr lang="en-US" altLang="en-US" sz="1000" u="sng"/>
              <a:t>:</a:t>
            </a:r>
          </a:p>
          <a:p>
            <a:pPr eaLnBrk="1" hangingPunct="1">
              <a:spcBef>
                <a:spcPct val="50000"/>
              </a:spcBef>
            </a:pPr>
            <a:r>
              <a:rPr lang="en-US" altLang="en-US" sz="1000"/>
              <a:t>$9 million</a:t>
            </a:r>
          </a:p>
          <a:p>
            <a:pPr eaLnBrk="1" hangingPunct="1">
              <a:spcBef>
                <a:spcPct val="50000"/>
              </a:spcBef>
            </a:pPr>
            <a:endParaRPr lang="en-US" altLang="en-US" sz="1000"/>
          </a:p>
          <a:p>
            <a:pPr eaLnBrk="1" hangingPunct="1">
              <a:spcBef>
                <a:spcPct val="50000"/>
              </a:spcBef>
            </a:pPr>
            <a:r>
              <a:rPr lang="en-US" altLang="en-US" sz="1000" b="1" u="sng"/>
              <a:t>EQUITY:</a:t>
            </a:r>
          </a:p>
          <a:p>
            <a:pPr eaLnBrk="1" hangingPunct="1">
              <a:spcBef>
                <a:spcPct val="50000"/>
              </a:spcBef>
            </a:pPr>
            <a:r>
              <a:rPr lang="en-US" altLang="en-US" sz="1000"/>
              <a:t>$1 million</a:t>
            </a:r>
          </a:p>
        </p:txBody>
      </p:sp>
      <p:sp>
        <p:nvSpPr>
          <p:cNvPr id="9233" name="Text Box 20">
            <a:extLst>
              <a:ext uri="{FF2B5EF4-FFF2-40B4-BE49-F238E27FC236}">
                <a16:creationId xmlns:a16="http://schemas.microsoft.com/office/drawing/2014/main" id="{7DEED456-22FD-D63F-5E19-ACD30A43F9CC}"/>
              </a:ext>
            </a:extLst>
          </p:cNvPr>
          <p:cNvSpPr txBox="1">
            <a:spLocks noChangeArrowheads="1"/>
          </p:cNvSpPr>
          <p:nvPr/>
        </p:nvSpPr>
        <p:spPr bwMode="auto">
          <a:xfrm>
            <a:off x="6477000" y="4572001"/>
            <a:ext cx="129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t>Balance Sheet</a:t>
            </a:r>
          </a:p>
        </p:txBody>
      </p:sp>
      <p:sp>
        <p:nvSpPr>
          <p:cNvPr id="9234" name="Text Box 22">
            <a:extLst>
              <a:ext uri="{FF2B5EF4-FFF2-40B4-BE49-F238E27FC236}">
                <a16:creationId xmlns:a16="http://schemas.microsoft.com/office/drawing/2014/main" id="{24969416-CC63-456F-A889-EB4EFBCEF3CA}"/>
              </a:ext>
            </a:extLst>
          </p:cNvPr>
          <p:cNvSpPr txBox="1">
            <a:spLocks noChangeArrowheads="1"/>
          </p:cNvSpPr>
          <p:nvPr/>
        </p:nvSpPr>
        <p:spPr bwMode="auto">
          <a:xfrm>
            <a:off x="9372600" y="5181601"/>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t>ROA = 10%</a:t>
            </a:r>
          </a:p>
          <a:p>
            <a:pPr eaLnBrk="1" hangingPunct="1">
              <a:spcBef>
                <a:spcPct val="50000"/>
              </a:spcBef>
            </a:pPr>
            <a:r>
              <a:rPr lang="en-US" altLang="en-US" sz="1200" b="1">
                <a:solidFill>
                  <a:srgbClr val="FF0000"/>
                </a:solidFill>
              </a:rPr>
              <a:t>ROE = 40%</a:t>
            </a:r>
          </a:p>
        </p:txBody>
      </p:sp>
      <p:sp>
        <p:nvSpPr>
          <p:cNvPr id="9235" name="AutoShape 23">
            <a:extLst>
              <a:ext uri="{FF2B5EF4-FFF2-40B4-BE49-F238E27FC236}">
                <a16:creationId xmlns:a16="http://schemas.microsoft.com/office/drawing/2014/main" id="{DF93FFFE-437A-C47D-1FE0-F2370CEC5AB7}"/>
              </a:ext>
            </a:extLst>
          </p:cNvPr>
          <p:cNvSpPr>
            <a:spLocks/>
          </p:cNvSpPr>
          <p:nvPr/>
        </p:nvSpPr>
        <p:spPr bwMode="auto">
          <a:xfrm>
            <a:off x="9067800" y="4800600"/>
            <a:ext cx="228600" cy="1219200"/>
          </a:xfrm>
          <a:prstGeom prst="rightBrace">
            <a:avLst>
              <a:gd name="adj1" fmla="val 44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36" name="Text Box 24">
            <a:extLst>
              <a:ext uri="{FF2B5EF4-FFF2-40B4-BE49-F238E27FC236}">
                <a16:creationId xmlns:a16="http://schemas.microsoft.com/office/drawing/2014/main" id="{BAE7983B-7F13-CBFE-DF37-C431A4C123BB}"/>
              </a:ext>
            </a:extLst>
          </p:cNvPr>
          <p:cNvSpPr txBox="1">
            <a:spLocks noChangeArrowheads="1"/>
          </p:cNvSpPr>
          <p:nvPr/>
        </p:nvSpPr>
        <p:spPr bwMode="auto">
          <a:xfrm>
            <a:off x="3200400" y="3733801"/>
            <a:ext cx="5410200" cy="276999"/>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The offer: $10mm (10 x Net Income) borrowed $9 million (90%) at 10% </a:t>
            </a:r>
          </a:p>
        </p:txBody>
      </p:sp>
      <p:sp>
        <p:nvSpPr>
          <p:cNvPr id="9237" name="AutoShape 25">
            <a:extLst>
              <a:ext uri="{FF2B5EF4-FFF2-40B4-BE49-F238E27FC236}">
                <a16:creationId xmlns:a16="http://schemas.microsoft.com/office/drawing/2014/main" id="{AEDB2FAD-CD28-ED14-F581-3313FCCA9693}"/>
              </a:ext>
            </a:extLst>
          </p:cNvPr>
          <p:cNvSpPr>
            <a:spLocks noChangeArrowheads="1"/>
          </p:cNvSpPr>
          <p:nvPr/>
        </p:nvSpPr>
        <p:spPr bwMode="auto">
          <a:xfrm>
            <a:off x="5562600" y="3276600"/>
            <a:ext cx="457200" cy="381000"/>
          </a:xfrm>
          <a:prstGeom prst="downArrow">
            <a:avLst>
              <a:gd name="adj1" fmla="val 50000"/>
              <a:gd name="adj2"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38" name="AutoShape 26">
            <a:extLst>
              <a:ext uri="{FF2B5EF4-FFF2-40B4-BE49-F238E27FC236}">
                <a16:creationId xmlns:a16="http://schemas.microsoft.com/office/drawing/2014/main" id="{936D928B-B6CD-4243-0FBA-AB3ED86FEC7B}"/>
              </a:ext>
            </a:extLst>
          </p:cNvPr>
          <p:cNvSpPr>
            <a:spLocks noChangeArrowheads="1"/>
          </p:cNvSpPr>
          <p:nvPr/>
        </p:nvSpPr>
        <p:spPr bwMode="auto">
          <a:xfrm>
            <a:off x="5562600" y="4191000"/>
            <a:ext cx="457200" cy="381000"/>
          </a:xfrm>
          <a:prstGeom prst="down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9239" name="Picture 28">
            <a:extLst>
              <a:ext uri="{FF2B5EF4-FFF2-40B4-BE49-F238E27FC236}">
                <a16:creationId xmlns:a16="http://schemas.microsoft.com/office/drawing/2014/main" id="{F0A94C96-3960-CAA6-297F-066D409D3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2098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29">
            <a:extLst>
              <a:ext uri="{FF2B5EF4-FFF2-40B4-BE49-F238E27FC236}">
                <a16:creationId xmlns:a16="http://schemas.microsoft.com/office/drawing/2014/main" id="{85E2E3F5-CE1F-9E7E-55AB-8F790025E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51054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1" name="AutoShape 31">
            <a:extLst>
              <a:ext uri="{FF2B5EF4-FFF2-40B4-BE49-F238E27FC236}">
                <a16:creationId xmlns:a16="http://schemas.microsoft.com/office/drawing/2014/main" id="{691BEF14-BA74-8FB2-F8CB-D6A0C7BE6DC9}"/>
              </a:ext>
            </a:extLst>
          </p:cNvPr>
          <p:cNvSpPr>
            <a:spLocks noChangeAspect="1" noChangeArrowheads="1"/>
          </p:cNvSpPr>
          <p:nvPr/>
        </p:nvSpPr>
        <p:spPr bwMode="auto">
          <a:xfrm>
            <a:off x="5491164" y="2652714"/>
            <a:ext cx="12096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42" name="AutoShape 33">
            <a:extLst>
              <a:ext uri="{FF2B5EF4-FFF2-40B4-BE49-F238E27FC236}">
                <a16:creationId xmlns:a16="http://schemas.microsoft.com/office/drawing/2014/main" id="{024A08EE-6E01-BC6D-585B-17D880BDC32B}"/>
              </a:ext>
            </a:extLst>
          </p:cNvPr>
          <p:cNvSpPr>
            <a:spLocks noChangeAspect="1" noChangeArrowheads="1"/>
          </p:cNvSpPr>
          <p:nvPr/>
        </p:nvSpPr>
        <p:spPr bwMode="auto">
          <a:xfrm>
            <a:off x="5491164" y="2652714"/>
            <a:ext cx="12096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9243" name="Picture 35">
            <a:extLst>
              <a:ext uri="{FF2B5EF4-FFF2-40B4-BE49-F238E27FC236}">
                <a16:creationId xmlns:a16="http://schemas.microsoft.com/office/drawing/2014/main" id="{595CFBE5-621C-CDAC-CD80-452E995F1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24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4" name="AutoShape 37">
            <a:extLst>
              <a:ext uri="{FF2B5EF4-FFF2-40B4-BE49-F238E27FC236}">
                <a16:creationId xmlns:a16="http://schemas.microsoft.com/office/drawing/2014/main" id="{5FD69075-DA2E-F6D0-CA51-2F4E6ED650A6}"/>
              </a:ext>
            </a:extLst>
          </p:cNvPr>
          <p:cNvSpPr>
            <a:spLocks noChangeAspect="1" noChangeArrowheads="1"/>
          </p:cNvSpPr>
          <p:nvPr/>
        </p:nvSpPr>
        <p:spPr bwMode="auto">
          <a:xfrm>
            <a:off x="4857750" y="2505075"/>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45" name="AutoShape 39">
            <a:extLst>
              <a:ext uri="{FF2B5EF4-FFF2-40B4-BE49-F238E27FC236}">
                <a16:creationId xmlns:a16="http://schemas.microsoft.com/office/drawing/2014/main" id="{5D1C3216-B270-3B83-C1DE-76773433B186}"/>
              </a:ext>
            </a:extLst>
          </p:cNvPr>
          <p:cNvSpPr>
            <a:spLocks noChangeAspect="1" noChangeArrowheads="1"/>
          </p:cNvSpPr>
          <p:nvPr/>
        </p:nvSpPr>
        <p:spPr bwMode="auto">
          <a:xfrm>
            <a:off x="5038725" y="2638425"/>
            <a:ext cx="21145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9246" name="Picture 40">
            <a:extLst>
              <a:ext uri="{FF2B5EF4-FFF2-40B4-BE49-F238E27FC236}">
                <a16:creationId xmlns:a16="http://schemas.microsoft.com/office/drawing/2014/main" id="{4949EED6-B28A-948D-776F-EF6895459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238751"/>
            <a:ext cx="6858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
            <a:extLst>
              <a:ext uri="{FF2B5EF4-FFF2-40B4-BE49-F238E27FC236}">
                <a16:creationId xmlns:a16="http://schemas.microsoft.com/office/drawing/2014/main" id="{489CF86D-94DA-518B-A49F-3CBF0E814DA5}"/>
              </a:ext>
            </a:extLst>
          </p:cNvPr>
          <p:cNvSpPr txBox="1">
            <a:spLocks noChangeArrowheads="1"/>
          </p:cNvSpPr>
          <p:nvPr/>
        </p:nvSpPr>
        <p:spPr bwMode="auto">
          <a:xfrm>
            <a:off x="304800" y="667178"/>
            <a:ext cx="2057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a:t>Leveraged Buyouts Enhancing Private Equity Returns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92E8580A-24D0-E869-1DA2-9DAFADC7FA1E}"/>
              </a:ext>
            </a:extLst>
          </p:cNvPr>
          <p:cNvSpPr txBox="1">
            <a:spLocks noChangeArrowheads="1"/>
          </p:cNvSpPr>
          <p:nvPr/>
        </p:nvSpPr>
        <p:spPr bwMode="auto">
          <a:xfrm>
            <a:off x="304800" y="667178"/>
            <a:ext cx="2057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a:t>Leveraged Buyouts Enhancing Private Equity Returns</a:t>
            </a:r>
          </a:p>
        </p:txBody>
      </p:sp>
      <p:sp>
        <p:nvSpPr>
          <p:cNvPr id="10243" name="Text Box 3">
            <a:extLst>
              <a:ext uri="{FF2B5EF4-FFF2-40B4-BE49-F238E27FC236}">
                <a16:creationId xmlns:a16="http://schemas.microsoft.com/office/drawing/2014/main" id="{34A08918-7280-9CF0-499E-836A6699DA05}"/>
              </a:ext>
            </a:extLst>
          </p:cNvPr>
          <p:cNvSpPr txBox="1">
            <a:spLocks noChangeArrowheads="1"/>
          </p:cNvSpPr>
          <p:nvPr/>
        </p:nvSpPr>
        <p:spPr bwMode="auto">
          <a:xfrm>
            <a:off x="9525000" y="6019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dirty="0"/>
              <a:t>6</a:t>
            </a:r>
          </a:p>
        </p:txBody>
      </p:sp>
      <p:sp>
        <p:nvSpPr>
          <p:cNvPr id="10244" name="Text Box 4">
            <a:extLst>
              <a:ext uri="{FF2B5EF4-FFF2-40B4-BE49-F238E27FC236}">
                <a16:creationId xmlns:a16="http://schemas.microsoft.com/office/drawing/2014/main" id="{8E3A6037-3D34-7646-5969-60AFB8AABFA4}"/>
              </a:ext>
            </a:extLst>
          </p:cNvPr>
          <p:cNvSpPr txBox="1">
            <a:spLocks noChangeArrowheads="1"/>
          </p:cNvSpPr>
          <p:nvPr/>
        </p:nvSpPr>
        <p:spPr bwMode="auto">
          <a:xfrm>
            <a:off x="2590800" y="1219200"/>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u="sng"/>
              <a:t>Your Business</a:t>
            </a:r>
            <a:endParaRPr lang="en-US" altLang="en-US" sz="1200" b="1"/>
          </a:p>
        </p:txBody>
      </p:sp>
      <p:sp>
        <p:nvSpPr>
          <p:cNvPr id="10245" name="Text Box 5">
            <a:extLst>
              <a:ext uri="{FF2B5EF4-FFF2-40B4-BE49-F238E27FC236}">
                <a16:creationId xmlns:a16="http://schemas.microsoft.com/office/drawing/2014/main" id="{0652D9A0-E172-6C4F-5304-95B50A3ED124}"/>
              </a:ext>
            </a:extLst>
          </p:cNvPr>
          <p:cNvSpPr txBox="1">
            <a:spLocks noChangeArrowheads="1"/>
          </p:cNvSpPr>
          <p:nvPr/>
        </p:nvSpPr>
        <p:spPr bwMode="auto">
          <a:xfrm>
            <a:off x="5486400" y="1981201"/>
            <a:ext cx="1600200" cy="1196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u="sng"/>
              <a:t>ASSETS</a:t>
            </a:r>
            <a:r>
              <a:rPr lang="en-US" altLang="en-US" sz="1000"/>
              <a:t>:</a:t>
            </a:r>
          </a:p>
          <a:p>
            <a:pPr eaLnBrk="1" hangingPunct="1">
              <a:spcBef>
                <a:spcPct val="50000"/>
              </a:spcBef>
            </a:pPr>
            <a:endParaRPr lang="en-US" altLang="en-US" sz="1000"/>
          </a:p>
          <a:p>
            <a:pPr eaLnBrk="1" hangingPunct="1">
              <a:spcBef>
                <a:spcPct val="50000"/>
              </a:spcBef>
            </a:pPr>
            <a:endParaRPr lang="en-US" altLang="en-US" sz="1000"/>
          </a:p>
          <a:p>
            <a:pPr eaLnBrk="1" hangingPunct="1">
              <a:spcBef>
                <a:spcPct val="50000"/>
              </a:spcBef>
            </a:pPr>
            <a:endParaRPr lang="en-US" altLang="en-US" sz="1000"/>
          </a:p>
          <a:p>
            <a:pPr eaLnBrk="1" hangingPunct="1">
              <a:spcBef>
                <a:spcPct val="50000"/>
              </a:spcBef>
            </a:pPr>
            <a:r>
              <a:rPr lang="en-US" altLang="en-US" sz="1000"/>
              <a:t>$10 million</a:t>
            </a:r>
          </a:p>
        </p:txBody>
      </p:sp>
      <p:sp>
        <p:nvSpPr>
          <p:cNvPr id="10246" name="Text Box 6">
            <a:extLst>
              <a:ext uri="{FF2B5EF4-FFF2-40B4-BE49-F238E27FC236}">
                <a16:creationId xmlns:a16="http://schemas.microsoft.com/office/drawing/2014/main" id="{2B79D757-4563-1D63-B492-1748F4D8D058}"/>
              </a:ext>
            </a:extLst>
          </p:cNvPr>
          <p:cNvSpPr txBox="1">
            <a:spLocks noChangeArrowheads="1"/>
          </p:cNvSpPr>
          <p:nvPr/>
        </p:nvSpPr>
        <p:spPr bwMode="auto">
          <a:xfrm>
            <a:off x="7239000" y="1981201"/>
            <a:ext cx="1600200" cy="1196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u="sng"/>
              <a:t>LIABILITIES</a:t>
            </a:r>
            <a:r>
              <a:rPr lang="en-US" altLang="en-US" sz="1000" u="sng"/>
              <a:t>:</a:t>
            </a:r>
          </a:p>
          <a:p>
            <a:pPr eaLnBrk="1" hangingPunct="1">
              <a:spcBef>
                <a:spcPct val="50000"/>
              </a:spcBef>
            </a:pPr>
            <a:r>
              <a:rPr lang="en-US" altLang="en-US" sz="1000"/>
              <a:t>$0 (No Debt)</a:t>
            </a:r>
          </a:p>
          <a:p>
            <a:pPr eaLnBrk="1" hangingPunct="1">
              <a:spcBef>
                <a:spcPct val="50000"/>
              </a:spcBef>
            </a:pPr>
            <a:endParaRPr lang="en-US" altLang="en-US" sz="1000"/>
          </a:p>
          <a:p>
            <a:pPr eaLnBrk="1" hangingPunct="1">
              <a:spcBef>
                <a:spcPct val="50000"/>
              </a:spcBef>
            </a:pPr>
            <a:r>
              <a:rPr lang="en-US" altLang="en-US" sz="1000" b="1" u="sng"/>
              <a:t>EQUITY:</a:t>
            </a:r>
          </a:p>
          <a:p>
            <a:pPr eaLnBrk="1" hangingPunct="1">
              <a:spcBef>
                <a:spcPct val="50000"/>
              </a:spcBef>
            </a:pPr>
            <a:r>
              <a:rPr lang="en-US" altLang="en-US" sz="1000"/>
              <a:t>$10 million</a:t>
            </a:r>
          </a:p>
        </p:txBody>
      </p:sp>
      <p:sp>
        <p:nvSpPr>
          <p:cNvPr id="10247" name="Text Box 7">
            <a:extLst>
              <a:ext uri="{FF2B5EF4-FFF2-40B4-BE49-F238E27FC236}">
                <a16:creationId xmlns:a16="http://schemas.microsoft.com/office/drawing/2014/main" id="{058D0661-7FAF-5E6D-D469-3D9A397E020B}"/>
              </a:ext>
            </a:extLst>
          </p:cNvPr>
          <p:cNvSpPr txBox="1">
            <a:spLocks noChangeArrowheads="1"/>
          </p:cNvSpPr>
          <p:nvPr/>
        </p:nvSpPr>
        <p:spPr bwMode="auto">
          <a:xfrm>
            <a:off x="6553200" y="1676401"/>
            <a:ext cx="129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t>Balance Sheet</a:t>
            </a:r>
          </a:p>
        </p:txBody>
      </p:sp>
      <p:sp>
        <p:nvSpPr>
          <p:cNvPr id="10248" name="Text Box 8">
            <a:extLst>
              <a:ext uri="{FF2B5EF4-FFF2-40B4-BE49-F238E27FC236}">
                <a16:creationId xmlns:a16="http://schemas.microsoft.com/office/drawing/2014/main" id="{9D5D7DE2-4EE6-85F1-DAF5-99AFBEF952E2}"/>
              </a:ext>
            </a:extLst>
          </p:cNvPr>
          <p:cNvSpPr txBox="1">
            <a:spLocks noChangeArrowheads="1"/>
          </p:cNvSpPr>
          <p:nvPr/>
        </p:nvSpPr>
        <p:spPr bwMode="auto">
          <a:xfrm>
            <a:off x="9220200" y="2362201"/>
            <a:ext cx="9906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t>ROA = 10%</a:t>
            </a:r>
          </a:p>
          <a:p>
            <a:pPr eaLnBrk="1" hangingPunct="1">
              <a:spcBef>
                <a:spcPct val="50000"/>
              </a:spcBef>
            </a:pPr>
            <a:r>
              <a:rPr lang="en-US" altLang="en-US" sz="1000" b="1"/>
              <a:t>ROE = 10%</a:t>
            </a:r>
          </a:p>
        </p:txBody>
      </p:sp>
      <p:sp>
        <p:nvSpPr>
          <p:cNvPr id="10249" name="AutoShape 9">
            <a:extLst>
              <a:ext uri="{FF2B5EF4-FFF2-40B4-BE49-F238E27FC236}">
                <a16:creationId xmlns:a16="http://schemas.microsoft.com/office/drawing/2014/main" id="{3D8809FA-A738-8423-D41B-77459270D25B}"/>
              </a:ext>
            </a:extLst>
          </p:cNvPr>
          <p:cNvSpPr>
            <a:spLocks/>
          </p:cNvSpPr>
          <p:nvPr/>
        </p:nvSpPr>
        <p:spPr bwMode="auto">
          <a:xfrm>
            <a:off x="8915400" y="1981200"/>
            <a:ext cx="228600" cy="1219200"/>
          </a:xfrm>
          <a:prstGeom prst="rightBrace">
            <a:avLst>
              <a:gd name="adj1" fmla="val 44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0" name="Text Box 10">
            <a:extLst>
              <a:ext uri="{FF2B5EF4-FFF2-40B4-BE49-F238E27FC236}">
                <a16:creationId xmlns:a16="http://schemas.microsoft.com/office/drawing/2014/main" id="{33E4D0F6-ABED-EBC2-328D-97F4A339DF86}"/>
              </a:ext>
            </a:extLst>
          </p:cNvPr>
          <p:cNvSpPr txBox="1">
            <a:spLocks noChangeArrowheads="1"/>
          </p:cNvSpPr>
          <p:nvPr/>
        </p:nvSpPr>
        <p:spPr bwMode="auto">
          <a:xfrm>
            <a:off x="2667000" y="1981201"/>
            <a:ext cx="2133600" cy="1196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a:t>EBIT : 	 $1.5 million</a:t>
            </a:r>
          </a:p>
          <a:p>
            <a:pPr eaLnBrk="1" hangingPunct="1">
              <a:spcBef>
                <a:spcPct val="50000"/>
              </a:spcBef>
            </a:pPr>
            <a:r>
              <a:rPr lang="en-US" altLang="en-US" sz="1000"/>
              <a:t>Interest Exp.:	 </a:t>
            </a:r>
            <a:r>
              <a:rPr lang="en-US" altLang="en-US" sz="1000" u="sng"/>
              <a:t>$   0 million</a:t>
            </a:r>
          </a:p>
          <a:p>
            <a:pPr eaLnBrk="1" hangingPunct="1">
              <a:spcBef>
                <a:spcPct val="50000"/>
              </a:spcBef>
            </a:pPr>
            <a:r>
              <a:rPr lang="en-US" altLang="en-US" sz="1000"/>
              <a:t>Pretax Income:   $1.5 million</a:t>
            </a:r>
          </a:p>
          <a:p>
            <a:pPr eaLnBrk="1" hangingPunct="1">
              <a:spcBef>
                <a:spcPct val="50000"/>
              </a:spcBef>
            </a:pPr>
            <a:r>
              <a:rPr lang="en-US" altLang="en-US" sz="1000"/>
              <a:t>Taxes (33%):	 </a:t>
            </a:r>
            <a:r>
              <a:rPr lang="en-US" altLang="en-US" sz="1000" u="sng"/>
              <a:t>$0.5 million</a:t>
            </a:r>
          </a:p>
          <a:p>
            <a:pPr eaLnBrk="1" hangingPunct="1">
              <a:spcBef>
                <a:spcPct val="50000"/>
              </a:spcBef>
            </a:pPr>
            <a:r>
              <a:rPr lang="en-US" altLang="en-US" sz="1000"/>
              <a:t>Net Income:	 $1.0 million</a:t>
            </a:r>
          </a:p>
        </p:txBody>
      </p:sp>
      <p:sp>
        <p:nvSpPr>
          <p:cNvPr id="10251" name="Text Box 11">
            <a:extLst>
              <a:ext uri="{FF2B5EF4-FFF2-40B4-BE49-F238E27FC236}">
                <a16:creationId xmlns:a16="http://schemas.microsoft.com/office/drawing/2014/main" id="{C4D4B908-B4C1-7DCA-069C-3BDB1841A634}"/>
              </a:ext>
            </a:extLst>
          </p:cNvPr>
          <p:cNvSpPr txBox="1">
            <a:spLocks noChangeArrowheads="1"/>
          </p:cNvSpPr>
          <p:nvPr/>
        </p:nvSpPr>
        <p:spPr bwMode="auto">
          <a:xfrm>
            <a:off x="2971800" y="1676401"/>
            <a:ext cx="129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t>Income Statement</a:t>
            </a:r>
          </a:p>
        </p:txBody>
      </p:sp>
      <p:sp>
        <p:nvSpPr>
          <p:cNvPr id="10252" name="Text Box 12">
            <a:extLst>
              <a:ext uri="{FF2B5EF4-FFF2-40B4-BE49-F238E27FC236}">
                <a16:creationId xmlns:a16="http://schemas.microsoft.com/office/drawing/2014/main" id="{3E36D86B-38F6-AD23-4FCA-2B5E14196F80}"/>
              </a:ext>
            </a:extLst>
          </p:cNvPr>
          <p:cNvSpPr txBox="1">
            <a:spLocks noChangeArrowheads="1"/>
          </p:cNvSpPr>
          <p:nvPr/>
        </p:nvSpPr>
        <p:spPr bwMode="auto">
          <a:xfrm>
            <a:off x="2743200" y="4876801"/>
            <a:ext cx="2133600" cy="1196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a:t>EBIT:	 $1.50 million</a:t>
            </a:r>
          </a:p>
          <a:p>
            <a:pPr eaLnBrk="1" hangingPunct="1">
              <a:spcBef>
                <a:spcPct val="50000"/>
              </a:spcBef>
            </a:pPr>
            <a:r>
              <a:rPr lang="en-US" altLang="en-US" sz="1000"/>
              <a:t>Interest Exp.:	 </a:t>
            </a:r>
            <a:r>
              <a:rPr lang="en-US" altLang="en-US" sz="1000" u="sng"/>
              <a:t>$1.08 million</a:t>
            </a:r>
          </a:p>
          <a:p>
            <a:pPr eaLnBrk="1" hangingPunct="1">
              <a:spcBef>
                <a:spcPct val="50000"/>
              </a:spcBef>
            </a:pPr>
            <a:r>
              <a:rPr lang="en-US" altLang="en-US" sz="1000"/>
              <a:t>Pretax Income:   $ 0.42 million</a:t>
            </a:r>
          </a:p>
          <a:p>
            <a:pPr eaLnBrk="1" hangingPunct="1">
              <a:spcBef>
                <a:spcPct val="50000"/>
              </a:spcBef>
            </a:pPr>
            <a:r>
              <a:rPr lang="en-US" altLang="en-US" sz="1000"/>
              <a:t>Taxes (33%):	 </a:t>
            </a:r>
            <a:r>
              <a:rPr lang="en-US" altLang="en-US" sz="1000" u="sng"/>
              <a:t>$ 0.14 million</a:t>
            </a:r>
          </a:p>
          <a:p>
            <a:pPr eaLnBrk="1" hangingPunct="1">
              <a:spcBef>
                <a:spcPct val="50000"/>
              </a:spcBef>
            </a:pPr>
            <a:r>
              <a:rPr lang="en-US" altLang="en-US" sz="1000"/>
              <a:t>Net Income:	 $ 0.28 million</a:t>
            </a:r>
          </a:p>
        </p:txBody>
      </p:sp>
      <p:sp>
        <p:nvSpPr>
          <p:cNvPr id="10253" name="Text Box 13">
            <a:extLst>
              <a:ext uri="{FF2B5EF4-FFF2-40B4-BE49-F238E27FC236}">
                <a16:creationId xmlns:a16="http://schemas.microsoft.com/office/drawing/2014/main" id="{00FFAC77-4041-AEA7-1E8F-A9FDC8B78B3D}"/>
              </a:ext>
            </a:extLst>
          </p:cNvPr>
          <p:cNvSpPr txBox="1">
            <a:spLocks noChangeArrowheads="1"/>
          </p:cNvSpPr>
          <p:nvPr/>
        </p:nvSpPr>
        <p:spPr bwMode="auto">
          <a:xfrm>
            <a:off x="2514600" y="4191000"/>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u="sng"/>
              <a:t>LBO: NewCo</a:t>
            </a:r>
            <a:endParaRPr lang="en-US" altLang="en-US" sz="1200" b="1"/>
          </a:p>
        </p:txBody>
      </p:sp>
      <p:sp>
        <p:nvSpPr>
          <p:cNvPr id="10254" name="Text Box 14">
            <a:extLst>
              <a:ext uri="{FF2B5EF4-FFF2-40B4-BE49-F238E27FC236}">
                <a16:creationId xmlns:a16="http://schemas.microsoft.com/office/drawing/2014/main" id="{4122CEA2-66AA-2344-3C4F-6F4C2EBCD0A5}"/>
              </a:ext>
            </a:extLst>
          </p:cNvPr>
          <p:cNvSpPr txBox="1">
            <a:spLocks noChangeArrowheads="1"/>
          </p:cNvSpPr>
          <p:nvPr/>
        </p:nvSpPr>
        <p:spPr bwMode="auto">
          <a:xfrm>
            <a:off x="3048000" y="4572001"/>
            <a:ext cx="129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t>Income Statement</a:t>
            </a:r>
          </a:p>
        </p:txBody>
      </p:sp>
      <p:sp>
        <p:nvSpPr>
          <p:cNvPr id="10255" name="Text Box 15">
            <a:extLst>
              <a:ext uri="{FF2B5EF4-FFF2-40B4-BE49-F238E27FC236}">
                <a16:creationId xmlns:a16="http://schemas.microsoft.com/office/drawing/2014/main" id="{1DCF8A28-6F68-B539-A198-5EDB2D97F67F}"/>
              </a:ext>
            </a:extLst>
          </p:cNvPr>
          <p:cNvSpPr txBox="1">
            <a:spLocks noChangeArrowheads="1"/>
          </p:cNvSpPr>
          <p:nvPr/>
        </p:nvSpPr>
        <p:spPr bwMode="auto">
          <a:xfrm>
            <a:off x="5486400" y="4876801"/>
            <a:ext cx="1600200" cy="1196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u="sng"/>
              <a:t>ASSETS</a:t>
            </a:r>
            <a:r>
              <a:rPr lang="en-US" altLang="en-US" sz="1000"/>
              <a:t>:</a:t>
            </a:r>
          </a:p>
          <a:p>
            <a:pPr eaLnBrk="1" hangingPunct="1">
              <a:spcBef>
                <a:spcPct val="50000"/>
              </a:spcBef>
            </a:pPr>
            <a:r>
              <a:rPr lang="en-US" altLang="en-US" sz="1000"/>
              <a:t>Purchase:  $10 million</a:t>
            </a:r>
          </a:p>
          <a:p>
            <a:pPr eaLnBrk="1" hangingPunct="1">
              <a:spcBef>
                <a:spcPct val="50000"/>
              </a:spcBef>
            </a:pPr>
            <a:r>
              <a:rPr lang="en-US" altLang="en-US" sz="1000"/>
              <a:t>Goodwill:    </a:t>
            </a:r>
            <a:r>
              <a:rPr lang="en-US" altLang="en-US" sz="1000" u="sng"/>
              <a:t>$ 2 million</a:t>
            </a:r>
            <a:r>
              <a:rPr lang="en-US" altLang="en-US" sz="1000"/>
              <a:t> </a:t>
            </a:r>
          </a:p>
          <a:p>
            <a:pPr eaLnBrk="1" hangingPunct="1">
              <a:spcBef>
                <a:spcPct val="50000"/>
              </a:spcBef>
            </a:pPr>
            <a:endParaRPr lang="en-US" altLang="en-US" sz="1000"/>
          </a:p>
          <a:p>
            <a:pPr eaLnBrk="1" hangingPunct="1">
              <a:spcBef>
                <a:spcPct val="50000"/>
              </a:spcBef>
            </a:pPr>
            <a:r>
              <a:rPr lang="en-US" altLang="en-US" sz="1000"/>
              <a:t>Total:          $12 million</a:t>
            </a:r>
          </a:p>
        </p:txBody>
      </p:sp>
      <p:sp>
        <p:nvSpPr>
          <p:cNvPr id="10256" name="Text Box 16">
            <a:extLst>
              <a:ext uri="{FF2B5EF4-FFF2-40B4-BE49-F238E27FC236}">
                <a16:creationId xmlns:a16="http://schemas.microsoft.com/office/drawing/2014/main" id="{9A5525F6-7AB2-6DAA-39A1-4EA19B8DE4E0}"/>
              </a:ext>
            </a:extLst>
          </p:cNvPr>
          <p:cNvSpPr txBox="1">
            <a:spLocks noChangeArrowheads="1"/>
          </p:cNvSpPr>
          <p:nvPr/>
        </p:nvSpPr>
        <p:spPr bwMode="auto">
          <a:xfrm>
            <a:off x="7239000" y="4876801"/>
            <a:ext cx="1600200" cy="1196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u="sng"/>
              <a:t>LIABILITIES</a:t>
            </a:r>
            <a:r>
              <a:rPr lang="en-US" altLang="en-US" sz="1000" u="sng"/>
              <a:t>:</a:t>
            </a:r>
          </a:p>
          <a:p>
            <a:pPr eaLnBrk="1" hangingPunct="1">
              <a:spcBef>
                <a:spcPct val="50000"/>
              </a:spcBef>
            </a:pPr>
            <a:r>
              <a:rPr lang="en-US" altLang="en-US" sz="1000"/>
              <a:t>$10.8 million</a:t>
            </a:r>
          </a:p>
          <a:p>
            <a:pPr eaLnBrk="1" hangingPunct="1">
              <a:spcBef>
                <a:spcPct val="50000"/>
              </a:spcBef>
            </a:pPr>
            <a:endParaRPr lang="en-US" altLang="en-US" sz="1000"/>
          </a:p>
          <a:p>
            <a:pPr eaLnBrk="1" hangingPunct="1">
              <a:spcBef>
                <a:spcPct val="50000"/>
              </a:spcBef>
            </a:pPr>
            <a:r>
              <a:rPr lang="en-US" altLang="en-US" sz="1000" b="1" u="sng"/>
              <a:t>EQUITY:</a:t>
            </a:r>
          </a:p>
          <a:p>
            <a:pPr eaLnBrk="1" hangingPunct="1">
              <a:spcBef>
                <a:spcPct val="50000"/>
              </a:spcBef>
            </a:pPr>
            <a:r>
              <a:rPr lang="en-US" altLang="en-US" sz="1000"/>
              <a:t>$ 1.2 million</a:t>
            </a:r>
          </a:p>
        </p:txBody>
      </p:sp>
      <p:sp>
        <p:nvSpPr>
          <p:cNvPr id="10257" name="Text Box 17">
            <a:extLst>
              <a:ext uri="{FF2B5EF4-FFF2-40B4-BE49-F238E27FC236}">
                <a16:creationId xmlns:a16="http://schemas.microsoft.com/office/drawing/2014/main" id="{01F01007-B111-6AC0-D572-D6A6471004A0}"/>
              </a:ext>
            </a:extLst>
          </p:cNvPr>
          <p:cNvSpPr txBox="1">
            <a:spLocks noChangeArrowheads="1"/>
          </p:cNvSpPr>
          <p:nvPr/>
        </p:nvSpPr>
        <p:spPr bwMode="auto">
          <a:xfrm>
            <a:off x="6477000" y="4572001"/>
            <a:ext cx="129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t>Balance Sheet</a:t>
            </a:r>
          </a:p>
        </p:txBody>
      </p:sp>
      <p:sp>
        <p:nvSpPr>
          <p:cNvPr id="10258" name="Text Box 18">
            <a:extLst>
              <a:ext uri="{FF2B5EF4-FFF2-40B4-BE49-F238E27FC236}">
                <a16:creationId xmlns:a16="http://schemas.microsoft.com/office/drawing/2014/main" id="{C0036A11-E5E4-7DE4-8651-75C66B7C49BB}"/>
              </a:ext>
            </a:extLst>
          </p:cNvPr>
          <p:cNvSpPr txBox="1">
            <a:spLocks noChangeArrowheads="1"/>
          </p:cNvSpPr>
          <p:nvPr/>
        </p:nvSpPr>
        <p:spPr bwMode="auto">
          <a:xfrm>
            <a:off x="9372600" y="5181601"/>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t>ROA = 10% (tang)</a:t>
            </a:r>
          </a:p>
          <a:p>
            <a:pPr eaLnBrk="1" hangingPunct="1">
              <a:spcBef>
                <a:spcPct val="50000"/>
              </a:spcBef>
            </a:pPr>
            <a:r>
              <a:rPr lang="en-US" altLang="en-US" sz="1200" b="1">
                <a:solidFill>
                  <a:srgbClr val="FF0000"/>
                </a:solidFill>
              </a:rPr>
              <a:t>ROE = 23%</a:t>
            </a:r>
          </a:p>
        </p:txBody>
      </p:sp>
      <p:sp>
        <p:nvSpPr>
          <p:cNvPr id="10259" name="AutoShape 19">
            <a:extLst>
              <a:ext uri="{FF2B5EF4-FFF2-40B4-BE49-F238E27FC236}">
                <a16:creationId xmlns:a16="http://schemas.microsoft.com/office/drawing/2014/main" id="{FEB2E205-E4BF-B7FC-C243-517FF998E5CC}"/>
              </a:ext>
            </a:extLst>
          </p:cNvPr>
          <p:cNvSpPr>
            <a:spLocks/>
          </p:cNvSpPr>
          <p:nvPr/>
        </p:nvSpPr>
        <p:spPr bwMode="auto">
          <a:xfrm>
            <a:off x="9067800" y="4800600"/>
            <a:ext cx="228600" cy="1219200"/>
          </a:xfrm>
          <a:prstGeom prst="rightBrace">
            <a:avLst>
              <a:gd name="adj1" fmla="val 44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0" name="Text Box 20">
            <a:extLst>
              <a:ext uri="{FF2B5EF4-FFF2-40B4-BE49-F238E27FC236}">
                <a16:creationId xmlns:a16="http://schemas.microsoft.com/office/drawing/2014/main" id="{8A8AB669-65F2-A25C-5B28-56E2A590C401}"/>
              </a:ext>
            </a:extLst>
          </p:cNvPr>
          <p:cNvSpPr txBox="1">
            <a:spLocks noChangeArrowheads="1"/>
          </p:cNvSpPr>
          <p:nvPr/>
        </p:nvSpPr>
        <p:spPr bwMode="auto">
          <a:xfrm>
            <a:off x="3733800" y="3733801"/>
            <a:ext cx="5791200" cy="276999"/>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The offer: $12 mm (12 x Net Income) borrowed $10.8 million (90%) at 10% </a:t>
            </a:r>
          </a:p>
        </p:txBody>
      </p:sp>
      <p:sp>
        <p:nvSpPr>
          <p:cNvPr id="10261" name="AutoShape 21">
            <a:extLst>
              <a:ext uri="{FF2B5EF4-FFF2-40B4-BE49-F238E27FC236}">
                <a16:creationId xmlns:a16="http://schemas.microsoft.com/office/drawing/2014/main" id="{0C24BD3B-A07A-3B15-0F95-9549EB4F8754}"/>
              </a:ext>
            </a:extLst>
          </p:cNvPr>
          <p:cNvSpPr>
            <a:spLocks noChangeArrowheads="1"/>
          </p:cNvSpPr>
          <p:nvPr/>
        </p:nvSpPr>
        <p:spPr bwMode="auto">
          <a:xfrm>
            <a:off x="5562600" y="3276600"/>
            <a:ext cx="457200" cy="381000"/>
          </a:xfrm>
          <a:prstGeom prst="down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2" name="AutoShape 22">
            <a:extLst>
              <a:ext uri="{FF2B5EF4-FFF2-40B4-BE49-F238E27FC236}">
                <a16:creationId xmlns:a16="http://schemas.microsoft.com/office/drawing/2014/main" id="{80D47E1F-AC6D-6BEB-BFF0-D416B5E4F55A}"/>
              </a:ext>
            </a:extLst>
          </p:cNvPr>
          <p:cNvSpPr>
            <a:spLocks noChangeArrowheads="1"/>
          </p:cNvSpPr>
          <p:nvPr/>
        </p:nvSpPr>
        <p:spPr bwMode="auto">
          <a:xfrm>
            <a:off x="5562600" y="4191000"/>
            <a:ext cx="457200" cy="381000"/>
          </a:xfrm>
          <a:prstGeom prst="down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3" name="Text Box 23">
            <a:extLst>
              <a:ext uri="{FF2B5EF4-FFF2-40B4-BE49-F238E27FC236}">
                <a16:creationId xmlns:a16="http://schemas.microsoft.com/office/drawing/2014/main" id="{19CA2214-7921-5A8D-38DB-5D75564AFF69}"/>
              </a:ext>
            </a:extLst>
          </p:cNvPr>
          <p:cNvSpPr txBox="1">
            <a:spLocks noChangeArrowheads="1"/>
          </p:cNvSpPr>
          <p:nvPr/>
        </p:nvSpPr>
        <p:spPr bwMode="auto">
          <a:xfrm rot="20138253">
            <a:off x="1847850" y="3675063"/>
            <a:ext cx="175260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chemeClr val="bg1"/>
                </a:solidFill>
              </a:rPr>
              <a:t>20% Premium</a:t>
            </a:r>
          </a:p>
        </p:txBody>
      </p:sp>
      <p:pic>
        <p:nvPicPr>
          <p:cNvPr id="10264" name="Picture 26">
            <a:extLst>
              <a:ext uri="{FF2B5EF4-FFF2-40B4-BE49-F238E27FC236}">
                <a16:creationId xmlns:a16="http://schemas.microsoft.com/office/drawing/2014/main" id="{36F0687E-899E-70EA-585F-B15BD225E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5238751"/>
            <a:ext cx="6858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27">
            <a:extLst>
              <a:ext uri="{FF2B5EF4-FFF2-40B4-BE49-F238E27FC236}">
                <a16:creationId xmlns:a16="http://schemas.microsoft.com/office/drawing/2014/main" id="{8630DB63-6365-8340-9C0D-DA53A6EE5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098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28">
            <a:extLst>
              <a:ext uri="{FF2B5EF4-FFF2-40B4-BE49-F238E27FC236}">
                <a16:creationId xmlns:a16="http://schemas.microsoft.com/office/drawing/2014/main" id="{0F5B4C42-743E-59D7-BBE7-FBF189F4B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124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FE40EB-73E7-DF63-D6BC-D4E7EF57CB2E}"/>
              </a:ext>
            </a:extLst>
          </p:cNvPr>
          <p:cNvSpPr>
            <a:spLocks noGrp="1"/>
          </p:cNvSpPr>
          <p:nvPr>
            <p:ph type="title"/>
          </p:nvPr>
        </p:nvSpPr>
        <p:spPr>
          <a:xfrm>
            <a:off x="517869" y="793280"/>
            <a:ext cx="11155680" cy="1463040"/>
          </a:xfrm>
        </p:spPr>
        <p:txBody>
          <a:bodyPr>
            <a:normAutofit/>
          </a:bodyPr>
          <a:lstStyle/>
          <a:p>
            <a:r>
              <a:rPr lang="en-US" sz="4400" dirty="0"/>
              <a:t>Why Private Equity Draws Criticism</a:t>
            </a:r>
          </a:p>
        </p:txBody>
      </p:sp>
      <p:sp>
        <p:nvSpPr>
          <p:cNvPr id="11" name="Rectangle 10">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F88F4E3-856E-EB55-1487-D005925E3236}"/>
              </a:ext>
            </a:extLst>
          </p:cNvPr>
          <p:cNvGraphicFramePr>
            <a:graphicFrameLocks noGrp="1"/>
          </p:cNvGraphicFramePr>
          <p:nvPr>
            <p:ph idx="1"/>
            <p:extLst>
              <p:ext uri="{D42A27DB-BD31-4B8C-83A1-F6EECF244321}">
                <p14:modId xmlns:p14="http://schemas.microsoft.com/office/powerpoint/2010/main" val="976075532"/>
              </p:ext>
            </p:extLst>
          </p:nvPr>
        </p:nvGraphicFramePr>
        <p:xfrm>
          <a:off x="517869" y="1381760"/>
          <a:ext cx="10802257"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3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7CEF78-CBBD-B50A-4AEB-88EE5E746357}"/>
              </a:ext>
            </a:extLst>
          </p:cNvPr>
          <p:cNvSpPr>
            <a:spLocks noGrp="1"/>
          </p:cNvSpPr>
          <p:nvPr>
            <p:ph type="title"/>
          </p:nvPr>
        </p:nvSpPr>
        <p:spPr>
          <a:xfrm>
            <a:off x="521208" y="976160"/>
            <a:ext cx="11155680" cy="1463040"/>
          </a:xfrm>
        </p:spPr>
        <p:txBody>
          <a:bodyPr>
            <a:normAutofit/>
          </a:bodyPr>
          <a:lstStyle/>
          <a:p>
            <a:r>
              <a:rPr lang="en-US" sz="4400"/>
              <a:t>How Are Private Equity Funds Managed?</a:t>
            </a:r>
          </a:p>
        </p:txBody>
      </p:sp>
      <p:sp>
        <p:nvSpPr>
          <p:cNvPr id="11" name="Rectangle 10">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EBD7DDF-2F24-1161-5632-6724047532A2}"/>
              </a:ext>
            </a:extLst>
          </p:cNvPr>
          <p:cNvGraphicFramePr>
            <a:graphicFrameLocks noGrp="1"/>
          </p:cNvGraphicFramePr>
          <p:nvPr>
            <p:ph idx="1"/>
            <p:extLst>
              <p:ext uri="{D42A27DB-BD31-4B8C-83A1-F6EECF244321}">
                <p14:modId xmlns:p14="http://schemas.microsoft.com/office/powerpoint/2010/main" val="115611509"/>
              </p:ext>
            </p:extLst>
          </p:nvPr>
        </p:nvGraphicFramePr>
        <p:xfrm>
          <a:off x="375120" y="2001665"/>
          <a:ext cx="11446765" cy="4453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869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BFD468-08C7-68AC-E041-BA9AC1B3D65C}"/>
              </a:ext>
            </a:extLst>
          </p:cNvPr>
          <p:cNvSpPr>
            <a:spLocks noGrp="1"/>
          </p:cNvSpPr>
          <p:nvPr>
            <p:ph type="title"/>
          </p:nvPr>
        </p:nvSpPr>
        <p:spPr>
          <a:xfrm>
            <a:off x="517870" y="796777"/>
            <a:ext cx="11156260" cy="1463040"/>
          </a:xfrm>
        </p:spPr>
        <p:txBody>
          <a:bodyPr>
            <a:normAutofit/>
          </a:bodyPr>
          <a:lstStyle/>
          <a:p>
            <a:r>
              <a:rPr lang="en-US" sz="4400" dirty="0"/>
              <a:t>Are Private Equity Firms Regulated?</a:t>
            </a:r>
          </a:p>
        </p:txBody>
      </p:sp>
      <p:sp>
        <p:nvSpPr>
          <p:cNvPr id="3" name="Content Placeholder 2">
            <a:extLst>
              <a:ext uri="{FF2B5EF4-FFF2-40B4-BE49-F238E27FC236}">
                <a16:creationId xmlns:a16="http://schemas.microsoft.com/office/drawing/2014/main" id="{602DA3FD-EB00-105A-C1B8-E14A2188C590}"/>
              </a:ext>
            </a:extLst>
          </p:cNvPr>
          <p:cNvSpPr>
            <a:spLocks noGrp="1"/>
          </p:cNvSpPr>
          <p:nvPr>
            <p:ph idx="1"/>
          </p:nvPr>
        </p:nvSpPr>
        <p:spPr>
          <a:xfrm>
            <a:off x="333499" y="1738587"/>
            <a:ext cx="8483929" cy="3767328"/>
          </a:xfrm>
        </p:spPr>
        <p:txBody>
          <a:bodyPr>
            <a:noAutofit/>
          </a:bodyPr>
          <a:lstStyle/>
          <a:p>
            <a:pPr marL="342900" indent="-342900">
              <a:lnSpc>
                <a:spcPct val="100000"/>
              </a:lnSpc>
              <a:buFont typeface="Arial" panose="020B0604020202020204" pitchFamily="34" charset="0"/>
              <a:buChar char="•"/>
            </a:pPr>
            <a:r>
              <a:rPr lang="en-US" sz="1800" dirty="0"/>
              <a:t>While private equity funds are exempt from regulation by the Securities and Exchange Commission (SEC) under the Investment Company Act of 1940 or the Securities Act of 1933, their managers remain subject to the Investment Advisers Act of 1940 as well as the anti-fraud provisions of federal securities laws.</a:t>
            </a:r>
          </a:p>
          <a:p>
            <a:pPr marL="342900" indent="-342900">
              <a:lnSpc>
                <a:spcPct val="100000"/>
              </a:lnSpc>
              <a:buFont typeface="Arial" panose="020B0604020202020204" pitchFamily="34" charset="0"/>
              <a:buChar char="•"/>
            </a:pPr>
            <a:r>
              <a:rPr lang="en-US" sz="1800" dirty="0"/>
              <a:t>In February 2022, the SEC proposed extensive new reporting and client disclosure requirements for private fund advisers including private equity fund managers.</a:t>
            </a:r>
          </a:p>
          <a:p>
            <a:pPr marL="342900" indent="-342900">
              <a:lnSpc>
                <a:spcPct val="100000"/>
              </a:lnSpc>
              <a:buFont typeface="Arial" panose="020B0604020202020204" pitchFamily="34" charset="0"/>
              <a:buChar char="•"/>
            </a:pPr>
            <a:r>
              <a:rPr lang="en-US" sz="1800" dirty="0"/>
              <a:t>U.S. Securities and Exchange Commission. "Proposed Rule: Private Fund Advisers; Documentation of Registered Investment Adviser Compliance Reviews."</a:t>
            </a:r>
          </a:p>
          <a:p>
            <a:pPr marL="342900" indent="-342900">
              <a:lnSpc>
                <a:spcPct val="100000"/>
              </a:lnSpc>
              <a:buFont typeface="Arial" panose="020B0604020202020204" pitchFamily="34" charset="0"/>
              <a:buChar char="•"/>
            </a:pPr>
            <a:r>
              <a:rPr lang="en-US" sz="1800" dirty="0"/>
              <a:t>The new rules would require private fund advisers registered with the SEC to provide clients with quarterly statements detailing fund performance, fees, and expenses, and to obtain annual fund audits. All fund advisors would be barred from providing preferential terms for one client in an investment vehicle without disclosing this to the other investors in the same fund</a:t>
            </a:r>
          </a:p>
        </p:txBody>
      </p:sp>
      <p:sp>
        <p:nvSpPr>
          <p:cNvPr id="12" name="Freeform: Shape 11">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ank">
            <a:extLst>
              <a:ext uri="{FF2B5EF4-FFF2-40B4-BE49-F238E27FC236}">
                <a16:creationId xmlns:a16="http://schemas.microsoft.com/office/drawing/2014/main" id="{78788B20-2A01-B6F6-C5CA-6D3B3008ED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3112" y="1528297"/>
            <a:ext cx="3595840" cy="3595840"/>
          </a:xfrm>
          <a:prstGeom prst="rect">
            <a:avLst/>
          </a:prstGeom>
        </p:spPr>
      </p:pic>
    </p:spTree>
    <p:extLst>
      <p:ext uri="{BB962C8B-B14F-4D97-AF65-F5344CB8AC3E}">
        <p14:creationId xmlns:p14="http://schemas.microsoft.com/office/powerpoint/2010/main" val="210114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AC883F-69DD-D349-B469-8CDE2139F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4AA44-1F6D-FB95-7460-79ACE4B04D1A}"/>
              </a:ext>
            </a:extLst>
          </p:cNvPr>
          <p:cNvSpPr>
            <a:spLocks noGrp="1"/>
          </p:cNvSpPr>
          <p:nvPr>
            <p:ph type="title"/>
          </p:nvPr>
        </p:nvSpPr>
        <p:spPr>
          <a:xfrm>
            <a:off x="521208" y="978409"/>
            <a:ext cx="4032504" cy="2121408"/>
          </a:xfrm>
        </p:spPr>
        <p:txBody>
          <a:bodyPr>
            <a:normAutofit/>
          </a:bodyPr>
          <a:lstStyle/>
          <a:p>
            <a:pPr>
              <a:lnSpc>
                <a:spcPct val="90000"/>
              </a:lnSpc>
            </a:pPr>
            <a:r>
              <a:rPr lang="en-US" sz="3700"/>
              <a:t>What Is the History of Private Equity Investments?</a:t>
            </a:r>
          </a:p>
        </p:txBody>
      </p:sp>
      <p:sp>
        <p:nvSpPr>
          <p:cNvPr id="3" name="Content Placeholder 2">
            <a:extLst>
              <a:ext uri="{FF2B5EF4-FFF2-40B4-BE49-F238E27FC236}">
                <a16:creationId xmlns:a16="http://schemas.microsoft.com/office/drawing/2014/main" id="{FEE8A891-FDD2-CDA6-8C41-1A923A1532E5}"/>
              </a:ext>
            </a:extLst>
          </p:cNvPr>
          <p:cNvSpPr>
            <a:spLocks noGrp="1"/>
          </p:cNvSpPr>
          <p:nvPr>
            <p:ph idx="1"/>
          </p:nvPr>
        </p:nvSpPr>
        <p:spPr>
          <a:xfrm>
            <a:off x="5074920" y="1033272"/>
            <a:ext cx="6592824" cy="5312731"/>
          </a:xfrm>
        </p:spPr>
        <p:txBody>
          <a:bodyPr>
            <a:normAutofit lnSpcReduction="10000"/>
          </a:bodyPr>
          <a:lstStyle/>
          <a:p>
            <a:pPr marL="342900" indent="-342900">
              <a:buFont typeface="Arial" panose="020B0604020202020204" pitchFamily="34" charset="0"/>
              <a:buChar char="•"/>
            </a:pPr>
            <a:r>
              <a:rPr lang="en-US" dirty="0"/>
              <a:t>In 1901, J.P. Morgan bought Carnegie Steel Corp. for $480 million and merged it with Federal Steel Company and National Tube to create U.S. Steel in one of the earliest corporate buyouts and one of the largest relative to the size of the market and the economy.</a:t>
            </a:r>
          </a:p>
          <a:p>
            <a:pPr marL="342900" indent="-342900">
              <a:buFont typeface="Arial" panose="020B0604020202020204" pitchFamily="34" charset="0"/>
              <a:buChar char="•"/>
            </a:pPr>
            <a:r>
              <a:rPr lang="en-US" dirty="0"/>
              <a:t>In 1919, Henry Ford used mostly borrowed money to buy out his partners, who had sued when he slashed dividends to build a new auto plant.</a:t>
            </a:r>
          </a:p>
          <a:p>
            <a:pPr marL="342900" indent="-342900">
              <a:buFont typeface="Arial" panose="020B0604020202020204" pitchFamily="34" charset="0"/>
              <a:buChar char="•"/>
            </a:pPr>
            <a:r>
              <a:rPr lang="en-US" dirty="0"/>
              <a:t>In 1989, KKR engineered what is still the largest leveraged buyout in history after adjusting for inflation, buying RJR Nabisco for $31 billion.</a:t>
            </a:r>
          </a:p>
          <a:p>
            <a:pPr marL="342900" indent="-342900">
              <a:buFont typeface="Arial" panose="020B0604020202020204" pitchFamily="34" charset="0"/>
              <a:buChar char="•"/>
            </a:pPr>
            <a:r>
              <a:rPr lang="en-US" dirty="0"/>
              <a:t>The largest LBO ever was the acquisition of TXU by KKR and TPG in 2007 for $44.3 billion. </a:t>
            </a:r>
            <a:r>
              <a:rPr lang="en-US" dirty="0">
                <a:hlinkClick r:id="rId2"/>
              </a:rPr>
              <a:t>https://bsic.it/vintage-private-equity-deals-txu-learnings-from-the-largest-lbo-bust-in-history/</a:t>
            </a:r>
            <a:r>
              <a:rPr lang="en-US" dirty="0"/>
              <a:t> </a:t>
            </a:r>
          </a:p>
          <a:p>
            <a:pPr marL="342900" indent="-342900">
              <a:buFont typeface="Arial" panose="020B0604020202020204" pitchFamily="34" charset="0"/>
              <a:buChar char="•"/>
            </a:pPr>
            <a:endParaRPr lang="en-US" dirty="0"/>
          </a:p>
        </p:txBody>
      </p:sp>
      <p:sp>
        <p:nvSpPr>
          <p:cNvPr id="11" name="Rectangle 10">
            <a:extLst>
              <a:ext uri="{FF2B5EF4-FFF2-40B4-BE49-F238E27FC236}">
                <a16:creationId xmlns:a16="http://schemas.microsoft.com/office/drawing/2014/main" id="{5B0749EA-BE79-9EB1-B769-385489D43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03336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A2A5EBE-174C-DCA9-2182-88CBCF117253}"/>
              </a:ext>
            </a:extLst>
          </p:cNvPr>
          <p:cNvPicPr>
            <a:picLocks noChangeAspect="1"/>
          </p:cNvPicPr>
          <p:nvPr/>
        </p:nvPicPr>
        <p:blipFill>
          <a:blip r:embed="rId3"/>
          <a:stretch>
            <a:fillRect/>
          </a:stretch>
        </p:blipFill>
        <p:spPr>
          <a:xfrm>
            <a:off x="517869" y="3511363"/>
            <a:ext cx="1908470" cy="2834640"/>
          </a:xfrm>
          <a:prstGeom prst="rect">
            <a:avLst/>
          </a:prstGeom>
        </p:spPr>
      </p:pic>
      <p:sp>
        <p:nvSpPr>
          <p:cNvPr id="6" name="TextBox 5">
            <a:extLst>
              <a:ext uri="{FF2B5EF4-FFF2-40B4-BE49-F238E27FC236}">
                <a16:creationId xmlns:a16="http://schemas.microsoft.com/office/drawing/2014/main" id="{9CE01331-279E-1154-0A3C-76CAF882B43A}"/>
              </a:ext>
            </a:extLst>
          </p:cNvPr>
          <p:cNvSpPr txBox="1"/>
          <p:nvPr/>
        </p:nvSpPr>
        <p:spPr>
          <a:xfrm>
            <a:off x="2371474" y="5116243"/>
            <a:ext cx="2520565" cy="923330"/>
          </a:xfrm>
          <a:prstGeom prst="rect">
            <a:avLst/>
          </a:prstGeom>
          <a:noFill/>
        </p:spPr>
        <p:txBody>
          <a:bodyPr wrap="square" rtlCol="0">
            <a:spAutoFit/>
          </a:bodyPr>
          <a:lstStyle/>
          <a:p>
            <a:r>
              <a:rPr lang="en-US" dirty="0">
                <a:hlinkClick r:id="rId4"/>
              </a:rPr>
              <a:t>https://www.youtube.com/watch?v=29Cv3-dGzJs&amp;t=75s</a:t>
            </a:r>
            <a:r>
              <a:rPr lang="en-US" dirty="0"/>
              <a:t> </a:t>
            </a:r>
          </a:p>
        </p:txBody>
      </p:sp>
    </p:spTree>
    <p:extLst>
      <p:ext uri="{BB962C8B-B14F-4D97-AF65-F5344CB8AC3E}">
        <p14:creationId xmlns:p14="http://schemas.microsoft.com/office/powerpoint/2010/main" val="381183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62B585-CC82-A171-B1AE-A08870CC2202}"/>
              </a:ext>
            </a:extLst>
          </p:cNvPr>
          <p:cNvPicPr>
            <a:picLocks noChangeAspect="1"/>
          </p:cNvPicPr>
          <p:nvPr/>
        </p:nvPicPr>
        <p:blipFill>
          <a:blip r:embed="rId2"/>
          <a:stretch>
            <a:fillRect/>
          </a:stretch>
        </p:blipFill>
        <p:spPr>
          <a:xfrm>
            <a:off x="496727" y="678573"/>
            <a:ext cx="8409529" cy="6060555"/>
          </a:xfrm>
          <a:prstGeom prst="rect">
            <a:avLst/>
          </a:prstGeom>
        </p:spPr>
      </p:pic>
    </p:spTree>
    <p:extLst>
      <p:ext uri="{BB962C8B-B14F-4D97-AF65-F5344CB8AC3E}">
        <p14:creationId xmlns:p14="http://schemas.microsoft.com/office/powerpoint/2010/main" val="106772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8B2A4-B2FF-EDCF-B6B2-14C870F82AE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130438B-83B7-FB44-A22D-FDAC2FF3A934}"/>
              </a:ext>
            </a:extLst>
          </p:cNvPr>
          <p:cNvPicPr>
            <a:picLocks noChangeAspect="1"/>
          </p:cNvPicPr>
          <p:nvPr/>
        </p:nvPicPr>
        <p:blipFill>
          <a:blip r:embed="rId2"/>
          <a:stretch>
            <a:fillRect/>
          </a:stretch>
        </p:blipFill>
        <p:spPr>
          <a:xfrm>
            <a:off x="118819" y="799160"/>
            <a:ext cx="1997535" cy="2966928"/>
          </a:xfrm>
          <a:prstGeom prst="rect">
            <a:avLst/>
          </a:prstGeom>
        </p:spPr>
      </p:pic>
      <p:sp>
        <p:nvSpPr>
          <p:cNvPr id="6" name="TextBox 5">
            <a:extLst>
              <a:ext uri="{FF2B5EF4-FFF2-40B4-BE49-F238E27FC236}">
                <a16:creationId xmlns:a16="http://schemas.microsoft.com/office/drawing/2014/main" id="{8C140784-1BD4-6765-8D0F-BE35A5916B61}"/>
              </a:ext>
            </a:extLst>
          </p:cNvPr>
          <p:cNvSpPr txBox="1"/>
          <p:nvPr/>
        </p:nvSpPr>
        <p:spPr>
          <a:xfrm>
            <a:off x="6026581" y="290739"/>
            <a:ext cx="2520565" cy="923330"/>
          </a:xfrm>
          <a:prstGeom prst="rect">
            <a:avLst/>
          </a:prstGeom>
          <a:noFill/>
        </p:spPr>
        <p:txBody>
          <a:bodyPr wrap="square" rtlCol="0">
            <a:spAutoFit/>
          </a:bodyPr>
          <a:lstStyle/>
          <a:p>
            <a:r>
              <a:rPr lang="en-US" dirty="0">
                <a:hlinkClick r:id="rId3"/>
              </a:rPr>
              <a:t>https://www.youtube.com/watch?v=29Cv3-dGzJs&amp;t=75s</a:t>
            </a:r>
            <a:r>
              <a:rPr lang="en-US" dirty="0"/>
              <a:t> </a:t>
            </a:r>
          </a:p>
        </p:txBody>
      </p:sp>
      <p:sp>
        <p:nvSpPr>
          <p:cNvPr id="12" name="TextBox 11">
            <a:extLst>
              <a:ext uri="{FF2B5EF4-FFF2-40B4-BE49-F238E27FC236}">
                <a16:creationId xmlns:a16="http://schemas.microsoft.com/office/drawing/2014/main" id="{638E2AAC-20BA-FF3D-EDF1-0168D7189B49}"/>
              </a:ext>
            </a:extLst>
          </p:cNvPr>
          <p:cNvSpPr txBox="1"/>
          <p:nvPr/>
        </p:nvSpPr>
        <p:spPr>
          <a:xfrm>
            <a:off x="2116354" y="1005472"/>
            <a:ext cx="9956827" cy="5355312"/>
          </a:xfrm>
          <a:prstGeom prst="rect">
            <a:avLst/>
          </a:prstGeom>
          <a:noFill/>
        </p:spPr>
        <p:txBody>
          <a:bodyPr wrap="square" rtlCol="0">
            <a:spAutoFit/>
          </a:bodyPr>
          <a:lstStyle/>
          <a:p>
            <a:r>
              <a:rPr lang="en-US" b="1" u="sng" dirty="0"/>
              <a:t>Initial Bids for RJR Nabisco</a:t>
            </a:r>
          </a:p>
          <a:p>
            <a:endParaRPr lang="en-US" dirty="0"/>
          </a:p>
          <a:p>
            <a:pPr marL="285750" indent="-285750">
              <a:buFont typeface="Arial" panose="020B0604020202020204" pitchFamily="34" charset="0"/>
              <a:buChar char="•"/>
            </a:pPr>
            <a:r>
              <a:rPr lang="en-US" dirty="0"/>
              <a:t>KKR $90 per share</a:t>
            </a:r>
          </a:p>
          <a:p>
            <a:pPr marL="285750" indent="-285750">
              <a:buFont typeface="Arial" panose="020B0604020202020204" pitchFamily="34" charset="0"/>
              <a:buChar char="•"/>
            </a:pPr>
            <a:r>
              <a:rPr lang="en-US" dirty="0"/>
              <a:t>Forsman Little try to get in as a White Knight</a:t>
            </a:r>
          </a:p>
          <a:p>
            <a:endParaRPr lang="en-US" dirty="0"/>
          </a:p>
          <a:p>
            <a:pPr marL="285750" indent="-285750">
              <a:buFont typeface="Arial" panose="020B0604020202020204" pitchFamily="34" charset="0"/>
              <a:buChar char="•"/>
            </a:pPr>
            <a:endParaRPr lang="en-US" dirty="0"/>
          </a:p>
          <a:p>
            <a:r>
              <a:rPr lang="en-US" b="1" u="sng" dirty="0"/>
              <a:t>Second Round</a:t>
            </a:r>
          </a:p>
          <a:p>
            <a:endParaRPr lang="en-US" dirty="0"/>
          </a:p>
          <a:p>
            <a:pPr marL="285750" indent="-285750">
              <a:buFont typeface="Arial" panose="020B0604020202020204" pitchFamily="34" charset="0"/>
              <a:buChar char="•"/>
            </a:pPr>
            <a:r>
              <a:rPr lang="en-US" dirty="0"/>
              <a:t>Management (CEO –Johnson) backed by Shearson/American Express $100 per share ($23 Billion)</a:t>
            </a:r>
          </a:p>
          <a:p>
            <a:pPr marL="285750" indent="-285750">
              <a:buFont typeface="Arial" panose="020B0604020202020204" pitchFamily="34" charset="0"/>
              <a:buChar char="•"/>
            </a:pPr>
            <a:r>
              <a:rPr lang="en-US" dirty="0"/>
              <a:t>KKR $94 ($21.6 Billion) work with Drexel Behrman (High Yield Bonds) – </a:t>
            </a:r>
            <a:r>
              <a:rPr lang="en-US" dirty="0">
                <a:solidFill>
                  <a:srgbClr val="FF0000"/>
                </a:solidFill>
              </a:rPr>
              <a:t>Michael Milken</a:t>
            </a:r>
          </a:p>
          <a:p>
            <a:pPr marL="285750" indent="-285750">
              <a:buFont typeface="Arial" panose="020B0604020202020204" pitchFamily="34" charset="0"/>
              <a:buChar char="•"/>
            </a:pPr>
            <a:r>
              <a:rPr lang="en-US" dirty="0"/>
              <a:t>First Boston $105-118 (up to $26 billion)</a:t>
            </a:r>
          </a:p>
          <a:p>
            <a:pPr marL="285750" indent="-285750">
              <a:buFont typeface="Arial" panose="020B0604020202020204" pitchFamily="34" charset="0"/>
              <a:buChar char="•"/>
            </a:pPr>
            <a:r>
              <a:rPr lang="en-US" dirty="0"/>
              <a:t>Forsman Little still at the $90 – no bid from them</a:t>
            </a:r>
          </a:p>
          <a:p>
            <a:pPr marL="285750" indent="-285750">
              <a:buFont typeface="Arial" panose="020B0604020202020204" pitchFamily="34" charset="0"/>
              <a:buChar char="•"/>
            </a:pPr>
            <a:endParaRPr lang="en-US" dirty="0"/>
          </a:p>
          <a:p>
            <a:r>
              <a:rPr lang="en-US" b="1" u="sng" dirty="0"/>
              <a:t>Third Round</a:t>
            </a:r>
          </a:p>
          <a:p>
            <a:pPr marL="285750" indent="-285750">
              <a:buFont typeface="Arial" panose="020B0604020202020204" pitchFamily="34" charset="0"/>
              <a:buChar char="•"/>
            </a:pPr>
            <a:r>
              <a:rPr lang="en-US" dirty="0"/>
              <a:t>Management (MBO) up from $100 to $101 then to $112 per share</a:t>
            </a:r>
          </a:p>
          <a:p>
            <a:pPr marL="285750" indent="-285750">
              <a:buFont typeface="Arial" panose="020B0604020202020204" pitchFamily="34" charset="0"/>
              <a:buChar char="•"/>
            </a:pPr>
            <a:r>
              <a:rPr lang="en-US" dirty="0"/>
              <a:t>KKR up from $94 to $109 ($25.7 billion)</a:t>
            </a:r>
          </a:p>
          <a:p>
            <a:pPr marL="285750" indent="-285750">
              <a:buFont typeface="Arial" panose="020B0604020202020204" pitchFamily="34" charset="0"/>
              <a:buChar char="•"/>
            </a:pPr>
            <a:endParaRPr lang="en-US" dirty="0"/>
          </a:p>
          <a:p>
            <a:endParaRPr lang="en-US" dirty="0"/>
          </a:p>
        </p:txBody>
      </p:sp>
      <p:pic>
        <p:nvPicPr>
          <p:cNvPr id="13" name="Picture 12">
            <a:extLst>
              <a:ext uri="{FF2B5EF4-FFF2-40B4-BE49-F238E27FC236}">
                <a16:creationId xmlns:a16="http://schemas.microsoft.com/office/drawing/2014/main" id="{BDB02EA7-69D9-383A-7548-4EFCACC794EF}"/>
              </a:ext>
            </a:extLst>
          </p:cNvPr>
          <p:cNvPicPr>
            <a:picLocks noChangeAspect="1"/>
          </p:cNvPicPr>
          <p:nvPr/>
        </p:nvPicPr>
        <p:blipFill>
          <a:blip r:embed="rId4"/>
          <a:stretch>
            <a:fillRect/>
          </a:stretch>
        </p:blipFill>
        <p:spPr>
          <a:xfrm>
            <a:off x="8544431" y="290739"/>
            <a:ext cx="2520564" cy="2520564"/>
          </a:xfrm>
          <a:prstGeom prst="rect">
            <a:avLst/>
          </a:prstGeom>
        </p:spPr>
      </p:pic>
    </p:spTree>
    <p:extLst>
      <p:ext uri="{BB962C8B-B14F-4D97-AF65-F5344CB8AC3E}">
        <p14:creationId xmlns:p14="http://schemas.microsoft.com/office/powerpoint/2010/main" val="29674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3853-B7B5-6FBB-78AB-8954A4413033}"/>
              </a:ext>
            </a:extLst>
          </p:cNvPr>
          <p:cNvSpPr>
            <a:spLocks noGrp="1"/>
          </p:cNvSpPr>
          <p:nvPr>
            <p:ph type="title"/>
          </p:nvPr>
        </p:nvSpPr>
        <p:spPr>
          <a:xfrm>
            <a:off x="517869" y="978408"/>
            <a:ext cx="4703763" cy="4870457"/>
          </a:xfrm>
        </p:spPr>
        <p:txBody>
          <a:bodyPr/>
          <a:lstStyle/>
          <a:p>
            <a:r>
              <a:rPr lang="en-US" dirty="0"/>
              <a:t>What is Private Equity</a:t>
            </a:r>
          </a:p>
        </p:txBody>
      </p:sp>
      <p:sp>
        <p:nvSpPr>
          <p:cNvPr id="3" name="Content Placeholder 2">
            <a:extLst>
              <a:ext uri="{FF2B5EF4-FFF2-40B4-BE49-F238E27FC236}">
                <a16:creationId xmlns:a16="http://schemas.microsoft.com/office/drawing/2014/main" id="{1594AA8F-E724-1C45-85D8-95EB6C6ED3EF}"/>
              </a:ext>
            </a:extLst>
          </p:cNvPr>
          <p:cNvSpPr>
            <a:spLocks noGrp="1"/>
          </p:cNvSpPr>
          <p:nvPr>
            <p:ph idx="1"/>
          </p:nvPr>
        </p:nvSpPr>
        <p:spPr>
          <a:xfrm>
            <a:off x="4910328" y="1170432"/>
            <a:ext cx="7075108" cy="4910328"/>
          </a:xfrm>
        </p:spPr>
        <p:txBody>
          <a:bodyPr>
            <a:normAutofit fontScale="92500" lnSpcReduction="20000"/>
          </a:bodyPr>
          <a:lstStyle/>
          <a:p>
            <a:pPr marL="342900" indent="-342900">
              <a:buFont typeface="Arial" panose="020B0604020202020204" pitchFamily="34" charset="0"/>
              <a:buChar char="•"/>
            </a:pPr>
            <a:r>
              <a:rPr lang="en-US" dirty="0"/>
              <a:t>Private equity describes investment partnerships that buy and manage companies before selling them. Private equity firms operate these investment funds on behalf of institutional and accredited investors.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Private equity funds may acquire private companies or public ones in their entirety or invest in such buyouts as part of a consortium. They typically do not hold stakes in companies that remain listed on a stock exchange.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Private equity is often grouped with venture capital and hedge funds as an </a:t>
            </a:r>
            <a:r>
              <a:rPr lang="en-US" b="1" dirty="0"/>
              <a:t>alternative investment</a:t>
            </a:r>
            <a:r>
              <a:rPr lang="en-US" dirty="0"/>
              <a:t>. Investors in this asset class are usually required to commit significant capital for years, which is why access to such investments is limited to institutions and individuals with high net worth</a:t>
            </a:r>
          </a:p>
        </p:txBody>
      </p:sp>
      <p:pic>
        <p:nvPicPr>
          <p:cNvPr id="4" name="Picture 3">
            <a:extLst>
              <a:ext uri="{FF2B5EF4-FFF2-40B4-BE49-F238E27FC236}">
                <a16:creationId xmlns:a16="http://schemas.microsoft.com/office/drawing/2014/main" id="{35CA9339-2D0D-9CD4-5490-FDBA1D6B3D05}"/>
              </a:ext>
            </a:extLst>
          </p:cNvPr>
          <p:cNvPicPr>
            <a:picLocks noChangeAspect="1"/>
          </p:cNvPicPr>
          <p:nvPr/>
        </p:nvPicPr>
        <p:blipFill>
          <a:blip r:embed="rId3"/>
          <a:stretch>
            <a:fillRect/>
          </a:stretch>
        </p:blipFill>
        <p:spPr>
          <a:xfrm>
            <a:off x="206564" y="2880360"/>
            <a:ext cx="4703764" cy="3566159"/>
          </a:xfrm>
          <a:prstGeom prst="rect">
            <a:avLst/>
          </a:prstGeom>
        </p:spPr>
      </p:pic>
    </p:spTree>
    <p:extLst>
      <p:ext uri="{BB962C8B-B14F-4D97-AF65-F5344CB8AC3E}">
        <p14:creationId xmlns:p14="http://schemas.microsoft.com/office/powerpoint/2010/main" val="292647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AC883F-69DD-D349-B469-8CDE2139F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F26E83-891F-C894-F0D6-98B687CC43E1}"/>
              </a:ext>
            </a:extLst>
          </p:cNvPr>
          <p:cNvSpPr>
            <a:spLocks noGrp="1"/>
          </p:cNvSpPr>
          <p:nvPr>
            <p:ph type="title"/>
          </p:nvPr>
        </p:nvSpPr>
        <p:spPr>
          <a:xfrm>
            <a:off x="521208" y="978409"/>
            <a:ext cx="4032504" cy="2121408"/>
          </a:xfrm>
        </p:spPr>
        <p:txBody>
          <a:bodyPr>
            <a:normAutofit/>
          </a:bodyPr>
          <a:lstStyle/>
          <a:p>
            <a:r>
              <a:rPr lang="en-US" sz="4000"/>
              <a:t>Understanding Private Equity</a:t>
            </a:r>
          </a:p>
        </p:txBody>
      </p:sp>
      <p:sp>
        <p:nvSpPr>
          <p:cNvPr id="3" name="Content Placeholder 2">
            <a:extLst>
              <a:ext uri="{FF2B5EF4-FFF2-40B4-BE49-F238E27FC236}">
                <a16:creationId xmlns:a16="http://schemas.microsoft.com/office/drawing/2014/main" id="{783B2103-6BC5-2C53-3153-38C6ADD6D21F}"/>
              </a:ext>
            </a:extLst>
          </p:cNvPr>
          <p:cNvSpPr>
            <a:spLocks noGrp="1"/>
          </p:cNvSpPr>
          <p:nvPr>
            <p:ph idx="1"/>
          </p:nvPr>
        </p:nvSpPr>
        <p:spPr>
          <a:xfrm>
            <a:off x="5074920" y="1033272"/>
            <a:ext cx="6592824" cy="5312731"/>
          </a:xfrm>
        </p:spPr>
        <p:txBody>
          <a:bodyPr>
            <a:normAutofit/>
          </a:bodyPr>
          <a:lstStyle/>
          <a:p>
            <a:pPr marL="342900" indent="-342900">
              <a:buFont typeface="Arial" panose="020B0604020202020204" pitchFamily="34" charset="0"/>
              <a:buChar char="•"/>
            </a:pPr>
            <a:r>
              <a:rPr lang="en-US" dirty="0"/>
              <a:t>In contrast with venture capital, most private equity firms and funds invest in mature companies rather than startups. They manage their portfolio companies to increase their worth or to extract value before exiting the investment years later.</a:t>
            </a:r>
          </a:p>
          <a:p>
            <a:pPr marL="342900" indent="-342900">
              <a:buFont typeface="Arial" panose="020B0604020202020204" pitchFamily="34" charset="0"/>
              <a:buChar char="•"/>
            </a:pPr>
            <a:r>
              <a:rPr lang="en-US" dirty="0"/>
              <a:t>The private equity industry has grown rapidly amid increased allocations to alternative investments and following private equity funds' relatively strong returns the last 15 years.</a:t>
            </a:r>
          </a:p>
          <a:p>
            <a:pPr marL="342900" indent="-342900">
              <a:buFont typeface="Arial" panose="020B0604020202020204" pitchFamily="34" charset="0"/>
              <a:buChar char="•"/>
            </a:pPr>
            <a:r>
              <a:rPr lang="en-US" dirty="0"/>
              <a:t>Private equity firms raise client capital to launch private equity funds, and operate them as general partners, managing fund investments in exchange for fees and a share of profits above a preset minimum known as the hurdle rate.</a:t>
            </a:r>
          </a:p>
        </p:txBody>
      </p:sp>
      <p:sp>
        <p:nvSpPr>
          <p:cNvPr id="11" name="Rectangle 10">
            <a:extLst>
              <a:ext uri="{FF2B5EF4-FFF2-40B4-BE49-F238E27FC236}">
                <a16:creationId xmlns:a16="http://schemas.microsoft.com/office/drawing/2014/main" id="{5B0749EA-BE79-9EB1-B769-385489D43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03336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E7C425-540C-46D8-811F-702AB8D0FA76}"/>
              </a:ext>
            </a:extLst>
          </p:cNvPr>
          <p:cNvPicPr>
            <a:picLocks noChangeAspect="1"/>
          </p:cNvPicPr>
          <p:nvPr/>
        </p:nvPicPr>
        <p:blipFill>
          <a:blip r:embed="rId3"/>
          <a:stretch>
            <a:fillRect/>
          </a:stretch>
        </p:blipFill>
        <p:spPr>
          <a:xfrm>
            <a:off x="517869" y="3511363"/>
            <a:ext cx="2572435" cy="2834640"/>
          </a:xfrm>
          <a:prstGeom prst="rect">
            <a:avLst/>
          </a:prstGeom>
        </p:spPr>
      </p:pic>
    </p:spTree>
    <p:extLst>
      <p:ext uri="{BB962C8B-B14F-4D97-AF65-F5344CB8AC3E}">
        <p14:creationId xmlns:p14="http://schemas.microsoft.com/office/powerpoint/2010/main" val="18057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07606-F84B-CCF8-7DB1-FCC8813B168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BC9D53D-01CC-A434-8F91-2E063128B670}"/>
              </a:ext>
            </a:extLst>
          </p:cNvPr>
          <p:cNvSpPr txBox="1"/>
          <p:nvPr/>
        </p:nvSpPr>
        <p:spPr>
          <a:xfrm>
            <a:off x="517868" y="751755"/>
            <a:ext cx="10495135" cy="783789"/>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600" b="1" dirty="0">
                <a:latin typeface="+mj-lt"/>
                <a:ea typeface="+mj-ea"/>
                <a:cs typeface="+mj-cs"/>
              </a:rPr>
              <a:t>GP/LP Structure of Private Equity</a:t>
            </a:r>
          </a:p>
        </p:txBody>
      </p:sp>
      <p:pic>
        <p:nvPicPr>
          <p:cNvPr id="7" name="Picture 6" descr="A diagram of a company's investment&#10;&#10;Description automatically generated">
            <a:extLst>
              <a:ext uri="{FF2B5EF4-FFF2-40B4-BE49-F238E27FC236}">
                <a16:creationId xmlns:a16="http://schemas.microsoft.com/office/drawing/2014/main" id="{C5FF5DCC-1450-CC32-EE5A-46C112399AF6}"/>
              </a:ext>
            </a:extLst>
          </p:cNvPr>
          <p:cNvPicPr>
            <a:picLocks noChangeAspect="1"/>
          </p:cNvPicPr>
          <p:nvPr/>
        </p:nvPicPr>
        <p:blipFill>
          <a:blip r:embed="rId2"/>
          <a:stretch>
            <a:fillRect/>
          </a:stretch>
        </p:blipFill>
        <p:spPr>
          <a:xfrm>
            <a:off x="656189" y="1403809"/>
            <a:ext cx="7136979" cy="5299208"/>
          </a:xfrm>
          <a:prstGeom prst="rect">
            <a:avLst/>
          </a:prstGeom>
        </p:spPr>
      </p:pic>
    </p:spTree>
    <p:extLst>
      <p:ext uri="{BB962C8B-B14F-4D97-AF65-F5344CB8AC3E}">
        <p14:creationId xmlns:p14="http://schemas.microsoft.com/office/powerpoint/2010/main" val="135077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Rectangle 59">
            <a:extLst>
              <a:ext uri="{FF2B5EF4-FFF2-40B4-BE49-F238E27FC236}">
                <a16:creationId xmlns:a16="http://schemas.microsoft.com/office/drawing/2014/main" id="{CD7F9EC8-0E2C-4023-9DD1-73BEF6B80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C71893B-79ED-68E7-5192-AA082A3D44AC}"/>
              </a:ext>
            </a:extLst>
          </p:cNvPr>
          <p:cNvSpPr txBox="1"/>
          <p:nvPr/>
        </p:nvSpPr>
        <p:spPr>
          <a:xfrm>
            <a:off x="517868" y="751755"/>
            <a:ext cx="10495135" cy="783789"/>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600" b="1" dirty="0">
                <a:latin typeface="+mj-lt"/>
                <a:ea typeface="+mj-ea"/>
                <a:cs typeface="+mj-cs"/>
              </a:rPr>
              <a:t>GP/LP Structure of Private Equity</a:t>
            </a:r>
          </a:p>
        </p:txBody>
      </p:sp>
      <p:pic>
        <p:nvPicPr>
          <p:cNvPr id="7" name="Picture 6" descr="A diagram of a company's investment&#10;&#10;Description automatically generated">
            <a:extLst>
              <a:ext uri="{FF2B5EF4-FFF2-40B4-BE49-F238E27FC236}">
                <a16:creationId xmlns:a16="http://schemas.microsoft.com/office/drawing/2014/main" id="{E4666452-3650-8265-F0D0-F72832F0DBB6}"/>
              </a:ext>
            </a:extLst>
          </p:cNvPr>
          <p:cNvPicPr>
            <a:picLocks noChangeAspect="1"/>
          </p:cNvPicPr>
          <p:nvPr/>
        </p:nvPicPr>
        <p:blipFill>
          <a:blip r:embed="rId2"/>
          <a:stretch>
            <a:fillRect/>
          </a:stretch>
        </p:blipFill>
        <p:spPr>
          <a:xfrm>
            <a:off x="6173588" y="1690936"/>
            <a:ext cx="5876898" cy="4363597"/>
          </a:xfrm>
          <a:prstGeom prst="rect">
            <a:avLst/>
          </a:prstGeom>
        </p:spPr>
      </p:pic>
      <p:sp>
        <p:nvSpPr>
          <p:cNvPr id="62" name="Freeform: Shape 61">
            <a:extLst>
              <a:ext uri="{FF2B5EF4-FFF2-40B4-BE49-F238E27FC236}">
                <a16:creationId xmlns:a16="http://schemas.microsoft.com/office/drawing/2014/main" id="{DD646702-1788-B97D-918B-46834CD1E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F6B4FCA5-23FA-C759-8E23-68410B350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C284A2AC-2D66-055B-251D-2F9985AE9BD7}"/>
              </a:ext>
            </a:extLst>
          </p:cNvPr>
          <p:cNvPicPr>
            <a:picLocks noChangeAspect="1"/>
          </p:cNvPicPr>
          <p:nvPr/>
        </p:nvPicPr>
        <p:blipFill>
          <a:blip r:embed="rId3"/>
          <a:stretch>
            <a:fillRect/>
          </a:stretch>
        </p:blipFill>
        <p:spPr>
          <a:xfrm>
            <a:off x="228495" y="2156462"/>
            <a:ext cx="5716598" cy="1542010"/>
          </a:xfrm>
          <a:prstGeom prst="rect">
            <a:avLst/>
          </a:prstGeom>
        </p:spPr>
      </p:pic>
      <p:pic>
        <p:nvPicPr>
          <p:cNvPr id="5" name="Picture 4">
            <a:extLst>
              <a:ext uri="{FF2B5EF4-FFF2-40B4-BE49-F238E27FC236}">
                <a16:creationId xmlns:a16="http://schemas.microsoft.com/office/drawing/2014/main" id="{CF21119E-C789-F845-E844-83CD34F56F64}"/>
              </a:ext>
            </a:extLst>
          </p:cNvPr>
          <p:cNvPicPr>
            <a:picLocks noChangeAspect="1"/>
          </p:cNvPicPr>
          <p:nvPr/>
        </p:nvPicPr>
        <p:blipFill>
          <a:blip r:embed="rId4"/>
          <a:stretch>
            <a:fillRect/>
          </a:stretch>
        </p:blipFill>
        <p:spPr>
          <a:xfrm>
            <a:off x="228495" y="4006212"/>
            <a:ext cx="2527300" cy="1511300"/>
          </a:xfrm>
          <a:prstGeom prst="rect">
            <a:avLst/>
          </a:prstGeom>
        </p:spPr>
      </p:pic>
      <p:sp>
        <p:nvSpPr>
          <p:cNvPr id="6" name="TextBox 5">
            <a:extLst>
              <a:ext uri="{FF2B5EF4-FFF2-40B4-BE49-F238E27FC236}">
                <a16:creationId xmlns:a16="http://schemas.microsoft.com/office/drawing/2014/main" id="{599F5139-C13B-4E21-30B0-3D94D3CDB979}"/>
              </a:ext>
            </a:extLst>
          </p:cNvPr>
          <p:cNvSpPr txBox="1"/>
          <p:nvPr/>
        </p:nvSpPr>
        <p:spPr>
          <a:xfrm>
            <a:off x="141514" y="1635882"/>
            <a:ext cx="2527300" cy="369332"/>
          </a:xfrm>
          <a:prstGeom prst="rect">
            <a:avLst/>
          </a:prstGeom>
          <a:noFill/>
        </p:spPr>
        <p:txBody>
          <a:bodyPr wrap="square" rtlCol="0">
            <a:spAutoFit/>
          </a:bodyPr>
          <a:lstStyle/>
          <a:p>
            <a:r>
              <a:rPr lang="en-US" b="1" u="sng" dirty="0"/>
              <a:t>Example of a PE Fund</a:t>
            </a:r>
          </a:p>
        </p:txBody>
      </p:sp>
    </p:spTree>
    <p:extLst>
      <p:ext uri="{BB962C8B-B14F-4D97-AF65-F5344CB8AC3E}">
        <p14:creationId xmlns:p14="http://schemas.microsoft.com/office/powerpoint/2010/main" val="387398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C91D93-014B-66D5-D263-730212C94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365849-A57D-E086-D0FA-B074F22A2DEF}"/>
              </a:ext>
            </a:extLst>
          </p:cNvPr>
          <p:cNvSpPr>
            <a:spLocks noGrp="1"/>
          </p:cNvSpPr>
          <p:nvPr>
            <p:ph type="title"/>
          </p:nvPr>
        </p:nvSpPr>
        <p:spPr>
          <a:xfrm>
            <a:off x="191297" y="886468"/>
            <a:ext cx="11902731" cy="855246"/>
          </a:xfrm>
        </p:spPr>
        <p:txBody>
          <a:bodyPr>
            <a:normAutofit/>
          </a:bodyPr>
          <a:lstStyle/>
          <a:p>
            <a:r>
              <a:rPr lang="en-US" sz="4000" dirty="0"/>
              <a:t>Summary Terms of Private Equity Fund Structure</a:t>
            </a:r>
          </a:p>
        </p:txBody>
      </p:sp>
      <p:sp>
        <p:nvSpPr>
          <p:cNvPr id="3" name="Content Placeholder 2">
            <a:extLst>
              <a:ext uri="{FF2B5EF4-FFF2-40B4-BE49-F238E27FC236}">
                <a16:creationId xmlns:a16="http://schemas.microsoft.com/office/drawing/2014/main" id="{4487DA48-306E-F699-27A2-CDBA9105AE7F}"/>
              </a:ext>
            </a:extLst>
          </p:cNvPr>
          <p:cNvSpPr>
            <a:spLocks noGrp="1"/>
          </p:cNvSpPr>
          <p:nvPr>
            <p:ph idx="1"/>
          </p:nvPr>
        </p:nvSpPr>
        <p:spPr>
          <a:xfrm>
            <a:off x="321926" y="1676399"/>
            <a:ext cx="10792387" cy="4616849"/>
          </a:xfrm>
        </p:spPr>
        <p:txBody>
          <a:bodyPr>
            <a:noAutofit/>
          </a:bodyPr>
          <a:lstStyle/>
          <a:p>
            <a:pPr marL="342900" indent="-342900">
              <a:lnSpc>
                <a:spcPct val="100000"/>
              </a:lnSpc>
              <a:buFont typeface="Arial" panose="020B0604020202020204" pitchFamily="34" charset="0"/>
              <a:buChar char="•"/>
            </a:pPr>
            <a:r>
              <a:rPr lang="en-US" sz="2400" dirty="0"/>
              <a:t>Private equity funds have a finite term of </a:t>
            </a:r>
            <a:r>
              <a:rPr lang="en-US" sz="2400" b="1" dirty="0"/>
              <a:t>10 to 12 years</a:t>
            </a:r>
            <a:r>
              <a:rPr lang="en-US" sz="2400" dirty="0"/>
              <a:t>, and the money invested in them isn't available for subsequent withdrawals. The funds do typically start to distribute profits to their investors after several years.</a:t>
            </a:r>
          </a:p>
          <a:p>
            <a:pPr marL="342900" indent="-342900">
              <a:lnSpc>
                <a:spcPct val="100000"/>
              </a:lnSpc>
              <a:buFont typeface="Arial" panose="020B0604020202020204" pitchFamily="34" charset="0"/>
              <a:buChar char="•"/>
            </a:pPr>
            <a:r>
              <a:rPr lang="en-US" sz="2400" dirty="0"/>
              <a:t>The average holding period for a private equity portfolio company was about </a:t>
            </a:r>
            <a:r>
              <a:rPr lang="en-US" sz="2400" b="1" dirty="0"/>
              <a:t>5.6 years </a:t>
            </a:r>
            <a:r>
              <a:rPr lang="en-US" sz="2400" dirty="0"/>
              <a:t>in 2024.</a:t>
            </a:r>
          </a:p>
          <a:p>
            <a:pPr marL="342900" indent="-342900">
              <a:lnSpc>
                <a:spcPct val="100000"/>
              </a:lnSpc>
              <a:buFont typeface="Arial" panose="020B0604020202020204" pitchFamily="34" charset="0"/>
              <a:buChar char="•"/>
            </a:pPr>
            <a:r>
              <a:rPr lang="en-US" sz="2400" dirty="0"/>
              <a:t>Several of the largest private equity firms are now publicly listed companies in the wake of the landmark initial public offering (IPO) by Blackstone Group Inc. (BX) in 2007.</a:t>
            </a:r>
          </a:p>
          <a:p>
            <a:pPr marL="342900" indent="-342900">
              <a:lnSpc>
                <a:spcPct val="100000"/>
              </a:lnSpc>
              <a:buFont typeface="Arial" panose="020B0604020202020204" pitchFamily="34" charset="0"/>
              <a:buChar char="•"/>
            </a:pPr>
            <a:r>
              <a:rPr lang="en-US" sz="2400" dirty="0"/>
              <a:t>In addition to Blackstone, KKR &amp; Co. Inc. (KKR), Carlyle Group Inc. (CG), and Apollo Global Management Inc. (APO) all have shares traded on U.S. exchanges. (</a:t>
            </a:r>
            <a:r>
              <a:rPr lang="en-US" sz="2400" dirty="0">
                <a:hlinkClick r:id="rId2"/>
              </a:rPr>
              <a:t>https://finance.yahoo.com/compare/BX?comps=KKR,CG,APO</a:t>
            </a:r>
            <a:r>
              <a:rPr lang="en-US" sz="2400" dirty="0"/>
              <a:t> </a:t>
            </a:r>
          </a:p>
        </p:txBody>
      </p:sp>
      <p:sp>
        <p:nvSpPr>
          <p:cNvPr id="10" name="Rectangle 9">
            <a:extLst>
              <a:ext uri="{FF2B5EF4-FFF2-40B4-BE49-F238E27FC236}">
                <a16:creationId xmlns:a16="http://schemas.microsoft.com/office/drawing/2014/main" id="{9568B8C9-6702-8441-0D92-220DE92C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92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C91D93-014B-66D5-D263-730212C94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C1867F-FF5D-D4A6-CBD3-842C3A738BB9}"/>
              </a:ext>
            </a:extLst>
          </p:cNvPr>
          <p:cNvSpPr>
            <a:spLocks noGrp="1"/>
          </p:cNvSpPr>
          <p:nvPr>
            <p:ph type="title"/>
          </p:nvPr>
        </p:nvSpPr>
        <p:spPr>
          <a:xfrm>
            <a:off x="517868" y="765848"/>
            <a:ext cx="8686800" cy="872242"/>
          </a:xfrm>
        </p:spPr>
        <p:txBody>
          <a:bodyPr>
            <a:normAutofit/>
          </a:bodyPr>
          <a:lstStyle/>
          <a:p>
            <a:r>
              <a:rPr lang="en-US" sz="4400" dirty="0"/>
              <a:t>Private Equity Specialties</a:t>
            </a:r>
          </a:p>
        </p:txBody>
      </p:sp>
      <p:sp>
        <p:nvSpPr>
          <p:cNvPr id="3" name="Content Placeholder 2">
            <a:extLst>
              <a:ext uri="{FF2B5EF4-FFF2-40B4-BE49-F238E27FC236}">
                <a16:creationId xmlns:a16="http://schemas.microsoft.com/office/drawing/2014/main" id="{1358304B-E7EC-4CA0-571D-A14C765A414A}"/>
              </a:ext>
            </a:extLst>
          </p:cNvPr>
          <p:cNvSpPr>
            <a:spLocks noGrp="1"/>
          </p:cNvSpPr>
          <p:nvPr>
            <p:ph idx="1"/>
          </p:nvPr>
        </p:nvSpPr>
        <p:spPr>
          <a:xfrm>
            <a:off x="517868" y="1539610"/>
            <a:ext cx="11053646" cy="4436143"/>
          </a:xfrm>
        </p:spPr>
        <p:txBody>
          <a:bodyPr>
            <a:noAutofit/>
          </a:bodyPr>
          <a:lstStyle/>
          <a:p>
            <a:pPr>
              <a:lnSpc>
                <a:spcPct val="100000"/>
              </a:lnSpc>
            </a:pPr>
            <a:r>
              <a:rPr lang="en-US" sz="2400" dirty="0"/>
              <a:t>Some private equity firms and funds specialize in a particular category of private-equity deals. While venture capital is often listed as a subset of private equity, its distinct function and skillset set it apart and have given rise to dedicated venture capital firms that dominate their sector. Other private equity specialties include:</a:t>
            </a:r>
          </a:p>
          <a:p>
            <a:pPr lvl="1">
              <a:lnSpc>
                <a:spcPct val="100000"/>
              </a:lnSpc>
            </a:pPr>
            <a:r>
              <a:rPr lang="en-US" sz="2400" b="1" u="sng" dirty="0"/>
              <a:t>Distressed investing</a:t>
            </a:r>
            <a:r>
              <a:rPr lang="en-US" sz="2400" dirty="0"/>
              <a:t>, specializing in struggling companies with critical financing needs</a:t>
            </a:r>
          </a:p>
          <a:p>
            <a:pPr lvl="1">
              <a:lnSpc>
                <a:spcPct val="100000"/>
              </a:lnSpc>
            </a:pPr>
            <a:r>
              <a:rPr lang="en-US" sz="2400" b="1" u="sng" dirty="0"/>
              <a:t>Growth equity</a:t>
            </a:r>
            <a:r>
              <a:rPr lang="en-US" sz="2400" dirty="0"/>
              <a:t>, funding expanding companies beyond their startup phase</a:t>
            </a:r>
          </a:p>
          <a:p>
            <a:pPr lvl="1">
              <a:lnSpc>
                <a:spcPct val="100000"/>
              </a:lnSpc>
            </a:pPr>
            <a:r>
              <a:rPr lang="en-US" sz="2400" b="1" u="sng" dirty="0"/>
              <a:t>Sector specialists</a:t>
            </a:r>
            <a:r>
              <a:rPr lang="en-US" sz="2400" dirty="0"/>
              <a:t>, with some private equity firms focusing solely on technology or energy deals, for example</a:t>
            </a:r>
          </a:p>
          <a:p>
            <a:pPr lvl="1">
              <a:lnSpc>
                <a:spcPct val="100000"/>
              </a:lnSpc>
            </a:pPr>
            <a:r>
              <a:rPr lang="en-US" sz="2400" b="1" u="sng" dirty="0"/>
              <a:t>Secondary buyouts</a:t>
            </a:r>
            <a:r>
              <a:rPr lang="en-US" sz="2400" dirty="0"/>
              <a:t>, involving the sale of a company owned by one private-equity firm to another such firm</a:t>
            </a:r>
          </a:p>
          <a:p>
            <a:pPr lvl="1">
              <a:lnSpc>
                <a:spcPct val="100000"/>
              </a:lnSpc>
            </a:pPr>
            <a:r>
              <a:rPr lang="en-US" sz="2400" b="1" u="sng" dirty="0"/>
              <a:t>Carve-outs</a:t>
            </a:r>
            <a:r>
              <a:rPr lang="en-US" sz="2400" dirty="0"/>
              <a:t> involving the purchase of corporate subsidiaries or units.</a:t>
            </a:r>
          </a:p>
        </p:txBody>
      </p:sp>
      <p:sp>
        <p:nvSpPr>
          <p:cNvPr id="10" name="Rectangle 9">
            <a:extLst>
              <a:ext uri="{FF2B5EF4-FFF2-40B4-BE49-F238E27FC236}">
                <a16:creationId xmlns:a16="http://schemas.microsoft.com/office/drawing/2014/main" id="{9568B8C9-6702-8441-0D92-220DE92C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97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C91D93-014B-66D5-D263-730212C94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D2032F-9672-8855-F6BF-4AC2AB7181A5}"/>
              </a:ext>
            </a:extLst>
          </p:cNvPr>
          <p:cNvSpPr>
            <a:spLocks noGrp="1"/>
          </p:cNvSpPr>
          <p:nvPr>
            <p:ph type="title"/>
          </p:nvPr>
        </p:nvSpPr>
        <p:spPr>
          <a:xfrm>
            <a:off x="517870" y="738416"/>
            <a:ext cx="8686800" cy="797776"/>
          </a:xfrm>
        </p:spPr>
        <p:txBody>
          <a:bodyPr>
            <a:normAutofit/>
          </a:bodyPr>
          <a:lstStyle/>
          <a:p>
            <a:r>
              <a:rPr lang="en-US" sz="4400" dirty="0"/>
              <a:t>Private Equity Deal Types</a:t>
            </a:r>
          </a:p>
        </p:txBody>
      </p:sp>
      <p:sp>
        <p:nvSpPr>
          <p:cNvPr id="3" name="Content Placeholder 2">
            <a:extLst>
              <a:ext uri="{FF2B5EF4-FFF2-40B4-BE49-F238E27FC236}">
                <a16:creationId xmlns:a16="http://schemas.microsoft.com/office/drawing/2014/main" id="{6DE7719B-0289-A939-1F7F-F201A872AE84}"/>
              </a:ext>
            </a:extLst>
          </p:cNvPr>
          <p:cNvSpPr>
            <a:spLocks noGrp="1"/>
          </p:cNvSpPr>
          <p:nvPr>
            <p:ph idx="1"/>
          </p:nvPr>
        </p:nvSpPr>
        <p:spPr>
          <a:xfrm>
            <a:off x="517870" y="1600707"/>
            <a:ext cx="11268746" cy="4749203"/>
          </a:xfrm>
        </p:spPr>
        <p:txBody>
          <a:bodyPr>
            <a:normAutofit fontScale="92500"/>
          </a:bodyPr>
          <a:lstStyle/>
          <a:p>
            <a:pPr>
              <a:lnSpc>
                <a:spcPct val="100000"/>
              </a:lnSpc>
            </a:pPr>
            <a:r>
              <a:rPr lang="en-US" sz="2600" b="1" dirty="0"/>
              <a:t>Traditional LBO (Public-to-Private): </a:t>
            </a:r>
            <a:r>
              <a:rPr lang="en-US" sz="2600" dirty="0"/>
              <a:t>The buyout remains the focus a staple of private equity deals, involving the acquisition of an entire company whether Public-to-private or closely held. Private equity investors acquiring an underperforming public company will often seek to cut costs and may restructure its operations.</a:t>
            </a:r>
          </a:p>
          <a:p>
            <a:pPr>
              <a:lnSpc>
                <a:spcPct val="100000"/>
              </a:lnSpc>
            </a:pPr>
            <a:r>
              <a:rPr lang="en-US" sz="2600" b="1" dirty="0"/>
              <a:t>Carve-Outs:</a:t>
            </a:r>
            <a:r>
              <a:rPr lang="en-US" sz="2600" dirty="0"/>
              <a:t> The private equity investors buy a division of a larger company, typically a non-core business put up for sale by its parent corporation. Carve-outs tend to fetch lower valuation multiples than other private equity acquisitions but can be more complex and riskier.</a:t>
            </a:r>
          </a:p>
          <a:p>
            <a:pPr>
              <a:lnSpc>
                <a:spcPct val="100000"/>
              </a:lnSpc>
            </a:pPr>
            <a:r>
              <a:rPr lang="en-US" sz="2600" b="1" dirty="0"/>
              <a:t>Secondary Buyouts (Private-to-Private): </a:t>
            </a:r>
            <a:r>
              <a:rPr lang="en-US" sz="2600" dirty="0"/>
              <a:t>This is when a Private equity firm buys a company from another private equity group rather than a listed company.  Such deals were assumed to constitute a distress sale but have become more common amid increased specialization by private equity firms.</a:t>
            </a:r>
          </a:p>
          <a:p>
            <a:pPr>
              <a:lnSpc>
                <a:spcPct val="100000"/>
              </a:lnSpc>
            </a:pPr>
            <a:endParaRPr lang="en-US" sz="1800" dirty="0"/>
          </a:p>
        </p:txBody>
      </p:sp>
      <p:sp>
        <p:nvSpPr>
          <p:cNvPr id="10" name="Rectangle 9">
            <a:extLst>
              <a:ext uri="{FF2B5EF4-FFF2-40B4-BE49-F238E27FC236}">
                <a16:creationId xmlns:a16="http://schemas.microsoft.com/office/drawing/2014/main" id="{9568B8C9-6702-8441-0D92-220DE92C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17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D760-C3E9-02E7-5EDC-D9221927854A}"/>
              </a:ext>
            </a:extLst>
          </p:cNvPr>
          <p:cNvSpPr>
            <a:spLocks noGrp="1"/>
          </p:cNvSpPr>
          <p:nvPr>
            <p:ph type="title"/>
          </p:nvPr>
        </p:nvSpPr>
        <p:spPr>
          <a:xfrm>
            <a:off x="517870" y="978408"/>
            <a:ext cx="2892842" cy="4870457"/>
          </a:xfrm>
        </p:spPr>
        <p:txBody>
          <a:bodyPr/>
          <a:lstStyle/>
          <a:p>
            <a:r>
              <a:rPr lang="en-US" dirty="0"/>
              <a:t>How Private Equity Creates Value</a:t>
            </a:r>
          </a:p>
        </p:txBody>
      </p:sp>
      <p:sp>
        <p:nvSpPr>
          <p:cNvPr id="3" name="Content Placeholder 2">
            <a:extLst>
              <a:ext uri="{FF2B5EF4-FFF2-40B4-BE49-F238E27FC236}">
                <a16:creationId xmlns:a16="http://schemas.microsoft.com/office/drawing/2014/main" id="{170298C2-BE59-A953-6760-F01328193071}"/>
              </a:ext>
            </a:extLst>
          </p:cNvPr>
          <p:cNvSpPr>
            <a:spLocks noGrp="1"/>
          </p:cNvSpPr>
          <p:nvPr>
            <p:ph idx="1"/>
          </p:nvPr>
        </p:nvSpPr>
        <p:spPr>
          <a:xfrm>
            <a:off x="3236976" y="969264"/>
            <a:ext cx="8814816" cy="5586984"/>
          </a:xfrm>
        </p:spPr>
        <p:txBody>
          <a:bodyPr>
            <a:normAutofit lnSpcReduction="10000"/>
          </a:bodyPr>
          <a:lstStyle/>
          <a:p>
            <a:pPr marL="342900" indent="-342900">
              <a:buFont typeface="Arial" panose="020B0604020202020204" pitchFamily="34" charset="0"/>
              <a:buChar char="•"/>
            </a:pPr>
            <a:r>
              <a:rPr lang="en-US" dirty="0"/>
              <a:t>By the time a private equity firm acquires a company, it will already have a plan in place to increase the investment's worth. That could include dramatic cost cuts or a restructuring, steps the company's incumbent management may have been reluctant to take. Private equity owners with a limited time to add value before exiting an investment have more of an incentive to make major changes.</a:t>
            </a:r>
          </a:p>
          <a:p>
            <a:pPr marL="342900" indent="-342900">
              <a:buFont typeface="Arial" panose="020B0604020202020204" pitchFamily="34" charset="0"/>
              <a:buChar char="•"/>
            </a:pPr>
            <a:r>
              <a:rPr lang="en-US" dirty="0"/>
              <a:t>The private equity firm may also have special expertise the company's prior management lacked. It may help the company develop an e-commerce strategy, adopt new technology, or enter additional markets. A private-equity firm acquiring a company may bring in its own management team to pursue such initiatives or retain prior managers to execute an agreed-upon plan.</a:t>
            </a:r>
          </a:p>
          <a:p>
            <a:pPr marL="342900" indent="-342900">
              <a:buFont typeface="Arial" panose="020B0604020202020204" pitchFamily="34" charset="0"/>
              <a:buChar char="•"/>
            </a:pPr>
            <a:r>
              <a:rPr lang="en-US" dirty="0"/>
              <a:t>The acquired company can make operational and financial changes without the pressure of having to meet analysts' earnings estimates or to please its public shareholders every quarter. Ownership by private equity may allow management to take a longer-term view, unless that conflicts with the new owners' goal of making the biggest possible return on investment.</a:t>
            </a:r>
          </a:p>
        </p:txBody>
      </p:sp>
    </p:spTree>
    <p:extLst>
      <p:ext uri="{BB962C8B-B14F-4D97-AF65-F5344CB8AC3E}">
        <p14:creationId xmlns:p14="http://schemas.microsoft.com/office/powerpoint/2010/main" val="274745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stalt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219</TotalTime>
  <Words>2165</Words>
  <Application>Microsoft Office PowerPoint</Application>
  <PresentationFormat>Widescreen</PresentationFormat>
  <Paragraphs>172</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Bierstadt</vt:lpstr>
      <vt:lpstr>GestaltVTI</vt:lpstr>
      <vt:lpstr>Private Equity &amp; Venture Capital</vt:lpstr>
      <vt:lpstr>What is Private Equity</vt:lpstr>
      <vt:lpstr>Understanding Private Equity</vt:lpstr>
      <vt:lpstr>PowerPoint Presentation</vt:lpstr>
      <vt:lpstr>PowerPoint Presentation</vt:lpstr>
      <vt:lpstr>Summary Terms of Private Equity Fund Structure</vt:lpstr>
      <vt:lpstr>Private Equity Specialties</vt:lpstr>
      <vt:lpstr>Private Equity Deal Types</vt:lpstr>
      <vt:lpstr>How Private Equity Creates Value</vt:lpstr>
      <vt:lpstr>How Private Equity Creates Value</vt:lpstr>
      <vt:lpstr>Making Money the Old-Fashioned Way With Debt</vt:lpstr>
      <vt:lpstr>PowerPoint Presentation</vt:lpstr>
      <vt:lpstr>PowerPoint Presentation</vt:lpstr>
      <vt:lpstr>Why Private Equity Draws Criticism</vt:lpstr>
      <vt:lpstr>How Are Private Equity Funds Managed?</vt:lpstr>
      <vt:lpstr>Are Private Equity Firms Regulated?</vt:lpstr>
      <vt:lpstr>What Is the History of Private Equity Investments?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Droussiotis</dc:creator>
  <cp:lastModifiedBy>Chris Droussiotis</cp:lastModifiedBy>
  <cp:revision>2</cp:revision>
  <dcterms:created xsi:type="dcterms:W3CDTF">2025-01-04T07:03:26Z</dcterms:created>
  <dcterms:modified xsi:type="dcterms:W3CDTF">2025-01-21T11:59:38Z</dcterms:modified>
</cp:coreProperties>
</file>