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5" r:id="rId2"/>
    <p:sldId id="257" r:id="rId3"/>
    <p:sldId id="271" r:id="rId4"/>
    <p:sldId id="258" r:id="rId5"/>
    <p:sldId id="259" r:id="rId6"/>
    <p:sldId id="260" r:id="rId7"/>
    <p:sldId id="269" r:id="rId8"/>
    <p:sldId id="261" r:id="rId9"/>
    <p:sldId id="296" r:id="rId10"/>
    <p:sldId id="324" r:id="rId11"/>
    <p:sldId id="325" r:id="rId12"/>
    <p:sldId id="322" r:id="rId13"/>
    <p:sldId id="309" r:id="rId14"/>
    <p:sldId id="298" r:id="rId15"/>
    <p:sldId id="323" r:id="rId16"/>
    <p:sldId id="320" r:id="rId17"/>
    <p:sldId id="318" r:id="rId18"/>
  </p:sldIdLst>
  <p:sldSz cx="12188825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224" y="6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8/28/2024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14:52:18.8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04:12.1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23:35.64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6:23:41.70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3T14:52:18.87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5:55:39.41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5:55:43.21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5:58:42.9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4:56.6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0,'0'0,"0"0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4:44.58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0T17:44:51.8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1,'0'0,"0"0,0 0,0 0,0 0,0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21T22:02:59.598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1126 980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8/28/2024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8/28/2024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8/28/2024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8/28/2024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8/28/2024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8/28/2024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8/28/2024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0.xml"/><Relationship Id="rId3" Type="http://schemas.openxmlformats.org/officeDocument/2006/relationships/image" Target="../media/image17.png"/><Relationship Id="rId7" Type="http://schemas.openxmlformats.org/officeDocument/2006/relationships/customXml" Target="../ink/ink8.xml"/><Relationship Id="rId12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customXml" Target="../ink/ink9.xml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customXml" Target="../ink/ink6.xml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ption" TargetMode="External"/><Relationship Id="rId2" Type="http://schemas.openxmlformats.org/officeDocument/2006/relationships/hyperlink" Target="http://en.wikipedia.org/wiki/Hedge_(finance)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3212" y="3886200"/>
            <a:ext cx="11277600" cy="152400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INTRO TO</a:t>
            </a:r>
            <a:br>
              <a:rPr lang="en-US" sz="5300" dirty="0"/>
            </a:br>
            <a:r>
              <a:rPr lang="en-US" sz="5300" dirty="0"/>
              <a:t>INVESTMENTS</a:t>
            </a:r>
            <a:br>
              <a:rPr lang="en-US" sz="5300" dirty="0"/>
            </a:br>
            <a:r>
              <a:rPr lang="en-US" sz="5300" dirty="0"/>
              <a:t>&amp; DERIVATIVES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BFD4-62BE-4C2D-ADFA-B6C294A0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81000"/>
            <a:ext cx="8206668" cy="732348"/>
          </a:xfrm>
        </p:spPr>
        <p:txBody>
          <a:bodyPr/>
          <a:lstStyle/>
          <a:p>
            <a:r>
              <a:rPr lang="en-US" dirty="0"/>
              <a:t>Placing the Bet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54103-88A0-ABDB-7CA5-9D9D2F748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346930"/>
            <a:ext cx="10287000" cy="5130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442C53-ECE7-E7C9-4416-71A3669A0703}"/>
              </a:ext>
            </a:extLst>
          </p:cNvPr>
          <p:cNvSpPr txBox="1"/>
          <p:nvPr/>
        </p:nvSpPr>
        <p:spPr>
          <a:xfrm>
            <a:off x="7542212" y="3962400"/>
            <a:ext cx="4267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Probability of Movement at a specific time</a:t>
            </a:r>
          </a:p>
          <a:p>
            <a:r>
              <a:rPr lang="el-GR" dirty="0">
                <a:solidFill>
                  <a:schemeClr val="bg1"/>
                </a:solidFill>
              </a:rPr>
              <a:t>σ</a:t>
            </a:r>
            <a:r>
              <a:rPr lang="en-US" dirty="0">
                <a:solidFill>
                  <a:schemeClr val="bg1"/>
                </a:solidFill>
              </a:rPr>
              <a:t>    = 64%</a:t>
            </a:r>
          </a:p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l-GR" dirty="0">
                <a:solidFill>
                  <a:schemeClr val="bg1"/>
                </a:solidFill>
              </a:rPr>
              <a:t>σ</a:t>
            </a:r>
            <a:r>
              <a:rPr lang="en-US" dirty="0">
                <a:solidFill>
                  <a:schemeClr val="bg1"/>
                </a:solidFill>
              </a:rPr>
              <a:t> = 30%</a:t>
            </a:r>
          </a:p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l-GR" dirty="0">
                <a:solidFill>
                  <a:schemeClr val="bg1"/>
                </a:solidFill>
              </a:rPr>
              <a:t>σ</a:t>
            </a:r>
            <a:r>
              <a:rPr lang="en-US" dirty="0">
                <a:solidFill>
                  <a:schemeClr val="bg1"/>
                </a:solidFill>
              </a:rPr>
              <a:t> = 4.9%</a:t>
            </a:r>
          </a:p>
          <a:p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el-GR" dirty="0">
                <a:solidFill>
                  <a:schemeClr val="bg1"/>
                </a:solidFill>
              </a:rPr>
              <a:t>σ</a:t>
            </a:r>
            <a:r>
              <a:rPr lang="en-US" dirty="0">
                <a:solidFill>
                  <a:schemeClr val="bg1"/>
                </a:solidFill>
              </a:rPr>
              <a:t> = 0.01%</a:t>
            </a:r>
          </a:p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l-GR" dirty="0">
                <a:solidFill>
                  <a:schemeClr val="bg1"/>
                </a:solidFill>
              </a:rPr>
              <a:t>σ</a:t>
            </a:r>
            <a:r>
              <a:rPr lang="en-US" dirty="0">
                <a:solidFill>
                  <a:schemeClr val="bg1"/>
                </a:solidFill>
              </a:rPr>
              <a:t> = 0.00001%</a:t>
            </a:r>
          </a:p>
        </p:txBody>
      </p:sp>
    </p:spTree>
    <p:extLst>
      <p:ext uri="{BB962C8B-B14F-4D97-AF65-F5344CB8AC3E}">
        <p14:creationId xmlns:p14="http://schemas.microsoft.com/office/powerpoint/2010/main" val="29840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DB7E9C-EDFA-32F3-5896-764B1511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381000"/>
            <a:ext cx="4648200" cy="392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FEC4D-9965-9A05-5A38-4E0E6822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812" y="381000"/>
            <a:ext cx="4524375" cy="4886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A54310-B7C2-320D-8D23-60D7A7DF2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415" y="5791200"/>
            <a:ext cx="3933825" cy="89535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266BB027-E924-5ED5-C91C-B2F24B83DAE0}"/>
              </a:ext>
            </a:extLst>
          </p:cNvPr>
          <p:cNvSpPr/>
          <p:nvPr/>
        </p:nvSpPr>
        <p:spPr>
          <a:xfrm>
            <a:off x="7044327" y="5334000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BEDE093-C783-29FC-3E0D-01A18B146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0223" y="637289"/>
            <a:ext cx="628650" cy="32575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13A6E3-969D-B244-5855-6297659B66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7495" y="4562475"/>
            <a:ext cx="628650" cy="1924050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C1F760B2-006D-5A29-1034-66A82F0AE211}"/>
              </a:ext>
            </a:extLst>
          </p:cNvPr>
          <p:cNvSpPr/>
          <p:nvPr/>
        </p:nvSpPr>
        <p:spPr>
          <a:xfrm>
            <a:off x="10814048" y="4038157"/>
            <a:ext cx="381000" cy="3810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3FE0-466C-4459-A0C6-3124BB50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96" y="5349814"/>
            <a:ext cx="10927641" cy="474999"/>
          </a:xfrm>
          <a:effectLst/>
        </p:spPr>
        <p:txBody>
          <a:bodyPr vert="horz" lIns="91416" tIns="45708" rIns="91416" bIns="45708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99" dirty="0">
                <a:solidFill>
                  <a:srgbClr val="FFFFFF"/>
                </a:solidFill>
              </a:rPr>
              <a:t>Introducing</a:t>
            </a:r>
            <a:r>
              <a:rPr lang="en-US" sz="1999" dirty="0">
                <a:solidFill>
                  <a:srgbClr val="FFFFFF"/>
                </a:solidFill>
              </a:rPr>
              <a:t> </a:t>
            </a:r>
            <a:r>
              <a:rPr lang="en-US" sz="2399" dirty="0">
                <a:solidFill>
                  <a:srgbClr val="FFFFFF"/>
                </a:solidFill>
              </a:rPr>
              <a:t>Standard Deviation Concepts and Black-Scholes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5E5D6B-34CB-4B0F-8A55-08576F5B7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95" y="448451"/>
            <a:ext cx="11340037" cy="4733149"/>
          </a:xfrm>
          <a:prstGeom prst="roundRect">
            <a:avLst>
              <a:gd name="adj" fmla="val 387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947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C218-1BFF-4352-B183-FFECF58B7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Black-Scholes Option Pricing Model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7CA48B-27FF-4AF3-986E-F69EDC3CE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9387" y="3662111"/>
            <a:ext cx="5940529" cy="600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27FE9A-CC5E-48F5-BE0A-4F8808862AAA}"/>
                  </a:ext>
                </a:extLst>
              </p:cNvPr>
              <p:cNvSpPr/>
              <p:nvPr/>
            </p:nvSpPr>
            <p:spPr>
              <a:xfrm>
                <a:off x="777163" y="3424802"/>
                <a:ext cx="8746143" cy="6728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99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3599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3599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5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599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it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5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99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N</m:t>
                          </m:r>
                          <m:d>
                            <m:dPr>
                              <m:ctrlPr>
                                <a:rPr lang="en-US" sz="359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599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599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sz="3599">
                          <a:latin typeface="Cambria Math" panose="02040503050406030204" pitchFamily="18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en-US" sz="3599">
                          <a:latin typeface="Cambria Math" panose="02040503050406030204" pitchFamily="18" charset="0"/>
                        </a:rPr>
                        <m:t>S</m:t>
                      </m:r>
                      <m:sSup>
                        <m:sSupPr>
                          <m:ctrlPr>
                            <a:rPr lang="en-US" sz="35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599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599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599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599">
                          <a:latin typeface="Cambria Math" panose="02040503050406030204" pitchFamily="18" charset="0"/>
                        </a:rPr>
                        <m:t>[1−</m:t>
                      </m:r>
                      <m:r>
                        <m:rPr>
                          <m:sty m:val="p"/>
                        </m:rPr>
                        <a:rPr lang="en-US" sz="3599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sz="35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599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599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sz="3599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27FE9A-CC5E-48F5-BE0A-4F8808862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63" y="3424802"/>
                <a:ext cx="8746143" cy="6728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6B11AD-130B-46B2-A358-49944C8B654E}"/>
                  </a:ext>
                </a:extLst>
              </p14:cNvPr>
              <p14:cNvContentPartPr/>
              <p14:nvPr/>
            </p14:nvContentPartPr>
            <p14:xfrm>
              <a:off x="5889762" y="4013505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6B11AD-130B-46B2-A358-49944C8B65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80762" y="4004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524096-3ACE-4AEE-9E9B-84EA59DD825D}"/>
                  </a:ext>
                </a:extLst>
              </p14:cNvPr>
              <p14:cNvContentPartPr/>
              <p14:nvPr/>
            </p14:nvContentPartPr>
            <p14:xfrm>
              <a:off x="6720786" y="2642262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524096-3ACE-4AEE-9E9B-84EA59DD82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11786" y="26332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C1573F-9530-4EFA-B103-633E0F140C4E}"/>
                  </a:ext>
                </a:extLst>
              </p14:cNvPr>
              <p14:cNvContentPartPr/>
              <p14:nvPr/>
            </p14:nvContentPartPr>
            <p14:xfrm>
              <a:off x="3002954" y="3727019"/>
              <a:ext cx="3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C1573F-9530-4EFA-B103-633E0F140C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3954" y="371801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1674D2-81C2-4851-BC32-8CBE27EAE776}"/>
                  </a:ext>
                </a:extLst>
              </p:cNvPr>
              <p:cNvSpPr/>
              <p:nvPr/>
            </p:nvSpPr>
            <p:spPr>
              <a:xfrm>
                <a:off x="777163" y="2421017"/>
                <a:ext cx="6597075" cy="672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599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599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599">
                          <a:latin typeface="Cambria Math" panose="02040503050406030204" pitchFamily="18" charset="0"/>
                        </a:rPr>
                        <m:t>S</m:t>
                      </m:r>
                      <m:sSup>
                        <m:sSupPr>
                          <m:ctrlPr>
                            <a:rPr lang="en-US" sz="35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599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3599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3599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5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N</m:t>
                          </m:r>
                          <m:d>
                            <m:dPr>
                              <m:ctrlPr>
                                <a:rPr lang="en-US" sz="3599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3599"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r>
                                <a:rPr lang="en-US" sz="3599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3599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599">
                          <a:latin typeface="Cambria Math" panose="02040503050406030204" pitchFamily="18" charset="0"/>
                        </a:rPr>
                        <m:t>X</m:t>
                      </m:r>
                      <m:sSup>
                        <m:sSupPr>
                          <m:ctrlPr>
                            <a:rPr lang="en-US" sz="35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3599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it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599">
                          <a:latin typeface="Cambria Math" panose="02040503050406030204" pitchFamily="18" charset="0"/>
                        </a:rPr>
                        <m:t>N</m:t>
                      </m:r>
                      <m:d>
                        <m:dPr>
                          <m:ctrlPr>
                            <a:rPr lang="en-US" sz="35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599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3599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599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599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F1674D2-81C2-4851-BC32-8CBE27EAE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63" y="2421017"/>
                <a:ext cx="6597075" cy="6722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6D8D-2B0C-41A2-B8CD-34E075A074B4}"/>
                  </a:ext>
                </a:extLst>
              </p:cNvPr>
              <p:cNvSpPr txBox="1"/>
              <p:nvPr/>
            </p:nvSpPr>
            <p:spPr>
              <a:xfrm>
                <a:off x="1358616" y="4652512"/>
                <a:ext cx="3808166" cy="1025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99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 sz="1799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1=</m:t>
                      </m:r>
                      <m:f>
                        <m:fPr>
                          <m:ctrlPr>
                            <a:rPr lang="en-US" sz="1799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799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799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  <m:r>
                                <a:rPr lang="en-US" sz="1799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⁡(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799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799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1799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X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1799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 </m:t>
                          </m:r>
                          <m:d>
                            <m:dPr>
                              <m:ctrlPr>
                                <a:rPr lang="en-US" sz="1799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799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i</m:t>
                              </m:r>
                              <m:r>
                                <a:rPr lang="en-US" sz="1799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799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δ</m:t>
                              </m:r>
                              <m:r>
                                <a:rPr lang="en-US" sz="1799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799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799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99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1799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sz="1799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799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799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799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799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σ</m:t>
                          </m:r>
                          <m:rad>
                            <m:radPr>
                              <m:degHide m:val="on"/>
                              <m:ctrlPr>
                                <a:rPr lang="en-US" sz="1799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799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799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6D8D-2B0C-41A2-B8CD-34E075A07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616" y="4652512"/>
                <a:ext cx="3808166" cy="10252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24352-4F42-48FE-8C5C-B7910FED1B43}"/>
                  </a:ext>
                </a:extLst>
              </p:cNvPr>
              <p:cNvSpPr txBox="1"/>
              <p:nvPr/>
            </p:nvSpPr>
            <p:spPr>
              <a:xfrm>
                <a:off x="5117961" y="5043108"/>
                <a:ext cx="3808166" cy="38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799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 sz="1799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2=</m:t>
                      </m:r>
                      <m:r>
                        <m:rPr>
                          <m:sty m:val="p"/>
                        </m:rPr>
                        <a:rPr lang="en-US" sz="1799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d</m:t>
                      </m:r>
                      <m:r>
                        <a:rPr lang="en-US" sz="1799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</m:t>
                      </m:r>
                      <m:r>
                        <a:rPr lang="en-US" sz="1799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− </m:t>
                      </m:r>
                      <m:r>
                        <m:rPr>
                          <m:sty m:val="p"/>
                        </m:rPr>
                        <a:rPr lang="el-GR" sz="1799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σ</m:t>
                      </m:r>
                      <m:rad>
                        <m:radPr>
                          <m:degHide m:val="on"/>
                          <m:ctrlPr>
                            <a:rPr lang="en-US" sz="1799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1799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𝑡</m:t>
                          </m:r>
                        </m:e>
                      </m:rad>
                    </m:oMath>
                  </m:oMathPara>
                </a14:m>
                <a:endParaRPr lang="en-US" sz="1799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24352-4F42-48FE-8C5C-B7910FED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961" y="5043108"/>
                <a:ext cx="3808166" cy="385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7398F5-C120-4725-8767-026F75F49F99}"/>
                  </a:ext>
                </a:extLst>
              </p14:cNvPr>
              <p14:cNvContentPartPr/>
              <p14:nvPr/>
            </p14:nvContentPartPr>
            <p14:xfrm>
              <a:off x="9858075" y="5414739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7398F5-C120-4725-8767-026F75F49F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849075" y="540573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B4C5726-E02C-46C8-A84E-31B6B313A515}"/>
                  </a:ext>
                </a:extLst>
              </p14:cNvPr>
              <p14:cNvContentPartPr/>
              <p14:nvPr/>
            </p14:nvContentPartPr>
            <p14:xfrm>
              <a:off x="1824607" y="2795341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B4C5726-E02C-46C8-A84E-31B6B313A5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70607" y="2687341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8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F3B27-1E82-4CEE-84F6-B419187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098" y="297114"/>
            <a:ext cx="7763052" cy="993900"/>
          </a:xfrm>
        </p:spPr>
        <p:txBody>
          <a:bodyPr>
            <a:noAutofit/>
          </a:bodyPr>
          <a:lstStyle/>
          <a:p>
            <a:pPr algn="ctr"/>
            <a:r>
              <a:rPr lang="en-US" sz="2799" b="1" dirty="0"/>
              <a:t>BIONOMIAL OPTION PRICING METHOD </a:t>
            </a:r>
            <a:br>
              <a:rPr lang="en-US" sz="2799" b="1" dirty="0"/>
            </a:br>
            <a:r>
              <a:rPr lang="en-US" sz="2799" b="1" dirty="0"/>
              <a:t>for valuing options (single period)</a:t>
            </a:r>
            <a:endParaRPr lang="en-US" sz="2799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C0EBCF-06FA-4DED-97AB-47696AE22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8" y="1715431"/>
            <a:ext cx="11451904" cy="4431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F2028E1-459C-4E54-99EA-0E228C5AE36F}"/>
                  </a:ext>
                </a:extLst>
              </p14:cNvPr>
              <p14:cNvContentPartPr/>
              <p14:nvPr/>
            </p14:nvContentPartPr>
            <p14:xfrm>
              <a:off x="3040153" y="4436642"/>
              <a:ext cx="360" cy="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F2028E1-459C-4E54-99EA-0E228C5AE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153" y="442764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D436CD7-DB92-4406-9D5F-177C616BF3B7}"/>
                  </a:ext>
                </a:extLst>
              </p14:cNvPr>
              <p14:cNvContentPartPr/>
              <p14:nvPr/>
            </p14:nvContentPartPr>
            <p14:xfrm>
              <a:off x="6790736" y="5100670"/>
              <a:ext cx="360" cy="3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D436CD7-DB92-4406-9D5F-177C616BF3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81736" y="50916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74CC57E-7CA6-4DD1-8287-93433DBDB824}"/>
                  </a:ext>
                </a:extLst>
              </p:cNvPr>
              <p:cNvSpPr txBox="1"/>
              <p:nvPr/>
            </p:nvSpPr>
            <p:spPr>
              <a:xfrm>
                <a:off x="8127816" y="710626"/>
                <a:ext cx="4061009" cy="77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99" dirty="0"/>
                  <a:t>Probability (p)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9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99" i="1">
                            <a:latin typeface="Cambria Math" panose="02040503050406030204" pitchFamily="18" charset="0"/>
                          </a:rPr>
                          <m:t>( 1+</m:t>
                        </m:r>
                        <m:r>
                          <a:rPr lang="en-US" sz="2799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799" i="1">
                            <a:latin typeface="Cambria Math" panose="02040503050406030204" pitchFamily="18" charset="0"/>
                          </a:rPr>
                          <m:t>) −</m:t>
                        </m:r>
                        <m:r>
                          <a:rPr lang="en-US" sz="2799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799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799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799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799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799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799" dirty="0"/>
              </a:p>
            </p:txBody>
          </p:sp>
        </mc:Choice>
        <mc:Fallback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74CC57E-7CA6-4DD1-8287-93433DBDB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816" y="710626"/>
                <a:ext cx="4061009" cy="778472"/>
              </a:xfrm>
              <a:prstGeom prst="rect">
                <a:avLst/>
              </a:prstGeom>
              <a:blipFill>
                <a:blip r:embed="rId6"/>
                <a:stretch>
                  <a:fillRect l="-3003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7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BFD4-62BE-4C2D-ADFA-B6C294A0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44" y="-46548"/>
            <a:ext cx="8206668" cy="732348"/>
          </a:xfrm>
        </p:spPr>
        <p:txBody>
          <a:bodyPr/>
          <a:lstStyle/>
          <a:p>
            <a:r>
              <a:rPr lang="en-US" dirty="0"/>
              <a:t>Derivatives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43CA7-1B5F-455B-9413-4DB547A6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037" y="1005408"/>
            <a:ext cx="8532178" cy="5352099"/>
          </a:xfrm>
        </p:spPr>
        <p:txBody>
          <a:bodyPr>
            <a:normAutofit fontScale="77500" lnSpcReduction="20000"/>
          </a:bodyPr>
          <a:lstStyle/>
          <a:p>
            <a:r>
              <a:rPr lang="en-US" sz="3999" dirty="0"/>
              <a:t>A VIEW </a:t>
            </a:r>
            <a:r>
              <a:rPr lang="en-US" sz="1999" dirty="0"/>
              <a:t>(EXPECTATION) </a:t>
            </a:r>
            <a:r>
              <a:rPr lang="en-US" sz="3999" dirty="0"/>
              <a:t>AND The BET </a:t>
            </a:r>
            <a:r>
              <a:rPr lang="en-US" sz="1999" dirty="0"/>
              <a:t>(PREMIUM)</a:t>
            </a:r>
          </a:p>
          <a:p>
            <a:pPr lvl="1"/>
            <a:r>
              <a:rPr lang="en-US" sz="3799" dirty="0"/>
              <a:t>Mechanics for Options and Futures</a:t>
            </a:r>
          </a:p>
          <a:p>
            <a:pPr lvl="1"/>
            <a:r>
              <a:rPr lang="en-US" sz="3799" dirty="0"/>
              <a:t>Variables </a:t>
            </a:r>
            <a:r>
              <a:rPr lang="en-US" sz="1999" dirty="0"/>
              <a:t>(S, X, Premium)</a:t>
            </a:r>
          </a:p>
          <a:p>
            <a:pPr lvl="1"/>
            <a:r>
              <a:rPr lang="en-US" sz="3799" dirty="0"/>
              <a:t>Pricing the Bet </a:t>
            </a:r>
            <a:r>
              <a:rPr lang="en-US" sz="1999" dirty="0"/>
              <a:t>(Based on Intrinsic Value)</a:t>
            </a:r>
          </a:p>
          <a:p>
            <a:pPr lvl="1"/>
            <a:r>
              <a:rPr lang="en-US" sz="3799" dirty="0"/>
              <a:t>Action </a:t>
            </a:r>
            <a:r>
              <a:rPr lang="en-US" sz="1999" dirty="0"/>
              <a:t>(Sell or Short and Buy or Long)</a:t>
            </a:r>
          </a:p>
          <a:p>
            <a:pPr lvl="1"/>
            <a:r>
              <a:rPr lang="en-US" sz="3799" dirty="0"/>
              <a:t>Strategies </a:t>
            </a:r>
            <a:r>
              <a:rPr lang="en-US" sz="2199" dirty="0"/>
              <a:t>(Covered and Uncovered)</a:t>
            </a:r>
          </a:p>
          <a:p>
            <a:pPr marL="231775" lvl="1" indent="0">
              <a:buNone/>
            </a:pPr>
            <a:endParaRPr lang="en-US" sz="2199" dirty="0"/>
          </a:p>
          <a:p>
            <a:r>
              <a:rPr lang="en-US" sz="3999" dirty="0"/>
              <a:t>TYPES</a:t>
            </a:r>
            <a:endParaRPr lang="en-US" dirty="0"/>
          </a:p>
          <a:p>
            <a:pPr lvl="1"/>
            <a:r>
              <a:rPr lang="en-US" sz="3799" dirty="0"/>
              <a:t>Options</a:t>
            </a:r>
          </a:p>
          <a:p>
            <a:pPr lvl="1"/>
            <a:r>
              <a:rPr lang="en-US" sz="3799" dirty="0"/>
              <a:t>Futures &amp; Forwards</a:t>
            </a:r>
          </a:p>
          <a:p>
            <a:pPr lvl="1"/>
            <a:r>
              <a:rPr lang="en-US" sz="3799" dirty="0"/>
              <a:t>Swaps and CDS</a:t>
            </a:r>
          </a:p>
        </p:txBody>
      </p:sp>
    </p:spTree>
    <p:extLst>
      <p:ext uri="{BB962C8B-B14F-4D97-AF65-F5344CB8AC3E}">
        <p14:creationId xmlns:p14="http://schemas.microsoft.com/office/powerpoint/2010/main" val="212712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47D1-38C3-4B10-94E2-68CAE0D3D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762000"/>
            <a:ext cx="11224570" cy="5176708"/>
          </a:xfrm>
        </p:spPr>
        <p:txBody>
          <a:bodyPr>
            <a:normAutofit/>
          </a:bodyPr>
          <a:lstStyle/>
          <a:p>
            <a:r>
              <a:rPr lang="en-US" sz="3499" dirty="0"/>
              <a:t>Why use/invest in Derivatives:</a:t>
            </a:r>
          </a:p>
          <a:p>
            <a:pPr lvl="1"/>
            <a:r>
              <a:rPr lang="en-US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Speculate</a:t>
            </a:r>
            <a:r>
              <a:rPr lang="en-US" dirty="0"/>
              <a:t> and to make a profit if the value of the underlying asset moves the way they expect (e.g., moves in a given direction, stays in or out of a specified range, reaches a certain level) </a:t>
            </a:r>
          </a:p>
          <a:p>
            <a:pPr lvl="1"/>
            <a:r>
              <a:rPr lang="en-US" b="1" i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 tooltip="Hedge (financ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Hedge</a:t>
            </a:r>
            <a:r>
              <a:rPr lang="en-US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or mitigate risk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in the underlying, by entering a derivative contract whose value moves in the opposite direction to their underlying position and cancels part or all of it out </a:t>
            </a:r>
          </a:p>
          <a:p>
            <a:pPr lvl="1"/>
            <a:r>
              <a:rPr lang="en-US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Obtain exposure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to underlying where it is not possible to trade in the underlying (e.g., weather derivatives) </a:t>
            </a:r>
          </a:p>
          <a:p>
            <a:pPr lvl="1"/>
            <a:r>
              <a:rPr lang="en-US" b="1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Create </a:t>
            </a:r>
            <a:r>
              <a:rPr lang="en-US" b="1" i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 tooltip="Op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option ability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where the value of the derivative is linked to a specific condition or event (e.g., the underlying reaching a specific price level)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03B1F4-A922-4F9E-8132-C82DE5837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137" y="388879"/>
            <a:ext cx="9146932" cy="62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D3EDB7-1372-4A19-B0BA-E3F2D3E702C8}"/>
              </a:ext>
            </a:extLst>
          </p:cNvPr>
          <p:cNvCxnSpPr/>
          <p:nvPr/>
        </p:nvCxnSpPr>
        <p:spPr>
          <a:xfrm flipH="1">
            <a:off x="1498800" y="2227530"/>
            <a:ext cx="37204" cy="3412162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CA7CB4-537A-4CAB-AFFE-92C8E594CE3E}"/>
              </a:ext>
            </a:extLst>
          </p:cNvPr>
          <p:cNvCxnSpPr>
            <a:cxnSpLocks/>
          </p:cNvCxnSpPr>
          <p:nvPr/>
        </p:nvCxnSpPr>
        <p:spPr>
          <a:xfrm flipH="1">
            <a:off x="1498800" y="5639691"/>
            <a:ext cx="7635945" cy="0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FA2CAC-4DCF-48BF-B4D3-598F814224EC}"/>
              </a:ext>
            </a:extLst>
          </p:cNvPr>
          <p:cNvCxnSpPr/>
          <p:nvPr/>
        </p:nvCxnSpPr>
        <p:spPr>
          <a:xfrm flipV="1">
            <a:off x="1498800" y="3282116"/>
            <a:ext cx="6515982" cy="235757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827BE8-3B4F-495A-92DD-480B22502D25}"/>
              </a:ext>
            </a:extLst>
          </p:cNvPr>
          <p:cNvSpPr txBox="1"/>
          <p:nvPr/>
        </p:nvSpPr>
        <p:spPr>
          <a:xfrm>
            <a:off x="2375757" y="1983044"/>
            <a:ext cx="45814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/>
              <a:t>What’s This?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80CE0B5-1BE8-4D0B-9C57-3BD151DF4505}"/>
                  </a:ext>
                </a:extLst>
              </p14:cNvPr>
              <p14:cNvContentPartPr/>
              <p14:nvPr/>
            </p14:nvContentPartPr>
            <p14:xfrm>
              <a:off x="5174012" y="632424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80CE0B5-1BE8-4D0B-9C57-3BD151DF45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5012" y="631524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3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D3EDB7-1372-4A19-B0BA-E3F2D3E702C8}"/>
              </a:ext>
            </a:extLst>
          </p:cNvPr>
          <p:cNvCxnSpPr>
            <a:cxnSpLocks/>
          </p:cNvCxnSpPr>
          <p:nvPr/>
        </p:nvCxnSpPr>
        <p:spPr>
          <a:xfrm flipH="1">
            <a:off x="1498800" y="1524000"/>
            <a:ext cx="99812" cy="4003264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CA7CB4-537A-4CAB-AFFE-92C8E594CE3E}"/>
              </a:ext>
            </a:extLst>
          </p:cNvPr>
          <p:cNvCxnSpPr>
            <a:cxnSpLocks/>
          </p:cNvCxnSpPr>
          <p:nvPr/>
        </p:nvCxnSpPr>
        <p:spPr>
          <a:xfrm flipH="1">
            <a:off x="1446213" y="5445538"/>
            <a:ext cx="9372599" cy="40862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FA2CAC-4DCF-48BF-B4D3-598F814224EC}"/>
              </a:ext>
            </a:extLst>
          </p:cNvPr>
          <p:cNvCxnSpPr>
            <a:cxnSpLocks/>
          </p:cNvCxnSpPr>
          <p:nvPr/>
        </p:nvCxnSpPr>
        <p:spPr>
          <a:xfrm flipV="1">
            <a:off x="1451712" y="2716411"/>
            <a:ext cx="7538300" cy="2729127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D827BE8-3B4F-495A-92DD-480B22502D25}"/>
              </a:ext>
            </a:extLst>
          </p:cNvPr>
          <p:cNvSpPr txBox="1"/>
          <p:nvPr/>
        </p:nvSpPr>
        <p:spPr>
          <a:xfrm>
            <a:off x="1827212" y="1046946"/>
            <a:ext cx="9357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/>
              <a:t>What’s This?  </a:t>
            </a:r>
            <a:r>
              <a:rPr lang="en-US" sz="2800" b="1" dirty="0"/>
              <a:t>Everyone’s Expectation</a:t>
            </a:r>
          </a:p>
          <a:p>
            <a:r>
              <a:rPr lang="en-US" sz="2800" b="1" dirty="0"/>
              <a:t>EXPECTED VALUE LINE OF ANY INVESTMENT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80CE0B5-1BE8-4D0B-9C57-3BD151DF4505}"/>
                  </a:ext>
                </a:extLst>
              </p14:cNvPr>
              <p14:cNvContentPartPr/>
              <p14:nvPr/>
            </p14:nvContentPartPr>
            <p14:xfrm>
              <a:off x="5174012" y="4900153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80CE0B5-1BE8-4D0B-9C57-3BD151DF45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5012" y="489115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48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D3EDB7-1372-4A19-B0BA-E3F2D3E702C8}"/>
              </a:ext>
            </a:extLst>
          </p:cNvPr>
          <p:cNvCxnSpPr>
            <a:cxnSpLocks/>
          </p:cNvCxnSpPr>
          <p:nvPr/>
        </p:nvCxnSpPr>
        <p:spPr>
          <a:xfrm flipH="1">
            <a:off x="1498800" y="1617343"/>
            <a:ext cx="99812" cy="4172413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CA7CB4-537A-4CAB-AFFE-92C8E594CE3E}"/>
              </a:ext>
            </a:extLst>
          </p:cNvPr>
          <p:cNvCxnSpPr>
            <a:cxnSpLocks/>
          </p:cNvCxnSpPr>
          <p:nvPr/>
        </p:nvCxnSpPr>
        <p:spPr>
          <a:xfrm flipH="1">
            <a:off x="1498800" y="5772612"/>
            <a:ext cx="7635945" cy="0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FA2CAC-4DCF-48BF-B4D3-598F814224EC}"/>
              </a:ext>
            </a:extLst>
          </p:cNvPr>
          <p:cNvCxnSpPr/>
          <p:nvPr/>
        </p:nvCxnSpPr>
        <p:spPr>
          <a:xfrm flipV="1">
            <a:off x="1504244" y="3364808"/>
            <a:ext cx="6515982" cy="235757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475091-5DDC-4A8E-80A6-4E60CDCD7C35}"/>
              </a:ext>
            </a:extLst>
          </p:cNvPr>
          <p:cNvCxnSpPr>
            <a:cxnSpLocks/>
          </p:cNvCxnSpPr>
          <p:nvPr/>
        </p:nvCxnSpPr>
        <p:spPr>
          <a:xfrm flipV="1">
            <a:off x="1520568" y="5268347"/>
            <a:ext cx="6485250" cy="466376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FB62B1-4D65-4035-9321-A893F2EE0602}"/>
              </a:ext>
            </a:extLst>
          </p:cNvPr>
          <p:cNvSpPr txBox="1"/>
          <p:nvPr/>
        </p:nvSpPr>
        <p:spPr>
          <a:xfrm>
            <a:off x="8268696" y="2542326"/>
            <a:ext cx="266687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Expected Value Line Growth (Return)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A2E9-CD5A-4BF5-BE6C-02870B357A45}"/>
              </a:ext>
            </a:extLst>
          </p:cNvPr>
          <p:cNvSpPr txBox="1"/>
          <p:nvPr/>
        </p:nvSpPr>
        <p:spPr>
          <a:xfrm>
            <a:off x="7388902" y="2661107"/>
            <a:ext cx="140057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B8E6F-E2FE-4BBF-806B-693DF75568A8}"/>
              </a:ext>
            </a:extLst>
          </p:cNvPr>
          <p:cNvSpPr txBox="1"/>
          <p:nvPr/>
        </p:nvSpPr>
        <p:spPr>
          <a:xfrm>
            <a:off x="441123" y="5395089"/>
            <a:ext cx="140057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rgbClr val="FF0000"/>
                </a:solidFill>
              </a:rPr>
              <a:t>ENTRY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1DD674-C574-468B-83E6-2D52D65719FE}"/>
              </a:ext>
            </a:extLst>
          </p:cNvPr>
          <p:cNvCxnSpPr>
            <a:cxnSpLocks/>
          </p:cNvCxnSpPr>
          <p:nvPr/>
        </p:nvCxnSpPr>
        <p:spPr>
          <a:xfrm flipH="1">
            <a:off x="8039633" y="2542325"/>
            <a:ext cx="67936" cy="3129829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E4CC0C-8A88-4D55-B16C-0A303E7CC19C}"/>
              </a:ext>
            </a:extLst>
          </p:cNvPr>
          <p:cNvSpPr txBox="1"/>
          <p:nvPr/>
        </p:nvSpPr>
        <p:spPr>
          <a:xfrm>
            <a:off x="599132" y="5907037"/>
            <a:ext cx="266687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Initial</a:t>
            </a:r>
          </a:p>
          <a:p>
            <a:r>
              <a:rPr lang="en-US" sz="1799" b="1" dirty="0"/>
              <a:t>Investment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27D96-566D-443D-976F-2CB000B7EC9A}"/>
              </a:ext>
            </a:extLst>
          </p:cNvPr>
          <p:cNvSpPr txBox="1"/>
          <p:nvPr/>
        </p:nvSpPr>
        <p:spPr>
          <a:xfrm>
            <a:off x="8342373" y="4715243"/>
            <a:ext cx="2666878" cy="92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Risk-Free Rate – Expected Investment with no risk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A3286F-1F65-40A9-9B02-31FB022B0AC2}"/>
              </a:ext>
            </a:extLst>
          </p:cNvPr>
          <p:cNvSpPr txBox="1"/>
          <p:nvPr/>
        </p:nvSpPr>
        <p:spPr>
          <a:xfrm>
            <a:off x="1841700" y="1349684"/>
            <a:ext cx="935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 b="1" dirty="0"/>
              <a:t>What’s This?  </a:t>
            </a:r>
            <a:r>
              <a:rPr lang="en-US" sz="2800" b="1" dirty="0"/>
              <a:t>EXPECTED VALUE LINE OF ANY INVESTMENT</a:t>
            </a:r>
          </a:p>
        </p:txBody>
      </p:sp>
    </p:spTree>
    <p:extLst>
      <p:ext uri="{BB962C8B-B14F-4D97-AF65-F5344CB8AC3E}">
        <p14:creationId xmlns:p14="http://schemas.microsoft.com/office/powerpoint/2010/main" val="17568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D3EDB7-1372-4A19-B0BA-E3F2D3E702C8}"/>
              </a:ext>
            </a:extLst>
          </p:cNvPr>
          <p:cNvCxnSpPr>
            <a:cxnSpLocks/>
          </p:cNvCxnSpPr>
          <p:nvPr/>
        </p:nvCxnSpPr>
        <p:spPr>
          <a:xfrm>
            <a:off x="1256770" y="1166934"/>
            <a:ext cx="0" cy="4442456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CA7CB4-537A-4CAB-AFFE-92C8E594CE3E}"/>
              </a:ext>
            </a:extLst>
          </p:cNvPr>
          <p:cNvCxnSpPr>
            <a:cxnSpLocks/>
          </p:cNvCxnSpPr>
          <p:nvPr/>
        </p:nvCxnSpPr>
        <p:spPr>
          <a:xfrm flipH="1">
            <a:off x="1256771" y="5609389"/>
            <a:ext cx="7635944" cy="0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FA2CAC-4DCF-48BF-B4D3-598F814224EC}"/>
              </a:ext>
            </a:extLst>
          </p:cNvPr>
          <p:cNvCxnSpPr>
            <a:cxnSpLocks/>
          </p:cNvCxnSpPr>
          <p:nvPr/>
        </p:nvCxnSpPr>
        <p:spPr>
          <a:xfrm flipV="1">
            <a:off x="1331179" y="3000450"/>
            <a:ext cx="6515982" cy="2357574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475091-5DDC-4A8E-80A6-4E60CDCD7C35}"/>
              </a:ext>
            </a:extLst>
          </p:cNvPr>
          <p:cNvCxnSpPr>
            <a:cxnSpLocks/>
          </p:cNvCxnSpPr>
          <p:nvPr/>
        </p:nvCxnSpPr>
        <p:spPr>
          <a:xfrm flipV="1">
            <a:off x="1293975" y="4932691"/>
            <a:ext cx="6485250" cy="466376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FB62B1-4D65-4035-9321-A893F2EE0602}"/>
              </a:ext>
            </a:extLst>
          </p:cNvPr>
          <p:cNvSpPr txBox="1"/>
          <p:nvPr/>
        </p:nvSpPr>
        <p:spPr>
          <a:xfrm>
            <a:off x="8033540" y="2341694"/>
            <a:ext cx="266687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Expected Value Line Growth (Return)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A2E9-CD5A-4BF5-BE6C-02870B357A45}"/>
              </a:ext>
            </a:extLst>
          </p:cNvPr>
          <p:cNvSpPr txBox="1"/>
          <p:nvPr/>
        </p:nvSpPr>
        <p:spPr>
          <a:xfrm>
            <a:off x="7146872" y="2479560"/>
            <a:ext cx="140057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B8E6F-E2FE-4BBF-806B-693DF75568A8}"/>
              </a:ext>
            </a:extLst>
          </p:cNvPr>
          <p:cNvSpPr txBox="1"/>
          <p:nvPr/>
        </p:nvSpPr>
        <p:spPr>
          <a:xfrm>
            <a:off x="439433" y="5193927"/>
            <a:ext cx="140057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rgbClr val="FF0000"/>
                </a:solidFill>
              </a:rPr>
              <a:t>ENTRY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1DD674-C574-468B-83E6-2D52D65719FE}"/>
              </a:ext>
            </a:extLst>
          </p:cNvPr>
          <p:cNvCxnSpPr>
            <a:cxnSpLocks/>
          </p:cNvCxnSpPr>
          <p:nvPr/>
        </p:nvCxnSpPr>
        <p:spPr>
          <a:xfrm flipH="1">
            <a:off x="7797603" y="2379102"/>
            <a:ext cx="67936" cy="3129829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E4CC0C-8A88-4D55-B16C-0A303E7CC19C}"/>
              </a:ext>
            </a:extLst>
          </p:cNvPr>
          <p:cNvSpPr txBox="1"/>
          <p:nvPr/>
        </p:nvSpPr>
        <p:spPr>
          <a:xfrm>
            <a:off x="357102" y="5702371"/>
            <a:ext cx="266687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Initial</a:t>
            </a:r>
          </a:p>
          <a:p>
            <a:r>
              <a:rPr lang="en-US" sz="1799" b="1" dirty="0"/>
              <a:t>Investment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27D96-566D-443D-976F-2CB000B7EC9A}"/>
              </a:ext>
            </a:extLst>
          </p:cNvPr>
          <p:cNvSpPr txBox="1"/>
          <p:nvPr/>
        </p:nvSpPr>
        <p:spPr>
          <a:xfrm>
            <a:off x="8181716" y="4932690"/>
            <a:ext cx="266687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Risk-Free Rate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920EC94-E97D-4AA4-920B-B6D0D6272357}"/>
              </a:ext>
            </a:extLst>
          </p:cNvPr>
          <p:cNvSpPr/>
          <p:nvPr/>
        </p:nvSpPr>
        <p:spPr>
          <a:xfrm>
            <a:off x="7865540" y="3000449"/>
            <a:ext cx="632352" cy="1932242"/>
          </a:xfrm>
          <a:prstGeom prst="rightBrace">
            <a:avLst/>
          </a:prstGeom>
          <a:ln w="7937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F473C3-FDE4-48E1-8D26-0A73C50309EC}"/>
              </a:ext>
            </a:extLst>
          </p:cNvPr>
          <p:cNvSpPr txBox="1"/>
          <p:nvPr/>
        </p:nvSpPr>
        <p:spPr>
          <a:xfrm>
            <a:off x="8892715" y="3832255"/>
            <a:ext cx="266687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rgbClr val="FF0000"/>
                </a:solidFill>
              </a:rPr>
              <a:t>Risk Premium</a:t>
            </a:r>
          </a:p>
        </p:txBody>
      </p:sp>
    </p:spTree>
    <p:extLst>
      <p:ext uri="{BB962C8B-B14F-4D97-AF65-F5344CB8AC3E}">
        <p14:creationId xmlns:p14="http://schemas.microsoft.com/office/powerpoint/2010/main" val="27997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D3EDB7-1372-4A19-B0BA-E3F2D3E702C8}"/>
              </a:ext>
            </a:extLst>
          </p:cNvPr>
          <p:cNvCxnSpPr/>
          <p:nvPr/>
        </p:nvCxnSpPr>
        <p:spPr>
          <a:xfrm flipH="1">
            <a:off x="1498800" y="2249494"/>
            <a:ext cx="37204" cy="3412162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CA7CB4-537A-4CAB-AFFE-92C8E594CE3E}"/>
              </a:ext>
            </a:extLst>
          </p:cNvPr>
          <p:cNvCxnSpPr>
            <a:cxnSpLocks/>
          </p:cNvCxnSpPr>
          <p:nvPr/>
        </p:nvCxnSpPr>
        <p:spPr>
          <a:xfrm flipH="1">
            <a:off x="1498800" y="5661655"/>
            <a:ext cx="7635945" cy="0"/>
          </a:xfrm>
          <a:prstGeom prst="line">
            <a:avLst/>
          </a:prstGeom>
          <a:ln w="793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FA2CAC-4DCF-48BF-B4D3-598F814224EC}"/>
              </a:ext>
            </a:extLst>
          </p:cNvPr>
          <p:cNvCxnSpPr/>
          <p:nvPr/>
        </p:nvCxnSpPr>
        <p:spPr>
          <a:xfrm flipV="1">
            <a:off x="1480421" y="3188526"/>
            <a:ext cx="6515982" cy="2357575"/>
          </a:xfrm>
          <a:prstGeom prst="straightConnector1">
            <a:avLst/>
          </a:prstGeom>
          <a:ln w="1016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475091-5DDC-4A8E-80A6-4E60CDCD7C35}"/>
              </a:ext>
            </a:extLst>
          </p:cNvPr>
          <p:cNvCxnSpPr>
            <a:cxnSpLocks/>
          </p:cNvCxnSpPr>
          <p:nvPr/>
        </p:nvCxnSpPr>
        <p:spPr>
          <a:xfrm flipV="1">
            <a:off x="1498799" y="4984957"/>
            <a:ext cx="6522456" cy="613891"/>
          </a:xfrm>
          <a:prstGeom prst="straightConnector1">
            <a:avLst/>
          </a:prstGeom>
          <a:ln w="6350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FB62B1-4D65-4035-9321-A893F2EE0602}"/>
              </a:ext>
            </a:extLst>
          </p:cNvPr>
          <p:cNvSpPr txBox="1"/>
          <p:nvPr/>
        </p:nvSpPr>
        <p:spPr>
          <a:xfrm>
            <a:off x="8275570" y="2393960"/>
            <a:ext cx="266687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Expected Value Line Growth (Return)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BBA2E9-CD5A-4BF5-BE6C-02870B357A45}"/>
              </a:ext>
            </a:extLst>
          </p:cNvPr>
          <p:cNvSpPr txBox="1"/>
          <p:nvPr/>
        </p:nvSpPr>
        <p:spPr>
          <a:xfrm>
            <a:off x="7388902" y="2531826"/>
            <a:ext cx="140057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rgbClr val="FF0000"/>
                </a:solidFill>
              </a:rPr>
              <a:t>EXIT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0B8E6F-E2FE-4BBF-806B-693DF75568A8}"/>
              </a:ext>
            </a:extLst>
          </p:cNvPr>
          <p:cNvSpPr txBox="1"/>
          <p:nvPr/>
        </p:nvSpPr>
        <p:spPr>
          <a:xfrm>
            <a:off x="330132" y="5154293"/>
            <a:ext cx="1400577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rgbClr val="FF0000"/>
                </a:solidFill>
              </a:rPr>
              <a:t>ENTRY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1DD674-C574-468B-83E6-2D52D65719FE}"/>
              </a:ext>
            </a:extLst>
          </p:cNvPr>
          <p:cNvCxnSpPr>
            <a:cxnSpLocks/>
          </p:cNvCxnSpPr>
          <p:nvPr/>
        </p:nvCxnSpPr>
        <p:spPr>
          <a:xfrm flipH="1">
            <a:off x="8039633" y="2431368"/>
            <a:ext cx="67936" cy="3129829"/>
          </a:xfrm>
          <a:prstGeom prst="line">
            <a:avLst/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E4CC0C-8A88-4D55-B16C-0A303E7CC19C}"/>
              </a:ext>
            </a:extLst>
          </p:cNvPr>
          <p:cNvSpPr txBox="1"/>
          <p:nvPr/>
        </p:nvSpPr>
        <p:spPr>
          <a:xfrm>
            <a:off x="599132" y="5754637"/>
            <a:ext cx="2666878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Initial</a:t>
            </a:r>
          </a:p>
          <a:p>
            <a:r>
              <a:rPr lang="en-US" sz="1799" b="1" dirty="0"/>
              <a:t>Investment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27D96-566D-443D-976F-2CB000B7EC9A}"/>
              </a:ext>
            </a:extLst>
          </p:cNvPr>
          <p:cNvSpPr txBox="1"/>
          <p:nvPr/>
        </p:nvSpPr>
        <p:spPr>
          <a:xfrm>
            <a:off x="8423746" y="4984956"/>
            <a:ext cx="266687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/>
              <a:t>Risk-Free Rate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D920EC94-E97D-4AA4-920B-B6D0D6272357}"/>
              </a:ext>
            </a:extLst>
          </p:cNvPr>
          <p:cNvSpPr/>
          <p:nvPr/>
        </p:nvSpPr>
        <p:spPr>
          <a:xfrm>
            <a:off x="8107570" y="3052715"/>
            <a:ext cx="632352" cy="1932242"/>
          </a:xfrm>
          <a:prstGeom prst="rightBrace">
            <a:avLst/>
          </a:prstGeom>
          <a:ln w="79375">
            <a:solidFill>
              <a:srgbClr val="FF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F473C3-FDE4-48E1-8D26-0A73C50309EC}"/>
              </a:ext>
            </a:extLst>
          </p:cNvPr>
          <p:cNvSpPr txBox="1"/>
          <p:nvPr/>
        </p:nvSpPr>
        <p:spPr>
          <a:xfrm>
            <a:off x="9134745" y="3834218"/>
            <a:ext cx="2666878" cy="36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dirty="0">
                <a:solidFill>
                  <a:srgbClr val="FF0000"/>
                </a:solidFill>
              </a:rPr>
              <a:t>Risk Premium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B039412-27B9-4173-B414-49E3E5B244D7}"/>
              </a:ext>
            </a:extLst>
          </p:cNvPr>
          <p:cNvSpPr/>
          <p:nvPr/>
        </p:nvSpPr>
        <p:spPr>
          <a:xfrm>
            <a:off x="1519021" y="2976657"/>
            <a:ext cx="6597311" cy="3118211"/>
          </a:xfrm>
          <a:custGeom>
            <a:avLst/>
            <a:gdLst>
              <a:gd name="connsiteX0" fmla="*/ 0 w 6599029"/>
              <a:gd name="connsiteY0" fmla="*/ 2423122 h 3119023"/>
              <a:gd name="connsiteX1" fmla="*/ 398760 w 6599029"/>
              <a:gd name="connsiteY1" fmla="*/ 1818106 h 3119023"/>
              <a:gd name="connsiteX2" fmla="*/ 605016 w 6599029"/>
              <a:gd name="connsiteY2" fmla="*/ 2010611 h 3119023"/>
              <a:gd name="connsiteX3" fmla="*/ 1168781 w 6599029"/>
              <a:gd name="connsiteY3" fmla="*/ 1364343 h 3119023"/>
              <a:gd name="connsiteX4" fmla="*/ 1278785 w 6599029"/>
              <a:gd name="connsiteY4" fmla="*/ 2209991 h 3119023"/>
              <a:gd name="connsiteX5" fmla="*/ 1656920 w 6599029"/>
              <a:gd name="connsiteY5" fmla="*/ 1302466 h 3119023"/>
              <a:gd name="connsiteX6" fmla="*/ 1870051 w 6599029"/>
              <a:gd name="connsiteY6" fmla="*/ 3110641 h 3119023"/>
              <a:gd name="connsiteX7" fmla="*/ 2296312 w 6599029"/>
              <a:gd name="connsiteY7" fmla="*/ 2017486 h 3119023"/>
              <a:gd name="connsiteX8" fmla="*/ 2509443 w 6599029"/>
              <a:gd name="connsiteY8" fmla="*/ 2980012 h 3119023"/>
              <a:gd name="connsiteX9" fmla="*/ 3135085 w 6599029"/>
              <a:gd name="connsiteY9" fmla="*/ 553071 h 3119023"/>
              <a:gd name="connsiteX10" fmla="*/ 3595723 w 6599029"/>
              <a:gd name="connsiteY10" fmla="*/ 1797480 h 3119023"/>
              <a:gd name="connsiteX11" fmla="*/ 3932607 w 6599029"/>
              <a:gd name="connsiteY11" fmla="*/ 1323092 h 3119023"/>
              <a:gd name="connsiteX12" fmla="*/ 4235115 w 6599029"/>
              <a:gd name="connsiteY12" fmla="*/ 1625600 h 3119023"/>
              <a:gd name="connsiteX13" fmla="*/ 4482622 w 6599029"/>
              <a:gd name="connsiteY13" fmla="*/ 443068 h 3119023"/>
              <a:gd name="connsiteX14" fmla="*/ 4723254 w 6599029"/>
              <a:gd name="connsiteY14" fmla="*/ 546196 h 3119023"/>
              <a:gd name="connsiteX15" fmla="*/ 4860757 w 6599029"/>
              <a:gd name="connsiteY15" fmla="*/ 333065 h 3119023"/>
              <a:gd name="connsiteX16" fmla="*/ 5170141 w 6599029"/>
              <a:gd name="connsiteY16" fmla="*/ 986208 h 3119023"/>
              <a:gd name="connsiteX17" fmla="*/ 5713281 w 6599029"/>
              <a:gd name="connsiteY17" fmla="*/ 195561 h 3119023"/>
              <a:gd name="connsiteX18" fmla="*/ 6160168 w 6599029"/>
              <a:gd name="connsiteY18" fmla="*/ 841829 h 3119023"/>
              <a:gd name="connsiteX19" fmla="*/ 6572679 w 6599029"/>
              <a:gd name="connsiteY19" fmla="*/ 58057 h 3119023"/>
              <a:gd name="connsiteX20" fmla="*/ 6558929 w 6599029"/>
              <a:gd name="connsiteY20" fmla="*/ 58057 h 3119023"/>
              <a:gd name="connsiteX21" fmla="*/ 6558929 w 6599029"/>
              <a:gd name="connsiteY21" fmla="*/ 64933 h 311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599029" h="3119023">
                <a:moveTo>
                  <a:pt x="0" y="2423122"/>
                </a:moveTo>
                <a:cubicBezTo>
                  <a:pt x="148962" y="2154990"/>
                  <a:pt x="297924" y="1886858"/>
                  <a:pt x="398760" y="1818106"/>
                </a:cubicBezTo>
                <a:cubicBezTo>
                  <a:pt x="499596" y="1749354"/>
                  <a:pt x="476679" y="2086238"/>
                  <a:pt x="605016" y="2010611"/>
                </a:cubicBezTo>
                <a:cubicBezTo>
                  <a:pt x="733353" y="1934984"/>
                  <a:pt x="1056486" y="1331113"/>
                  <a:pt x="1168781" y="1364343"/>
                </a:cubicBezTo>
                <a:cubicBezTo>
                  <a:pt x="1281076" y="1397573"/>
                  <a:pt x="1197429" y="2220304"/>
                  <a:pt x="1278785" y="2209991"/>
                </a:cubicBezTo>
                <a:cubicBezTo>
                  <a:pt x="1360141" y="2199678"/>
                  <a:pt x="1558376" y="1152358"/>
                  <a:pt x="1656920" y="1302466"/>
                </a:cubicBezTo>
                <a:cubicBezTo>
                  <a:pt x="1755464" y="1452574"/>
                  <a:pt x="1763486" y="2991471"/>
                  <a:pt x="1870051" y="3110641"/>
                </a:cubicBezTo>
                <a:cubicBezTo>
                  <a:pt x="1976616" y="3229811"/>
                  <a:pt x="2189747" y="2039257"/>
                  <a:pt x="2296312" y="2017486"/>
                </a:cubicBezTo>
                <a:cubicBezTo>
                  <a:pt x="2402877" y="1995715"/>
                  <a:pt x="2369648" y="3224081"/>
                  <a:pt x="2509443" y="2980012"/>
                </a:cubicBezTo>
                <a:cubicBezTo>
                  <a:pt x="2649239" y="2735943"/>
                  <a:pt x="2954038" y="750160"/>
                  <a:pt x="3135085" y="553071"/>
                </a:cubicBezTo>
                <a:cubicBezTo>
                  <a:pt x="3316132" y="355982"/>
                  <a:pt x="3462803" y="1669143"/>
                  <a:pt x="3595723" y="1797480"/>
                </a:cubicBezTo>
                <a:cubicBezTo>
                  <a:pt x="3728643" y="1925817"/>
                  <a:pt x="3826042" y="1351739"/>
                  <a:pt x="3932607" y="1323092"/>
                </a:cubicBezTo>
                <a:cubicBezTo>
                  <a:pt x="4039172" y="1294445"/>
                  <a:pt x="4143446" y="1772271"/>
                  <a:pt x="4235115" y="1625600"/>
                </a:cubicBezTo>
                <a:cubicBezTo>
                  <a:pt x="4326784" y="1478929"/>
                  <a:pt x="4401266" y="622969"/>
                  <a:pt x="4482622" y="443068"/>
                </a:cubicBezTo>
                <a:cubicBezTo>
                  <a:pt x="4563978" y="263167"/>
                  <a:pt x="4660232" y="564530"/>
                  <a:pt x="4723254" y="546196"/>
                </a:cubicBezTo>
                <a:cubicBezTo>
                  <a:pt x="4786276" y="527862"/>
                  <a:pt x="4786276" y="259730"/>
                  <a:pt x="4860757" y="333065"/>
                </a:cubicBezTo>
                <a:cubicBezTo>
                  <a:pt x="4935238" y="406400"/>
                  <a:pt x="5028054" y="1009125"/>
                  <a:pt x="5170141" y="986208"/>
                </a:cubicBezTo>
                <a:cubicBezTo>
                  <a:pt x="5312228" y="963291"/>
                  <a:pt x="5548276" y="219624"/>
                  <a:pt x="5713281" y="195561"/>
                </a:cubicBezTo>
                <a:cubicBezTo>
                  <a:pt x="5878286" y="171498"/>
                  <a:pt x="6016935" y="864746"/>
                  <a:pt x="6160168" y="841829"/>
                </a:cubicBezTo>
                <a:cubicBezTo>
                  <a:pt x="6303401" y="818912"/>
                  <a:pt x="6506219" y="188686"/>
                  <a:pt x="6572679" y="58057"/>
                </a:cubicBezTo>
                <a:cubicBezTo>
                  <a:pt x="6639139" y="-72572"/>
                  <a:pt x="6558929" y="58057"/>
                  <a:pt x="6558929" y="58057"/>
                </a:cubicBezTo>
                <a:cubicBezTo>
                  <a:pt x="6556637" y="59203"/>
                  <a:pt x="6557783" y="62068"/>
                  <a:pt x="6558929" y="64933"/>
                </a:cubicBezTo>
              </a:path>
            </a:pathLst>
          </a:custGeom>
          <a:noFill/>
          <a:ln w="31750" cap="flat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8C6D3-6DE4-4A82-A1E8-5AF6A4EAECBD}"/>
              </a:ext>
            </a:extLst>
          </p:cNvPr>
          <p:cNvSpPr txBox="1"/>
          <p:nvPr/>
        </p:nvSpPr>
        <p:spPr>
          <a:xfrm>
            <a:off x="3682676" y="2801350"/>
            <a:ext cx="1378161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dirty="0">
                <a:solidFill>
                  <a:srgbClr val="FF0000"/>
                </a:solidFill>
              </a:rPr>
              <a:t>Risk (Volatility)</a:t>
            </a:r>
          </a:p>
        </p:txBody>
      </p:sp>
    </p:spTree>
    <p:extLst>
      <p:ext uri="{BB962C8B-B14F-4D97-AF65-F5344CB8AC3E}">
        <p14:creationId xmlns:p14="http://schemas.microsoft.com/office/powerpoint/2010/main" val="42854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F0B5-E547-40CA-A51A-57552FE0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76" y="533413"/>
            <a:ext cx="10457236" cy="779535"/>
          </a:xfrm>
        </p:spPr>
        <p:txBody>
          <a:bodyPr/>
          <a:lstStyle/>
          <a:p>
            <a:r>
              <a:rPr lang="en-US" dirty="0"/>
              <a:t>The Study of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1210-675C-45BE-A438-9985097E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12" y="1600200"/>
            <a:ext cx="7162800" cy="485924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tx1"/>
                </a:solidFill>
              </a:rPr>
              <a:t>3 FACTORS BEFORE YOU </a:t>
            </a:r>
            <a:r>
              <a:rPr lang="en-US" b="1" u="sng" dirty="0">
                <a:solidFill>
                  <a:schemeClr val="tx1"/>
                </a:solidFill>
              </a:rPr>
              <a:t>INVEST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Measure  Expected Return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Quantify Risk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Set Time (Exit)</a:t>
            </a:r>
          </a:p>
          <a:p>
            <a:pPr marL="231775" lvl="1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4C5ED01-F76D-4BDF-BBD3-1BCBEE4D8C2E}"/>
              </a:ext>
            </a:extLst>
          </p:cNvPr>
          <p:cNvCxnSpPr>
            <a:cxnSpLocks/>
          </p:cNvCxnSpPr>
          <p:nvPr/>
        </p:nvCxnSpPr>
        <p:spPr>
          <a:xfrm>
            <a:off x="4867982" y="1981200"/>
            <a:ext cx="245286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B6F007E-1129-4B0E-9243-201EA8507E03}"/>
              </a:ext>
            </a:extLst>
          </p:cNvPr>
          <p:cNvSpPr txBox="1"/>
          <p:nvPr/>
        </p:nvSpPr>
        <p:spPr>
          <a:xfrm>
            <a:off x="7466012" y="1447800"/>
            <a:ext cx="3931584" cy="1753557"/>
          </a:xfrm>
          <a:prstGeom prst="rect">
            <a:avLst/>
          </a:prstGeom>
          <a:noFill/>
          <a:ln w="666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799" dirty="0"/>
              <a:t>Buying Stocks / Buying Bonds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799" dirty="0"/>
              <a:t>Entering Derivative Contracts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799" dirty="0"/>
              <a:t>Buying Assets / Equipment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799" dirty="0"/>
              <a:t>Starting a New Project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799" dirty="0"/>
              <a:t>Buying a Company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799" dirty="0"/>
              <a:t>Starting a new Company</a:t>
            </a:r>
          </a:p>
        </p:txBody>
      </p:sp>
    </p:spTree>
    <p:extLst>
      <p:ext uri="{BB962C8B-B14F-4D97-AF65-F5344CB8AC3E}">
        <p14:creationId xmlns:p14="http://schemas.microsoft.com/office/powerpoint/2010/main" val="9246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F0B5-E547-40CA-A51A-57552FE0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76" y="-193727"/>
            <a:ext cx="8532178" cy="1506675"/>
          </a:xfrm>
        </p:spPr>
        <p:txBody>
          <a:bodyPr/>
          <a:lstStyle/>
          <a:p>
            <a:r>
              <a:rPr lang="en-US" dirty="0"/>
              <a:t>The Study of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1210-675C-45BE-A438-9985097E2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15" y="1312948"/>
            <a:ext cx="8532178" cy="2324925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3 FACTORS BEFORE YOU INVEST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Measure  Expected Return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Quantify Risk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Set Time (Exit)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86D6D-661D-4217-99EF-491E2FCF8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344" y="1861686"/>
            <a:ext cx="2142567" cy="2142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16B02A-09A2-4A4B-9E32-C4579CE3EB97}"/>
              </a:ext>
            </a:extLst>
          </p:cNvPr>
          <p:cNvSpPr txBox="1"/>
          <p:nvPr/>
        </p:nvSpPr>
        <p:spPr>
          <a:xfrm>
            <a:off x="7010346" y="1748337"/>
            <a:ext cx="5086353" cy="215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u="sng" dirty="0"/>
              <a:t>Game: Tossing a Coin to win $6 (Payoff):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400" b="1" dirty="0"/>
              <a:t>Measure Expected Return: </a:t>
            </a:r>
            <a:r>
              <a:rPr lang="en-US" sz="1400" b="1" dirty="0">
                <a:solidFill>
                  <a:srgbClr val="FF0000"/>
                </a:solidFill>
              </a:rPr>
              <a:t>$6</a:t>
            </a:r>
            <a:endParaRPr lang="en-US" sz="1400" b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400" b="1" dirty="0"/>
              <a:t>Quantify Risk: </a:t>
            </a:r>
            <a:r>
              <a:rPr lang="en-US" sz="1400" b="1" dirty="0">
                <a:solidFill>
                  <a:srgbClr val="FF0000"/>
                </a:solidFill>
              </a:rPr>
              <a:t>50/50 win/loss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400" b="1" dirty="0"/>
              <a:t>Time:  </a:t>
            </a:r>
            <a:r>
              <a:rPr lang="en-US" sz="1400" b="1" dirty="0">
                <a:solidFill>
                  <a:srgbClr val="FF0000"/>
                </a:solidFill>
              </a:rPr>
              <a:t>in 2 seconds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F0000"/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400" b="1" dirty="0"/>
              <a:t>How much to Invest?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1400" b="1" dirty="0"/>
              <a:t>$3  - mathematically using probability theory is (50% x $6) + (50% x $0) = 	$3 + 0 = $3</a:t>
            </a:r>
          </a:p>
          <a:p>
            <a:endParaRPr lang="en-US" sz="179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E71375-EC2D-446C-ACE5-121809F7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344" y="4229668"/>
            <a:ext cx="2113999" cy="21616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19D1EB-3041-4292-8210-0B30CB0B52B4}"/>
              </a:ext>
            </a:extLst>
          </p:cNvPr>
          <p:cNvSpPr txBox="1"/>
          <p:nvPr/>
        </p:nvSpPr>
        <p:spPr>
          <a:xfrm>
            <a:off x="7104244" y="4152415"/>
            <a:ext cx="4992456" cy="2369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99" b="1" u="sng" dirty="0"/>
              <a:t>Game: Tossing one dice to win $6 (Payoff):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400" b="1" dirty="0"/>
              <a:t>Measure Expected Return: </a:t>
            </a:r>
            <a:r>
              <a:rPr lang="en-US" sz="1400" b="1" dirty="0">
                <a:solidFill>
                  <a:srgbClr val="FF0000"/>
                </a:solidFill>
              </a:rPr>
              <a:t>$6</a:t>
            </a:r>
            <a:endParaRPr lang="en-US" sz="1400" b="1" dirty="0"/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400" b="1" dirty="0"/>
              <a:t>Quantify Risk: </a:t>
            </a:r>
            <a:r>
              <a:rPr lang="en-US" sz="1400" b="1" dirty="0">
                <a:solidFill>
                  <a:srgbClr val="FF0000"/>
                </a:solidFill>
              </a:rPr>
              <a:t>1/6 to win, 5/6 to lose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400" b="1" dirty="0"/>
              <a:t>Time:  </a:t>
            </a:r>
            <a:r>
              <a:rPr lang="en-US" sz="1400" b="1" dirty="0">
                <a:solidFill>
                  <a:srgbClr val="FF0000"/>
                </a:solidFill>
              </a:rPr>
              <a:t>in 2 seconds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FF0000"/>
              </a:solidFill>
            </a:endParaRP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sz="1400" b="1" dirty="0"/>
              <a:t>How much to Invest?</a:t>
            </a:r>
          </a:p>
          <a:p>
            <a:pPr marL="742727" lvl="1" indent="-285664">
              <a:buFont typeface="Arial" panose="020B0604020202020204" pitchFamily="34" charset="0"/>
              <a:buChar char="•"/>
            </a:pPr>
            <a:r>
              <a:rPr lang="en-US" sz="1400" b="1" dirty="0"/>
              <a:t>$1  - mathematically using probability theory is (1/6 x $6) + (5/6 x $0) = </a:t>
            </a:r>
          </a:p>
          <a:p>
            <a:pPr lvl="1"/>
            <a:r>
              <a:rPr lang="en-US" sz="1400" b="1" dirty="0"/>
              <a:t>	$1 + 0 = $1</a:t>
            </a:r>
          </a:p>
          <a:p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404200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7704-CE14-4A72-AA67-3BE87CA2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49" y="305415"/>
            <a:ext cx="9144001" cy="1029746"/>
          </a:xfrm>
        </p:spPr>
        <p:txBody>
          <a:bodyPr>
            <a:normAutofit/>
          </a:bodyPr>
          <a:lstStyle/>
          <a:p>
            <a:r>
              <a:rPr lang="en-US" b="1" dirty="0"/>
              <a:t>VALUING OPTIONS</a:t>
            </a:r>
            <a:br>
              <a:rPr lang="en-US" dirty="0"/>
            </a:br>
            <a:r>
              <a:rPr lang="en-US" sz="3099" dirty="0"/>
              <a:t>APPLYING PROBABILITY THEORY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9EE710-0477-4DDE-BCA0-C87C1B503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478" y="1699923"/>
            <a:ext cx="11307553" cy="3928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AD110B1-9A14-4ABE-86BF-950197EC8A66}"/>
                  </a:ext>
                </a:extLst>
              </p14:cNvPr>
              <p14:cNvContentPartPr/>
              <p14:nvPr/>
            </p14:nvContentPartPr>
            <p14:xfrm>
              <a:off x="7402216" y="820287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AD110B1-9A14-4ABE-86BF-950197EC8A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3216" y="8112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9572EF-F50B-45BD-9119-3A975B9E2437}"/>
                  </a:ext>
                </a:extLst>
              </p14:cNvPr>
              <p14:cNvContentPartPr/>
              <p14:nvPr/>
            </p14:nvContentPartPr>
            <p14:xfrm>
              <a:off x="9687981" y="714835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9572EF-F50B-45BD-9119-3A975B9E243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78981" y="7058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0E8A06-93A1-4D64-935B-9D9F8A407B97}"/>
                  </a:ext>
                </a:extLst>
              </p14:cNvPr>
              <p14:cNvContentPartPr/>
              <p14:nvPr/>
            </p14:nvContentPartPr>
            <p14:xfrm>
              <a:off x="7276249" y="925397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0E8A06-93A1-4D64-935B-9D9F8A407B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7249" y="9163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17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577</Words>
  <Application>Microsoft Office PowerPoint</Application>
  <PresentationFormat>Custom</PresentationFormat>
  <Paragraphs>90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Corbel</vt:lpstr>
      <vt:lpstr>Digital Blue Tunnel 16x9</vt:lpstr>
      <vt:lpstr>INTRO TO INVESTMENTS &amp; DERIVATIVES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Study of Finance</vt:lpstr>
      <vt:lpstr>The Study of Finance</vt:lpstr>
      <vt:lpstr>VALUING OPTIONS APPLYING PROBABILITY THEORY</vt:lpstr>
      <vt:lpstr>Placing the Bet</vt:lpstr>
      <vt:lpstr>PowerPoint Presentation</vt:lpstr>
      <vt:lpstr>Introducing Standard Deviation Concepts and Black-Scholes</vt:lpstr>
      <vt:lpstr>Black-Scholes Option Pricing Model</vt:lpstr>
      <vt:lpstr>BIONOMIAL OPTION PRICING METHOD  for valuing options (single period)</vt:lpstr>
      <vt:lpstr>Derivatives - overview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INVESTMENTS, FINANCE &amp; CREDIT  PORTFOLIO ANALYSIS CONCEPTS Risk, Return, Time and Allocation</dc:title>
  <dc:creator>Chris Droussiotis</dc:creator>
  <cp:lastModifiedBy>Chris Droussiotis</cp:lastModifiedBy>
  <cp:revision>14</cp:revision>
  <dcterms:created xsi:type="dcterms:W3CDTF">2020-06-22T20:08:19Z</dcterms:created>
  <dcterms:modified xsi:type="dcterms:W3CDTF">2024-08-28T19:51:16Z</dcterms:modified>
</cp:coreProperties>
</file>