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265" r:id="rId2"/>
    <p:sldId id="647" r:id="rId3"/>
    <p:sldId id="257" r:id="rId4"/>
    <p:sldId id="644" r:id="rId5"/>
    <p:sldId id="645" r:id="rId6"/>
    <p:sldId id="262" r:id="rId7"/>
    <p:sldId id="646" r:id="rId8"/>
    <p:sldId id="266" r:id="rId9"/>
    <p:sldId id="658" r:id="rId10"/>
    <p:sldId id="435" r:id="rId11"/>
    <p:sldId id="436" r:id="rId12"/>
    <p:sldId id="310" r:id="rId13"/>
    <p:sldId id="431" r:id="rId14"/>
    <p:sldId id="650" r:id="rId15"/>
    <p:sldId id="648" r:id="rId16"/>
    <p:sldId id="656" r:id="rId17"/>
    <p:sldId id="657" r:id="rId18"/>
    <p:sldId id="449" r:id="rId19"/>
    <p:sldId id="451" r:id="rId20"/>
    <p:sldId id="447" r:id="rId21"/>
    <p:sldId id="458" r:id="rId22"/>
    <p:sldId id="649" r:id="rId23"/>
    <p:sldId id="443" r:id="rId24"/>
    <p:sldId id="444" r:id="rId25"/>
    <p:sldId id="434" r:id="rId26"/>
    <p:sldId id="438" r:id="rId27"/>
    <p:sldId id="439" r:id="rId28"/>
    <p:sldId id="440" r:id="rId29"/>
  </p:sldIdLst>
  <p:sldSz cx="12188825"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varScale="1">
        <p:scale>
          <a:sx n="70" d="100"/>
          <a:sy n="70" d="100"/>
        </p:scale>
        <p:origin x="676" y="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9/4/2024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9/4/2024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dirty="0"/>
          </a:p>
        </p:txBody>
      </p:sp>
    </p:spTree>
    <p:extLst>
      <p:ext uri="{BB962C8B-B14F-4D97-AF65-F5344CB8AC3E}">
        <p14:creationId xmlns:p14="http://schemas.microsoft.com/office/powerpoint/2010/main" val="338363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Tier 1 Capital ratio of 6.0%</a:t>
            </a:r>
          </a:p>
          <a:p>
            <a:r>
              <a:rPr lang="en-US" dirty="0"/>
              <a:t>Asset: Substantial Assets/Doubtful Assets (highly questionable)</a:t>
            </a:r>
          </a:p>
          <a:p>
            <a:r>
              <a:rPr lang="en-US" dirty="0"/>
              <a:t>Liquidity: Sufficient funds to cover borrowers</a:t>
            </a:r>
          </a:p>
          <a:p>
            <a:r>
              <a:rPr lang="en-US" dirty="0"/>
              <a:t>Sensitivity: Stress Case</a:t>
            </a:r>
          </a:p>
          <a:p>
            <a:r>
              <a:rPr lang="en-US" dirty="0"/>
              <a:t>Earnings: Cash burn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dirty="0"/>
          </a:p>
        </p:txBody>
      </p:sp>
    </p:spTree>
    <p:extLst>
      <p:ext uri="{BB962C8B-B14F-4D97-AF65-F5344CB8AC3E}">
        <p14:creationId xmlns:p14="http://schemas.microsoft.com/office/powerpoint/2010/main" val="113752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9/4/2024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9/4/2024</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3443" y="2824385"/>
            <a:ext cx="7869125" cy="1622321"/>
          </a:xfrm>
        </p:spPr>
        <p:txBody>
          <a:bodyPr vert="horz" lIns="91440" tIns="45720" rIns="91440" bIns="45720" rtlCol="0" anchor="t">
            <a:normAutofit/>
          </a:bodyPr>
          <a:lstStyle/>
          <a:p>
            <a:pPr defTabSz="457200"/>
            <a:r>
              <a:rPr lang="en-US" sz="4200" dirty="0">
                <a:solidFill>
                  <a:srgbClr val="EBEBEB"/>
                </a:solidFill>
              </a:rPr>
              <a:t>Introducing Credit Basics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1430000" cy="1400530"/>
          </a:xfrm>
        </p:spPr>
        <p:txBody>
          <a:bodyPr anchor="ctr">
            <a:normAutofit fontScale="90000"/>
          </a:bodyPr>
          <a:lstStyle/>
          <a:p>
            <a:r>
              <a:rPr lang="en-US" b="1" dirty="0">
                <a:solidFill>
                  <a:srgbClr val="FFFFFF"/>
                </a:solidFill>
              </a:rPr>
              <a:t>Corporate Banking – Quantitative Approach</a:t>
            </a:r>
            <a:br>
              <a:rPr lang="en-US" b="1" dirty="0">
                <a:solidFill>
                  <a:srgbClr val="FFFFFF"/>
                </a:solidFill>
              </a:rPr>
            </a:br>
            <a:r>
              <a:rPr lang="en-US" sz="3200" b="1" dirty="0">
                <a:solidFill>
                  <a:srgbClr val="FFFFFF"/>
                </a:solidFill>
              </a:rPr>
              <a:t>Bank Asset Rating Categories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800" b="1" dirty="0">
                <a:effectLst/>
                <a:latin typeface="+mn-lt"/>
                <a:ea typeface="Calibri" panose="020F0502020204030204" pitchFamily="34" charset="0"/>
                <a:cs typeface="Times New Roman" panose="02020603050405020304" pitchFamily="18" charset="0"/>
              </a:rPr>
              <a:t>All commercial banks, credit agencies, and institutions that lend money to corporations, focus on the following five areas of analysis when rating the Borrower and the loan based on the probability of default.</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Loan-to-value (LTV) </a:t>
            </a:r>
            <a:r>
              <a:rPr lang="en-US" sz="1600" dirty="0">
                <a:effectLst/>
                <a:latin typeface="+mn-lt"/>
                <a:ea typeface="Calibri" panose="020F0502020204030204" pitchFamily="34" charset="0"/>
              </a:rPr>
              <a:t>or debt capitalization ratio:	This ratio, expressed as a percentage, compares the enterprise debt to its’ total capital, or total value of the asset or business. It is important to look at each tier of credit in the capital structure to examine priorities and collateral interests.</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Leverage ratio of debt to EBITDA </a:t>
            </a:r>
            <a:r>
              <a:rPr lang="en-US" sz="1600" dirty="0">
                <a:effectLst/>
                <a:latin typeface="+mn-lt"/>
                <a:ea typeface="Calibri" panose="020F0502020204030204" pitchFamily="34" charset="0"/>
              </a:rPr>
              <a:t>or EBIT:	This leverage ratio, or debt to cash flow ratio, is one of the most popular ratios to used analyze the solvency and credit quality of a company.</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Coverage ratios</a:t>
            </a:r>
            <a:r>
              <a:rPr lang="en-US" sz="1600" dirty="0">
                <a:latin typeface="+mn-lt"/>
                <a:ea typeface="Calibri" panose="020F0502020204030204" pitchFamily="34" charset="0"/>
              </a:rPr>
              <a:t> describing the Borrower’s ability to service either Interest alone or the combination of Interest and Principal, include EBITDA / interest and cash flow (EBITDA) to debt service (Principal and Interest):</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Cash flow forecasts</a:t>
            </a:r>
            <a:r>
              <a:rPr lang="en-US" sz="1600" dirty="0">
                <a:latin typeface="+mn-lt"/>
                <a:ea typeface="Calibri" panose="020F0502020204030204" pitchFamily="34" charset="0"/>
              </a:rPr>
              <a:t>, typically using a 30% </a:t>
            </a:r>
            <a:r>
              <a:rPr lang="en-US" sz="1600" i="1" dirty="0">
                <a:latin typeface="+mn-lt"/>
                <a:ea typeface="Calibri" panose="020F0502020204030204" pitchFamily="34" charset="0"/>
              </a:rPr>
              <a:t>haircut</a:t>
            </a:r>
            <a:r>
              <a:rPr lang="en-US" sz="1600" dirty="0">
                <a:latin typeface="+mn-lt"/>
                <a:ea typeface="Calibri" panose="020F0502020204030204" pitchFamily="34" charset="0"/>
              </a:rPr>
              <a:t> to base projections:</a:t>
            </a:r>
          </a:p>
          <a:p>
            <a:pPr lvl="1" algn="just">
              <a:spcBef>
                <a:spcPts val="0"/>
              </a:spcBef>
              <a:spcAft>
                <a:spcPts val="600"/>
              </a:spcAft>
              <a:buClr>
                <a:srgbClr val="C00000"/>
              </a:buClr>
              <a:buFont typeface="Wingdings" panose="05000000000000000000" pitchFamily="2" charset="2"/>
              <a:buChar char="Ø"/>
            </a:pPr>
            <a:r>
              <a:rPr lang="en-US" sz="1600" b="1" dirty="0">
                <a:latin typeface="+mn-lt"/>
                <a:ea typeface="Calibri" panose="020F0502020204030204" pitchFamily="34" charset="0"/>
              </a:rPr>
              <a:t>Customized operating ratio</a:t>
            </a:r>
            <a:r>
              <a:rPr lang="en-US" sz="1600" dirty="0">
                <a:latin typeface="+mn-lt"/>
                <a:ea typeface="Calibri" panose="020F0502020204030204" pitchFamily="34" charset="0"/>
              </a:rPr>
              <a:t>s based on the company’s business that which can be cyclical or seasonal or depend on commodity pricing</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87908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Bank Asset Rating Categories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9F9D2EB7-2EBD-4871-B6E0-576D6FFEF78F}"/>
              </a:ext>
            </a:extLst>
          </p:cNvPr>
          <p:cNvPicPr>
            <a:picLocks noChangeAspect="1"/>
          </p:cNvPicPr>
          <p:nvPr/>
        </p:nvPicPr>
        <p:blipFill>
          <a:blip r:embed="rId2"/>
          <a:stretch>
            <a:fillRect/>
          </a:stretch>
        </p:blipFill>
        <p:spPr>
          <a:xfrm>
            <a:off x="5699302" y="928340"/>
            <a:ext cx="5214938" cy="556260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marR="0">
              <a:spcBef>
                <a:spcPts val="0"/>
              </a:spcBef>
              <a:spcAft>
                <a:spcPts val="600"/>
              </a:spcAft>
              <a:buClr>
                <a:srgbClr val="C00000"/>
              </a:buClr>
              <a:buFont typeface="Wingdings" panose="05000000000000000000" pitchFamily="2" charset="2"/>
              <a:buChar char="Ø"/>
            </a:pPr>
            <a:r>
              <a:rPr lang="en-US" b="1">
                <a:solidFill>
                  <a:srgbClr val="EBEBEB"/>
                </a:solidFill>
                <a:effectLst/>
                <a:latin typeface="+mn-lt"/>
                <a:ea typeface="Calibri" panose="020F0502020204030204" pitchFamily="34" charset="0"/>
                <a:cs typeface="Times New Roman" panose="02020603050405020304" pitchFamily="18" charset="0"/>
              </a:rPr>
              <a:t>Based on how each borrower and loan is assessed against the ratios and measures, most banks use a rating scale for their internal portfolio risk management. An example of which is below:</a:t>
            </a:r>
          </a:p>
          <a:p>
            <a:pPr marR="0">
              <a:spcBef>
                <a:spcPts val="0"/>
              </a:spcBef>
              <a:spcAft>
                <a:spcPts val="600"/>
              </a:spcAft>
              <a:buClr>
                <a:srgbClr val="C00000"/>
              </a:buClr>
              <a:buFont typeface="Wingdings" panose="05000000000000000000" pitchFamily="2" charset="2"/>
              <a:buChar char="Ø"/>
            </a:pPr>
            <a:endParaRPr lang="en-US">
              <a:solidFill>
                <a:srgbClr val="EBEBEB"/>
              </a:solidFill>
              <a:effectLst/>
              <a:latin typeface="+mn-lt"/>
              <a:ea typeface="Calibri" panose="020F0502020204030204" pitchFamily="34" charset="0"/>
            </a:endParaRPr>
          </a:p>
        </p:txBody>
      </p:sp>
    </p:spTree>
    <p:extLst>
      <p:ext uri="{BB962C8B-B14F-4D97-AF65-F5344CB8AC3E}">
        <p14:creationId xmlns:p14="http://schemas.microsoft.com/office/powerpoint/2010/main" val="1786026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414088" y="442735"/>
            <a:ext cx="11090524" cy="1400530"/>
          </a:xfrm>
        </p:spPr>
        <p:txBody>
          <a:bodyPr anchor="ctr">
            <a:normAutofit/>
          </a:bodyPr>
          <a:lstStyle/>
          <a:p>
            <a:r>
              <a:rPr lang="en-US" sz="3600" b="1" dirty="0">
                <a:solidFill>
                  <a:srgbClr val="FFFFFF"/>
                </a:solidFill>
              </a:rPr>
              <a:t>Corporate Banking – Qualitative Approach</a:t>
            </a:r>
          </a:p>
        </p:txBody>
      </p:sp>
      <p:sp>
        <p:nvSpPr>
          <p:cNvPr id="14" name="Content Placeholder 13"/>
          <p:cNvSpPr>
            <a:spLocks noGrp="1"/>
          </p:cNvSpPr>
          <p:nvPr>
            <p:ph idx="1"/>
          </p:nvPr>
        </p:nvSpPr>
        <p:spPr>
          <a:xfrm>
            <a:off x="684212" y="2387825"/>
            <a:ext cx="10820400" cy="4165375"/>
          </a:xfrm>
        </p:spPr>
        <p:txBody>
          <a:bodyPr>
            <a:normAutofit/>
          </a:bodyPr>
          <a:lstStyle/>
          <a:p>
            <a:pPr>
              <a:lnSpc>
                <a:spcPct val="90000"/>
              </a:lnSpc>
            </a:pPr>
            <a:r>
              <a:rPr lang="en-US" sz="1400" b="1" dirty="0"/>
              <a:t>Credit risk analysis involves the analysis of an obligor to determine their credit </a:t>
            </a:r>
            <a:r>
              <a:rPr lang="en-US" sz="1400" b="1" dirty="0" err="1"/>
              <a:t>worthinesscreditworthiness</a:t>
            </a:r>
            <a:r>
              <a:rPr lang="en-US" sz="1400" b="1" dirty="0"/>
              <a:t> regarding their ability to repay and service (payment of periodic interest payments) a debt. </a:t>
            </a:r>
          </a:p>
          <a:p>
            <a:pPr>
              <a:lnSpc>
                <a:spcPct val="90000"/>
              </a:lnSpc>
              <a:buClr>
                <a:schemeClr val="accent1"/>
              </a:buClr>
              <a:buFont typeface="Wingdings" panose="05000000000000000000" pitchFamily="2" charset="2"/>
              <a:buChar char="Ø"/>
            </a:pPr>
            <a:r>
              <a:rPr lang="en-US" sz="1400" dirty="0"/>
              <a:t>The foremost consideration for repayment of a debt, is the obligor's “Willingness and Preparedness” to repay the debt – do they have any intention of repaying the debt, and do they have the capacity to do so?</a:t>
            </a:r>
          </a:p>
          <a:p>
            <a:pPr>
              <a:lnSpc>
                <a:spcPct val="90000"/>
              </a:lnSpc>
              <a:buClr>
                <a:schemeClr val="accent1"/>
              </a:buClr>
              <a:buFont typeface="Wingdings" panose="05000000000000000000" pitchFamily="2" charset="2"/>
              <a:buChar char="Ø"/>
            </a:pPr>
            <a:r>
              <a:rPr lang="en-US" sz="1400" b="1" dirty="0"/>
              <a:t>5 C’s of Credit:</a:t>
            </a:r>
          </a:p>
          <a:p>
            <a:pPr marL="914400" indent="-457200">
              <a:lnSpc>
                <a:spcPct val="90000"/>
              </a:lnSpc>
              <a:buClr>
                <a:schemeClr val="accent1"/>
              </a:buClr>
              <a:buFont typeface="+mj-lt"/>
              <a:buAutoNum type="arabicPeriod"/>
            </a:pPr>
            <a:r>
              <a:rPr lang="en-US" sz="1400" b="1" dirty="0"/>
              <a:t>Character</a:t>
            </a:r>
            <a:r>
              <a:rPr lang="en-US" sz="1400" dirty="0"/>
              <a:t> – see discussion of the Client Acceptance Memorandum (CAM)</a:t>
            </a:r>
          </a:p>
          <a:p>
            <a:pPr marL="914400" indent="-457200">
              <a:lnSpc>
                <a:spcPct val="90000"/>
              </a:lnSpc>
              <a:buClr>
                <a:schemeClr val="accent1"/>
              </a:buClr>
              <a:buFont typeface="+mj-lt"/>
              <a:buAutoNum type="arabicPeriod"/>
            </a:pPr>
            <a:r>
              <a:rPr lang="en-US" sz="1400" b="1" dirty="0"/>
              <a:t>Collateral</a:t>
            </a:r>
            <a:r>
              <a:rPr lang="en-US" sz="1400" dirty="0"/>
              <a:t> – as a second source of repayment in the event of default and the needs of the lender to satisfy the obligation through liquidation of collateral.</a:t>
            </a:r>
          </a:p>
          <a:p>
            <a:pPr marL="914400" indent="-457200">
              <a:lnSpc>
                <a:spcPct val="90000"/>
              </a:lnSpc>
              <a:buClr>
                <a:schemeClr val="accent1"/>
              </a:buClr>
              <a:buFont typeface="+mj-lt"/>
              <a:buAutoNum type="arabicPeriod"/>
            </a:pPr>
            <a:r>
              <a:rPr lang="en-US" sz="1400" b="1" dirty="0"/>
              <a:t>Capital</a:t>
            </a:r>
            <a:r>
              <a:rPr lang="en-US" sz="1400" dirty="0"/>
              <a:t> – adequacy of amount of funding for a business to execute its plan and sufficient investment at risk on the part of the enterprise and principals representing the borrower.</a:t>
            </a:r>
          </a:p>
          <a:p>
            <a:pPr marL="914400" indent="-457200">
              <a:lnSpc>
                <a:spcPct val="90000"/>
              </a:lnSpc>
              <a:buClr>
                <a:schemeClr val="accent1"/>
              </a:buClr>
              <a:buFont typeface="+mj-lt"/>
              <a:buAutoNum type="arabicPeriod"/>
            </a:pPr>
            <a:r>
              <a:rPr lang="en-US" sz="1400" b="1" dirty="0"/>
              <a:t>Capacity</a:t>
            </a:r>
            <a:r>
              <a:rPr lang="en-US" sz="1400" dirty="0"/>
              <a:t> – as determined by the collateral and debt service capability as forecast in projections and based on historical proven experience of the borrower. The Capacity “C” incorporates the notion of Cash, Cash Flow and Coverage Ratios (debt Service and leverage, as discussed in Chapter 1.)</a:t>
            </a:r>
          </a:p>
          <a:p>
            <a:pPr marL="914400" indent="-457200">
              <a:lnSpc>
                <a:spcPct val="90000"/>
              </a:lnSpc>
              <a:buClr>
                <a:schemeClr val="accent1"/>
              </a:buClr>
              <a:buFont typeface="+mj-lt"/>
              <a:buAutoNum type="arabicPeriod"/>
            </a:pPr>
            <a:r>
              <a:rPr lang="en-US" sz="1400" b="1" dirty="0"/>
              <a:t>Conditions</a:t>
            </a:r>
            <a:r>
              <a:rPr lang="en-US" sz="1400" dirty="0"/>
              <a:t> – the structure of the loan and the documentation stipulations</a:t>
            </a:r>
          </a:p>
          <a:p>
            <a:pPr>
              <a:lnSpc>
                <a:spcPct val="90000"/>
              </a:lnSpc>
              <a:buClr>
                <a:schemeClr val="accent1"/>
              </a:buClr>
              <a:buFont typeface="Wingdings" panose="05000000000000000000" pitchFamily="2" charset="2"/>
              <a:buChar char="Ø"/>
            </a:pPr>
            <a:r>
              <a:rPr lang="en-US" sz="1400" b="1" dirty="0"/>
              <a:t>Credit Risk/Default and Loss in Event of Default</a:t>
            </a:r>
            <a:r>
              <a:rPr lang="en-US" sz="1400" dirty="0"/>
              <a:t> – The purpose of Credit Analysis is to mitigate Credit Risk</a:t>
            </a:r>
          </a:p>
          <a:p>
            <a:pPr>
              <a:lnSpc>
                <a:spcPct val="90000"/>
              </a:lnSpc>
            </a:pP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42735"/>
            <a:ext cx="9487188" cy="1400530"/>
          </a:xfrm>
        </p:spPr>
        <p:txBody>
          <a:bodyPr anchor="ctr">
            <a:normAutofit/>
          </a:bodyPr>
          <a:lstStyle/>
          <a:p>
            <a:r>
              <a:rPr lang="en-US" b="1" dirty="0">
                <a:solidFill>
                  <a:srgbClr val="FFFFFF"/>
                </a:solidFill>
              </a:rPr>
              <a:t>Client Qualification &amp; Credit Process</a:t>
            </a:r>
          </a:p>
        </p:txBody>
      </p:sp>
      <p:sp>
        <p:nvSpPr>
          <p:cNvPr id="14" name="Content Placeholder 13"/>
          <p:cNvSpPr>
            <a:spLocks noGrp="1"/>
          </p:cNvSpPr>
          <p:nvPr>
            <p:ph idx="1"/>
          </p:nvPr>
        </p:nvSpPr>
        <p:spPr>
          <a:xfrm>
            <a:off x="379124" y="2286000"/>
            <a:ext cx="10934988" cy="4419600"/>
          </a:xfrm>
        </p:spPr>
        <p:txBody>
          <a:bodyPr>
            <a:normAutofit/>
          </a:bodyPr>
          <a:lstStyle/>
          <a:p>
            <a:pPr marL="0" indent="0">
              <a:lnSpc>
                <a:spcPct val="90000"/>
              </a:lnSpc>
              <a:buClr>
                <a:schemeClr val="accent1"/>
              </a:buClr>
              <a:buNone/>
            </a:pPr>
            <a:r>
              <a:rPr lang="en-US" sz="1600" b="1" dirty="0"/>
              <a:t>Review of Templates</a:t>
            </a:r>
          </a:p>
          <a:p>
            <a:pPr>
              <a:lnSpc>
                <a:spcPct val="90000"/>
              </a:lnSpc>
              <a:buClr>
                <a:schemeClr val="accent1"/>
              </a:buClr>
              <a:buFont typeface="Wingdings" panose="05000000000000000000" pitchFamily="2" charset="2"/>
              <a:buChar char="Ø"/>
            </a:pPr>
            <a:r>
              <a:rPr lang="en-US" sz="1600" b="1" dirty="0"/>
              <a:t>Client Acceptance Memo (CAM) – INITIAL SCREENING</a:t>
            </a:r>
          </a:p>
          <a:p>
            <a:pPr lvl="1">
              <a:lnSpc>
                <a:spcPct val="90000"/>
              </a:lnSpc>
              <a:buClr>
                <a:schemeClr val="accent1"/>
              </a:buClr>
              <a:buFont typeface="Wingdings" panose="05000000000000000000" pitchFamily="2" charset="2"/>
              <a:buChar char="Ø"/>
            </a:pPr>
            <a:r>
              <a:rPr lang="en-US" sz="1600" dirty="0"/>
              <a:t>Assess client attributes and character as well as willingness and capacity to repay a loan</a:t>
            </a:r>
          </a:p>
          <a:p>
            <a:pPr>
              <a:lnSpc>
                <a:spcPct val="90000"/>
              </a:lnSpc>
              <a:buClr>
                <a:schemeClr val="accent1"/>
              </a:buClr>
              <a:buFont typeface="Wingdings" panose="05000000000000000000" pitchFamily="2" charset="2"/>
              <a:buChar char="Ø"/>
            </a:pPr>
            <a:r>
              <a:rPr lang="en-US" sz="1600" b="1" dirty="0"/>
              <a:t>Business plan Evaluation and Assessment Memo (BEAM)</a:t>
            </a:r>
          </a:p>
          <a:p>
            <a:pPr lvl="1">
              <a:lnSpc>
                <a:spcPct val="90000"/>
              </a:lnSpc>
              <a:buClr>
                <a:schemeClr val="accent1"/>
              </a:buClr>
              <a:buFont typeface="Wingdings" panose="05000000000000000000" pitchFamily="2" charset="2"/>
              <a:buChar char="Ø"/>
            </a:pPr>
            <a:r>
              <a:rPr lang="en-US" sz="1600" dirty="0"/>
              <a:t>Financial analysis</a:t>
            </a:r>
          </a:p>
          <a:p>
            <a:pPr lvl="2">
              <a:lnSpc>
                <a:spcPct val="90000"/>
              </a:lnSpc>
              <a:buClr>
                <a:schemeClr val="accent1"/>
              </a:buClr>
              <a:buFont typeface="Wingdings" panose="05000000000000000000" pitchFamily="2" charset="2"/>
              <a:buChar char="Ø"/>
            </a:pPr>
            <a:r>
              <a:rPr lang="en-US" dirty="0"/>
              <a:t>Historical financial statements</a:t>
            </a:r>
          </a:p>
          <a:p>
            <a:pPr lvl="2">
              <a:lnSpc>
                <a:spcPct val="90000"/>
              </a:lnSpc>
              <a:buClr>
                <a:schemeClr val="accent1"/>
              </a:buClr>
              <a:buFont typeface="Wingdings" panose="05000000000000000000" pitchFamily="2" charset="2"/>
              <a:buChar char="Ø"/>
            </a:pPr>
            <a:r>
              <a:rPr lang="en-US" dirty="0"/>
              <a:t>Business plan modeling and forecasting</a:t>
            </a:r>
          </a:p>
          <a:p>
            <a:pPr lvl="3">
              <a:lnSpc>
                <a:spcPct val="90000"/>
              </a:lnSpc>
              <a:buClr>
                <a:schemeClr val="accent1"/>
              </a:buClr>
              <a:buFont typeface="Wingdings" panose="05000000000000000000" pitchFamily="2" charset="2"/>
              <a:buChar char="Ø"/>
            </a:pPr>
            <a:r>
              <a:rPr lang="en-US" sz="1600" dirty="0"/>
              <a:t>Capital structure and Debt capitalization</a:t>
            </a:r>
          </a:p>
          <a:p>
            <a:pPr lvl="3">
              <a:lnSpc>
                <a:spcPct val="90000"/>
              </a:lnSpc>
              <a:buClr>
                <a:schemeClr val="accent1"/>
              </a:buClr>
              <a:buFont typeface="Wingdings" panose="05000000000000000000" pitchFamily="2" charset="2"/>
              <a:buChar char="Ø"/>
            </a:pPr>
            <a:r>
              <a:rPr lang="en-US" sz="1600" dirty="0"/>
              <a:t>Cash flow forecasting</a:t>
            </a:r>
          </a:p>
          <a:p>
            <a:pPr lvl="3">
              <a:lnSpc>
                <a:spcPct val="90000"/>
              </a:lnSpc>
              <a:buClr>
                <a:schemeClr val="accent1"/>
              </a:buClr>
              <a:buFont typeface="Wingdings" panose="05000000000000000000" pitchFamily="2" charset="2"/>
              <a:buChar char="Ø"/>
            </a:pPr>
            <a:r>
              <a:rPr lang="en-US" sz="1600" dirty="0"/>
              <a:t>Ratio analysis</a:t>
            </a:r>
          </a:p>
          <a:p>
            <a:pPr>
              <a:lnSpc>
                <a:spcPct val="90000"/>
              </a:lnSpc>
              <a:buClr>
                <a:schemeClr val="accent1"/>
              </a:buClr>
              <a:buFont typeface="Wingdings" panose="05000000000000000000" pitchFamily="2" charset="2"/>
              <a:buChar char="Ø"/>
            </a:pPr>
            <a:r>
              <a:rPr lang="en-US" sz="1600" b="1" dirty="0"/>
              <a:t>Investment Committee Memo (ICM)</a:t>
            </a:r>
          </a:p>
          <a:p>
            <a:pPr lvl="1">
              <a:lnSpc>
                <a:spcPct val="90000"/>
              </a:lnSpc>
              <a:buClr>
                <a:schemeClr val="accent1"/>
              </a:buClr>
              <a:buFont typeface="Wingdings" panose="05000000000000000000" pitchFamily="2" charset="2"/>
              <a:buChar char="Ø"/>
            </a:pPr>
            <a:r>
              <a:rPr lang="en-US" sz="1600" dirty="0"/>
              <a:t>Comprehensive written memo of borrower and their business and the proposed financing, including assessment of their ability and willingness to repay the loan</a:t>
            </a:r>
          </a:p>
        </p:txBody>
      </p:sp>
    </p:spTree>
    <p:extLst>
      <p:ext uri="{BB962C8B-B14F-4D97-AF65-F5344CB8AC3E}">
        <p14:creationId xmlns:p14="http://schemas.microsoft.com/office/powerpoint/2010/main" val="962272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Management Discussion &amp; Analysis (MD&amp;A)</a:t>
            </a:r>
          </a:p>
        </p:txBody>
      </p:sp>
      <p:sp>
        <p:nvSpPr>
          <p:cNvPr id="14" name="Content Placeholder 13"/>
          <p:cNvSpPr>
            <a:spLocks noGrp="1"/>
          </p:cNvSpPr>
          <p:nvPr>
            <p:ph idx="1"/>
          </p:nvPr>
        </p:nvSpPr>
        <p:spPr>
          <a:xfrm>
            <a:off x="229382" y="2235478"/>
            <a:ext cx="11656230" cy="4622522"/>
          </a:xfrm>
        </p:spPr>
        <p:txBody>
          <a:bodyPr>
            <a:noAutofit/>
          </a:bodyPr>
          <a:lstStyle/>
          <a:p>
            <a:pPr>
              <a:lnSpc>
                <a:spcPct val="90000"/>
              </a:lnSpc>
              <a:buClr>
                <a:schemeClr val="accent1"/>
              </a:buClr>
              <a:buFont typeface="Wingdings" panose="05000000000000000000" pitchFamily="2" charset="2"/>
              <a:buChar char="Ø"/>
            </a:pPr>
            <a:r>
              <a:rPr lang="en-US" sz="1600" b="1" dirty="0"/>
              <a:t>“</a:t>
            </a:r>
            <a:r>
              <a:rPr lang="en-US" sz="1600" b="1" dirty="0" err="1"/>
              <a:t>Em</a:t>
            </a:r>
            <a:r>
              <a:rPr lang="en-US" sz="1600" b="1" dirty="0"/>
              <a:t> DNA” - </a:t>
            </a:r>
            <a:r>
              <a:rPr lang="en-US" sz="1600" b="1" dirty="0">
                <a:solidFill>
                  <a:srgbClr val="FF0000"/>
                </a:solidFill>
              </a:rPr>
              <a:t>phonetic</a:t>
            </a:r>
          </a:p>
          <a:p>
            <a:pPr lvl="1">
              <a:lnSpc>
                <a:spcPct val="90000"/>
              </a:lnSpc>
              <a:buClr>
                <a:schemeClr val="accent1"/>
              </a:buClr>
              <a:buFont typeface="Wingdings" panose="05000000000000000000" pitchFamily="2" charset="2"/>
              <a:buChar char="Ø"/>
            </a:pPr>
            <a:r>
              <a:rPr lang="en-US" sz="1600" dirty="0"/>
              <a:t>Quarterly and Annual (Qs and Ks)</a:t>
            </a:r>
          </a:p>
          <a:p>
            <a:pPr lvl="1">
              <a:lnSpc>
                <a:spcPct val="90000"/>
              </a:lnSpc>
              <a:buClr>
                <a:schemeClr val="accent1"/>
              </a:buClr>
              <a:buFont typeface="Wingdings" panose="05000000000000000000" pitchFamily="2" charset="2"/>
              <a:buChar char="Ø"/>
            </a:pPr>
            <a:r>
              <a:rPr lang="en-US" sz="1600" dirty="0"/>
              <a:t>The Credit analyst must review what is written and also interpret that which is NOT written</a:t>
            </a:r>
          </a:p>
          <a:p>
            <a:pPr>
              <a:lnSpc>
                <a:spcPct val="90000"/>
              </a:lnSpc>
              <a:buClr>
                <a:schemeClr val="accent1"/>
              </a:buClr>
              <a:buFont typeface="Wingdings" panose="05000000000000000000" pitchFamily="2" charset="2"/>
              <a:buChar char="Ø"/>
            </a:pPr>
            <a:r>
              <a:rPr lang="en-US" sz="1600" b="1" dirty="0"/>
              <a:t>The MD&amp;A provide:</a:t>
            </a:r>
          </a:p>
          <a:p>
            <a:pPr lvl="1">
              <a:lnSpc>
                <a:spcPct val="90000"/>
              </a:lnSpc>
              <a:buClr>
                <a:schemeClr val="accent1"/>
              </a:buClr>
              <a:buFont typeface="Wingdings" panose="05000000000000000000" pitchFamily="2" charset="2"/>
              <a:buChar char="Ø"/>
            </a:pPr>
            <a:r>
              <a:rPr lang="en-US" sz="1600" dirty="0"/>
              <a:t>Insight on direction and sentiment of the company</a:t>
            </a:r>
          </a:p>
          <a:p>
            <a:pPr lvl="1">
              <a:lnSpc>
                <a:spcPct val="90000"/>
              </a:lnSpc>
              <a:buClr>
                <a:schemeClr val="accent1"/>
              </a:buClr>
              <a:buFont typeface="Wingdings" panose="05000000000000000000" pitchFamily="2" charset="2"/>
              <a:buChar char="Ø"/>
            </a:pPr>
            <a:r>
              <a:rPr lang="en-US" sz="1600" dirty="0"/>
              <a:t>Detailed analysis for prior unusual non-recurring events and forecasting</a:t>
            </a:r>
          </a:p>
          <a:p>
            <a:pPr lvl="1">
              <a:lnSpc>
                <a:spcPct val="90000"/>
              </a:lnSpc>
              <a:buClr>
                <a:schemeClr val="accent1"/>
              </a:buClr>
              <a:buFont typeface="Wingdings" panose="05000000000000000000" pitchFamily="2" charset="2"/>
              <a:buChar char="Ø"/>
            </a:pPr>
            <a:r>
              <a:rPr lang="en-US" sz="1600" dirty="0"/>
              <a:t>Structural changes in their business economics useful for interpreting historical financial statements and developing better forecasts</a:t>
            </a:r>
          </a:p>
          <a:p>
            <a:pPr>
              <a:lnSpc>
                <a:spcPct val="90000"/>
              </a:lnSpc>
              <a:buClr>
                <a:schemeClr val="accent1"/>
              </a:buClr>
              <a:buFont typeface="Wingdings" panose="05000000000000000000" pitchFamily="2" charset="2"/>
              <a:buChar char="Ø"/>
            </a:pPr>
            <a:r>
              <a:rPr lang="en-US" sz="1600" b="1" dirty="0"/>
              <a:t>Credit Analysts Discussion and Analysis  - CAD&amp;A </a:t>
            </a:r>
            <a:r>
              <a:rPr lang="en-US" sz="1600" dirty="0"/>
              <a:t>– “</a:t>
            </a:r>
            <a:r>
              <a:rPr lang="en-US" sz="1600" dirty="0" err="1"/>
              <a:t>Cadennay</a:t>
            </a:r>
            <a:r>
              <a:rPr lang="en-US" sz="1600" dirty="0"/>
              <a:t> -</a:t>
            </a:r>
            <a:r>
              <a:rPr lang="en-US" sz="1600" b="1" dirty="0">
                <a:solidFill>
                  <a:srgbClr val="FF0000"/>
                </a:solidFill>
              </a:rPr>
              <a:t> </a:t>
            </a:r>
            <a:r>
              <a:rPr lang="en-US" sz="1600" b="1" dirty="0" err="1">
                <a:solidFill>
                  <a:srgbClr val="FF0000"/>
                </a:solidFill>
              </a:rPr>
              <a:t>phometic</a:t>
            </a:r>
            <a:endParaRPr lang="en-US" sz="1600" b="1" dirty="0">
              <a:solidFill>
                <a:srgbClr val="FF0000"/>
              </a:solidFill>
            </a:endParaRPr>
          </a:p>
          <a:p>
            <a:pPr lvl="1">
              <a:lnSpc>
                <a:spcPct val="90000"/>
              </a:lnSpc>
              <a:buClr>
                <a:schemeClr val="accent1"/>
              </a:buClr>
              <a:buFont typeface="Wingdings" panose="05000000000000000000" pitchFamily="2" charset="2"/>
              <a:buChar char="Ø"/>
            </a:pPr>
            <a:r>
              <a:rPr lang="en-US" sz="1600" dirty="0"/>
              <a:t>The Credit analyst will interpret the information available through all company sources as well as that available external to the company (often from industry experts on staff or other similar companies in the same industry, suppliers or customers</a:t>
            </a:r>
          </a:p>
          <a:p>
            <a:pPr lvl="1">
              <a:lnSpc>
                <a:spcPct val="90000"/>
              </a:lnSpc>
              <a:buClr>
                <a:schemeClr val="accent1"/>
              </a:buClr>
              <a:buFont typeface="Wingdings" panose="05000000000000000000" pitchFamily="2" charset="2"/>
              <a:buChar char="Ø"/>
            </a:pPr>
            <a:r>
              <a:rPr lang="en-US" sz="1600" dirty="0"/>
              <a:t>This is particularly important in developing costs structure, unit economics and forecasting</a:t>
            </a:r>
          </a:p>
          <a:p>
            <a:pPr lvl="1">
              <a:lnSpc>
                <a:spcPct val="90000"/>
              </a:lnSpc>
              <a:buClr>
                <a:schemeClr val="accent1"/>
              </a:buClr>
              <a:buFont typeface="Wingdings" panose="05000000000000000000" pitchFamily="2" charset="2"/>
              <a:buChar char="Ø"/>
            </a:pPr>
            <a:r>
              <a:rPr lang="en-US" sz="1600" dirty="0"/>
              <a:t>Comprises bulk of basis for assumptions and BEAM and ISM narrative accompanying the models</a:t>
            </a:r>
          </a:p>
        </p:txBody>
      </p:sp>
    </p:spTree>
    <p:extLst>
      <p:ext uri="{BB962C8B-B14F-4D97-AF65-F5344CB8AC3E}">
        <p14:creationId xmlns:p14="http://schemas.microsoft.com/office/powerpoint/2010/main" val="3153107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Historical Financial Statement Analysis</a:t>
            </a:r>
          </a:p>
        </p:txBody>
      </p:sp>
      <p:sp>
        <p:nvSpPr>
          <p:cNvPr id="14" name="Content Placeholder 13"/>
          <p:cNvSpPr>
            <a:spLocks noGrp="1"/>
          </p:cNvSpPr>
          <p:nvPr>
            <p:ph idx="1"/>
          </p:nvPr>
        </p:nvSpPr>
        <p:spPr>
          <a:xfrm>
            <a:off x="699320" y="2286162"/>
            <a:ext cx="10096788" cy="4419600"/>
          </a:xfrm>
        </p:spPr>
        <p:txBody>
          <a:bodyPr>
            <a:noAutofit/>
          </a:bodyPr>
          <a:lstStyle/>
          <a:p>
            <a:pPr>
              <a:lnSpc>
                <a:spcPct val="90000"/>
              </a:lnSpc>
              <a:buClr>
                <a:schemeClr val="accent1"/>
              </a:buClr>
              <a:buFont typeface="Wingdings" panose="05000000000000000000" pitchFamily="2" charset="2"/>
              <a:buChar char="Ø"/>
            </a:pPr>
            <a:r>
              <a:rPr lang="en-US" sz="2000" b="1" dirty="0"/>
              <a:t>Income statement</a:t>
            </a:r>
          </a:p>
          <a:p>
            <a:pPr lvl="1">
              <a:lnSpc>
                <a:spcPct val="90000"/>
              </a:lnSpc>
              <a:buClr>
                <a:schemeClr val="accent1"/>
              </a:buClr>
              <a:buFont typeface="Wingdings" panose="05000000000000000000" pitchFamily="2" charset="2"/>
              <a:buChar char="Ø"/>
            </a:pPr>
            <a:r>
              <a:rPr lang="en-US" sz="2000" dirty="0"/>
              <a:t>Stability and trajectory of revenues and EBITDA</a:t>
            </a:r>
          </a:p>
          <a:p>
            <a:pPr lvl="1">
              <a:lnSpc>
                <a:spcPct val="90000"/>
              </a:lnSpc>
              <a:buClr>
                <a:schemeClr val="accent1"/>
              </a:buClr>
              <a:buFont typeface="Wingdings" panose="05000000000000000000" pitchFamily="2" charset="2"/>
              <a:buChar char="Ø"/>
            </a:pPr>
            <a:r>
              <a:rPr lang="en-US" sz="2000" dirty="0"/>
              <a:t>Cost structure (Fixed v variable)</a:t>
            </a:r>
          </a:p>
          <a:p>
            <a:pPr lvl="1">
              <a:lnSpc>
                <a:spcPct val="90000"/>
              </a:lnSpc>
              <a:buClr>
                <a:schemeClr val="accent1"/>
              </a:buClr>
              <a:buFont typeface="Wingdings" panose="05000000000000000000" pitchFamily="2" charset="2"/>
              <a:buChar char="Ø"/>
            </a:pPr>
            <a:r>
              <a:rPr lang="en-US" sz="2000" dirty="0"/>
              <a:t>Commodity or other exogenous variable exposure</a:t>
            </a:r>
          </a:p>
          <a:p>
            <a:pPr lvl="1">
              <a:lnSpc>
                <a:spcPct val="90000"/>
              </a:lnSpc>
              <a:buClr>
                <a:schemeClr val="accent1"/>
              </a:buClr>
              <a:buFont typeface="Wingdings" panose="05000000000000000000" pitchFamily="2" charset="2"/>
              <a:buChar char="Ø"/>
            </a:pPr>
            <a:r>
              <a:rPr lang="en-US" sz="2000" dirty="0"/>
              <a:t>Unit Economics</a:t>
            </a:r>
          </a:p>
          <a:p>
            <a:pPr>
              <a:lnSpc>
                <a:spcPct val="90000"/>
              </a:lnSpc>
              <a:buClr>
                <a:schemeClr val="accent1"/>
              </a:buClr>
              <a:buFont typeface="Wingdings" panose="05000000000000000000" pitchFamily="2" charset="2"/>
              <a:buChar char="Ø"/>
            </a:pPr>
            <a:r>
              <a:rPr lang="en-US" sz="2000" b="1" dirty="0"/>
              <a:t>Balance sheet</a:t>
            </a:r>
          </a:p>
          <a:p>
            <a:pPr lvl="1">
              <a:lnSpc>
                <a:spcPct val="90000"/>
              </a:lnSpc>
              <a:buClr>
                <a:schemeClr val="accent1"/>
              </a:buClr>
              <a:buFont typeface="Wingdings" panose="05000000000000000000" pitchFamily="2" charset="2"/>
              <a:buChar char="Ø"/>
            </a:pPr>
            <a:r>
              <a:rPr lang="en-US" sz="2000" dirty="0"/>
              <a:t>Working Capital Analysis</a:t>
            </a:r>
          </a:p>
          <a:p>
            <a:pPr lvl="1">
              <a:lnSpc>
                <a:spcPct val="90000"/>
              </a:lnSpc>
              <a:buClr>
                <a:schemeClr val="accent1"/>
              </a:buClr>
              <a:buFont typeface="Wingdings" panose="05000000000000000000" pitchFamily="2" charset="2"/>
              <a:buChar char="Ø"/>
            </a:pPr>
            <a:r>
              <a:rPr lang="en-US" sz="2000" dirty="0"/>
              <a:t>Fixed Assets Analysis - </a:t>
            </a:r>
            <a:r>
              <a:rPr lang="en-US" sz="2000" dirty="0" err="1"/>
              <a:t>CapEx</a:t>
            </a:r>
            <a:endParaRPr lang="en-US" sz="2000" dirty="0"/>
          </a:p>
          <a:p>
            <a:pPr>
              <a:lnSpc>
                <a:spcPct val="90000"/>
              </a:lnSpc>
              <a:buClr>
                <a:schemeClr val="accent1"/>
              </a:buClr>
              <a:buFont typeface="Wingdings" panose="05000000000000000000" pitchFamily="2" charset="2"/>
              <a:buChar char="Ø"/>
            </a:pPr>
            <a:r>
              <a:rPr lang="en-US" sz="2000" b="1" dirty="0"/>
              <a:t>Cash flow statements</a:t>
            </a:r>
          </a:p>
          <a:p>
            <a:pPr lvl="1">
              <a:lnSpc>
                <a:spcPct val="90000"/>
              </a:lnSpc>
              <a:buClr>
                <a:schemeClr val="accent1"/>
              </a:buClr>
              <a:buFont typeface="Wingdings" panose="05000000000000000000" pitchFamily="2" charset="2"/>
              <a:buChar char="Ø"/>
            </a:pPr>
            <a:r>
              <a:rPr lang="en-US" sz="2000" dirty="0"/>
              <a:t>Converting Income to Cash </a:t>
            </a:r>
          </a:p>
          <a:p>
            <a:pPr lvl="1">
              <a:lnSpc>
                <a:spcPct val="90000"/>
              </a:lnSpc>
              <a:buClr>
                <a:schemeClr val="accent1"/>
              </a:buClr>
              <a:buFont typeface="Wingdings" panose="05000000000000000000" pitchFamily="2" charset="2"/>
              <a:buChar char="Ø"/>
            </a:pPr>
            <a:r>
              <a:rPr lang="en-US" sz="2000" dirty="0"/>
              <a:t>Cash &amp; Commitments, Debt Service, Other Obligations</a:t>
            </a:r>
          </a:p>
        </p:txBody>
      </p:sp>
    </p:spTree>
    <p:extLst>
      <p:ext uri="{BB962C8B-B14F-4D97-AF65-F5344CB8AC3E}">
        <p14:creationId xmlns:p14="http://schemas.microsoft.com/office/powerpoint/2010/main" val="3657535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Cash Flow Analysis - Available</a:t>
            </a:r>
          </a:p>
        </p:txBody>
      </p:sp>
      <p:sp>
        <p:nvSpPr>
          <p:cNvPr id="14" name="Content Placeholder 13"/>
          <p:cNvSpPr>
            <a:spLocks noGrp="1"/>
          </p:cNvSpPr>
          <p:nvPr>
            <p:ph idx="1"/>
          </p:nvPr>
        </p:nvSpPr>
        <p:spPr>
          <a:xfrm>
            <a:off x="581962" y="2235478"/>
            <a:ext cx="10922650" cy="4419600"/>
          </a:xfrm>
        </p:spPr>
        <p:txBody>
          <a:bodyPr>
            <a:noAutofit/>
          </a:bodyPr>
          <a:lstStyle/>
          <a:p>
            <a:pPr>
              <a:lnSpc>
                <a:spcPct val="90000"/>
              </a:lnSpc>
              <a:buClr>
                <a:schemeClr val="accent1"/>
              </a:buClr>
              <a:buFont typeface="Wingdings" panose="05000000000000000000" pitchFamily="2" charset="2"/>
              <a:buChar char="Ø"/>
            </a:pPr>
            <a:r>
              <a:rPr lang="en-US" sz="1800" b="1" dirty="0"/>
              <a:t>EBITDA</a:t>
            </a:r>
          </a:p>
          <a:p>
            <a:pPr lvl="1">
              <a:lnSpc>
                <a:spcPct val="90000"/>
              </a:lnSpc>
              <a:buClr>
                <a:schemeClr val="accent1"/>
              </a:buClr>
              <a:buFont typeface="Wingdings" panose="05000000000000000000" pitchFamily="2" charset="2"/>
              <a:buChar char="Ø"/>
            </a:pPr>
            <a:r>
              <a:rPr lang="en-US" sz="1800" dirty="0"/>
              <a:t>Earnings Before Interest, Taxes, Depreciation and Amortization</a:t>
            </a:r>
          </a:p>
          <a:p>
            <a:pPr lvl="2">
              <a:lnSpc>
                <a:spcPct val="90000"/>
              </a:lnSpc>
              <a:buClr>
                <a:schemeClr val="accent1"/>
              </a:buClr>
              <a:buFont typeface="Wingdings" panose="05000000000000000000" pitchFamily="2" charset="2"/>
              <a:buChar char="Ø"/>
            </a:pPr>
            <a:r>
              <a:rPr lang="en-US" sz="1800" dirty="0"/>
              <a:t>Intended to represent the operating cash for of the enterprise</a:t>
            </a:r>
          </a:p>
          <a:p>
            <a:pPr>
              <a:lnSpc>
                <a:spcPct val="90000"/>
              </a:lnSpc>
              <a:buClr>
                <a:schemeClr val="accent1"/>
              </a:buClr>
              <a:buFont typeface="Wingdings" panose="05000000000000000000" pitchFamily="2" charset="2"/>
              <a:buChar char="Ø"/>
            </a:pPr>
            <a:r>
              <a:rPr lang="en-US" sz="1800" b="1" dirty="0"/>
              <a:t>EBITDA less </a:t>
            </a:r>
            <a:r>
              <a:rPr lang="en-US" sz="1800" b="1" dirty="0">
                <a:sym typeface="Symbol" panose="05050102010706020507" pitchFamily="18" charset="2"/>
              </a:rPr>
              <a:t>Change in </a:t>
            </a:r>
            <a:r>
              <a:rPr lang="en-US" sz="1800" b="1" dirty="0"/>
              <a:t>Working Capital (Timing Difference) and </a:t>
            </a:r>
            <a:r>
              <a:rPr lang="en-US" sz="1800" b="1" dirty="0" err="1"/>
              <a:t>CapEx</a:t>
            </a:r>
            <a:endParaRPr lang="en-US" sz="1800" b="1" dirty="0"/>
          </a:p>
          <a:p>
            <a:pPr lvl="1">
              <a:lnSpc>
                <a:spcPct val="90000"/>
              </a:lnSpc>
              <a:buClr>
                <a:schemeClr val="accent1"/>
              </a:buClr>
              <a:buFont typeface="Wingdings" panose="05000000000000000000" pitchFamily="2" charset="2"/>
              <a:buChar char="Ø"/>
            </a:pPr>
            <a:r>
              <a:rPr lang="en-US" sz="1800" dirty="0"/>
              <a:t>Intent to Operating cash flow available for debt service</a:t>
            </a:r>
          </a:p>
          <a:p>
            <a:pPr>
              <a:lnSpc>
                <a:spcPct val="90000"/>
              </a:lnSpc>
              <a:buClr>
                <a:schemeClr val="accent1"/>
              </a:buClr>
              <a:buFont typeface="Wingdings" panose="05000000000000000000" pitchFamily="2" charset="2"/>
              <a:buChar char="Ø"/>
            </a:pPr>
            <a:r>
              <a:rPr lang="en-US" sz="1800" b="1" dirty="0"/>
              <a:t>Debt Service Requirements</a:t>
            </a:r>
          </a:p>
          <a:p>
            <a:pPr lvl="1">
              <a:lnSpc>
                <a:spcPct val="90000"/>
              </a:lnSpc>
              <a:buClr>
                <a:schemeClr val="accent1"/>
              </a:buClr>
              <a:buFont typeface="Wingdings" panose="05000000000000000000" pitchFamily="2" charset="2"/>
              <a:buChar char="Ø"/>
            </a:pPr>
            <a:r>
              <a:rPr lang="en-US" sz="1800" dirty="0"/>
              <a:t>Interest Expense</a:t>
            </a:r>
          </a:p>
          <a:p>
            <a:pPr lvl="2">
              <a:lnSpc>
                <a:spcPct val="90000"/>
              </a:lnSpc>
              <a:buClr>
                <a:schemeClr val="accent1"/>
              </a:buClr>
              <a:buFont typeface="Wingdings" panose="05000000000000000000" pitchFamily="2" charset="2"/>
              <a:buChar char="Ø"/>
            </a:pPr>
            <a:r>
              <a:rPr lang="en-US" sz="1800" dirty="0"/>
              <a:t>Senior (revolver and term, tranche A, B, etc.)</a:t>
            </a:r>
          </a:p>
          <a:p>
            <a:pPr lvl="2">
              <a:lnSpc>
                <a:spcPct val="90000"/>
              </a:lnSpc>
              <a:buClr>
                <a:schemeClr val="accent1"/>
              </a:buClr>
              <a:buFont typeface="Wingdings" panose="05000000000000000000" pitchFamily="2" charset="2"/>
              <a:buChar char="Ø"/>
            </a:pPr>
            <a:r>
              <a:rPr lang="en-US" sz="1800" dirty="0"/>
              <a:t>subordinated</a:t>
            </a:r>
          </a:p>
          <a:p>
            <a:pPr lvl="1">
              <a:lnSpc>
                <a:spcPct val="90000"/>
              </a:lnSpc>
              <a:buClr>
                <a:schemeClr val="accent1"/>
              </a:buClr>
              <a:buFont typeface="Wingdings" panose="05000000000000000000" pitchFamily="2" charset="2"/>
              <a:buChar char="Ø"/>
            </a:pPr>
            <a:r>
              <a:rPr lang="en-US" sz="1800" dirty="0"/>
              <a:t>Amortization Schedule – constant v sculpted</a:t>
            </a:r>
          </a:p>
          <a:p>
            <a:pPr lvl="1">
              <a:lnSpc>
                <a:spcPct val="90000"/>
              </a:lnSpc>
              <a:buClr>
                <a:schemeClr val="accent1"/>
              </a:buClr>
              <a:buFont typeface="Wingdings" panose="05000000000000000000" pitchFamily="2" charset="2"/>
              <a:buChar char="Ø"/>
            </a:pPr>
            <a:r>
              <a:rPr lang="en-US" sz="1800" dirty="0"/>
              <a:t>Liquidity available from working capital revolver</a:t>
            </a:r>
          </a:p>
        </p:txBody>
      </p:sp>
    </p:spTree>
    <p:extLst>
      <p:ext uri="{BB962C8B-B14F-4D97-AF65-F5344CB8AC3E}">
        <p14:creationId xmlns:p14="http://schemas.microsoft.com/office/powerpoint/2010/main" val="1334681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27012" y="202922"/>
            <a:ext cx="10134600" cy="1400530"/>
          </a:xfrm>
        </p:spPr>
        <p:txBody>
          <a:bodyPr anchor="ctr">
            <a:normAutofit/>
          </a:bodyPr>
          <a:lstStyle/>
          <a:p>
            <a:r>
              <a:rPr lang="en-US" b="1" dirty="0">
                <a:solidFill>
                  <a:srgbClr val="FFFFFF"/>
                </a:solidFill>
              </a:rPr>
              <a:t>Financial Performance Analysis</a:t>
            </a:r>
            <a:br>
              <a:rPr lang="en-US" b="1" dirty="0">
                <a:solidFill>
                  <a:srgbClr val="FFFFFF"/>
                </a:solidFill>
              </a:rPr>
            </a:br>
            <a:r>
              <a:rPr lang="en-US" b="1" dirty="0">
                <a:solidFill>
                  <a:srgbClr val="FFFFFF"/>
                </a:solidFill>
              </a:rPr>
              <a:t>Answering the 3 questions</a:t>
            </a:r>
          </a:p>
        </p:txBody>
      </p:sp>
      <p:sp>
        <p:nvSpPr>
          <p:cNvPr id="14" name="Content Placeholder 13"/>
          <p:cNvSpPr>
            <a:spLocks noGrp="1"/>
          </p:cNvSpPr>
          <p:nvPr>
            <p:ph idx="1"/>
          </p:nvPr>
        </p:nvSpPr>
        <p:spPr>
          <a:xfrm>
            <a:off x="539366" y="2754229"/>
            <a:ext cx="11110092" cy="3111608"/>
          </a:xfrm>
        </p:spPr>
        <p:txBody>
          <a:bodyPr>
            <a:noAutofit/>
          </a:bodyPr>
          <a:lstStyle/>
          <a:p>
            <a:pPr>
              <a:lnSpc>
                <a:spcPct val="90000"/>
              </a:lnSpc>
              <a:buClr>
                <a:schemeClr val="accent1"/>
              </a:buClr>
              <a:buFont typeface="Wingdings" panose="05000000000000000000" pitchFamily="2" charset="2"/>
              <a:buChar char="Ø"/>
            </a:pPr>
            <a:r>
              <a:rPr lang="en-US" sz="2000" b="1" dirty="0"/>
              <a:t>How well the Company performed as compared to other years – </a:t>
            </a:r>
            <a:r>
              <a:rPr lang="en-US" sz="2000" b="1" dirty="0">
                <a:solidFill>
                  <a:srgbClr val="FF0000"/>
                </a:solidFill>
              </a:rPr>
              <a:t>TREND ANALYIS</a:t>
            </a:r>
          </a:p>
          <a:p>
            <a:pPr>
              <a:lnSpc>
                <a:spcPct val="90000"/>
              </a:lnSpc>
              <a:buClr>
                <a:schemeClr val="accent1"/>
              </a:buClr>
              <a:buFont typeface="Wingdings" panose="05000000000000000000" pitchFamily="2" charset="2"/>
              <a:buChar char="Ø"/>
            </a:pPr>
            <a:endParaRPr lang="en-US" sz="2000" b="1" dirty="0"/>
          </a:p>
          <a:p>
            <a:pPr>
              <a:lnSpc>
                <a:spcPct val="90000"/>
              </a:lnSpc>
              <a:buClr>
                <a:schemeClr val="accent1"/>
              </a:buClr>
              <a:buFont typeface="Wingdings" panose="05000000000000000000" pitchFamily="2" charset="2"/>
              <a:buChar char="Ø"/>
            </a:pPr>
            <a:r>
              <a:rPr lang="en-US" sz="2000" b="1" dirty="0"/>
              <a:t>How well the Company performed as compared to their peer, competition, industry – </a:t>
            </a:r>
            <a:r>
              <a:rPr lang="en-US" sz="2000" b="1" dirty="0">
                <a:solidFill>
                  <a:srgbClr val="FF0000"/>
                </a:solidFill>
              </a:rPr>
              <a:t>COMPARATIVE OR PEER ANALYSIS</a:t>
            </a:r>
            <a:endParaRPr lang="en-US" sz="2000" b="1" dirty="0"/>
          </a:p>
          <a:p>
            <a:pPr>
              <a:lnSpc>
                <a:spcPct val="90000"/>
              </a:lnSpc>
              <a:buClr>
                <a:schemeClr val="accent1"/>
              </a:buClr>
              <a:buFont typeface="Wingdings" panose="05000000000000000000" pitchFamily="2" charset="2"/>
              <a:buChar char="Ø"/>
            </a:pPr>
            <a:endParaRPr lang="en-US" sz="2000" b="1" dirty="0"/>
          </a:p>
          <a:p>
            <a:pPr>
              <a:lnSpc>
                <a:spcPct val="90000"/>
              </a:lnSpc>
              <a:buClr>
                <a:schemeClr val="accent1"/>
              </a:buClr>
              <a:buFont typeface="Wingdings" panose="05000000000000000000" pitchFamily="2" charset="2"/>
              <a:buChar char="Ø"/>
            </a:pPr>
            <a:r>
              <a:rPr lang="en-US" sz="2000" b="1" dirty="0"/>
              <a:t>How well the Company performed as compared to Expectation – </a:t>
            </a:r>
            <a:r>
              <a:rPr lang="en-US" sz="2000" b="1" dirty="0">
                <a:solidFill>
                  <a:srgbClr val="FF0000"/>
                </a:solidFill>
              </a:rPr>
              <a:t>EXPECTATION ANALYSIS</a:t>
            </a:r>
            <a:endParaRPr lang="en-US" sz="2000" b="1" dirty="0"/>
          </a:p>
        </p:txBody>
      </p:sp>
    </p:spTree>
    <p:extLst>
      <p:ext uri="{BB962C8B-B14F-4D97-AF65-F5344CB8AC3E}">
        <p14:creationId xmlns:p14="http://schemas.microsoft.com/office/powerpoint/2010/main" val="2820950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202922"/>
            <a:ext cx="11201400" cy="1400530"/>
          </a:xfrm>
        </p:spPr>
        <p:txBody>
          <a:bodyPr anchor="ctr">
            <a:normAutofit/>
          </a:bodyPr>
          <a:lstStyle/>
          <a:p>
            <a:r>
              <a:rPr lang="en-US" b="1" dirty="0">
                <a:solidFill>
                  <a:srgbClr val="FFFFFF"/>
                </a:solidFill>
              </a:rPr>
              <a:t>Cash Flow Analysis</a:t>
            </a:r>
            <a:br>
              <a:rPr lang="en-US" b="1" dirty="0">
                <a:solidFill>
                  <a:srgbClr val="FFFFFF"/>
                </a:solidFill>
              </a:rPr>
            </a:br>
            <a:r>
              <a:rPr lang="en-US" b="1" dirty="0">
                <a:solidFill>
                  <a:srgbClr val="FFFFFF"/>
                </a:solidFill>
              </a:rPr>
              <a:t>Coverage &amp; Ratios</a:t>
            </a:r>
          </a:p>
        </p:txBody>
      </p:sp>
      <p:sp>
        <p:nvSpPr>
          <p:cNvPr id="14" name="Content Placeholder 13"/>
          <p:cNvSpPr>
            <a:spLocks noGrp="1"/>
          </p:cNvSpPr>
          <p:nvPr>
            <p:ph idx="1"/>
          </p:nvPr>
        </p:nvSpPr>
        <p:spPr>
          <a:xfrm>
            <a:off x="227012" y="2277204"/>
            <a:ext cx="10782588" cy="4419600"/>
          </a:xfrm>
        </p:spPr>
        <p:txBody>
          <a:bodyPr>
            <a:noAutofit/>
          </a:bodyPr>
          <a:lstStyle/>
          <a:p>
            <a:pPr>
              <a:lnSpc>
                <a:spcPct val="90000"/>
              </a:lnSpc>
              <a:buClr>
                <a:schemeClr val="accent1"/>
              </a:buClr>
              <a:buFont typeface="Wingdings" panose="05000000000000000000" pitchFamily="2" charset="2"/>
              <a:buChar char="Ø"/>
            </a:pPr>
            <a:r>
              <a:rPr lang="en-US" sz="1800" b="1" dirty="0"/>
              <a:t>Debt Service Capacity</a:t>
            </a:r>
          </a:p>
          <a:p>
            <a:pPr lvl="1">
              <a:lnSpc>
                <a:spcPct val="90000"/>
              </a:lnSpc>
              <a:buClr>
                <a:schemeClr val="accent1"/>
              </a:buClr>
              <a:buFont typeface="Wingdings" panose="05000000000000000000" pitchFamily="2" charset="2"/>
              <a:buChar char="Ø"/>
            </a:pPr>
            <a:r>
              <a:rPr lang="en-US" sz="1800" dirty="0"/>
              <a:t>Primary:</a:t>
            </a:r>
          </a:p>
          <a:p>
            <a:pPr lvl="2">
              <a:lnSpc>
                <a:spcPct val="90000"/>
              </a:lnSpc>
              <a:buClr>
                <a:schemeClr val="accent1"/>
              </a:buClr>
              <a:buFont typeface="Wingdings" panose="05000000000000000000" pitchFamily="2" charset="2"/>
              <a:buChar char="Ø"/>
            </a:pPr>
            <a:r>
              <a:rPr lang="en-US" sz="1800" dirty="0"/>
              <a:t>EBITDA / Interest – (Total Interest &amp; Senior Only)</a:t>
            </a:r>
          </a:p>
          <a:p>
            <a:pPr lvl="2">
              <a:lnSpc>
                <a:spcPct val="90000"/>
              </a:lnSpc>
              <a:buClr>
                <a:schemeClr val="accent1"/>
              </a:buClr>
              <a:buFont typeface="Wingdings" panose="05000000000000000000" pitchFamily="2" charset="2"/>
              <a:buChar char="Ø"/>
            </a:pPr>
            <a:r>
              <a:rPr lang="en-US" sz="1800" dirty="0"/>
              <a:t>EBITDA / Cash Interest</a:t>
            </a:r>
          </a:p>
          <a:p>
            <a:pPr lvl="2">
              <a:lnSpc>
                <a:spcPct val="90000"/>
              </a:lnSpc>
              <a:buClr>
                <a:schemeClr val="accent1"/>
              </a:buClr>
              <a:buFont typeface="Wingdings" panose="05000000000000000000" pitchFamily="2" charset="2"/>
              <a:buChar char="Ø"/>
            </a:pPr>
            <a:r>
              <a:rPr lang="en-US" sz="1800" dirty="0"/>
              <a:t>EBITDA / P&amp;I (Total P&amp;I and Senior Only)</a:t>
            </a:r>
          </a:p>
          <a:p>
            <a:pPr lvl="1">
              <a:lnSpc>
                <a:spcPct val="90000"/>
              </a:lnSpc>
              <a:buClr>
                <a:schemeClr val="accent1"/>
              </a:buClr>
              <a:buFont typeface="Wingdings" panose="05000000000000000000" pitchFamily="2" charset="2"/>
              <a:buChar char="Ø"/>
            </a:pPr>
            <a:r>
              <a:rPr lang="en-US" sz="1800" dirty="0"/>
              <a:t>Secondary – operating cash flow available</a:t>
            </a: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Interest </a:t>
            </a:r>
            <a:r>
              <a:rPr lang="en-US" sz="1800" dirty="0"/>
              <a:t>– (Total Interest &amp; Senior Only)</a:t>
            </a: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a:t>
            </a:r>
            <a:r>
              <a:rPr lang="en-US" sz="1800" dirty="0"/>
              <a:t>Cash Interest</a:t>
            </a:r>
            <a:endParaRPr lang="en-US" sz="1800" dirty="0">
              <a:sym typeface="Symbol" panose="05050102010706020507" pitchFamily="18" charset="2"/>
            </a:endParaRPr>
          </a:p>
          <a:p>
            <a:pPr lvl="2">
              <a:lnSpc>
                <a:spcPct val="90000"/>
              </a:lnSpc>
              <a:buClr>
                <a:schemeClr val="accent1"/>
              </a:buClr>
              <a:buFont typeface="Wingdings" panose="05000000000000000000" pitchFamily="2" charset="2"/>
              <a:buChar char="Ø"/>
            </a:pPr>
            <a:r>
              <a:rPr lang="en-US" sz="1800" dirty="0"/>
              <a:t>(EBITDA - </a:t>
            </a:r>
            <a:r>
              <a:rPr lang="en-US" sz="1800" dirty="0">
                <a:sym typeface="Symbol" panose="05050102010706020507" pitchFamily="18" charset="2"/>
              </a:rPr>
              <a:t>WC – </a:t>
            </a:r>
            <a:r>
              <a:rPr lang="en-US" sz="1800" dirty="0" err="1">
                <a:sym typeface="Symbol" panose="05050102010706020507" pitchFamily="18" charset="2"/>
              </a:rPr>
              <a:t>CapEx</a:t>
            </a:r>
            <a:r>
              <a:rPr lang="en-US" sz="1800" dirty="0">
                <a:sym typeface="Symbol" panose="05050102010706020507" pitchFamily="18" charset="2"/>
              </a:rPr>
              <a:t>) / P&amp;I </a:t>
            </a:r>
            <a:r>
              <a:rPr lang="en-US" sz="1800" dirty="0"/>
              <a:t>– (Total Interest &amp; Senior Only)</a:t>
            </a:r>
          </a:p>
          <a:p>
            <a:pPr>
              <a:lnSpc>
                <a:spcPct val="90000"/>
              </a:lnSpc>
              <a:buClr>
                <a:schemeClr val="accent1"/>
              </a:buClr>
              <a:buFont typeface="Wingdings" panose="05000000000000000000" pitchFamily="2" charset="2"/>
              <a:buChar char="Ø"/>
            </a:pPr>
            <a:r>
              <a:rPr lang="en-US" sz="1800" b="1" dirty="0"/>
              <a:t>Leverage Multiples – Debt / EBITDA</a:t>
            </a:r>
          </a:p>
          <a:p>
            <a:pPr lvl="1">
              <a:lnSpc>
                <a:spcPct val="90000"/>
              </a:lnSpc>
              <a:buClr>
                <a:schemeClr val="accent1"/>
              </a:buClr>
              <a:buFont typeface="Wingdings" panose="05000000000000000000" pitchFamily="2" charset="2"/>
              <a:buChar char="Ø"/>
            </a:pPr>
            <a:r>
              <a:rPr lang="en-US" sz="1800" dirty="0"/>
              <a:t>Debt – WC, WC &amp; term</a:t>
            </a:r>
          </a:p>
          <a:p>
            <a:pPr lvl="1">
              <a:lnSpc>
                <a:spcPct val="90000"/>
              </a:lnSpc>
              <a:buClr>
                <a:schemeClr val="accent1"/>
              </a:buClr>
              <a:buFont typeface="Wingdings" panose="05000000000000000000" pitchFamily="2" charset="2"/>
              <a:buChar char="Ø"/>
            </a:pPr>
            <a:r>
              <a:rPr lang="en-US" sz="1800" dirty="0"/>
              <a:t>Senior Leverage</a:t>
            </a:r>
          </a:p>
        </p:txBody>
      </p:sp>
    </p:spTree>
    <p:extLst>
      <p:ext uri="{BB962C8B-B14F-4D97-AF65-F5344CB8AC3E}">
        <p14:creationId xmlns:p14="http://schemas.microsoft.com/office/powerpoint/2010/main" val="4016937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17612" y="202922"/>
            <a:ext cx="9144000" cy="1400530"/>
          </a:xfrm>
        </p:spPr>
        <p:txBody>
          <a:bodyPr anchor="ctr">
            <a:normAutofit/>
          </a:bodyPr>
          <a:lstStyle/>
          <a:p>
            <a:r>
              <a:rPr lang="en-US" b="1" dirty="0">
                <a:solidFill>
                  <a:srgbClr val="FFFFFF"/>
                </a:solidFill>
              </a:rPr>
              <a:t>Structuring and Risk Mitigation</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800" b="1" dirty="0"/>
              <a:t>Structuring the Financing is the Second most important element of Risk Mitigation</a:t>
            </a:r>
          </a:p>
          <a:p>
            <a:pPr lvl="1">
              <a:lnSpc>
                <a:spcPct val="90000"/>
              </a:lnSpc>
              <a:buClr>
                <a:schemeClr val="accent1"/>
              </a:buClr>
              <a:buFont typeface="Wingdings" panose="05000000000000000000" pitchFamily="2" charset="2"/>
              <a:buChar char="Ø"/>
            </a:pPr>
            <a:r>
              <a:rPr lang="en-US" sz="1800" dirty="0"/>
              <a:t>After Risk-based Due Diligence</a:t>
            </a:r>
          </a:p>
          <a:p>
            <a:pPr lvl="1">
              <a:lnSpc>
                <a:spcPct val="90000"/>
              </a:lnSpc>
              <a:buClr>
                <a:schemeClr val="accent1"/>
              </a:buClr>
              <a:buFont typeface="Wingdings" panose="05000000000000000000" pitchFamily="2" charset="2"/>
              <a:buChar char="Ø"/>
            </a:pPr>
            <a:r>
              <a:rPr lang="en-US" sz="1800" dirty="0"/>
              <a:t>Followed by Asset Management, Monitoring &amp; Reporting (AMMR)</a:t>
            </a:r>
          </a:p>
          <a:p>
            <a:pPr lvl="2">
              <a:lnSpc>
                <a:spcPct val="90000"/>
              </a:lnSpc>
              <a:buClr>
                <a:schemeClr val="accent1"/>
              </a:buClr>
              <a:buFont typeface="Wingdings" panose="05000000000000000000" pitchFamily="2" charset="2"/>
              <a:buChar char="Ø"/>
            </a:pPr>
            <a:r>
              <a:rPr lang="en-US" sz="1800" dirty="0"/>
              <a:t>“Inspect what you Expect”</a:t>
            </a:r>
          </a:p>
          <a:p>
            <a:pPr>
              <a:lnSpc>
                <a:spcPct val="90000"/>
              </a:lnSpc>
              <a:buClr>
                <a:schemeClr val="accent1"/>
              </a:buClr>
              <a:buFont typeface="Wingdings" panose="05000000000000000000" pitchFamily="2" charset="2"/>
              <a:buChar char="Ø"/>
            </a:pPr>
            <a:r>
              <a:rPr lang="en-US" sz="1800" dirty="0"/>
              <a:t>Leverage multiple – maximum indebtedness tests using a range of leverage </a:t>
            </a:r>
            <a:r>
              <a:rPr lang="en-US" sz="1800" dirty="0" err="1"/>
              <a:t>multples</a:t>
            </a:r>
            <a:endParaRPr lang="en-US" sz="1800" dirty="0"/>
          </a:p>
          <a:p>
            <a:pPr>
              <a:lnSpc>
                <a:spcPct val="90000"/>
              </a:lnSpc>
              <a:buClr>
                <a:schemeClr val="accent1"/>
              </a:buClr>
              <a:buFont typeface="Wingdings" panose="05000000000000000000" pitchFamily="2" charset="2"/>
              <a:buChar char="Ø"/>
            </a:pPr>
            <a:r>
              <a:rPr lang="en-US" sz="1800" dirty="0"/>
              <a:t>DSCR</a:t>
            </a:r>
          </a:p>
          <a:p>
            <a:pPr>
              <a:lnSpc>
                <a:spcPct val="90000"/>
              </a:lnSpc>
              <a:buClr>
                <a:schemeClr val="accent1"/>
              </a:buClr>
              <a:buFont typeface="Wingdings" panose="05000000000000000000" pitchFamily="2" charset="2"/>
              <a:buChar char="Ø"/>
            </a:pPr>
            <a:r>
              <a:rPr lang="en-US" sz="1800" dirty="0"/>
              <a:t>Collateral</a:t>
            </a:r>
          </a:p>
          <a:p>
            <a:pPr>
              <a:lnSpc>
                <a:spcPct val="90000"/>
              </a:lnSpc>
              <a:buClr>
                <a:schemeClr val="accent1"/>
              </a:buClr>
              <a:buFont typeface="Wingdings" panose="05000000000000000000" pitchFamily="2" charset="2"/>
              <a:buChar char="Ø"/>
            </a:pPr>
            <a:r>
              <a:rPr lang="en-US" sz="1800" dirty="0"/>
              <a:t>Working Capital and Liquidity</a:t>
            </a:r>
          </a:p>
          <a:p>
            <a:pPr>
              <a:lnSpc>
                <a:spcPct val="90000"/>
              </a:lnSpc>
              <a:buClr>
                <a:schemeClr val="accent1"/>
              </a:buClr>
              <a:buFont typeface="Wingdings" panose="05000000000000000000" pitchFamily="2" charset="2"/>
              <a:buChar char="Ø"/>
            </a:pPr>
            <a:r>
              <a:rPr lang="en-US" sz="1800" dirty="0"/>
              <a:t>Term Loan Debt Capacity</a:t>
            </a:r>
          </a:p>
        </p:txBody>
      </p:sp>
    </p:spTree>
    <p:extLst>
      <p:ext uri="{BB962C8B-B14F-4D97-AF65-F5344CB8AC3E}">
        <p14:creationId xmlns:p14="http://schemas.microsoft.com/office/powerpoint/2010/main" val="3630314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324499"/>
            <a:ext cx="7054804" cy="10851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2375757" y="1983044"/>
            <a:ext cx="4581439" cy="400006"/>
          </a:xfrm>
          <a:prstGeom prst="rect">
            <a:avLst/>
          </a:prstGeom>
          <a:noFill/>
        </p:spPr>
        <p:txBody>
          <a:bodyPr wrap="square" rtlCol="0">
            <a:spAutoFit/>
          </a:bodyPr>
          <a:lstStyle/>
          <a:p>
            <a:r>
              <a:rPr lang="en-US" sz="1999" b="1" dirty="0"/>
              <a:t>What’s This?</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21350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Loan Covenants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establish early warning signs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ensure cash flow performance and repayments are made according to the borrower and lender agreed undertakings.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Typical Performance Covenants include the following: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Equity</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Interest of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Principal and Interest (“Debt Service”) – called a Debt Service Coverage Ratio (DSCR)</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Various reporting and governance covenants as well as </a:t>
            </a:r>
            <a:r>
              <a:rPr lang="en-US" sz="1400" dirty="0" err="1">
                <a:latin typeface="+mn-lt"/>
                <a:ea typeface="Calibri" panose="020F0502020204030204" pitchFamily="34" charset="0"/>
                <a:cs typeface="Times New Roman" panose="02020603050405020304" pitchFamily="18" charset="0"/>
              </a:rPr>
              <a:t>maxmimum</a:t>
            </a:r>
            <a:r>
              <a:rPr lang="en-US" sz="1400" dirty="0">
                <a:latin typeface="+mn-lt"/>
                <a:ea typeface="Calibri" panose="020F0502020204030204" pitchFamily="34" charset="0"/>
                <a:cs typeface="Times New Roman" panose="02020603050405020304" pitchFamily="18" charset="0"/>
              </a:rPr>
              <a:t> indebtedness and minimum cash and equity are also common</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a:t>
            </a:r>
            <a:r>
              <a:rPr lang="en-US" sz="1400" dirty="0">
                <a:latin typeface="+mn-lt"/>
                <a:ea typeface="Calibri" panose="020F0502020204030204" pitchFamily="34" charset="0"/>
                <a:cs typeface="Times New Roman" panose="02020603050405020304" pitchFamily="18" charset="0"/>
              </a:rPr>
              <a:t>loans often have no collateral and no covenants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Global Crossing</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Enron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LBO Structures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8870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522412" y="202922"/>
            <a:ext cx="8153400" cy="1400530"/>
          </a:xfrm>
        </p:spPr>
        <p:txBody>
          <a:bodyPr anchor="ctr">
            <a:normAutofit/>
          </a:bodyPr>
          <a:lstStyle/>
          <a:p>
            <a:r>
              <a:rPr lang="en-US" b="1" dirty="0">
                <a:solidFill>
                  <a:srgbClr val="FFFFFF"/>
                </a:solidFill>
              </a:rPr>
              <a:t>Pricing of Risk</a:t>
            </a:r>
          </a:p>
        </p:txBody>
      </p:sp>
      <p:sp>
        <p:nvSpPr>
          <p:cNvPr id="14" name="Content Placeholder 13"/>
          <p:cNvSpPr>
            <a:spLocks noGrp="1"/>
          </p:cNvSpPr>
          <p:nvPr>
            <p:ph idx="1"/>
          </p:nvPr>
        </p:nvSpPr>
        <p:spPr>
          <a:xfrm>
            <a:off x="1103024" y="2286000"/>
            <a:ext cx="8944211" cy="4419600"/>
          </a:xfrm>
        </p:spPr>
        <p:txBody>
          <a:bodyPr>
            <a:noAutofit/>
          </a:bodyPr>
          <a:lstStyle/>
          <a:p>
            <a:pPr>
              <a:lnSpc>
                <a:spcPct val="90000"/>
              </a:lnSpc>
              <a:buClr>
                <a:schemeClr val="accent1"/>
              </a:buClr>
              <a:buFont typeface="Wingdings" panose="05000000000000000000" pitchFamily="2" charset="2"/>
              <a:buChar char="Ø"/>
            </a:pPr>
            <a:r>
              <a:rPr lang="en-US" sz="1600" dirty="0"/>
              <a:t>The Fees on a credit instrument include:</a:t>
            </a:r>
          </a:p>
          <a:p>
            <a:pPr lvl="1">
              <a:lnSpc>
                <a:spcPct val="90000"/>
              </a:lnSpc>
              <a:buClr>
                <a:schemeClr val="accent1"/>
              </a:buClr>
              <a:buFont typeface="Wingdings" panose="05000000000000000000" pitchFamily="2" charset="2"/>
              <a:buChar char="Ø"/>
            </a:pPr>
            <a:r>
              <a:rPr lang="en-US" sz="1600" dirty="0"/>
              <a:t>Fees paid to a funding source or lender – “Funding Fees.”</a:t>
            </a:r>
          </a:p>
          <a:p>
            <a:pPr lvl="1">
              <a:lnSpc>
                <a:spcPct val="90000"/>
              </a:lnSpc>
              <a:buClr>
                <a:schemeClr val="accent1"/>
              </a:buClr>
              <a:buFont typeface="Wingdings" panose="05000000000000000000" pitchFamily="2" charset="2"/>
              <a:buChar char="Ø"/>
            </a:pPr>
            <a:r>
              <a:rPr lang="en-US" sz="1600" dirty="0"/>
              <a:t>Fees paid to intermediaries for arranging a loan, or security. Only the security is regulated by SEC rules, and anyone can assist a borrower in the arrangement of a loan, if they have appropriate jurisdictional licensing or approvals or are doing so as a consultant or advisor to the borrower. – “Arrangement Fees”</a:t>
            </a:r>
          </a:p>
          <a:p>
            <a:pPr lvl="1">
              <a:lnSpc>
                <a:spcPct val="90000"/>
              </a:lnSpc>
              <a:buClr>
                <a:schemeClr val="accent1"/>
              </a:buClr>
              <a:buFont typeface="Wingdings" panose="05000000000000000000" pitchFamily="2" charset="2"/>
              <a:buChar char="Ø"/>
            </a:pPr>
            <a:r>
              <a:rPr lang="en-US" sz="1600" dirty="0"/>
              <a:t>Fees paid to various parties for their ongoing roles in administering or managing a credit facility - Administrative Fees:</a:t>
            </a:r>
          </a:p>
          <a:p>
            <a:pPr lvl="2">
              <a:lnSpc>
                <a:spcPct val="90000"/>
              </a:lnSpc>
              <a:buClr>
                <a:schemeClr val="accent1"/>
              </a:buClr>
              <a:buFont typeface="Wingdings" panose="05000000000000000000" pitchFamily="2" charset="2"/>
              <a:buChar char="Ø"/>
            </a:pPr>
            <a:r>
              <a:rPr lang="en-US" dirty="0"/>
              <a:t>Asset management, monitoring and reporting - AMMR</a:t>
            </a:r>
          </a:p>
          <a:p>
            <a:pPr lvl="2">
              <a:lnSpc>
                <a:spcPct val="90000"/>
              </a:lnSpc>
              <a:buClr>
                <a:schemeClr val="accent1"/>
              </a:buClr>
              <a:buFont typeface="Wingdings" panose="05000000000000000000" pitchFamily="2" charset="2"/>
              <a:buChar char="Ø"/>
            </a:pPr>
            <a:r>
              <a:rPr lang="en-US" dirty="0"/>
              <a:t>ABL audit and Monitoring Fees</a:t>
            </a:r>
          </a:p>
          <a:p>
            <a:pPr lvl="2">
              <a:lnSpc>
                <a:spcPct val="90000"/>
              </a:lnSpc>
              <a:buClr>
                <a:schemeClr val="accent1"/>
              </a:buClr>
              <a:buFont typeface="Wingdings" panose="05000000000000000000" pitchFamily="2" charset="2"/>
              <a:buChar char="Ø"/>
            </a:pPr>
            <a:r>
              <a:rPr lang="en-US" dirty="0"/>
              <a:t>Documentation Agent Fees – paid to a Lender, which has the responsibility of managing Loan documentation compliance on behalf of all Lenders in a syndication.</a:t>
            </a:r>
          </a:p>
          <a:p>
            <a:pPr>
              <a:lnSpc>
                <a:spcPct val="90000"/>
              </a:lnSpc>
              <a:buClr>
                <a:schemeClr val="accent1"/>
              </a:buClr>
              <a:buFont typeface="Wingdings" panose="05000000000000000000" pitchFamily="2" charset="2"/>
              <a:buChar char="Ø"/>
            </a:pPr>
            <a:endParaRPr lang="en-US" sz="1400" dirty="0"/>
          </a:p>
        </p:txBody>
      </p:sp>
    </p:spTree>
    <p:extLst>
      <p:ext uri="{BB962C8B-B14F-4D97-AF65-F5344CB8AC3E}">
        <p14:creationId xmlns:p14="http://schemas.microsoft.com/office/powerpoint/2010/main" val="43327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60612" y="2728735"/>
            <a:ext cx="6248400" cy="1400530"/>
          </a:xfrm>
        </p:spPr>
        <p:txBody>
          <a:bodyPr anchor="ctr">
            <a:normAutofit fontScale="90000"/>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Bank’s Strength and Loan Products</a:t>
            </a:r>
          </a:p>
        </p:txBody>
      </p:sp>
    </p:spTree>
    <p:extLst>
      <p:ext uri="{BB962C8B-B14F-4D97-AF65-F5344CB8AC3E}">
        <p14:creationId xmlns:p14="http://schemas.microsoft.com/office/powerpoint/2010/main" val="31648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CAMELS Bank Ratings</a:t>
            </a:r>
          </a:p>
        </p:txBody>
      </p:sp>
      <p:sp>
        <p:nvSpPr>
          <p:cNvPr id="14" name="Content Placeholder 13"/>
          <p:cNvSpPr>
            <a:spLocks noGrp="1"/>
          </p:cNvSpPr>
          <p:nvPr>
            <p:ph idx="1"/>
          </p:nvPr>
        </p:nvSpPr>
        <p:spPr>
          <a:xfrm>
            <a:off x="150812" y="2362200"/>
            <a:ext cx="11887200" cy="4495800"/>
          </a:xfrm>
        </p:spPr>
        <p:txBody>
          <a:bodyPr>
            <a:normAutofit fontScale="92500" lnSpcReduction="20000"/>
          </a:bodyPr>
          <a:lstStyle/>
          <a:p>
            <a:pPr marR="0" algn="just">
              <a:spcBef>
                <a:spcPts val="0"/>
              </a:spcBef>
              <a:spcAft>
                <a:spcPts val="600"/>
              </a:spcAft>
              <a:buClr>
                <a:srgbClr val="C00000"/>
              </a:buClr>
              <a:buFont typeface="Wingdings" panose="05000000000000000000" pitchFamily="2" charset="2"/>
              <a:buChar char="Ø"/>
            </a:pPr>
            <a:r>
              <a:rPr lang="en-US" sz="2100" dirty="0">
                <a:effectLst/>
                <a:latin typeface="+mn-lt"/>
                <a:ea typeface="Calibri" panose="020F0502020204030204" pitchFamily="34" charset="0"/>
                <a:cs typeface="Times New Roman" panose="02020603050405020304" pitchFamily="18" charset="0"/>
              </a:rPr>
              <a:t>The OCC regulates banks and performs regular reviews of banks, with the largest banks under constant regulatory review, due mainly to their massive size and risk in the event of a negative outcome. Bank regulators have developed a rating scale from 1 to 5, where 1 is the highest and 5 being the lowest, wherein the regulators measure banks against various operational, qualitative, and quantitative attributes. The rating systems is an acronym called CAMELS, which stands for:</a:t>
            </a:r>
          </a:p>
          <a:p>
            <a:pPr marL="0" marR="0" indent="0" algn="just">
              <a:spcBef>
                <a:spcPts val="0"/>
              </a:spcBef>
              <a:spcAft>
                <a:spcPts val="600"/>
              </a:spcAft>
              <a:buClr>
                <a:srgbClr val="C00000"/>
              </a:buClr>
              <a:buNone/>
            </a:pPr>
            <a:endParaRPr lang="en-US" sz="2100" dirty="0">
              <a:effectLst/>
              <a:latin typeface="+mn-lt"/>
              <a:ea typeface="Calibri" panose="020F0502020204030204" pitchFamily="34" charset="0"/>
              <a:cs typeface="Times New Roman" panose="02020603050405020304" pitchFamily="18" charset="0"/>
            </a:endParaRP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C</a:t>
            </a:r>
            <a:r>
              <a:rPr lang="en-US" sz="2100" dirty="0">
                <a:effectLst/>
                <a:latin typeface="+mn-lt"/>
                <a:ea typeface="Calibri" panose="020F0502020204030204" pitchFamily="34" charset="0"/>
                <a:cs typeface="Times New Roman" panose="02020603050405020304" pitchFamily="18" charset="0"/>
              </a:rPr>
              <a:t>apital Adequacy.</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A</a:t>
            </a:r>
            <a:r>
              <a:rPr lang="en-US" sz="2100" dirty="0">
                <a:effectLst/>
                <a:latin typeface="+mn-lt"/>
                <a:ea typeface="Calibri" panose="020F0502020204030204" pitchFamily="34" charset="0"/>
                <a:cs typeface="Times New Roman" panose="02020603050405020304" pitchFamily="18" charset="0"/>
              </a:rPr>
              <a:t>sset Quality.</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M</a:t>
            </a:r>
            <a:r>
              <a:rPr lang="en-US" sz="2100" dirty="0">
                <a:effectLst/>
                <a:latin typeface="+mn-lt"/>
                <a:ea typeface="Calibri" panose="020F0502020204030204" pitchFamily="34" charset="0"/>
                <a:cs typeface="Times New Roman" panose="02020603050405020304" pitchFamily="18" charset="0"/>
              </a:rPr>
              <a:t>anagement</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E</a:t>
            </a:r>
            <a:r>
              <a:rPr lang="en-US" sz="2100" dirty="0">
                <a:effectLst/>
                <a:latin typeface="+mn-lt"/>
                <a:ea typeface="Calibri" panose="020F0502020204030204" pitchFamily="34" charset="0"/>
                <a:cs typeface="Times New Roman" panose="02020603050405020304" pitchFamily="18" charset="0"/>
              </a:rPr>
              <a:t>arnings and Cash Flow</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L</a:t>
            </a:r>
            <a:r>
              <a:rPr lang="en-US" sz="2100" dirty="0">
                <a:effectLst/>
                <a:latin typeface="+mn-lt"/>
                <a:ea typeface="Calibri" panose="020F0502020204030204" pitchFamily="34" charset="0"/>
                <a:cs typeface="Times New Roman" panose="02020603050405020304" pitchFamily="18" charset="0"/>
              </a:rPr>
              <a:t>iquidity – interest rate sensitivity and ability to convert assets to cash.</a:t>
            </a:r>
          </a:p>
          <a:p>
            <a:pPr lvl="1" algn="just">
              <a:spcBef>
                <a:spcPts val="0"/>
              </a:spcBef>
              <a:spcAft>
                <a:spcPts val="600"/>
              </a:spcAft>
              <a:buClr>
                <a:srgbClr val="C00000"/>
              </a:buClr>
              <a:buFont typeface="Wingdings" panose="05000000000000000000" pitchFamily="2" charset="2"/>
              <a:buChar char="Ø"/>
            </a:pPr>
            <a:r>
              <a:rPr lang="en-US" sz="2100" b="1" dirty="0">
                <a:effectLst/>
                <a:latin typeface="+mn-lt"/>
                <a:ea typeface="Calibri" panose="020F0502020204030204" pitchFamily="34" charset="0"/>
                <a:cs typeface="Times New Roman" panose="02020603050405020304" pitchFamily="18" charset="0"/>
              </a:rPr>
              <a:t>S</a:t>
            </a:r>
            <a:r>
              <a:rPr lang="en-US" sz="2100" dirty="0">
                <a:effectLst/>
                <a:latin typeface="+mn-lt"/>
                <a:ea typeface="Calibri" panose="020F0502020204030204" pitchFamily="34" charset="0"/>
                <a:cs typeface="Times New Roman" panose="02020603050405020304" pitchFamily="18" charset="0"/>
              </a:rPr>
              <a:t>ensitivity – to certain risk exposures</a:t>
            </a:r>
          </a:p>
          <a:p>
            <a:pPr marR="0" algn="just">
              <a:spcBef>
                <a:spcPts val="0"/>
              </a:spcBef>
              <a:spcAft>
                <a:spcPts val="600"/>
              </a:spcAft>
              <a:buClr>
                <a:srgbClr val="C00000"/>
              </a:buClr>
              <a:buFont typeface="Wingdings" panose="05000000000000000000" pitchFamily="2" charset="2"/>
              <a:buChar char="Ø"/>
            </a:pPr>
            <a:endParaRPr lang="en-US" sz="2100" dirty="0">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r>
              <a:rPr lang="en-US" sz="2100" dirty="0">
                <a:latin typeface="+mn-lt"/>
                <a:ea typeface="Calibri" panose="020F0502020204030204" pitchFamily="34" charset="0"/>
                <a:cs typeface="Times New Roman" panose="02020603050405020304" pitchFamily="18" charset="0"/>
              </a:rPr>
              <a:t>Any bank with a rating below 2 is considered troubled</a:t>
            </a:r>
            <a:endParaRPr lang="en-US" sz="21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65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Banking Units</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Origination and Relationship Management</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Industry Groups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Geographic Groups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Wholesale Banking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Middle Market Banking</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Product Specialists: LBO, Leasing, ABL, Project Finance, Venture Credit, Commercial Paper, etc.</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Credit &amp; Underwriting – approves the loans and manages the </a:t>
            </a:r>
            <a:r>
              <a:rPr lang="en-US" sz="1400" dirty="0" err="1">
                <a:effectLst/>
                <a:latin typeface="+mn-lt"/>
                <a:ea typeface="Calibri" panose="020F0502020204030204" pitchFamily="34" charset="0"/>
                <a:cs typeface="Times New Roman" panose="02020603050405020304" pitchFamily="18" charset="0"/>
              </a:rPr>
              <a:t>potfolio</a:t>
            </a:r>
            <a:r>
              <a:rPr lang="en-US" sz="1400" dirty="0">
                <a:effectLst/>
                <a:latin typeface="+mn-lt"/>
                <a:ea typeface="Calibri" panose="020F0502020204030204" pitchFamily="34" charset="0"/>
                <a:cs typeface="Times New Roman" panose="02020603050405020304" pitchFamily="18" charset="0"/>
              </a:rPr>
              <a:t>, including CECL and ACL</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Operations - Asset Management, Monitoring, and Reporting (AMMR) – manages the book of loans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Finance &amp; </a:t>
            </a:r>
            <a:r>
              <a:rPr lang="en-US" sz="1400" dirty="0">
                <a:latin typeface="+mn-lt"/>
                <a:ea typeface="Calibri" panose="020F0502020204030204" pitchFamily="34" charset="0"/>
                <a:cs typeface="Times New Roman" panose="02020603050405020304" pitchFamily="18" charset="0"/>
              </a:rPr>
              <a:t>Treasury – funds the banks balance sheet</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Au</a:t>
            </a:r>
            <a:r>
              <a:rPr lang="en-US" sz="1400" dirty="0">
                <a:latin typeface="+mn-lt"/>
                <a:ea typeface="Calibri" panose="020F0502020204030204" pitchFamily="34" charset="0"/>
                <a:cs typeface="Times New Roman" panose="02020603050405020304" pitchFamily="18" charset="0"/>
              </a:rPr>
              <a:t>dit &amp; Review</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Syndications and Asset Sales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Capital Markets</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Investment Banking</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Wealth Management</a:t>
            </a: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12901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 Corporate Loans</a:t>
            </a:r>
            <a:br>
              <a:rPr lang="en-US" b="1" dirty="0">
                <a:solidFill>
                  <a:srgbClr val="FFFFFF"/>
                </a:solidFill>
              </a:rPr>
            </a:br>
            <a:endParaRPr lang="en-US" sz="3200" b="1" dirty="0">
              <a:solidFill>
                <a:srgbClr val="FFFFFF"/>
              </a:solidFill>
            </a:endParaRP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Bank commercial lending products may be categorized in one of two types primarily constructed around the nature of the assets they are collateralized with:</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Short-term working capital revolving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real estate, or corporate term loans (based on enterprise values)</a:t>
            </a:r>
          </a:p>
          <a:p>
            <a:pPr lvl="1" algn="just">
              <a:spcBef>
                <a:spcPts val="0"/>
              </a:spcBef>
              <a:spcAft>
                <a:spcPts val="600"/>
              </a:spcAft>
              <a:buClr>
                <a:srgbClr val="C00000"/>
              </a:buClr>
              <a:buFont typeface="Wingdings" panose="05000000000000000000" pitchFamily="2" charset="2"/>
              <a:buChar char="Ø"/>
            </a:pPr>
            <a:endParaRPr lang="en-US" sz="1400" b="1"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Working Capital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Revolving credit facilities:</a:t>
            </a:r>
            <a:r>
              <a:rPr lang="en-US" sz="1400" dirty="0">
                <a:latin typeface="+mn-lt"/>
                <a:ea typeface="Calibri" panose="020F0502020204030204" pitchFamily="34" charset="0"/>
                <a:cs typeface="Times New Roman" panose="02020603050405020304" pitchFamily="18" charset="0"/>
              </a:rPr>
              <a:t> because they are self-liquidating, are paid down through cash collections and reborrowed constantly</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Often structured with a Lockbox _ account control agreement – requiring collections o be controlled and “swept” </a:t>
            </a:r>
            <a:r>
              <a:rPr lang="en-US" sz="1400" dirty="0" err="1">
                <a:effectLst/>
                <a:latin typeface="+mn-lt"/>
                <a:ea typeface="Calibri" panose="020F0502020204030204" pitchFamily="34" charset="0"/>
                <a:cs typeface="Times New Roman" panose="02020603050405020304" pitchFamily="18" charset="0"/>
              </a:rPr>
              <a:t>agsint</a:t>
            </a:r>
            <a:r>
              <a:rPr lang="en-US" sz="1400" dirty="0">
                <a:effectLst/>
                <a:latin typeface="+mn-lt"/>
                <a:ea typeface="Calibri" panose="020F0502020204030204" pitchFamily="34" charset="0"/>
                <a:cs typeface="Times New Roman" panose="02020603050405020304" pitchFamily="18" charset="0"/>
              </a:rPr>
              <a:t> the loan </a:t>
            </a:r>
            <a:r>
              <a:rPr lang="en-US" sz="1400" dirty="0" err="1">
                <a:effectLst/>
                <a:latin typeface="+mn-lt"/>
                <a:ea typeface="Calibri" panose="020F0502020204030204" pitchFamily="34" charset="0"/>
                <a:cs typeface="Times New Roman" panose="02020603050405020304" pitchFamily="18" charset="0"/>
              </a:rPr>
              <a:t>outstandings</a:t>
            </a:r>
            <a:endParaRPr lang="en-US" sz="1400" dirty="0">
              <a:effectLst/>
              <a:latin typeface="+mn-lt"/>
              <a:ea typeface="Calibri" panose="020F0502020204030204" pitchFamily="34" charset="0"/>
              <a:cs typeface="Times New Roman" panose="02020603050405020304" pitchFamily="18" charset="0"/>
            </a:endParaRPr>
          </a:p>
          <a:p>
            <a:pPr lvl="3" algn="just">
              <a:spcBef>
                <a:spcPts val="0"/>
              </a:spcBef>
              <a:spcAft>
                <a:spcPts val="600"/>
              </a:spcAft>
              <a:buClr>
                <a:srgbClr val="C00000"/>
              </a:buClr>
              <a:buFont typeface="Wingdings" panose="05000000000000000000" pitchFamily="2" charset="2"/>
              <a:buChar char="Ø"/>
            </a:pPr>
            <a:r>
              <a:rPr lang="en-US" dirty="0">
                <a:latin typeface="+mn-lt"/>
                <a:ea typeface="Calibri" panose="020F0502020204030204" pitchFamily="34" charset="0"/>
                <a:cs typeface="Times New Roman" panose="02020603050405020304" pitchFamily="18" charset="0"/>
              </a:rPr>
              <a:t>Orange County Lamborghini example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Inventory and Re</a:t>
            </a:r>
            <a:r>
              <a:rPr lang="en-US" sz="1400" dirty="0">
                <a:latin typeface="+mn-lt"/>
                <a:ea typeface="Calibri" panose="020F0502020204030204" pitchFamily="34" charset="0"/>
                <a:cs typeface="Times New Roman" panose="02020603050405020304" pitchFamily="18" charset="0"/>
              </a:rPr>
              <a:t>ceivables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ABL – Business Credit Structures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Rigorous asset level monitoring and auditing, and strict controls over cash, lockbox and sweeps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Receivables </a:t>
            </a:r>
            <a:r>
              <a:rPr lang="en-US" sz="1400" i="1" dirty="0">
                <a:latin typeface="+mn-lt"/>
                <a:ea typeface="Calibri" panose="020F0502020204030204" pitchFamily="34" charset="0"/>
                <a:cs typeface="Times New Roman" panose="02020603050405020304" pitchFamily="18" charset="0"/>
              </a:rPr>
              <a:t>F</a:t>
            </a:r>
            <a:r>
              <a:rPr lang="en-US" sz="1400" i="1" dirty="0">
                <a:effectLst/>
                <a:latin typeface="+mn-lt"/>
                <a:ea typeface="Calibri" panose="020F0502020204030204" pitchFamily="34" charset="0"/>
                <a:cs typeface="Times New Roman" panose="02020603050405020304" pitchFamily="18" charset="0"/>
              </a:rPr>
              <a:t>actoring: </a:t>
            </a:r>
            <a:r>
              <a:rPr lang="en-US" sz="1400" dirty="0">
                <a:effectLst/>
                <a:latin typeface="+mn-lt"/>
                <a:ea typeface="Calibri" panose="020F0502020204030204" pitchFamily="34" charset="0"/>
                <a:cs typeface="Times New Roman" panose="02020603050405020304" pitchFamily="18" charset="0"/>
              </a:rPr>
              <a:t>discussed in Chapter 15</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Merchant Cash Advances:</a:t>
            </a:r>
            <a:r>
              <a:rPr lang="en-US" sz="1400" dirty="0">
                <a:latin typeface="+mn-lt"/>
                <a:ea typeface="Calibri" panose="020F0502020204030204" pitchFamily="34" charset="0"/>
                <a:cs typeface="Times New Roman" panose="02020603050405020304" pitchFamily="18" charset="0"/>
              </a:rPr>
              <a:t> discussed in Chapter 15</a:t>
            </a: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131057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 Corporate Loans</a:t>
            </a:r>
            <a:br>
              <a:rPr lang="en-US" b="1" dirty="0">
                <a:solidFill>
                  <a:srgbClr val="FFFFFF"/>
                </a:solidFill>
              </a:rPr>
            </a:br>
            <a:endParaRPr lang="en-US" sz="3200" b="1" dirty="0">
              <a:solidFill>
                <a:srgbClr val="FFFFFF"/>
              </a:solidFill>
            </a:endParaRP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Term Loan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Credit Facilities: typical bank duration is 3-7 years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Equipment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Specialized equipment lending against fungible equipment assets such as medical equipment or trucks (often in the case of sole proprietorships using SBA (Small Business Administration) loans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Mortgage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Term loans secured by real property, unless fungible such as office buildings, will likely be shorter term loans -5-7 years, and lower advance LTVs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Loans: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Most corporate term loans fall into this category, low LTV secured by all fixed assets and often all assets in a single collateral pool along with the working capital revolving credit facility (revolver)</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99790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Term Loan A, B, C:</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The differentiation of tranches of senior term loans may simply designate the maturity spectrum each tranche covers but may also represent different loan agreements and different types of holders or lenders.</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Second Lien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 second lien loan is one that may or may not have a primary perfected lien on assets uniquely to that loan, but rather has a second lien security interest in collateral which other lenders may have a primary security interest.</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Subordinated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While a second lien or springing lien term loan has a subordinated interest and claim against collateral ahead of trade creditors and other constituents such as employees or customers, a Subordinated Lender has specifically relegated themselves by their credit agreements to a subordinated position, which may be secured, but most often is not, to ensure the trade creditor positions are not impaired. Subordinated debt may be a structural requirement of the borrowers’ trade creditors and have nothing to do with the leverage or other indebtedness of the company.</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
        <p:nvSpPr>
          <p:cNvPr id="2" name="Title 12">
            <a:extLst>
              <a:ext uri="{FF2B5EF4-FFF2-40B4-BE49-F238E27FC236}">
                <a16:creationId xmlns:a16="http://schemas.microsoft.com/office/drawing/2014/main" id="{9CD6CB0A-64A8-3317-7B21-E62D7B2138D9}"/>
              </a:ext>
            </a:extLst>
          </p:cNvPr>
          <p:cNvSpPr txBox="1">
            <a:spLocks/>
          </p:cNvSpPr>
          <p:nvPr/>
        </p:nvSpPr>
        <p:spPr>
          <a:xfrm>
            <a:off x="567104" y="558561"/>
            <a:ext cx="10210800" cy="1400530"/>
          </a:xfrm>
          <a:prstGeom prst="rect">
            <a:avLst/>
          </a:prstGeom>
        </p:spPr>
        <p:txBody>
          <a:bodyPr vert="horz" lIns="91440" tIns="45720" rIns="91440" bIns="45720" rtlCol="0" anchor="ctr">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FFFFFF"/>
                </a:solidFill>
              </a:rPr>
              <a:t>Corporate Banking: Corporate Loans</a:t>
            </a:r>
            <a:br>
              <a:rPr lang="en-US" b="1" dirty="0">
                <a:solidFill>
                  <a:srgbClr val="FFFFFF"/>
                </a:solidFill>
              </a:rPr>
            </a:br>
            <a:endParaRPr lang="en-US" sz="3200" b="1" dirty="0">
              <a:solidFill>
                <a:srgbClr val="FFFFFF"/>
              </a:solidFill>
            </a:endParaRPr>
          </a:p>
        </p:txBody>
      </p:sp>
    </p:spTree>
    <p:extLst>
      <p:ext uri="{BB962C8B-B14F-4D97-AF65-F5344CB8AC3E}">
        <p14:creationId xmlns:p14="http://schemas.microsoft.com/office/powerpoint/2010/main" val="25879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10668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Commercial Finance – Equipment Finance</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Appropriate for Asset Intensive Borrowers – Initial loans against Original equipment Costs (OEC), High LTV, 3-7 years</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loans are often provided by the Commercial Finance or Leasing units within banks or non-bank Commercial Finance companies such as Stonebriar Commercial Finance or Encina Commercial Finance. Leasing as a product is discussed in Chapter 13 later in this book. </a:t>
            </a:r>
          </a:p>
          <a:p>
            <a:pPr marL="341313" marR="0" indent="-341313"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a:t>
            </a:r>
            <a:r>
              <a:rPr lang="en-US" sz="1400" dirty="0">
                <a:effectLst/>
                <a:latin typeface="+mn-lt"/>
                <a:ea typeface="Calibri" panose="020F0502020204030204" pitchFamily="34" charset="0"/>
                <a:cs typeface="Times New Roman" panose="02020603050405020304" pitchFamily="18" charset="0"/>
              </a:rPr>
              <a:t>igorous monitoring and establishment of procedures to ensure the equipment is adequately maintained by the borrower to protect the value of the collateral. In many cases equipment lenders will install remote tracking devices on equipment and may also install controlled “shut-off” switches to enable the lender to control a borrower’s use and access to equipment.</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Commercial equipment finance requires specialized monitoring and unique asset valuation skills, and the lenders often have substantial secondary sales marketing activities supporting the end-of-life monetization of equipment as collateral.</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End-of-life (EOL) analysis is important to lending against equipment assets, and constantly reviewing the collateral condition and value against current market replacement costs and the decay curve of the collateral – the declining value of a new piece of equipment over its useful life.</a:t>
            </a:r>
          </a:p>
          <a:p>
            <a:pPr marL="341313" indent="-341313">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Commercial Finance lenders are concerned about replacement cost of equipment as a protection of their collateral value – decay curve of its depreciating market value is important</a:t>
            </a:r>
          </a:p>
          <a:p>
            <a:pPr marL="341313" indent="-341313">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Best performing asset class in the global financial crisis (GFC)</a:t>
            </a: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396440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324499"/>
            <a:ext cx="7054804" cy="10851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
        <p:nvSpPr>
          <p:cNvPr id="3" name="TextBox 2">
            <a:extLst>
              <a:ext uri="{FF2B5EF4-FFF2-40B4-BE49-F238E27FC236}">
                <a16:creationId xmlns:a16="http://schemas.microsoft.com/office/drawing/2014/main" id="{21A2D33C-A33B-95CC-B956-F7834931BDE2}"/>
              </a:ext>
            </a:extLst>
          </p:cNvPr>
          <p:cNvSpPr txBox="1"/>
          <p:nvPr/>
        </p:nvSpPr>
        <p:spPr>
          <a:xfrm rot="21057346">
            <a:off x="1730393" y="3186071"/>
            <a:ext cx="6824775" cy="399981"/>
          </a:xfrm>
          <a:prstGeom prst="rect">
            <a:avLst/>
          </a:prstGeom>
          <a:noFill/>
        </p:spPr>
        <p:txBody>
          <a:bodyPr wrap="square" rtlCol="0">
            <a:spAutoFit/>
          </a:bodyPr>
          <a:lstStyle/>
          <a:p>
            <a:r>
              <a:rPr lang="en-US" sz="1999" b="1" dirty="0"/>
              <a:t>Top Line, bottom line and Cash Flow Expectation</a:t>
            </a:r>
          </a:p>
        </p:txBody>
      </p:sp>
    </p:spTree>
    <p:extLst>
      <p:ext uri="{BB962C8B-B14F-4D97-AF65-F5344CB8AC3E}">
        <p14:creationId xmlns:p14="http://schemas.microsoft.com/office/powerpoint/2010/main" val="35293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124200"/>
            <a:ext cx="8578804" cy="1285473"/>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rot="21057346">
            <a:off x="1730393" y="3186071"/>
            <a:ext cx="6824775" cy="399981"/>
          </a:xfrm>
          <a:prstGeom prst="rect">
            <a:avLst/>
          </a:prstGeom>
          <a:noFill/>
        </p:spPr>
        <p:txBody>
          <a:bodyPr wrap="square" rtlCol="0">
            <a:spAutoFit/>
          </a:bodyPr>
          <a:lstStyle/>
          <a:p>
            <a:r>
              <a:rPr lang="en-US" sz="1999" b="1" dirty="0"/>
              <a:t>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cxnSp>
        <p:nvCxnSpPr>
          <p:cNvPr id="2" name="Straight Arrow Connector 1">
            <a:extLst>
              <a:ext uri="{FF2B5EF4-FFF2-40B4-BE49-F238E27FC236}">
                <a16:creationId xmlns:a16="http://schemas.microsoft.com/office/drawing/2014/main" id="{8267BF07-1B42-6332-A514-47F76BE18DEC}"/>
              </a:ext>
            </a:extLst>
          </p:cNvPr>
          <p:cNvCxnSpPr>
            <a:cxnSpLocks/>
          </p:cNvCxnSpPr>
          <p:nvPr/>
        </p:nvCxnSpPr>
        <p:spPr>
          <a:xfrm flipV="1">
            <a:off x="1542533" y="4744374"/>
            <a:ext cx="5313879" cy="222517"/>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C38941C-BF0C-567F-8051-571773600FBC}"/>
              </a:ext>
            </a:extLst>
          </p:cNvPr>
          <p:cNvSpPr txBox="1"/>
          <p:nvPr/>
        </p:nvSpPr>
        <p:spPr>
          <a:xfrm rot="21365121">
            <a:off x="1585681" y="4851145"/>
            <a:ext cx="6497433" cy="399981"/>
          </a:xfrm>
          <a:prstGeom prst="rect">
            <a:avLst/>
          </a:prstGeom>
          <a:noFill/>
        </p:spPr>
        <p:txBody>
          <a:bodyPr wrap="square" rtlCol="0">
            <a:spAutoFit/>
          </a:bodyPr>
          <a:lstStyle/>
          <a:p>
            <a:r>
              <a:rPr lang="en-US" sz="1999" b="1" dirty="0"/>
              <a:t>Debt Service</a:t>
            </a:r>
          </a:p>
        </p:txBody>
      </p:sp>
      <p:cxnSp>
        <p:nvCxnSpPr>
          <p:cNvPr id="9" name="Straight Arrow Connector 8">
            <a:extLst>
              <a:ext uri="{FF2B5EF4-FFF2-40B4-BE49-F238E27FC236}">
                <a16:creationId xmlns:a16="http://schemas.microsoft.com/office/drawing/2014/main" id="{FE188432-9229-FF51-CEC9-CEF0341EA36D}"/>
              </a:ext>
            </a:extLst>
          </p:cNvPr>
          <p:cNvCxnSpPr>
            <a:cxnSpLocks/>
          </p:cNvCxnSpPr>
          <p:nvPr/>
        </p:nvCxnSpPr>
        <p:spPr>
          <a:xfrm flipV="1">
            <a:off x="6780212" y="2484627"/>
            <a:ext cx="1123718" cy="2259747"/>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291457-F43F-3632-3C8B-6181E78B08B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178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498800" y="685800"/>
            <a:ext cx="0" cy="495389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5639691"/>
            <a:ext cx="88628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162746"/>
            <a:ext cx="6862478" cy="1330618"/>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rot="21057346">
            <a:off x="1736383" y="3229009"/>
            <a:ext cx="6690455" cy="399981"/>
          </a:xfrm>
          <a:prstGeom prst="rect">
            <a:avLst/>
          </a:prstGeom>
          <a:noFill/>
        </p:spPr>
        <p:txBody>
          <a:bodyPr wrap="square" rtlCol="0">
            <a:spAutoFit/>
          </a:bodyPr>
          <a:lstStyle/>
          <a:p>
            <a:r>
              <a:rPr lang="en-US" sz="1999" b="1" dirty="0"/>
              <a:t>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7" name="TextBox 6">
            <a:extLst>
              <a:ext uri="{FF2B5EF4-FFF2-40B4-BE49-F238E27FC236}">
                <a16:creationId xmlns:a16="http://schemas.microsoft.com/office/drawing/2014/main" id="{0C38941C-BF0C-567F-8051-571773600FBC}"/>
              </a:ext>
            </a:extLst>
          </p:cNvPr>
          <p:cNvSpPr txBox="1"/>
          <p:nvPr/>
        </p:nvSpPr>
        <p:spPr>
          <a:xfrm rot="21372174">
            <a:off x="1654196" y="4846720"/>
            <a:ext cx="6675975" cy="412100"/>
          </a:xfrm>
          <a:prstGeom prst="rect">
            <a:avLst/>
          </a:prstGeom>
          <a:noFill/>
        </p:spPr>
        <p:txBody>
          <a:bodyPr wrap="square" rtlCol="0">
            <a:spAutoFit/>
          </a:bodyPr>
          <a:lstStyle/>
          <a:p>
            <a:r>
              <a:rPr lang="en-US" sz="1999" b="1" dirty="0"/>
              <a:t>Debt Service</a:t>
            </a:r>
          </a:p>
        </p:txBody>
      </p:sp>
      <p:sp>
        <p:nvSpPr>
          <p:cNvPr id="3" name="Freeform: Shape 2">
            <a:extLst>
              <a:ext uri="{FF2B5EF4-FFF2-40B4-BE49-F238E27FC236}">
                <a16:creationId xmlns:a16="http://schemas.microsoft.com/office/drawing/2014/main" id="{F271E741-FD10-D0C5-D855-4A5207FD2A04}"/>
              </a:ext>
            </a:extLst>
          </p:cNvPr>
          <p:cNvSpPr/>
          <p:nvPr/>
        </p:nvSpPr>
        <p:spPr>
          <a:xfrm>
            <a:off x="1610606" y="3343111"/>
            <a:ext cx="6806080" cy="1237448"/>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cxnSp>
        <p:nvCxnSpPr>
          <p:cNvPr id="4" name="Straight Arrow Connector 3">
            <a:extLst>
              <a:ext uri="{FF2B5EF4-FFF2-40B4-BE49-F238E27FC236}">
                <a16:creationId xmlns:a16="http://schemas.microsoft.com/office/drawing/2014/main" id="{D1FDF354-0A47-4BE3-3754-4EF6D5C60939}"/>
              </a:ext>
            </a:extLst>
          </p:cNvPr>
          <p:cNvCxnSpPr>
            <a:cxnSpLocks/>
          </p:cNvCxnSpPr>
          <p:nvPr/>
        </p:nvCxnSpPr>
        <p:spPr>
          <a:xfrm flipV="1">
            <a:off x="1573277" y="4635325"/>
            <a:ext cx="5206935" cy="389356"/>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650D7B-59D4-5444-ED63-BE30AC690BD9}"/>
              </a:ext>
            </a:extLst>
          </p:cNvPr>
          <p:cNvCxnSpPr>
            <a:cxnSpLocks/>
          </p:cNvCxnSpPr>
          <p:nvPr/>
        </p:nvCxnSpPr>
        <p:spPr>
          <a:xfrm flipV="1">
            <a:off x="6689148" y="2366372"/>
            <a:ext cx="1123718" cy="2259747"/>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6F57DA-4783-FE11-6B55-8F88E9BDAB9C}"/>
              </a:ext>
            </a:extLst>
          </p:cNvPr>
          <p:cNvSpPr txBox="1"/>
          <p:nvPr/>
        </p:nvSpPr>
        <p:spPr>
          <a:xfrm>
            <a:off x="1930422" y="511412"/>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17425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720416"/>
            <a:ext cx="31907" cy="2495189"/>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4215604"/>
            <a:ext cx="97010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209" y="1606664"/>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116332" y="1523775"/>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1085775"/>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463" y="3800142"/>
            <a:ext cx="1400577" cy="369236"/>
          </a:xfrm>
          <a:prstGeom prst="rect">
            <a:avLst/>
          </a:prstGeom>
          <a:noFill/>
        </p:spPr>
        <p:txBody>
          <a:bodyPr wrap="square" rtlCol="0">
            <a:spAutoFit/>
          </a:bodyPr>
          <a:lstStyle/>
          <a:p>
            <a:r>
              <a:rPr lang="en-US" sz="1799" b="1" dirty="0">
                <a:solidFill>
                  <a:srgbClr val="FF0000"/>
                </a:solidFill>
              </a:rPr>
              <a:t>ENTRY</a:t>
            </a:r>
          </a:p>
        </p:txBody>
      </p:sp>
      <p:sp>
        <p:nvSpPr>
          <p:cNvPr id="16" name="TextBox 15">
            <a:extLst>
              <a:ext uri="{FF2B5EF4-FFF2-40B4-BE49-F238E27FC236}">
                <a16:creationId xmlns:a16="http://schemas.microsoft.com/office/drawing/2014/main" id="{2AE4CC0C-8A88-4D55-B16C-0A303E7CC19C}"/>
              </a:ext>
            </a:extLst>
          </p:cNvPr>
          <p:cNvSpPr txBox="1"/>
          <p:nvPr/>
        </p:nvSpPr>
        <p:spPr>
          <a:xfrm>
            <a:off x="-27356" y="3799970"/>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1530606"/>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1355299"/>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9" name="Content Placeholder 2">
            <a:extLst>
              <a:ext uri="{FF2B5EF4-FFF2-40B4-BE49-F238E27FC236}">
                <a16:creationId xmlns:a16="http://schemas.microsoft.com/office/drawing/2014/main" id="{11A6B7E3-D905-4948-81BB-1756B150250B}"/>
              </a:ext>
            </a:extLst>
          </p:cNvPr>
          <p:cNvSpPr>
            <a:spLocks noGrp="1"/>
          </p:cNvSpPr>
          <p:nvPr>
            <p:ph idx="1"/>
          </p:nvPr>
        </p:nvSpPr>
        <p:spPr>
          <a:xfrm>
            <a:off x="160045" y="4519450"/>
            <a:ext cx="4554266" cy="2324925"/>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sp>
        <p:nvSpPr>
          <p:cNvPr id="11" name="TextBox 10">
            <a:extLst>
              <a:ext uri="{FF2B5EF4-FFF2-40B4-BE49-F238E27FC236}">
                <a16:creationId xmlns:a16="http://schemas.microsoft.com/office/drawing/2014/main" id="{DB887F1C-0BD5-4DD1-B250-1157D0B810EC}"/>
              </a:ext>
            </a:extLst>
          </p:cNvPr>
          <p:cNvSpPr txBox="1"/>
          <p:nvPr/>
        </p:nvSpPr>
        <p:spPr>
          <a:xfrm>
            <a:off x="111027" y="423880"/>
            <a:ext cx="5168338" cy="1199816"/>
          </a:xfrm>
          <a:prstGeom prst="rect">
            <a:avLst/>
          </a:prstGeom>
          <a:noFill/>
        </p:spPr>
        <p:txBody>
          <a:bodyPr wrap="square" rtlCol="0">
            <a:spAutoFit/>
          </a:bodyPr>
          <a:lstStyle/>
          <a:p>
            <a:r>
              <a:rPr lang="en-US" sz="1799" b="1" u="sng" dirty="0"/>
              <a:t>FIELDS OF FINACE</a:t>
            </a:r>
          </a:p>
          <a:p>
            <a:pPr marL="285664" indent="-285664">
              <a:buFont typeface="Arial" panose="020B0604020202020204" pitchFamily="34" charset="0"/>
              <a:buChar char="•"/>
            </a:pPr>
            <a:r>
              <a:rPr lang="en-US" sz="1799" dirty="0"/>
              <a:t>Corporate Finance / Investment</a:t>
            </a:r>
          </a:p>
          <a:p>
            <a:pPr marL="285664" indent="-285664">
              <a:buFont typeface="Arial" panose="020B0604020202020204" pitchFamily="34" charset="0"/>
              <a:buChar char="•"/>
            </a:pPr>
            <a:r>
              <a:rPr lang="en-US" sz="1799" dirty="0"/>
              <a:t>Credit Risk Management Analysis</a:t>
            </a:r>
          </a:p>
          <a:p>
            <a:pPr marL="285664" indent="-285664">
              <a:buFont typeface="Arial" panose="020B0604020202020204" pitchFamily="34" charset="0"/>
              <a:buChar char="•"/>
            </a:pPr>
            <a:endParaRPr lang="en-US" sz="1799"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5731200" y="56176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5178660" y="70102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5438602" y="63139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068908" y="2682284"/>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343104" y="2672733"/>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6617299" y="2629132"/>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6984737" y="3271585"/>
            <a:ext cx="2811580" cy="646163"/>
          </a:xfrm>
          <a:prstGeom prst="rect">
            <a:avLst/>
          </a:prstGeom>
          <a:noFill/>
          <a:ln>
            <a:solidFill>
              <a:srgbClr val="2BF54D"/>
            </a:solidFill>
          </a:ln>
        </p:spPr>
        <p:txBody>
          <a:bodyPr wrap="square" rtlCol="0">
            <a:spAutoFit/>
          </a:bodyPr>
          <a:lstStyle/>
          <a:p>
            <a:r>
              <a:rPr lang="en-US" sz="1799" b="1" dirty="0">
                <a:solidFill>
                  <a:srgbClr val="92D050"/>
                </a:solidFill>
              </a:rPr>
              <a:t>Finance Strategies to Keep the </a:t>
            </a:r>
            <a:r>
              <a:rPr lang="en-US" sz="1799"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5856733" y="90011"/>
            <a:ext cx="2940970" cy="646163"/>
          </a:xfrm>
          <a:prstGeom prst="rect">
            <a:avLst/>
          </a:prstGeom>
          <a:noFill/>
        </p:spPr>
        <p:txBody>
          <a:bodyPr wrap="square" rtlCol="0">
            <a:spAutoFit/>
          </a:bodyPr>
          <a:lstStyle/>
          <a:p>
            <a:r>
              <a:rPr lang="en-US" sz="1799" b="1" dirty="0">
                <a:solidFill>
                  <a:srgbClr val="FFFF00"/>
                </a:solidFill>
              </a:rPr>
              <a:t>Risks that are pushing the </a:t>
            </a:r>
            <a:r>
              <a:rPr lang="en-US" sz="1799" b="1" u="sng" dirty="0">
                <a:solidFill>
                  <a:srgbClr val="FFFF00"/>
                </a:solidFill>
              </a:rPr>
              <a:t>Value Line down</a:t>
            </a:r>
          </a:p>
        </p:txBody>
      </p:sp>
    </p:spTree>
    <p:extLst>
      <p:ext uri="{BB962C8B-B14F-4D97-AF65-F5344CB8AC3E}">
        <p14:creationId xmlns:p14="http://schemas.microsoft.com/office/powerpoint/2010/main" val="41577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379412" y="282672"/>
            <a:ext cx="11543346" cy="955727"/>
          </a:xfrm>
        </p:spPr>
        <p:txBody>
          <a:bodyPr/>
          <a:lstStyle/>
          <a:p>
            <a:r>
              <a:rPr lang="en-US" sz="3600" dirty="0"/>
              <a:t>From the Prospective of Mgmt/Equity/Borrower</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266067" y="762001"/>
            <a:ext cx="5523545" cy="5715000"/>
          </a:xfrm>
        </p:spPr>
        <p:txBody>
          <a:bodyPr>
            <a:normAutofit/>
          </a:bodyPr>
          <a:lstStyle/>
          <a:p>
            <a:endParaRPr lang="en-US" b="1" u="sng" dirty="0">
              <a:solidFill>
                <a:srgbClr val="FF0000"/>
              </a:solidFill>
            </a:endParaRPr>
          </a:p>
          <a:p>
            <a:r>
              <a:rPr lang="en-US" b="1" u="sng" dirty="0">
                <a:solidFill>
                  <a:srgbClr val="FF0000"/>
                </a:solidFill>
              </a:rPr>
              <a:t>Corporate Finance</a:t>
            </a:r>
          </a:p>
          <a:p>
            <a:pPr lvl="1"/>
            <a:r>
              <a:rPr lang="en-US" b="1" u="sng" dirty="0">
                <a:solidFill>
                  <a:schemeClr val="tx1"/>
                </a:solidFill>
              </a:rPr>
              <a:t>Risks that are pushing the Value Line Down:</a:t>
            </a:r>
          </a:p>
          <a:p>
            <a:pPr lvl="2"/>
            <a:r>
              <a:rPr lang="en-US" b="1" dirty="0">
                <a:solidFill>
                  <a:schemeClr val="tx1"/>
                </a:solidFill>
              </a:rPr>
              <a:t>Economy</a:t>
            </a:r>
          </a:p>
          <a:p>
            <a:pPr lvl="2"/>
            <a:r>
              <a:rPr lang="en-US" b="1" dirty="0">
                <a:solidFill>
                  <a:schemeClr val="tx1"/>
                </a:solidFill>
              </a:rPr>
              <a:t>Competition</a:t>
            </a:r>
          </a:p>
          <a:p>
            <a:pPr lvl="2"/>
            <a:r>
              <a:rPr lang="en-US" b="1" dirty="0">
                <a:solidFill>
                  <a:schemeClr val="tx1"/>
                </a:solidFill>
              </a:rPr>
              <a:t>Government</a:t>
            </a:r>
          </a:p>
          <a:p>
            <a:pPr lvl="2"/>
            <a:r>
              <a:rPr lang="en-US" b="1" dirty="0">
                <a:solidFill>
                  <a:schemeClr val="tx1"/>
                </a:solidFill>
              </a:rPr>
              <a:t>Disasters</a:t>
            </a:r>
          </a:p>
          <a:p>
            <a:pPr lvl="2"/>
            <a:r>
              <a:rPr lang="en-US" b="1" dirty="0">
                <a:solidFill>
                  <a:schemeClr val="tx1"/>
                </a:solidFill>
              </a:rPr>
              <a:t>Other Systemic/Firm Specific Risks</a:t>
            </a:r>
          </a:p>
          <a:p>
            <a:pPr lvl="2"/>
            <a:endParaRPr lang="en-US" b="1" dirty="0">
              <a:solidFill>
                <a:schemeClr val="tx1"/>
              </a:solidFill>
            </a:endParaRPr>
          </a:p>
          <a:p>
            <a:pPr lvl="1"/>
            <a:r>
              <a:rPr lang="en-US" b="1" u="sng" dirty="0">
                <a:solidFill>
                  <a:schemeClr val="tx1"/>
                </a:solidFill>
              </a:rPr>
              <a:t>Strategies to Keep the Value Line Up</a:t>
            </a:r>
          </a:p>
          <a:p>
            <a:pPr lvl="2"/>
            <a:r>
              <a:rPr lang="en-US" b="1" dirty="0">
                <a:solidFill>
                  <a:schemeClr val="tx1"/>
                </a:solidFill>
              </a:rPr>
              <a:t>Operating Strategies</a:t>
            </a:r>
          </a:p>
          <a:p>
            <a:pPr lvl="2"/>
            <a:r>
              <a:rPr lang="en-US" b="1" dirty="0">
                <a:solidFill>
                  <a:schemeClr val="tx1"/>
                </a:solidFill>
              </a:rPr>
              <a:t>Transactional Strategies</a:t>
            </a:r>
          </a:p>
          <a:p>
            <a:pPr lvl="2"/>
            <a:r>
              <a:rPr lang="en-US" b="1" dirty="0">
                <a:solidFill>
                  <a:schemeClr val="tx1"/>
                </a:solidFill>
              </a:rPr>
              <a:t>Financing Strategies</a:t>
            </a:r>
          </a:p>
          <a:p>
            <a:pPr lvl="2"/>
            <a:r>
              <a:rPr lang="en-US" b="1" dirty="0">
                <a:solidFill>
                  <a:schemeClr val="tx1"/>
                </a:solidFill>
              </a:rPr>
              <a:t>Social Responsibility</a:t>
            </a:r>
          </a:p>
        </p:txBody>
      </p:sp>
      <p:pic>
        <p:nvPicPr>
          <p:cNvPr id="23" name="Picture 22">
            <a:extLst>
              <a:ext uri="{FF2B5EF4-FFF2-40B4-BE49-F238E27FC236}">
                <a16:creationId xmlns:a16="http://schemas.microsoft.com/office/drawing/2014/main" id="{1532C3B9-99B9-4FE8-A383-ABA696DC14F2}"/>
              </a:ext>
            </a:extLst>
          </p:cNvPr>
          <p:cNvPicPr>
            <a:picLocks noChangeAspect="1"/>
          </p:cNvPicPr>
          <p:nvPr/>
        </p:nvPicPr>
        <p:blipFill>
          <a:blip r:embed="rId2"/>
          <a:stretch>
            <a:fillRect/>
          </a:stretch>
        </p:blipFill>
        <p:spPr>
          <a:xfrm>
            <a:off x="5375005" y="1758104"/>
            <a:ext cx="6628081" cy="3728296"/>
          </a:xfrm>
          <a:prstGeom prst="rect">
            <a:avLst/>
          </a:prstGeom>
          <a:noFill/>
          <a:ln w="53975">
            <a:solidFill>
              <a:schemeClr val="tx1"/>
            </a:solidFill>
          </a:ln>
        </p:spPr>
      </p:pic>
    </p:spTree>
    <p:extLst>
      <p:ext uri="{BB962C8B-B14F-4D97-AF65-F5344CB8AC3E}">
        <p14:creationId xmlns:p14="http://schemas.microsoft.com/office/powerpoint/2010/main" val="1033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27012" y="152400"/>
            <a:ext cx="9220200" cy="703348"/>
          </a:xfrm>
        </p:spPr>
        <p:txBody>
          <a:bodyPr/>
          <a:lstStyle/>
          <a:p>
            <a:r>
              <a:rPr lang="en-US" dirty="0"/>
              <a:t>From the Prospective of Lenders</a:t>
            </a:r>
          </a:p>
        </p:txBody>
      </p:sp>
      <p:sp>
        <p:nvSpPr>
          <p:cNvPr id="9" name="Content Placeholder 2">
            <a:extLst>
              <a:ext uri="{FF2B5EF4-FFF2-40B4-BE49-F238E27FC236}">
                <a16:creationId xmlns:a16="http://schemas.microsoft.com/office/drawing/2014/main" id="{F73E9D92-C618-4610-8B9F-E99DFC55A786}"/>
              </a:ext>
            </a:extLst>
          </p:cNvPr>
          <p:cNvSpPr txBox="1">
            <a:spLocks/>
          </p:cNvSpPr>
          <p:nvPr/>
        </p:nvSpPr>
        <p:spPr>
          <a:xfrm>
            <a:off x="227011" y="855748"/>
            <a:ext cx="5639861" cy="5621252"/>
          </a:xfrm>
          <a:prstGeom prst="rect">
            <a:avLst/>
          </a:prstGeom>
        </p:spPr>
        <p:txBody>
          <a:bodyPr vert="horz" lIns="91416" tIns="45708" rIns="91416" bIns="45708"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999" b="1" u="sng" dirty="0">
                <a:solidFill>
                  <a:srgbClr val="FF0000"/>
                </a:solidFill>
              </a:rPr>
              <a:t>Credit Analysis</a:t>
            </a:r>
          </a:p>
          <a:p>
            <a:pPr lvl="1"/>
            <a:r>
              <a:rPr lang="en-US" sz="1799" b="1" u="sng" dirty="0">
                <a:solidFill>
                  <a:schemeClr val="tx1"/>
                </a:solidFill>
              </a:rPr>
              <a:t>Risks that is pushing the Value Line Down:</a:t>
            </a:r>
          </a:p>
          <a:p>
            <a:pPr lvl="2"/>
            <a:r>
              <a:rPr lang="en-US" b="1" dirty="0">
                <a:solidFill>
                  <a:schemeClr val="tx1"/>
                </a:solidFill>
              </a:rPr>
              <a:t>Economy</a:t>
            </a:r>
          </a:p>
          <a:p>
            <a:pPr lvl="2"/>
            <a:r>
              <a:rPr lang="en-US" b="1" dirty="0">
                <a:solidFill>
                  <a:schemeClr val="tx1"/>
                </a:solidFill>
              </a:rPr>
              <a:t>Government</a:t>
            </a:r>
          </a:p>
          <a:p>
            <a:pPr lvl="2"/>
            <a:r>
              <a:rPr lang="en-US" b="1" dirty="0">
                <a:solidFill>
                  <a:schemeClr val="tx1"/>
                </a:solidFill>
              </a:rPr>
              <a:t>Other Systemic/Firm and Asset Class Specific Risks</a:t>
            </a:r>
          </a:p>
          <a:p>
            <a:pPr lvl="2"/>
            <a:endParaRPr lang="en-US" b="1" dirty="0">
              <a:solidFill>
                <a:schemeClr val="tx1"/>
              </a:solidFill>
            </a:endParaRPr>
          </a:p>
          <a:p>
            <a:pPr lvl="1"/>
            <a:r>
              <a:rPr lang="en-US" sz="1799" b="1" u="sng" dirty="0">
                <a:solidFill>
                  <a:schemeClr val="tx1"/>
                </a:solidFill>
              </a:rPr>
              <a:t>Strategies to Keep the Value Line Up</a:t>
            </a:r>
          </a:p>
          <a:p>
            <a:pPr lvl="2"/>
            <a:r>
              <a:rPr lang="en-US" b="1" dirty="0">
                <a:solidFill>
                  <a:schemeClr val="tx1"/>
                </a:solidFill>
              </a:rPr>
              <a:t>Loan / Bond Structure</a:t>
            </a:r>
          </a:p>
          <a:p>
            <a:pPr lvl="2"/>
            <a:r>
              <a:rPr lang="en-US" b="1" dirty="0">
                <a:solidFill>
                  <a:schemeClr val="tx1"/>
                </a:solidFill>
              </a:rPr>
              <a:t>Debt Capacity Analysis</a:t>
            </a:r>
          </a:p>
          <a:p>
            <a:pPr lvl="2"/>
            <a:r>
              <a:rPr lang="en-US" b="1" dirty="0">
                <a:solidFill>
                  <a:schemeClr val="tx1"/>
                </a:solidFill>
              </a:rPr>
              <a:t>Sound Credit Analysis – CAMEL Approach</a:t>
            </a:r>
          </a:p>
        </p:txBody>
      </p:sp>
      <p:pic>
        <p:nvPicPr>
          <p:cNvPr id="7" name="Picture 6">
            <a:extLst>
              <a:ext uri="{FF2B5EF4-FFF2-40B4-BE49-F238E27FC236}">
                <a16:creationId xmlns:a16="http://schemas.microsoft.com/office/drawing/2014/main" id="{44980ECF-430D-403E-88A6-BD010587AF16}"/>
              </a:ext>
            </a:extLst>
          </p:cNvPr>
          <p:cNvPicPr>
            <a:picLocks noChangeAspect="1"/>
          </p:cNvPicPr>
          <p:nvPr/>
        </p:nvPicPr>
        <p:blipFill>
          <a:blip r:embed="rId2"/>
          <a:stretch>
            <a:fillRect/>
          </a:stretch>
        </p:blipFill>
        <p:spPr>
          <a:xfrm>
            <a:off x="5878151" y="2133600"/>
            <a:ext cx="6094940" cy="3428404"/>
          </a:xfrm>
          <a:prstGeom prst="rect">
            <a:avLst/>
          </a:prstGeom>
          <a:noFill/>
          <a:ln w="53975">
            <a:solidFill>
              <a:schemeClr val="tx1"/>
            </a:solidFill>
          </a:ln>
        </p:spPr>
      </p:pic>
    </p:spTree>
    <p:extLst>
      <p:ext uri="{BB962C8B-B14F-4D97-AF65-F5344CB8AC3E}">
        <p14:creationId xmlns:p14="http://schemas.microsoft.com/office/powerpoint/2010/main" val="372650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60612" y="2728735"/>
            <a:ext cx="7467600" cy="1400530"/>
          </a:xfrm>
        </p:spPr>
        <p:txBody>
          <a:bodyPr anchor="ctr">
            <a:normAutofit fontScale="90000"/>
          </a:bodyPr>
          <a:lstStyle/>
          <a:p>
            <a:r>
              <a:rPr lang="en-US" b="1" dirty="0">
                <a:solidFill>
                  <a:srgbClr val="FFFFFF"/>
                </a:solidFill>
              </a:rPr>
              <a:t>Commercial Credit Concepts and Definitions</a:t>
            </a:r>
            <a:br>
              <a:rPr lang="en-US" b="1" dirty="0">
                <a:solidFill>
                  <a:srgbClr val="FFFFFF"/>
                </a:solidFill>
              </a:rPr>
            </a:br>
            <a:endParaRPr lang="en-US" sz="3200" b="1" dirty="0">
              <a:solidFill>
                <a:srgbClr val="FFFFFF"/>
              </a:solidFill>
            </a:endParaRPr>
          </a:p>
        </p:txBody>
      </p:sp>
    </p:spTree>
    <p:extLst>
      <p:ext uri="{BB962C8B-B14F-4D97-AF65-F5344CB8AC3E}">
        <p14:creationId xmlns:p14="http://schemas.microsoft.com/office/powerpoint/2010/main" val="160865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3413</TotalTime>
  <Words>2523</Words>
  <Application>Microsoft Office PowerPoint</Application>
  <PresentationFormat>Custom</PresentationFormat>
  <Paragraphs>245</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Century Gothic</vt:lpstr>
      <vt:lpstr>Corbel</vt:lpstr>
      <vt:lpstr>Symbol</vt:lpstr>
      <vt:lpstr>Wingdings</vt:lpstr>
      <vt:lpstr>Wingdings 3</vt:lpstr>
      <vt:lpstr>Ion</vt:lpstr>
      <vt:lpstr>Introducing Credit Basics</vt:lpstr>
      <vt:lpstr>PowerPoint Presentation</vt:lpstr>
      <vt:lpstr>PowerPoint Presentation</vt:lpstr>
      <vt:lpstr>PowerPoint Presentation</vt:lpstr>
      <vt:lpstr>PowerPoint Presentation</vt:lpstr>
      <vt:lpstr>PowerPoint Presentation</vt:lpstr>
      <vt:lpstr>From the Prospective of Mgmt/Equity/Borrower</vt:lpstr>
      <vt:lpstr>From the Prospective of Lenders</vt:lpstr>
      <vt:lpstr>Commercial Credit Concepts and Definitions </vt:lpstr>
      <vt:lpstr>Corporate Banking – Quantitative Approach Bank Asset Rating Categories</vt:lpstr>
      <vt:lpstr>Bank Asset Rating Categories</vt:lpstr>
      <vt:lpstr>Corporate Banking – Qualitative Approach</vt:lpstr>
      <vt:lpstr>Client Qualification &amp; Credit Process</vt:lpstr>
      <vt:lpstr>Management Discussion &amp; Analysis (MD&amp;A)</vt:lpstr>
      <vt:lpstr>Historical Financial Statement Analysis</vt:lpstr>
      <vt:lpstr>Cash Flow Analysis - Available</vt:lpstr>
      <vt:lpstr>Financial Performance Analysis Answering the 3 questions</vt:lpstr>
      <vt:lpstr>Cash Flow Analysis Coverage &amp; Ratios</vt:lpstr>
      <vt:lpstr>Structuring and Risk Mitigation</vt:lpstr>
      <vt:lpstr>Corporate Banking: Loan Covenants</vt:lpstr>
      <vt:lpstr>Pricing of Risk</vt:lpstr>
      <vt:lpstr>Corporate Banking: Bank’s Strength and Loan Products</vt:lpstr>
      <vt:lpstr>Corporate Banking: CAMELS Bank Ratings</vt:lpstr>
      <vt:lpstr>Corporate Banking: Banking Units</vt:lpstr>
      <vt:lpstr>Corporate Banking: Corporate Loans </vt:lpstr>
      <vt:lpstr>Corporate Banking: Corporate Loans </vt:lpstr>
      <vt:lpstr>PowerPoint Presentation</vt:lpstr>
      <vt:lpstr>Corporate Banking: Commercial Finance – Equipment Finance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36</cp:revision>
  <dcterms:created xsi:type="dcterms:W3CDTF">2020-05-26T21:09:41Z</dcterms:created>
  <dcterms:modified xsi:type="dcterms:W3CDTF">2024-09-04T19:45:11Z</dcterms:modified>
</cp:coreProperties>
</file>