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36" r:id="rId3"/>
    <p:sldId id="258" r:id="rId4"/>
    <p:sldId id="259" r:id="rId5"/>
    <p:sldId id="260" r:id="rId6"/>
    <p:sldId id="306" r:id="rId7"/>
    <p:sldId id="338" r:id="rId8"/>
    <p:sldId id="265" r:id="rId9"/>
    <p:sldId id="292" r:id="rId10"/>
    <p:sldId id="293" r:id="rId11"/>
    <p:sldId id="296" r:id="rId12"/>
    <p:sldId id="297" r:id="rId13"/>
    <p:sldId id="298" r:id="rId14"/>
    <p:sldId id="311" r:id="rId15"/>
    <p:sldId id="300" r:id="rId16"/>
    <p:sldId id="301" r:id="rId17"/>
    <p:sldId id="302" r:id="rId18"/>
    <p:sldId id="303" r:id="rId19"/>
    <p:sldId id="304" r:id="rId20"/>
    <p:sldId id="305" r:id="rId21"/>
    <p:sldId id="309" r:id="rId22"/>
    <p:sldId id="316" r:id="rId23"/>
    <p:sldId id="318" r:id="rId24"/>
    <p:sldId id="307" r:id="rId25"/>
    <p:sldId id="331" r:id="rId26"/>
    <p:sldId id="263" r:id="rId27"/>
    <p:sldId id="339" r:id="rId28"/>
    <p:sldId id="340" r:id="rId29"/>
    <p:sldId id="341" r:id="rId30"/>
    <p:sldId id="326" r:id="rId31"/>
    <p:sldId id="323" r:id="rId32"/>
    <p:sldId id="320" r:id="rId33"/>
    <p:sldId id="321" r:id="rId34"/>
    <p:sldId id="322" r:id="rId35"/>
    <p:sldId id="324" r:id="rId36"/>
    <p:sldId id="325" r:id="rId37"/>
    <p:sldId id="330" r:id="rId38"/>
    <p:sldId id="327" r:id="rId39"/>
    <p:sldId id="329" r:id="rId40"/>
    <p:sldId id="334" r:id="rId41"/>
    <p:sldId id="328" r:id="rId42"/>
    <p:sldId id="335" r:id="rId43"/>
    <p:sldId id="337" r:id="rId44"/>
  </p:sldIdLst>
  <p:sldSz cx="12192000" cy="6858000"/>
  <p:notesSz cx="7086600" cy="9372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1" autoAdjust="0"/>
    <p:restoredTop sz="94660"/>
  </p:normalViewPr>
  <p:slideViewPr>
    <p:cSldViewPr snapToGrid="0">
      <p:cViewPr varScale="1">
        <p:scale>
          <a:sx n="105" d="100"/>
          <a:sy n="105" d="100"/>
        </p:scale>
        <p:origin x="16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Droussiotis" userId="66921b89f68d3868" providerId="LiveId" clId="{7AD286A1-2960-44A2-A6D0-D1600DAF8286}"/>
    <pc:docChg chg="modSld">
      <pc:chgData name="Chris Droussiotis" userId="66921b89f68d3868" providerId="LiveId" clId="{7AD286A1-2960-44A2-A6D0-D1600DAF8286}" dt="2019-06-29T01:38:57.421" v="1" actId="5793"/>
      <pc:docMkLst>
        <pc:docMk/>
      </pc:docMkLst>
      <pc:sldChg chg="modSp">
        <pc:chgData name="Chris Droussiotis" userId="66921b89f68d3868" providerId="LiveId" clId="{7AD286A1-2960-44A2-A6D0-D1600DAF8286}" dt="2019-06-29T01:38:57.421" v="1" actId="5793"/>
        <pc:sldMkLst>
          <pc:docMk/>
          <pc:sldMk cId="3311963435" sldId="336"/>
        </pc:sldMkLst>
        <pc:spChg chg="mod">
          <ac:chgData name="Chris Droussiotis" userId="66921b89f68d3868" providerId="LiveId" clId="{7AD286A1-2960-44A2-A6D0-D1600DAF8286}" dt="2019-06-29T01:38:57.421" v="1" actId="5793"/>
          <ac:spMkLst>
            <pc:docMk/>
            <pc:sldMk cId="3311963435" sldId="336"/>
            <ac:spMk id="3" creationId="{D6C0F240-297D-483D-B89D-18FC470E7DEF}"/>
          </ac:spMkLst>
        </pc:spChg>
      </pc:sldChg>
    </pc:docChg>
  </pc:docChgLst>
  <pc:docChgLst>
    <pc:chgData name="Chris Droussiotis" userId="66921b89f68d3868" providerId="LiveId" clId="{8DEF275D-A5B3-4ED0-9D69-849C9B792D74}"/>
    <pc:docChg chg="custSel modSld">
      <pc:chgData name="Chris Droussiotis" userId="66921b89f68d3868" providerId="LiveId" clId="{8DEF275D-A5B3-4ED0-9D69-849C9B792D74}" dt="2019-06-28T15:55:30.974" v="33" actId="20577"/>
      <pc:docMkLst>
        <pc:docMk/>
      </pc:docMkLst>
      <pc:sldChg chg="delSp modSp">
        <pc:chgData name="Chris Droussiotis" userId="66921b89f68d3868" providerId="LiveId" clId="{8DEF275D-A5B3-4ED0-9D69-849C9B792D74}" dt="2019-06-28T15:55:30.974" v="33" actId="20577"/>
        <pc:sldMkLst>
          <pc:docMk/>
          <pc:sldMk cId="4185817010" sldId="256"/>
        </pc:sldMkLst>
        <pc:spChg chg="mod">
          <ac:chgData name="Chris Droussiotis" userId="66921b89f68d3868" providerId="LiveId" clId="{8DEF275D-A5B3-4ED0-9D69-849C9B792D74}" dt="2019-06-28T15:55:30.974" v="33" actId="20577"/>
          <ac:spMkLst>
            <pc:docMk/>
            <pc:sldMk cId="4185817010" sldId="256"/>
            <ac:spMk id="3" creationId="{C07B1362-C5D5-40F7-B06E-5F6BD415D955}"/>
          </ac:spMkLst>
        </pc:spChg>
        <pc:picChg chg="del">
          <ac:chgData name="Chris Droussiotis" userId="66921b89f68d3868" providerId="LiveId" clId="{8DEF275D-A5B3-4ED0-9D69-849C9B792D74}" dt="2019-06-28T15:55:01.624" v="0" actId="478"/>
          <ac:picMkLst>
            <pc:docMk/>
            <pc:sldMk cId="4185817010" sldId="256"/>
            <ac:picMk id="8" creationId="{40607A9D-4D62-4763-862B-1CFEAEECF8FF}"/>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7/5/2019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7/5/2019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7/5/2019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7/5/2019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7/5/2019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7/5/2019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7/5/2019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7/5/2019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7/5/2019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7/5/2019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7/5/2019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7/5/2019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7/5/2019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7/5/2019</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7/5/2019</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en.wikipedia.org/wiki/PayPal" TargetMode="External"/><Relationship Id="rId2" Type="http://schemas.openxmlformats.org/officeDocument/2006/relationships/hyperlink" Target="https://en.wikipedia.org/wiki/Mobile_payment" TargetMode="Externa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hyperlink" Target="https://en.wikipedia.org/wiki/Payment_rail" TargetMode="Externa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 Id="rId4" Type="http://schemas.openxmlformats.org/officeDocument/2006/relationships/image" Target="../media/image23.e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8.emf"/></Relationships>
</file>

<file path=ppt/slides/_rels/slide43.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D59AA-3710-4D04-9572-CEDE4EEB6B20}"/>
              </a:ext>
            </a:extLst>
          </p:cNvPr>
          <p:cNvSpPr>
            <a:spLocks noGrp="1"/>
          </p:cNvSpPr>
          <p:nvPr>
            <p:ph type="ctrTitle"/>
          </p:nvPr>
        </p:nvSpPr>
        <p:spPr>
          <a:xfrm>
            <a:off x="257503" y="2827242"/>
            <a:ext cx="11892456" cy="1926358"/>
          </a:xfrm>
        </p:spPr>
        <p:txBody>
          <a:bodyPr/>
          <a:lstStyle/>
          <a:p>
            <a:r>
              <a:rPr lang="en-US" dirty="0"/>
              <a:t>VALUATION</a:t>
            </a:r>
            <a:br>
              <a:rPr lang="en-US" dirty="0"/>
            </a:br>
            <a:r>
              <a:rPr lang="en-US" sz="3200" dirty="0"/>
              <a:t>INTELLECTUAL PROPERTY, PATENTS AND START-UPS</a:t>
            </a:r>
          </a:p>
        </p:txBody>
      </p:sp>
      <p:sp>
        <p:nvSpPr>
          <p:cNvPr id="3" name="Subtitle 2">
            <a:extLst>
              <a:ext uri="{FF2B5EF4-FFF2-40B4-BE49-F238E27FC236}">
                <a16:creationId xmlns:a16="http://schemas.microsoft.com/office/drawing/2014/main" id="{C07B1362-C5D5-40F7-B06E-5F6BD415D955}"/>
              </a:ext>
            </a:extLst>
          </p:cNvPr>
          <p:cNvSpPr>
            <a:spLocks noGrp="1"/>
          </p:cNvSpPr>
          <p:nvPr>
            <p:ph type="subTitle" idx="1"/>
          </p:nvPr>
        </p:nvSpPr>
        <p:spPr>
          <a:xfrm>
            <a:off x="810001" y="5280847"/>
            <a:ext cx="10572000" cy="820408"/>
          </a:xfrm>
        </p:spPr>
        <p:txBody>
          <a:bodyPr>
            <a:normAutofit/>
          </a:bodyPr>
          <a:lstStyle/>
          <a:p>
            <a:r>
              <a:rPr lang="en-US" dirty="0"/>
              <a:t>Professor Chris Droussiotis</a:t>
            </a:r>
          </a:p>
          <a:p>
            <a:r>
              <a:rPr lang="en-US" dirty="0"/>
              <a:t>July 2019</a:t>
            </a:r>
          </a:p>
        </p:txBody>
      </p:sp>
      <p:pic>
        <p:nvPicPr>
          <p:cNvPr id="4" name="Picture 3">
            <a:extLst>
              <a:ext uri="{FF2B5EF4-FFF2-40B4-BE49-F238E27FC236}">
                <a16:creationId xmlns:a16="http://schemas.microsoft.com/office/drawing/2014/main" id="{AF766699-ED8E-4787-AC14-C0F11429A182}"/>
              </a:ext>
            </a:extLst>
          </p:cNvPr>
          <p:cNvPicPr>
            <a:picLocks noChangeAspect="1"/>
          </p:cNvPicPr>
          <p:nvPr/>
        </p:nvPicPr>
        <p:blipFill>
          <a:blip r:embed="rId2"/>
          <a:stretch>
            <a:fillRect/>
          </a:stretch>
        </p:blipFill>
        <p:spPr>
          <a:xfrm>
            <a:off x="306972" y="357270"/>
            <a:ext cx="3839361" cy="2469972"/>
          </a:xfrm>
          <a:prstGeom prst="rect">
            <a:avLst/>
          </a:prstGeom>
        </p:spPr>
      </p:pic>
      <p:sp>
        <p:nvSpPr>
          <p:cNvPr id="5" name="TextBox 4">
            <a:extLst>
              <a:ext uri="{FF2B5EF4-FFF2-40B4-BE49-F238E27FC236}">
                <a16:creationId xmlns:a16="http://schemas.microsoft.com/office/drawing/2014/main" id="{6F53D4ED-AD6B-4B20-A371-795BDB09FE68}"/>
              </a:ext>
            </a:extLst>
          </p:cNvPr>
          <p:cNvSpPr txBox="1"/>
          <p:nvPr/>
        </p:nvSpPr>
        <p:spPr>
          <a:xfrm>
            <a:off x="1162481" y="770359"/>
            <a:ext cx="457200" cy="369332"/>
          </a:xfrm>
          <a:prstGeom prst="rect">
            <a:avLst/>
          </a:prstGeom>
          <a:noFill/>
        </p:spPr>
        <p:txBody>
          <a:bodyPr wrap="square" rtlCol="0">
            <a:spAutoFit/>
          </a:bodyPr>
          <a:lstStyle/>
          <a:p>
            <a:r>
              <a:rPr lang="en-US" b="1" dirty="0"/>
              <a:t>I</a:t>
            </a:r>
            <a:r>
              <a:rPr lang="en-US" b="1" dirty="0">
                <a:solidFill>
                  <a:schemeClr val="bg1"/>
                </a:solidFill>
              </a:rPr>
              <a:t>IP</a:t>
            </a:r>
            <a:endParaRPr lang="en-US" b="1" dirty="0"/>
          </a:p>
        </p:txBody>
      </p:sp>
      <p:sp>
        <p:nvSpPr>
          <p:cNvPr id="6" name="TextBox 5">
            <a:extLst>
              <a:ext uri="{FF2B5EF4-FFF2-40B4-BE49-F238E27FC236}">
                <a16:creationId xmlns:a16="http://schemas.microsoft.com/office/drawing/2014/main" id="{2B5BCC8B-A4FB-41D6-AB3F-69B9E30466CB}"/>
              </a:ext>
            </a:extLst>
          </p:cNvPr>
          <p:cNvSpPr txBox="1"/>
          <p:nvPr/>
        </p:nvSpPr>
        <p:spPr>
          <a:xfrm>
            <a:off x="1912888" y="1331203"/>
            <a:ext cx="942991" cy="646331"/>
          </a:xfrm>
          <a:prstGeom prst="rect">
            <a:avLst/>
          </a:prstGeom>
          <a:noFill/>
        </p:spPr>
        <p:txBody>
          <a:bodyPr wrap="square" rtlCol="0">
            <a:spAutoFit/>
          </a:bodyPr>
          <a:lstStyle/>
          <a:p>
            <a:r>
              <a:rPr lang="en-US" b="1" dirty="0">
                <a:solidFill>
                  <a:schemeClr val="bg1"/>
                </a:solidFill>
              </a:rPr>
              <a:t>Cash</a:t>
            </a:r>
          </a:p>
          <a:p>
            <a:r>
              <a:rPr lang="en-US" b="1" dirty="0">
                <a:solidFill>
                  <a:schemeClr val="bg1"/>
                </a:solidFill>
              </a:rPr>
              <a:t>Flow</a:t>
            </a:r>
          </a:p>
        </p:txBody>
      </p:sp>
      <p:sp>
        <p:nvSpPr>
          <p:cNvPr id="7" name="TextBox 6">
            <a:extLst>
              <a:ext uri="{FF2B5EF4-FFF2-40B4-BE49-F238E27FC236}">
                <a16:creationId xmlns:a16="http://schemas.microsoft.com/office/drawing/2014/main" id="{1075AFF0-0E96-4B31-A8C9-948554EC7476}"/>
              </a:ext>
            </a:extLst>
          </p:cNvPr>
          <p:cNvSpPr txBox="1"/>
          <p:nvPr/>
        </p:nvSpPr>
        <p:spPr>
          <a:xfrm>
            <a:off x="3100557" y="1407590"/>
            <a:ext cx="499242" cy="369332"/>
          </a:xfrm>
          <a:prstGeom prst="rect">
            <a:avLst/>
          </a:prstGeom>
          <a:noFill/>
        </p:spPr>
        <p:txBody>
          <a:bodyPr wrap="square" rtlCol="0">
            <a:spAutoFit/>
          </a:bodyPr>
          <a:lstStyle/>
          <a:p>
            <a:r>
              <a:rPr lang="en-US" b="1" dirty="0">
                <a:solidFill>
                  <a:schemeClr val="bg1"/>
                </a:solidFill>
              </a:rPr>
              <a:t>BV</a:t>
            </a:r>
          </a:p>
        </p:txBody>
      </p:sp>
      <p:sp>
        <p:nvSpPr>
          <p:cNvPr id="10" name="TextBox 9">
            <a:extLst>
              <a:ext uri="{FF2B5EF4-FFF2-40B4-BE49-F238E27FC236}">
                <a16:creationId xmlns:a16="http://schemas.microsoft.com/office/drawing/2014/main" id="{C8C957CC-81FF-4F60-8D1E-27E739A7C55B}"/>
              </a:ext>
            </a:extLst>
          </p:cNvPr>
          <p:cNvSpPr txBox="1"/>
          <p:nvPr/>
        </p:nvSpPr>
        <p:spPr>
          <a:xfrm>
            <a:off x="904979" y="1552780"/>
            <a:ext cx="409902" cy="369332"/>
          </a:xfrm>
          <a:prstGeom prst="rect">
            <a:avLst/>
          </a:prstGeom>
          <a:noFill/>
        </p:spPr>
        <p:txBody>
          <a:bodyPr wrap="square" rtlCol="0">
            <a:spAutoFit/>
          </a:bodyPr>
          <a:lstStyle/>
          <a:p>
            <a:r>
              <a:rPr lang="en-US" b="1" dirty="0">
                <a:solidFill>
                  <a:schemeClr val="bg1"/>
                </a:solidFill>
              </a:rPr>
              <a:t>G</a:t>
            </a:r>
          </a:p>
        </p:txBody>
      </p:sp>
      <p:sp>
        <p:nvSpPr>
          <p:cNvPr id="11" name="TextBox 10">
            <a:extLst>
              <a:ext uri="{FF2B5EF4-FFF2-40B4-BE49-F238E27FC236}">
                <a16:creationId xmlns:a16="http://schemas.microsoft.com/office/drawing/2014/main" id="{3E80BCB5-7CB1-414F-95F1-C5C3A9192BBD}"/>
              </a:ext>
            </a:extLst>
          </p:cNvPr>
          <p:cNvSpPr txBox="1"/>
          <p:nvPr/>
        </p:nvSpPr>
        <p:spPr>
          <a:xfrm>
            <a:off x="2845373" y="2165359"/>
            <a:ext cx="409902" cy="369332"/>
          </a:xfrm>
          <a:prstGeom prst="rect">
            <a:avLst/>
          </a:prstGeom>
          <a:noFill/>
        </p:spPr>
        <p:txBody>
          <a:bodyPr wrap="square" rtlCol="0">
            <a:spAutoFit/>
          </a:bodyPr>
          <a:lstStyle/>
          <a:p>
            <a:r>
              <a:rPr lang="en-US" b="1" dirty="0">
                <a:solidFill>
                  <a:schemeClr val="bg1"/>
                </a:solidFill>
              </a:rPr>
              <a:t>P</a:t>
            </a:r>
          </a:p>
        </p:txBody>
      </p:sp>
      <p:sp>
        <p:nvSpPr>
          <p:cNvPr id="12" name="TextBox 11">
            <a:extLst>
              <a:ext uri="{FF2B5EF4-FFF2-40B4-BE49-F238E27FC236}">
                <a16:creationId xmlns:a16="http://schemas.microsoft.com/office/drawing/2014/main" id="{0D2E96FE-1752-4929-8CE4-733FBDFC5765}"/>
              </a:ext>
            </a:extLst>
          </p:cNvPr>
          <p:cNvSpPr txBox="1"/>
          <p:nvPr/>
        </p:nvSpPr>
        <p:spPr>
          <a:xfrm>
            <a:off x="1455687" y="2104400"/>
            <a:ext cx="520262" cy="369332"/>
          </a:xfrm>
          <a:prstGeom prst="rect">
            <a:avLst/>
          </a:prstGeom>
          <a:noFill/>
        </p:spPr>
        <p:txBody>
          <a:bodyPr wrap="square" rtlCol="0">
            <a:spAutoFit/>
          </a:bodyPr>
          <a:lstStyle/>
          <a:p>
            <a:r>
              <a:rPr lang="en-US" b="1" dirty="0">
                <a:solidFill>
                  <a:schemeClr val="bg1"/>
                </a:solidFill>
              </a:rPr>
              <a:t>L</a:t>
            </a:r>
          </a:p>
        </p:txBody>
      </p:sp>
      <p:sp>
        <p:nvSpPr>
          <p:cNvPr id="13" name="TextBox 12">
            <a:extLst>
              <a:ext uri="{FF2B5EF4-FFF2-40B4-BE49-F238E27FC236}">
                <a16:creationId xmlns:a16="http://schemas.microsoft.com/office/drawing/2014/main" id="{8AAC931E-4331-45F3-A0DE-BB8825C05E61}"/>
              </a:ext>
            </a:extLst>
          </p:cNvPr>
          <p:cNvSpPr txBox="1"/>
          <p:nvPr/>
        </p:nvSpPr>
        <p:spPr>
          <a:xfrm>
            <a:off x="2791584" y="740421"/>
            <a:ext cx="203867" cy="369332"/>
          </a:xfrm>
          <a:prstGeom prst="rect">
            <a:avLst/>
          </a:prstGeom>
          <a:noFill/>
        </p:spPr>
        <p:txBody>
          <a:bodyPr wrap="square" rtlCol="0">
            <a:spAutoFit/>
          </a:bodyPr>
          <a:lstStyle/>
          <a:p>
            <a:r>
              <a:rPr lang="en-US" b="1" dirty="0">
                <a:solidFill>
                  <a:schemeClr val="bg1"/>
                </a:solidFill>
              </a:rPr>
              <a:t>V</a:t>
            </a:r>
          </a:p>
        </p:txBody>
      </p:sp>
    </p:spTree>
    <p:extLst>
      <p:ext uri="{BB962C8B-B14F-4D97-AF65-F5344CB8AC3E}">
        <p14:creationId xmlns:p14="http://schemas.microsoft.com/office/powerpoint/2010/main" val="4185817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Freeform 6">
            <a:extLst>
              <a:ext uri="{FF2B5EF4-FFF2-40B4-BE49-F238E27FC236}">
                <a16:creationId xmlns:a16="http://schemas.microsoft.com/office/drawing/2014/main" id="{133F8CB7-795C-4272-9073-64D8CF97F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180DE8A2-73B1-4AFE-8FB9-BE4B66F398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6">
            <a:extLst>
              <a:ext uri="{FF2B5EF4-FFF2-40B4-BE49-F238E27FC236}">
                <a16:creationId xmlns:a16="http://schemas.microsoft.com/office/drawing/2014/main" id="{E5ADB140-E61F-4DA4-A342-F5EF70772D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rgbClr val="212121"/>
          </a:solid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7" name="Title 1">
            <a:extLst>
              <a:ext uri="{FF2B5EF4-FFF2-40B4-BE49-F238E27FC236}">
                <a16:creationId xmlns:a16="http://schemas.microsoft.com/office/drawing/2014/main" id="{86FD028D-DBED-41F9-A8C9-8DB44DEFB621}"/>
              </a:ext>
            </a:extLst>
          </p:cNvPr>
          <p:cNvSpPr>
            <a:spLocks noGrp="1"/>
          </p:cNvSpPr>
          <p:nvPr>
            <p:ph type="title"/>
          </p:nvPr>
        </p:nvSpPr>
        <p:spPr>
          <a:xfrm>
            <a:off x="451514" y="394943"/>
            <a:ext cx="11288972" cy="816637"/>
          </a:xfrm>
          <a:effectLst/>
        </p:spPr>
        <p:txBody>
          <a:bodyPr vert="horz" lIns="91440" tIns="45720" rIns="91440" bIns="45720" rtlCol="0" anchor="b">
            <a:normAutofit/>
          </a:bodyPr>
          <a:lstStyle/>
          <a:p>
            <a:pPr>
              <a:lnSpc>
                <a:spcPct val="90000"/>
              </a:lnSpc>
            </a:pPr>
            <a:r>
              <a:rPr lang="en-US" sz="2500" dirty="0">
                <a:solidFill>
                  <a:srgbClr val="FFFFFF"/>
                </a:solidFill>
              </a:rPr>
              <a:t>Method 1: </a:t>
            </a:r>
            <a:br>
              <a:rPr lang="en-US" sz="2500" dirty="0">
                <a:solidFill>
                  <a:srgbClr val="FFFFFF"/>
                </a:solidFill>
              </a:rPr>
            </a:br>
            <a:r>
              <a:rPr lang="en-US" sz="2500" dirty="0">
                <a:solidFill>
                  <a:srgbClr val="FFFFFF"/>
                </a:solidFill>
              </a:rPr>
              <a:t>Using the Stock Price as the Basis of Valuation</a:t>
            </a:r>
          </a:p>
        </p:txBody>
      </p:sp>
      <p:sp>
        <p:nvSpPr>
          <p:cNvPr id="9" name="Content Placeholder 8">
            <a:extLst>
              <a:ext uri="{FF2B5EF4-FFF2-40B4-BE49-F238E27FC236}">
                <a16:creationId xmlns:a16="http://schemas.microsoft.com/office/drawing/2014/main" id="{332A0512-EB6C-45E7-9D6C-08EAAA12CE5A}"/>
              </a:ext>
            </a:extLst>
          </p:cNvPr>
          <p:cNvSpPr>
            <a:spLocks noGrp="1"/>
          </p:cNvSpPr>
          <p:nvPr>
            <p:ph idx="1"/>
          </p:nvPr>
        </p:nvSpPr>
        <p:spPr>
          <a:xfrm>
            <a:off x="451514" y="1211580"/>
            <a:ext cx="11288972" cy="491490"/>
          </a:xfrm>
        </p:spPr>
        <p:txBody>
          <a:bodyPr vert="horz" lIns="91440" tIns="45720" rIns="91440" bIns="45720" rtlCol="0" anchor="t">
            <a:normAutofit/>
          </a:bodyPr>
          <a:lstStyle/>
          <a:p>
            <a:pPr marL="0" indent="0">
              <a:buNone/>
            </a:pPr>
            <a:r>
              <a:rPr lang="en-US" kern="1200" dirty="0">
                <a:solidFill>
                  <a:srgbClr val="FFFFFF"/>
                </a:solidFill>
                <a:latin typeface="+mn-lt"/>
                <a:ea typeface="+mn-ea"/>
                <a:cs typeface="+mn-cs"/>
              </a:rPr>
              <a:t>ENTERPISE VALUE: $2.72 Billion</a:t>
            </a:r>
          </a:p>
        </p:txBody>
      </p:sp>
      <p:pic>
        <p:nvPicPr>
          <p:cNvPr id="2" name="Picture 1">
            <a:extLst>
              <a:ext uri="{FF2B5EF4-FFF2-40B4-BE49-F238E27FC236}">
                <a16:creationId xmlns:a16="http://schemas.microsoft.com/office/drawing/2014/main" id="{FCF9C9A2-43D5-4ED4-A82E-3CD229CF3623}"/>
              </a:ext>
            </a:extLst>
          </p:cNvPr>
          <p:cNvPicPr>
            <a:picLocks noChangeAspect="1"/>
          </p:cNvPicPr>
          <p:nvPr/>
        </p:nvPicPr>
        <p:blipFill>
          <a:blip r:embed="rId2"/>
          <a:stretch>
            <a:fillRect/>
          </a:stretch>
        </p:blipFill>
        <p:spPr>
          <a:xfrm>
            <a:off x="451514" y="2349499"/>
            <a:ext cx="11107617" cy="3691864"/>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3552212618"/>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4871C-F5C2-4FB9-B170-2514DD0B86BF}"/>
              </a:ext>
            </a:extLst>
          </p:cNvPr>
          <p:cNvSpPr>
            <a:spLocks noGrp="1"/>
          </p:cNvSpPr>
          <p:nvPr>
            <p:ph type="title"/>
          </p:nvPr>
        </p:nvSpPr>
        <p:spPr>
          <a:xfrm>
            <a:off x="810000" y="447188"/>
            <a:ext cx="10571998" cy="970450"/>
          </a:xfrm>
        </p:spPr>
        <p:txBody>
          <a:bodyPr/>
          <a:lstStyle/>
          <a:p>
            <a:r>
              <a:rPr lang="en-US" dirty="0"/>
              <a:t>Method 2</a:t>
            </a:r>
            <a:br>
              <a:rPr lang="en-US" dirty="0"/>
            </a:br>
            <a:r>
              <a:rPr lang="en-US" sz="2400" dirty="0"/>
              <a:t>Using Comparable Trading EBITDA Multiples</a:t>
            </a:r>
            <a:endParaRPr lang="en-US" dirty="0"/>
          </a:p>
        </p:txBody>
      </p:sp>
      <p:sp>
        <p:nvSpPr>
          <p:cNvPr id="3" name="Content Placeholder 2">
            <a:extLst>
              <a:ext uri="{FF2B5EF4-FFF2-40B4-BE49-F238E27FC236}">
                <a16:creationId xmlns:a16="http://schemas.microsoft.com/office/drawing/2014/main" id="{AB23BCD6-9C7A-4055-90BF-280A0342B53F}"/>
              </a:ext>
            </a:extLst>
          </p:cNvPr>
          <p:cNvSpPr>
            <a:spLocks noGrp="1"/>
          </p:cNvSpPr>
          <p:nvPr>
            <p:ph idx="1"/>
          </p:nvPr>
        </p:nvSpPr>
        <p:spPr>
          <a:xfrm>
            <a:off x="810000" y="2997147"/>
            <a:ext cx="9901543" cy="3133675"/>
          </a:xfrm>
        </p:spPr>
        <p:txBody>
          <a:bodyPr>
            <a:normAutofit fontScale="85000" lnSpcReduction="10000"/>
          </a:bodyPr>
          <a:lstStyle/>
          <a:p>
            <a:r>
              <a:rPr lang="en-US" dirty="0"/>
              <a:t>The most commonly used method by mergers &amp; acquisitions professional</a:t>
            </a:r>
          </a:p>
          <a:p>
            <a:r>
              <a:rPr lang="en-US" dirty="0"/>
              <a:t>Looks at the ratio of the Enterprise Value to Earnings Before Interest, Taxes, Depreciation and Amortization (EV /EBITDA) for each of the pier companies and applies the average to measure the company’s value. </a:t>
            </a:r>
          </a:p>
          <a:p>
            <a:r>
              <a:rPr lang="en-US" dirty="0"/>
              <a:t>The average multiple provides a benchmark which the analyst can establish as the basis for valuating publicly traded companies </a:t>
            </a:r>
          </a:p>
          <a:p>
            <a:r>
              <a:rPr lang="en-US" dirty="0"/>
              <a:t>The basic idea is that as the company increases its earnings based on either favorable economic conditions or management decisions from year to year, then the value should also follow at a relatively consistent way. </a:t>
            </a:r>
          </a:p>
          <a:p>
            <a:r>
              <a:rPr lang="en-US" dirty="0"/>
              <a:t>In general, industries with higher growth characteristics enjoy higher multiples of earnings. Similar companies that compete with the company that is being valued given the similar business and financial characteristics.  </a:t>
            </a:r>
          </a:p>
          <a:p>
            <a:endParaRPr lang="en-US" dirty="0"/>
          </a:p>
          <a:p>
            <a:endParaRPr lang="en-US" dirty="0"/>
          </a:p>
        </p:txBody>
      </p:sp>
    </p:spTree>
    <p:extLst>
      <p:ext uri="{BB962C8B-B14F-4D97-AF65-F5344CB8AC3E}">
        <p14:creationId xmlns:p14="http://schemas.microsoft.com/office/powerpoint/2010/main" val="3188049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Freeform 6">
            <a:extLst>
              <a:ext uri="{FF2B5EF4-FFF2-40B4-BE49-F238E27FC236}">
                <a16:creationId xmlns:a16="http://schemas.microsoft.com/office/drawing/2014/main" id="{133F8CB7-795C-4272-9073-64D8CF97F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5" name="Rectangle 24">
            <a:extLst>
              <a:ext uri="{FF2B5EF4-FFF2-40B4-BE49-F238E27FC236}">
                <a16:creationId xmlns:a16="http://schemas.microsoft.com/office/drawing/2014/main" id="{180DE8A2-73B1-4AFE-8FB9-BE4B66F398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6">
            <a:extLst>
              <a:ext uri="{FF2B5EF4-FFF2-40B4-BE49-F238E27FC236}">
                <a16:creationId xmlns:a16="http://schemas.microsoft.com/office/drawing/2014/main" id="{E5ADB140-E61F-4DA4-A342-F5EF70772D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rgbClr val="212121"/>
          </a:solid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5" name="Title 4">
            <a:extLst>
              <a:ext uri="{FF2B5EF4-FFF2-40B4-BE49-F238E27FC236}">
                <a16:creationId xmlns:a16="http://schemas.microsoft.com/office/drawing/2014/main" id="{838B1F75-07DB-49C3-A050-75CB53D94C0E}"/>
              </a:ext>
            </a:extLst>
          </p:cNvPr>
          <p:cNvSpPr>
            <a:spLocks noGrp="1"/>
          </p:cNvSpPr>
          <p:nvPr>
            <p:ph type="title"/>
          </p:nvPr>
        </p:nvSpPr>
        <p:spPr>
          <a:xfrm>
            <a:off x="451514" y="394943"/>
            <a:ext cx="11288972" cy="816637"/>
          </a:xfrm>
          <a:effectLst/>
        </p:spPr>
        <p:txBody>
          <a:bodyPr vert="horz" lIns="91440" tIns="45720" rIns="91440" bIns="45720" rtlCol="0" anchor="b">
            <a:normAutofit/>
          </a:bodyPr>
          <a:lstStyle/>
          <a:p>
            <a:pPr>
              <a:lnSpc>
                <a:spcPct val="90000"/>
              </a:lnSpc>
            </a:pPr>
            <a:r>
              <a:rPr lang="en-US" sz="2500">
                <a:solidFill>
                  <a:srgbClr val="FFFFFF"/>
                </a:solidFill>
              </a:rPr>
              <a:t>Method 2</a:t>
            </a:r>
            <a:br>
              <a:rPr lang="en-US" sz="2500">
                <a:solidFill>
                  <a:srgbClr val="FFFFFF"/>
                </a:solidFill>
              </a:rPr>
            </a:br>
            <a:r>
              <a:rPr lang="en-US" sz="2500">
                <a:solidFill>
                  <a:srgbClr val="FFFFFF"/>
                </a:solidFill>
              </a:rPr>
              <a:t>Using Comparable Trading EBITDA Multiples</a:t>
            </a:r>
          </a:p>
        </p:txBody>
      </p:sp>
      <p:sp>
        <p:nvSpPr>
          <p:cNvPr id="9" name="Content Placeholder 8">
            <a:extLst>
              <a:ext uri="{FF2B5EF4-FFF2-40B4-BE49-F238E27FC236}">
                <a16:creationId xmlns:a16="http://schemas.microsoft.com/office/drawing/2014/main" id="{332A0512-EB6C-45E7-9D6C-08EAAA12CE5A}"/>
              </a:ext>
            </a:extLst>
          </p:cNvPr>
          <p:cNvSpPr>
            <a:spLocks noGrp="1"/>
          </p:cNvSpPr>
          <p:nvPr>
            <p:ph idx="1"/>
          </p:nvPr>
        </p:nvSpPr>
        <p:spPr>
          <a:xfrm>
            <a:off x="451514" y="1211580"/>
            <a:ext cx="11288972" cy="491490"/>
          </a:xfrm>
        </p:spPr>
        <p:txBody>
          <a:bodyPr vert="horz" lIns="91440" tIns="45720" rIns="91440" bIns="45720" rtlCol="0" anchor="t">
            <a:normAutofit/>
          </a:bodyPr>
          <a:lstStyle/>
          <a:p>
            <a:pPr marL="0" indent="0">
              <a:buNone/>
            </a:pPr>
            <a:r>
              <a:rPr lang="en-US" kern="1200" dirty="0">
                <a:solidFill>
                  <a:srgbClr val="FFFFFF"/>
                </a:solidFill>
                <a:latin typeface="+mn-lt"/>
                <a:ea typeface="+mn-ea"/>
                <a:cs typeface="+mn-cs"/>
              </a:rPr>
              <a:t>ENTERPISE VALUE: $</a:t>
            </a:r>
            <a:r>
              <a:rPr lang="en-US" dirty="0">
                <a:solidFill>
                  <a:srgbClr val="FFFFFF"/>
                </a:solidFill>
              </a:rPr>
              <a:t>3</a:t>
            </a:r>
            <a:r>
              <a:rPr lang="en-US" kern="1200" dirty="0">
                <a:solidFill>
                  <a:srgbClr val="FFFFFF"/>
                </a:solidFill>
                <a:latin typeface="+mn-lt"/>
                <a:ea typeface="+mn-ea"/>
                <a:cs typeface="+mn-cs"/>
              </a:rPr>
              <a:t>.04 Billion</a:t>
            </a:r>
          </a:p>
        </p:txBody>
      </p:sp>
      <p:pic>
        <p:nvPicPr>
          <p:cNvPr id="3" name="Picture 2">
            <a:extLst>
              <a:ext uri="{FF2B5EF4-FFF2-40B4-BE49-F238E27FC236}">
                <a16:creationId xmlns:a16="http://schemas.microsoft.com/office/drawing/2014/main" id="{4AB73897-B875-4BF1-A9EF-8067BD242775}"/>
              </a:ext>
            </a:extLst>
          </p:cNvPr>
          <p:cNvPicPr>
            <a:picLocks noChangeAspect="1"/>
          </p:cNvPicPr>
          <p:nvPr/>
        </p:nvPicPr>
        <p:blipFill>
          <a:blip r:embed="rId2"/>
          <a:stretch>
            <a:fillRect/>
          </a:stretch>
        </p:blipFill>
        <p:spPr>
          <a:xfrm>
            <a:off x="451514" y="2349499"/>
            <a:ext cx="8556346" cy="3691864"/>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2671788923"/>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4871C-F5C2-4FB9-B170-2514DD0B86BF}"/>
              </a:ext>
            </a:extLst>
          </p:cNvPr>
          <p:cNvSpPr>
            <a:spLocks noGrp="1"/>
          </p:cNvSpPr>
          <p:nvPr>
            <p:ph type="title"/>
          </p:nvPr>
        </p:nvSpPr>
        <p:spPr/>
        <p:txBody>
          <a:bodyPr/>
          <a:lstStyle/>
          <a:p>
            <a:r>
              <a:rPr lang="en-US" dirty="0"/>
              <a:t>Method 3</a:t>
            </a:r>
            <a:br>
              <a:rPr lang="en-US" dirty="0"/>
            </a:br>
            <a:r>
              <a:rPr lang="en-US" sz="2400" dirty="0"/>
              <a:t>Using Comparable Acquisition EBITDA Multiples</a:t>
            </a:r>
            <a:endParaRPr lang="en-US" dirty="0"/>
          </a:p>
        </p:txBody>
      </p:sp>
      <p:sp>
        <p:nvSpPr>
          <p:cNvPr id="3" name="Content Placeholder 2">
            <a:extLst>
              <a:ext uri="{FF2B5EF4-FFF2-40B4-BE49-F238E27FC236}">
                <a16:creationId xmlns:a16="http://schemas.microsoft.com/office/drawing/2014/main" id="{AB23BCD6-9C7A-4055-90BF-280A0342B53F}"/>
              </a:ext>
            </a:extLst>
          </p:cNvPr>
          <p:cNvSpPr>
            <a:spLocks noGrp="1"/>
          </p:cNvSpPr>
          <p:nvPr>
            <p:ph idx="1"/>
          </p:nvPr>
        </p:nvSpPr>
        <p:spPr>
          <a:xfrm>
            <a:off x="470202" y="2472113"/>
            <a:ext cx="10419723" cy="4186755"/>
          </a:xfrm>
        </p:spPr>
        <p:txBody>
          <a:bodyPr>
            <a:normAutofit/>
          </a:bodyPr>
          <a:lstStyle/>
          <a:p>
            <a:pPr marL="0" marR="0" algn="just" fontAlgn="base">
              <a:lnSpc>
                <a:spcPct val="107000"/>
              </a:lnSpc>
              <a:spcBef>
                <a:spcPts val="0"/>
              </a:spcBef>
              <a:spcAft>
                <a:spcPts val="0"/>
              </a:spcAft>
            </a:pPr>
            <a:r>
              <a:rPr lang="en-US" kern="150" dirty="0">
                <a:ea typeface="Arial Unicode MS"/>
                <a:cs typeface="Arial Unicode MS"/>
              </a:rPr>
              <a:t>This method establishes a similar benchmark to what the companies in the same industry are being bought based on multiples of their EBITDA. </a:t>
            </a:r>
          </a:p>
          <a:p>
            <a:pPr marL="0" marR="0" indent="0" algn="just" fontAlgn="base">
              <a:lnSpc>
                <a:spcPct val="107000"/>
              </a:lnSpc>
              <a:spcBef>
                <a:spcPts val="0"/>
              </a:spcBef>
              <a:spcAft>
                <a:spcPts val="0"/>
              </a:spcAft>
              <a:buNone/>
            </a:pPr>
            <a:endParaRPr lang="en-US" kern="150" dirty="0">
              <a:ea typeface="Arial Unicode MS"/>
              <a:cs typeface="Arial Unicode MS"/>
            </a:endParaRPr>
          </a:p>
          <a:p>
            <a:pPr marL="0" marR="0" algn="just" fontAlgn="base">
              <a:lnSpc>
                <a:spcPct val="107000"/>
              </a:lnSpc>
              <a:spcBef>
                <a:spcPts val="0"/>
              </a:spcBef>
              <a:spcAft>
                <a:spcPts val="0"/>
              </a:spcAft>
            </a:pPr>
            <a:r>
              <a:rPr lang="en-US" kern="150" dirty="0">
                <a:ea typeface="Arial Unicode MS"/>
                <a:cs typeface="Arial Unicode MS"/>
              </a:rPr>
              <a:t>Corporate values using this method are determined based on other companies in the same business that are recently sold to either strategic investors or private equity firms. </a:t>
            </a:r>
          </a:p>
          <a:p>
            <a:pPr marL="0" marR="0" indent="0" algn="just" fontAlgn="base">
              <a:lnSpc>
                <a:spcPct val="107000"/>
              </a:lnSpc>
              <a:spcBef>
                <a:spcPts val="0"/>
              </a:spcBef>
              <a:spcAft>
                <a:spcPts val="0"/>
              </a:spcAft>
              <a:buNone/>
            </a:pPr>
            <a:endParaRPr lang="en-US" kern="150" dirty="0">
              <a:ea typeface="Arial Unicode MS"/>
              <a:cs typeface="Arial Unicode MS"/>
            </a:endParaRPr>
          </a:p>
          <a:p>
            <a:pPr marL="0" marR="0" algn="just" fontAlgn="base">
              <a:lnSpc>
                <a:spcPct val="107000"/>
              </a:lnSpc>
              <a:spcBef>
                <a:spcPts val="0"/>
              </a:spcBef>
              <a:spcAft>
                <a:spcPts val="0"/>
              </a:spcAft>
            </a:pPr>
            <a:r>
              <a:rPr lang="en-US" kern="150" dirty="0">
                <a:ea typeface="Arial Unicode MS"/>
                <a:cs typeface="Arial Unicode MS"/>
              </a:rPr>
              <a:t>The mergers &amp; acquisition professional search for other companies in the same business that were sold to either strategic investors or private equity firms and establishes a bench mark based on average multiples over time. </a:t>
            </a:r>
          </a:p>
          <a:p>
            <a:pPr marL="0" marR="0" indent="0" algn="just" fontAlgn="base">
              <a:lnSpc>
                <a:spcPct val="107000"/>
              </a:lnSpc>
              <a:spcBef>
                <a:spcPts val="0"/>
              </a:spcBef>
              <a:spcAft>
                <a:spcPts val="0"/>
              </a:spcAft>
              <a:buNone/>
            </a:pPr>
            <a:endParaRPr lang="en-US" kern="150" dirty="0">
              <a:ea typeface="Arial Unicode MS"/>
              <a:cs typeface="Arial Unicode MS"/>
            </a:endParaRPr>
          </a:p>
          <a:p>
            <a:pPr marL="0" marR="0" algn="just" fontAlgn="base">
              <a:lnSpc>
                <a:spcPct val="107000"/>
              </a:lnSpc>
              <a:spcBef>
                <a:spcPts val="0"/>
              </a:spcBef>
              <a:spcAft>
                <a:spcPts val="0"/>
              </a:spcAft>
            </a:pPr>
            <a:r>
              <a:rPr lang="en-US" kern="150" dirty="0">
                <a:ea typeface="Arial Unicode MS"/>
                <a:cs typeface="Arial Unicode MS"/>
              </a:rPr>
              <a:t>That average acquisition multiple of the purchase price to EBITDA is then used as a measurement to value the company in question.</a:t>
            </a:r>
            <a:endParaRPr lang="en-US" sz="2000" dirty="0">
              <a:ea typeface="Calibri" panose="020F0502020204030204" pitchFamily="34"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4259265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Freeform 6">
            <a:extLst>
              <a:ext uri="{FF2B5EF4-FFF2-40B4-BE49-F238E27FC236}">
                <a16:creationId xmlns:a16="http://schemas.microsoft.com/office/drawing/2014/main" id="{133F8CB7-795C-4272-9073-64D8CF97F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5" name="Rectangle 24">
            <a:extLst>
              <a:ext uri="{FF2B5EF4-FFF2-40B4-BE49-F238E27FC236}">
                <a16:creationId xmlns:a16="http://schemas.microsoft.com/office/drawing/2014/main" id="{180DE8A2-73B1-4AFE-8FB9-BE4B66F398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6">
            <a:extLst>
              <a:ext uri="{FF2B5EF4-FFF2-40B4-BE49-F238E27FC236}">
                <a16:creationId xmlns:a16="http://schemas.microsoft.com/office/drawing/2014/main" id="{E5ADB140-E61F-4DA4-A342-F5EF70772D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rgbClr val="212121"/>
          </a:solid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5" name="Title 4">
            <a:extLst>
              <a:ext uri="{FF2B5EF4-FFF2-40B4-BE49-F238E27FC236}">
                <a16:creationId xmlns:a16="http://schemas.microsoft.com/office/drawing/2014/main" id="{838B1F75-07DB-49C3-A050-75CB53D94C0E}"/>
              </a:ext>
            </a:extLst>
          </p:cNvPr>
          <p:cNvSpPr>
            <a:spLocks noGrp="1"/>
          </p:cNvSpPr>
          <p:nvPr>
            <p:ph type="title"/>
          </p:nvPr>
        </p:nvSpPr>
        <p:spPr>
          <a:xfrm>
            <a:off x="451514" y="394943"/>
            <a:ext cx="11288972" cy="816637"/>
          </a:xfrm>
          <a:effectLst/>
        </p:spPr>
        <p:txBody>
          <a:bodyPr vert="horz" lIns="91440" tIns="45720" rIns="91440" bIns="45720" rtlCol="0" anchor="b">
            <a:normAutofit/>
          </a:bodyPr>
          <a:lstStyle/>
          <a:p>
            <a:pPr>
              <a:lnSpc>
                <a:spcPct val="90000"/>
              </a:lnSpc>
            </a:pPr>
            <a:r>
              <a:rPr lang="en-US" sz="2500" dirty="0">
                <a:solidFill>
                  <a:srgbClr val="FFFFFF"/>
                </a:solidFill>
              </a:rPr>
              <a:t>Method 3</a:t>
            </a:r>
            <a:br>
              <a:rPr lang="en-US" sz="2500" dirty="0">
                <a:solidFill>
                  <a:srgbClr val="FFFFFF"/>
                </a:solidFill>
              </a:rPr>
            </a:br>
            <a:r>
              <a:rPr lang="en-US" sz="2500" dirty="0">
                <a:solidFill>
                  <a:srgbClr val="FFFFFF"/>
                </a:solidFill>
              </a:rPr>
              <a:t>Using Comparable Acquisition EBITDA Multiples</a:t>
            </a:r>
          </a:p>
        </p:txBody>
      </p:sp>
      <p:sp>
        <p:nvSpPr>
          <p:cNvPr id="9" name="Content Placeholder 8">
            <a:extLst>
              <a:ext uri="{FF2B5EF4-FFF2-40B4-BE49-F238E27FC236}">
                <a16:creationId xmlns:a16="http://schemas.microsoft.com/office/drawing/2014/main" id="{332A0512-EB6C-45E7-9D6C-08EAAA12CE5A}"/>
              </a:ext>
            </a:extLst>
          </p:cNvPr>
          <p:cNvSpPr>
            <a:spLocks noGrp="1"/>
          </p:cNvSpPr>
          <p:nvPr>
            <p:ph idx="1"/>
          </p:nvPr>
        </p:nvSpPr>
        <p:spPr>
          <a:xfrm>
            <a:off x="451514" y="1211580"/>
            <a:ext cx="11288972" cy="491490"/>
          </a:xfrm>
        </p:spPr>
        <p:txBody>
          <a:bodyPr vert="horz" lIns="91440" tIns="45720" rIns="91440" bIns="45720" rtlCol="0" anchor="t">
            <a:normAutofit/>
          </a:bodyPr>
          <a:lstStyle/>
          <a:p>
            <a:pPr marL="0" indent="0">
              <a:buNone/>
            </a:pPr>
            <a:r>
              <a:rPr lang="en-US" kern="1200" dirty="0">
                <a:solidFill>
                  <a:srgbClr val="FFFFFF"/>
                </a:solidFill>
                <a:latin typeface="+mn-lt"/>
                <a:ea typeface="+mn-ea"/>
                <a:cs typeface="+mn-cs"/>
              </a:rPr>
              <a:t>ENTERPISE VALUE: $3.86 Billion</a:t>
            </a:r>
          </a:p>
        </p:txBody>
      </p:sp>
      <p:pic>
        <p:nvPicPr>
          <p:cNvPr id="4" name="Picture 3">
            <a:extLst>
              <a:ext uri="{FF2B5EF4-FFF2-40B4-BE49-F238E27FC236}">
                <a16:creationId xmlns:a16="http://schemas.microsoft.com/office/drawing/2014/main" id="{63F506E9-4454-4661-804B-8F49E0FC9750}"/>
              </a:ext>
            </a:extLst>
          </p:cNvPr>
          <p:cNvPicPr>
            <a:picLocks noChangeAspect="1"/>
          </p:cNvPicPr>
          <p:nvPr/>
        </p:nvPicPr>
        <p:blipFill>
          <a:blip r:embed="rId2"/>
          <a:stretch>
            <a:fillRect/>
          </a:stretch>
        </p:blipFill>
        <p:spPr>
          <a:xfrm>
            <a:off x="451514" y="2349499"/>
            <a:ext cx="8905936" cy="3691864"/>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3252727950"/>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4871C-F5C2-4FB9-B170-2514DD0B86BF}"/>
              </a:ext>
            </a:extLst>
          </p:cNvPr>
          <p:cNvSpPr>
            <a:spLocks noGrp="1"/>
          </p:cNvSpPr>
          <p:nvPr>
            <p:ph type="title"/>
          </p:nvPr>
        </p:nvSpPr>
        <p:spPr/>
        <p:txBody>
          <a:bodyPr/>
          <a:lstStyle/>
          <a:p>
            <a:r>
              <a:rPr lang="en-US" dirty="0"/>
              <a:t>Method 4</a:t>
            </a:r>
            <a:br>
              <a:rPr lang="en-US" dirty="0"/>
            </a:br>
            <a:r>
              <a:rPr lang="en-US" sz="2400" dirty="0"/>
              <a:t>Using Discount Cash Flow Method</a:t>
            </a:r>
            <a:endParaRPr lang="en-US" dirty="0"/>
          </a:p>
        </p:txBody>
      </p:sp>
      <p:sp>
        <p:nvSpPr>
          <p:cNvPr id="3" name="Content Placeholder 2">
            <a:extLst>
              <a:ext uri="{FF2B5EF4-FFF2-40B4-BE49-F238E27FC236}">
                <a16:creationId xmlns:a16="http://schemas.microsoft.com/office/drawing/2014/main" id="{AB23BCD6-9C7A-4055-90BF-280A0342B53F}"/>
              </a:ext>
            </a:extLst>
          </p:cNvPr>
          <p:cNvSpPr>
            <a:spLocks noGrp="1"/>
          </p:cNvSpPr>
          <p:nvPr>
            <p:ph idx="1"/>
          </p:nvPr>
        </p:nvSpPr>
        <p:spPr>
          <a:xfrm>
            <a:off x="886137" y="2602742"/>
            <a:ext cx="10419723" cy="4376426"/>
          </a:xfrm>
        </p:spPr>
        <p:txBody>
          <a:bodyPr>
            <a:normAutofit fontScale="92500" lnSpcReduction="20000"/>
          </a:bodyPr>
          <a:lstStyle/>
          <a:p>
            <a:pPr marL="0" marR="0" algn="just" fontAlgn="base">
              <a:lnSpc>
                <a:spcPct val="107000"/>
              </a:lnSpc>
              <a:spcBef>
                <a:spcPts val="0"/>
              </a:spcBef>
              <a:spcAft>
                <a:spcPts val="0"/>
              </a:spcAft>
            </a:pPr>
            <a:r>
              <a:rPr lang="en-US" kern="150" dirty="0">
                <a:ea typeface="Arial Unicode MS"/>
                <a:cs typeface="Arial Unicode MS"/>
              </a:rPr>
              <a:t>This method is the most fundamental method that is used to value many types of companies, especially companies that are tough to find any trading and acquisition multiple comparables. </a:t>
            </a:r>
          </a:p>
          <a:p>
            <a:pPr marL="0" marR="0" indent="0" algn="just" fontAlgn="base">
              <a:lnSpc>
                <a:spcPct val="107000"/>
              </a:lnSpc>
              <a:spcBef>
                <a:spcPts val="0"/>
              </a:spcBef>
              <a:spcAft>
                <a:spcPts val="0"/>
              </a:spcAft>
              <a:buNone/>
            </a:pPr>
            <a:endParaRPr lang="en-US" kern="150" dirty="0">
              <a:ea typeface="Arial Unicode MS"/>
              <a:cs typeface="Arial Unicode MS"/>
            </a:endParaRPr>
          </a:p>
          <a:p>
            <a:pPr marL="0" marR="0" algn="just" fontAlgn="base">
              <a:lnSpc>
                <a:spcPct val="107000"/>
              </a:lnSpc>
              <a:spcBef>
                <a:spcPts val="0"/>
              </a:spcBef>
              <a:spcAft>
                <a:spcPts val="0"/>
              </a:spcAft>
            </a:pPr>
            <a:r>
              <a:rPr lang="en-US" kern="150" dirty="0">
                <a:ea typeface="Arial Unicode MS"/>
                <a:cs typeface="Arial Unicode MS"/>
              </a:rPr>
              <a:t>This method called the DCF method that is broadly used by many investors, advisors, banks and academics is premised on the principal that the value of a company can be derived by the present value of its projected free cash flow (FCF). </a:t>
            </a:r>
          </a:p>
          <a:p>
            <a:pPr marL="0" marR="0" algn="just" fontAlgn="base">
              <a:lnSpc>
                <a:spcPct val="107000"/>
              </a:lnSpc>
              <a:spcBef>
                <a:spcPts val="0"/>
              </a:spcBef>
              <a:spcAft>
                <a:spcPts val="0"/>
              </a:spcAft>
            </a:pPr>
            <a:endParaRPr lang="en-US" kern="150" dirty="0">
              <a:ea typeface="Arial Unicode MS"/>
              <a:cs typeface="Arial Unicode MS"/>
            </a:endParaRPr>
          </a:p>
          <a:p>
            <a:pPr marL="0" marR="0" algn="just" fontAlgn="base">
              <a:lnSpc>
                <a:spcPct val="107000"/>
              </a:lnSpc>
              <a:spcBef>
                <a:spcPts val="0"/>
              </a:spcBef>
              <a:spcAft>
                <a:spcPts val="0"/>
              </a:spcAft>
            </a:pPr>
            <a:r>
              <a:rPr lang="en-US" kern="150" dirty="0">
                <a:ea typeface="Arial Unicode MS"/>
                <a:cs typeface="Arial Unicode MS"/>
              </a:rPr>
              <a:t>We will learn later that this FCF is derived from various assumptions, starting from Revenue and subtracting operating and capital costs. </a:t>
            </a:r>
            <a:endParaRPr lang="en-US" sz="2000" dirty="0">
              <a:ea typeface="Calibri" panose="020F0502020204030204" pitchFamily="34" charset="0"/>
              <a:cs typeface="Times New Roman" panose="02020603050405020304" pitchFamily="18" charset="0"/>
            </a:endParaRPr>
          </a:p>
          <a:p>
            <a:pPr marL="0" marR="0" indent="0" algn="just" fontAlgn="base">
              <a:lnSpc>
                <a:spcPct val="107000"/>
              </a:lnSpc>
              <a:spcBef>
                <a:spcPts val="0"/>
              </a:spcBef>
              <a:spcAft>
                <a:spcPts val="0"/>
              </a:spcAft>
              <a:buNone/>
            </a:pPr>
            <a:r>
              <a:rPr lang="en-US" kern="150" dirty="0">
                <a:ea typeface="Arial Unicode MS"/>
                <a:cs typeface="Arial Unicode MS"/>
              </a:rPr>
              <a:t> </a:t>
            </a:r>
            <a:endParaRPr lang="en-US" sz="2000" dirty="0">
              <a:ea typeface="Calibri" panose="020F0502020204030204" pitchFamily="34" charset="0"/>
              <a:cs typeface="Times New Roman" panose="02020603050405020304" pitchFamily="18" charset="0"/>
            </a:endParaRPr>
          </a:p>
          <a:p>
            <a:pPr marL="0" marR="0" indent="0" algn="just" fontAlgn="base">
              <a:lnSpc>
                <a:spcPct val="107000"/>
              </a:lnSpc>
              <a:spcBef>
                <a:spcPts val="0"/>
              </a:spcBef>
              <a:spcAft>
                <a:spcPts val="0"/>
              </a:spcAft>
              <a:buNone/>
            </a:pPr>
            <a:r>
              <a:rPr lang="en-US" kern="150" dirty="0">
                <a:ea typeface="Arial Unicode MS"/>
                <a:cs typeface="Arial Unicode MS"/>
              </a:rPr>
              <a:t>To value the company using the DCF method the analyst needs to derive the following four items:</a:t>
            </a:r>
            <a:endParaRPr lang="en-US" sz="2000" dirty="0">
              <a:ea typeface="Calibri" panose="020F0502020204030204" pitchFamily="34" charset="0"/>
              <a:cs typeface="Times New Roman" panose="02020603050405020304" pitchFamily="18" charset="0"/>
            </a:endParaRPr>
          </a:p>
          <a:p>
            <a:pPr marL="0" marR="0" lvl="0" indent="0" algn="just" fontAlgn="base">
              <a:lnSpc>
                <a:spcPct val="107000"/>
              </a:lnSpc>
              <a:spcBef>
                <a:spcPts val="0"/>
              </a:spcBef>
              <a:spcAft>
                <a:spcPts val="0"/>
              </a:spcAft>
              <a:buNone/>
            </a:pPr>
            <a:endParaRPr lang="en-US" kern="150" dirty="0">
              <a:ea typeface="Arial Unicode MS"/>
              <a:cs typeface="Arial Unicode MS"/>
            </a:endParaRPr>
          </a:p>
          <a:p>
            <a:pPr lvl="2" algn="just" fontAlgn="base">
              <a:lnSpc>
                <a:spcPct val="107000"/>
              </a:lnSpc>
              <a:spcBef>
                <a:spcPts val="0"/>
              </a:spcBef>
            </a:pPr>
            <a:r>
              <a:rPr lang="en-US" kern="150" dirty="0">
                <a:ea typeface="Arial Unicode MS"/>
                <a:cs typeface="Arial Unicode MS"/>
              </a:rPr>
              <a:t>Setting up a stream of cash flows</a:t>
            </a:r>
            <a:endParaRPr lang="en-US" sz="1400" dirty="0">
              <a:ea typeface="Calibri" panose="020F0502020204030204" pitchFamily="34" charset="0"/>
              <a:cs typeface="Times New Roman" panose="02020603050405020304" pitchFamily="18" charset="0"/>
            </a:endParaRPr>
          </a:p>
          <a:p>
            <a:pPr lvl="2" algn="just" fontAlgn="base">
              <a:lnSpc>
                <a:spcPct val="107000"/>
              </a:lnSpc>
              <a:spcBef>
                <a:spcPts val="0"/>
              </a:spcBef>
            </a:pPr>
            <a:r>
              <a:rPr lang="en-US" kern="150" dirty="0">
                <a:ea typeface="Arial Unicode MS"/>
                <a:cs typeface="Arial Unicode MS"/>
              </a:rPr>
              <a:t>Identifying an exit year</a:t>
            </a:r>
            <a:endParaRPr lang="en-US" sz="1400" dirty="0">
              <a:ea typeface="Calibri" panose="020F0502020204030204" pitchFamily="34" charset="0"/>
              <a:cs typeface="Times New Roman" panose="02020603050405020304" pitchFamily="18" charset="0"/>
            </a:endParaRPr>
          </a:p>
          <a:p>
            <a:pPr lvl="2" algn="just" fontAlgn="base">
              <a:lnSpc>
                <a:spcPct val="107000"/>
              </a:lnSpc>
              <a:spcBef>
                <a:spcPts val="0"/>
              </a:spcBef>
            </a:pPr>
            <a:r>
              <a:rPr lang="en-US" kern="150" dirty="0">
                <a:ea typeface="Arial Unicode MS"/>
                <a:cs typeface="Arial Unicode MS"/>
              </a:rPr>
              <a:t>Calculating the value at exit year (Terminal Value)</a:t>
            </a:r>
            <a:endParaRPr lang="en-US" sz="1400" dirty="0">
              <a:ea typeface="Calibri" panose="020F0502020204030204" pitchFamily="34" charset="0"/>
              <a:cs typeface="Times New Roman" panose="02020603050405020304" pitchFamily="18" charset="0"/>
            </a:endParaRPr>
          </a:p>
          <a:p>
            <a:pPr lvl="2" algn="just" fontAlgn="base">
              <a:lnSpc>
                <a:spcPct val="107000"/>
              </a:lnSpc>
              <a:spcBef>
                <a:spcPts val="0"/>
              </a:spcBef>
            </a:pPr>
            <a:r>
              <a:rPr lang="en-US" kern="150" dirty="0">
                <a:ea typeface="Arial Unicode MS"/>
                <a:cs typeface="Arial Unicode MS"/>
              </a:rPr>
              <a:t>Using the appropriate discount rate to value the present value of the firm</a:t>
            </a:r>
            <a:endParaRPr lang="en-US" sz="1400" dirty="0">
              <a:ea typeface="Calibri" panose="020F0502020204030204" pitchFamily="34" charset="0"/>
              <a:cs typeface="Times New Roman" panose="02020603050405020304" pitchFamily="18" charset="0"/>
            </a:endParaRPr>
          </a:p>
          <a:p>
            <a:pPr marL="0" marR="0" indent="0" algn="just" fontAlgn="base">
              <a:lnSpc>
                <a:spcPct val="107000"/>
              </a:lnSpc>
              <a:spcBef>
                <a:spcPts val="0"/>
              </a:spcBef>
              <a:spcAft>
                <a:spcPts val="0"/>
              </a:spcAft>
              <a:buNone/>
            </a:pPr>
            <a:r>
              <a:rPr lang="en-US" kern="150" dirty="0">
                <a:ea typeface="Arial Unicode MS"/>
                <a:cs typeface="Arial Unicode MS"/>
              </a:rPr>
              <a:t> </a:t>
            </a:r>
            <a:endParaRPr lang="en-US" sz="2000" dirty="0">
              <a:ea typeface="Calibri" panose="020F0502020204030204" pitchFamily="34"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3772014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2264E67-6F59-4D8D-8E5F-8245B0FEA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3" y="0"/>
            <a:ext cx="12187427"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23">
            <a:extLst>
              <a:ext uri="{FF2B5EF4-FFF2-40B4-BE49-F238E27FC236}">
                <a16:creationId xmlns:a16="http://schemas.microsoft.com/office/drawing/2014/main" id="{158E1C6E-D299-4F5D-B15B-155EBF7F62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solidFill>
            <a:srgbClr val="212121"/>
          </a:solidFill>
          <a:ln>
            <a:noFill/>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7" name="Title 1">
            <a:extLst>
              <a:ext uri="{FF2B5EF4-FFF2-40B4-BE49-F238E27FC236}">
                <a16:creationId xmlns:a16="http://schemas.microsoft.com/office/drawing/2014/main" id="{B5D8452F-AE13-4CCE-99DD-A95020EC11E1}"/>
              </a:ext>
            </a:extLst>
          </p:cNvPr>
          <p:cNvSpPr>
            <a:spLocks noGrp="1"/>
          </p:cNvSpPr>
          <p:nvPr>
            <p:ph type="title"/>
          </p:nvPr>
        </p:nvSpPr>
        <p:spPr>
          <a:xfrm>
            <a:off x="451514" y="457201"/>
            <a:ext cx="3575737" cy="1332688"/>
          </a:xfrm>
        </p:spPr>
        <p:txBody>
          <a:bodyPr anchor="b">
            <a:normAutofit fontScale="90000"/>
          </a:bodyPr>
          <a:lstStyle/>
          <a:p>
            <a:pPr algn="ctr">
              <a:lnSpc>
                <a:spcPct val="90000"/>
              </a:lnSpc>
            </a:pPr>
            <a:r>
              <a:rPr lang="en-US" sz="3000" dirty="0">
                <a:solidFill>
                  <a:srgbClr val="FFFFFF"/>
                </a:solidFill>
              </a:rPr>
              <a:t>Method 4</a:t>
            </a:r>
            <a:br>
              <a:rPr lang="en-US" sz="3000" dirty="0">
                <a:solidFill>
                  <a:srgbClr val="FFFFFF"/>
                </a:solidFill>
              </a:rPr>
            </a:br>
            <a:r>
              <a:rPr lang="en-US" sz="3000" dirty="0">
                <a:solidFill>
                  <a:srgbClr val="FFFFFF"/>
                </a:solidFill>
              </a:rPr>
              <a:t>Using Discount Cash Flow Method</a:t>
            </a:r>
          </a:p>
        </p:txBody>
      </p:sp>
      <p:sp>
        <p:nvSpPr>
          <p:cNvPr id="9" name="Content Placeholder 8">
            <a:extLst>
              <a:ext uri="{FF2B5EF4-FFF2-40B4-BE49-F238E27FC236}">
                <a16:creationId xmlns:a16="http://schemas.microsoft.com/office/drawing/2014/main" id="{332A0512-EB6C-45E7-9D6C-08EAAA12CE5A}"/>
              </a:ext>
            </a:extLst>
          </p:cNvPr>
          <p:cNvSpPr>
            <a:spLocks noGrp="1"/>
          </p:cNvSpPr>
          <p:nvPr>
            <p:ph idx="1"/>
          </p:nvPr>
        </p:nvSpPr>
        <p:spPr>
          <a:xfrm>
            <a:off x="451514" y="2046514"/>
            <a:ext cx="3575737" cy="3994848"/>
          </a:xfrm>
        </p:spPr>
        <p:txBody>
          <a:bodyPr>
            <a:normAutofit/>
          </a:bodyPr>
          <a:lstStyle/>
          <a:p>
            <a:r>
              <a:rPr lang="en-US" sz="1600" dirty="0">
                <a:solidFill>
                  <a:srgbClr val="FFFFFF"/>
                </a:solidFill>
              </a:rPr>
              <a:t>ENTERPISE VALUE: $3.28 Billion</a:t>
            </a:r>
          </a:p>
        </p:txBody>
      </p:sp>
      <p:pic>
        <p:nvPicPr>
          <p:cNvPr id="2" name="Picture 1">
            <a:extLst>
              <a:ext uri="{FF2B5EF4-FFF2-40B4-BE49-F238E27FC236}">
                <a16:creationId xmlns:a16="http://schemas.microsoft.com/office/drawing/2014/main" id="{2349EDCF-10D6-45E4-9ED0-69E20F5D4339}"/>
              </a:ext>
            </a:extLst>
          </p:cNvPr>
          <p:cNvPicPr>
            <a:picLocks noChangeAspect="1"/>
          </p:cNvPicPr>
          <p:nvPr/>
        </p:nvPicPr>
        <p:blipFill>
          <a:blip r:embed="rId3"/>
          <a:stretch>
            <a:fillRect/>
          </a:stretch>
        </p:blipFill>
        <p:spPr>
          <a:xfrm>
            <a:off x="4992414" y="380112"/>
            <a:ext cx="7046140" cy="5687527"/>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2520865349"/>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4871C-F5C2-4FB9-B170-2514DD0B86BF}"/>
              </a:ext>
            </a:extLst>
          </p:cNvPr>
          <p:cNvSpPr>
            <a:spLocks noGrp="1"/>
          </p:cNvSpPr>
          <p:nvPr>
            <p:ph type="title"/>
          </p:nvPr>
        </p:nvSpPr>
        <p:spPr/>
        <p:txBody>
          <a:bodyPr/>
          <a:lstStyle/>
          <a:p>
            <a:r>
              <a:rPr lang="en-US" dirty="0"/>
              <a:t>Method 5</a:t>
            </a:r>
            <a:br>
              <a:rPr lang="en-US" dirty="0"/>
            </a:br>
            <a:r>
              <a:rPr lang="en-US" sz="2400" dirty="0"/>
              <a:t>Using Leveraged Buyout (LBO) or Non-Recourse Method</a:t>
            </a:r>
            <a:endParaRPr lang="en-US" dirty="0"/>
          </a:p>
        </p:txBody>
      </p:sp>
      <p:sp>
        <p:nvSpPr>
          <p:cNvPr id="3" name="Content Placeholder 2">
            <a:extLst>
              <a:ext uri="{FF2B5EF4-FFF2-40B4-BE49-F238E27FC236}">
                <a16:creationId xmlns:a16="http://schemas.microsoft.com/office/drawing/2014/main" id="{AB23BCD6-9C7A-4055-90BF-280A0342B53F}"/>
              </a:ext>
            </a:extLst>
          </p:cNvPr>
          <p:cNvSpPr>
            <a:spLocks noGrp="1"/>
          </p:cNvSpPr>
          <p:nvPr>
            <p:ph idx="1"/>
          </p:nvPr>
        </p:nvSpPr>
        <p:spPr>
          <a:xfrm>
            <a:off x="962275" y="2272733"/>
            <a:ext cx="10419723" cy="4376426"/>
          </a:xfrm>
        </p:spPr>
        <p:txBody>
          <a:bodyPr>
            <a:normAutofit/>
          </a:bodyPr>
          <a:lstStyle/>
          <a:p>
            <a:pPr marL="0" marR="0" algn="just" fontAlgn="base">
              <a:lnSpc>
                <a:spcPct val="107000"/>
              </a:lnSpc>
              <a:spcBef>
                <a:spcPts val="0"/>
              </a:spcBef>
              <a:spcAft>
                <a:spcPts val="0"/>
              </a:spcAft>
            </a:pPr>
            <a:r>
              <a:rPr lang="en-US" kern="150" dirty="0">
                <a:ea typeface="Arial Unicode MS"/>
                <a:cs typeface="Arial Unicode MS"/>
              </a:rPr>
              <a:t>This method is very similar to method 4 (DCF method) which is based on future free cash flows except the projected debt, WACC and expected return. </a:t>
            </a:r>
          </a:p>
          <a:p>
            <a:pPr marL="0" marR="0" indent="0" algn="just" fontAlgn="base">
              <a:lnSpc>
                <a:spcPct val="107000"/>
              </a:lnSpc>
              <a:spcBef>
                <a:spcPts val="0"/>
              </a:spcBef>
              <a:spcAft>
                <a:spcPts val="0"/>
              </a:spcAft>
              <a:buNone/>
            </a:pPr>
            <a:endParaRPr lang="en-US" kern="150" dirty="0">
              <a:ea typeface="Arial Unicode MS"/>
              <a:cs typeface="Arial Unicode MS"/>
            </a:endParaRPr>
          </a:p>
          <a:p>
            <a:pPr marL="0" marR="0" algn="just" fontAlgn="base">
              <a:lnSpc>
                <a:spcPct val="107000"/>
              </a:lnSpc>
              <a:spcBef>
                <a:spcPts val="0"/>
              </a:spcBef>
              <a:spcAft>
                <a:spcPts val="0"/>
              </a:spcAft>
            </a:pPr>
            <a:r>
              <a:rPr lang="en-US" kern="150" dirty="0">
                <a:ea typeface="Arial Unicode MS"/>
                <a:cs typeface="Arial Unicode MS"/>
              </a:rPr>
              <a:t>While the DCF analysis is used for determining today’s value of the company based on future cash flows, the value of the company using this LBO method is determined based on investor expectation which is return determines the acquisition price of the firm. </a:t>
            </a:r>
          </a:p>
          <a:p>
            <a:pPr marL="0" marR="0" indent="0" algn="just" fontAlgn="base">
              <a:lnSpc>
                <a:spcPct val="107000"/>
              </a:lnSpc>
              <a:spcBef>
                <a:spcPts val="0"/>
              </a:spcBef>
              <a:spcAft>
                <a:spcPts val="0"/>
              </a:spcAft>
              <a:buNone/>
            </a:pPr>
            <a:endParaRPr lang="en-US" kern="150" dirty="0">
              <a:ea typeface="Arial Unicode MS"/>
              <a:cs typeface="Arial Unicode MS"/>
            </a:endParaRPr>
          </a:p>
          <a:p>
            <a:pPr marL="0" marR="0" algn="just" fontAlgn="base">
              <a:lnSpc>
                <a:spcPct val="107000"/>
              </a:lnSpc>
              <a:spcBef>
                <a:spcPts val="0"/>
              </a:spcBef>
              <a:spcAft>
                <a:spcPts val="0"/>
              </a:spcAft>
            </a:pPr>
            <a:r>
              <a:rPr lang="en-US" kern="150" dirty="0">
                <a:ea typeface="Arial Unicode MS"/>
                <a:cs typeface="Arial Unicode MS"/>
              </a:rPr>
              <a:t>The equity investment amount is determined after assuming that most of the financing will be via debt. This method is unique because it uses the capital markets to engineer the financing of the buyout, so the equity return expectation is met via the use of leverage. </a:t>
            </a:r>
          </a:p>
          <a:p>
            <a:pPr marL="0" marR="0" indent="0" algn="just" fontAlgn="base">
              <a:lnSpc>
                <a:spcPct val="107000"/>
              </a:lnSpc>
              <a:spcBef>
                <a:spcPts val="0"/>
              </a:spcBef>
              <a:spcAft>
                <a:spcPts val="0"/>
              </a:spcAft>
              <a:buNone/>
            </a:pPr>
            <a:endParaRPr lang="en-US" kern="150" dirty="0">
              <a:ea typeface="Arial Unicode MS"/>
              <a:cs typeface="Arial Unicode MS"/>
            </a:endParaRPr>
          </a:p>
          <a:p>
            <a:pPr marL="0" marR="0" algn="just" fontAlgn="base">
              <a:lnSpc>
                <a:spcPct val="107000"/>
              </a:lnSpc>
              <a:spcBef>
                <a:spcPts val="0"/>
              </a:spcBef>
              <a:spcAft>
                <a:spcPts val="0"/>
              </a:spcAft>
            </a:pPr>
            <a:r>
              <a:rPr lang="en-US" kern="150" dirty="0">
                <a:ea typeface="Arial Unicode MS"/>
                <a:cs typeface="Arial Unicode MS"/>
              </a:rPr>
              <a:t>This step by step method starts first with the maximum debt and then how much private equity can be raised based on the target’s cash flow.</a:t>
            </a:r>
            <a:endParaRPr lang="en-US" sz="2000"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97680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2264E67-6F59-4D8D-8E5F-8245B0FEA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3" y="0"/>
            <a:ext cx="12187427"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23">
            <a:extLst>
              <a:ext uri="{FF2B5EF4-FFF2-40B4-BE49-F238E27FC236}">
                <a16:creationId xmlns:a16="http://schemas.microsoft.com/office/drawing/2014/main" id="{158E1C6E-D299-4F5D-B15B-155EBF7F62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solidFill>
            <a:srgbClr val="212121"/>
          </a:solidFill>
          <a:ln>
            <a:noFill/>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C4783FF-F968-461C-85F9-520D212D76A3}"/>
              </a:ext>
            </a:extLst>
          </p:cNvPr>
          <p:cNvSpPr>
            <a:spLocks noGrp="1"/>
          </p:cNvSpPr>
          <p:nvPr>
            <p:ph type="title"/>
          </p:nvPr>
        </p:nvSpPr>
        <p:spPr>
          <a:xfrm>
            <a:off x="451514" y="457201"/>
            <a:ext cx="3575737" cy="1332688"/>
          </a:xfrm>
        </p:spPr>
        <p:txBody>
          <a:bodyPr anchor="b">
            <a:normAutofit/>
          </a:bodyPr>
          <a:lstStyle/>
          <a:p>
            <a:pPr algn="ctr">
              <a:lnSpc>
                <a:spcPct val="90000"/>
              </a:lnSpc>
            </a:pPr>
            <a:r>
              <a:rPr lang="en-US" sz="3000" dirty="0">
                <a:solidFill>
                  <a:srgbClr val="FFFFFF"/>
                </a:solidFill>
              </a:rPr>
              <a:t>Method #5</a:t>
            </a:r>
            <a:br>
              <a:rPr lang="en-US" sz="3000" dirty="0">
                <a:solidFill>
                  <a:srgbClr val="FFFFFF"/>
                </a:solidFill>
              </a:rPr>
            </a:br>
            <a:br>
              <a:rPr lang="en-US" sz="3000" dirty="0">
                <a:solidFill>
                  <a:srgbClr val="FFFFFF"/>
                </a:solidFill>
              </a:rPr>
            </a:br>
            <a:endParaRPr lang="en-US" sz="3000" dirty="0">
              <a:solidFill>
                <a:srgbClr val="FFFFFF"/>
              </a:solidFill>
            </a:endParaRPr>
          </a:p>
        </p:txBody>
      </p:sp>
      <p:sp>
        <p:nvSpPr>
          <p:cNvPr id="9" name="Content Placeholder 8">
            <a:extLst>
              <a:ext uri="{FF2B5EF4-FFF2-40B4-BE49-F238E27FC236}">
                <a16:creationId xmlns:a16="http://schemas.microsoft.com/office/drawing/2014/main" id="{332A0512-EB6C-45E7-9D6C-08EAAA12CE5A}"/>
              </a:ext>
            </a:extLst>
          </p:cNvPr>
          <p:cNvSpPr>
            <a:spLocks noGrp="1"/>
          </p:cNvSpPr>
          <p:nvPr>
            <p:ph idx="1"/>
          </p:nvPr>
        </p:nvSpPr>
        <p:spPr>
          <a:xfrm>
            <a:off x="451514" y="2046514"/>
            <a:ext cx="3575737" cy="3994848"/>
          </a:xfrm>
        </p:spPr>
        <p:txBody>
          <a:bodyPr>
            <a:normAutofit/>
          </a:bodyPr>
          <a:lstStyle/>
          <a:p>
            <a:r>
              <a:rPr lang="en-US" sz="1600" dirty="0">
                <a:solidFill>
                  <a:srgbClr val="FFFFFF"/>
                </a:solidFill>
              </a:rPr>
              <a:t>Setting up the Financial Structure</a:t>
            </a:r>
          </a:p>
        </p:txBody>
      </p:sp>
      <p:pic>
        <p:nvPicPr>
          <p:cNvPr id="4" name="Picture 3">
            <a:extLst>
              <a:ext uri="{FF2B5EF4-FFF2-40B4-BE49-F238E27FC236}">
                <a16:creationId xmlns:a16="http://schemas.microsoft.com/office/drawing/2014/main" id="{C4469F97-7194-408F-8DA7-68FB04C3F01A}"/>
              </a:ext>
            </a:extLst>
          </p:cNvPr>
          <p:cNvPicPr>
            <a:picLocks noChangeAspect="1"/>
          </p:cNvPicPr>
          <p:nvPr/>
        </p:nvPicPr>
        <p:blipFill>
          <a:blip r:embed="rId3"/>
          <a:stretch>
            <a:fillRect/>
          </a:stretch>
        </p:blipFill>
        <p:spPr>
          <a:xfrm>
            <a:off x="4840941" y="369793"/>
            <a:ext cx="7113493" cy="5990666"/>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4276310356"/>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2264E67-6F59-4D8D-8E5F-8245B0FEA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3" y="0"/>
            <a:ext cx="12187427"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23">
            <a:extLst>
              <a:ext uri="{FF2B5EF4-FFF2-40B4-BE49-F238E27FC236}">
                <a16:creationId xmlns:a16="http://schemas.microsoft.com/office/drawing/2014/main" id="{158E1C6E-D299-4F5D-B15B-155EBF7F62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solidFill>
            <a:srgbClr val="212121"/>
          </a:solidFill>
          <a:ln>
            <a:noFill/>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C4783FF-F968-461C-85F9-520D212D76A3}"/>
              </a:ext>
            </a:extLst>
          </p:cNvPr>
          <p:cNvSpPr>
            <a:spLocks noGrp="1"/>
          </p:cNvSpPr>
          <p:nvPr>
            <p:ph type="title"/>
          </p:nvPr>
        </p:nvSpPr>
        <p:spPr>
          <a:xfrm>
            <a:off x="451514" y="457201"/>
            <a:ext cx="3575737" cy="1332688"/>
          </a:xfrm>
        </p:spPr>
        <p:txBody>
          <a:bodyPr anchor="b">
            <a:normAutofit/>
          </a:bodyPr>
          <a:lstStyle/>
          <a:p>
            <a:pPr algn="ctr">
              <a:lnSpc>
                <a:spcPct val="90000"/>
              </a:lnSpc>
            </a:pPr>
            <a:r>
              <a:rPr lang="en-US" sz="3000">
                <a:solidFill>
                  <a:srgbClr val="FFFFFF"/>
                </a:solidFill>
              </a:rPr>
              <a:t>Method #5</a:t>
            </a:r>
            <a:br>
              <a:rPr lang="en-US" sz="3000">
                <a:solidFill>
                  <a:srgbClr val="FFFFFF"/>
                </a:solidFill>
              </a:rPr>
            </a:br>
            <a:br>
              <a:rPr lang="en-US" sz="3000">
                <a:solidFill>
                  <a:srgbClr val="FFFFFF"/>
                </a:solidFill>
              </a:rPr>
            </a:br>
            <a:endParaRPr lang="en-US" sz="3000">
              <a:solidFill>
                <a:srgbClr val="FFFFFF"/>
              </a:solidFill>
            </a:endParaRPr>
          </a:p>
        </p:txBody>
      </p:sp>
      <p:sp>
        <p:nvSpPr>
          <p:cNvPr id="9" name="Content Placeholder 8">
            <a:extLst>
              <a:ext uri="{FF2B5EF4-FFF2-40B4-BE49-F238E27FC236}">
                <a16:creationId xmlns:a16="http://schemas.microsoft.com/office/drawing/2014/main" id="{332A0512-EB6C-45E7-9D6C-08EAAA12CE5A}"/>
              </a:ext>
            </a:extLst>
          </p:cNvPr>
          <p:cNvSpPr>
            <a:spLocks noGrp="1"/>
          </p:cNvSpPr>
          <p:nvPr>
            <p:ph idx="1"/>
          </p:nvPr>
        </p:nvSpPr>
        <p:spPr>
          <a:xfrm>
            <a:off x="451514" y="2046514"/>
            <a:ext cx="3575737" cy="3994848"/>
          </a:xfrm>
        </p:spPr>
        <p:txBody>
          <a:bodyPr>
            <a:normAutofit/>
          </a:bodyPr>
          <a:lstStyle/>
          <a:p>
            <a:r>
              <a:rPr lang="en-US" sz="1600" dirty="0">
                <a:solidFill>
                  <a:srgbClr val="FFFFFF"/>
                </a:solidFill>
              </a:rPr>
              <a:t>Enterprise Value = $2.91Billion</a:t>
            </a:r>
          </a:p>
        </p:txBody>
      </p:sp>
      <p:pic>
        <p:nvPicPr>
          <p:cNvPr id="4" name="Picture 3">
            <a:extLst>
              <a:ext uri="{FF2B5EF4-FFF2-40B4-BE49-F238E27FC236}">
                <a16:creationId xmlns:a16="http://schemas.microsoft.com/office/drawing/2014/main" id="{0A28CC14-5925-488D-8643-7FC6D927B576}"/>
              </a:ext>
            </a:extLst>
          </p:cNvPr>
          <p:cNvPicPr>
            <a:picLocks noChangeAspect="1"/>
          </p:cNvPicPr>
          <p:nvPr/>
        </p:nvPicPr>
        <p:blipFill>
          <a:blip r:embed="rId3"/>
          <a:stretch>
            <a:fillRect/>
          </a:stretch>
        </p:blipFill>
        <p:spPr>
          <a:xfrm>
            <a:off x="4988859" y="282388"/>
            <a:ext cx="6884893" cy="5997387"/>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106983448"/>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2C8C4-6399-44FE-ACF8-4511613AD259}"/>
              </a:ext>
            </a:extLst>
          </p:cNvPr>
          <p:cNvSpPr>
            <a:spLocks noGrp="1"/>
          </p:cNvSpPr>
          <p:nvPr>
            <p:ph type="title"/>
          </p:nvPr>
        </p:nvSpPr>
        <p:spPr>
          <a:xfrm>
            <a:off x="810000" y="751490"/>
            <a:ext cx="11035159" cy="666148"/>
          </a:xfrm>
        </p:spPr>
        <p:txBody>
          <a:bodyPr/>
          <a:lstStyle/>
          <a:p>
            <a:r>
              <a:rPr lang="en-US" dirty="0"/>
              <a:t>Agenda</a:t>
            </a:r>
          </a:p>
        </p:txBody>
      </p:sp>
      <p:sp>
        <p:nvSpPr>
          <p:cNvPr id="3" name="Content Placeholder 2">
            <a:extLst>
              <a:ext uri="{FF2B5EF4-FFF2-40B4-BE49-F238E27FC236}">
                <a16:creationId xmlns:a16="http://schemas.microsoft.com/office/drawing/2014/main" id="{D6C0F240-297D-483D-B89D-18FC470E7DEF}"/>
              </a:ext>
            </a:extLst>
          </p:cNvPr>
          <p:cNvSpPr>
            <a:spLocks noGrp="1"/>
          </p:cNvSpPr>
          <p:nvPr>
            <p:ph idx="1"/>
          </p:nvPr>
        </p:nvSpPr>
        <p:spPr>
          <a:xfrm>
            <a:off x="818712" y="2258567"/>
            <a:ext cx="10554574" cy="4160521"/>
          </a:xfrm>
        </p:spPr>
        <p:txBody>
          <a:bodyPr>
            <a:normAutofit/>
          </a:bodyPr>
          <a:lstStyle/>
          <a:p>
            <a:pPr>
              <a:buFont typeface="+mj-lt"/>
              <a:buAutoNum type="arabicPeriod"/>
            </a:pPr>
            <a:r>
              <a:rPr lang="en-US" dirty="0"/>
              <a:t>Basic Valuation Methods and Concepts of Enterprise Values</a:t>
            </a:r>
          </a:p>
          <a:p>
            <a:pPr>
              <a:buFont typeface="+mj-lt"/>
              <a:buAutoNum type="arabicPeriod"/>
            </a:pPr>
            <a:r>
              <a:rPr lang="en-US" dirty="0"/>
              <a:t>Valuing Patents</a:t>
            </a:r>
          </a:p>
          <a:p>
            <a:pPr>
              <a:buFont typeface="+mj-lt"/>
              <a:buAutoNum type="arabicPeriod"/>
            </a:pPr>
            <a:r>
              <a:rPr lang="en-US" dirty="0"/>
              <a:t>Valuing Intellectual Property – Option Pricing and DCF Analysis Overview</a:t>
            </a:r>
          </a:p>
          <a:p>
            <a:pPr>
              <a:buFont typeface="+mj-lt"/>
              <a:buAutoNum type="arabicPeriod"/>
            </a:pPr>
            <a:r>
              <a:rPr lang="en-US" dirty="0"/>
              <a:t>Case I (IP) – </a:t>
            </a:r>
            <a:r>
              <a:rPr lang="en-US" dirty="0" err="1"/>
              <a:t>BioTech</a:t>
            </a:r>
            <a:r>
              <a:rPr lang="en-US" dirty="0"/>
              <a:t> (Option Pricing Method)</a:t>
            </a:r>
          </a:p>
          <a:p>
            <a:pPr>
              <a:buFont typeface="+mj-lt"/>
              <a:buAutoNum type="arabicPeriod"/>
            </a:pPr>
            <a:r>
              <a:rPr lang="en-US" dirty="0"/>
              <a:t>Case II (IP) – </a:t>
            </a:r>
            <a:r>
              <a:rPr lang="en-US" dirty="0" err="1"/>
              <a:t>EduTech</a:t>
            </a:r>
            <a:r>
              <a:rPr lang="en-US" dirty="0"/>
              <a:t> (DCF Method)</a:t>
            </a:r>
          </a:p>
          <a:p>
            <a:pPr marL="0" indent="0">
              <a:buNone/>
            </a:pPr>
            <a:endParaRPr lang="en-US" dirty="0"/>
          </a:p>
        </p:txBody>
      </p:sp>
    </p:spTree>
    <p:extLst>
      <p:ext uri="{BB962C8B-B14F-4D97-AF65-F5344CB8AC3E}">
        <p14:creationId xmlns:p14="http://schemas.microsoft.com/office/powerpoint/2010/main" val="33119634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6">
            <a:extLst>
              <a:ext uri="{FF2B5EF4-FFF2-40B4-BE49-F238E27FC236}">
                <a16:creationId xmlns:a16="http://schemas.microsoft.com/office/drawing/2014/main" id="{133F8CB7-795C-4272-9073-64D8CF97F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180DE8A2-73B1-4AFE-8FB9-BE4B66F398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6">
            <a:extLst>
              <a:ext uri="{FF2B5EF4-FFF2-40B4-BE49-F238E27FC236}">
                <a16:creationId xmlns:a16="http://schemas.microsoft.com/office/drawing/2014/main" id="{E5ADB140-E61F-4DA4-A342-F5EF70772D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rgbClr val="212121"/>
          </a:solid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AC4783FF-F968-461C-85F9-520D212D76A3}"/>
              </a:ext>
            </a:extLst>
          </p:cNvPr>
          <p:cNvSpPr>
            <a:spLocks noGrp="1"/>
          </p:cNvSpPr>
          <p:nvPr>
            <p:ph type="title"/>
          </p:nvPr>
        </p:nvSpPr>
        <p:spPr>
          <a:xfrm>
            <a:off x="451514" y="394943"/>
            <a:ext cx="11288972" cy="816637"/>
          </a:xfrm>
          <a:effectLst/>
        </p:spPr>
        <p:txBody>
          <a:bodyPr vert="horz" lIns="91440" tIns="45720" rIns="91440" bIns="45720" rtlCol="0" anchor="b">
            <a:normAutofit/>
          </a:bodyPr>
          <a:lstStyle/>
          <a:p>
            <a:r>
              <a:rPr lang="en-US" sz="3200" dirty="0">
                <a:solidFill>
                  <a:srgbClr val="FFFFFF"/>
                </a:solidFill>
              </a:rPr>
              <a:t>Summary Valuation </a:t>
            </a:r>
          </a:p>
        </p:txBody>
      </p:sp>
      <p:pic>
        <p:nvPicPr>
          <p:cNvPr id="3" name="Picture 2">
            <a:extLst>
              <a:ext uri="{FF2B5EF4-FFF2-40B4-BE49-F238E27FC236}">
                <a16:creationId xmlns:a16="http://schemas.microsoft.com/office/drawing/2014/main" id="{09B00158-A027-4035-B16A-3869C6070963}"/>
              </a:ext>
            </a:extLst>
          </p:cNvPr>
          <p:cNvPicPr>
            <a:picLocks noChangeAspect="1"/>
          </p:cNvPicPr>
          <p:nvPr/>
        </p:nvPicPr>
        <p:blipFill>
          <a:blip r:embed="rId3"/>
          <a:stretch>
            <a:fillRect/>
          </a:stretch>
        </p:blipFill>
        <p:spPr>
          <a:xfrm>
            <a:off x="451514" y="2349499"/>
            <a:ext cx="10667704" cy="3691864"/>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1080878375"/>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8" name="Freeform 6">
            <a:extLst>
              <a:ext uri="{FF2B5EF4-FFF2-40B4-BE49-F238E27FC236}">
                <a16:creationId xmlns:a16="http://schemas.microsoft.com/office/drawing/2014/main" id="{E446B7E6-8568-417F-959E-DB3D1E70F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useBgFill="1">
        <p:nvSpPr>
          <p:cNvPr id="19" name="Rectangle 15">
            <a:extLst>
              <a:ext uri="{FF2B5EF4-FFF2-40B4-BE49-F238E27FC236}">
                <a16:creationId xmlns:a16="http://schemas.microsoft.com/office/drawing/2014/main" id="{54047A07-72EC-41BC-A55F-C264F639FB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Content Placeholder 5">
            <a:extLst>
              <a:ext uri="{FF2B5EF4-FFF2-40B4-BE49-F238E27FC236}">
                <a16:creationId xmlns:a16="http://schemas.microsoft.com/office/drawing/2014/main" id="{579B290E-969C-4526-AB2C-5A7DC3619277}"/>
              </a:ext>
            </a:extLst>
          </p:cNvPr>
          <p:cNvPicPr>
            <a:picLocks noChangeAspect="1"/>
          </p:cNvPicPr>
          <p:nvPr/>
        </p:nvPicPr>
        <p:blipFill rotWithShape="1">
          <a:blip r:embed="rId2">
            <a:alphaModFix amt="40000"/>
          </a:blip>
          <a:srcRect t="6706" b="5745"/>
          <a:stretch/>
        </p:blipFill>
        <p:spPr>
          <a:xfrm>
            <a:off x="0" y="10"/>
            <a:ext cx="12191980" cy="6857990"/>
          </a:xfrm>
          <a:prstGeom prst="rect">
            <a:avLst/>
          </a:prstGeom>
        </p:spPr>
      </p:pic>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a:xfrm>
            <a:off x="810001" y="1449147"/>
            <a:ext cx="10572000" cy="3732453"/>
          </a:xfrm>
        </p:spPr>
        <p:txBody>
          <a:bodyPr vert="horz" lIns="91440" tIns="45720" rIns="91440" bIns="45720" rtlCol="0" anchor="b">
            <a:normAutofit/>
          </a:bodyPr>
          <a:lstStyle/>
          <a:p>
            <a:r>
              <a:rPr lang="en-US" sz="5400" dirty="0"/>
              <a:t>Patents &amp; New Technology</a:t>
            </a:r>
            <a:br>
              <a:rPr lang="en-US" sz="5400" dirty="0"/>
            </a:br>
            <a:r>
              <a:rPr lang="en-US" sz="5400" dirty="0"/>
              <a:t>METHODS &amp; EXAMPLES</a:t>
            </a:r>
          </a:p>
        </p:txBody>
      </p:sp>
    </p:spTree>
    <p:extLst>
      <p:ext uri="{BB962C8B-B14F-4D97-AF65-F5344CB8AC3E}">
        <p14:creationId xmlns:p14="http://schemas.microsoft.com/office/powerpoint/2010/main" val="40866219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a:xfrm>
            <a:off x="226676" y="336829"/>
            <a:ext cx="11508124" cy="1055792"/>
          </a:xfrm>
        </p:spPr>
        <p:txBody>
          <a:bodyPr/>
          <a:lstStyle/>
          <a:p>
            <a:r>
              <a:rPr lang="en-US" dirty="0"/>
              <a:t>Valuing Patents and New Technology</a:t>
            </a:r>
            <a:br>
              <a:rPr lang="en-US" dirty="0"/>
            </a:br>
            <a:endParaRPr lang="en-US" sz="2000" dirty="0"/>
          </a:p>
        </p:txBody>
      </p:sp>
      <p:sp>
        <p:nvSpPr>
          <p:cNvPr id="3" name="Content Placeholder 2">
            <a:extLst>
              <a:ext uri="{FF2B5EF4-FFF2-40B4-BE49-F238E27FC236}">
                <a16:creationId xmlns:a16="http://schemas.microsoft.com/office/drawing/2014/main" id="{C919578C-E93A-499E-8C9D-2F75414F4A54}"/>
              </a:ext>
            </a:extLst>
          </p:cNvPr>
          <p:cNvSpPr>
            <a:spLocks noGrp="1"/>
          </p:cNvSpPr>
          <p:nvPr>
            <p:ph idx="1"/>
          </p:nvPr>
        </p:nvSpPr>
        <p:spPr>
          <a:xfrm>
            <a:off x="818711" y="2264979"/>
            <a:ext cx="11026447" cy="4409090"/>
          </a:xfrm>
        </p:spPr>
        <p:txBody>
          <a:bodyPr>
            <a:normAutofit/>
          </a:bodyPr>
          <a:lstStyle/>
          <a:p>
            <a:r>
              <a:rPr lang="en-US" dirty="0"/>
              <a:t>The Questions a Buyer will ask for valuing IP – Patents, Trademarks</a:t>
            </a:r>
          </a:p>
          <a:p>
            <a:pPr lvl="2"/>
            <a:r>
              <a:rPr lang="en-US" dirty="0"/>
              <a:t>What’s the market size?</a:t>
            </a:r>
          </a:p>
          <a:p>
            <a:pPr lvl="2"/>
            <a:r>
              <a:rPr lang="en-US" dirty="0"/>
              <a:t>What are the competitive advantages?</a:t>
            </a:r>
          </a:p>
          <a:p>
            <a:pPr lvl="2"/>
            <a:r>
              <a:rPr lang="en-US" dirty="0"/>
              <a:t>How much will it cost to implement?</a:t>
            </a:r>
          </a:p>
          <a:p>
            <a:pPr lvl="2"/>
            <a:r>
              <a:rPr lang="en-US" dirty="0"/>
              <a:t>How long before competitors crowd in?</a:t>
            </a:r>
          </a:p>
          <a:p>
            <a:pPr marL="457200" lvl="1" indent="0">
              <a:buNone/>
            </a:pPr>
            <a:endParaRPr lang="en-US" dirty="0"/>
          </a:p>
          <a:p>
            <a:r>
              <a:rPr lang="en-US" dirty="0"/>
              <a:t>Factoring the Risks:</a:t>
            </a:r>
          </a:p>
          <a:p>
            <a:pPr lvl="2"/>
            <a:r>
              <a:rPr lang="en-US" dirty="0"/>
              <a:t>How much would it cost to develop this idea yourself</a:t>
            </a:r>
          </a:p>
          <a:p>
            <a:pPr lvl="2"/>
            <a:r>
              <a:rPr lang="en-US" dirty="0"/>
              <a:t>How long might it take to get off the ground</a:t>
            </a:r>
          </a:p>
          <a:p>
            <a:pPr lvl="2"/>
            <a:r>
              <a:rPr lang="en-US" dirty="0"/>
              <a:t>Any unexpected challenges or problems that may arise</a:t>
            </a:r>
          </a:p>
          <a:p>
            <a:endParaRPr lang="en-US" dirty="0"/>
          </a:p>
        </p:txBody>
      </p:sp>
    </p:spTree>
    <p:extLst>
      <p:ext uri="{BB962C8B-B14F-4D97-AF65-F5344CB8AC3E}">
        <p14:creationId xmlns:p14="http://schemas.microsoft.com/office/powerpoint/2010/main" val="1979000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6">
            <a:extLst>
              <a:ext uri="{FF2B5EF4-FFF2-40B4-BE49-F238E27FC236}">
                <a16:creationId xmlns:a16="http://schemas.microsoft.com/office/drawing/2014/main" id="{133F8CB7-795C-4272-9073-64D8CF97F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B7743172-17A8-4FA4-8434-B813E03B7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23">
            <a:extLst>
              <a:ext uri="{FF2B5EF4-FFF2-40B4-BE49-F238E27FC236}">
                <a16:creationId xmlns:a16="http://schemas.microsoft.com/office/drawing/2014/main" id="{4CE1233C-FD2F-489E-BFDE-086F5FED64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blipFill>
            <a:blip r:embed="rId2">
              <a:duotone>
                <a:schemeClr val="accent1">
                  <a:tint val="98000"/>
                  <a:lumMod val="102000"/>
                </a:schemeClr>
                <a:schemeClr val="accent1">
                  <a:shade val="98000"/>
                  <a:lumMod val="98000"/>
                </a:schemeClr>
              </a:duotone>
            </a:blip>
            <a:tile tx="0" ty="0" sx="100000" sy="100000" flip="none" algn="tl"/>
          </a:blipFill>
          <a:ln>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a:xfrm>
            <a:off x="451514" y="1800225"/>
            <a:ext cx="3444211" cy="4241136"/>
          </a:xfrm>
        </p:spPr>
        <p:txBody>
          <a:bodyPr vert="horz" lIns="91440" tIns="45720" rIns="91440" bIns="45720" rtlCol="0" anchor="t">
            <a:normAutofit/>
          </a:bodyPr>
          <a:lstStyle/>
          <a:p>
            <a:r>
              <a:rPr lang="en-US" sz="4400" dirty="0"/>
              <a:t>Valuing Patent</a:t>
            </a:r>
            <a:br>
              <a:rPr lang="en-US" sz="4400" dirty="0"/>
            </a:br>
            <a:r>
              <a:rPr lang="en-US" sz="4400" dirty="0"/>
              <a:t>Using</a:t>
            </a:r>
            <a:br>
              <a:rPr lang="en-US" sz="4400" dirty="0"/>
            </a:br>
            <a:r>
              <a:rPr lang="en-US" sz="4400" dirty="0"/>
              <a:t>Option</a:t>
            </a:r>
            <a:br>
              <a:rPr lang="en-US" sz="4400" dirty="0"/>
            </a:br>
            <a:r>
              <a:rPr lang="en-US" sz="4400" dirty="0"/>
              <a:t>Pricing</a:t>
            </a:r>
            <a:br>
              <a:rPr lang="en-US" sz="4400" dirty="0"/>
            </a:br>
            <a:endParaRPr lang="en-US" sz="4400" dirty="0"/>
          </a:p>
        </p:txBody>
      </p:sp>
      <p:pic>
        <p:nvPicPr>
          <p:cNvPr id="6" name="Content Placeholder 5">
            <a:extLst>
              <a:ext uri="{FF2B5EF4-FFF2-40B4-BE49-F238E27FC236}">
                <a16:creationId xmlns:a16="http://schemas.microsoft.com/office/drawing/2014/main" id="{2E6AD1AD-C570-4085-858A-5C5B51A06597}"/>
              </a:ext>
            </a:extLst>
          </p:cNvPr>
          <p:cNvPicPr>
            <a:picLocks noGrp="1" noChangeAspect="1"/>
          </p:cNvPicPr>
          <p:nvPr>
            <p:ph idx="1"/>
          </p:nvPr>
        </p:nvPicPr>
        <p:blipFill>
          <a:blip r:embed="rId3"/>
          <a:stretch>
            <a:fillRect/>
          </a:stretch>
        </p:blipFill>
        <p:spPr>
          <a:xfrm>
            <a:off x="5280472" y="1720255"/>
            <a:ext cx="6268062" cy="3244317"/>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265836816"/>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Freeform 6">
            <a:extLst>
              <a:ext uri="{FF2B5EF4-FFF2-40B4-BE49-F238E27FC236}">
                <a16:creationId xmlns:a16="http://schemas.microsoft.com/office/drawing/2014/main" id="{E446B7E6-8568-417F-959E-DB3D1E70F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useBgFill="1">
        <p:nvSpPr>
          <p:cNvPr id="11" name="Rectangle 10">
            <a:extLst>
              <a:ext uri="{FF2B5EF4-FFF2-40B4-BE49-F238E27FC236}">
                <a16:creationId xmlns:a16="http://schemas.microsoft.com/office/drawing/2014/main" id="{54047A07-72EC-41BC-A55F-C264F639FB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E72C9E50-CCFC-465F-AD3B-4271E48AB1C6}"/>
              </a:ext>
            </a:extLst>
          </p:cNvPr>
          <p:cNvPicPr>
            <a:picLocks noGrp="1" noChangeAspect="1"/>
          </p:cNvPicPr>
          <p:nvPr>
            <p:ph idx="1"/>
          </p:nvPr>
        </p:nvPicPr>
        <p:blipFill rotWithShape="1">
          <a:blip r:embed="rId2">
            <a:alphaModFix amt="40000"/>
          </a:blip>
          <a:srcRect t="6642" b="5809"/>
          <a:stretch/>
        </p:blipFill>
        <p:spPr>
          <a:xfrm>
            <a:off x="20" y="10"/>
            <a:ext cx="12191980" cy="6857990"/>
          </a:xfrm>
          <a:prstGeom prst="rect">
            <a:avLst/>
          </a:prstGeom>
        </p:spPr>
      </p:pic>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a:xfrm>
            <a:off x="810001" y="1449147"/>
            <a:ext cx="10572000" cy="3732453"/>
          </a:xfrm>
        </p:spPr>
        <p:txBody>
          <a:bodyPr vert="horz" lIns="91440" tIns="45720" rIns="91440" bIns="45720" rtlCol="0" anchor="b">
            <a:normAutofit/>
          </a:bodyPr>
          <a:lstStyle/>
          <a:p>
            <a:r>
              <a:rPr lang="en-US" sz="5400"/>
              <a:t>Intellectual Property </a:t>
            </a:r>
            <a:br>
              <a:rPr lang="en-US" sz="5400"/>
            </a:br>
            <a:r>
              <a:rPr lang="en-US" sz="5400"/>
              <a:t>METHODS &amp; EXAMPLES</a:t>
            </a:r>
          </a:p>
        </p:txBody>
      </p:sp>
    </p:spTree>
    <p:extLst>
      <p:ext uri="{BB962C8B-B14F-4D97-AF65-F5344CB8AC3E}">
        <p14:creationId xmlns:p14="http://schemas.microsoft.com/office/powerpoint/2010/main" val="2850993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a:xfrm>
            <a:off x="810000" y="447188"/>
            <a:ext cx="10571998" cy="970450"/>
          </a:xfrm>
        </p:spPr>
        <p:txBody>
          <a:bodyPr>
            <a:normAutofit fontScale="90000"/>
          </a:bodyPr>
          <a:lstStyle/>
          <a:p>
            <a:r>
              <a:rPr lang="en-US" dirty="0"/>
              <a:t>FINTECH: The Venmo Case</a:t>
            </a:r>
            <a:br>
              <a:rPr lang="en-US" dirty="0"/>
            </a:br>
            <a:r>
              <a:rPr lang="en-US" sz="2000" dirty="0"/>
              <a:t>Mobile Peer-to-Peer Payments</a:t>
            </a:r>
          </a:p>
        </p:txBody>
      </p:sp>
      <p:sp>
        <p:nvSpPr>
          <p:cNvPr id="5" name="Content Placeholder 4">
            <a:extLst>
              <a:ext uri="{FF2B5EF4-FFF2-40B4-BE49-F238E27FC236}">
                <a16:creationId xmlns:a16="http://schemas.microsoft.com/office/drawing/2014/main" id="{639D39ED-A07C-4339-A635-7B81D43B5EA8}"/>
              </a:ext>
            </a:extLst>
          </p:cNvPr>
          <p:cNvSpPr>
            <a:spLocks noGrp="1"/>
          </p:cNvSpPr>
          <p:nvPr>
            <p:ph idx="1"/>
          </p:nvPr>
        </p:nvSpPr>
        <p:spPr>
          <a:xfrm>
            <a:off x="818713" y="2413000"/>
            <a:ext cx="3835583" cy="3632200"/>
          </a:xfrm>
        </p:spPr>
        <p:txBody>
          <a:bodyPr>
            <a:normAutofit/>
          </a:bodyPr>
          <a:lstStyle/>
          <a:p>
            <a:pPr>
              <a:lnSpc>
                <a:spcPct val="90000"/>
              </a:lnSpc>
            </a:pPr>
            <a:r>
              <a:rPr lang="en-US" sz="1000" b="1"/>
              <a:t>Venmo</a:t>
            </a:r>
            <a:r>
              <a:rPr lang="en-US" sz="1000"/>
              <a:t> is a </a:t>
            </a:r>
            <a:r>
              <a:rPr lang="en-US" sz="1000">
                <a:hlinkClick r:id="rId2" tooltip="Mobile payment"/>
              </a:rPr>
              <a:t>mobile payment</a:t>
            </a:r>
            <a:r>
              <a:rPr lang="en-US" sz="1000"/>
              <a:t> service owned by </a:t>
            </a:r>
            <a:r>
              <a:rPr lang="en-US" sz="1000">
                <a:hlinkClick r:id="rId3" tooltip="PayPal"/>
              </a:rPr>
              <a:t>PayPal</a:t>
            </a:r>
            <a:r>
              <a:rPr lang="en-US" sz="1000"/>
              <a:t>. Venmo account holders can transfer funds to others via a mobile phone app; both the sender and receiver have to live in the U.S. Venmo is a type of </a:t>
            </a:r>
            <a:r>
              <a:rPr lang="en-US" sz="1000">
                <a:hlinkClick r:id="rId4" tooltip="Payment rail"/>
              </a:rPr>
              <a:t>payment rail</a:t>
            </a:r>
            <a:r>
              <a:rPr lang="en-US" sz="1000"/>
              <a:t>. It handled </a:t>
            </a:r>
            <a:r>
              <a:rPr lang="en-US" sz="1000" u="sng"/>
              <a:t>$12 billion in transactions in the first quarter of 2018.</a:t>
            </a:r>
          </a:p>
          <a:p>
            <a:pPr>
              <a:lnSpc>
                <a:spcPct val="90000"/>
              </a:lnSpc>
            </a:pPr>
            <a:r>
              <a:rPr lang="en-US" sz="1000"/>
              <a:t>Venmo includes social networking interaction; it was created so friends could quickly split bills, whether that is for movies, dinner, rent, tickets, etc. When a user makes a transaction, the transaction details (stripped of the payment amount) are shared on the user's "news feed" and to the user's network of friends.</a:t>
            </a:r>
          </a:p>
          <a:p>
            <a:pPr>
              <a:lnSpc>
                <a:spcPct val="90000"/>
              </a:lnSpc>
            </a:pPr>
            <a:r>
              <a:rPr lang="en-US" sz="1000"/>
              <a:t>History:</a:t>
            </a:r>
          </a:p>
          <a:p>
            <a:pPr lvl="1">
              <a:lnSpc>
                <a:spcPct val="90000"/>
              </a:lnSpc>
            </a:pPr>
            <a:r>
              <a:rPr lang="en-US" sz="1000"/>
              <a:t>2009: Founded</a:t>
            </a:r>
          </a:p>
          <a:p>
            <a:pPr lvl="1">
              <a:lnSpc>
                <a:spcPct val="90000"/>
              </a:lnSpc>
            </a:pPr>
            <a:r>
              <a:rPr lang="en-US" sz="1000"/>
              <a:t>2010: $1.2 million Seed money raised – RRE Ventures</a:t>
            </a:r>
          </a:p>
          <a:p>
            <a:pPr lvl="1">
              <a:lnSpc>
                <a:spcPct val="90000"/>
              </a:lnSpc>
            </a:pPr>
            <a:r>
              <a:rPr lang="en-US" sz="1000"/>
              <a:t>2012: Sold to Braintree for $26.2 million</a:t>
            </a:r>
          </a:p>
          <a:p>
            <a:pPr lvl="1">
              <a:lnSpc>
                <a:spcPct val="90000"/>
              </a:lnSpc>
            </a:pPr>
            <a:r>
              <a:rPr lang="en-US" sz="1000"/>
              <a:t>2013: Braintree was bought by PayPal for $800 million</a:t>
            </a:r>
          </a:p>
          <a:p>
            <a:pPr>
              <a:lnSpc>
                <a:spcPct val="90000"/>
              </a:lnSpc>
            </a:pPr>
            <a:endParaRPr lang="en-US" sz="1000"/>
          </a:p>
        </p:txBody>
      </p:sp>
      <p:pic>
        <p:nvPicPr>
          <p:cNvPr id="4" name="Picture 3">
            <a:extLst>
              <a:ext uri="{FF2B5EF4-FFF2-40B4-BE49-F238E27FC236}">
                <a16:creationId xmlns:a16="http://schemas.microsoft.com/office/drawing/2014/main" id="{C0CE8026-FB2E-44CC-9033-2345B725DF59}"/>
              </a:ext>
            </a:extLst>
          </p:cNvPr>
          <p:cNvPicPr>
            <a:picLocks noChangeAspect="1"/>
          </p:cNvPicPr>
          <p:nvPr/>
        </p:nvPicPr>
        <p:blipFill>
          <a:blip r:embed="rId5"/>
          <a:stretch>
            <a:fillRect/>
          </a:stretch>
        </p:blipFill>
        <p:spPr>
          <a:xfrm>
            <a:off x="5632569" y="2413000"/>
            <a:ext cx="5215913" cy="3716338"/>
          </a:xfrm>
          <a:prstGeom prst="roundRect">
            <a:avLst>
              <a:gd name="adj" fmla="val 3876"/>
            </a:avLst>
          </a:prstGeom>
          <a:ln>
            <a:solidFill>
              <a:schemeClr val="accent1"/>
            </a:solidFill>
          </a:ln>
          <a:effectLst/>
        </p:spPr>
      </p:pic>
      <p:pic>
        <p:nvPicPr>
          <p:cNvPr id="6" name="Picture 5">
            <a:extLst>
              <a:ext uri="{FF2B5EF4-FFF2-40B4-BE49-F238E27FC236}">
                <a16:creationId xmlns:a16="http://schemas.microsoft.com/office/drawing/2014/main" id="{549BD337-DF9B-47F5-BF7E-87156BB25494}"/>
              </a:ext>
            </a:extLst>
          </p:cNvPr>
          <p:cNvPicPr>
            <a:picLocks noChangeAspect="1"/>
          </p:cNvPicPr>
          <p:nvPr/>
        </p:nvPicPr>
        <p:blipFill>
          <a:blip r:embed="rId6"/>
          <a:stretch>
            <a:fillRect/>
          </a:stretch>
        </p:blipFill>
        <p:spPr>
          <a:xfrm>
            <a:off x="10318750" y="677069"/>
            <a:ext cx="1270000" cy="825500"/>
          </a:xfrm>
          <a:prstGeom prst="rect">
            <a:avLst/>
          </a:prstGeom>
        </p:spPr>
      </p:pic>
    </p:spTree>
    <p:extLst>
      <p:ext uri="{BB962C8B-B14F-4D97-AF65-F5344CB8AC3E}">
        <p14:creationId xmlns:p14="http://schemas.microsoft.com/office/powerpoint/2010/main" val="27056156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p:txBody>
          <a:bodyPr/>
          <a:lstStyle/>
          <a:p>
            <a:r>
              <a:rPr lang="en-US" dirty="0"/>
              <a:t>Basic Concepts of Valuing a Start-up</a:t>
            </a:r>
            <a:endParaRPr lang="en-US" sz="2400" dirty="0"/>
          </a:p>
        </p:txBody>
      </p:sp>
      <p:sp>
        <p:nvSpPr>
          <p:cNvPr id="7" name="TextBox 6">
            <a:extLst>
              <a:ext uri="{FF2B5EF4-FFF2-40B4-BE49-F238E27FC236}">
                <a16:creationId xmlns:a16="http://schemas.microsoft.com/office/drawing/2014/main" id="{74040F06-F2B9-4C3A-97E8-6CB226E114F3}"/>
              </a:ext>
            </a:extLst>
          </p:cNvPr>
          <p:cNvSpPr txBox="1"/>
          <p:nvPr/>
        </p:nvSpPr>
        <p:spPr>
          <a:xfrm>
            <a:off x="8261131" y="2548759"/>
            <a:ext cx="3605048" cy="3693319"/>
          </a:xfrm>
          <a:prstGeom prst="rect">
            <a:avLst/>
          </a:prstGeom>
          <a:noFill/>
        </p:spPr>
        <p:txBody>
          <a:bodyPr wrap="square" rtlCol="0">
            <a:spAutoFit/>
          </a:bodyPr>
          <a:lstStyle/>
          <a:p>
            <a:r>
              <a:rPr lang="en-US" dirty="0"/>
              <a:t>FINANCIAL MODELLING</a:t>
            </a:r>
          </a:p>
          <a:p>
            <a:pPr marL="342900" indent="-342900">
              <a:buFont typeface="+mj-lt"/>
              <a:buAutoNum type="arabicPeriod"/>
            </a:pPr>
            <a:r>
              <a:rPr lang="en-US" b="1" u="sng" dirty="0"/>
              <a:t>Determining Cash Needs </a:t>
            </a:r>
            <a:r>
              <a:rPr lang="en-US" dirty="0"/>
              <a:t>during “Death Valley” </a:t>
            </a:r>
          </a:p>
          <a:p>
            <a:pPr marL="342900" indent="-342900">
              <a:buFont typeface="+mj-lt"/>
              <a:buAutoNum type="arabicPeriod"/>
            </a:pPr>
            <a:r>
              <a:rPr lang="en-US" b="1" u="sng" dirty="0"/>
              <a:t>Sensitizing the Velocity and adjusting re-investment</a:t>
            </a:r>
            <a:r>
              <a:rPr lang="en-US" dirty="0"/>
              <a:t> continuous pivoting the product concept</a:t>
            </a:r>
          </a:p>
          <a:p>
            <a:pPr marL="342900" indent="-342900">
              <a:buFont typeface="+mj-lt"/>
              <a:buAutoNum type="arabicPeriod"/>
            </a:pPr>
            <a:r>
              <a:rPr lang="en-US" b="1" u="sng" dirty="0"/>
              <a:t>Calculating the Value </a:t>
            </a:r>
            <a:r>
              <a:rPr lang="en-US" dirty="0"/>
              <a:t>based on investor expectation which is based on risk (probability of success)</a:t>
            </a:r>
          </a:p>
          <a:p>
            <a:pPr marL="342900" indent="-342900">
              <a:buFont typeface="+mj-lt"/>
              <a:buAutoNum type="arabicPeriod"/>
            </a:pPr>
            <a:endParaRPr lang="en-US" dirty="0"/>
          </a:p>
        </p:txBody>
      </p:sp>
      <p:pic>
        <p:nvPicPr>
          <p:cNvPr id="10" name="Content Placeholder 9">
            <a:extLst>
              <a:ext uri="{FF2B5EF4-FFF2-40B4-BE49-F238E27FC236}">
                <a16:creationId xmlns:a16="http://schemas.microsoft.com/office/drawing/2014/main" id="{96F47DAE-23BF-4EAE-B3D8-059B05EB8410}"/>
              </a:ext>
            </a:extLst>
          </p:cNvPr>
          <p:cNvPicPr>
            <a:picLocks noGrp="1" noChangeAspect="1"/>
          </p:cNvPicPr>
          <p:nvPr>
            <p:ph idx="1"/>
          </p:nvPr>
        </p:nvPicPr>
        <p:blipFill>
          <a:blip r:embed="rId2"/>
          <a:stretch>
            <a:fillRect/>
          </a:stretch>
        </p:blipFill>
        <p:spPr>
          <a:xfrm>
            <a:off x="508712" y="2460711"/>
            <a:ext cx="7274198" cy="3819220"/>
          </a:xfrm>
          <a:prstGeom prst="rect">
            <a:avLst/>
          </a:prstGeom>
        </p:spPr>
      </p:pic>
    </p:spTree>
    <p:extLst>
      <p:ext uri="{BB962C8B-B14F-4D97-AF65-F5344CB8AC3E}">
        <p14:creationId xmlns:p14="http://schemas.microsoft.com/office/powerpoint/2010/main" val="22961790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p:txBody>
          <a:bodyPr/>
          <a:lstStyle/>
          <a:p>
            <a:r>
              <a:rPr lang="en-US" dirty="0"/>
              <a:t>Using Call Options as a Measurement of a Start-up – Need 3 numbers</a:t>
            </a:r>
            <a:endParaRPr lang="en-US" sz="2400" dirty="0"/>
          </a:p>
        </p:txBody>
      </p:sp>
      <p:sp>
        <p:nvSpPr>
          <p:cNvPr id="5" name="Content Placeholder 4">
            <a:extLst>
              <a:ext uri="{FF2B5EF4-FFF2-40B4-BE49-F238E27FC236}">
                <a16:creationId xmlns:a16="http://schemas.microsoft.com/office/drawing/2014/main" id="{2D5CFF8D-6935-455D-BC67-8F2D386ECC01}"/>
              </a:ext>
            </a:extLst>
          </p:cNvPr>
          <p:cNvSpPr>
            <a:spLocks noGrp="1"/>
          </p:cNvSpPr>
          <p:nvPr>
            <p:ph idx="1"/>
          </p:nvPr>
        </p:nvSpPr>
        <p:spPr/>
        <p:txBody>
          <a:bodyPr>
            <a:normAutofit/>
          </a:bodyPr>
          <a:lstStyle/>
          <a:p>
            <a:r>
              <a:rPr lang="en-US" sz="6000" dirty="0"/>
              <a:t>  S (Stock Price)</a:t>
            </a:r>
          </a:p>
          <a:p>
            <a:r>
              <a:rPr lang="en-US" sz="6000" dirty="0"/>
              <a:t>  X (Exercise Price)</a:t>
            </a:r>
          </a:p>
          <a:p>
            <a:r>
              <a:rPr lang="en-US" sz="6000" dirty="0"/>
              <a:t>  P (Premium)</a:t>
            </a:r>
          </a:p>
        </p:txBody>
      </p:sp>
    </p:spTree>
    <p:extLst>
      <p:ext uri="{BB962C8B-B14F-4D97-AF65-F5344CB8AC3E}">
        <p14:creationId xmlns:p14="http://schemas.microsoft.com/office/powerpoint/2010/main" val="1047780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a:xfrm>
            <a:off x="141890" y="252746"/>
            <a:ext cx="11682247" cy="1384995"/>
          </a:xfrm>
        </p:spPr>
        <p:txBody>
          <a:bodyPr/>
          <a:lstStyle/>
          <a:p>
            <a:r>
              <a:rPr lang="en-US" sz="3200" dirty="0"/>
              <a:t>Using Call Options as a Measurement of a Start-up – Need 3 numbers to determine the Expected Return and then the Value</a:t>
            </a:r>
          </a:p>
        </p:txBody>
      </p:sp>
      <p:sp>
        <p:nvSpPr>
          <p:cNvPr id="5" name="Content Placeholder 4">
            <a:extLst>
              <a:ext uri="{FF2B5EF4-FFF2-40B4-BE49-F238E27FC236}">
                <a16:creationId xmlns:a16="http://schemas.microsoft.com/office/drawing/2014/main" id="{2D5CFF8D-6935-455D-BC67-8F2D386ECC01}"/>
              </a:ext>
            </a:extLst>
          </p:cNvPr>
          <p:cNvSpPr>
            <a:spLocks noGrp="1"/>
          </p:cNvSpPr>
          <p:nvPr>
            <p:ph idx="1"/>
          </p:nvPr>
        </p:nvSpPr>
        <p:spPr/>
        <p:txBody>
          <a:bodyPr>
            <a:normAutofit/>
          </a:bodyPr>
          <a:lstStyle/>
          <a:p>
            <a:r>
              <a:rPr lang="en-US" sz="3200" dirty="0"/>
              <a:t>   S (Value at Exit)</a:t>
            </a:r>
          </a:p>
          <a:p>
            <a:r>
              <a:rPr lang="en-US" sz="3200" dirty="0"/>
              <a:t>  X (Cost of Start-Up)</a:t>
            </a:r>
          </a:p>
          <a:p>
            <a:r>
              <a:rPr lang="en-US" sz="3200" dirty="0"/>
              <a:t>  P (Initial Investment)</a:t>
            </a:r>
          </a:p>
        </p:txBody>
      </p:sp>
      <p:sp>
        <p:nvSpPr>
          <p:cNvPr id="3" name="TextBox 2">
            <a:extLst>
              <a:ext uri="{FF2B5EF4-FFF2-40B4-BE49-F238E27FC236}">
                <a16:creationId xmlns:a16="http://schemas.microsoft.com/office/drawing/2014/main" id="{C391FB32-69D2-4CE4-955B-E04C61F7F3B6}"/>
              </a:ext>
            </a:extLst>
          </p:cNvPr>
          <p:cNvSpPr txBox="1"/>
          <p:nvPr/>
        </p:nvSpPr>
        <p:spPr>
          <a:xfrm>
            <a:off x="6053960" y="3058511"/>
            <a:ext cx="5680840" cy="2246769"/>
          </a:xfrm>
          <a:prstGeom prst="rect">
            <a:avLst/>
          </a:prstGeom>
          <a:noFill/>
          <a:ln w="63500">
            <a:solidFill>
              <a:schemeClr val="accent6"/>
            </a:solidFill>
          </a:ln>
        </p:spPr>
        <p:txBody>
          <a:bodyPr wrap="square" rtlCol="0">
            <a:spAutoFit/>
          </a:bodyPr>
          <a:lstStyle/>
          <a:p>
            <a:r>
              <a:rPr lang="en-US" sz="2800" dirty="0"/>
              <a:t>S – X (Intrinsic Value = PAYOFF</a:t>
            </a:r>
          </a:p>
          <a:p>
            <a:endParaRPr lang="en-US" sz="2800" dirty="0"/>
          </a:p>
          <a:p>
            <a:r>
              <a:rPr lang="en-US" sz="2800" dirty="0"/>
              <a:t>PAYOFF – P =  $ Return</a:t>
            </a:r>
          </a:p>
          <a:p>
            <a:endParaRPr lang="en-US" sz="2800" dirty="0"/>
          </a:p>
          <a:p>
            <a:r>
              <a:rPr lang="en-US" sz="2800" dirty="0"/>
              <a:t>P = PAYOFF - $ Return</a:t>
            </a:r>
          </a:p>
        </p:txBody>
      </p:sp>
    </p:spTree>
    <p:extLst>
      <p:ext uri="{BB962C8B-B14F-4D97-AF65-F5344CB8AC3E}">
        <p14:creationId xmlns:p14="http://schemas.microsoft.com/office/powerpoint/2010/main" val="36542094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a:xfrm>
            <a:off x="157656" y="268014"/>
            <a:ext cx="11682247" cy="744362"/>
          </a:xfrm>
        </p:spPr>
        <p:txBody>
          <a:bodyPr/>
          <a:lstStyle/>
          <a:p>
            <a:r>
              <a:rPr lang="en-US" sz="3200" dirty="0"/>
              <a:t>Probability Concepts – the basis of return expectation</a:t>
            </a:r>
          </a:p>
        </p:txBody>
      </p:sp>
      <p:pic>
        <p:nvPicPr>
          <p:cNvPr id="17" name="Picture 16">
            <a:extLst>
              <a:ext uri="{FF2B5EF4-FFF2-40B4-BE49-F238E27FC236}">
                <a16:creationId xmlns:a16="http://schemas.microsoft.com/office/drawing/2014/main" id="{BF18EA76-FDAD-4374-8859-A88B8E119C98}"/>
              </a:ext>
            </a:extLst>
          </p:cNvPr>
          <p:cNvPicPr>
            <a:picLocks noChangeAspect="1"/>
          </p:cNvPicPr>
          <p:nvPr/>
        </p:nvPicPr>
        <p:blipFill>
          <a:blip r:embed="rId2"/>
          <a:stretch>
            <a:fillRect/>
          </a:stretch>
        </p:blipFill>
        <p:spPr>
          <a:xfrm>
            <a:off x="541282" y="2254469"/>
            <a:ext cx="11030607" cy="4188371"/>
          </a:xfrm>
          <a:prstGeom prst="rect">
            <a:avLst/>
          </a:prstGeom>
        </p:spPr>
      </p:pic>
    </p:spTree>
    <p:extLst>
      <p:ext uri="{BB962C8B-B14F-4D97-AF65-F5344CB8AC3E}">
        <p14:creationId xmlns:p14="http://schemas.microsoft.com/office/powerpoint/2010/main" val="2346400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2C8C4-6399-44FE-ACF8-4511613AD259}"/>
              </a:ext>
            </a:extLst>
          </p:cNvPr>
          <p:cNvSpPr>
            <a:spLocks noGrp="1"/>
          </p:cNvSpPr>
          <p:nvPr>
            <p:ph type="title"/>
          </p:nvPr>
        </p:nvSpPr>
        <p:spPr>
          <a:xfrm>
            <a:off x="810000" y="751490"/>
            <a:ext cx="11035159" cy="666148"/>
          </a:xfrm>
        </p:spPr>
        <p:txBody>
          <a:bodyPr/>
          <a:lstStyle/>
          <a:p>
            <a:r>
              <a:rPr lang="en-US" dirty="0"/>
              <a:t>TREND:</a:t>
            </a:r>
            <a:br>
              <a:rPr lang="en-US" dirty="0"/>
            </a:br>
            <a:r>
              <a:rPr lang="en-US" dirty="0"/>
              <a:t>OLD ECONOMY TO THE NEW ECONOMY </a:t>
            </a:r>
          </a:p>
        </p:txBody>
      </p:sp>
      <p:sp>
        <p:nvSpPr>
          <p:cNvPr id="3" name="Content Placeholder 2">
            <a:extLst>
              <a:ext uri="{FF2B5EF4-FFF2-40B4-BE49-F238E27FC236}">
                <a16:creationId xmlns:a16="http://schemas.microsoft.com/office/drawing/2014/main" id="{D6C0F240-297D-483D-B89D-18FC470E7DEF}"/>
              </a:ext>
            </a:extLst>
          </p:cNvPr>
          <p:cNvSpPr>
            <a:spLocks noGrp="1"/>
          </p:cNvSpPr>
          <p:nvPr>
            <p:ph idx="1"/>
          </p:nvPr>
        </p:nvSpPr>
        <p:spPr>
          <a:xfrm>
            <a:off x="745140" y="2232797"/>
            <a:ext cx="10554574" cy="3984072"/>
          </a:xfrm>
        </p:spPr>
        <p:txBody>
          <a:bodyPr/>
          <a:lstStyle/>
          <a:p>
            <a:r>
              <a:rPr lang="en-US" sz="2400" dirty="0"/>
              <a:t>Recent Emphasis on Intellectual Property (IP) given the highest growth comes from new technological platforms such as FinTech, CleanTech, HealthTech, </a:t>
            </a:r>
            <a:r>
              <a:rPr lang="en-US" sz="2400" dirty="0" err="1"/>
              <a:t>EduTech</a:t>
            </a:r>
            <a:r>
              <a:rPr lang="en-US" sz="2400" dirty="0"/>
              <a:t>.</a:t>
            </a:r>
          </a:p>
          <a:p>
            <a:r>
              <a:rPr lang="en-US" sz="2400" dirty="0"/>
              <a:t>The largest companies by market cap are technology companies such as Apple, Amazon, Google &amp; Microsoft that attributed to intangibles as evidenced from Market/Book ratios.</a:t>
            </a:r>
          </a:p>
          <a:p>
            <a:endParaRPr lang="en-US" dirty="0"/>
          </a:p>
        </p:txBody>
      </p:sp>
    </p:spTree>
    <p:extLst>
      <p:ext uri="{BB962C8B-B14F-4D97-AF65-F5344CB8AC3E}">
        <p14:creationId xmlns:p14="http://schemas.microsoft.com/office/powerpoint/2010/main" val="15982845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p:txBody>
          <a:bodyPr/>
          <a:lstStyle/>
          <a:p>
            <a:r>
              <a:rPr lang="en-US" dirty="0"/>
              <a:t>Using Options as a Measurement of IP Valuation -  3 Questions</a:t>
            </a:r>
            <a:endParaRPr lang="en-US" sz="2400" dirty="0"/>
          </a:p>
        </p:txBody>
      </p:sp>
      <p:sp>
        <p:nvSpPr>
          <p:cNvPr id="3" name="Content Placeholder 2">
            <a:extLst>
              <a:ext uri="{FF2B5EF4-FFF2-40B4-BE49-F238E27FC236}">
                <a16:creationId xmlns:a16="http://schemas.microsoft.com/office/drawing/2014/main" id="{C919578C-E93A-499E-8C9D-2F75414F4A54}"/>
              </a:ext>
            </a:extLst>
          </p:cNvPr>
          <p:cNvSpPr>
            <a:spLocks noGrp="1"/>
          </p:cNvSpPr>
          <p:nvPr>
            <p:ph idx="1"/>
          </p:nvPr>
        </p:nvSpPr>
        <p:spPr>
          <a:xfrm>
            <a:off x="818711" y="2017986"/>
            <a:ext cx="11026447" cy="4503683"/>
          </a:xfrm>
        </p:spPr>
        <p:txBody>
          <a:bodyPr>
            <a:normAutofit/>
          </a:bodyPr>
          <a:lstStyle/>
          <a:p>
            <a:r>
              <a:rPr lang="en-US" dirty="0"/>
              <a:t>Is there a real option embedded in a decision or an asset? </a:t>
            </a:r>
            <a:r>
              <a:rPr lang="en-US" dirty="0">
                <a:solidFill>
                  <a:srgbClr val="FF0000"/>
                </a:solidFill>
              </a:rPr>
              <a:t>YES</a:t>
            </a:r>
          </a:p>
          <a:p>
            <a:pPr lvl="1"/>
            <a:r>
              <a:rPr lang="en-US" dirty="0">
                <a:solidFill>
                  <a:srgbClr val="FF0000"/>
                </a:solidFill>
              </a:rPr>
              <a:t>Call price as the investment (Premium), Strike Price (X) as the Cost and Value of the firm as the underline Asset (S)</a:t>
            </a:r>
          </a:p>
          <a:p>
            <a:r>
              <a:rPr lang="en-US" dirty="0"/>
              <a:t>Does that real option have significant economic value? </a:t>
            </a:r>
            <a:r>
              <a:rPr lang="en-US" dirty="0">
                <a:solidFill>
                  <a:srgbClr val="FF0000"/>
                </a:solidFill>
              </a:rPr>
              <a:t>YES</a:t>
            </a:r>
          </a:p>
          <a:p>
            <a:pPr lvl="1"/>
            <a:r>
              <a:rPr lang="en-US" dirty="0">
                <a:solidFill>
                  <a:srgbClr val="FF0000"/>
                </a:solidFill>
              </a:rPr>
              <a:t>No restriction on competition / exclusivity and the time until no value added</a:t>
            </a:r>
          </a:p>
          <a:p>
            <a:r>
              <a:rPr lang="en-US" dirty="0"/>
              <a:t>Can that value be estimated using option pricing model? </a:t>
            </a:r>
            <a:r>
              <a:rPr lang="en-US" dirty="0">
                <a:solidFill>
                  <a:srgbClr val="FF0000"/>
                </a:solidFill>
              </a:rPr>
              <a:t>YES</a:t>
            </a:r>
          </a:p>
          <a:p>
            <a:pPr lvl="1"/>
            <a:r>
              <a:rPr lang="en-US" dirty="0">
                <a:solidFill>
                  <a:srgbClr val="FF0000"/>
                </a:solidFill>
              </a:rPr>
              <a:t>Leading to S – X &gt; Minimum Return Expectation</a:t>
            </a:r>
          </a:p>
          <a:p>
            <a:pPr marL="457200" lvl="1" indent="0">
              <a:buNone/>
            </a:pPr>
            <a:endParaRPr lang="en-US" dirty="0">
              <a:solidFill>
                <a:srgbClr val="FF0000"/>
              </a:solidFill>
            </a:endParaRPr>
          </a:p>
          <a:p>
            <a:pPr marL="457200" lvl="1" indent="0">
              <a:buNone/>
            </a:pPr>
            <a:r>
              <a:rPr lang="en-US" u="sng" dirty="0"/>
              <a:t>Point worth noting why Options vs DCF:</a:t>
            </a:r>
          </a:p>
          <a:p>
            <a:r>
              <a:rPr lang="en-US" dirty="0"/>
              <a:t>Delay/ Negative NPV constant pivoting </a:t>
            </a:r>
          </a:p>
          <a:p>
            <a:pPr lvl="1"/>
            <a:endParaRPr lang="en-US" dirty="0">
              <a:solidFill>
                <a:srgbClr val="FF0000"/>
              </a:solidFill>
            </a:endParaRPr>
          </a:p>
        </p:txBody>
      </p:sp>
    </p:spTree>
    <p:extLst>
      <p:ext uri="{BB962C8B-B14F-4D97-AF65-F5344CB8AC3E}">
        <p14:creationId xmlns:p14="http://schemas.microsoft.com/office/powerpoint/2010/main" val="9572600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6">
            <a:extLst>
              <a:ext uri="{FF2B5EF4-FFF2-40B4-BE49-F238E27FC236}">
                <a16:creationId xmlns:a16="http://schemas.microsoft.com/office/drawing/2014/main" id="{133F8CB7-795C-4272-9073-64D8CF97F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B7743172-17A8-4FA4-8434-B813E03B7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23">
            <a:extLst>
              <a:ext uri="{FF2B5EF4-FFF2-40B4-BE49-F238E27FC236}">
                <a16:creationId xmlns:a16="http://schemas.microsoft.com/office/drawing/2014/main" id="{4CE1233C-FD2F-489E-BFDE-086F5FED64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blipFill>
            <a:blip r:embed="rId2">
              <a:duotone>
                <a:schemeClr val="accent1">
                  <a:tint val="98000"/>
                  <a:lumMod val="102000"/>
                </a:schemeClr>
                <a:schemeClr val="accent1">
                  <a:shade val="98000"/>
                  <a:lumMod val="98000"/>
                </a:schemeClr>
              </a:duotone>
            </a:blip>
            <a:tile tx="0" ty="0" sx="100000" sy="100000" flip="none" algn="tl"/>
          </a:blipFill>
          <a:ln>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a:xfrm>
            <a:off x="451514" y="1573123"/>
            <a:ext cx="3444211" cy="4241136"/>
          </a:xfrm>
        </p:spPr>
        <p:txBody>
          <a:bodyPr vert="horz" lIns="91440" tIns="45720" rIns="91440" bIns="45720" rtlCol="0" anchor="t">
            <a:normAutofit/>
          </a:bodyPr>
          <a:lstStyle/>
          <a:p>
            <a:r>
              <a:rPr lang="en-US" sz="4400" dirty="0"/>
              <a:t>Lesson on Options – Call option </a:t>
            </a:r>
          </a:p>
        </p:txBody>
      </p:sp>
      <p:pic>
        <p:nvPicPr>
          <p:cNvPr id="6" name="Content Placeholder 5">
            <a:extLst>
              <a:ext uri="{FF2B5EF4-FFF2-40B4-BE49-F238E27FC236}">
                <a16:creationId xmlns:a16="http://schemas.microsoft.com/office/drawing/2014/main" id="{BC1537F6-2159-4568-B7E2-A968A7727192}"/>
              </a:ext>
            </a:extLst>
          </p:cNvPr>
          <p:cNvPicPr>
            <a:picLocks noGrp="1" noChangeAspect="1"/>
          </p:cNvPicPr>
          <p:nvPr>
            <p:ph idx="1"/>
          </p:nvPr>
        </p:nvPicPr>
        <p:blipFill>
          <a:blip r:embed="rId3"/>
          <a:stretch>
            <a:fillRect/>
          </a:stretch>
        </p:blipFill>
        <p:spPr>
          <a:xfrm>
            <a:off x="5088520" y="643465"/>
            <a:ext cx="6912980" cy="5966885"/>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3908773449"/>
      </p:ext>
    </p:extLst>
  </p:cSld>
  <p:clrMapOvr>
    <a:overrideClrMapping bg1="lt1" tx1="dk1" bg2="lt2" tx2="dk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Freeform 6">
            <a:extLst>
              <a:ext uri="{FF2B5EF4-FFF2-40B4-BE49-F238E27FC236}">
                <a16:creationId xmlns:a16="http://schemas.microsoft.com/office/drawing/2014/main" id="{133F8CB7-795C-4272-9073-64D8CF97F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13" name="Freeform 9">
            <a:extLst>
              <a:ext uri="{FF2B5EF4-FFF2-40B4-BE49-F238E27FC236}">
                <a16:creationId xmlns:a16="http://schemas.microsoft.com/office/drawing/2014/main" id="{7AF0B711-0578-47A6-AB9A-AF422D2535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4525094"/>
            <a:ext cx="12192000" cy="2332906"/>
          </a:xfrm>
          <a:custGeom>
            <a:avLst/>
            <a:gdLst>
              <a:gd name="connsiteX0" fmla="*/ 0 w 12192000"/>
              <a:gd name="connsiteY0" fmla="*/ 0 h 2332906"/>
              <a:gd name="connsiteX1" fmla="*/ 1996017 w 12192000"/>
              <a:gd name="connsiteY1" fmla="*/ 0 h 2332906"/>
              <a:gd name="connsiteX2" fmla="*/ 2377017 w 12192000"/>
              <a:gd name="connsiteY2" fmla="*/ 263783 h 2332906"/>
              <a:gd name="connsiteX3" fmla="*/ 2385484 w 12192000"/>
              <a:gd name="connsiteY3" fmla="*/ 266713 h 2332906"/>
              <a:gd name="connsiteX4" fmla="*/ 2398184 w 12192000"/>
              <a:gd name="connsiteY4" fmla="*/ 271110 h 2332906"/>
              <a:gd name="connsiteX5" fmla="*/ 2410883 w 12192000"/>
              <a:gd name="connsiteY5" fmla="*/ 275506 h 2332906"/>
              <a:gd name="connsiteX6" fmla="*/ 2421467 w 12192000"/>
              <a:gd name="connsiteY6" fmla="*/ 275506 h 2332906"/>
              <a:gd name="connsiteX7" fmla="*/ 2434167 w 12192000"/>
              <a:gd name="connsiteY7" fmla="*/ 275506 h 2332906"/>
              <a:gd name="connsiteX8" fmla="*/ 2444750 w 12192000"/>
              <a:gd name="connsiteY8" fmla="*/ 271110 h 2332906"/>
              <a:gd name="connsiteX9" fmla="*/ 2457450 w 12192000"/>
              <a:gd name="connsiteY9" fmla="*/ 266713 h 2332906"/>
              <a:gd name="connsiteX10" fmla="*/ 2465917 w 12192000"/>
              <a:gd name="connsiteY10" fmla="*/ 263783 h 2332906"/>
              <a:gd name="connsiteX11" fmla="*/ 2846917 w 12192000"/>
              <a:gd name="connsiteY11" fmla="*/ 0 h 2332906"/>
              <a:gd name="connsiteX12" fmla="*/ 12192000 w 12192000"/>
              <a:gd name="connsiteY12" fmla="*/ 0 h 2332906"/>
              <a:gd name="connsiteX13" fmla="*/ 12192000 w 12192000"/>
              <a:gd name="connsiteY13" fmla="*/ 2332906 h 2332906"/>
              <a:gd name="connsiteX14" fmla="*/ 0 w 12192000"/>
              <a:gd name="connsiteY14" fmla="*/ 2332906 h 2332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2332906">
                <a:moveTo>
                  <a:pt x="0" y="0"/>
                </a:moveTo>
                <a:lnTo>
                  <a:pt x="1996017" y="0"/>
                </a:lnTo>
                <a:lnTo>
                  <a:pt x="2377017" y="263783"/>
                </a:lnTo>
                <a:lnTo>
                  <a:pt x="2385484" y="266713"/>
                </a:lnTo>
                <a:lnTo>
                  <a:pt x="2398184" y="271110"/>
                </a:lnTo>
                <a:lnTo>
                  <a:pt x="2410883" y="275506"/>
                </a:lnTo>
                <a:lnTo>
                  <a:pt x="2421467" y="275506"/>
                </a:lnTo>
                <a:lnTo>
                  <a:pt x="2434167" y="275506"/>
                </a:lnTo>
                <a:lnTo>
                  <a:pt x="2444750" y="271110"/>
                </a:lnTo>
                <a:lnTo>
                  <a:pt x="2457450" y="266713"/>
                </a:lnTo>
                <a:lnTo>
                  <a:pt x="2465917" y="263783"/>
                </a:lnTo>
                <a:lnTo>
                  <a:pt x="2846917" y="0"/>
                </a:lnTo>
                <a:lnTo>
                  <a:pt x="12192000" y="0"/>
                </a:lnTo>
                <a:lnTo>
                  <a:pt x="12192000" y="2332906"/>
                </a:lnTo>
                <a:lnTo>
                  <a:pt x="0" y="2332906"/>
                </a:lnTo>
                <a:close/>
              </a:path>
            </a:pathLst>
          </a:custGeom>
          <a:solidFill>
            <a:srgbClr val="21212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a:xfrm>
            <a:off x="810001" y="4817533"/>
            <a:ext cx="10572000" cy="779529"/>
          </a:xfrm>
        </p:spPr>
        <p:txBody>
          <a:bodyPr vert="horz" lIns="91440" tIns="45720" rIns="91440" bIns="45720" rtlCol="0" anchor="b">
            <a:normAutofit/>
          </a:bodyPr>
          <a:lstStyle/>
          <a:p>
            <a:pPr>
              <a:lnSpc>
                <a:spcPct val="90000"/>
              </a:lnSpc>
            </a:pPr>
            <a:r>
              <a:rPr lang="en-US" sz="2400" dirty="0">
                <a:solidFill>
                  <a:srgbClr val="FFFFFF"/>
                </a:solidFill>
              </a:rPr>
              <a:t>Lesson of Option Pricing – Introducing Binomial Option Pricing Model</a:t>
            </a:r>
            <a:br>
              <a:rPr lang="en-US" sz="2400" dirty="0">
                <a:solidFill>
                  <a:srgbClr val="FFFFFF"/>
                </a:solidFill>
              </a:rPr>
            </a:br>
            <a:endParaRPr lang="en-US" sz="2400" dirty="0">
              <a:solidFill>
                <a:srgbClr val="FFFFFF"/>
              </a:solidFill>
            </a:endParaRPr>
          </a:p>
        </p:txBody>
      </p:sp>
      <p:pic>
        <p:nvPicPr>
          <p:cNvPr id="6" name="Content Placeholder 5">
            <a:extLst>
              <a:ext uri="{FF2B5EF4-FFF2-40B4-BE49-F238E27FC236}">
                <a16:creationId xmlns:a16="http://schemas.microsoft.com/office/drawing/2014/main" id="{13DE5F24-0D2A-4FA3-81E9-1462B6CC498D}"/>
              </a:ext>
            </a:extLst>
          </p:cNvPr>
          <p:cNvPicPr>
            <a:picLocks noGrp="1" noChangeAspect="1"/>
          </p:cNvPicPr>
          <p:nvPr>
            <p:ph idx="1"/>
          </p:nvPr>
        </p:nvPicPr>
        <p:blipFill>
          <a:blip r:embed="rId2"/>
          <a:stretch>
            <a:fillRect/>
          </a:stretch>
        </p:blipFill>
        <p:spPr>
          <a:xfrm>
            <a:off x="635457" y="298449"/>
            <a:ext cx="9689643" cy="4122671"/>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3663704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D336D4B-F9C3-4167-9191-8DA896C803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6">
            <a:extLst>
              <a:ext uri="{FF2B5EF4-FFF2-40B4-BE49-F238E27FC236}">
                <a16:creationId xmlns:a16="http://schemas.microsoft.com/office/drawing/2014/main" id="{069BF0B4-2BF1-40F2-8D8E-9CFCED97D9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0" y="4672012"/>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rgbClr val="212121"/>
          </a:solid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a:xfrm>
            <a:off x="451513" y="5176569"/>
            <a:ext cx="9376849" cy="970450"/>
          </a:xfrm>
        </p:spPr>
        <p:txBody>
          <a:bodyPr vert="horz" lIns="91440" tIns="45720" rIns="91440" bIns="45720" rtlCol="0" anchor="ctr">
            <a:noAutofit/>
          </a:bodyPr>
          <a:lstStyle/>
          <a:p>
            <a:pPr>
              <a:lnSpc>
                <a:spcPct val="90000"/>
              </a:lnSpc>
            </a:pPr>
            <a:r>
              <a:rPr lang="en-US" sz="2400" dirty="0"/>
              <a:t>Lesson of Option Pricing – Introducing 2-Step Binomial Option Pricing Model</a:t>
            </a:r>
            <a:br>
              <a:rPr lang="en-US" sz="2400" dirty="0"/>
            </a:br>
            <a:endParaRPr lang="en-US" sz="2400" dirty="0"/>
          </a:p>
        </p:txBody>
      </p:sp>
      <p:pic>
        <p:nvPicPr>
          <p:cNvPr id="9" name="Picture 8">
            <a:extLst>
              <a:ext uri="{FF2B5EF4-FFF2-40B4-BE49-F238E27FC236}">
                <a16:creationId xmlns:a16="http://schemas.microsoft.com/office/drawing/2014/main" id="{62C9A5BF-5704-49DF-AF80-6B15F961C5F3}"/>
              </a:ext>
            </a:extLst>
          </p:cNvPr>
          <p:cNvPicPr>
            <a:picLocks noChangeAspect="1"/>
          </p:cNvPicPr>
          <p:nvPr/>
        </p:nvPicPr>
        <p:blipFill>
          <a:blip r:embed="rId2"/>
          <a:stretch>
            <a:fillRect/>
          </a:stretch>
        </p:blipFill>
        <p:spPr>
          <a:xfrm>
            <a:off x="514351" y="514350"/>
            <a:ext cx="9381541" cy="3930942"/>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242183925"/>
      </p:ext>
    </p:extLst>
  </p:cSld>
  <p:clrMapOvr>
    <a:overrideClrMapping bg1="lt1" tx1="dk1" bg2="lt2" tx2="dk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6">
            <a:extLst>
              <a:ext uri="{FF2B5EF4-FFF2-40B4-BE49-F238E27FC236}">
                <a16:creationId xmlns:a16="http://schemas.microsoft.com/office/drawing/2014/main" id="{133F8CB7-795C-4272-9073-64D8CF97F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F611655D-86DD-44E5-9999-B2135809D2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6">
            <a:extLst>
              <a:ext uri="{FF2B5EF4-FFF2-40B4-BE49-F238E27FC236}">
                <a16:creationId xmlns:a16="http://schemas.microsoft.com/office/drawing/2014/main" id="{11443580-A880-4C5F-9EB1-FC254EC650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0" y="4672012"/>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rgbClr val="212121"/>
          </a:solid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a:xfrm>
            <a:off x="451514" y="5350314"/>
            <a:ext cx="10930487" cy="475123"/>
          </a:xfrm>
          <a:effectLst/>
        </p:spPr>
        <p:txBody>
          <a:bodyPr vert="horz" lIns="91440" tIns="45720" rIns="91440" bIns="45720" rtlCol="0" anchor="b">
            <a:normAutofit/>
          </a:bodyPr>
          <a:lstStyle/>
          <a:p>
            <a:pPr>
              <a:lnSpc>
                <a:spcPct val="90000"/>
              </a:lnSpc>
            </a:pPr>
            <a:r>
              <a:rPr lang="en-US" sz="2400" dirty="0">
                <a:solidFill>
                  <a:srgbClr val="FFFFFF"/>
                </a:solidFill>
              </a:rPr>
              <a:t>Introducing</a:t>
            </a:r>
            <a:r>
              <a:rPr lang="en-US" sz="2000" dirty="0">
                <a:solidFill>
                  <a:srgbClr val="FFFFFF"/>
                </a:solidFill>
              </a:rPr>
              <a:t> </a:t>
            </a:r>
            <a:r>
              <a:rPr lang="en-US" sz="2400" dirty="0">
                <a:solidFill>
                  <a:srgbClr val="FFFFFF"/>
                </a:solidFill>
              </a:rPr>
              <a:t>Standard Deviation Concepts and Black-Scholes</a:t>
            </a:r>
          </a:p>
        </p:txBody>
      </p:sp>
      <p:pic>
        <p:nvPicPr>
          <p:cNvPr id="6" name="Content Placeholder 5">
            <a:extLst>
              <a:ext uri="{FF2B5EF4-FFF2-40B4-BE49-F238E27FC236}">
                <a16:creationId xmlns:a16="http://schemas.microsoft.com/office/drawing/2014/main" id="{245E5D6B-34CB-4B0F-8A55-08576F5B7B2A}"/>
              </a:ext>
            </a:extLst>
          </p:cNvPr>
          <p:cNvPicPr>
            <a:picLocks noGrp="1" noChangeAspect="1"/>
          </p:cNvPicPr>
          <p:nvPr>
            <p:ph idx="1"/>
          </p:nvPr>
        </p:nvPicPr>
        <p:blipFill>
          <a:blip r:embed="rId2"/>
          <a:stretch>
            <a:fillRect/>
          </a:stretch>
        </p:blipFill>
        <p:spPr>
          <a:xfrm>
            <a:off x="451514" y="447675"/>
            <a:ext cx="9762408" cy="4074672"/>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894721723"/>
      </p:ext>
    </p:extLst>
  </p:cSld>
  <p:clrMapOvr>
    <a:overrideClrMapping bg1="lt1" tx1="dk1" bg2="lt2" tx2="dk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Freeform 6">
            <a:extLst>
              <a:ext uri="{FF2B5EF4-FFF2-40B4-BE49-F238E27FC236}">
                <a16:creationId xmlns:a16="http://schemas.microsoft.com/office/drawing/2014/main" id="{133F8CB7-795C-4272-9073-64D8CF97F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a:xfrm>
            <a:off x="643223" y="419817"/>
            <a:ext cx="3211392" cy="3747337"/>
          </a:xfrm>
        </p:spPr>
        <p:txBody>
          <a:bodyPr vert="horz" lIns="91440" tIns="45720" rIns="91440" bIns="45720" rtlCol="0" anchor="b">
            <a:normAutofit/>
          </a:bodyPr>
          <a:lstStyle/>
          <a:p>
            <a:pPr>
              <a:lnSpc>
                <a:spcPct val="90000"/>
              </a:lnSpc>
            </a:pPr>
            <a:r>
              <a:rPr lang="en-US" sz="5000" dirty="0"/>
              <a:t>Lessons on Black-Scholes Option Pricing</a:t>
            </a:r>
          </a:p>
        </p:txBody>
      </p:sp>
      <p:sp>
        <p:nvSpPr>
          <p:cNvPr id="36" name="Freeform: Shape 35">
            <a:extLst>
              <a:ext uri="{FF2B5EF4-FFF2-40B4-BE49-F238E27FC236}">
                <a16:creationId xmlns:a16="http://schemas.microsoft.com/office/drawing/2014/main" id="{9674F1F8-962D-4FF5-B378-D9D2FFDFD2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4896681"/>
            <a:ext cx="12188952" cy="1961319"/>
          </a:xfrm>
          <a:custGeom>
            <a:avLst/>
            <a:gdLst>
              <a:gd name="connsiteX0" fmla="*/ 0 w 12188952"/>
              <a:gd name="connsiteY0" fmla="*/ 0 h 1961319"/>
              <a:gd name="connsiteX1" fmla="*/ 1996017 w 12188952"/>
              <a:gd name="connsiteY1" fmla="*/ 0 h 1961319"/>
              <a:gd name="connsiteX2" fmla="*/ 2377017 w 12188952"/>
              <a:gd name="connsiteY2" fmla="*/ 263783 h 1961319"/>
              <a:gd name="connsiteX3" fmla="*/ 2385484 w 12188952"/>
              <a:gd name="connsiteY3" fmla="*/ 266713 h 1961319"/>
              <a:gd name="connsiteX4" fmla="*/ 2398184 w 12188952"/>
              <a:gd name="connsiteY4" fmla="*/ 271110 h 1961319"/>
              <a:gd name="connsiteX5" fmla="*/ 2410883 w 12188952"/>
              <a:gd name="connsiteY5" fmla="*/ 275506 h 1961319"/>
              <a:gd name="connsiteX6" fmla="*/ 2421467 w 12188952"/>
              <a:gd name="connsiteY6" fmla="*/ 275506 h 1961319"/>
              <a:gd name="connsiteX7" fmla="*/ 2434167 w 12188952"/>
              <a:gd name="connsiteY7" fmla="*/ 275506 h 1961319"/>
              <a:gd name="connsiteX8" fmla="*/ 2444750 w 12188952"/>
              <a:gd name="connsiteY8" fmla="*/ 271110 h 1961319"/>
              <a:gd name="connsiteX9" fmla="*/ 2457450 w 12188952"/>
              <a:gd name="connsiteY9" fmla="*/ 266713 h 1961319"/>
              <a:gd name="connsiteX10" fmla="*/ 2465917 w 12188952"/>
              <a:gd name="connsiteY10" fmla="*/ 263783 h 1961319"/>
              <a:gd name="connsiteX11" fmla="*/ 2846917 w 12188952"/>
              <a:gd name="connsiteY11" fmla="*/ 0 h 1961319"/>
              <a:gd name="connsiteX12" fmla="*/ 12188952 w 12188952"/>
              <a:gd name="connsiteY12" fmla="*/ 0 h 1961319"/>
              <a:gd name="connsiteX13" fmla="*/ 12188952 w 12188952"/>
              <a:gd name="connsiteY13" fmla="*/ 1264506 h 1961319"/>
              <a:gd name="connsiteX14" fmla="*/ 12188952 w 12188952"/>
              <a:gd name="connsiteY14" fmla="*/ 1917775 h 1961319"/>
              <a:gd name="connsiteX15" fmla="*/ 12188952 w 12188952"/>
              <a:gd name="connsiteY15" fmla="*/ 1961319 h 1961319"/>
              <a:gd name="connsiteX16" fmla="*/ 0 w 12188952"/>
              <a:gd name="connsiteY16" fmla="*/ 1961319 h 1961319"/>
              <a:gd name="connsiteX17" fmla="*/ 0 w 12188952"/>
              <a:gd name="connsiteY17" fmla="*/ 1917775 h 1961319"/>
              <a:gd name="connsiteX18" fmla="*/ 0 w 12188952"/>
              <a:gd name="connsiteY18" fmla="*/ 1264506 h 196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188952" h="1961319">
                <a:moveTo>
                  <a:pt x="0" y="0"/>
                </a:moveTo>
                <a:lnTo>
                  <a:pt x="1996017" y="0"/>
                </a:lnTo>
                <a:lnTo>
                  <a:pt x="2377017" y="263783"/>
                </a:lnTo>
                <a:lnTo>
                  <a:pt x="2385484" y="266713"/>
                </a:lnTo>
                <a:lnTo>
                  <a:pt x="2398184" y="271110"/>
                </a:lnTo>
                <a:lnTo>
                  <a:pt x="2410883" y="275506"/>
                </a:lnTo>
                <a:lnTo>
                  <a:pt x="2421467" y="275506"/>
                </a:lnTo>
                <a:lnTo>
                  <a:pt x="2434167" y="275506"/>
                </a:lnTo>
                <a:lnTo>
                  <a:pt x="2444750" y="271110"/>
                </a:lnTo>
                <a:lnTo>
                  <a:pt x="2457450" y="266713"/>
                </a:lnTo>
                <a:lnTo>
                  <a:pt x="2465917" y="263783"/>
                </a:lnTo>
                <a:lnTo>
                  <a:pt x="2846917" y="0"/>
                </a:lnTo>
                <a:lnTo>
                  <a:pt x="12188952" y="0"/>
                </a:lnTo>
                <a:lnTo>
                  <a:pt x="12188952" y="1264506"/>
                </a:lnTo>
                <a:lnTo>
                  <a:pt x="12188952" y="1917775"/>
                </a:lnTo>
                <a:lnTo>
                  <a:pt x="12188952" y="1961319"/>
                </a:lnTo>
                <a:lnTo>
                  <a:pt x="0" y="1961319"/>
                </a:lnTo>
                <a:lnTo>
                  <a:pt x="0" y="1917775"/>
                </a:lnTo>
                <a:lnTo>
                  <a:pt x="0" y="1264506"/>
                </a:lnTo>
                <a:close/>
              </a:path>
            </a:pathLst>
          </a:custGeom>
          <a:solidFill>
            <a:srgbClr val="21212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Rectangle 37">
            <a:extLst>
              <a:ext uri="{FF2B5EF4-FFF2-40B4-BE49-F238E27FC236}">
                <a16:creationId xmlns:a16="http://schemas.microsoft.com/office/drawing/2014/main" id="{C701CDB4-05E2-481A-9165-2455B6FE22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0658" y="0"/>
            <a:ext cx="7552944"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14">
            <a:extLst>
              <a:ext uri="{FF2B5EF4-FFF2-40B4-BE49-F238E27FC236}">
                <a16:creationId xmlns:a16="http://schemas.microsoft.com/office/drawing/2014/main" id="{93C43E0F-EC0A-4928-BA40-42313C099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0386" y="958640"/>
            <a:ext cx="6258150" cy="4945244"/>
          </a:xfrm>
          <a:prstGeom prst="roundRect">
            <a:avLst>
              <a:gd name="adj" fmla="val 3513"/>
            </a:avLst>
          </a:prstGeom>
          <a:solidFill>
            <a:schemeClr val="bg1"/>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DAAD90F-5E0D-43A4-807B-AC37DBFA00FB}"/>
              </a:ext>
            </a:extLst>
          </p:cNvPr>
          <p:cNvPicPr>
            <a:picLocks noChangeAspect="1"/>
          </p:cNvPicPr>
          <p:nvPr/>
        </p:nvPicPr>
        <p:blipFill>
          <a:blip r:embed="rId2"/>
          <a:stretch>
            <a:fillRect/>
          </a:stretch>
        </p:blipFill>
        <p:spPr>
          <a:xfrm>
            <a:off x="5365751" y="1045263"/>
            <a:ext cx="6089649" cy="4809073"/>
          </a:xfrm>
          <a:prstGeom prst="rect">
            <a:avLst/>
          </a:prstGeom>
        </p:spPr>
      </p:pic>
      <p:pic>
        <p:nvPicPr>
          <p:cNvPr id="6" name="Picture 5">
            <a:extLst>
              <a:ext uri="{FF2B5EF4-FFF2-40B4-BE49-F238E27FC236}">
                <a16:creationId xmlns:a16="http://schemas.microsoft.com/office/drawing/2014/main" id="{9A0921C0-1D0F-4FE6-B6EE-16964EB91FE8}"/>
              </a:ext>
            </a:extLst>
          </p:cNvPr>
          <p:cNvPicPr>
            <a:picLocks noChangeAspect="1"/>
          </p:cNvPicPr>
          <p:nvPr/>
        </p:nvPicPr>
        <p:blipFill>
          <a:blip r:embed="rId3"/>
          <a:stretch>
            <a:fillRect/>
          </a:stretch>
        </p:blipFill>
        <p:spPr>
          <a:xfrm>
            <a:off x="-1499215" y="5316203"/>
            <a:ext cx="6928465" cy="496534"/>
          </a:xfrm>
          <a:prstGeom prst="rect">
            <a:avLst/>
          </a:prstGeom>
        </p:spPr>
      </p:pic>
      <p:pic>
        <p:nvPicPr>
          <p:cNvPr id="7" name="Picture 6">
            <a:extLst>
              <a:ext uri="{FF2B5EF4-FFF2-40B4-BE49-F238E27FC236}">
                <a16:creationId xmlns:a16="http://schemas.microsoft.com/office/drawing/2014/main" id="{DC7791A6-923C-43F1-93FA-5A49056EC173}"/>
              </a:ext>
            </a:extLst>
          </p:cNvPr>
          <p:cNvPicPr>
            <a:picLocks noChangeAspect="1"/>
          </p:cNvPicPr>
          <p:nvPr/>
        </p:nvPicPr>
        <p:blipFill>
          <a:blip r:embed="rId4"/>
          <a:stretch>
            <a:fillRect/>
          </a:stretch>
        </p:blipFill>
        <p:spPr>
          <a:xfrm>
            <a:off x="-222865" y="6019437"/>
            <a:ext cx="7201515" cy="673463"/>
          </a:xfrm>
          <a:prstGeom prst="rect">
            <a:avLst/>
          </a:prstGeom>
        </p:spPr>
      </p:pic>
    </p:spTree>
    <p:extLst>
      <p:ext uri="{BB962C8B-B14F-4D97-AF65-F5344CB8AC3E}">
        <p14:creationId xmlns:p14="http://schemas.microsoft.com/office/powerpoint/2010/main" val="3677011150"/>
      </p:ext>
    </p:extLst>
  </p:cSld>
  <p:clrMapOvr>
    <a:overrideClrMapping bg1="lt1" tx1="dk1" bg2="lt2" tx2="dk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a:xfrm>
            <a:off x="436179" y="447188"/>
            <a:ext cx="11335407" cy="970450"/>
          </a:xfrm>
        </p:spPr>
        <p:txBody>
          <a:bodyPr/>
          <a:lstStyle/>
          <a:p>
            <a:r>
              <a:rPr lang="en-US" dirty="0"/>
              <a:t>Case Study I – Pharma Inc. </a:t>
            </a:r>
            <a:br>
              <a:rPr lang="en-US" dirty="0"/>
            </a:br>
            <a:r>
              <a:rPr lang="en-US" sz="2400" dirty="0"/>
              <a:t>Using Options to build financial model for valuating IP </a:t>
            </a:r>
          </a:p>
        </p:txBody>
      </p:sp>
      <p:sp>
        <p:nvSpPr>
          <p:cNvPr id="3" name="Content Placeholder 2">
            <a:extLst>
              <a:ext uri="{FF2B5EF4-FFF2-40B4-BE49-F238E27FC236}">
                <a16:creationId xmlns:a16="http://schemas.microsoft.com/office/drawing/2014/main" id="{C919578C-E93A-499E-8C9D-2F75414F4A54}"/>
              </a:ext>
            </a:extLst>
          </p:cNvPr>
          <p:cNvSpPr>
            <a:spLocks noGrp="1"/>
          </p:cNvSpPr>
          <p:nvPr>
            <p:ph idx="1"/>
          </p:nvPr>
        </p:nvSpPr>
        <p:spPr>
          <a:xfrm>
            <a:off x="818711" y="2017986"/>
            <a:ext cx="11026447" cy="4656083"/>
          </a:xfrm>
        </p:spPr>
        <p:txBody>
          <a:bodyPr>
            <a:normAutofit/>
          </a:bodyPr>
          <a:lstStyle/>
          <a:p>
            <a:r>
              <a:rPr lang="en-US" dirty="0"/>
              <a:t>Pharma Inc, a biotech firm, has a patent on a drug to treat multiple sclerosis, for the next 17 years, and it plans to produce and sell the drug by itself. </a:t>
            </a:r>
          </a:p>
          <a:p>
            <a:r>
              <a:rPr lang="en-US" dirty="0"/>
              <a:t>The drug will be priced at $46.50 per patient per day taking it for an average of 2 years</a:t>
            </a:r>
          </a:p>
          <a:p>
            <a:r>
              <a:rPr lang="en-US" dirty="0"/>
              <a:t>After an extensive market research, it was determined that 100,000 patients will be buying this drug immediately</a:t>
            </a:r>
          </a:p>
          <a:p>
            <a:r>
              <a:rPr lang="en-US" dirty="0"/>
              <a:t> The total cost of development for commercial use is estimated at $2.75 billion</a:t>
            </a:r>
          </a:p>
          <a:p>
            <a:r>
              <a:rPr lang="en-US" dirty="0"/>
              <a:t>Patent life is 17 years</a:t>
            </a:r>
          </a:p>
          <a:p>
            <a:r>
              <a:rPr lang="en-US" dirty="0"/>
              <a:t>The 17-year treasury bond rate is 3.50%</a:t>
            </a:r>
          </a:p>
          <a:p>
            <a:r>
              <a:rPr lang="en-US" dirty="0"/>
              <a:t>Variance in Expected Present Values = 0.224 based on industry average firm variance for bio-tech firms</a:t>
            </a:r>
          </a:p>
          <a:p>
            <a:endParaRPr lang="en-US" dirty="0"/>
          </a:p>
        </p:txBody>
      </p:sp>
    </p:spTree>
    <p:extLst>
      <p:ext uri="{BB962C8B-B14F-4D97-AF65-F5344CB8AC3E}">
        <p14:creationId xmlns:p14="http://schemas.microsoft.com/office/powerpoint/2010/main" val="15937752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a:xfrm>
            <a:off x="436179" y="447188"/>
            <a:ext cx="11335407" cy="970450"/>
          </a:xfrm>
        </p:spPr>
        <p:txBody>
          <a:bodyPr/>
          <a:lstStyle/>
          <a:p>
            <a:r>
              <a:rPr lang="en-US" dirty="0"/>
              <a:t>Case Study</a:t>
            </a:r>
            <a:br>
              <a:rPr lang="en-US" dirty="0"/>
            </a:br>
            <a:r>
              <a:rPr lang="en-US" sz="2400" dirty="0"/>
              <a:t>Using Options to build financial model for valuating IP with patent </a:t>
            </a:r>
          </a:p>
        </p:txBody>
      </p:sp>
      <p:graphicFrame>
        <p:nvGraphicFramePr>
          <p:cNvPr id="6" name="Content Placeholder 5">
            <a:extLst>
              <a:ext uri="{FF2B5EF4-FFF2-40B4-BE49-F238E27FC236}">
                <a16:creationId xmlns:a16="http://schemas.microsoft.com/office/drawing/2014/main" id="{EF7E769F-ED08-4121-996C-6075294BB2CE}"/>
              </a:ext>
            </a:extLst>
          </p:cNvPr>
          <p:cNvGraphicFramePr>
            <a:graphicFrameLocks noGrp="1"/>
          </p:cNvGraphicFramePr>
          <p:nvPr>
            <p:ph idx="1"/>
            <p:extLst>
              <p:ext uri="{D42A27DB-BD31-4B8C-83A1-F6EECF244321}">
                <p14:modId xmlns:p14="http://schemas.microsoft.com/office/powerpoint/2010/main" val="3865104391"/>
              </p:ext>
            </p:extLst>
          </p:nvPr>
        </p:nvGraphicFramePr>
        <p:xfrm>
          <a:off x="814552" y="2222500"/>
          <a:ext cx="10558298" cy="4130040"/>
        </p:xfrm>
        <a:graphic>
          <a:graphicData uri="http://schemas.openxmlformats.org/drawingml/2006/table">
            <a:tbl>
              <a:tblPr firstRow="1" bandRow="1">
                <a:tableStyleId>{5C22544A-7EE6-4342-B048-85BDC9FD1C3A}</a:tableStyleId>
              </a:tblPr>
              <a:tblGrid>
                <a:gridCol w="5281448">
                  <a:extLst>
                    <a:ext uri="{9D8B030D-6E8A-4147-A177-3AD203B41FA5}">
                      <a16:colId xmlns:a16="http://schemas.microsoft.com/office/drawing/2014/main" val="554900189"/>
                    </a:ext>
                  </a:extLst>
                </a:gridCol>
                <a:gridCol w="5276850">
                  <a:extLst>
                    <a:ext uri="{9D8B030D-6E8A-4147-A177-3AD203B41FA5}">
                      <a16:colId xmlns:a16="http://schemas.microsoft.com/office/drawing/2014/main" val="56524230"/>
                    </a:ext>
                  </a:extLst>
                </a:gridCol>
              </a:tblGrid>
              <a:tr h="370840">
                <a:tc>
                  <a:txBody>
                    <a:bodyPr/>
                    <a:lstStyle/>
                    <a:p>
                      <a:r>
                        <a:rPr lang="en-US" dirty="0"/>
                        <a:t>INPUT</a:t>
                      </a:r>
                    </a:p>
                  </a:txBody>
                  <a:tcPr/>
                </a:tc>
                <a:tc>
                  <a:txBody>
                    <a:bodyPr/>
                    <a:lstStyle/>
                    <a:p>
                      <a:r>
                        <a:rPr lang="en-US" dirty="0"/>
                        <a:t>PROCESS</a:t>
                      </a:r>
                    </a:p>
                  </a:txBody>
                  <a:tcPr/>
                </a:tc>
                <a:extLst>
                  <a:ext uri="{0D108BD9-81ED-4DB2-BD59-A6C34878D82A}">
                    <a16:rowId xmlns:a16="http://schemas.microsoft.com/office/drawing/2014/main" val="2836793962"/>
                  </a:ext>
                </a:extLst>
              </a:tr>
              <a:tr h="370840">
                <a:tc>
                  <a:txBody>
                    <a:bodyPr/>
                    <a:lstStyle/>
                    <a:p>
                      <a:r>
                        <a:rPr lang="en-US" dirty="0"/>
                        <a:t>Value of the Underlined Asset (S)</a:t>
                      </a:r>
                    </a:p>
                  </a:txBody>
                  <a:tcPr/>
                </a:tc>
                <a:tc>
                  <a:txBody>
                    <a:bodyPr/>
                    <a:lstStyle/>
                    <a:p>
                      <a:r>
                        <a:rPr lang="en-US" dirty="0"/>
                        <a:t>PV of Cash Flows expected from the commercialization of the IP</a:t>
                      </a:r>
                    </a:p>
                  </a:txBody>
                  <a:tcPr/>
                </a:tc>
                <a:extLst>
                  <a:ext uri="{0D108BD9-81ED-4DB2-BD59-A6C34878D82A}">
                    <a16:rowId xmlns:a16="http://schemas.microsoft.com/office/drawing/2014/main" val="42814045"/>
                  </a:ext>
                </a:extLst>
              </a:tr>
              <a:tr h="370840">
                <a:tc>
                  <a:txBody>
                    <a:bodyPr/>
                    <a:lstStyle/>
                    <a:p>
                      <a:r>
                        <a:rPr lang="en-US" dirty="0"/>
                        <a:t>Exercise Price on Option (X)</a:t>
                      </a:r>
                    </a:p>
                  </a:txBody>
                  <a:tcPr/>
                </a:tc>
                <a:tc>
                  <a:txBody>
                    <a:bodyPr/>
                    <a:lstStyle/>
                    <a:p>
                      <a:r>
                        <a:rPr lang="en-US" dirty="0"/>
                        <a:t>Cost of Development of the IP</a:t>
                      </a:r>
                    </a:p>
                  </a:txBody>
                  <a:tcPr/>
                </a:tc>
                <a:extLst>
                  <a:ext uri="{0D108BD9-81ED-4DB2-BD59-A6C34878D82A}">
                    <a16:rowId xmlns:a16="http://schemas.microsoft.com/office/drawing/2014/main" val="2864888101"/>
                  </a:ext>
                </a:extLst>
              </a:tr>
              <a:tr h="370840">
                <a:tc>
                  <a:txBody>
                    <a:bodyPr/>
                    <a:lstStyle/>
                    <a:p>
                      <a:r>
                        <a:rPr lang="en-US" dirty="0"/>
                        <a:t>Variance in Value of Underlined Asset (</a:t>
                      </a:r>
                      <a:r>
                        <a:rPr lang="el-GR" dirty="0"/>
                        <a:t>σ</a:t>
                      </a:r>
                      <a:r>
                        <a:rPr lang="en-US" baseline="30000" dirty="0"/>
                        <a:t>2</a:t>
                      </a:r>
                      <a:r>
                        <a:rPr lang="en-US" dirty="0"/>
                        <a:t>)</a:t>
                      </a:r>
                    </a:p>
                  </a:txBody>
                  <a:tcPr/>
                </a:tc>
                <a:tc>
                  <a:txBody>
                    <a:bodyPr/>
                    <a:lstStyle/>
                    <a:p>
                      <a:r>
                        <a:rPr lang="en-US" dirty="0"/>
                        <a:t>Variance in Cash Flows of similar assets on firm (i.e. the stock price of other companies with similar applications) or Variance in present value from capital budgeting simulation</a:t>
                      </a:r>
                    </a:p>
                  </a:txBody>
                  <a:tcPr/>
                </a:tc>
                <a:extLst>
                  <a:ext uri="{0D108BD9-81ED-4DB2-BD59-A6C34878D82A}">
                    <a16:rowId xmlns:a16="http://schemas.microsoft.com/office/drawing/2014/main" val="1268298085"/>
                  </a:ext>
                </a:extLst>
              </a:tr>
              <a:tr h="370840">
                <a:tc>
                  <a:txBody>
                    <a:bodyPr/>
                    <a:lstStyle/>
                    <a:p>
                      <a:r>
                        <a:rPr lang="en-US" dirty="0"/>
                        <a:t>Expiration of the Option (t)</a:t>
                      </a:r>
                    </a:p>
                  </a:txBody>
                  <a:tcPr/>
                </a:tc>
                <a:tc>
                  <a:txBody>
                    <a:bodyPr/>
                    <a:lstStyle/>
                    <a:p>
                      <a:r>
                        <a:rPr lang="en-US" dirty="0"/>
                        <a:t>Life of the IP patent</a:t>
                      </a:r>
                    </a:p>
                  </a:txBody>
                  <a:tcPr/>
                </a:tc>
                <a:extLst>
                  <a:ext uri="{0D108BD9-81ED-4DB2-BD59-A6C34878D82A}">
                    <a16:rowId xmlns:a16="http://schemas.microsoft.com/office/drawing/2014/main" val="2710153666"/>
                  </a:ext>
                </a:extLst>
              </a:tr>
              <a:tr h="370840">
                <a:tc>
                  <a:txBody>
                    <a:bodyPr/>
                    <a:lstStyle/>
                    <a:p>
                      <a:r>
                        <a:rPr lang="en-US" dirty="0"/>
                        <a:t>Dividend Yield (</a:t>
                      </a:r>
                      <a:r>
                        <a:rPr lang="el-GR" dirty="0"/>
                        <a:t>δ</a:t>
                      </a:r>
                      <a:r>
                        <a:rPr lang="en-US" dirty="0"/>
                        <a:t>)</a:t>
                      </a:r>
                    </a:p>
                  </a:txBody>
                  <a:tcPr/>
                </a:tc>
                <a:tc>
                  <a:txBody>
                    <a:bodyPr/>
                    <a:lstStyle/>
                    <a:p>
                      <a:r>
                        <a:rPr lang="en-US" dirty="0"/>
                        <a:t>Cost of Delay- each year of delay translates to one less year of value-creating cash flows 1/t</a:t>
                      </a:r>
                    </a:p>
                  </a:txBody>
                  <a:tcPr/>
                </a:tc>
                <a:extLst>
                  <a:ext uri="{0D108BD9-81ED-4DB2-BD59-A6C34878D82A}">
                    <a16:rowId xmlns:a16="http://schemas.microsoft.com/office/drawing/2014/main" val="2315372004"/>
                  </a:ext>
                </a:extLst>
              </a:tr>
            </a:tbl>
          </a:graphicData>
        </a:graphic>
      </p:graphicFrame>
    </p:spTree>
    <p:extLst>
      <p:ext uri="{BB962C8B-B14F-4D97-AF65-F5344CB8AC3E}">
        <p14:creationId xmlns:p14="http://schemas.microsoft.com/office/powerpoint/2010/main" val="13735640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E2264E67-6F59-4D8D-8E5F-8245B0FEA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3" y="0"/>
            <a:ext cx="12187427"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23">
            <a:extLst>
              <a:ext uri="{FF2B5EF4-FFF2-40B4-BE49-F238E27FC236}">
                <a16:creationId xmlns:a16="http://schemas.microsoft.com/office/drawing/2014/main" id="{158E1C6E-D299-4F5D-B15B-155EBF7F62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solidFill>
            <a:srgbClr val="212121"/>
          </a:solidFill>
          <a:ln>
            <a:noFill/>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a:xfrm>
            <a:off x="451514" y="2877665"/>
            <a:ext cx="3575737" cy="1332688"/>
          </a:xfrm>
        </p:spPr>
        <p:txBody>
          <a:bodyPr vert="horz" lIns="91440" tIns="45720" rIns="91440" bIns="45720" rtlCol="0" anchor="b">
            <a:noAutofit/>
          </a:bodyPr>
          <a:lstStyle/>
          <a:p>
            <a:pPr algn="ctr">
              <a:lnSpc>
                <a:spcPct val="90000"/>
              </a:lnSpc>
            </a:pPr>
            <a:r>
              <a:rPr lang="en-US" dirty="0">
                <a:solidFill>
                  <a:srgbClr val="FFFFFF"/>
                </a:solidFill>
              </a:rPr>
              <a:t>Case Study I</a:t>
            </a:r>
            <a:br>
              <a:rPr lang="en-US" dirty="0">
                <a:solidFill>
                  <a:srgbClr val="FFFFFF"/>
                </a:solidFill>
              </a:rPr>
            </a:br>
            <a:r>
              <a:rPr lang="en-US" dirty="0">
                <a:solidFill>
                  <a:srgbClr val="FFFFFF"/>
                </a:solidFill>
              </a:rPr>
              <a:t>Using options to build financial model for valuating IP </a:t>
            </a:r>
          </a:p>
        </p:txBody>
      </p:sp>
      <p:pic>
        <p:nvPicPr>
          <p:cNvPr id="16" name="Content Placeholder 15">
            <a:extLst>
              <a:ext uri="{FF2B5EF4-FFF2-40B4-BE49-F238E27FC236}">
                <a16:creationId xmlns:a16="http://schemas.microsoft.com/office/drawing/2014/main" id="{3B17FA26-2C48-4294-93EE-98BB17706277}"/>
              </a:ext>
            </a:extLst>
          </p:cNvPr>
          <p:cNvPicPr>
            <a:picLocks noGrp="1" noChangeAspect="1"/>
          </p:cNvPicPr>
          <p:nvPr>
            <p:ph idx="1"/>
          </p:nvPr>
        </p:nvPicPr>
        <p:blipFill>
          <a:blip r:embed="rId2"/>
          <a:stretch>
            <a:fillRect/>
          </a:stretch>
        </p:blipFill>
        <p:spPr>
          <a:xfrm>
            <a:off x="-1828800" y="5222188"/>
            <a:ext cx="8280400" cy="964793"/>
          </a:xfrm>
          <a:prstGeom prst="rect">
            <a:avLst/>
          </a:prstGeom>
        </p:spPr>
      </p:pic>
      <p:pic>
        <p:nvPicPr>
          <p:cNvPr id="20" name="Picture 19">
            <a:extLst>
              <a:ext uri="{FF2B5EF4-FFF2-40B4-BE49-F238E27FC236}">
                <a16:creationId xmlns:a16="http://schemas.microsoft.com/office/drawing/2014/main" id="{8C6AF87F-2785-4676-B260-749811F7FA26}"/>
              </a:ext>
            </a:extLst>
          </p:cNvPr>
          <p:cNvPicPr>
            <a:picLocks noChangeAspect="1"/>
          </p:cNvPicPr>
          <p:nvPr/>
        </p:nvPicPr>
        <p:blipFill>
          <a:blip r:embed="rId3"/>
          <a:stretch>
            <a:fillRect/>
          </a:stretch>
        </p:blipFill>
        <p:spPr>
          <a:xfrm>
            <a:off x="5046072" y="311150"/>
            <a:ext cx="6694414" cy="6191250"/>
          </a:xfrm>
          <a:prstGeom prst="rect">
            <a:avLst/>
          </a:prstGeom>
        </p:spPr>
      </p:pic>
    </p:spTree>
    <p:extLst>
      <p:ext uri="{BB962C8B-B14F-4D97-AF65-F5344CB8AC3E}">
        <p14:creationId xmlns:p14="http://schemas.microsoft.com/office/powerpoint/2010/main" val="22714884"/>
      </p:ext>
    </p:extLst>
  </p:cSld>
  <p:clrMapOvr>
    <a:overrideClrMapping bg1="lt1" tx1="dk1" bg2="lt2" tx2="dk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a:xfrm>
            <a:off x="436179" y="447188"/>
            <a:ext cx="11335407" cy="970450"/>
          </a:xfrm>
        </p:spPr>
        <p:txBody>
          <a:bodyPr/>
          <a:lstStyle/>
          <a:p>
            <a:r>
              <a:rPr lang="en-US" dirty="0"/>
              <a:t>Case Study II</a:t>
            </a:r>
            <a:br>
              <a:rPr lang="en-US" sz="2400" dirty="0"/>
            </a:br>
            <a:r>
              <a:rPr lang="en-US" sz="2400" dirty="0"/>
              <a:t>Using Income Method (DCF Analysis) for valuating IP </a:t>
            </a:r>
          </a:p>
        </p:txBody>
      </p:sp>
      <p:sp>
        <p:nvSpPr>
          <p:cNvPr id="5" name="Content Placeholder 4">
            <a:extLst>
              <a:ext uri="{FF2B5EF4-FFF2-40B4-BE49-F238E27FC236}">
                <a16:creationId xmlns:a16="http://schemas.microsoft.com/office/drawing/2014/main" id="{639D39ED-A07C-4339-A635-7B81D43B5EA8}"/>
              </a:ext>
            </a:extLst>
          </p:cNvPr>
          <p:cNvSpPr>
            <a:spLocks noGrp="1"/>
          </p:cNvSpPr>
          <p:nvPr>
            <p:ph idx="1"/>
          </p:nvPr>
        </p:nvSpPr>
        <p:spPr>
          <a:xfrm>
            <a:off x="752976" y="1606711"/>
            <a:ext cx="10554574" cy="3636511"/>
          </a:xfrm>
        </p:spPr>
        <p:txBody>
          <a:bodyPr/>
          <a:lstStyle/>
          <a:p>
            <a:r>
              <a:rPr lang="en-US" dirty="0"/>
              <a:t>The Value of a firm’s new innovative products that will be put to commercialization can be derived using the option pricing model</a:t>
            </a:r>
          </a:p>
          <a:p>
            <a:r>
              <a:rPr lang="en-US" dirty="0"/>
              <a:t>Value of the Firm = Value of products after it is commercialized or licensed (DCF Analysis)</a:t>
            </a:r>
          </a:p>
          <a:p>
            <a:r>
              <a:rPr lang="en-US" dirty="0"/>
              <a:t>Measuring the efficiency of the firm for converting its Development Cost into a commercial product.</a:t>
            </a:r>
          </a:p>
        </p:txBody>
      </p:sp>
    </p:spTree>
    <p:extLst>
      <p:ext uri="{BB962C8B-B14F-4D97-AF65-F5344CB8AC3E}">
        <p14:creationId xmlns:p14="http://schemas.microsoft.com/office/powerpoint/2010/main" val="2636594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2C8C4-6399-44FE-ACF8-4511613AD259}"/>
              </a:ext>
            </a:extLst>
          </p:cNvPr>
          <p:cNvSpPr>
            <a:spLocks noGrp="1"/>
          </p:cNvSpPr>
          <p:nvPr>
            <p:ph type="title"/>
          </p:nvPr>
        </p:nvSpPr>
        <p:spPr>
          <a:xfrm>
            <a:off x="268014" y="751490"/>
            <a:ext cx="11577145" cy="666148"/>
          </a:xfrm>
        </p:spPr>
        <p:txBody>
          <a:bodyPr/>
          <a:lstStyle/>
          <a:p>
            <a:r>
              <a:rPr lang="en-US" dirty="0"/>
              <a:t>GENERAL ACCOUNTING CONCEPTS REVISITED</a:t>
            </a:r>
          </a:p>
        </p:txBody>
      </p:sp>
      <p:sp>
        <p:nvSpPr>
          <p:cNvPr id="3" name="Content Placeholder 2">
            <a:extLst>
              <a:ext uri="{FF2B5EF4-FFF2-40B4-BE49-F238E27FC236}">
                <a16:creationId xmlns:a16="http://schemas.microsoft.com/office/drawing/2014/main" id="{D6C0F240-297D-483D-B89D-18FC470E7DEF}"/>
              </a:ext>
            </a:extLst>
          </p:cNvPr>
          <p:cNvSpPr>
            <a:spLocks noGrp="1"/>
          </p:cNvSpPr>
          <p:nvPr>
            <p:ph idx="1"/>
          </p:nvPr>
        </p:nvSpPr>
        <p:spPr>
          <a:xfrm>
            <a:off x="608505" y="2554014"/>
            <a:ext cx="10554574" cy="3079532"/>
          </a:xfrm>
        </p:spPr>
        <p:txBody>
          <a:bodyPr/>
          <a:lstStyle/>
          <a:p>
            <a:r>
              <a:rPr lang="en-US" sz="2400" dirty="0"/>
              <a:t>  Tangible vs. Intangibles Assets</a:t>
            </a:r>
          </a:p>
          <a:p>
            <a:r>
              <a:rPr lang="en-US" sz="2400" dirty="0"/>
              <a:t>  Finite vs. Infinite Intangibles</a:t>
            </a:r>
          </a:p>
          <a:p>
            <a:r>
              <a:rPr lang="en-US" sz="2400" dirty="0"/>
              <a:t>  Identifiable vs. Non-Identifiable</a:t>
            </a:r>
          </a:p>
          <a:p>
            <a:r>
              <a:rPr lang="en-US" sz="2400" dirty="0"/>
              <a:t>  Amortized vs. Impairment Assets</a:t>
            </a:r>
          </a:p>
          <a:p>
            <a:r>
              <a:rPr lang="en-US" sz="2400" dirty="0"/>
              <a:t>  Book Value vs. Market Value</a:t>
            </a:r>
          </a:p>
          <a:p>
            <a:endParaRPr lang="en-US" sz="2400" dirty="0"/>
          </a:p>
          <a:p>
            <a:endParaRPr lang="en-US" dirty="0"/>
          </a:p>
        </p:txBody>
      </p:sp>
    </p:spTree>
    <p:extLst>
      <p:ext uri="{BB962C8B-B14F-4D97-AF65-F5344CB8AC3E}">
        <p14:creationId xmlns:p14="http://schemas.microsoft.com/office/powerpoint/2010/main" val="5381720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a:xfrm>
            <a:off x="436179" y="447188"/>
            <a:ext cx="11335407" cy="970450"/>
          </a:xfrm>
        </p:spPr>
        <p:txBody>
          <a:bodyPr/>
          <a:lstStyle/>
          <a:p>
            <a:r>
              <a:rPr lang="en-US" dirty="0"/>
              <a:t>Case Study II</a:t>
            </a:r>
            <a:br>
              <a:rPr lang="en-US" dirty="0"/>
            </a:br>
            <a:r>
              <a:rPr lang="en-US" sz="2400" dirty="0"/>
              <a:t>Using Income Method (DCF Analysis) for Valuating IP </a:t>
            </a:r>
          </a:p>
        </p:txBody>
      </p:sp>
      <p:sp>
        <p:nvSpPr>
          <p:cNvPr id="5" name="Content Placeholder 4">
            <a:extLst>
              <a:ext uri="{FF2B5EF4-FFF2-40B4-BE49-F238E27FC236}">
                <a16:creationId xmlns:a16="http://schemas.microsoft.com/office/drawing/2014/main" id="{639D39ED-A07C-4339-A635-7B81D43B5EA8}"/>
              </a:ext>
            </a:extLst>
          </p:cNvPr>
          <p:cNvSpPr>
            <a:spLocks noGrp="1"/>
          </p:cNvSpPr>
          <p:nvPr>
            <p:ph idx="1"/>
          </p:nvPr>
        </p:nvSpPr>
        <p:spPr>
          <a:xfrm>
            <a:off x="2658955" y="2242698"/>
            <a:ext cx="9533045" cy="3758052"/>
          </a:xfrm>
        </p:spPr>
        <p:txBody>
          <a:bodyPr/>
          <a:lstStyle/>
          <a:p>
            <a:r>
              <a:rPr lang="en-US" dirty="0">
                <a:solidFill>
                  <a:srgbClr val="FF0000"/>
                </a:solidFill>
              </a:rPr>
              <a:t>The Company: </a:t>
            </a:r>
            <a:r>
              <a:rPr lang="en-US" dirty="0" err="1"/>
              <a:t>EduTech</a:t>
            </a:r>
            <a:r>
              <a:rPr lang="en-US" dirty="0"/>
              <a:t> Company developed a SaaS training platform that allows trainees to get trained in investments, finance and credit analysis. The company identified that they are similar training platforms primarily in trading areas but not in other areas of corporate finance including financial analysis and valuation. In this area between the academic and business application and this simulation game should bridge the gap.  Junior and senior-year graduates will have a chance to apply the academic concepts, such portfolio management, valuation of stock and bond or using options for hedging to enhancing real-life experience. It will also enhance the student or trainee’s ability to negotiate a specific transaction such as buying a company or raising capital.</a:t>
            </a:r>
          </a:p>
          <a:p>
            <a:r>
              <a:rPr lang="en-US" dirty="0">
                <a:solidFill>
                  <a:srgbClr val="FF0000"/>
                </a:solidFill>
              </a:rPr>
              <a:t>The Market:</a:t>
            </a:r>
            <a:r>
              <a:rPr lang="en-US" dirty="0"/>
              <a:t> </a:t>
            </a:r>
            <a:r>
              <a:rPr lang="en-US" u="sng" dirty="0"/>
              <a:t>Business Schools / Investment Banks that offer training in the US 2018</a:t>
            </a:r>
            <a:r>
              <a:rPr lang="en-US" dirty="0"/>
              <a:t>: 9,000 Colleges/Universities, 150 Banks with training programs - $3 billion </a:t>
            </a:r>
          </a:p>
          <a:p>
            <a:endParaRPr lang="en-US" dirty="0"/>
          </a:p>
        </p:txBody>
      </p:sp>
    </p:spTree>
    <p:extLst>
      <p:ext uri="{BB962C8B-B14F-4D97-AF65-F5344CB8AC3E}">
        <p14:creationId xmlns:p14="http://schemas.microsoft.com/office/powerpoint/2010/main" val="21874185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Freeform 6">
            <a:extLst>
              <a:ext uri="{FF2B5EF4-FFF2-40B4-BE49-F238E27FC236}">
                <a16:creationId xmlns:a16="http://schemas.microsoft.com/office/drawing/2014/main" id="{133F8CB7-795C-4272-9073-64D8CF97F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39" name="Rectangle 38">
            <a:extLst>
              <a:ext uri="{FF2B5EF4-FFF2-40B4-BE49-F238E27FC236}">
                <a16:creationId xmlns:a16="http://schemas.microsoft.com/office/drawing/2014/main" id="{B7743172-17A8-4FA4-8434-B813E03B7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23">
            <a:extLst>
              <a:ext uri="{FF2B5EF4-FFF2-40B4-BE49-F238E27FC236}">
                <a16:creationId xmlns:a16="http://schemas.microsoft.com/office/drawing/2014/main" id="{4CE1233C-FD2F-489E-BFDE-086F5FED64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blipFill>
            <a:blip r:embed="rId2">
              <a:duotone>
                <a:schemeClr val="accent1">
                  <a:tint val="98000"/>
                  <a:lumMod val="102000"/>
                </a:schemeClr>
                <a:schemeClr val="accent1">
                  <a:shade val="98000"/>
                  <a:lumMod val="98000"/>
                </a:schemeClr>
              </a:duotone>
            </a:blip>
            <a:tile tx="0" ty="0" sx="100000" sy="100000" flip="none" algn="tl"/>
          </a:blipFill>
          <a:ln>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a:xfrm>
            <a:off x="451514" y="1800225"/>
            <a:ext cx="3444211" cy="4241136"/>
          </a:xfrm>
        </p:spPr>
        <p:txBody>
          <a:bodyPr vert="horz" lIns="91440" tIns="45720" rIns="91440" bIns="45720" rtlCol="0" anchor="t">
            <a:normAutofit/>
          </a:bodyPr>
          <a:lstStyle/>
          <a:p>
            <a:pPr>
              <a:lnSpc>
                <a:spcPct val="90000"/>
              </a:lnSpc>
            </a:pPr>
            <a:r>
              <a:rPr lang="en-US" sz="3700"/>
              <a:t>Case Study II </a:t>
            </a:r>
            <a:br>
              <a:rPr lang="en-US" sz="3700"/>
            </a:br>
            <a:r>
              <a:rPr lang="en-US" sz="3700"/>
              <a:t>Using Income Method (DCF Analysis) for valuating IP </a:t>
            </a:r>
          </a:p>
        </p:txBody>
      </p:sp>
      <p:pic>
        <p:nvPicPr>
          <p:cNvPr id="34" name="Content Placeholder 9">
            <a:extLst>
              <a:ext uri="{FF2B5EF4-FFF2-40B4-BE49-F238E27FC236}">
                <a16:creationId xmlns:a16="http://schemas.microsoft.com/office/drawing/2014/main" id="{7654EB13-C63E-404C-A63F-A22784ADA1B8}"/>
              </a:ext>
            </a:extLst>
          </p:cNvPr>
          <p:cNvPicPr>
            <a:picLocks noGrp="1" noChangeAspect="1"/>
          </p:cNvPicPr>
          <p:nvPr>
            <p:ph idx="1"/>
          </p:nvPr>
        </p:nvPicPr>
        <p:blipFill>
          <a:blip r:embed="rId3"/>
          <a:stretch>
            <a:fillRect/>
          </a:stretch>
        </p:blipFill>
        <p:spPr>
          <a:xfrm>
            <a:off x="4836348" y="636502"/>
            <a:ext cx="7057478" cy="5280593"/>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1954123093"/>
      </p:ext>
    </p:extLst>
  </p:cSld>
  <p:clrMapOvr>
    <a:overrideClrMapping bg1="lt1" tx1="dk1" bg2="lt2" tx2="dk2" accent1="accent1" accent2="accent2" accent3="accent3" accent4="accent4" accent5="accent5" accent6="accent6" hlink="hlink" folHlink="folHlink"/>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6">
            <a:extLst>
              <a:ext uri="{FF2B5EF4-FFF2-40B4-BE49-F238E27FC236}">
                <a16:creationId xmlns:a16="http://schemas.microsoft.com/office/drawing/2014/main" id="{133F8CB7-795C-4272-9073-64D8CF97F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B7743172-17A8-4FA4-8434-B813E03B7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23">
            <a:extLst>
              <a:ext uri="{FF2B5EF4-FFF2-40B4-BE49-F238E27FC236}">
                <a16:creationId xmlns:a16="http://schemas.microsoft.com/office/drawing/2014/main" id="{4CE1233C-FD2F-489E-BFDE-086F5FED64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blipFill>
            <a:blip r:embed="rId2">
              <a:duotone>
                <a:schemeClr val="accent1">
                  <a:tint val="98000"/>
                  <a:lumMod val="102000"/>
                </a:schemeClr>
                <a:schemeClr val="accent1">
                  <a:shade val="98000"/>
                  <a:lumMod val="98000"/>
                </a:schemeClr>
              </a:duotone>
            </a:blip>
            <a:tile tx="0" ty="0" sx="100000" sy="100000" flip="none" algn="tl"/>
          </a:blipFill>
          <a:ln>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pic>
        <p:nvPicPr>
          <p:cNvPr id="4" name="Picture 3">
            <a:extLst>
              <a:ext uri="{FF2B5EF4-FFF2-40B4-BE49-F238E27FC236}">
                <a16:creationId xmlns:a16="http://schemas.microsoft.com/office/drawing/2014/main" id="{289E747B-A538-4099-9A64-7810BF09869D}"/>
              </a:ext>
            </a:extLst>
          </p:cNvPr>
          <p:cNvPicPr>
            <a:picLocks noChangeAspect="1"/>
          </p:cNvPicPr>
          <p:nvPr/>
        </p:nvPicPr>
        <p:blipFill>
          <a:blip r:embed="rId3"/>
          <a:stretch>
            <a:fillRect/>
          </a:stretch>
        </p:blipFill>
        <p:spPr>
          <a:xfrm>
            <a:off x="159506" y="600290"/>
            <a:ext cx="3421894" cy="1171359"/>
          </a:xfrm>
          <a:prstGeom prst="rect">
            <a:avLst/>
          </a:prstGeom>
        </p:spPr>
      </p:pic>
      <p:pic>
        <p:nvPicPr>
          <p:cNvPr id="5" name="Picture 4">
            <a:extLst>
              <a:ext uri="{FF2B5EF4-FFF2-40B4-BE49-F238E27FC236}">
                <a16:creationId xmlns:a16="http://schemas.microsoft.com/office/drawing/2014/main" id="{8D683B9D-C6E2-4711-B62F-1DEF02AAFDCC}"/>
              </a:ext>
            </a:extLst>
          </p:cNvPr>
          <p:cNvPicPr>
            <a:picLocks noChangeAspect="1"/>
          </p:cNvPicPr>
          <p:nvPr/>
        </p:nvPicPr>
        <p:blipFill>
          <a:blip r:embed="rId4"/>
          <a:stretch>
            <a:fillRect/>
          </a:stretch>
        </p:blipFill>
        <p:spPr>
          <a:xfrm>
            <a:off x="5128232" y="396357"/>
            <a:ext cx="6714901" cy="6048509"/>
          </a:xfrm>
          <a:prstGeom prst="rect">
            <a:avLst/>
          </a:prstGeom>
        </p:spPr>
      </p:pic>
    </p:spTree>
    <p:extLst>
      <p:ext uri="{BB962C8B-B14F-4D97-AF65-F5344CB8AC3E}">
        <p14:creationId xmlns:p14="http://schemas.microsoft.com/office/powerpoint/2010/main" val="4084219343"/>
      </p:ext>
    </p:extLst>
  </p:cSld>
  <p:clrMapOvr>
    <a:overrideClrMapping bg1="lt1" tx1="dk1" bg2="lt2" tx2="dk2" accent1="accent1" accent2="accent2" accent3="accent3" accent4="accent4" accent5="accent5" accent6="accent6" hlink="hlink" folHlink="folHlink"/>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Freeform 6">
            <a:extLst>
              <a:ext uri="{FF2B5EF4-FFF2-40B4-BE49-F238E27FC236}">
                <a16:creationId xmlns:a16="http://schemas.microsoft.com/office/drawing/2014/main" id="{133F8CB7-795C-4272-9073-64D8CF97F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7" name="Rectangle 26">
            <a:extLst>
              <a:ext uri="{FF2B5EF4-FFF2-40B4-BE49-F238E27FC236}">
                <a16:creationId xmlns:a16="http://schemas.microsoft.com/office/drawing/2014/main" id="{B7743172-17A8-4FA4-8434-B813E03B7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3">
            <a:extLst>
              <a:ext uri="{FF2B5EF4-FFF2-40B4-BE49-F238E27FC236}">
                <a16:creationId xmlns:a16="http://schemas.microsoft.com/office/drawing/2014/main" id="{4CE1233C-FD2F-489E-BFDE-086F5FED64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blipFill>
            <a:blip r:embed="rId2">
              <a:duotone>
                <a:schemeClr val="accent1">
                  <a:tint val="98000"/>
                  <a:lumMod val="102000"/>
                </a:schemeClr>
                <a:schemeClr val="accent1">
                  <a:shade val="98000"/>
                  <a:lumMod val="98000"/>
                </a:schemeClr>
              </a:duotone>
            </a:blip>
            <a:tile tx="0" ty="0" sx="100000" sy="100000" flip="none" algn="tl"/>
          </a:blipFill>
          <a:ln>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a:xfrm>
            <a:off x="451514" y="1800225"/>
            <a:ext cx="3444211" cy="4241136"/>
          </a:xfrm>
        </p:spPr>
        <p:txBody>
          <a:bodyPr vert="horz" lIns="91440" tIns="45720" rIns="91440" bIns="45720" rtlCol="0" anchor="t">
            <a:normAutofit/>
          </a:bodyPr>
          <a:lstStyle/>
          <a:p>
            <a:r>
              <a:rPr lang="en-US" sz="4400"/>
              <a:t>Biography</a:t>
            </a:r>
          </a:p>
        </p:txBody>
      </p:sp>
      <p:pic>
        <p:nvPicPr>
          <p:cNvPr id="6" name="Content Placeholder 5">
            <a:extLst>
              <a:ext uri="{FF2B5EF4-FFF2-40B4-BE49-F238E27FC236}">
                <a16:creationId xmlns:a16="http://schemas.microsoft.com/office/drawing/2014/main" id="{664F27FA-8045-4624-926D-3459922190CF}"/>
              </a:ext>
            </a:extLst>
          </p:cNvPr>
          <p:cNvPicPr>
            <a:picLocks noGrp="1" noChangeAspect="1"/>
          </p:cNvPicPr>
          <p:nvPr>
            <p:ph idx="1"/>
          </p:nvPr>
        </p:nvPicPr>
        <p:blipFill>
          <a:blip r:embed="rId3"/>
          <a:stretch>
            <a:fillRect/>
          </a:stretch>
        </p:blipFill>
        <p:spPr>
          <a:xfrm>
            <a:off x="5280472" y="848923"/>
            <a:ext cx="6268062" cy="4986981"/>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338662279"/>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p:txBody>
          <a:bodyPr/>
          <a:lstStyle/>
          <a:p>
            <a:r>
              <a:rPr lang="en-US" dirty="0"/>
              <a:t>INTANGIBLE ASSET VALUATION METHODS</a:t>
            </a:r>
          </a:p>
        </p:txBody>
      </p:sp>
      <p:sp>
        <p:nvSpPr>
          <p:cNvPr id="3" name="Content Placeholder 2">
            <a:extLst>
              <a:ext uri="{FF2B5EF4-FFF2-40B4-BE49-F238E27FC236}">
                <a16:creationId xmlns:a16="http://schemas.microsoft.com/office/drawing/2014/main" id="{C919578C-E93A-499E-8C9D-2F75414F4A54}"/>
              </a:ext>
            </a:extLst>
          </p:cNvPr>
          <p:cNvSpPr>
            <a:spLocks noGrp="1"/>
          </p:cNvSpPr>
          <p:nvPr>
            <p:ph idx="1"/>
          </p:nvPr>
        </p:nvSpPr>
        <p:spPr/>
        <p:txBody>
          <a:bodyPr>
            <a:normAutofit/>
          </a:bodyPr>
          <a:lstStyle/>
          <a:p>
            <a:r>
              <a:rPr lang="en-US" b="1" dirty="0"/>
              <a:t>Income Approach </a:t>
            </a:r>
            <a:r>
              <a:rPr lang="en-US" dirty="0"/>
              <a:t>based on cash flows from intangible assets</a:t>
            </a:r>
          </a:p>
          <a:p>
            <a:pPr lvl="1">
              <a:buFont typeface="Wingdings" panose="05000000000000000000" pitchFamily="2" charset="2"/>
              <a:buChar char="v"/>
            </a:pPr>
            <a:r>
              <a:rPr lang="en-US" dirty="0"/>
              <a:t>Segregating the cash flow from operation vs. cash from the intangibles</a:t>
            </a:r>
          </a:p>
          <a:p>
            <a:pPr lvl="1">
              <a:buFont typeface="Wingdings" panose="05000000000000000000" pitchFamily="2" charset="2"/>
              <a:buChar char="v"/>
            </a:pPr>
            <a:r>
              <a:rPr lang="en-US" dirty="0"/>
              <a:t>What Discount Rate to use? = Using Cost of Equity (Ke) vs. Cost of Debt (</a:t>
            </a:r>
            <a:r>
              <a:rPr lang="en-US" dirty="0" err="1"/>
              <a:t>Kd</a:t>
            </a:r>
            <a:r>
              <a:rPr lang="en-US" dirty="0"/>
              <a:t>), WACC, IRR, WARA</a:t>
            </a:r>
          </a:p>
          <a:p>
            <a:r>
              <a:rPr lang="en-US" b="1" dirty="0"/>
              <a:t>Cost or Replacement Approach</a:t>
            </a:r>
          </a:p>
          <a:p>
            <a:r>
              <a:rPr lang="en-US" b="1" dirty="0"/>
              <a:t>Market Approach </a:t>
            </a:r>
          </a:p>
          <a:p>
            <a:r>
              <a:rPr lang="en-US" b="1" dirty="0"/>
              <a:t>Option Pricing-Based Approach</a:t>
            </a:r>
          </a:p>
          <a:p>
            <a:endParaRPr lang="en-US" dirty="0"/>
          </a:p>
        </p:txBody>
      </p:sp>
    </p:spTree>
    <p:extLst>
      <p:ext uri="{BB962C8B-B14F-4D97-AF65-F5344CB8AC3E}">
        <p14:creationId xmlns:p14="http://schemas.microsoft.com/office/powerpoint/2010/main" val="3702582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p:txBody>
          <a:bodyPr/>
          <a:lstStyle/>
          <a:p>
            <a:r>
              <a:rPr lang="en-US" dirty="0"/>
              <a:t>INTANGIBLE ASSET VALUATION METHODS</a:t>
            </a:r>
          </a:p>
        </p:txBody>
      </p:sp>
      <p:graphicFrame>
        <p:nvGraphicFramePr>
          <p:cNvPr id="9" name="Content Placeholder 8">
            <a:extLst>
              <a:ext uri="{FF2B5EF4-FFF2-40B4-BE49-F238E27FC236}">
                <a16:creationId xmlns:a16="http://schemas.microsoft.com/office/drawing/2014/main" id="{24474B78-00BE-4010-941B-22A8E1538D53}"/>
              </a:ext>
            </a:extLst>
          </p:cNvPr>
          <p:cNvGraphicFramePr>
            <a:graphicFrameLocks noGrp="1"/>
          </p:cNvGraphicFramePr>
          <p:nvPr>
            <p:ph idx="1"/>
            <p:extLst>
              <p:ext uri="{D42A27DB-BD31-4B8C-83A1-F6EECF244321}">
                <p14:modId xmlns:p14="http://schemas.microsoft.com/office/powerpoint/2010/main" val="1179288977"/>
              </p:ext>
            </p:extLst>
          </p:nvPr>
        </p:nvGraphicFramePr>
        <p:xfrm>
          <a:off x="357510" y="2222500"/>
          <a:ext cx="11667194" cy="4244302"/>
        </p:xfrm>
        <a:graphic>
          <a:graphicData uri="http://schemas.openxmlformats.org/drawingml/2006/table">
            <a:tbl>
              <a:tblPr firstRow="1" bandRow="1">
                <a:tableStyleId>{5C22544A-7EE6-4342-B048-85BDC9FD1C3A}</a:tableStyleId>
              </a:tblPr>
              <a:tblGrid>
                <a:gridCol w="2351314">
                  <a:extLst>
                    <a:ext uri="{9D8B030D-6E8A-4147-A177-3AD203B41FA5}">
                      <a16:colId xmlns:a16="http://schemas.microsoft.com/office/drawing/2014/main" val="1432756263"/>
                    </a:ext>
                  </a:extLst>
                </a:gridCol>
                <a:gridCol w="2315563">
                  <a:extLst>
                    <a:ext uri="{9D8B030D-6E8A-4147-A177-3AD203B41FA5}">
                      <a16:colId xmlns:a16="http://schemas.microsoft.com/office/drawing/2014/main" val="3818739957"/>
                    </a:ext>
                  </a:extLst>
                </a:gridCol>
                <a:gridCol w="2333439">
                  <a:extLst>
                    <a:ext uri="{9D8B030D-6E8A-4147-A177-3AD203B41FA5}">
                      <a16:colId xmlns:a16="http://schemas.microsoft.com/office/drawing/2014/main" val="3923678646"/>
                    </a:ext>
                  </a:extLst>
                </a:gridCol>
                <a:gridCol w="2333439">
                  <a:extLst>
                    <a:ext uri="{9D8B030D-6E8A-4147-A177-3AD203B41FA5}">
                      <a16:colId xmlns:a16="http://schemas.microsoft.com/office/drawing/2014/main" val="560260294"/>
                    </a:ext>
                  </a:extLst>
                </a:gridCol>
                <a:gridCol w="2333439">
                  <a:extLst>
                    <a:ext uri="{9D8B030D-6E8A-4147-A177-3AD203B41FA5}">
                      <a16:colId xmlns:a16="http://schemas.microsoft.com/office/drawing/2014/main" val="2222272542"/>
                    </a:ext>
                  </a:extLst>
                </a:gridCol>
              </a:tblGrid>
              <a:tr h="403822">
                <a:tc>
                  <a:txBody>
                    <a:bodyPr/>
                    <a:lstStyle/>
                    <a:p>
                      <a:r>
                        <a:rPr lang="en-US" dirty="0"/>
                        <a:t>METHOD</a:t>
                      </a:r>
                    </a:p>
                  </a:txBody>
                  <a:tcPr/>
                </a:tc>
                <a:tc>
                  <a:txBody>
                    <a:bodyPr/>
                    <a:lstStyle/>
                    <a:p>
                      <a:pPr algn="ctr"/>
                      <a:r>
                        <a:rPr lang="en-US" dirty="0"/>
                        <a:t>DESCRIPTION</a:t>
                      </a:r>
                    </a:p>
                  </a:txBody>
                  <a:tcPr/>
                </a:tc>
                <a:tc>
                  <a:txBody>
                    <a:bodyPr/>
                    <a:lstStyle/>
                    <a:p>
                      <a:pPr algn="ctr"/>
                      <a:r>
                        <a:rPr lang="en-US" dirty="0"/>
                        <a:t>PROS</a:t>
                      </a:r>
                    </a:p>
                  </a:txBody>
                  <a:tcPr/>
                </a:tc>
                <a:tc>
                  <a:txBody>
                    <a:bodyPr/>
                    <a:lstStyle/>
                    <a:p>
                      <a:pPr algn="ctr"/>
                      <a:r>
                        <a:rPr lang="en-US" dirty="0"/>
                        <a:t>CONS</a:t>
                      </a:r>
                    </a:p>
                  </a:txBody>
                  <a:tcPr/>
                </a:tc>
                <a:tc>
                  <a:txBody>
                    <a:bodyPr/>
                    <a:lstStyle/>
                    <a:p>
                      <a:pPr algn="ctr"/>
                      <a:r>
                        <a:rPr lang="en-US" dirty="0"/>
                        <a:t>WHEN USED</a:t>
                      </a:r>
                    </a:p>
                  </a:txBody>
                  <a:tcPr/>
                </a:tc>
                <a:extLst>
                  <a:ext uri="{0D108BD9-81ED-4DB2-BD59-A6C34878D82A}">
                    <a16:rowId xmlns:a16="http://schemas.microsoft.com/office/drawing/2014/main" val="910131807"/>
                  </a:ext>
                </a:extLst>
              </a:tr>
              <a:tr h="370840">
                <a:tc>
                  <a:txBody>
                    <a:bodyPr/>
                    <a:lstStyle/>
                    <a:p>
                      <a:r>
                        <a:rPr lang="en-US" dirty="0"/>
                        <a:t>Market</a:t>
                      </a:r>
                    </a:p>
                  </a:txBody>
                  <a:tcPr/>
                </a:tc>
                <a:tc>
                  <a:txBody>
                    <a:bodyPr/>
                    <a:lstStyle/>
                    <a:p>
                      <a:r>
                        <a:rPr lang="en-US" sz="1200" dirty="0"/>
                        <a:t>Based on comparable market transactions of intangibles</a:t>
                      </a:r>
                    </a:p>
                  </a:txBody>
                  <a:tcPr/>
                </a:tc>
                <a:tc>
                  <a:txBody>
                    <a:bodyPr/>
                    <a:lstStyle/>
                    <a:p>
                      <a:r>
                        <a:rPr lang="en-US" sz="1200" dirty="0"/>
                        <a:t>Market driven – based on what someone is willing to pay (reflecting market prices based on demand and supply equilibrium)</a:t>
                      </a:r>
                    </a:p>
                  </a:txBody>
                  <a:tcPr/>
                </a:tc>
                <a:tc>
                  <a:txBody>
                    <a:bodyPr/>
                    <a:lstStyle/>
                    <a:p>
                      <a:r>
                        <a:rPr lang="en-US" sz="1200" dirty="0"/>
                        <a:t>Comparable transactions are sometimes not available</a:t>
                      </a:r>
                    </a:p>
                  </a:txBody>
                  <a:tcPr/>
                </a:tc>
                <a:tc>
                  <a:txBody>
                    <a:bodyPr/>
                    <a:lstStyle/>
                    <a:p>
                      <a:r>
                        <a:rPr lang="en-US" sz="1200" dirty="0"/>
                        <a:t>Most desirable but rarely used since a lot of the intangible products (IP) are new and unique</a:t>
                      </a:r>
                    </a:p>
                  </a:txBody>
                  <a:tcPr/>
                </a:tc>
                <a:extLst>
                  <a:ext uri="{0D108BD9-81ED-4DB2-BD59-A6C34878D82A}">
                    <a16:rowId xmlns:a16="http://schemas.microsoft.com/office/drawing/2014/main" val="3194451702"/>
                  </a:ext>
                </a:extLst>
              </a:tr>
              <a:tr h="370840">
                <a:tc>
                  <a:txBody>
                    <a:bodyPr/>
                    <a:lstStyle/>
                    <a:p>
                      <a:r>
                        <a:rPr lang="en-US" dirty="0"/>
                        <a:t>Income</a:t>
                      </a:r>
                    </a:p>
                  </a:txBody>
                  <a:tcPr/>
                </a:tc>
                <a:tc>
                  <a:txBody>
                    <a:bodyPr/>
                    <a:lstStyle/>
                    <a:p>
                      <a:r>
                        <a:rPr lang="en-US" sz="1200" kern="1200" dirty="0">
                          <a:solidFill>
                            <a:schemeClr val="dk1"/>
                          </a:solidFill>
                          <a:latin typeface="+mn-lt"/>
                          <a:ea typeface="+mn-ea"/>
                          <a:cs typeface="+mn-cs"/>
                        </a:rPr>
                        <a:t>Based on future cash flows (Royalties, Licensing  or other Incremental profits)</a:t>
                      </a:r>
                    </a:p>
                  </a:txBody>
                  <a:tcPr/>
                </a:tc>
                <a:tc>
                  <a:txBody>
                    <a:bodyPr/>
                    <a:lstStyle/>
                    <a:p>
                      <a:r>
                        <a:rPr lang="en-US" sz="1200" dirty="0"/>
                        <a:t>Top-down approach, based on expected economic returns on initial cost  </a:t>
                      </a:r>
                    </a:p>
                  </a:txBody>
                  <a:tcPr/>
                </a:tc>
                <a:tc>
                  <a:txBody>
                    <a:bodyPr/>
                    <a:lstStyle/>
                    <a:p>
                      <a:r>
                        <a:rPr lang="en-US" sz="1200" dirty="0"/>
                        <a:t>Input information can be very challenging since the info deals with future projections</a:t>
                      </a:r>
                    </a:p>
                  </a:txBody>
                  <a:tcPr/>
                </a:tc>
                <a:tc>
                  <a:txBody>
                    <a:bodyPr/>
                    <a:lstStyle/>
                    <a:p>
                      <a:r>
                        <a:rPr lang="en-US" sz="1200" dirty="0"/>
                        <a:t>Most commonly used – building future benefits helps pricing the royalties, licensing fees based on return expectation</a:t>
                      </a:r>
                    </a:p>
                  </a:txBody>
                  <a:tcPr/>
                </a:tc>
                <a:extLst>
                  <a:ext uri="{0D108BD9-81ED-4DB2-BD59-A6C34878D82A}">
                    <a16:rowId xmlns:a16="http://schemas.microsoft.com/office/drawing/2014/main" val="1393421507"/>
                  </a:ext>
                </a:extLst>
              </a:tr>
              <a:tr h="370840">
                <a:tc>
                  <a:txBody>
                    <a:bodyPr/>
                    <a:lstStyle/>
                    <a:p>
                      <a:r>
                        <a:rPr lang="en-US" dirty="0"/>
                        <a:t>Cost/Replacement</a:t>
                      </a:r>
                    </a:p>
                  </a:txBody>
                  <a:tcPr/>
                </a:tc>
                <a:tc>
                  <a:txBody>
                    <a:bodyPr/>
                    <a:lstStyle/>
                    <a:p>
                      <a:r>
                        <a:rPr lang="en-US" sz="1200" dirty="0"/>
                        <a:t>Based on estimated cost of replacing or reproducing the intangible</a:t>
                      </a:r>
                    </a:p>
                  </a:txBody>
                  <a:tcPr/>
                </a:tc>
                <a:tc>
                  <a:txBody>
                    <a:bodyPr/>
                    <a:lstStyle/>
                    <a:p>
                      <a:r>
                        <a:rPr lang="en-US" sz="1200" dirty="0"/>
                        <a:t>Easier to calculate – calculate labor, materials and overhead (LMO)</a:t>
                      </a:r>
                    </a:p>
                  </a:txBody>
                  <a:tcPr/>
                </a:tc>
                <a:tc>
                  <a:txBody>
                    <a:bodyPr/>
                    <a:lstStyle/>
                    <a:p>
                      <a:r>
                        <a:rPr lang="en-US" sz="1200" dirty="0"/>
                        <a:t>The cost representing the book value does not always represent the market value</a:t>
                      </a:r>
                    </a:p>
                  </a:txBody>
                  <a:tcPr/>
                </a:tc>
                <a:tc>
                  <a:txBody>
                    <a:bodyPr/>
                    <a:lstStyle/>
                    <a:p>
                      <a:r>
                        <a:rPr lang="en-US" sz="1200" dirty="0"/>
                        <a:t>Not very common. Used as the basis before spending the money for the specific intangible.</a:t>
                      </a:r>
                    </a:p>
                  </a:txBody>
                  <a:tcPr/>
                </a:tc>
                <a:extLst>
                  <a:ext uri="{0D108BD9-81ED-4DB2-BD59-A6C34878D82A}">
                    <a16:rowId xmlns:a16="http://schemas.microsoft.com/office/drawing/2014/main" val="3230579365"/>
                  </a:ext>
                </a:extLst>
              </a:tr>
              <a:tr h="370840">
                <a:tc>
                  <a:txBody>
                    <a:bodyPr/>
                    <a:lstStyle/>
                    <a:p>
                      <a:r>
                        <a:rPr lang="en-US" dirty="0"/>
                        <a:t>Option Pricing</a:t>
                      </a:r>
                    </a:p>
                  </a:txBody>
                  <a:tcPr/>
                </a:tc>
                <a:tc>
                  <a:txBody>
                    <a:bodyPr/>
                    <a:lstStyle/>
                    <a:p>
                      <a:r>
                        <a:rPr lang="en-US" sz="1200" dirty="0"/>
                        <a:t>Based on option pricing models such as Black-Scholes measuring the current “out-of-money” to future “in-the-money” values</a:t>
                      </a:r>
                    </a:p>
                  </a:txBody>
                  <a:tcPr/>
                </a:tc>
                <a:tc>
                  <a:txBody>
                    <a:bodyPr/>
                    <a:lstStyle/>
                    <a:p>
                      <a:r>
                        <a:rPr lang="en-US" sz="1200" dirty="0"/>
                        <a:t>Using probability of success and sensitize to get a range.</a:t>
                      </a:r>
                    </a:p>
                  </a:txBody>
                  <a:tcPr/>
                </a:tc>
                <a:tc>
                  <a:txBody>
                    <a:bodyPr/>
                    <a:lstStyle/>
                    <a:p>
                      <a:r>
                        <a:rPr lang="en-US" sz="1200" dirty="0"/>
                        <a:t>Input variables to determine future value can be very challenging</a:t>
                      </a:r>
                    </a:p>
                  </a:txBody>
                  <a:tcPr/>
                </a:tc>
                <a:tc>
                  <a:txBody>
                    <a:bodyPr/>
                    <a:lstStyle/>
                    <a:p>
                      <a:r>
                        <a:rPr lang="en-US" sz="1200" dirty="0"/>
                        <a:t>Used when there is an obvious cash outflow before the cash inflow kicks in to value the specific intangible asset</a:t>
                      </a:r>
                    </a:p>
                  </a:txBody>
                  <a:tcPr/>
                </a:tc>
                <a:extLst>
                  <a:ext uri="{0D108BD9-81ED-4DB2-BD59-A6C34878D82A}">
                    <a16:rowId xmlns:a16="http://schemas.microsoft.com/office/drawing/2014/main" val="3524238466"/>
                  </a:ext>
                </a:extLst>
              </a:tr>
            </a:tbl>
          </a:graphicData>
        </a:graphic>
      </p:graphicFrame>
    </p:spTree>
    <p:extLst>
      <p:ext uri="{BB962C8B-B14F-4D97-AF65-F5344CB8AC3E}">
        <p14:creationId xmlns:p14="http://schemas.microsoft.com/office/powerpoint/2010/main" val="3906762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Content Placeholder 5">
            <a:extLst>
              <a:ext uri="{FF2B5EF4-FFF2-40B4-BE49-F238E27FC236}">
                <a16:creationId xmlns:a16="http://schemas.microsoft.com/office/drawing/2014/main" id="{579B290E-969C-4526-AB2C-5A7DC3619277}"/>
              </a:ext>
            </a:extLst>
          </p:cNvPr>
          <p:cNvPicPr>
            <a:picLocks noChangeAspect="1"/>
          </p:cNvPicPr>
          <p:nvPr/>
        </p:nvPicPr>
        <p:blipFill rotWithShape="1">
          <a:blip r:embed="rId2">
            <a:alphaModFix amt="40000"/>
          </a:blip>
          <a:srcRect t="6706" b="5745"/>
          <a:stretch/>
        </p:blipFill>
        <p:spPr>
          <a:xfrm>
            <a:off x="0" y="10"/>
            <a:ext cx="12191980" cy="6857990"/>
          </a:xfrm>
          <a:prstGeom prst="rect">
            <a:avLst/>
          </a:prstGeom>
        </p:spPr>
      </p:pic>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a:xfrm>
            <a:off x="810001" y="1449147"/>
            <a:ext cx="10572000" cy="3732453"/>
          </a:xfrm>
        </p:spPr>
        <p:txBody>
          <a:bodyPr vert="horz" lIns="91440" tIns="45720" rIns="91440" bIns="45720" rtlCol="0" anchor="b">
            <a:normAutofit/>
          </a:bodyPr>
          <a:lstStyle/>
          <a:p>
            <a:r>
              <a:rPr lang="en-US" sz="5400" dirty="0"/>
              <a:t>Enterprise Value - Overview</a:t>
            </a:r>
            <a:br>
              <a:rPr lang="en-US" sz="5400" dirty="0"/>
            </a:br>
            <a:r>
              <a:rPr lang="en-US" sz="5400" dirty="0"/>
              <a:t>METHODS &amp; EXAMPLES</a:t>
            </a:r>
          </a:p>
        </p:txBody>
      </p:sp>
    </p:spTree>
    <p:extLst>
      <p:ext uri="{BB962C8B-B14F-4D97-AF65-F5344CB8AC3E}">
        <p14:creationId xmlns:p14="http://schemas.microsoft.com/office/powerpoint/2010/main" val="374358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13FE0-466C-4459-A0C6-3124BB5003E5}"/>
              </a:ext>
            </a:extLst>
          </p:cNvPr>
          <p:cNvSpPr>
            <a:spLocks noGrp="1"/>
          </p:cNvSpPr>
          <p:nvPr>
            <p:ph type="title"/>
          </p:nvPr>
        </p:nvSpPr>
        <p:spPr/>
        <p:txBody>
          <a:bodyPr/>
          <a:lstStyle/>
          <a:p>
            <a:r>
              <a:rPr lang="en-US" dirty="0"/>
              <a:t>Enterprise Valuation Concepts</a:t>
            </a:r>
            <a:br>
              <a:rPr lang="en-US" dirty="0"/>
            </a:br>
            <a:r>
              <a:rPr lang="en-US" sz="2400" dirty="0"/>
              <a:t>METHODS &amp; EXAMPLES</a:t>
            </a:r>
          </a:p>
        </p:txBody>
      </p:sp>
      <p:sp>
        <p:nvSpPr>
          <p:cNvPr id="3" name="Content Placeholder 2">
            <a:extLst>
              <a:ext uri="{FF2B5EF4-FFF2-40B4-BE49-F238E27FC236}">
                <a16:creationId xmlns:a16="http://schemas.microsoft.com/office/drawing/2014/main" id="{C919578C-E93A-499E-8C9D-2F75414F4A54}"/>
              </a:ext>
            </a:extLst>
          </p:cNvPr>
          <p:cNvSpPr>
            <a:spLocks noGrp="1"/>
          </p:cNvSpPr>
          <p:nvPr>
            <p:ph idx="1"/>
          </p:nvPr>
        </p:nvSpPr>
        <p:spPr>
          <a:xfrm>
            <a:off x="140795" y="2301115"/>
            <a:ext cx="10554574" cy="3636511"/>
          </a:xfrm>
        </p:spPr>
        <p:txBody>
          <a:bodyPr>
            <a:normAutofit/>
          </a:bodyPr>
          <a:lstStyle/>
          <a:p>
            <a:r>
              <a:rPr lang="en-US" dirty="0"/>
              <a:t>Corporate Enterprise Value methods – </a:t>
            </a:r>
            <a:r>
              <a:rPr lang="en-US" dirty="0">
                <a:solidFill>
                  <a:srgbClr val="FF0000"/>
                </a:solidFill>
              </a:rPr>
              <a:t>Back to Basics</a:t>
            </a:r>
            <a:r>
              <a:rPr lang="en-US" dirty="0"/>
              <a:t>:</a:t>
            </a:r>
          </a:p>
          <a:p>
            <a:pPr lvl="1"/>
            <a:r>
              <a:rPr lang="en-US" b="1" dirty="0"/>
              <a:t>Method 1</a:t>
            </a:r>
            <a:r>
              <a:rPr lang="en-US" dirty="0"/>
              <a:t>: 	Using the current stock price as a basis of valuation</a:t>
            </a:r>
          </a:p>
          <a:p>
            <a:pPr lvl="1"/>
            <a:r>
              <a:rPr lang="en-US" b="1" dirty="0"/>
              <a:t>Method 2:</a:t>
            </a:r>
            <a:r>
              <a:rPr lang="en-US" dirty="0"/>
              <a:t>	Comparable method using Trading EBITDA Multiples</a:t>
            </a:r>
          </a:p>
          <a:p>
            <a:pPr lvl="1"/>
            <a:r>
              <a:rPr lang="en-US" b="1" dirty="0"/>
              <a:t>Method 3:</a:t>
            </a:r>
            <a:r>
              <a:rPr lang="en-US" dirty="0"/>
              <a:t>	Comparable method using Acquisition EBITDA Multiples</a:t>
            </a:r>
          </a:p>
          <a:p>
            <a:pPr lvl="1"/>
            <a:r>
              <a:rPr lang="en-US" b="1" dirty="0"/>
              <a:t>Method 4:</a:t>
            </a:r>
            <a:r>
              <a:rPr lang="en-US" dirty="0"/>
              <a:t>	Discount Cash Flow Method (DCF)</a:t>
            </a:r>
          </a:p>
          <a:p>
            <a:pPr lvl="1"/>
            <a:r>
              <a:rPr lang="en-US" b="1" dirty="0"/>
              <a:t>Method 5:</a:t>
            </a:r>
            <a:r>
              <a:rPr lang="en-US" dirty="0"/>
              <a:t>	Leveraged Buyout Private Equity Expectation Model (LBO)</a:t>
            </a:r>
          </a:p>
          <a:p>
            <a:endParaRPr lang="en-US" dirty="0"/>
          </a:p>
        </p:txBody>
      </p:sp>
    </p:spTree>
    <p:extLst>
      <p:ext uri="{BB962C8B-B14F-4D97-AF65-F5344CB8AC3E}">
        <p14:creationId xmlns:p14="http://schemas.microsoft.com/office/powerpoint/2010/main" val="3398028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B06EA-2B7B-415F-8BF2-88654D14A2B5}"/>
              </a:ext>
            </a:extLst>
          </p:cNvPr>
          <p:cNvSpPr>
            <a:spLocks noGrp="1"/>
          </p:cNvSpPr>
          <p:nvPr>
            <p:ph type="title"/>
          </p:nvPr>
        </p:nvSpPr>
        <p:spPr>
          <a:xfrm>
            <a:off x="809999" y="447188"/>
            <a:ext cx="10793421" cy="970450"/>
          </a:xfrm>
        </p:spPr>
        <p:txBody>
          <a:bodyPr>
            <a:normAutofit fontScale="90000"/>
          </a:bodyPr>
          <a:lstStyle/>
          <a:p>
            <a:r>
              <a:rPr lang="en-US" sz="3200" b="1" dirty="0"/>
              <a:t>Method 1: </a:t>
            </a:r>
            <a:br>
              <a:rPr lang="en-US" sz="2000" b="1" dirty="0"/>
            </a:br>
            <a:r>
              <a:rPr lang="en-US" sz="2400" b="1" dirty="0"/>
              <a:t>Using the Stock Price as the Basis of Valuation – Publicly Traded Companies</a:t>
            </a:r>
            <a:endParaRPr lang="en-US" sz="2000" dirty="0"/>
          </a:p>
        </p:txBody>
      </p:sp>
      <p:sp>
        <p:nvSpPr>
          <p:cNvPr id="3" name="Content Placeholder 2">
            <a:extLst>
              <a:ext uri="{FF2B5EF4-FFF2-40B4-BE49-F238E27FC236}">
                <a16:creationId xmlns:a16="http://schemas.microsoft.com/office/drawing/2014/main" id="{71546C88-0F18-4CC1-88CC-B31307931B90}"/>
              </a:ext>
            </a:extLst>
          </p:cNvPr>
          <p:cNvSpPr>
            <a:spLocks noGrp="1"/>
          </p:cNvSpPr>
          <p:nvPr>
            <p:ph idx="1"/>
          </p:nvPr>
        </p:nvSpPr>
        <p:spPr>
          <a:xfrm>
            <a:off x="512728" y="2429903"/>
            <a:ext cx="9852408" cy="4209394"/>
          </a:xfrm>
        </p:spPr>
        <p:txBody>
          <a:bodyPr>
            <a:normAutofit lnSpcReduction="10000"/>
          </a:bodyPr>
          <a:lstStyle/>
          <a:p>
            <a:pPr fontAlgn="base">
              <a:spcBef>
                <a:spcPts val="0"/>
              </a:spcBef>
            </a:pPr>
            <a:r>
              <a:rPr lang="en-US" sz="1700" dirty="0"/>
              <a:t>The stock price represents the value of the company. </a:t>
            </a:r>
          </a:p>
          <a:p>
            <a:pPr marL="0" indent="0" fontAlgn="base">
              <a:spcBef>
                <a:spcPts val="0"/>
              </a:spcBef>
              <a:buNone/>
            </a:pPr>
            <a:endParaRPr lang="en-US" sz="1700" dirty="0"/>
          </a:p>
          <a:p>
            <a:pPr fontAlgn="base">
              <a:spcBef>
                <a:spcPts val="0"/>
              </a:spcBef>
            </a:pPr>
            <a:r>
              <a:rPr lang="en-US" sz="1700" dirty="0"/>
              <a:t>The company issues financial statements every three months and other non-financial information as they come up, so how does the stock price behave like this? </a:t>
            </a:r>
          </a:p>
          <a:p>
            <a:pPr fontAlgn="base">
              <a:spcBef>
                <a:spcPts val="0"/>
              </a:spcBef>
            </a:pPr>
            <a:r>
              <a:rPr lang="en-US" sz="1700" dirty="0"/>
              <a:t>It is said that the stock price moves based on technical, fundamental and behavioral reasons and there are plenty of analytical approaches that back each of these three reasons. </a:t>
            </a:r>
          </a:p>
          <a:p>
            <a:pPr fontAlgn="base">
              <a:spcBef>
                <a:spcPts val="0"/>
              </a:spcBef>
            </a:pPr>
            <a:endParaRPr lang="en-US" sz="1700" dirty="0"/>
          </a:p>
          <a:p>
            <a:pPr marL="457200" lvl="3" indent="0" algn="ctr" fontAlgn="base">
              <a:spcBef>
                <a:spcPts val="0"/>
              </a:spcBef>
              <a:buNone/>
            </a:pPr>
            <a:r>
              <a:rPr lang="en-US" sz="1500" b="1" dirty="0"/>
              <a:t>EV = MVE + D – C  and MVE = (SP + SO)</a:t>
            </a:r>
          </a:p>
          <a:p>
            <a:pPr marL="342900" lvl="3" indent="-342900" fontAlgn="base">
              <a:spcBef>
                <a:spcPts val="0"/>
              </a:spcBef>
            </a:pPr>
            <a:endParaRPr lang="en-US" sz="1700" i="1" dirty="0"/>
          </a:p>
          <a:p>
            <a:pPr marL="2286000" lvl="8" indent="0" fontAlgn="base">
              <a:spcBef>
                <a:spcPts val="0"/>
              </a:spcBef>
              <a:buNone/>
            </a:pPr>
            <a:r>
              <a:rPr lang="en-US" sz="1500" dirty="0"/>
              <a:t>where EV is Enterprise Value, MVE is the Market Value of the Equity, D is the total Debt Outstanding and C is the Cash and cash equivalents of the company. where MVE is the Market Value of the Equity, SP is the Stock Price and SO is the Shares Outstanding. </a:t>
            </a:r>
          </a:p>
          <a:p>
            <a:pPr marL="0" indent="0" fontAlgn="base">
              <a:spcBef>
                <a:spcPts val="0"/>
              </a:spcBef>
              <a:buNone/>
            </a:pPr>
            <a:r>
              <a:rPr lang="en-US" dirty="0"/>
              <a:t> </a:t>
            </a:r>
          </a:p>
          <a:p>
            <a:endParaRPr lang="en-US" dirty="0"/>
          </a:p>
        </p:txBody>
      </p:sp>
    </p:spTree>
    <p:extLst>
      <p:ext uri="{BB962C8B-B14F-4D97-AF65-F5344CB8AC3E}">
        <p14:creationId xmlns:p14="http://schemas.microsoft.com/office/powerpoint/2010/main" val="33671767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Override1.xml><?xml version="1.0" encoding="utf-8"?>
<a:themeOverride xmlns:a="http://schemas.openxmlformats.org/drawingml/2006/main">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themeOverride>
</file>

<file path=ppt/theme/themeOverride2.xml><?xml version="1.0" encoding="utf-8"?>
<a:themeOverride xmlns:a="http://schemas.openxmlformats.org/drawingml/2006/main">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themeOverride>
</file>

<file path=ppt/theme/themeOverride3.xml><?xml version="1.0" encoding="utf-8"?>
<a:themeOverride xmlns:a="http://schemas.openxmlformats.org/drawingml/2006/main">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themeOverride>
</file>

<file path=ppt/theme/themeOverride4.xml><?xml version="1.0" encoding="utf-8"?>
<a:themeOverride xmlns:a="http://schemas.openxmlformats.org/drawingml/2006/main">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themeOverride>
</file>

<file path=docProps/app.xml><?xml version="1.0" encoding="utf-8"?>
<Properties xmlns="http://schemas.openxmlformats.org/officeDocument/2006/extended-properties" xmlns:vt="http://schemas.openxmlformats.org/officeDocument/2006/docPropsVTypes">
  <TotalTime>144</TotalTime>
  <Words>2177</Words>
  <Application>Microsoft Office PowerPoint</Application>
  <PresentationFormat>Widescreen</PresentationFormat>
  <Paragraphs>213</Paragraphs>
  <Slides>43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Century Gothic</vt:lpstr>
      <vt:lpstr>Wingdings</vt:lpstr>
      <vt:lpstr>Wingdings 2</vt:lpstr>
      <vt:lpstr>Quotable</vt:lpstr>
      <vt:lpstr>VALUATION INTELLECTUAL PROPERTY, PATENTS AND START-UPS</vt:lpstr>
      <vt:lpstr>Agenda</vt:lpstr>
      <vt:lpstr>TREND: OLD ECONOMY TO THE NEW ECONOMY </vt:lpstr>
      <vt:lpstr>GENERAL ACCOUNTING CONCEPTS REVISITED</vt:lpstr>
      <vt:lpstr>INTANGIBLE ASSET VALUATION METHODS</vt:lpstr>
      <vt:lpstr>INTANGIBLE ASSET VALUATION METHODS</vt:lpstr>
      <vt:lpstr>Enterprise Value - Overview METHODS &amp; EXAMPLES</vt:lpstr>
      <vt:lpstr>Enterprise Valuation Concepts METHODS &amp; EXAMPLES</vt:lpstr>
      <vt:lpstr>Method 1:  Using the Stock Price as the Basis of Valuation – Publicly Traded Companies</vt:lpstr>
      <vt:lpstr>Method 1:  Using the Stock Price as the Basis of Valuation</vt:lpstr>
      <vt:lpstr>Method 2 Using Comparable Trading EBITDA Multiples</vt:lpstr>
      <vt:lpstr>Method 2 Using Comparable Trading EBITDA Multiples</vt:lpstr>
      <vt:lpstr>Method 3 Using Comparable Acquisition EBITDA Multiples</vt:lpstr>
      <vt:lpstr>Method 3 Using Comparable Acquisition EBITDA Multiples</vt:lpstr>
      <vt:lpstr>Method 4 Using Discount Cash Flow Method</vt:lpstr>
      <vt:lpstr>Method 4 Using Discount Cash Flow Method</vt:lpstr>
      <vt:lpstr>Method 5 Using Leveraged Buyout (LBO) or Non-Recourse Method</vt:lpstr>
      <vt:lpstr>Method #5  </vt:lpstr>
      <vt:lpstr>Method #5  </vt:lpstr>
      <vt:lpstr>Summary Valuation </vt:lpstr>
      <vt:lpstr>Patents &amp; New Technology METHODS &amp; EXAMPLES</vt:lpstr>
      <vt:lpstr>Valuing Patents and New Technology </vt:lpstr>
      <vt:lpstr>Valuing Patent Using Option Pricing </vt:lpstr>
      <vt:lpstr>Intellectual Property  METHODS &amp; EXAMPLES</vt:lpstr>
      <vt:lpstr>FINTECH: The Venmo Case Mobile Peer-to-Peer Payments</vt:lpstr>
      <vt:lpstr>Basic Concepts of Valuing a Start-up</vt:lpstr>
      <vt:lpstr>Using Call Options as a Measurement of a Start-up – Need 3 numbers</vt:lpstr>
      <vt:lpstr>Using Call Options as a Measurement of a Start-up – Need 3 numbers to determine the Expected Return and then the Value</vt:lpstr>
      <vt:lpstr>Probability Concepts – the basis of return expectation</vt:lpstr>
      <vt:lpstr>Using Options as a Measurement of IP Valuation -  3 Questions</vt:lpstr>
      <vt:lpstr>Lesson on Options – Call option </vt:lpstr>
      <vt:lpstr>Lesson of Option Pricing – Introducing Binomial Option Pricing Model </vt:lpstr>
      <vt:lpstr>Lesson of Option Pricing – Introducing 2-Step Binomial Option Pricing Model </vt:lpstr>
      <vt:lpstr>Introducing Standard Deviation Concepts and Black-Scholes</vt:lpstr>
      <vt:lpstr>Lessons on Black-Scholes Option Pricing</vt:lpstr>
      <vt:lpstr>Case Study I – Pharma Inc.  Using Options to build financial model for valuating IP </vt:lpstr>
      <vt:lpstr>Case Study Using Options to build financial model for valuating IP with patent </vt:lpstr>
      <vt:lpstr>Case Study I Using options to build financial model for valuating IP </vt:lpstr>
      <vt:lpstr>Case Study II Using Income Method (DCF Analysis) for valuating IP </vt:lpstr>
      <vt:lpstr>Case Study II Using Income Method (DCF Analysis) for Valuating IP </vt:lpstr>
      <vt:lpstr>Case Study II  Using Income Method (DCF Analysis) for valuating IP </vt:lpstr>
      <vt:lpstr>PowerPoint Presentation</vt:lpstr>
      <vt:lpstr>Biography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VALUATION INTELLECTUAL PROPERTY, PATENTS AND START-UPS</dc:title>
  <dc:creator>Chris Droussiotis</dc:creator>
  <cp:lastModifiedBy>Chris Droussiotis</cp:lastModifiedBy>
  <cp:revision>2</cp:revision>
  <dcterms:created xsi:type="dcterms:W3CDTF">2019-05-29T06:45:41Z</dcterms:created>
  <dcterms:modified xsi:type="dcterms:W3CDTF">2019-07-05T12:46:54Z</dcterms:modified>
</cp:coreProperties>
</file>