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7" r:id="rId2"/>
    <p:sldId id="779" r:id="rId3"/>
    <p:sldId id="780" r:id="rId4"/>
    <p:sldId id="781" r:id="rId5"/>
    <p:sldId id="782" r:id="rId6"/>
    <p:sldId id="784" r:id="rId7"/>
    <p:sldId id="786" r:id="rId8"/>
    <p:sldId id="787" r:id="rId9"/>
    <p:sldId id="789" r:id="rId10"/>
    <p:sldId id="830" r:id="rId11"/>
    <p:sldId id="792" r:id="rId12"/>
    <p:sldId id="793" r:id="rId13"/>
    <p:sldId id="829" r:id="rId14"/>
    <p:sldId id="797" r:id="rId15"/>
    <p:sldId id="798" r:id="rId16"/>
    <p:sldId id="799" r:id="rId17"/>
    <p:sldId id="800" r:id="rId18"/>
    <p:sldId id="801" r:id="rId19"/>
    <p:sldId id="802" r:id="rId20"/>
    <p:sldId id="803" r:id="rId21"/>
    <p:sldId id="804" r:id="rId22"/>
    <p:sldId id="805" r:id="rId23"/>
    <p:sldId id="806" r:id="rId24"/>
    <p:sldId id="807" r:id="rId25"/>
    <p:sldId id="809" r:id="rId26"/>
    <p:sldId id="810" r:id="rId27"/>
    <p:sldId id="811" r:id="rId28"/>
    <p:sldId id="813" r:id="rId29"/>
    <p:sldId id="815" r:id="rId30"/>
    <p:sldId id="816" r:id="rId31"/>
    <p:sldId id="831" r:id="rId32"/>
    <p:sldId id="817" r:id="rId33"/>
    <p:sldId id="818" r:id="rId34"/>
    <p:sldId id="819" r:id="rId35"/>
    <p:sldId id="820" r:id="rId36"/>
    <p:sldId id="821" r:id="rId37"/>
    <p:sldId id="832" r:id="rId38"/>
    <p:sldId id="823" r:id="rId39"/>
    <p:sldId id="824" r:id="rId40"/>
    <p:sldId id="825" r:id="rId41"/>
    <p:sldId id="826" r:id="rId42"/>
    <p:sldId id="82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AE596-C30E-4570-BAAC-DC216458C69B}" v="3" dt="2024-04-18T16:18:3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33" autoAdjust="0"/>
  </p:normalViewPr>
  <p:slideViewPr>
    <p:cSldViewPr snapToGrid="0">
      <p:cViewPr varScale="1">
        <p:scale>
          <a:sx n="58" d="100"/>
          <a:sy n="58" d="100"/>
        </p:scale>
        <p:origin x="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ussiotis" userId="66921b89f68d3868" providerId="LiveId" clId="{8FBAE596-C30E-4570-BAAC-DC216458C69B}"/>
    <pc:docChg chg="custSel modSld">
      <pc:chgData name="Chris Droussiotis" userId="66921b89f68d3868" providerId="LiveId" clId="{8FBAE596-C30E-4570-BAAC-DC216458C69B}" dt="2024-04-18T16:18:47.889" v="12" actId="14100"/>
      <pc:docMkLst>
        <pc:docMk/>
      </pc:docMkLst>
      <pc:sldChg chg="addSp delSp modSp mod setBg setClrOvrMap">
        <pc:chgData name="Chris Droussiotis" userId="66921b89f68d3868" providerId="LiveId" clId="{8FBAE596-C30E-4570-BAAC-DC216458C69B}" dt="2024-04-18T16:18:47.889" v="12" actId="14100"/>
        <pc:sldMkLst>
          <pc:docMk/>
          <pc:sldMk cId="3155733181" sldId="832"/>
        </pc:sldMkLst>
        <pc:spChg chg="mod">
          <ac:chgData name="Chris Droussiotis" userId="66921b89f68d3868" providerId="LiveId" clId="{8FBAE596-C30E-4570-BAAC-DC216458C69B}" dt="2024-04-18T16:17:33.034" v="5" actId="26606"/>
          <ac:spMkLst>
            <pc:docMk/>
            <pc:sldMk cId="3155733181" sldId="832"/>
            <ac:spMk id="2" creationId="{00000000-0000-0000-0000-000000000000}"/>
          </ac:spMkLst>
        </pc:spChg>
        <pc:spChg chg="del">
          <ac:chgData name="Chris Droussiotis" userId="66921b89f68d3868" providerId="LiveId" clId="{8FBAE596-C30E-4570-BAAC-DC216458C69B}" dt="2024-04-18T16:17:01.345" v="0" actId="478"/>
          <ac:spMkLst>
            <pc:docMk/>
            <pc:sldMk cId="3155733181" sldId="832"/>
            <ac:spMk id="3" creationId="{00000000-0000-0000-0000-000000000000}"/>
          </ac:spMkLst>
        </pc:spChg>
        <pc:spChg chg="add del mod">
          <ac:chgData name="Chris Droussiotis" userId="66921b89f68d3868" providerId="LiveId" clId="{8FBAE596-C30E-4570-BAAC-DC216458C69B}" dt="2024-04-18T16:17:22.989" v="2"/>
          <ac:spMkLst>
            <pc:docMk/>
            <pc:sldMk cId="3155733181" sldId="832"/>
            <ac:spMk id="5" creationId="{78802339-A3D2-4B04-114B-F96410B42E85}"/>
          </ac:spMkLst>
        </pc:spChg>
        <pc:spChg chg="add del">
          <ac:chgData name="Chris Droussiotis" userId="66921b89f68d3868" providerId="LiveId" clId="{8FBAE596-C30E-4570-BAAC-DC216458C69B}" dt="2024-04-18T16:17:58.719" v="8" actId="478"/>
          <ac:spMkLst>
            <pc:docMk/>
            <pc:sldMk cId="3155733181" sldId="832"/>
            <ac:spMk id="10" creationId="{0A5D7A8C-7C00-CF42-DC15-8188B23633EC}"/>
          </ac:spMkLst>
        </pc:spChg>
        <pc:spChg chg="add">
          <ac:chgData name="Chris Droussiotis" userId="66921b89f68d3868" providerId="LiveId" clId="{8FBAE596-C30E-4570-BAAC-DC216458C69B}" dt="2024-04-18T16:17:33.034" v="5" actId="26606"/>
          <ac:spMkLst>
            <pc:docMk/>
            <pc:sldMk cId="3155733181" sldId="832"/>
            <ac:spMk id="13" creationId="{5F3FC718-FDE3-4EF7-921E-A5F374EAF824}"/>
          </ac:spMkLst>
        </pc:spChg>
        <pc:spChg chg="add">
          <ac:chgData name="Chris Droussiotis" userId="66921b89f68d3868" providerId="LiveId" clId="{8FBAE596-C30E-4570-BAAC-DC216458C69B}" dt="2024-04-18T16:17:33.034" v="5" actId="26606"/>
          <ac:spMkLst>
            <pc:docMk/>
            <pc:sldMk cId="3155733181" sldId="832"/>
            <ac:spMk id="15" creationId="{FAA0F719-3DC8-4F08-AD8F-5A845658CB9D}"/>
          </ac:spMkLst>
        </pc:spChg>
        <pc:spChg chg="add">
          <ac:chgData name="Chris Droussiotis" userId="66921b89f68d3868" providerId="LiveId" clId="{8FBAE596-C30E-4570-BAAC-DC216458C69B}" dt="2024-04-18T16:17:33.034" v="5" actId="26606"/>
          <ac:spMkLst>
            <pc:docMk/>
            <pc:sldMk cId="3155733181" sldId="832"/>
            <ac:spMk id="17" creationId="{7DCB61BE-FA0F-4EFB-BE0E-268BAD8E30D6}"/>
          </ac:spMkLst>
        </pc:spChg>
        <pc:spChg chg="add">
          <ac:chgData name="Chris Droussiotis" userId="66921b89f68d3868" providerId="LiveId" clId="{8FBAE596-C30E-4570-BAAC-DC216458C69B}" dt="2024-04-18T16:17:33.034" v="5" actId="26606"/>
          <ac:spMkLst>
            <pc:docMk/>
            <pc:sldMk cId="3155733181" sldId="832"/>
            <ac:spMk id="19" creationId="{A4B31EAA-7423-46F7-9B90-4AB2B09C35C4}"/>
          </ac:spMkLst>
        </pc:spChg>
        <pc:picChg chg="add mod">
          <ac:chgData name="Chris Droussiotis" userId="66921b89f68d3868" providerId="LiveId" clId="{8FBAE596-C30E-4570-BAAC-DC216458C69B}" dt="2024-04-18T16:18:01.243" v="9" actId="1076"/>
          <ac:picMkLst>
            <pc:docMk/>
            <pc:sldMk cId="3155733181" sldId="832"/>
            <ac:picMk id="6" creationId="{D7E2E653-AF52-FB66-790B-227D7CEE50C2}"/>
          </ac:picMkLst>
        </pc:picChg>
        <pc:picChg chg="add mod">
          <ac:chgData name="Chris Droussiotis" userId="66921b89f68d3868" providerId="LiveId" clId="{8FBAE596-C30E-4570-BAAC-DC216458C69B}" dt="2024-04-18T16:18:47.889" v="12" actId="14100"/>
          <ac:picMkLst>
            <pc:docMk/>
            <pc:sldMk cId="3155733181" sldId="832"/>
            <ac:picMk id="7" creationId="{D65F408A-DA0F-CC3E-2BDC-D1C68385A1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98AC-749E-45C7-A873-C2995AAAEC8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8E5D-8E2C-40FD-8823-3DEDC77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D8E5D-8E2C-40FD-8823-3DEDC7713F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96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8ED6EA-C736-4FB0-AC39-FA8263ED9BB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ederalreserve.gov/econresdata/releases/mortoutstand/current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ederalreserve.gov/econresdata/releases/mortoutstand/curren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ederalreserve.gov/releases/h15/data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74" y="1521135"/>
            <a:ext cx="8876099" cy="1384204"/>
          </a:xfrm>
        </p:spPr>
        <p:txBody>
          <a:bodyPr>
            <a:normAutofit fontScale="90000"/>
          </a:bodyPr>
          <a:lstStyle/>
          <a:p>
            <a:br>
              <a:rPr lang="en-US" altLang="en-US" sz="3000" b="1" dirty="0"/>
            </a:br>
            <a:br>
              <a:rPr lang="en-US" altLang="en-US" sz="3000" b="1" dirty="0"/>
            </a:br>
            <a:br>
              <a:rPr lang="en-US" altLang="en-US" sz="3000" b="1" dirty="0"/>
            </a:br>
            <a:br>
              <a:rPr lang="en-US" altLang="en-US" sz="3000" b="1" dirty="0"/>
            </a:br>
            <a:r>
              <a:rPr lang="en-US" altLang="en-US" sz="3000" b="1"/>
              <a:t>Topic 9: </a:t>
            </a:r>
            <a:r>
              <a:rPr lang="en-US" altLang="en-US" sz="3000" b="1" dirty="0"/>
              <a:t>The Mortgage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7936"/>
            <a:ext cx="9144000" cy="709863"/>
          </a:xfrm>
        </p:spPr>
        <p:txBody>
          <a:bodyPr/>
          <a:lstStyle/>
          <a:p>
            <a:pPr algn="l"/>
            <a:r>
              <a:rPr lang="en-US" dirty="0"/>
              <a:t>Main Reading (Sources): Chap 14  </a:t>
            </a:r>
            <a:r>
              <a:rPr lang="en-US" dirty="0" err="1"/>
              <a:t>Mishkin</a:t>
            </a:r>
            <a:r>
              <a:rPr lang="en-US" dirty="0"/>
              <a:t> &amp; Eakins, 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2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CEE104-B8C6-8498-AEE9-A62AAE9B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92" y="1694693"/>
            <a:ext cx="10849815" cy="464083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3594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Table 14.2 Effective Rate of Interest on a Loan at 12% with 2 Discount Points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0619" y="1861820"/>
          <a:ext cx="7370762" cy="362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of Payment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Effective Rate of Interest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of Prepayment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Effective</a:t>
                      </a:r>
                      <a:r>
                        <a:rPr lang="en-US" b="1" baseline="0" dirty="0"/>
                        <a:t> Rate of Interest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14.54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12.65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13.40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12.60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13.02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12.84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12.45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12.73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47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a typeface="ヒラギノ角ゴ Pro W3" charset="-128"/>
              </a:rPr>
              <a:t>Characteristics of the Residential Mortgage: Mortgage Interest Rates &amp; Points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400" dirty="0">
                <a:ea typeface="ヒラギノ角ゴ Pro W3" charset="-128"/>
              </a:rPr>
              <a:t>Many mortgage lenders will point to the </a:t>
            </a:r>
            <a:br>
              <a:rPr lang="en-US" altLang="en-US" sz="2400" dirty="0">
                <a:ea typeface="ヒラギノ角ゴ Pro W3" charset="-128"/>
              </a:rPr>
            </a:br>
            <a:r>
              <a:rPr lang="en-US" altLang="en-US" sz="2400" dirty="0">
                <a:ea typeface="ヒラギノ角ゴ Pro W3" charset="-128"/>
              </a:rPr>
              <a:t>30-year effective rate of interest, and argue that the points are a good deal (and it is here, compared to the 12.68% </a:t>
            </a:r>
            <a:r>
              <a:rPr lang="en-US" altLang="en-US" sz="2400" i="1" dirty="0">
                <a:ea typeface="ヒラギノ角ゴ Pro W3" charset="-128"/>
              </a:rPr>
              <a:t>effective rate</a:t>
            </a:r>
            <a:r>
              <a:rPr lang="en-US" altLang="en-US" sz="2400" dirty="0">
                <a:ea typeface="ヒラギノ角ゴ Pro W3" charset="-128"/>
              </a:rPr>
              <a:t> on a 12% </a:t>
            </a:r>
            <a:r>
              <a:rPr lang="en-US" altLang="en-US" sz="2400" i="1" dirty="0">
                <a:ea typeface="ヒラギノ角ゴ Pro W3" charset="-128"/>
              </a:rPr>
              <a:t>nominal rate</a:t>
            </a:r>
            <a:r>
              <a:rPr lang="en-US" altLang="en-US" sz="2400" dirty="0">
                <a:ea typeface="ヒラギノ角ゴ Pro W3" charset="-128"/>
              </a:rPr>
              <a:t> mortgage).</a:t>
            </a:r>
          </a:p>
          <a:p>
            <a:r>
              <a:rPr lang="en-US" altLang="en-US" sz="2400" dirty="0">
                <a:ea typeface="ヒラギノ角ゴ Pro W3" charset="-128"/>
              </a:rPr>
              <a:t>Although the calculation is correct, the information is not what you need.</a:t>
            </a:r>
          </a:p>
          <a:p>
            <a:pPr marL="0" indent="0">
              <a:buNone/>
            </a:pPr>
            <a:r>
              <a:rPr lang="en-US" altLang="en-US" sz="2400" dirty="0">
                <a:ea typeface="ヒラギノ角ゴ Pro W3" charset="-128"/>
              </a:rPr>
              <a:t>You need to determine when the present value of the savings ($38.32) equals the $2,000 upfront. Using a financial calculator, this is:</a:t>
            </a:r>
          </a:p>
          <a:p>
            <a:pPr marL="0" indent="0">
              <a:buNone/>
            </a:pPr>
            <a:r>
              <a:rPr lang="en-US" altLang="en-US" sz="2400" i="1" dirty="0">
                <a:ea typeface="ヒラギノ角ゴ Pro W3" charset="-128"/>
              </a:rPr>
              <a:t>i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pt-BR" altLang="en-US" sz="2400" dirty="0"/>
              <a:t>=</a:t>
            </a:r>
            <a:r>
              <a:rPr lang="en-US" altLang="en-US" sz="2400" dirty="0">
                <a:ea typeface="ヒラギノ角ゴ Pro W3" charset="-128"/>
              </a:rPr>
              <a:t> 1, </a:t>
            </a:r>
            <a:r>
              <a:rPr lang="en-US" altLang="en-US" sz="2400" i="1" dirty="0">
                <a:ea typeface="ヒラギノ角ゴ Pro W3" charset="-128"/>
              </a:rPr>
              <a:t>PV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pt-BR" altLang="en-US" sz="2400" dirty="0"/>
              <a:t>=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>
                <a:latin typeface="Verdana"/>
                <a:ea typeface="Verdana"/>
                <a:cs typeface="Verdana"/>
              </a:rPr>
              <a:t>−</a:t>
            </a:r>
            <a:r>
              <a:rPr lang="en-US" altLang="en-US" sz="2400" dirty="0">
                <a:ea typeface="ヒラギノ角ゴ Pro W3" charset="-128"/>
              </a:rPr>
              <a:t>2,000, PMT = 38.32</a:t>
            </a:r>
          </a:p>
          <a:p>
            <a:pPr marL="0" indent="0">
              <a:buNone/>
            </a:pPr>
            <a:r>
              <a:rPr lang="en-US" altLang="en-US" sz="2400" dirty="0">
                <a:ea typeface="ヒラギノ角ゴ Pro W3" charset="-128"/>
              </a:rPr>
              <a:t>Calculate </a:t>
            </a:r>
            <a:r>
              <a:rPr lang="en-US" altLang="en-US" sz="2400" i="1" dirty="0">
                <a:ea typeface="ヒラギノ角ゴ Pro W3" charset="-128"/>
              </a:rPr>
              <a:t>n</a:t>
            </a:r>
            <a:r>
              <a:rPr lang="en-US" altLang="en-US" sz="2400" dirty="0">
                <a:ea typeface="ヒラギノ角ゴ Pro W3" charset="-128"/>
              </a:rPr>
              <a:t>. </a:t>
            </a:r>
            <a:r>
              <a:rPr lang="en-US" altLang="en-US" sz="2400" i="1" dirty="0">
                <a:ea typeface="ヒラギノ角ゴ Pro W3" charset="-128"/>
              </a:rPr>
              <a:t>n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pt-BR" altLang="en-US" sz="2400" dirty="0"/>
              <a:t>=</a:t>
            </a:r>
            <a:r>
              <a:rPr lang="en-US" altLang="en-US" sz="2400" dirty="0">
                <a:ea typeface="ヒラギノ角ゴ Pro W3" charset="-128"/>
              </a:rPr>
              <a:t> 74 months, or about 6.2 years.</a:t>
            </a:r>
          </a:p>
          <a:p>
            <a:r>
              <a:rPr lang="en-US" altLang="en-US" sz="2400" dirty="0">
                <a:ea typeface="ヒラギノ角ゴ Pro W3" charset="-128"/>
              </a:rPr>
              <a:t>So, if you </a:t>
            </a:r>
            <a:r>
              <a:rPr lang="en-US" altLang="en-US" sz="2400" i="1" dirty="0">
                <a:ea typeface="ヒラギノ角ゴ Pro W3" charset="-128"/>
              </a:rPr>
              <a:t>think</a:t>
            </a:r>
            <a:r>
              <a:rPr lang="en-US" altLang="en-US" sz="2400" dirty="0">
                <a:ea typeface="ヒラギノ角ゴ Pro W3" charset="-128"/>
              </a:rPr>
              <a:t> you will stay in the house and not refinance for at least 6.2 years, paying the $2,000 for the lower payment is a sound financial decision.</a:t>
            </a:r>
          </a:p>
          <a:p>
            <a:r>
              <a:rPr lang="en-US" altLang="en-US" sz="2400" dirty="0">
                <a:ea typeface="ヒラギノ角ゴ Pro W3" charset="-128"/>
              </a:rPr>
              <a:t>Otherwise, you should accept the 12% loan.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28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Mortgage: Loan Terms </a:t>
            </a:r>
            <a:r>
              <a:rPr lang="en-US" altLang="en-US" sz="1800" dirty="0">
                <a:ea typeface="ヒラギノ角ゴ Pro W3" charset="-128"/>
              </a:rPr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Mortgage loan contracts contain many legal terms that need to be understood. Most protect the lender from financial loss.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Collateral: usually the real estate being financed, pledged as security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Lien: a public record that attached to the title of the property. It gives the lender the right to sell the property if default.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Down payment: a portion of the purchase price paid by the borrower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Reduce moral hazard problem</a:t>
            </a:r>
          </a:p>
        </p:txBody>
      </p:sp>
    </p:spTree>
    <p:extLst>
      <p:ext uri="{BB962C8B-B14F-4D97-AF65-F5344CB8AC3E}">
        <p14:creationId xmlns:p14="http://schemas.microsoft.com/office/powerpoint/2010/main" val="62660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Mortgage: Loan Terms </a:t>
            </a:r>
            <a:r>
              <a:rPr lang="en-US" altLang="en-US" sz="1800" dirty="0">
                <a:ea typeface="ヒラギノ角ゴ Pro W3" charset="-128"/>
              </a:rPr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 altLang="en-US" sz="2400" dirty="0">
                <a:ea typeface="ヒラギノ角ゴ Pro W3" charset="-128"/>
              </a:rPr>
              <a:t>Mortgage loan contracts contain many legal terms that need to be understood. Most protect the lender from financial loss.</a:t>
            </a:r>
          </a:p>
          <a:p>
            <a:pPr>
              <a:spcBef>
                <a:spcPts val="1400"/>
              </a:spcBef>
            </a:pPr>
            <a:r>
              <a:rPr lang="en-US" altLang="en-US" sz="2400" dirty="0">
                <a:ea typeface="ヒラギノ角ゴ Pro W3" charset="-128"/>
              </a:rPr>
              <a:t>Primary </a:t>
            </a:r>
            <a:r>
              <a:rPr lang="en-US" altLang="en-US" sz="2400">
                <a:ea typeface="ヒラギノ角ゴ Pro W3" charset="-128"/>
              </a:rPr>
              <a:t>Mortgage Insurance (PMI): </a:t>
            </a:r>
            <a:r>
              <a:rPr lang="en-US" altLang="en-US" sz="2400" dirty="0">
                <a:ea typeface="ヒラギノ角ゴ Pro W3" charset="-128"/>
              </a:rPr>
              <a:t>insurance against default by the borrower</a:t>
            </a:r>
          </a:p>
          <a:p>
            <a:pPr>
              <a:spcBef>
                <a:spcPts val="1400"/>
              </a:spcBef>
            </a:pPr>
            <a:r>
              <a:rPr lang="en-US" altLang="en-US" sz="2400" dirty="0">
                <a:ea typeface="ヒラギノ角ゴ Pro W3" charset="-128"/>
              </a:rPr>
              <a:t>Qualifications: includes credit history, employment history, etc., to determine the borrowers ability to repay the mortgage as specified in the contact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45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Mortgage: Loan Terms </a:t>
            </a:r>
            <a:r>
              <a:rPr lang="en-US" altLang="en-US" sz="1800" dirty="0">
                <a:ea typeface="ヒラギノ角ゴ Pro W3" charset="-128"/>
              </a:rPr>
              <a:t>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Lenders will also order a credit report from one of the credit reporting agencies.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The score reported is called the FICO.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The range is 300 to 850, with 660 to 720 being average.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Payment history, debt, and even credit card applications can affect your credit score.</a:t>
            </a:r>
          </a:p>
        </p:txBody>
      </p:sp>
    </p:spTree>
    <p:extLst>
      <p:ext uri="{BB962C8B-B14F-4D97-AF65-F5344CB8AC3E}">
        <p14:creationId xmlns:p14="http://schemas.microsoft.com/office/powerpoint/2010/main" val="35380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Mortgage: Loan Amortization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/>
              <a:t>Mortgage loans are amortized loans:</a:t>
            </a:r>
          </a:p>
          <a:p>
            <a:pPr>
              <a:buFont typeface="Arial"/>
              <a:buChar char="•"/>
              <a:defRPr/>
            </a:pPr>
            <a:r>
              <a:rPr lang="en-US" altLang="en-US" sz="2400" dirty="0"/>
              <a:t>fixed, level payment</a:t>
            </a:r>
          </a:p>
          <a:p>
            <a:pPr>
              <a:buFont typeface="Arial"/>
              <a:buChar char="•"/>
              <a:defRPr/>
            </a:pPr>
            <a:r>
              <a:rPr lang="en-US" altLang="en-US" sz="2400" dirty="0"/>
              <a:t>pays interest due plus some principal</a:t>
            </a:r>
          </a:p>
          <a:p>
            <a:pPr>
              <a:buFont typeface="Arial"/>
              <a:buChar char="•"/>
              <a:defRPr/>
            </a:pPr>
            <a:r>
              <a:rPr lang="en-US" altLang="en-US" sz="2400" dirty="0"/>
              <a:t>balance on the mortgage will be zero when the last payment is made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80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Table 14.3 Amortization of a 30-Year, $130,000 Loan at 8.5%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2" y="1752601"/>
          <a:ext cx="7924799" cy="399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Payment Number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Beginning Balance of Loan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Monthly Payment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Amount Applied to Interest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Amount Applied to Principal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Ending Balance of Loan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920.83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129,921.24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128,040.58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906.95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92.64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127,947.95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124,257.09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999.59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880.15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119.44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124,137.65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115,366.01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817.18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182.41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115,183.60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101,786.66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720.99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278.60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101,508.06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81,046.91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574.08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425.51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80,621.40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992.56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999.59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992.56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05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Types of Mortgage Loans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Insured vs. Conventional Mortgages: if the down payment is less than 20%, insurance is usually required</a:t>
            </a:r>
          </a:p>
          <a:p>
            <a:r>
              <a:rPr lang="en-US" altLang="en-US" sz="2400" dirty="0">
                <a:ea typeface="ヒラギノ角ゴ Pro W3" charset="-128"/>
              </a:rPr>
              <a:t>Fixed-Rate Mortgages: the interest rate is fixed for the life of the mortgage</a:t>
            </a:r>
          </a:p>
          <a:p>
            <a:r>
              <a:rPr lang="en-US" altLang="en-US" sz="2400" dirty="0">
                <a:ea typeface="ヒラギノ角ゴ Pro W3" charset="-128"/>
              </a:rPr>
              <a:t>Adjustable-Rate Mortgages: the interest rate can fluctuate within certain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69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Types of Mortgage Loans </a:t>
            </a:r>
            <a:r>
              <a:rPr lang="en-US" altLang="en-US" sz="1800" dirty="0">
                <a:ea typeface="ヒラギノ角ゴ Pro W3" charset="-128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6709" cy="4351338"/>
          </a:xfrm>
        </p:spPr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Other Types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Graduated-Payment Mortgages (GPMs)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 for home buyers their income will rise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Growing Equity Mortgages (GEMs)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for home buyers that want to pay faster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Second Mortgages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secured by the same assets than the first mortgage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Reverse Annuity Mortgages (RAMs)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for retired people that want to live off the equity built on their home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>
                <a:ea typeface="ヒラギノ角ゴ Pro W3" charset="-128"/>
              </a:rPr>
              <a:t>Option ARMs 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Option to Adjustable-Rate Mortgages</a:t>
            </a:r>
            <a:endParaRPr lang="en-US" dirty="0"/>
          </a:p>
          <a:p>
            <a:r>
              <a:rPr lang="en-US" altLang="en-US" sz="2400" dirty="0">
                <a:ea typeface="ヒラギノ角ゴ Pro W3" charset="-128"/>
              </a:rPr>
              <a:t>The following table lists additional characteristics on all the loans.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27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Chapter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ヒラギノ角ゴ Pro W3" charset="-128"/>
              </a:rPr>
              <a:t>Topics include: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What Are Mortgages?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Characteristics of Residential Mortgages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Types of Mortgage Loans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Mortgage-Lending Institutions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Loan Servicing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Secondary Mortgage Market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Securitization of Mortgages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1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Table 14.4 Summary of Mortgage Types</a:t>
            </a:r>
            <a:r>
              <a:rPr lang="en-US" altLang="en-US" sz="2400" dirty="0"/>
              <a:t>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76500" y="2026920"/>
          <a:ext cx="723900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Conventional mortgage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Loan is not guaranteed; usually requires private mortgage insurance; 5% to 20% down payment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Insured mortgage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Loan is guaranteed by FHA or VA; low or zero down payment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Adjustable-rate</a:t>
                      </a:r>
                    </a:p>
                    <a:p>
                      <a:r>
                        <a:rPr lang="en-US" sz="1600" u="none" strike="noStrike" kern="1200" baseline="0" dirty="0"/>
                        <a:t>mortgage (ARM)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Interest rate is tied to some other security and is adjusted periodically; size of adjustment is subject to annual limits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Graduated-payment</a:t>
                      </a:r>
                    </a:p>
                    <a:p>
                      <a:r>
                        <a:rPr lang="en-US" sz="1600" u="none" strike="noStrike" kern="1200" baseline="0" dirty="0"/>
                        <a:t>mortgage (GPM)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Initial low payment increases each year; loan amortizes in 30 years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4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Table 14.4 Summary of Mortgage Types </a:t>
            </a:r>
            <a:r>
              <a:rPr lang="en-US" altLang="en-US" sz="1800" dirty="0">
                <a:ea typeface="ヒラギノ角ゴ Pro W3" charset="-128"/>
              </a:rPr>
              <a:t>(2 of 2)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0199"/>
              </p:ext>
            </p:extLst>
          </p:nvPr>
        </p:nvGraphicFramePr>
        <p:xfrm>
          <a:off x="1762698" y="1509127"/>
          <a:ext cx="7436385" cy="2897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69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Growing-equity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mortgage (GEM)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payment increases each year; loan amortizes in less than 30 years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7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mortgage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Loan is secured by a second lien against the real estate; often used for lines of credit or home improvement loans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05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Reverse annuity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mortgage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Lender disburses a monthly payment to the borrower on an increasing-balance loan; loan comes due when the real estate is sold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8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Mortgage-Lending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Originally, thrift institutions were the primary originator of mortgages in the U.S. and, therefore, the primary holder of mortgage loans.</a:t>
            </a:r>
          </a:p>
          <a:p>
            <a:r>
              <a:rPr lang="en-US" altLang="en-US" sz="2400" dirty="0">
                <a:ea typeface="ヒラギノ角ゴ Pro W3" charset="-128"/>
              </a:rPr>
              <a:t>As the next figure illustrates, this is not the case anymore.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38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Figure 14.2 Share of the Mortgage Market Held by Major Mortgage-Lending Institutions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15001"/>
            <a:ext cx="8229600" cy="25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i="1" dirty="0"/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http://www.federalreserve.gov/econresdata/releases/mortoutstand/current.htm</a:t>
            </a:r>
            <a:r>
              <a:rPr lang="en-US" sz="1200" dirty="0"/>
              <a:t>.</a:t>
            </a:r>
            <a:endParaRPr lang="en-US" sz="2400" dirty="0"/>
          </a:p>
        </p:txBody>
      </p:sp>
      <p:pic>
        <p:nvPicPr>
          <p:cNvPr id="4" name="Picture 2" descr="The data shown in the pie chart is as follows:&#10;◦ Federal Agencies and Other: 45 percent&#10;◦ Depository Institutions (Banks): 32 percent&#10;◦ Mortgage Pools and Trusts: 20 percent&#10;◦ Life Insurance Companies: 3 per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1524001"/>
            <a:ext cx="7406640" cy="40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Loan Servicing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Most mortgages are immediately sold - frees cash to originate another loan.</a:t>
            </a:r>
          </a:p>
          <a:p>
            <a:r>
              <a:rPr lang="en-US" altLang="en-US" sz="2400" dirty="0">
                <a:ea typeface="ヒラギノ角ゴ Pro W3" charset="-128"/>
              </a:rPr>
              <a:t>Loan servicers collect monthly payments, usually keeping a portion of the payments received.</a:t>
            </a:r>
          </a:p>
          <a:p>
            <a:pPr marL="0" indent="0">
              <a:buNone/>
              <a:defRPr/>
            </a:pPr>
            <a:r>
              <a:rPr lang="en-US" sz="2400" dirty="0"/>
              <a:t>In all, there are three distinct elements in mortgage loans:</a:t>
            </a:r>
          </a:p>
          <a:p>
            <a:pPr>
              <a:defRPr/>
            </a:pPr>
            <a:r>
              <a:rPr lang="en-US" sz="2400" dirty="0"/>
              <a:t>The originator packages the loan for an investor</a:t>
            </a:r>
          </a:p>
          <a:p>
            <a:pPr>
              <a:defRPr/>
            </a:pPr>
            <a:r>
              <a:rPr lang="en-US" sz="2400" dirty="0"/>
              <a:t>The investor holds the loan</a:t>
            </a:r>
          </a:p>
          <a:p>
            <a:pPr>
              <a:defRPr/>
            </a:pPr>
            <a:r>
              <a:rPr lang="en-US" sz="2400" dirty="0"/>
              <a:t>The servicing agent handles the paperwork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65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E-Finance: Borrowers Shop the Web for 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ヒラギノ角ゴ Pro W3" charset="-128"/>
              </a:rPr>
              <a:t>Mortgages used to originate from a local bank. But the web is well-suited to handle online mortgage origination: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This is a financial product—nothing really needs to be delivered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Mortgages are fairly standardized. There is no product differentiation to consider.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Little bank loyalty for borrowers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Online lenders have low overhead, and so lower fees.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82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Secondary Mortgage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The secondary mortgage market was originally established by the federal government after WWII when it created Fannie Mae to buy mortgages from thrifts.</a:t>
            </a:r>
          </a:p>
          <a:p>
            <a:r>
              <a:rPr lang="en-US" altLang="en-US" sz="2400" dirty="0">
                <a:ea typeface="ヒラギノ角ゴ Pro W3" charset="-128"/>
              </a:rPr>
              <a:t>The market experienced tremendous growth in the early to mid-1980, and has continued to remain a strong market in </a:t>
            </a:r>
            <a:br>
              <a:rPr lang="en-US" altLang="en-US" sz="2400" dirty="0">
                <a:ea typeface="ヒラギノ角ゴ Pro W3" charset="-128"/>
              </a:rPr>
            </a:br>
            <a:r>
              <a:rPr lang="en-US" altLang="en-US" sz="2400" dirty="0">
                <a:ea typeface="ヒラギノ角ゴ Pro W3" charset="-128"/>
              </a:rPr>
              <a:t>the U.S.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72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55" y="1435974"/>
            <a:ext cx="8946541" cy="4195481"/>
          </a:xfrm>
        </p:spPr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The securitization of mortgages developed because of the risk of default and costs of prepayment / servicing.</a:t>
            </a:r>
          </a:p>
          <a:p>
            <a:r>
              <a:rPr lang="en-US" altLang="en-US" sz="2400" dirty="0">
                <a:ea typeface="ヒラギノ角ゴ Pro W3" charset="-128"/>
              </a:rPr>
              <a:t>A pool of mortgages reduces this problem through diversification.</a:t>
            </a:r>
          </a:p>
          <a:p>
            <a:r>
              <a:rPr lang="en-US" altLang="en-US" sz="2400" dirty="0">
                <a:ea typeface="ヒラギノ角ゴ Pro W3" charset="-128"/>
              </a:rPr>
              <a:t>The </a:t>
            </a:r>
            <a:r>
              <a:rPr lang="en-US" altLang="en-US" sz="2400" i="1" dirty="0">
                <a:ea typeface="ヒラギノ角ゴ Pro W3" charset="-128"/>
              </a:rPr>
              <a:t>mortgage-backed security</a:t>
            </a:r>
            <a:r>
              <a:rPr lang="en-US" altLang="en-US" sz="2400" dirty="0">
                <a:ea typeface="ヒラギノ角ゴ Pro W3" charset="-128"/>
              </a:rPr>
              <a:t> (MBS) is created.</a:t>
            </a:r>
          </a:p>
          <a:p>
            <a:r>
              <a:rPr lang="en-US" altLang="en-US" sz="2400" dirty="0">
                <a:ea typeface="ヒラギノ角ゴ Pro W3" charset="-128"/>
              </a:rPr>
              <a:t>Pools including hundreds of mortgages.</a:t>
            </a:r>
          </a:p>
          <a:p>
            <a:r>
              <a:rPr lang="en-US" altLang="en-US" sz="2400" dirty="0">
                <a:ea typeface="ヒラギノ角ゴ Pro W3" charset="-128"/>
              </a:rPr>
              <a:t>Rights to the cash flows sold as separate securities.</a:t>
            </a:r>
          </a:p>
          <a:p>
            <a:r>
              <a:rPr lang="en-US" altLang="en-US" sz="2400" dirty="0">
                <a:ea typeface="ヒラギノ角ゴ Pro W3" charset="-128"/>
              </a:rPr>
              <a:t>At first, simple pass-through securities were designed.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150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The Mortgage Pass-Through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55" y="2074951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altLang="en-US" sz="2400" i="1" dirty="0">
                <a:ea typeface="ヒラギノ角ゴ Pro W3" charset="-128"/>
              </a:rPr>
              <a:t>Definition:</a:t>
            </a:r>
            <a:r>
              <a:rPr lang="en-US" altLang="en-US" sz="2400" dirty="0">
                <a:ea typeface="ヒラギノ角ゴ Pro W3" charset="-128"/>
              </a:rPr>
              <a:t> A security that has the borrower</a:t>
            </a:r>
            <a:r>
              <a:rPr lang="ja-JP" altLang="en-US" sz="2400" dirty="0"/>
              <a:t>’</a:t>
            </a:r>
            <a:r>
              <a:rPr lang="en-US" altLang="ja-JP" sz="2400" dirty="0">
                <a:ea typeface="ヒラギノ角ゴ Pro W3" charset="-128"/>
              </a:rPr>
              <a:t>s mortgage payments pass through the trustee before being disbursed to the investors</a:t>
            </a:r>
          </a:p>
          <a:p>
            <a:r>
              <a:rPr lang="en-US" altLang="en-US" sz="2400" dirty="0">
                <a:ea typeface="ヒラギノ角ゴ Pro W3" charset="-128"/>
              </a:rPr>
              <a:t>This design did eliminate idiosyncratic risk, but investors still faced </a:t>
            </a:r>
            <a:r>
              <a:rPr lang="en-US" altLang="en-US" sz="2400" i="1" dirty="0">
                <a:ea typeface="ヒラギノ角ゴ Pro W3" charset="-128"/>
              </a:rPr>
              <a:t>prepayment risk.</a:t>
            </a:r>
          </a:p>
          <a:p>
            <a:r>
              <a:rPr lang="en-US" altLang="en-US" sz="2400" dirty="0">
                <a:ea typeface="ヒラギノ角ゴ Pro W3" charset="-128"/>
              </a:rPr>
              <a:t>The value of mortgages held in pools is reaching nearly $8.0 trillion near the end of 2009.</a:t>
            </a:r>
          </a:p>
          <a:p>
            <a:r>
              <a:rPr lang="en-US" altLang="en-US" sz="2400" dirty="0">
                <a:ea typeface="ヒラギノ角ゴ Pro W3" charset="-128"/>
              </a:rPr>
              <a:t>Fell dramatically</a:t>
            </a:r>
          </a:p>
          <a:p>
            <a:r>
              <a:rPr lang="en-US" altLang="en-US" sz="2400" dirty="0">
                <a:ea typeface="ヒラギノ角ゴ Pro W3" charset="-128"/>
              </a:rPr>
              <a:t>The securities compete for funds along with all other bond market participants.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61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203"/>
          </a:xfrm>
        </p:spPr>
        <p:txBody>
          <a:bodyPr>
            <a:normAutofit fontScale="90000"/>
          </a:bodyPr>
          <a:lstStyle/>
          <a:p>
            <a:r>
              <a:rPr lang="en-US" altLang="en-US" sz="2400" dirty="0">
                <a:ea typeface="ヒラギノ角ゴ Pro W3" charset="-128"/>
              </a:rPr>
              <a:t>Figure 14.3 Value of Mortgage Principal Held in Mortgage Pools, 1984–2016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67401"/>
            <a:ext cx="8229600" cy="25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i="1" dirty="0"/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http://www.federalreserve.gov/econresdata/releases/mortoutstand/current.htm</a:t>
            </a:r>
            <a:r>
              <a:rPr lang="en-US" sz="1200" dirty="0"/>
              <a:t>.</a:t>
            </a:r>
            <a:endParaRPr lang="en-US" sz="2400" dirty="0"/>
          </a:p>
        </p:txBody>
      </p:sp>
      <p:pic>
        <p:nvPicPr>
          <p:cNvPr id="4" name="Picture 2" descr="The vertical axis is labeled &quot;Funds in Mortgage Pools (dollar billions)&quot; and ranges from 0 to 8,000 in increments of 1,000. The horizontal axis lists dates from 1985 to 2015 in 2-year increments. The line shows funds in mortgage pools for 1985 as 400 billion dollars, which with a consistent growth over the years 2,000 billion dollars by the year 1996, 3,000 billion dollars by 2000, 4,000 billion dollars by 2003, and to a peak value of 7,600 billion dollars in 2009. The line shows a sudden decline for the year 2010 to fall down to a value of 3,000 billion dollars. The value further declines to 2,800 by the year 201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95" y="782150"/>
            <a:ext cx="5580825" cy="49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What are </a:t>
            </a:r>
            <a:r>
              <a:rPr lang="en-US" altLang="en-US" dirty="0">
                <a:ea typeface="ヒラギノ角ゴ Pro W3" charset="-128"/>
              </a:rPr>
              <a:t>Mortgages?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A long-term loan secured by real estate</a:t>
            </a:r>
          </a:p>
          <a:p>
            <a:r>
              <a:rPr lang="en-US" altLang="en-US" sz="2400" dirty="0">
                <a:ea typeface="ヒラギノ角ゴ Pro W3" charset="-128"/>
              </a:rPr>
              <a:t>An amortized loan whereby a fixed payment pays both principal and interest each month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860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070766" cy="1166762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Types of Passthroughs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There are a variety of different types of pass-through securities. We will briefly look at three: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GNMA Pass-Throughs  </a:t>
            </a:r>
            <a:r>
              <a:rPr lang="en-US" sz="2400" dirty="0">
                <a:solidFill>
                  <a:srgbClr val="FF0000"/>
                </a:solidFill>
              </a:rPr>
              <a:t>Government National Mortgage Assoc.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FHLMC Pass-Throughs </a:t>
            </a:r>
            <a:r>
              <a:rPr lang="en-US" sz="2400" dirty="0">
                <a:solidFill>
                  <a:srgbClr val="FF0000"/>
                </a:solidFill>
              </a:rPr>
              <a:t>Federal Home Mortgage Corporation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Private Pass-Throughs </a:t>
            </a:r>
            <a:r>
              <a:rPr lang="en-US" sz="2400" dirty="0">
                <a:solidFill>
                  <a:srgbClr val="FF0000"/>
                </a:solidFill>
              </a:rPr>
              <a:t>Collateralized Mortgage Obligations (CMO)</a:t>
            </a:r>
          </a:p>
        </p:txBody>
      </p:sp>
    </p:spTree>
    <p:extLst>
      <p:ext uri="{BB962C8B-B14F-4D97-AF65-F5344CB8AC3E}">
        <p14:creationId xmlns:p14="http://schemas.microsoft.com/office/powerpoint/2010/main" val="1699618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Secondary Mortgage Market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23B62-F70B-36B8-B28C-02B8207F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0" y="1372269"/>
            <a:ext cx="8013130" cy="52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GNMA Passthroughs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 err="1"/>
              <a:t>Ginnie</a:t>
            </a:r>
            <a:r>
              <a:rPr lang="en-US" sz="2400" dirty="0"/>
              <a:t> Mae began guaranteeing passthroughs in 1968.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GNMA mortgages can be originated by many different financial institutions.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GNMA aggregates the mortgages and issues passthroughs with rights to interest and principle.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GNMA also offers default insurance on the mortgages in the pools.</a:t>
            </a:r>
          </a:p>
        </p:txBody>
      </p:sp>
    </p:spTree>
    <p:extLst>
      <p:ext uri="{BB962C8B-B14F-4D97-AF65-F5344CB8AC3E}">
        <p14:creationId xmlns:p14="http://schemas.microsoft.com/office/powerpoint/2010/main" val="623549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FHLMC Passthroughs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Freddie Mac buys mortgages and packages them for resale in MBSs.</a:t>
            </a:r>
          </a:p>
          <a:p>
            <a:pP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FHLMC pools contain mortgages that are not guaranteed, and may have different rates, etc.</a:t>
            </a:r>
          </a:p>
          <a:p>
            <a:pP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Pass-through securities issued by Freddie are called </a:t>
            </a:r>
            <a:r>
              <a:rPr lang="en-US" sz="2400" i="1" dirty="0">
                <a:ea typeface="ヒラギノ角ゴ Pro W3" charset="0"/>
                <a:cs typeface="ヒラギノ角ゴ Pro W3" charset="0"/>
              </a:rPr>
              <a:t>participation certificates.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28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FHLMC Passthroughs </a:t>
            </a:r>
            <a:r>
              <a:rPr lang="en-US" altLang="en-US" sz="1800" dirty="0">
                <a:ea typeface="ヒラギノ角ゴ Pro W3" charset="-128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i="1" dirty="0">
                <a:ea typeface="ヒラギノ角ゴ Pro W3" charset="-128"/>
              </a:rPr>
              <a:t>Definition:</a:t>
            </a:r>
            <a:r>
              <a:rPr lang="en-US" altLang="en-US" sz="2400" dirty="0">
                <a:ea typeface="ヒラギノ角ゴ Pro W3" charset="-128"/>
              </a:rPr>
              <a:t> A CMO is a structured MBS where investor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 charset="-128"/>
              </a:rPr>
              <a:t>tranches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 charset="-128"/>
              </a:rPr>
              <a:t> have different rights to different sets of cash flows.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This design structured the </a:t>
            </a:r>
            <a:r>
              <a:rPr lang="en-US" altLang="en-US" sz="2400" i="1" dirty="0">
                <a:ea typeface="ヒラギノ角ゴ Pro W3" charset="-128"/>
              </a:rPr>
              <a:t>prepayment risk.</a:t>
            </a:r>
            <a:r>
              <a:rPr lang="en-US" altLang="en-US" sz="2400" dirty="0">
                <a:ea typeface="ヒラギノ角ゴ Pro W3" charset="-128"/>
              </a:rPr>
              <a:t> Some tranches had little prepayment risk, while other had a lot.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charset="-128"/>
              </a:rPr>
              <a:t>Freddie Mac helped originate these structures, and continues to innovate new tranche designs.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37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Securitization of Mortgages: Private Passthroughs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BankAmerica offered the first private pass-through in 1977.</a:t>
            </a:r>
          </a:p>
          <a:p>
            <a:r>
              <a:rPr lang="en-US" altLang="en-US" sz="2400" dirty="0">
                <a:ea typeface="ヒラギノ角ゴ Pro W3" charset="-128"/>
              </a:rPr>
              <a:t>Non-agency issuers are free to incorporate any type of mortgages into their MBSs, including jumbo loans, Alt-A loans, and other non-traditional mortgages.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166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Subprime Mortgages and CDOs (CMOs)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ヒラギノ角ゴ Pro W3" charset="-128"/>
              </a:rPr>
              <a:t>Subprime loans are loans to borrowers who have poor credit ratings or other issues with collateral, etc.</a:t>
            </a:r>
          </a:p>
          <a:p>
            <a:r>
              <a:rPr lang="en-US" altLang="en-US" sz="2400" dirty="0">
                <a:ea typeface="ヒラギノ角ゴ Pro W3" charset="-128"/>
              </a:rPr>
              <a:t>In 2000, only 2% of mortgages were subprime. This climbed to 17% by 2006.</a:t>
            </a:r>
          </a:p>
          <a:p>
            <a:r>
              <a:rPr lang="en-US" altLang="en-US" sz="2400" dirty="0">
                <a:ea typeface="ヒラギノ角ゴ Pro W3" charset="-128"/>
              </a:rPr>
              <a:t>The average FICO score was 624 for subprime borrowers. Prime mortgage borrowers were 742.</a:t>
            </a:r>
          </a:p>
          <a:p>
            <a:r>
              <a:rPr lang="en-US" altLang="en-US" sz="2400" dirty="0">
                <a:ea typeface="ヒラギノ角ゴ Pro W3" charset="-128"/>
              </a:rPr>
              <a:t>However, these mortgages were hailed by politicians and bankers alike. They helped less-then-perfect borrowers secure the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 charset="-128"/>
              </a:rPr>
              <a:t>American Dream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 charset="-128"/>
              </a:rPr>
              <a:t> of owning a home. And since real estate prices can</a:t>
            </a:r>
            <a:r>
              <a:rPr lang="ja-JP" altLang="en-US" sz="2400" dirty="0"/>
              <a:t>’</a:t>
            </a:r>
            <a:r>
              <a:rPr lang="en-US" altLang="ja-JP" sz="2400" dirty="0">
                <a:ea typeface="ヒラギノ角ゴ Pro W3" charset="-128"/>
              </a:rPr>
              <a:t>t fall , there is little risk involved.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535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>
                <a:solidFill>
                  <a:srgbClr val="EBEBEB"/>
                </a:solidFill>
                <a:ea typeface="ヒラギノ角ゴ Pro W3" charset="-128"/>
              </a:rPr>
              <a:t>Subprime Mortgages and CDOs (CMOs) (1 of 2)</a:t>
            </a:r>
            <a:endParaRPr lang="en-US" sz="2200">
              <a:solidFill>
                <a:srgbClr val="EBEBEB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E2E653-AF52-FB66-790B-227D7CEE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211" y="1337774"/>
            <a:ext cx="7258544" cy="418245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F408A-DA0F-CC3E-2BDC-D1C68385A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1" y="3333751"/>
            <a:ext cx="3833014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Subprime Mortgages and CDOs (CMOs) </a:t>
            </a:r>
            <a:r>
              <a:rPr lang="en-US" altLang="en-US" sz="1800" dirty="0">
                <a:ea typeface="ヒラギノ角ゴ Pro W3" charset="-128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>
                <a:ea typeface="ヒラギノ角ゴ Pro W3" charset="-128"/>
              </a:rPr>
              <a:t>Several factors lead to this dramatic increase in subprime lending:</a:t>
            </a:r>
          </a:p>
          <a:p>
            <a:r>
              <a:rPr lang="en-US" altLang="en-US" sz="2400" dirty="0">
                <a:ea typeface="ヒラギノ角ゴ Pro W3" charset="-128"/>
              </a:rPr>
              <a:t>New mortgage products (2/28 ARMS, Option ARMS, </a:t>
            </a:r>
            <a:r>
              <a:rPr lang="en-US" altLang="en-US" sz="2400" dirty="0" err="1">
                <a:ea typeface="ヒラギノ角ゴ Pro W3" charset="-128"/>
              </a:rPr>
              <a:t>NoDoc</a:t>
            </a:r>
            <a:r>
              <a:rPr lang="en-US" altLang="en-US" sz="2400" dirty="0">
                <a:ea typeface="ヒラギノ角ゴ Pro W3" charset="-128"/>
              </a:rPr>
              <a:t> loans) made expensive houses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 charset="-128"/>
              </a:rPr>
              <a:t>affordable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 charset="-128"/>
              </a:rPr>
              <a:t> (sort-of).</a:t>
            </a:r>
          </a:p>
          <a:p>
            <a:r>
              <a:rPr lang="en-US" altLang="en-US" sz="2400" dirty="0">
                <a:ea typeface="ヒラギノ角ゴ Pro W3" charset="-128"/>
              </a:rPr>
              <a:t>The creation of CDOs helped create deal flow to continue lending in subprime markets. </a:t>
            </a:r>
            <a:r>
              <a:rPr lang="en-US" sz="2400" dirty="0">
                <a:ea typeface="ヒラギノ角ゴ Pro W3" charset="-128"/>
              </a:rPr>
              <a:t>The credit derivative of mortgage security that has several tranches is the </a:t>
            </a:r>
            <a:r>
              <a:rPr lang="en-US" altLang="en-US" sz="2400" dirty="0">
                <a:ea typeface="ヒラギノ角ゴ Pro W3" charset="-128"/>
              </a:rPr>
              <a:t> c</a:t>
            </a:r>
            <a:r>
              <a:rPr lang="en-US" sz="2400" dirty="0">
                <a:ea typeface="ヒラギノ角ゴ Pro W3" charset="-128"/>
              </a:rPr>
              <a:t>ollateralized mortgage obligations (CMO)</a:t>
            </a:r>
            <a:endParaRPr lang="en-US" altLang="en-US" sz="2400" dirty="0">
              <a:ea typeface="ヒラギノ角ゴ Pro W3" charset="-128"/>
            </a:endParaRPr>
          </a:p>
          <a:p>
            <a:r>
              <a:rPr lang="en-US" altLang="en-US" sz="2400" dirty="0">
                <a:ea typeface="ヒラギノ角ゴ Pro W3" charset="-128"/>
              </a:rPr>
              <a:t>When house prices were increasing, subprime borrowers had an out if problems arose.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40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The Real Estate Bubble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Between 2000 and 2005 home prices increased an average of 8% per year. The run up in prices was cause by two factors: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The increase in subprime loans created new demand for housing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Real estate speculators</a:t>
            </a:r>
          </a:p>
        </p:txBody>
      </p:sp>
    </p:spTree>
    <p:extLst>
      <p:ext uri="{BB962C8B-B14F-4D97-AF65-F5344CB8AC3E}">
        <p14:creationId xmlns:p14="http://schemas.microsoft.com/office/powerpoint/2010/main" val="82457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Table 14.1 Mortgage Loan Borrowing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1967708"/>
          <a:ext cx="7620000" cy="2922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Type of Property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Mortgage Loans Issued ($ billions)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Proportion of Total</a:t>
                      </a:r>
                      <a:r>
                        <a:rPr lang="en-US" sz="1800" b="1" baseline="0" dirty="0"/>
                        <a:t> (%)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One- to four-family</a:t>
                      </a:r>
                      <a:r>
                        <a:rPr lang="en-US" sz="1800" baseline="0" dirty="0"/>
                        <a:t> dwelling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9,986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72.38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Multifamily</a:t>
                      </a:r>
                      <a:r>
                        <a:rPr lang="en-US" sz="1800" baseline="0" dirty="0"/>
                        <a:t> dwelling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1,099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7.97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Commercial building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2,506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18.16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Farm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205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1.49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812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The Real Estate Bubble </a:t>
            </a:r>
            <a:r>
              <a:rPr lang="en-US" altLang="en-US" sz="1800" dirty="0">
                <a:ea typeface="ヒラギノ角ゴ Pro W3" charset="-128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In the aftermath of the financial meltdown, lending policies have largely returned to selecting capable borrowers: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CDO issuance peaked in 2006 at $520b, but in 2009 fell to $4.2b. Up to $58b in 2012.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New legislation, such a Frank-Dodd, may require mortgage originators to hold a part of the mortgages they create.</a:t>
            </a:r>
          </a:p>
        </p:txBody>
      </p:sp>
    </p:spTree>
    <p:extLst>
      <p:ext uri="{BB962C8B-B14F-4D97-AF65-F5344CB8AC3E}">
        <p14:creationId xmlns:p14="http://schemas.microsoft.com/office/powerpoint/2010/main" val="1006282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Chapter Summary </a:t>
            </a:r>
            <a:r>
              <a:rPr lang="en-US" altLang="en-US" sz="1800" dirty="0">
                <a:ea typeface="ヒラギノ角ゴ Pro W3" charset="-128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dirty="0">
                <a:ea typeface="ヒラギノ角ゴ Pro W3" charset="-128"/>
              </a:rPr>
              <a:t>What Are Mortgages? Loans made for the purchase on real property, and usually collateralized by the purchased property.</a:t>
            </a:r>
          </a:p>
          <a:p>
            <a:r>
              <a:rPr lang="en-US" altLang="en-US" sz="2400" dirty="0">
                <a:ea typeface="ヒラギノ角ゴ Pro W3" charset="-128"/>
              </a:rPr>
              <a:t>Characteristics of Residential Mortgages: includes the length of the mortgage, the terms, and the rate charges for the loan</a:t>
            </a:r>
          </a:p>
          <a:p>
            <a:r>
              <a:rPr lang="en-US" altLang="en-US" sz="2400" dirty="0">
                <a:ea typeface="ヒラギノ角ゴ Pro W3" charset="-128"/>
              </a:rPr>
              <a:t>Types of Mortgage Loans: includes conventional, insured, fixed and variable rate, and a variety of other designs.</a:t>
            </a:r>
          </a:p>
          <a:p>
            <a:r>
              <a:rPr lang="en-US" altLang="en-US" sz="2400" dirty="0">
                <a:ea typeface="ヒラギノ角ゴ Pro W3" charset="-128"/>
              </a:rPr>
              <a:t>Mortgage-Lending Institutions: the primarily originator and holder of mortgages is no longer thrift institutions as other attempt to generate fees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289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Chapter </a:t>
            </a:r>
            <a:r>
              <a:rPr lang="en-US" altLang="en-US">
                <a:ea typeface="ヒラギノ角ゴ Pro W3" charset="-128"/>
              </a:rPr>
              <a:t>Summary </a:t>
            </a:r>
            <a:r>
              <a:rPr lang="en-US" altLang="en-US" sz="1800">
                <a:ea typeface="ヒラギノ角ゴ Pro W3" charset="-128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Loan Servicing: the fees generated by collecting, distributing, and recording payments</a:t>
            </a:r>
          </a:p>
          <a:p>
            <a:r>
              <a:rPr lang="en-US" altLang="en-US" sz="2400" dirty="0">
                <a:ea typeface="ヒラギノ角ゴ Pro W3" charset="-128"/>
              </a:rPr>
              <a:t>Secondary Mortgage Market: the active market for mortgages after the mortgage has been originated</a:t>
            </a:r>
          </a:p>
          <a:p>
            <a:r>
              <a:rPr lang="en-US" altLang="en-US" sz="2400" dirty="0">
                <a:ea typeface="ヒラギノ角ゴ Pro W3" charset="-128"/>
              </a:rPr>
              <a:t>Securitization of Mortgages: growing in popularity, causing mortgages to complete with both Treasury and corporate debt. But also clearly a part of the problem in the Housing Bubble and Financial Crisis of 2007–2009.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529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What Are Mortgages?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dirty="0">
                <a:ea typeface="ヒラギノ角ゴ Pro W3" charset="-128"/>
              </a:rPr>
              <a:t>Mortgages were used in the 1880s, but massive defaults in the agricultural recession of 1890 made long-term mortgages difficult to attain.</a:t>
            </a:r>
          </a:p>
          <a:p>
            <a:r>
              <a:rPr lang="en-US" altLang="en-US" sz="2400" dirty="0">
                <a:ea typeface="ヒラギノ角ゴ Pro W3" charset="-128"/>
              </a:rPr>
              <a:t>Until post-WWII, most mortgage loans were short-term balloon loans with maturities of five years or less.</a:t>
            </a:r>
          </a:p>
          <a:p>
            <a:pPr>
              <a:buFont typeface="Arial"/>
              <a:buChar char="•"/>
              <a:defRPr/>
            </a:pPr>
            <a:r>
              <a:rPr lang="en-US" sz="2400" spc="-100" dirty="0"/>
              <a:t>Balloon loans, however, caused problems during the depression. Typically, the lender renews the loan. But, with so many Americans out of work, lenders could not continue to extend credit.</a:t>
            </a:r>
          </a:p>
          <a:p>
            <a:pPr>
              <a:buFont typeface="Arial"/>
              <a:buChar char="•"/>
              <a:defRPr/>
            </a:pPr>
            <a:r>
              <a:rPr lang="en-US" sz="2400" spc="-100" dirty="0"/>
              <a:t>As a part of the depression recovery program, the federal government assisted in creating the standard 30-year mortgage we know today.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4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Characteristics of the Residential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048" y="197271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>
                <a:ea typeface="ヒラギノ角ゴ Pro W3" charset="-128"/>
              </a:rPr>
              <a:t>Mortgages can be roughly classified along the following three dimensions: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Mortgage Interest Rates</a:t>
            </a:r>
          </a:p>
          <a:p>
            <a:pPr lvl="2"/>
            <a:r>
              <a:rPr lang="en-US" dirty="0">
                <a:ea typeface="ヒラギノ角ゴ Pro W3" charset="-128"/>
              </a:rPr>
              <a:t>The actual rate that banks charge customers is based on the following:</a:t>
            </a:r>
          </a:p>
          <a:p>
            <a:pPr lvl="3"/>
            <a:r>
              <a:rPr lang="en-US" dirty="0">
                <a:ea typeface="ヒラギノ角ゴ Pro W3" charset="-128"/>
              </a:rPr>
              <a:t>Market Rates (based on risk free rates  premium)</a:t>
            </a:r>
          </a:p>
          <a:p>
            <a:pPr lvl="3"/>
            <a:r>
              <a:rPr lang="en-US" dirty="0">
                <a:ea typeface="ヒラギノ角ゴ Pro W3" charset="-128"/>
              </a:rPr>
              <a:t>Term (years)</a:t>
            </a:r>
          </a:p>
          <a:p>
            <a:pPr lvl="3"/>
            <a:r>
              <a:rPr lang="en-US" dirty="0">
                <a:ea typeface="ヒラギノ角ゴ Pro W3" charset="-128"/>
              </a:rPr>
              <a:t>Discount Points (upfront fees)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Loan Terms</a:t>
            </a:r>
          </a:p>
          <a:p>
            <a:pPr lvl="2"/>
            <a:r>
              <a:rPr lang="en-US" dirty="0">
                <a:ea typeface="ヒラギノ角ゴ Pro W3" charset="-128"/>
              </a:rPr>
              <a:t>Collateral or lien</a:t>
            </a:r>
          </a:p>
          <a:p>
            <a:pPr lvl="2"/>
            <a:r>
              <a:rPr lang="en-US" dirty="0">
                <a:ea typeface="ヒラギノ角ゴ Pro W3" charset="-128"/>
              </a:rPr>
              <a:t>Down Payment (based on LTV)</a:t>
            </a:r>
          </a:p>
          <a:p>
            <a:pPr lvl="2"/>
            <a:r>
              <a:rPr lang="en-US" dirty="0">
                <a:ea typeface="ヒラギノ角ゴ Pro W3" charset="-128"/>
              </a:rPr>
              <a:t>Private Mortgage Insurance (PMI)  Insurance for event of default (diff. between Loan and Value)</a:t>
            </a:r>
            <a:endParaRPr lang="en-US" dirty="0"/>
          </a:p>
          <a:p>
            <a:pPr lvl="1"/>
            <a:r>
              <a:rPr lang="en-US" altLang="en-US" dirty="0">
                <a:ea typeface="ヒラギノ角ゴ Pro W3" charset="-128"/>
              </a:rPr>
              <a:t>Mortgage Loan Amortization</a:t>
            </a:r>
          </a:p>
          <a:p>
            <a:pPr lvl="2"/>
            <a:r>
              <a:rPr lang="en-US" dirty="0">
                <a:ea typeface="ヒラギノ角ゴ Pro W3" charset="-128"/>
              </a:rPr>
              <a:t>Even amortization (Excel based =</a:t>
            </a:r>
            <a:r>
              <a:rPr lang="en-US" dirty="0" err="1">
                <a:ea typeface="ヒラギノ角ゴ Pro W3" charset="-128"/>
              </a:rPr>
              <a:t>pmt</a:t>
            </a:r>
            <a:r>
              <a:rPr lang="en-US" dirty="0">
                <a:ea typeface="ヒラギノ角ゴ Pro W3" charset="-128"/>
              </a:rPr>
              <a:t>(rate/frequency, term x frequency, PV)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0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 charset="-128"/>
              </a:rPr>
              <a:t>Figure 14.1 Mortgage Rates 1971-2024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325" y="5875932"/>
            <a:ext cx="6481353" cy="257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i="1" dirty="0"/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http://www.federalreserve.gov/releases/h15/data.htm</a:t>
            </a:r>
            <a:r>
              <a:rPr lang="en-US" sz="1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CDD30-E7C7-1025-5A18-CF071E31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41" y="1319524"/>
            <a:ext cx="7329546" cy="45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a typeface="ヒラギノ角ゴ Pro W3" charset="-128"/>
              </a:rPr>
              <a:t>Characteristics of the Residential Mortgage: Mortgage Interest Rates &amp; Points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en-US" sz="2400" dirty="0">
                    <a:ea typeface="ヒラギノ角ゴ Pro W3" charset="-128"/>
                  </a:rPr>
                  <a:t>Suppose you had to choose between a 12% 30-year mortgage or an 11.5% mortgage with 2 discount points. Which should you choose? Assume you wished to borrow $100,000.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First, examine the 12% mortgage. 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Using the formula </a:t>
                </a:r>
                <a:r>
                  <a:rPr lang="en-US" sz="2400" dirty="0">
                    <a:ea typeface="ヒラギノ角ゴ Pro W3" charset="-128"/>
                  </a:rPr>
                  <a:t>Mortgage Payment: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ヒラギノ角ゴ Pro W3" charset="-128"/>
                      </a:rPr>
                      <m:t>   </m:t>
                    </m:r>
                    <m:r>
                      <a:rPr lang="en-US" sz="2400">
                        <a:latin typeface="Cambria Math" panose="02040503050406030204" pitchFamily="18" charset="0"/>
                        <a:ea typeface="ヒラギノ角ゴ Pro W3" charset="-128"/>
                      </a:rPr>
                      <m:t>𝐹𝑃</m:t>
                    </m:r>
                    <m:r>
                      <a:rPr lang="en-US" sz="2400">
                        <a:latin typeface="Cambria Math" panose="02040503050406030204" pitchFamily="18" charset="0"/>
                        <a:ea typeface="ヒラギノ角ゴ Pro W3" charset="-128"/>
                      </a:rPr>
                      <m:t>=</m:t>
                    </m:r>
                  </m:oMath>
                </a14:m>
                <a:r>
                  <a:rPr lang="en-US" sz="2400" dirty="0">
                    <a:ea typeface="ヒラギノ角ゴ Pro W3" charset="-128"/>
                  </a:rPr>
                  <a:t>LV*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ヒラギノ角ゴ Pro W3" charset="-128"/>
                          </a:rPr>
                          <m:t>𝑖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ヒラギノ角ゴ Pro W3" charset="-128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(1+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a typeface="ヒラギノ角ゴ Pro W3" charset="-128"/>
                </a:endParaRPr>
              </a:p>
              <a:p>
                <a:r>
                  <a:rPr lang="en-US" altLang="en-US" sz="2400" dirty="0">
                    <a:ea typeface="ヒラギノ角ゴ Pro W3" charset="-128"/>
                  </a:rPr>
                  <a:t> the required payments is:</a:t>
                </a:r>
              </a:p>
              <a:p>
                <a:r>
                  <a:rPr lang="pt-BR" altLang="en-US" sz="2400" i="1" dirty="0">
                    <a:ea typeface="ヒラギノ角ゴ Pro W3" charset="-128"/>
                  </a:rPr>
                  <a:t>n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360, </a:t>
                </a:r>
                <a:r>
                  <a:rPr lang="pt-BR" altLang="en-US" sz="2400" i="1" dirty="0">
                    <a:ea typeface="ヒラギノ角ゴ Pro W3" charset="-128"/>
                  </a:rPr>
                  <a:t>i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0.01, </a:t>
                </a:r>
                <a:r>
                  <a:rPr lang="pt-BR" altLang="en-US" sz="2400" i="1" dirty="0">
                    <a:ea typeface="ヒラギノ角ゴ Pro W3" charset="-128"/>
                  </a:rPr>
                  <a:t>LV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100,000,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Calculate the PMT. PMT </a:t>
                </a:r>
                <a:r>
                  <a:rPr lang="pt-BR" altLang="en-US" sz="2400" dirty="0"/>
                  <a:t>=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ea typeface="ヒラギノ角ゴ Pro W3" charset="-128"/>
                  </a:rPr>
                  <a:t>?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7" t="-1017" r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9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a typeface="ヒラギノ角ゴ Pro W3" charset="-128"/>
              </a:rPr>
              <a:t>Characteristics of the Residential Mortgage: Mortgage Interest Rates &amp; Points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en-US" sz="2400" dirty="0">
                    <a:ea typeface="ヒラギノ角ゴ Pro W3" charset="-128"/>
                  </a:rPr>
                  <a:t>Now, examine the 11.5% mortgage. 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Using </a:t>
                </a:r>
                <a:r>
                  <a:rPr lang="en-US" sz="2400" dirty="0">
                    <a:ea typeface="ヒラギノ角ゴ Pro W3" charset="-128"/>
                  </a:rPr>
                  <a:t>Mortgage Payment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ヒラギノ角ゴ Pro W3" charset="-128"/>
                      </a:rPr>
                      <m:t>𝐹𝑃</m:t>
                    </m:r>
                    <m:r>
                      <a:rPr lang="en-US" sz="2400">
                        <a:latin typeface="Cambria Math" panose="02040503050406030204" pitchFamily="18" charset="0"/>
                        <a:ea typeface="ヒラギノ角ゴ Pro W3" charset="-128"/>
                      </a:rPr>
                      <m:t>=</m:t>
                    </m:r>
                  </m:oMath>
                </a14:m>
                <a:r>
                  <a:rPr lang="en-US" sz="2400" dirty="0">
                    <a:ea typeface="ヒラギノ角ゴ Pro W3" charset="-128"/>
                  </a:rPr>
                  <a:t>LV*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ヒラギノ角ゴ Pro W3" charset="-128"/>
                          </a:rPr>
                          <m:t>𝑖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ヒラギノ角ゴ Pro W3" charset="-128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(1+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a typeface="ヒラギノ角ゴ Pro W3" charset="-128"/>
                </a:endParaRPr>
              </a:p>
              <a:p>
                <a:r>
                  <a:rPr lang="en-US" altLang="en-US" sz="2400" dirty="0">
                    <a:ea typeface="ヒラギノ角ゴ Pro W3" charset="-128"/>
                  </a:rPr>
                  <a:t>, the required payments is:</a:t>
                </a:r>
              </a:p>
              <a:p>
                <a:r>
                  <a:rPr lang="pt-BR" altLang="en-US" sz="2400" i="1" dirty="0">
                    <a:ea typeface="ヒラギノ角ゴ Pro W3" charset="-128"/>
                  </a:rPr>
                  <a:t>n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360, </a:t>
                </a:r>
                <a:r>
                  <a:rPr lang="pt-BR" altLang="en-US" sz="2400" i="1" dirty="0">
                    <a:ea typeface="ヒラギノ角ゴ Pro W3" charset="-128"/>
                  </a:rPr>
                  <a:t>i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0.115/12=0.0096, </a:t>
                </a:r>
                <a:r>
                  <a:rPr lang="pt-BR" altLang="en-US" sz="2400" i="1" dirty="0">
                    <a:ea typeface="ヒラギノ角ゴ Pro W3" charset="-128"/>
                  </a:rPr>
                  <a:t>LV</a:t>
                </a:r>
                <a:r>
                  <a:rPr lang="pt-BR" altLang="en-US" sz="2400" dirty="0">
                    <a:ea typeface="ヒラギノ角ゴ Pro W3" charset="-128"/>
                  </a:rPr>
                  <a:t> </a:t>
                </a:r>
                <a:r>
                  <a:rPr lang="pt-BR" altLang="en-US" sz="2400" dirty="0"/>
                  <a:t>=</a:t>
                </a:r>
                <a:r>
                  <a:rPr lang="pt-BR" altLang="en-US" sz="2400" dirty="0">
                    <a:ea typeface="ヒラギノ角ゴ Pro W3" charset="-128"/>
                  </a:rPr>
                  <a:t> 100,000,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Calculate the PMT. PMT </a:t>
                </a:r>
                <a:r>
                  <a:rPr lang="pt-BR" altLang="en-US" sz="2400" dirty="0"/>
                  <a:t>=</a:t>
                </a:r>
                <a:r>
                  <a:rPr lang="en-US" altLang="en-US" sz="2400" dirty="0">
                    <a:ea typeface="ヒラギノ角ゴ Pro W3" charset="-128"/>
                  </a:rPr>
                  <a:t> ?</a:t>
                </a:r>
              </a:p>
              <a:p>
                <a:endParaRPr lang="en-US" sz="2400" dirty="0">
                  <a:ea typeface="ヒラギノ角ゴ Pro W3" charset="-128"/>
                </a:endParaRPr>
              </a:p>
              <a:p>
                <a:r>
                  <a:rPr lang="en-US" altLang="en-US" sz="2400" dirty="0">
                    <a:ea typeface="ヒラギノ角ゴ Pro W3" charset="-128"/>
                  </a:rPr>
                  <a:t>So, paying the points will save you $38.32 each month. However, you have to pay $2,000 upfront.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You can see that the decision depends on how long you want to live in the house, keeping the same mortgage.</a:t>
                </a:r>
              </a:p>
              <a:p>
                <a:r>
                  <a:rPr lang="en-US" altLang="en-US" sz="2400" dirty="0">
                    <a:ea typeface="ヒラギノ角ゴ Pro W3" charset="-128"/>
                  </a:rPr>
                  <a:t>If you only want to live there 12 months, clearly the $2,000 upfront cost is not worth the monthly savings.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3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1532</TotalTime>
  <Words>2612</Words>
  <Application>Microsoft Office PowerPoint</Application>
  <PresentationFormat>Widescreen</PresentationFormat>
  <Paragraphs>291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Verdana</vt:lpstr>
      <vt:lpstr>Wingdings</vt:lpstr>
      <vt:lpstr>Wingdings 3</vt:lpstr>
      <vt:lpstr>ヒラギノ角ゴ Pro W3</vt:lpstr>
      <vt:lpstr>Ion</vt:lpstr>
      <vt:lpstr>    Topic 9: The Mortgage Market</vt:lpstr>
      <vt:lpstr>Chapter Preview</vt:lpstr>
      <vt:lpstr>What are Mortgages?</vt:lpstr>
      <vt:lpstr>Table 14.1 Mortgage Loan Borrowing</vt:lpstr>
      <vt:lpstr>What Are Mortgages? History</vt:lpstr>
      <vt:lpstr>Characteristics of the Residential Mortgage</vt:lpstr>
      <vt:lpstr>Figure 14.1 Mortgage Rates 1971-2024</vt:lpstr>
      <vt:lpstr>Characteristics of the Residential Mortgage: Mortgage Interest Rates &amp; Points</vt:lpstr>
      <vt:lpstr>Characteristics of the Residential Mortgage: Mortgage Interest Rates &amp; Points</vt:lpstr>
      <vt:lpstr>Characteristics of the Residential Mortgage</vt:lpstr>
      <vt:lpstr>Table 14.2 Effective Rate of Interest on a Loan at 12% with 2 Discount Points</vt:lpstr>
      <vt:lpstr>Characteristics of the Residential Mortgage: Mortgage Interest Rates &amp; Points</vt:lpstr>
      <vt:lpstr>Characteristics of the Residential Mortgage: Loan Terms (1 of 3)</vt:lpstr>
      <vt:lpstr>Characteristics of the Residential Mortgage: Loan Terms (2 of 3)</vt:lpstr>
      <vt:lpstr>Characteristics of the Residential Mortgage: Loan Terms (3 of 3)</vt:lpstr>
      <vt:lpstr>Characteristics of the Residential Mortgage: Loan Amortization</vt:lpstr>
      <vt:lpstr>Table 14.3 Amortization of a 30-Year, $130,000 Loan at 8.5%</vt:lpstr>
      <vt:lpstr>Types of Mortgage Loans (1 of 2)</vt:lpstr>
      <vt:lpstr>Types of Mortgage Loans (2 of 2)</vt:lpstr>
      <vt:lpstr>Table 14.4 Summary of Mortgage Types (1 of 2)</vt:lpstr>
      <vt:lpstr>Table 14.4 Summary of Mortgage Types (2 of 2)</vt:lpstr>
      <vt:lpstr>Mortgage-Lending Institutions</vt:lpstr>
      <vt:lpstr>Figure 14.2 Share of the Mortgage Market Held by Major Mortgage-Lending Institutions</vt:lpstr>
      <vt:lpstr>Loan Servicing</vt:lpstr>
      <vt:lpstr>E-Finance: Borrowers Shop the Web for Mortgages</vt:lpstr>
      <vt:lpstr>Secondary Mortgage Market</vt:lpstr>
      <vt:lpstr>Securitization of Mortgages</vt:lpstr>
      <vt:lpstr>Securitization of Mortgages: The Mortgage Pass-Through</vt:lpstr>
      <vt:lpstr>Figure 14.3 Value of Mortgage Principal Held in Mortgage Pools, 1984–2016</vt:lpstr>
      <vt:lpstr>Securitization of Mortgages: Types of Passthroughs</vt:lpstr>
      <vt:lpstr>Secondary Mortgage Market</vt:lpstr>
      <vt:lpstr>Securitization of Mortgages: GNMA Passthroughs</vt:lpstr>
      <vt:lpstr>Securitization of Mortgages: FHLMC Passthroughs (1 of 2)</vt:lpstr>
      <vt:lpstr>Securitization of Mortgages: FHLMC Passthroughs (2 of 2)</vt:lpstr>
      <vt:lpstr>Securitization of Mortgages: Private Passthroughs</vt:lpstr>
      <vt:lpstr>Subprime Mortgages and CDOs (CMOs) (1 of 2)</vt:lpstr>
      <vt:lpstr>Subprime Mortgages and CDOs (CMOs) (1 of 2)</vt:lpstr>
      <vt:lpstr>Subprime Mortgages and CDOs (CMOs) (2 of 2)</vt:lpstr>
      <vt:lpstr>The Real Estate Bubble (1 of 2)</vt:lpstr>
      <vt:lpstr>The Real Estate Bubble (2 of 2)</vt:lpstr>
      <vt:lpstr>Chapter Summary (1 of 2)</vt:lpstr>
      <vt:lpstr>Chapter Summary (2 of 2)</vt:lpstr>
    </vt:vector>
  </TitlesOfParts>
  <Company>Seton 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Kangzhen Xie</dc:creator>
  <cp:lastModifiedBy>Christakis Droussiotis</cp:lastModifiedBy>
  <cp:revision>132</cp:revision>
  <dcterms:created xsi:type="dcterms:W3CDTF">2017-09-30T17:56:03Z</dcterms:created>
  <dcterms:modified xsi:type="dcterms:W3CDTF">2024-04-18T16:18:56Z</dcterms:modified>
</cp:coreProperties>
</file>