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17" r:id="rId2"/>
    <p:sldId id="779" r:id="rId3"/>
    <p:sldId id="780" r:id="rId4"/>
    <p:sldId id="781" r:id="rId5"/>
    <p:sldId id="782" r:id="rId6"/>
    <p:sldId id="784" r:id="rId7"/>
    <p:sldId id="785" r:id="rId8"/>
    <p:sldId id="786" r:id="rId9"/>
    <p:sldId id="787" r:id="rId10"/>
    <p:sldId id="789" r:id="rId11"/>
    <p:sldId id="792" r:id="rId12"/>
    <p:sldId id="793" r:id="rId13"/>
    <p:sldId id="829" r:id="rId14"/>
    <p:sldId id="797" r:id="rId15"/>
    <p:sldId id="798" r:id="rId16"/>
    <p:sldId id="799" r:id="rId17"/>
    <p:sldId id="800" r:id="rId18"/>
    <p:sldId id="801" r:id="rId19"/>
    <p:sldId id="802" r:id="rId20"/>
    <p:sldId id="803" r:id="rId21"/>
    <p:sldId id="804" r:id="rId22"/>
    <p:sldId id="805" r:id="rId23"/>
    <p:sldId id="806" r:id="rId24"/>
    <p:sldId id="807" r:id="rId25"/>
    <p:sldId id="809" r:id="rId26"/>
    <p:sldId id="810" r:id="rId27"/>
    <p:sldId id="811" r:id="rId28"/>
    <p:sldId id="813" r:id="rId29"/>
    <p:sldId id="815" r:id="rId30"/>
    <p:sldId id="816" r:id="rId31"/>
    <p:sldId id="817" r:id="rId32"/>
    <p:sldId id="818" r:id="rId33"/>
    <p:sldId id="819" r:id="rId34"/>
    <p:sldId id="820" r:id="rId35"/>
    <p:sldId id="821" r:id="rId36"/>
    <p:sldId id="823" r:id="rId37"/>
    <p:sldId id="824" r:id="rId38"/>
    <p:sldId id="825" r:id="rId39"/>
    <p:sldId id="826" r:id="rId40"/>
    <p:sldId id="828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133" autoAdjust="0"/>
  </p:normalViewPr>
  <p:slideViewPr>
    <p:cSldViewPr snapToGrid="0">
      <p:cViewPr varScale="1">
        <p:scale>
          <a:sx n="102" d="100"/>
          <a:sy n="102" d="100"/>
        </p:scale>
        <p:origin x="9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8E98AC-749E-45C7-A873-C2995AAAEC85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D8E5D-8E2C-40FD-8823-3DEDC7713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58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1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0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37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7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72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7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86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30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66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1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ED6EA-C736-4FB0-AC39-FA8263ED9BBD}" type="datetimeFigureOut">
              <a:rPr lang="en-US" smtClean="0"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9F2F4-16F8-4400-98EF-FD3F6C1E5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389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deralreserve.gov/econresdata/releases/mortoutstand/current.htm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deralreserve.gov/econresdata/releases/mortoutstand/current.ht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deralreserve.gov/releases/h15/data.ht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7874" y="1521135"/>
            <a:ext cx="8876099" cy="1384204"/>
          </a:xfrm>
        </p:spPr>
        <p:txBody>
          <a:bodyPr>
            <a:normAutofit fontScale="90000"/>
          </a:bodyPr>
          <a:lstStyle/>
          <a:p>
            <a:r>
              <a:rPr lang="en-US" altLang="en-US" sz="3000" b="1" dirty="0" smtClean="0"/>
              <a:t/>
            </a:r>
            <a:br>
              <a:rPr lang="en-US" altLang="en-US" sz="3000" b="1" dirty="0" smtClean="0"/>
            </a:br>
            <a:r>
              <a:rPr lang="en-US" altLang="en-US" sz="3000" b="1" dirty="0"/>
              <a:t/>
            </a:r>
            <a:br>
              <a:rPr lang="en-US" altLang="en-US" sz="3000" b="1" dirty="0"/>
            </a:br>
            <a:r>
              <a:rPr lang="en-US" altLang="en-US" sz="3000" b="1" dirty="0" smtClean="0"/>
              <a:t/>
            </a:r>
            <a:br>
              <a:rPr lang="en-US" altLang="en-US" sz="3000" b="1" dirty="0" smtClean="0"/>
            </a:br>
            <a:r>
              <a:rPr lang="en-US" altLang="en-US" sz="3000" b="1" dirty="0"/>
              <a:t/>
            </a:r>
            <a:br>
              <a:rPr lang="en-US" altLang="en-US" sz="3000" b="1" dirty="0"/>
            </a:br>
            <a:r>
              <a:rPr lang="en-US" altLang="en-US" sz="3000" b="1" smtClean="0"/>
              <a:t>Topic 9: </a:t>
            </a:r>
            <a:r>
              <a:rPr lang="en-US" altLang="en-US" sz="3000" b="1" dirty="0" smtClean="0"/>
              <a:t>The Mortgage Market</a:t>
            </a:r>
            <a:endParaRPr lang="en-US" altLang="en-US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547936"/>
            <a:ext cx="9144000" cy="709863"/>
          </a:xfrm>
        </p:spPr>
        <p:txBody>
          <a:bodyPr/>
          <a:lstStyle/>
          <a:p>
            <a:pPr algn="l"/>
            <a:r>
              <a:rPr lang="en-US" dirty="0" smtClean="0"/>
              <a:t>Main Reading (Sources): Chap 14  </a:t>
            </a:r>
            <a:r>
              <a:rPr lang="en-US" dirty="0" err="1" smtClean="0"/>
              <a:t>Mishkin</a:t>
            </a:r>
            <a:r>
              <a:rPr lang="en-US" dirty="0" smtClean="0"/>
              <a:t> &amp; Eakins, 8</a:t>
            </a:r>
            <a:r>
              <a:rPr lang="en-US" baseline="30000" dirty="0" smtClean="0"/>
              <a:t>th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2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dirty="0">
                <a:ea typeface="ヒラギノ角ゴ Pro W3" charset="-128"/>
              </a:rPr>
              <a:t>Characteristics of the Residential Mortgage: Mortgage Interest Rates &amp; </a:t>
            </a:r>
            <a:r>
              <a:rPr lang="en-US" altLang="en-US" sz="3000" dirty="0" smtClean="0">
                <a:ea typeface="ヒラギノ角ゴ Pro W3" charset="-128"/>
              </a:rPr>
              <a:t>Points</a:t>
            </a:r>
            <a:endParaRPr 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altLang="en-US" sz="2400" dirty="0">
                    <a:ea typeface="ヒラギノ角ゴ Pro W3" charset="-128"/>
                  </a:rPr>
                  <a:t>Now, examine the 11.5% mortgage. </a:t>
                </a:r>
                <a:endParaRPr lang="en-US" altLang="en-US" sz="2400" dirty="0" smtClean="0">
                  <a:ea typeface="ヒラギノ角ゴ Pro W3" charset="-128"/>
                </a:endParaRPr>
              </a:p>
              <a:p>
                <a:r>
                  <a:rPr lang="en-US" altLang="en-US" sz="2400" dirty="0" smtClean="0">
                    <a:ea typeface="ヒラギノ角ゴ Pro W3" charset="-128"/>
                  </a:rPr>
                  <a:t>Using </a:t>
                </a:r>
                <a:r>
                  <a:rPr lang="en-US" sz="2400" dirty="0">
                    <a:ea typeface="ヒラギノ角ゴ Pro W3" charset="-128"/>
                  </a:rPr>
                  <a:t>Mortgage Payment</a:t>
                </a:r>
              </a:p>
              <a:p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ea typeface="ヒラギノ角ゴ Pro W3" charset="-128"/>
                      </a:rPr>
                      <m:t>𝐹𝑃</m:t>
                    </m:r>
                    <m:r>
                      <a:rPr lang="en-US" sz="2400">
                        <a:latin typeface="Cambria Math" panose="02040503050406030204" pitchFamily="18" charset="0"/>
                        <a:ea typeface="ヒラギノ角ゴ Pro W3" charset="-128"/>
                      </a:rPr>
                      <m:t>=</m:t>
                    </m:r>
                  </m:oMath>
                </a14:m>
                <a:r>
                  <a:rPr lang="en-US" sz="2400" dirty="0">
                    <a:ea typeface="ヒラギノ角ゴ Pro W3" charset="-128"/>
                  </a:rPr>
                  <a:t>LV*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ヒラギノ角ゴ Pro W3" charset="-128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 panose="02040503050406030204" pitchFamily="18" charset="0"/>
                            <a:ea typeface="ヒラギノ角ゴ Pro W3" charset="-128"/>
                          </a:rPr>
                          <m:t>𝑖</m:t>
                        </m:r>
                      </m:num>
                      <m:den>
                        <m:r>
                          <a:rPr lang="en-US" sz="2400">
                            <a:latin typeface="Cambria Math" panose="02040503050406030204" pitchFamily="18" charset="0"/>
                            <a:ea typeface="ヒラギノ角ゴ Pro W3" charset="-128"/>
                          </a:rPr>
                          <m:t>1−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</m:ctrlPr>
                          </m:sSupPr>
                          <m:e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(1+</m:t>
                            </m:r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𝑖</m:t>
                            </m:r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−</m:t>
                            </m:r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>
                  <a:ea typeface="ヒラギノ角ゴ Pro W3" charset="-128"/>
                </a:endParaRPr>
              </a:p>
              <a:p>
                <a:r>
                  <a:rPr lang="en-US" altLang="en-US" sz="2400" dirty="0">
                    <a:ea typeface="ヒラギノ角ゴ Pro W3" charset="-128"/>
                  </a:rPr>
                  <a:t>, the required payments is:</a:t>
                </a:r>
              </a:p>
              <a:p>
                <a:r>
                  <a:rPr lang="pt-BR" altLang="en-US" sz="2400" i="1" dirty="0">
                    <a:ea typeface="ヒラギノ角ゴ Pro W3" charset="-128"/>
                  </a:rPr>
                  <a:t>n</a:t>
                </a:r>
                <a:r>
                  <a:rPr lang="pt-BR" altLang="en-US" sz="2400" dirty="0">
                    <a:ea typeface="ヒラギノ角ゴ Pro W3" charset="-128"/>
                  </a:rPr>
                  <a:t> </a:t>
                </a:r>
                <a:r>
                  <a:rPr lang="pt-BR" altLang="en-US" sz="2400" dirty="0"/>
                  <a:t>=</a:t>
                </a:r>
                <a:r>
                  <a:rPr lang="pt-BR" altLang="en-US" sz="2400" dirty="0">
                    <a:ea typeface="ヒラギノ角ゴ Pro W3" charset="-128"/>
                  </a:rPr>
                  <a:t> 360, </a:t>
                </a:r>
                <a:r>
                  <a:rPr lang="pt-BR" altLang="en-US" sz="2400" i="1" dirty="0">
                    <a:ea typeface="ヒラギノ角ゴ Pro W3" charset="-128"/>
                  </a:rPr>
                  <a:t>i</a:t>
                </a:r>
                <a:r>
                  <a:rPr lang="pt-BR" altLang="en-US" sz="2400" dirty="0">
                    <a:ea typeface="ヒラギノ角ゴ Pro W3" charset="-128"/>
                  </a:rPr>
                  <a:t> </a:t>
                </a:r>
                <a:r>
                  <a:rPr lang="pt-BR" altLang="en-US" sz="2400" dirty="0"/>
                  <a:t>=</a:t>
                </a:r>
                <a:r>
                  <a:rPr lang="pt-BR" altLang="en-US" sz="2400" dirty="0">
                    <a:ea typeface="ヒラギノ角ゴ Pro W3" charset="-128"/>
                  </a:rPr>
                  <a:t> </a:t>
                </a:r>
                <a:r>
                  <a:rPr lang="pt-BR" altLang="en-US" sz="2400" dirty="0" smtClean="0">
                    <a:ea typeface="ヒラギノ角ゴ Pro W3" charset="-128"/>
                  </a:rPr>
                  <a:t>0.115/12=0.0096, </a:t>
                </a:r>
                <a:r>
                  <a:rPr lang="pt-BR" altLang="en-US" sz="2400" i="1" dirty="0">
                    <a:ea typeface="ヒラギノ角ゴ Pro W3" charset="-128"/>
                  </a:rPr>
                  <a:t>L</a:t>
                </a:r>
                <a:r>
                  <a:rPr lang="pt-BR" altLang="en-US" sz="2400" i="1" dirty="0" smtClean="0">
                    <a:ea typeface="ヒラギノ角ゴ Pro W3" charset="-128"/>
                  </a:rPr>
                  <a:t>V</a:t>
                </a:r>
                <a:r>
                  <a:rPr lang="pt-BR" altLang="en-US" sz="2400" dirty="0" smtClean="0">
                    <a:ea typeface="ヒラギノ角ゴ Pro W3" charset="-128"/>
                  </a:rPr>
                  <a:t> </a:t>
                </a:r>
                <a:r>
                  <a:rPr lang="pt-BR" altLang="en-US" sz="2400" dirty="0"/>
                  <a:t>=</a:t>
                </a:r>
                <a:r>
                  <a:rPr lang="pt-BR" altLang="en-US" sz="2400" dirty="0">
                    <a:ea typeface="ヒラギノ角ゴ Pro W3" charset="-128"/>
                  </a:rPr>
                  <a:t> 100,000,</a:t>
                </a:r>
              </a:p>
              <a:p>
                <a:r>
                  <a:rPr lang="en-US" altLang="en-US" sz="2400" dirty="0">
                    <a:ea typeface="ヒラギノ角ゴ Pro W3" charset="-128"/>
                  </a:rPr>
                  <a:t>Calculate the PMT. PMT </a:t>
                </a:r>
                <a:r>
                  <a:rPr lang="pt-BR" altLang="en-US" sz="2400" dirty="0"/>
                  <a:t>=</a:t>
                </a:r>
                <a:r>
                  <a:rPr lang="en-US" altLang="en-US" sz="2400" dirty="0">
                    <a:ea typeface="ヒラギノ角ゴ Pro W3" charset="-128"/>
                  </a:rPr>
                  <a:t> </a:t>
                </a:r>
                <a:r>
                  <a:rPr lang="en-US" altLang="en-US" sz="2400" dirty="0" smtClean="0">
                    <a:ea typeface="ヒラギノ角ゴ Pro W3" charset="-128"/>
                  </a:rPr>
                  <a:t>?</a:t>
                </a:r>
              </a:p>
              <a:p>
                <a:endParaRPr lang="en-US" sz="2400" dirty="0">
                  <a:ea typeface="ヒラギノ角ゴ Pro W3" charset="-128"/>
                </a:endParaRPr>
              </a:p>
              <a:p>
                <a:r>
                  <a:rPr lang="en-US" altLang="en-US" sz="2400" dirty="0">
                    <a:ea typeface="ヒラギノ角ゴ Pro W3" charset="-128"/>
                  </a:rPr>
                  <a:t>So, paying the points will save you $38.32 each month. However, you have to pay $2,000 upfront.</a:t>
                </a:r>
              </a:p>
              <a:p>
                <a:r>
                  <a:rPr lang="en-US" altLang="en-US" sz="2400" dirty="0">
                    <a:ea typeface="ヒラギノ角ゴ Pro W3" charset="-128"/>
                  </a:rPr>
                  <a:t>You can see that the decision depends on how long you want to live in the house, keeping the same mortgage</a:t>
                </a:r>
                <a:r>
                  <a:rPr lang="en-US" altLang="en-US" sz="2400" dirty="0" smtClean="0">
                    <a:ea typeface="ヒラギノ角ゴ Pro W3" charset="-128"/>
                  </a:rPr>
                  <a:t>.</a:t>
                </a:r>
              </a:p>
              <a:p>
                <a:r>
                  <a:rPr lang="en-US" altLang="en-US" sz="2400" dirty="0">
                    <a:ea typeface="ヒラギノ角ゴ Pro W3" charset="-128"/>
                  </a:rPr>
                  <a:t>If you only want to live there 12 months, clearly the $2,000 upfront cost is not worth the monthly savings.</a:t>
                </a:r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2" t="-1961" r="-232" b="-14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383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Table 14.2 Effective Rate of Interest on a Loan at 12% with 2 Discount Points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410619" y="1861820"/>
          <a:ext cx="7370762" cy="3624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70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8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0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9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Year of Payment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Effective Rate of Interest (%)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Year of Prepayment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Effective</a:t>
                      </a:r>
                      <a:r>
                        <a:rPr lang="en-US" b="1" baseline="0" dirty="0"/>
                        <a:t> Rate of Interest (%)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14.54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12.65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13.40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12.60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13.02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12.52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12.84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12.45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12.73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12.42</a:t>
                      </a:r>
                    </a:p>
                  </a:txBody>
                  <a:tcPr marL="91442" marR="914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47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dirty="0">
                <a:ea typeface="ヒラギノ角ゴ Pro W3" charset="-128"/>
              </a:rPr>
              <a:t>Characteristics of the Residential Mortgage: Mortgage Interest Rates &amp; </a:t>
            </a:r>
            <a:r>
              <a:rPr lang="en-US" altLang="en-US" sz="3000" dirty="0" smtClean="0">
                <a:ea typeface="ヒラギノ角ゴ Pro W3" charset="-128"/>
              </a:rPr>
              <a:t>Points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sz="2400" dirty="0">
                <a:ea typeface="ヒラギノ角ゴ Pro W3" charset="-128"/>
              </a:rPr>
              <a:t>Many mortgage lenders will point to the </a:t>
            </a:r>
            <a:br>
              <a:rPr lang="en-US" altLang="en-US" sz="2400" dirty="0">
                <a:ea typeface="ヒラギノ角ゴ Pro W3" charset="-128"/>
              </a:rPr>
            </a:br>
            <a:r>
              <a:rPr lang="en-US" altLang="en-US" sz="2400" dirty="0">
                <a:ea typeface="ヒラギノ角ゴ Pro W3" charset="-128"/>
              </a:rPr>
              <a:t>30-year effective rate of interest, and argue that the points are a good deal (and it is here, compared to the 12.68% </a:t>
            </a:r>
            <a:r>
              <a:rPr lang="en-US" altLang="en-US" sz="2400" i="1" dirty="0">
                <a:ea typeface="ヒラギノ角ゴ Pro W3" charset="-128"/>
              </a:rPr>
              <a:t>effective rate</a:t>
            </a:r>
            <a:r>
              <a:rPr lang="en-US" altLang="en-US" sz="2400" dirty="0">
                <a:ea typeface="ヒラギノ角ゴ Pro W3" charset="-128"/>
              </a:rPr>
              <a:t> on a 12% </a:t>
            </a:r>
            <a:r>
              <a:rPr lang="en-US" altLang="en-US" sz="2400" i="1" dirty="0">
                <a:ea typeface="ヒラギノ角ゴ Pro W3" charset="-128"/>
              </a:rPr>
              <a:t>nominal rate</a:t>
            </a:r>
            <a:r>
              <a:rPr lang="en-US" altLang="en-US" sz="2400" dirty="0">
                <a:ea typeface="ヒラギノ角ゴ Pro W3" charset="-128"/>
              </a:rPr>
              <a:t> mortgage).</a:t>
            </a:r>
          </a:p>
          <a:p>
            <a:r>
              <a:rPr lang="en-US" altLang="en-US" sz="2400" dirty="0">
                <a:ea typeface="ヒラギノ角ゴ Pro W3" charset="-128"/>
              </a:rPr>
              <a:t>Although the calculation is correct, the information is not what you need</a:t>
            </a:r>
            <a:r>
              <a:rPr lang="en-US" altLang="en-US" sz="2400" dirty="0" smtClean="0">
                <a:ea typeface="ヒラギノ角ゴ Pro W3" charset="-128"/>
              </a:rPr>
              <a:t>.</a:t>
            </a:r>
          </a:p>
          <a:p>
            <a:pPr marL="0" indent="0">
              <a:buNone/>
            </a:pPr>
            <a:r>
              <a:rPr lang="en-US" altLang="en-US" sz="2400" dirty="0">
                <a:ea typeface="ヒラギノ角ゴ Pro W3" charset="-128"/>
              </a:rPr>
              <a:t>You need to determine when the present value of the savings ($38.32) equals the $2,000 upfront. Using a financial calculator, this is:</a:t>
            </a:r>
          </a:p>
          <a:p>
            <a:pPr marL="0" indent="0">
              <a:buNone/>
            </a:pPr>
            <a:r>
              <a:rPr lang="en-US" altLang="en-US" sz="2400" i="1" dirty="0">
                <a:ea typeface="ヒラギノ角ゴ Pro W3" charset="-128"/>
              </a:rPr>
              <a:t>i</a:t>
            </a:r>
            <a:r>
              <a:rPr lang="en-US" altLang="en-US" sz="2400" dirty="0">
                <a:ea typeface="ヒラギノ角ゴ Pro W3" charset="-128"/>
              </a:rPr>
              <a:t> </a:t>
            </a:r>
            <a:r>
              <a:rPr lang="pt-BR" altLang="en-US" sz="2400" dirty="0"/>
              <a:t>=</a:t>
            </a:r>
            <a:r>
              <a:rPr lang="en-US" altLang="en-US" sz="2400" dirty="0">
                <a:ea typeface="ヒラギノ角ゴ Pro W3" charset="-128"/>
              </a:rPr>
              <a:t> 1, </a:t>
            </a:r>
            <a:r>
              <a:rPr lang="en-US" altLang="en-US" sz="2400" i="1" dirty="0">
                <a:ea typeface="ヒラギノ角ゴ Pro W3" charset="-128"/>
              </a:rPr>
              <a:t>PV</a:t>
            </a:r>
            <a:r>
              <a:rPr lang="en-US" altLang="en-US" sz="2400" dirty="0">
                <a:ea typeface="ヒラギノ角ゴ Pro W3" charset="-128"/>
              </a:rPr>
              <a:t> </a:t>
            </a:r>
            <a:r>
              <a:rPr lang="pt-BR" altLang="en-US" sz="2400" dirty="0"/>
              <a:t>=</a:t>
            </a:r>
            <a:r>
              <a:rPr lang="en-US" altLang="en-US" sz="2400" dirty="0">
                <a:ea typeface="ヒラギノ角ゴ Pro W3" charset="-128"/>
              </a:rPr>
              <a:t> </a:t>
            </a:r>
            <a:r>
              <a:rPr lang="en-US" altLang="en-US" sz="2400" dirty="0">
                <a:latin typeface="Verdana"/>
                <a:ea typeface="Verdana"/>
                <a:cs typeface="Verdana"/>
              </a:rPr>
              <a:t>−</a:t>
            </a:r>
            <a:r>
              <a:rPr lang="en-US" altLang="en-US" sz="2400" dirty="0">
                <a:ea typeface="ヒラギノ角ゴ Pro W3" charset="-128"/>
              </a:rPr>
              <a:t>2,000, PMT = 38.32</a:t>
            </a:r>
          </a:p>
          <a:p>
            <a:pPr marL="0" indent="0">
              <a:buNone/>
            </a:pPr>
            <a:r>
              <a:rPr lang="en-US" altLang="en-US" sz="2400" dirty="0">
                <a:ea typeface="ヒラギノ角ゴ Pro W3" charset="-128"/>
              </a:rPr>
              <a:t>Calculate </a:t>
            </a:r>
            <a:r>
              <a:rPr lang="en-US" altLang="en-US" sz="2400" i="1" dirty="0">
                <a:ea typeface="ヒラギノ角ゴ Pro W3" charset="-128"/>
              </a:rPr>
              <a:t>n</a:t>
            </a:r>
            <a:r>
              <a:rPr lang="en-US" altLang="en-US" sz="2400" dirty="0">
                <a:ea typeface="ヒラギノ角ゴ Pro W3" charset="-128"/>
              </a:rPr>
              <a:t>. </a:t>
            </a:r>
            <a:r>
              <a:rPr lang="en-US" altLang="en-US" sz="2400" i="1" dirty="0">
                <a:ea typeface="ヒラギノ角ゴ Pro W3" charset="-128"/>
              </a:rPr>
              <a:t>n</a:t>
            </a:r>
            <a:r>
              <a:rPr lang="en-US" altLang="en-US" sz="2400" dirty="0">
                <a:ea typeface="ヒラギノ角ゴ Pro W3" charset="-128"/>
              </a:rPr>
              <a:t> </a:t>
            </a:r>
            <a:r>
              <a:rPr lang="pt-BR" altLang="en-US" sz="2400" dirty="0"/>
              <a:t>=</a:t>
            </a:r>
            <a:r>
              <a:rPr lang="en-US" altLang="en-US" sz="2400" dirty="0">
                <a:ea typeface="ヒラギノ角ゴ Pro W3" charset="-128"/>
              </a:rPr>
              <a:t> 74 months, or about 6.2 years</a:t>
            </a:r>
            <a:r>
              <a:rPr lang="en-US" altLang="en-US" sz="2400" dirty="0" smtClean="0">
                <a:ea typeface="ヒラギノ角ゴ Pro W3" charset="-128"/>
              </a:rPr>
              <a:t>.</a:t>
            </a:r>
          </a:p>
          <a:p>
            <a:r>
              <a:rPr lang="en-US" altLang="en-US" sz="2400" dirty="0">
                <a:ea typeface="ヒラギノ角ゴ Pro W3" charset="-128"/>
              </a:rPr>
              <a:t>So, if you </a:t>
            </a:r>
            <a:r>
              <a:rPr lang="en-US" altLang="en-US" sz="2400" i="1" dirty="0">
                <a:ea typeface="ヒラギノ角ゴ Pro W3" charset="-128"/>
              </a:rPr>
              <a:t>think</a:t>
            </a:r>
            <a:r>
              <a:rPr lang="en-US" altLang="en-US" sz="2400" dirty="0">
                <a:ea typeface="ヒラギノ角ゴ Pro W3" charset="-128"/>
              </a:rPr>
              <a:t> you will stay in the house and not refinance for at least 6.2 years, paying the $2,000 for the lower payment is a sound financial decision.</a:t>
            </a:r>
          </a:p>
          <a:p>
            <a:r>
              <a:rPr lang="en-US" altLang="en-US" sz="2400" dirty="0">
                <a:ea typeface="ヒラギノ角ゴ Pro W3" charset="-128"/>
              </a:rPr>
              <a:t>Otherwise, you should accept the 12% loan.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328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Characteristics of the Residential Mortgage: Loan Terms </a:t>
            </a:r>
            <a:r>
              <a:rPr lang="en-US" altLang="en-US" sz="1800" dirty="0">
                <a:ea typeface="ヒラギノ角ゴ Pro W3" charset="-128"/>
              </a:rPr>
              <a:t>(1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Mortgage loan contracts contain many legal terms that need to be understood. Most protect the lender from financial loss.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Collateral: usually the real estate being </a:t>
            </a:r>
            <a:r>
              <a:rPr lang="en-US" sz="2400" dirty="0" smtClean="0"/>
              <a:t>financed, pledged as security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000" dirty="0" smtClean="0"/>
              <a:t>Lien: a public record that attached to the title of the property. It gives the lender the right to sell the property if default.</a:t>
            </a:r>
            <a:endParaRPr lang="en-US" sz="2000" dirty="0"/>
          </a:p>
          <a:p>
            <a:pPr>
              <a:buFont typeface="Arial"/>
              <a:buChar char="•"/>
              <a:defRPr/>
            </a:pPr>
            <a:r>
              <a:rPr lang="en-US" sz="2400" dirty="0"/>
              <a:t>Down payment: a portion of the purchase price paid by the </a:t>
            </a:r>
            <a:r>
              <a:rPr lang="en-US" sz="2400" dirty="0" smtClean="0"/>
              <a:t>borrower</a:t>
            </a:r>
          </a:p>
          <a:p>
            <a:pPr lvl="1">
              <a:buFont typeface="Arial"/>
              <a:buChar char="•"/>
              <a:defRPr/>
            </a:pPr>
            <a:r>
              <a:rPr lang="en-US" sz="2000" dirty="0" smtClean="0"/>
              <a:t>Reduce moral hazard problem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660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Characteristics of the Residential Mortgage: Loan Terms </a:t>
            </a:r>
            <a:r>
              <a:rPr lang="en-US" altLang="en-US" sz="1800" dirty="0">
                <a:ea typeface="ヒラギノ角ゴ Pro W3" charset="-128"/>
              </a:rPr>
              <a:t>(2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400"/>
              </a:spcBef>
            </a:pPr>
            <a:r>
              <a:rPr lang="en-US" altLang="en-US" sz="2400" dirty="0">
                <a:ea typeface="ヒラギノ角ゴ Pro W3" charset="-128"/>
              </a:rPr>
              <a:t>Mortgage loan contracts contain many legal terms that need to be understood. Most protect the lender from financial loss.</a:t>
            </a:r>
          </a:p>
          <a:p>
            <a:pPr>
              <a:spcBef>
                <a:spcPts val="1400"/>
              </a:spcBef>
            </a:pPr>
            <a:r>
              <a:rPr lang="en-US" altLang="en-US" sz="2400" dirty="0" smtClean="0">
                <a:ea typeface="ヒラギノ角ゴ Pro W3" charset="-128"/>
              </a:rPr>
              <a:t>Primary </a:t>
            </a:r>
            <a:r>
              <a:rPr lang="en-US" altLang="en-US" sz="2400" smtClean="0">
                <a:ea typeface="ヒラギノ角ゴ Pro W3" charset="-128"/>
              </a:rPr>
              <a:t>Mortgage Insurance (PMI): </a:t>
            </a:r>
            <a:r>
              <a:rPr lang="en-US" altLang="en-US" sz="2400" dirty="0">
                <a:ea typeface="ヒラギノ角ゴ Pro W3" charset="-128"/>
              </a:rPr>
              <a:t>insurance against default by the borrower</a:t>
            </a:r>
          </a:p>
          <a:p>
            <a:pPr>
              <a:spcBef>
                <a:spcPts val="1400"/>
              </a:spcBef>
            </a:pPr>
            <a:r>
              <a:rPr lang="en-US" altLang="en-US" sz="2400" dirty="0">
                <a:ea typeface="ヒラギノ角ゴ Pro W3" charset="-128"/>
              </a:rPr>
              <a:t>Qualifications: includes credit history, employment history, etc., to determine the borrowers ability to repay the mortgage as specified in the contact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545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Characteristics of the Residential Mortgage: Loan Terms </a:t>
            </a:r>
            <a:r>
              <a:rPr lang="en-US" altLang="en-US" sz="1800" dirty="0">
                <a:ea typeface="ヒラギノ角ゴ Pro W3" charset="-128"/>
              </a:rPr>
              <a:t>(3 of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Lenders will also order a credit report from one of the credit reporting agencies.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The score reported is called the FICO.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The range is 300 to 850, with 660 to 720 being average.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Payment history, debt, and even credit card applications can affect your credit score.</a:t>
            </a:r>
          </a:p>
        </p:txBody>
      </p:sp>
    </p:spTree>
    <p:extLst>
      <p:ext uri="{BB962C8B-B14F-4D97-AF65-F5344CB8AC3E}">
        <p14:creationId xmlns:p14="http://schemas.microsoft.com/office/powerpoint/2010/main" val="353801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Characteristics of the Residential Mortgage: Loan Amortization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en-US" sz="2400" dirty="0"/>
              <a:t>Mortgage loans are amortized loans:</a:t>
            </a:r>
          </a:p>
          <a:p>
            <a:pPr>
              <a:buFont typeface="Arial"/>
              <a:buChar char="•"/>
              <a:defRPr/>
            </a:pPr>
            <a:r>
              <a:rPr lang="en-US" altLang="en-US" sz="2400" dirty="0"/>
              <a:t>fixed, level payment</a:t>
            </a:r>
          </a:p>
          <a:p>
            <a:pPr>
              <a:buFont typeface="Arial"/>
              <a:buChar char="•"/>
              <a:defRPr/>
            </a:pPr>
            <a:r>
              <a:rPr lang="en-US" altLang="en-US" sz="2400" dirty="0"/>
              <a:t>pays interest due plus some principal</a:t>
            </a:r>
          </a:p>
          <a:p>
            <a:pPr>
              <a:buFont typeface="Arial"/>
              <a:buChar char="•"/>
              <a:defRPr/>
            </a:pPr>
            <a:r>
              <a:rPr lang="en-US" altLang="en-US" sz="2400" dirty="0"/>
              <a:t>balance on the mortgage will be zero when the last payment is made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780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Table 14.3 Amortization of a 30-Year, $130,000 Loan at 8.5%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133602" y="1752601"/>
          <a:ext cx="7924799" cy="3998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0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5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4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Payment Number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Beginning Balance of Loan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Monthly Payment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Amount Applied to Interest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Amount Applied to Principal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Ending Balance of Loan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130,000.00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920.83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78.76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129,921.24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128,040.58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906.95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92.64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127,947.95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124,257.09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999.59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880.15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119.44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124,137.65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115,366.01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817.18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182.41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115,183.60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101,786.66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720.99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278.60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101,508.06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81,046.91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574.08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425.51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80,621.40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992.56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999.59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7.03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992.56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05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Types of Mortgage Loans </a:t>
            </a:r>
            <a:r>
              <a:rPr lang="en-US" altLang="en-US" sz="1800" dirty="0">
                <a:ea typeface="ヒラギノ角ゴ Pro W3" charset="-128"/>
              </a:rPr>
              <a:t>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Insured vs. Conventional Mortgages: if the down payment is less than 20%, insurance is usually required</a:t>
            </a:r>
          </a:p>
          <a:p>
            <a:r>
              <a:rPr lang="en-US" altLang="en-US" sz="2400" dirty="0">
                <a:ea typeface="ヒラギノ角ゴ Pro W3" charset="-128"/>
              </a:rPr>
              <a:t>Fixed-Rate Mortgages: the interest rate is fixed for the life of the mortgage</a:t>
            </a:r>
          </a:p>
          <a:p>
            <a:r>
              <a:rPr lang="en-US" altLang="en-US" sz="2400" dirty="0">
                <a:ea typeface="ヒラギノ角ゴ Pro W3" charset="-128"/>
              </a:rPr>
              <a:t>Adjustable-Rate Mortgages: the interest rate can fluctuate within certain parameters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069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Types of Mortgage Loans </a:t>
            </a:r>
            <a:r>
              <a:rPr lang="en-US" altLang="en-US" sz="1800" dirty="0">
                <a:ea typeface="ヒラギノ角ゴ Pro W3" charset="-128"/>
              </a:rPr>
              <a:t>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Other Types</a:t>
            </a:r>
          </a:p>
          <a:p>
            <a:pPr lvl="1"/>
            <a:r>
              <a:rPr lang="en-US" altLang="en-US" dirty="0">
                <a:ea typeface="ヒラギノ角ゴ Pro W3" charset="-128"/>
              </a:rPr>
              <a:t>Graduated-Payment Mortgages (GPMs</a:t>
            </a:r>
            <a:r>
              <a:rPr lang="en-US" altLang="en-US" dirty="0" smtClean="0">
                <a:ea typeface="ヒラギノ角ゴ Pro W3" charset="-128"/>
              </a:rPr>
              <a:t>)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Growing </a:t>
            </a:r>
            <a:r>
              <a:rPr lang="en-US" altLang="en-US" dirty="0">
                <a:ea typeface="ヒラギノ角ゴ Pro W3" charset="-128"/>
              </a:rPr>
              <a:t>Equity Mortgages (GEMs</a:t>
            </a:r>
            <a:r>
              <a:rPr lang="en-US" altLang="en-US" dirty="0" smtClean="0">
                <a:ea typeface="ヒラギノ角ゴ Pro W3" charset="-128"/>
              </a:rPr>
              <a:t>)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Second Mortgages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Reverse </a:t>
            </a:r>
            <a:r>
              <a:rPr lang="en-US" altLang="en-US" dirty="0">
                <a:ea typeface="ヒラギノ角ゴ Pro W3" charset="-128"/>
              </a:rPr>
              <a:t>Annuity Mortgages (RAMs</a:t>
            </a:r>
            <a:r>
              <a:rPr lang="en-US" altLang="en-US" dirty="0" smtClean="0">
                <a:ea typeface="ヒラギノ角ゴ Pro W3" charset="-128"/>
              </a:rPr>
              <a:t>)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Option ARMs</a:t>
            </a:r>
            <a:endParaRPr lang="en-US" dirty="0"/>
          </a:p>
          <a:p>
            <a:r>
              <a:rPr lang="en-US" altLang="en-US" sz="2400" dirty="0">
                <a:ea typeface="ヒラギノ角ゴ Pro W3" charset="-128"/>
              </a:rPr>
              <a:t>The following table lists additional characteristics on all the loans.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627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Chapter </a:t>
            </a:r>
            <a:r>
              <a:rPr lang="en-US" altLang="en-US" dirty="0" smtClean="0">
                <a:ea typeface="ヒラギノ角ゴ Pro W3" charset="-128"/>
              </a:rPr>
              <a:t>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dirty="0">
                <a:ea typeface="ヒラギノ角ゴ Pro W3" charset="-128"/>
              </a:rPr>
              <a:t>Topics include:</a:t>
            </a:r>
          </a:p>
          <a:p>
            <a:pPr lvl="1"/>
            <a:r>
              <a:rPr lang="en-US" altLang="en-US" dirty="0">
                <a:ea typeface="ヒラギノ角ゴ Pro W3" charset="-128"/>
              </a:rPr>
              <a:t>What Are Mortgages</a:t>
            </a:r>
            <a:r>
              <a:rPr lang="en-US" altLang="en-US" dirty="0" smtClean="0">
                <a:ea typeface="ヒラギノ角ゴ Pro W3" charset="-128"/>
              </a:rPr>
              <a:t>?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Characteristics </a:t>
            </a:r>
            <a:r>
              <a:rPr lang="en-US" altLang="en-US" dirty="0">
                <a:ea typeface="ヒラギノ角ゴ Pro W3" charset="-128"/>
              </a:rPr>
              <a:t>of Residential </a:t>
            </a:r>
            <a:r>
              <a:rPr lang="en-US" altLang="en-US" dirty="0" smtClean="0">
                <a:ea typeface="ヒラギノ角ゴ Pro W3" charset="-128"/>
              </a:rPr>
              <a:t>Mortgages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Types </a:t>
            </a:r>
            <a:r>
              <a:rPr lang="en-US" altLang="en-US" dirty="0">
                <a:ea typeface="ヒラギノ角ゴ Pro W3" charset="-128"/>
              </a:rPr>
              <a:t>of Mortgage </a:t>
            </a:r>
            <a:r>
              <a:rPr lang="en-US" altLang="en-US" dirty="0" smtClean="0">
                <a:ea typeface="ヒラギノ角ゴ Pro W3" charset="-128"/>
              </a:rPr>
              <a:t>Loans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Mortgage-Lending Institutions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Loan Servicing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Secondary </a:t>
            </a:r>
            <a:r>
              <a:rPr lang="en-US" altLang="en-US" dirty="0">
                <a:ea typeface="ヒラギノ角ゴ Pro W3" charset="-128"/>
              </a:rPr>
              <a:t>Mortgage </a:t>
            </a:r>
            <a:r>
              <a:rPr lang="en-US" altLang="en-US" dirty="0" smtClean="0">
                <a:ea typeface="ヒラギノ角ゴ Pro W3" charset="-128"/>
              </a:rPr>
              <a:t>Market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Securitization </a:t>
            </a:r>
            <a:r>
              <a:rPr lang="en-US" altLang="en-US" dirty="0">
                <a:ea typeface="ヒラギノ角ゴ Pro W3" charset="-128"/>
              </a:rPr>
              <a:t>of </a:t>
            </a:r>
            <a:r>
              <a:rPr lang="en-US" altLang="en-US" dirty="0" smtClean="0">
                <a:ea typeface="ヒラギノ角ゴ Pro W3" charset="-128"/>
              </a:rPr>
              <a:t>Mortgages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91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Table 14.4 Summary of Mortgage Types</a:t>
            </a:r>
            <a:r>
              <a:rPr lang="en-US" altLang="en-US" sz="2400" dirty="0"/>
              <a:t> </a:t>
            </a:r>
            <a:r>
              <a:rPr lang="en-US" altLang="en-US" sz="1800" dirty="0">
                <a:ea typeface="ヒラギノ角ゴ Pro W3" charset="-128"/>
              </a:rPr>
              <a:t>(1 of 2)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476500" y="2026920"/>
          <a:ext cx="7239000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6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Conventional mortgage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Loan is not guaranteed; usually requires private mortgage insurance; 5% to 20% down payment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Insured mortgage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Loan is guaranteed by FHA or VA; low or zero down payment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Adjustable-rate</a:t>
                      </a:r>
                    </a:p>
                    <a:p>
                      <a:r>
                        <a:rPr lang="en-US" sz="1600" u="none" strike="noStrike" kern="1200" baseline="0" dirty="0"/>
                        <a:t>mortgage (ARM)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Interest rate is tied to some other security and is adjusted periodically; size of adjustment is subject to annual limits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Graduated-payment</a:t>
                      </a:r>
                    </a:p>
                    <a:p>
                      <a:r>
                        <a:rPr lang="en-US" sz="1600" u="none" strike="noStrike" kern="1200" baseline="0" dirty="0"/>
                        <a:t>mortgage (GPM)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Initial low payment increases each year; loan amortizes in 30 years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Table 14.4 Summary of Mortgage Types </a:t>
            </a:r>
            <a:r>
              <a:rPr lang="en-US" altLang="en-US" sz="1800" dirty="0">
                <a:ea typeface="ヒラギノ角ゴ Pro W3" charset="-128"/>
              </a:rPr>
              <a:t>(2 of 2)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476500" y="2026920"/>
          <a:ext cx="7239000" cy="2225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6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Growing-equity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mortgage (GEM)</a:t>
                      </a:r>
                      <a:endParaRPr lang="en-US" sz="1600" dirty="0"/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Initial payment increases each year; loan amortizes in less than 30 years</a:t>
                      </a:r>
                      <a:endParaRPr lang="en-US" sz="1600" dirty="0"/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Second mortgage</a:t>
                      </a:r>
                      <a:endParaRPr lang="en-US" sz="1600" dirty="0"/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Loan is secured by a second lien against the real estate; often used for lines of credit or home improvement loans</a:t>
                      </a:r>
                      <a:endParaRPr lang="en-US" sz="1600" dirty="0"/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Reverse annuity</a:t>
                      </a:r>
                    </a:p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mortgage</a:t>
                      </a:r>
                      <a:endParaRPr lang="en-US" sz="1600" dirty="0"/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Lender disburses a monthly payment to the borrower on an increasing-balance loan; loan comes due when the real estate is sold</a:t>
                      </a:r>
                      <a:endParaRPr lang="en-US" sz="1600" dirty="0"/>
                    </a:p>
                  </a:txBody>
                  <a:tcPr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68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Mortgage-Lending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Originally, thrift institutions were the primary originator of mortgages in the U.S. and, therefore, the primary holder of mortgage loans.</a:t>
            </a:r>
          </a:p>
          <a:p>
            <a:r>
              <a:rPr lang="en-US" altLang="en-US" sz="2400" dirty="0">
                <a:ea typeface="ヒラギノ角ゴ Pro W3" charset="-128"/>
              </a:rPr>
              <a:t>As the next figure illustrates, this is not the case anymore.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20387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Figure 14.2 Share of the Mortgage Market Held by Major Mortgage-Lending Institutions</a:t>
            </a:r>
            <a:endParaRPr lang="en-US" sz="2400" dirty="0"/>
          </a:p>
        </p:txBody>
      </p:sp>
      <p:pic>
        <p:nvPicPr>
          <p:cNvPr id="4" name="Picture 2" descr="The data shown in the pie chart is as follows:&#10;◦ Federal Agencies and Other: 45 percent&#10;◦ Depository Institutions (Banks): 32 percent&#10;◦ Mortgage Pools and Trusts: 20 percent&#10;◦ Life Insurance Companies: 3 perc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680" y="1524001"/>
            <a:ext cx="7406640" cy="4057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715001"/>
            <a:ext cx="8229600" cy="258763"/>
          </a:xfrm>
        </p:spPr>
        <p:txBody>
          <a:bodyPr/>
          <a:lstStyle/>
          <a:p>
            <a:pPr marL="0" indent="0">
              <a:buNone/>
            </a:pPr>
            <a:r>
              <a:rPr lang="en-US" sz="1200" i="1" dirty="0"/>
              <a:t>Source:</a:t>
            </a:r>
            <a:r>
              <a:rPr lang="en-US" sz="1200" dirty="0"/>
              <a:t> </a:t>
            </a:r>
            <a:r>
              <a:rPr lang="en-US" sz="1200" dirty="0">
                <a:hlinkClick r:id="rId3"/>
              </a:rPr>
              <a:t>http://www.federalreserve.gov/econresdata/releases/mortoutstand/current.htm</a:t>
            </a:r>
            <a:r>
              <a:rPr lang="en-US" sz="12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68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Loan </a:t>
            </a:r>
            <a:r>
              <a:rPr lang="en-US" altLang="en-US" dirty="0" smtClean="0">
                <a:ea typeface="ヒラギノ角ゴ Pro W3" charset="-128"/>
              </a:rPr>
              <a:t>Servicing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Most mortgages are immediately sold - frees cash to originate another loan.</a:t>
            </a:r>
          </a:p>
          <a:p>
            <a:r>
              <a:rPr lang="en-US" altLang="en-US" sz="2400" dirty="0">
                <a:ea typeface="ヒラギノ角ゴ Pro W3" charset="-128"/>
              </a:rPr>
              <a:t>Loan servicers collect monthly payments, usually keeping a portion of the payments received</a:t>
            </a:r>
            <a:r>
              <a:rPr lang="en-US" altLang="en-US" sz="2400" dirty="0" smtClean="0">
                <a:ea typeface="ヒラギノ角ゴ Pro W3" charset="-128"/>
              </a:rPr>
              <a:t>.</a:t>
            </a:r>
          </a:p>
          <a:p>
            <a:pPr marL="0" indent="0">
              <a:buNone/>
              <a:defRPr/>
            </a:pPr>
            <a:r>
              <a:rPr lang="en-US" sz="2400" dirty="0"/>
              <a:t>In all, there are three distinct elements in mortgage loans:</a:t>
            </a:r>
          </a:p>
          <a:p>
            <a:pPr>
              <a:defRPr/>
            </a:pPr>
            <a:r>
              <a:rPr lang="en-US" sz="2400" dirty="0"/>
              <a:t>The originator packages the loan for an investor</a:t>
            </a:r>
          </a:p>
          <a:p>
            <a:pPr>
              <a:defRPr/>
            </a:pPr>
            <a:r>
              <a:rPr lang="en-US" sz="2400" dirty="0"/>
              <a:t>The investor holds the loan</a:t>
            </a:r>
          </a:p>
          <a:p>
            <a:pPr>
              <a:defRPr/>
            </a:pPr>
            <a:r>
              <a:rPr lang="en-US" sz="2400" dirty="0"/>
              <a:t>The servicing agent handles the paperwork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8465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E-Finance: Borrowers Shop the Web for Mortgages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dirty="0">
                <a:ea typeface="ヒラギノ角ゴ Pro W3" charset="-128"/>
              </a:rPr>
              <a:t>Mortgages used to originate from a local bank. But the web is well-suited to handle online mortgage origination:</a:t>
            </a:r>
          </a:p>
          <a:p>
            <a:pPr>
              <a:spcBef>
                <a:spcPts val="1200"/>
              </a:spcBef>
            </a:pPr>
            <a:r>
              <a:rPr lang="en-US" altLang="en-US" sz="2400" dirty="0">
                <a:ea typeface="ヒラギノ角ゴ Pro W3" charset="-128"/>
              </a:rPr>
              <a:t>This is a financial product—nothing really needs to be delivered</a:t>
            </a:r>
          </a:p>
          <a:p>
            <a:pPr>
              <a:spcBef>
                <a:spcPts val="1200"/>
              </a:spcBef>
            </a:pPr>
            <a:r>
              <a:rPr lang="en-US" altLang="en-US" sz="2400" dirty="0">
                <a:ea typeface="ヒラギノ角ゴ Pro W3" charset="-128"/>
              </a:rPr>
              <a:t>Mortgages are fairly standardized. There is no product differentiation to consider.</a:t>
            </a:r>
          </a:p>
          <a:p>
            <a:pPr>
              <a:spcBef>
                <a:spcPts val="1200"/>
              </a:spcBef>
            </a:pPr>
            <a:r>
              <a:rPr lang="en-US" altLang="en-US" sz="2400" dirty="0">
                <a:ea typeface="ヒラギノ角ゴ Pro W3" charset="-128"/>
              </a:rPr>
              <a:t>Little bank loyalty for borrowers</a:t>
            </a:r>
          </a:p>
          <a:p>
            <a:pPr>
              <a:spcBef>
                <a:spcPts val="1200"/>
              </a:spcBef>
            </a:pPr>
            <a:r>
              <a:rPr lang="en-US" altLang="en-US" sz="2400" dirty="0">
                <a:ea typeface="ヒラギノ角ゴ Pro W3" charset="-128"/>
              </a:rPr>
              <a:t>Online lenders have low overhead, and so lower fees.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4782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Secondary Mortgage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The secondary mortgage market was originally established by the federal government after WWII when it created Fannie Mae to buy mortgages from thrifts.</a:t>
            </a:r>
          </a:p>
          <a:p>
            <a:r>
              <a:rPr lang="en-US" altLang="en-US" sz="2400" dirty="0">
                <a:ea typeface="ヒラギノ角ゴ Pro W3" charset="-128"/>
              </a:rPr>
              <a:t>The market experienced tremendous growth in the early to mid-1980, and has continued to remain a strong market in </a:t>
            </a:r>
            <a:br>
              <a:rPr lang="en-US" altLang="en-US" sz="2400" dirty="0">
                <a:ea typeface="ヒラギノ角ゴ Pro W3" charset="-128"/>
              </a:rPr>
            </a:br>
            <a:r>
              <a:rPr lang="en-US" altLang="en-US" sz="2400" dirty="0">
                <a:ea typeface="ヒラギノ角ゴ Pro W3" charset="-128"/>
              </a:rPr>
              <a:t>the U.S.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872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Securitization of </a:t>
            </a:r>
            <a:r>
              <a:rPr lang="en-US" altLang="en-US" dirty="0" smtClean="0">
                <a:ea typeface="ヒラギノ角ゴ Pro W3" charset="-128"/>
              </a:rPr>
              <a:t>Mortgages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The securitization of mortgages developed because of the risk of default and costs of prepayment / servicing.</a:t>
            </a:r>
          </a:p>
          <a:p>
            <a:r>
              <a:rPr lang="en-US" altLang="en-US" sz="2400" dirty="0">
                <a:ea typeface="ヒラギノ角ゴ Pro W3" charset="-128"/>
              </a:rPr>
              <a:t>A pool of mortgages reduces this problem through diversification</a:t>
            </a:r>
            <a:r>
              <a:rPr lang="en-US" altLang="en-US" sz="2400" dirty="0" smtClean="0">
                <a:ea typeface="ヒラギノ角ゴ Pro W3" charset="-128"/>
              </a:rPr>
              <a:t>.</a:t>
            </a:r>
          </a:p>
          <a:p>
            <a:r>
              <a:rPr lang="en-US" altLang="en-US" sz="2400" dirty="0">
                <a:ea typeface="ヒラギノ角ゴ Pro W3" charset="-128"/>
              </a:rPr>
              <a:t>The </a:t>
            </a:r>
            <a:r>
              <a:rPr lang="en-US" altLang="en-US" sz="2400" i="1" dirty="0">
                <a:ea typeface="ヒラギノ角ゴ Pro W3" charset="-128"/>
              </a:rPr>
              <a:t>mortgage-backed security</a:t>
            </a:r>
            <a:r>
              <a:rPr lang="en-US" altLang="en-US" sz="2400" dirty="0">
                <a:ea typeface="ヒラギノ角ゴ Pro W3" charset="-128"/>
              </a:rPr>
              <a:t> (MBS) is created.</a:t>
            </a:r>
          </a:p>
          <a:p>
            <a:r>
              <a:rPr lang="en-US" altLang="en-US" sz="2400" dirty="0">
                <a:ea typeface="ヒラギノ角ゴ Pro W3" charset="-128"/>
              </a:rPr>
              <a:t>Pools including hundreds of mortgages.</a:t>
            </a:r>
          </a:p>
          <a:p>
            <a:r>
              <a:rPr lang="en-US" altLang="en-US" sz="2400" dirty="0">
                <a:ea typeface="ヒラギノ角ゴ Pro W3" charset="-128"/>
              </a:rPr>
              <a:t>Rights to the cash flows sold as separate securities.</a:t>
            </a:r>
          </a:p>
          <a:p>
            <a:r>
              <a:rPr lang="en-US" altLang="en-US" sz="2400" dirty="0">
                <a:ea typeface="ヒラギノ角ゴ Pro W3" charset="-128"/>
              </a:rPr>
              <a:t>At first, simple pass-through securities were designed.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3150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Securitization of Mortgages: The Mortgage Pass-Through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i="1" dirty="0">
                <a:ea typeface="ヒラギノ角ゴ Pro W3" charset="-128"/>
              </a:rPr>
              <a:t>Definition:</a:t>
            </a:r>
            <a:r>
              <a:rPr lang="en-US" altLang="en-US" sz="2400" dirty="0">
                <a:ea typeface="ヒラギノ角ゴ Pro W3" charset="-128"/>
              </a:rPr>
              <a:t> A security that has the borrower</a:t>
            </a:r>
            <a:r>
              <a:rPr lang="ja-JP" altLang="en-US" sz="2400" dirty="0"/>
              <a:t>’</a:t>
            </a:r>
            <a:r>
              <a:rPr lang="en-US" altLang="ja-JP" sz="2400" dirty="0">
                <a:ea typeface="ヒラギノ角ゴ Pro W3" charset="-128"/>
              </a:rPr>
              <a:t>s mortgage payments pass through the trustee before being disbursed to the investors</a:t>
            </a:r>
          </a:p>
          <a:p>
            <a:r>
              <a:rPr lang="en-US" altLang="en-US" sz="2400" dirty="0">
                <a:ea typeface="ヒラギノ角ゴ Pro W3" charset="-128"/>
              </a:rPr>
              <a:t>This design did eliminate idiosyncratic risk, but investors still faced </a:t>
            </a:r>
            <a:r>
              <a:rPr lang="en-US" altLang="en-US" sz="2400" i="1" dirty="0">
                <a:ea typeface="ヒラギノ角ゴ Pro W3" charset="-128"/>
              </a:rPr>
              <a:t>prepayment risk</a:t>
            </a:r>
            <a:r>
              <a:rPr lang="en-US" altLang="en-US" sz="2400" i="1" dirty="0" smtClean="0">
                <a:ea typeface="ヒラギノ角ゴ Pro W3" charset="-128"/>
              </a:rPr>
              <a:t>.</a:t>
            </a:r>
          </a:p>
          <a:p>
            <a:r>
              <a:rPr lang="en-US" altLang="en-US" sz="2400" dirty="0">
                <a:ea typeface="ヒラギノ角ゴ Pro W3" charset="-128"/>
              </a:rPr>
              <a:t>The value of mortgages held in pools is reaching nearly $8.0 trillion near the end of 2009.</a:t>
            </a:r>
          </a:p>
          <a:p>
            <a:r>
              <a:rPr lang="en-US" altLang="en-US" sz="2400" dirty="0">
                <a:ea typeface="ヒラギノ角ゴ Pro W3" charset="-128"/>
              </a:rPr>
              <a:t>Fell dramatically</a:t>
            </a:r>
          </a:p>
          <a:p>
            <a:r>
              <a:rPr lang="en-US" altLang="en-US" sz="2400" dirty="0">
                <a:ea typeface="ヒラギノ角ゴ Pro W3" charset="-128"/>
              </a:rPr>
              <a:t>The securities compete for funds along with all other bond market participants.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08613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2203"/>
          </a:xfrm>
        </p:spPr>
        <p:txBody>
          <a:bodyPr>
            <a:normAutofit fontScale="90000"/>
          </a:bodyPr>
          <a:lstStyle/>
          <a:p>
            <a:r>
              <a:rPr lang="en-US" altLang="en-US" sz="2400" dirty="0">
                <a:ea typeface="ヒラギノ角ゴ Pro W3" charset="-128"/>
              </a:rPr>
              <a:t>Figure 14.3 Value of Mortgage Principal Held in Mortgage Pools, 1984–2016</a:t>
            </a:r>
            <a:endParaRPr lang="en-US" dirty="0"/>
          </a:p>
        </p:txBody>
      </p:sp>
      <p:pic>
        <p:nvPicPr>
          <p:cNvPr id="4" name="Picture 2" descr="The vertical axis is labeled &quot;Funds in Mortgage Pools (dollar billions)&quot; and ranges from 0 to 8,000 in increments of 1,000. The horizontal axis lists dates from 1985 to 2015 in 2-year increments. The line shows funds in mortgage pools for 1985 as 400 billion dollars, which with a consistent growth over the years 2,000 billion dollars by the year 1996, 3,000 billion dollars by 2000, 4,000 billion dollars by 2003, and to a peak value of 7,600 billion dollars in 2009. The line shows a sudden decline for the year 2010 to fall down to a value of 3,000 billion dollars. The value further declines to 2,800 by the year 2015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895" y="782150"/>
            <a:ext cx="5580825" cy="4976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5867401"/>
            <a:ext cx="8229600" cy="258763"/>
          </a:xfrm>
        </p:spPr>
        <p:txBody>
          <a:bodyPr/>
          <a:lstStyle/>
          <a:p>
            <a:pPr marL="0" indent="0">
              <a:buNone/>
            </a:pPr>
            <a:r>
              <a:rPr lang="en-US" sz="1200" i="1" dirty="0"/>
              <a:t>Source:</a:t>
            </a:r>
            <a:r>
              <a:rPr lang="en-US" sz="1200" dirty="0"/>
              <a:t> </a:t>
            </a:r>
            <a:r>
              <a:rPr lang="en-US" sz="1200" dirty="0">
                <a:hlinkClick r:id="rId3"/>
              </a:rPr>
              <a:t>http://www.federalreserve.gov/econresdata/releases/mortoutstand/current.htm</a:t>
            </a:r>
            <a:r>
              <a:rPr lang="en-US" sz="12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ヒラギノ角ゴ Pro W3" charset="-128"/>
              </a:rPr>
              <a:t>What </a:t>
            </a:r>
            <a:r>
              <a:rPr lang="en-US" altLang="en-US" smtClean="0">
                <a:ea typeface="ヒラギノ角ゴ Pro W3" charset="-128"/>
              </a:rPr>
              <a:t>are </a:t>
            </a:r>
            <a:r>
              <a:rPr lang="en-US" altLang="en-US" dirty="0">
                <a:ea typeface="ヒラギノ角ゴ Pro W3" charset="-128"/>
              </a:rPr>
              <a:t>Mortgages?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A long-term loan secured by real estate</a:t>
            </a:r>
          </a:p>
          <a:p>
            <a:r>
              <a:rPr lang="en-US" altLang="en-US" sz="2400" dirty="0">
                <a:ea typeface="ヒラギノ角ゴ Pro W3" charset="-128"/>
              </a:rPr>
              <a:t>An amortized loan whereby a fixed payment pays both principal and interest each month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186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Securitization of Mortgages: Types of Pass-</a:t>
            </a:r>
            <a:r>
              <a:rPr lang="en-US" altLang="en-US" dirty="0" err="1">
                <a:ea typeface="ヒラギノ角ゴ Pro W3" charset="-128"/>
              </a:rPr>
              <a:t>Throughs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There are a variety of different types of pass-through securities. We will briefly look at three: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GNMA Pass-</a:t>
            </a:r>
            <a:r>
              <a:rPr lang="en-US" sz="2400" dirty="0" err="1"/>
              <a:t>Throughs</a:t>
            </a:r>
            <a:endParaRPr lang="en-US" sz="2400" dirty="0"/>
          </a:p>
          <a:p>
            <a:pPr>
              <a:buFont typeface="Arial"/>
              <a:buChar char="•"/>
              <a:defRPr/>
            </a:pPr>
            <a:r>
              <a:rPr lang="en-US" sz="2400" dirty="0"/>
              <a:t>FHLMC Pass-</a:t>
            </a:r>
            <a:r>
              <a:rPr lang="en-US" sz="2400" dirty="0" err="1"/>
              <a:t>Throughs</a:t>
            </a:r>
            <a:endParaRPr lang="en-US" sz="2400" dirty="0"/>
          </a:p>
          <a:p>
            <a:pPr>
              <a:buFont typeface="Arial"/>
              <a:buChar char="•"/>
              <a:defRPr/>
            </a:pPr>
            <a:r>
              <a:rPr lang="en-US" sz="2400" dirty="0"/>
              <a:t>Private Pass-</a:t>
            </a:r>
            <a:r>
              <a:rPr lang="en-US" sz="2400" dirty="0" err="1"/>
              <a:t>Throughs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9961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Securitization of Mortgages: GNMA Pass-</a:t>
            </a:r>
            <a:r>
              <a:rPr lang="en-US" altLang="en-US" dirty="0" err="1">
                <a:ea typeface="ヒラギノ角ゴ Pro W3" charset="-128"/>
              </a:rPr>
              <a:t>Throughs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400" dirty="0" err="1"/>
              <a:t>Ginnie</a:t>
            </a:r>
            <a:r>
              <a:rPr lang="en-US" sz="2400" dirty="0"/>
              <a:t> Mae began guaranteeing pass-</a:t>
            </a:r>
            <a:r>
              <a:rPr lang="en-US" sz="2400" dirty="0" err="1"/>
              <a:t>throughs</a:t>
            </a:r>
            <a:r>
              <a:rPr lang="en-US" sz="2400" dirty="0"/>
              <a:t> in 1968.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GNMA mortgages can be originated by many different financial institutions.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GNMA aggregates the mortgages and issues pass-</a:t>
            </a:r>
            <a:r>
              <a:rPr lang="en-US" sz="2400" dirty="0" err="1"/>
              <a:t>throughs</a:t>
            </a:r>
            <a:r>
              <a:rPr lang="en-US" sz="2400" dirty="0"/>
              <a:t> with rights to interest and principle.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GNMA also offers default insurance on the mortgages in the pools.</a:t>
            </a:r>
          </a:p>
        </p:txBody>
      </p:sp>
    </p:spTree>
    <p:extLst>
      <p:ext uri="{BB962C8B-B14F-4D97-AF65-F5344CB8AC3E}">
        <p14:creationId xmlns:p14="http://schemas.microsoft.com/office/powerpoint/2010/main" val="623549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Securitization of Mortgages: FHLMC Pass-</a:t>
            </a:r>
            <a:r>
              <a:rPr lang="en-US" altLang="en-US" dirty="0" err="1">
                <a:ea typeface="ヒラギノ角ゴ Pro W3" charset="-128"/>
              </a:rPr>
              <a:t>Throughs</a:t>
            </a:r>
            <a:r>
              <a:rPr lang="en-US" altLang="en-US" dirty="0">
                <a:ea typeface="ヒラギノ角ゴ Pro W3" charset="-128"/>
              </a:rPr>
              <a:t> </a:t>
            </a:r>
            <a:r>
              <a:rPr lang="en-US" altLang="en-US" sz="1800" dirty="0">
                <a:ea typeface="ヒラギノ角ゴ Pro W3" charset="-128"/>
              </a:rPr>
              <a:t>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400" dirty="0">
                <a:ea typeface="ヒラギノ角ゴ Pro W3" charset="0"/>
                <a:cs typeface="ヒラギノ角ゴ Pro W3" charset="0"/>
              </a:rPr>
              <a:t>Freddie Mac buys mortgages and packages them for resale in MBSs.</a:t>
            </a:r>
          </a:p>
          <a:p>
            <a:pPr>
              <a:defRPr/>
            </a:pPr>
            <a:r>
              <a:rPr lang="en-US" sz="2400" dirty="0">
                <a:ea typeface="ヒラギノ角ゴ Pro W3" charset="0"/>
                <a:cs typeface="ヒラギノ角ゴ Pro W3" charset="0"/>
              </a:rPr>
              <a:t>FHLMC pools contain mortgages that are not guaranteed, and may have different rates, etc.</a:t>
            </a:r>
          </a:p>
          <a:p>
            <a:pPr>
              <a:defRPr/>
            </a:pPr>
            <a:r>
              <a:rPr lang="en-US" sz="2400" dirty="0">
                <a:ea typeface="ヒラギノ角ゴ Pro W3" charset="0"/>
                <a:cs typeface="ヒラギノ角ゴ Pro W3" charset="0"/>
              </a:rPr>
              <a:t>Pass-through securities issued by Freddie are called </a:t>
            </a:r>
            <a:r>
              <a:rPr lang="en-US" sz="2400" i="1" dirty="0">
                <a:ea typeface="ヒラギノ角ゴ Pro W3" charset="0"/>
                <a:cs typeface="ヒラギノ角ゴ Pro W3" charset="0"/>
              </a:rPr>
              <a:t>participation certificates.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428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Securitization of Mortgages: FHLMC Pass-</a:t>
            </a:r>
            <a:r>
              <a:rPr lang="en-US" altLang="en-US" dirty="0" err="1">
                <a:ea typeface="ヒラギノ角ゴ Pro W3" charset="-128"/>
              </a:rPr>
              <a:t>Throughs</a:t>
            </a:r>
            <a:r>
              <a:rPr lang="en-US" altLang="en-US" dirty="0">
                <a:ea typeface="ヒラギノ角ゴ Pro W3" charset="-128"/>
              </a:rPr>
              <a:t> </a:t>
            </a:r>
            <a:r>
              <a:rPr lang="en-US" altLang="en-US" sz="1800" dirty="0">
                <a:ea typeface="ヒラギノ角ゴ Pro W3" charset="-128"/>
              </a:rPr>
              <a:t>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altLang="en-US" sz="2400" i="1" dirty="0">
                <a:ea typeface="ヒラギノ角ゴ Pro W3" charset="-128"/>
              </a:rPr>
              <a:t>Definition:</a:t>
            </a:r>
            <a:r>
              <a:rPr lang="en-US" altLang="en-US" sz="2400" dirty="0">
                <a:ea typeface="ヒラギノ角ゴ Pro W3" charset="-128"/>
              </a:rPr>
              <a:t> A CMO is a structured MBS where investor </a:t>
            </a:r>
            <a:r>
              <a:rPr lang="ja-JP" altLang="en-US" sz="2400" dirty="0"/>
              <a:t>“</a:t>
            </a:r>
            <a:r>
              <a:rPr lang="en-US" altLang="ja-JP" sz="2400" dirty="0">
                <a:ea typeface="ヒラギノ角ゴ Pro W3" charset="-128"/>
              </a:rPr>
              <a:t>tranches</a:t>
            </a:r>
            <a:r>
              <a:rPr lang="ja-JP" altLang="en-US" sz="2400" dirty="0"/>
              <a:t>”</a:t>
            </a:r>
            <a:r>
              <a:rPr lang="en-US" altLang="ja-JP" sz="2400" dirty="0">
                <a:ea typeface="ヒラギノ角ゴ Pro W3" charset="-128"/>
              </a:rPr>
              <a:t> have different rights to different sets of cash flows.</a:t>
            </a:r>
          </a:p>
          <a:p>
            <a:pPr>
              <a:spcBef>
                <a:spcPts val="1200"/>
              </a:spcBef>
            </a:pPr>
            <a:r>
              <a:rPr lang="en-US" altLang="en-US" sz="2400" dirty="0">
                <a:ea typeface="ヒラギノ角ゴ Pro W3" charset="-128"/>
              </a:rPr>
              <a:t>This design structured the </a:t>
            </a:r>
            <a:r>
              <a:rPr lang="en-US" altLang="en-US" sz="2400" i="1" dirty="0">
                <a:ea typeface="ヒラギノ角ゴ Pro W3" charset="-128"/>
              </a:rPr>
              <a:t>prepayment risk.</a:t>
            </a:r>
            <a:r>
              <a:rPr lang="en-US" altLang="en-US" sz="2400" dirty="0">
                <a:ea typeface="ヒラギノ角ゴ Pro W3" charset="-128"/>
              </a:rPr>
              <a:t> Some tranches had little prepayment risk, while other had a lot.</a:t>
            </a:r>
          </a:p>
          <a:p>
            <a:pPr>
              <a:spcBef>
                <a:spcPts val="1200"/>
              </a:spcBef>
            </a:pPr>
            <a:r>
              <a:rPr lang="en-US" altLang="en-US" sz="2400" dirty="0">
                <a:ea typeface="ヒラギノ角ゴ Pro W3" charset="-128"/>
              </a:rPr>
              <a:t>Freddie Mac helped originate these structures, and continues to innovate new tranche designs.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537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Securitization of Mortgages: Private Pass-</a:t>
            </a:r>
            <a:r>
              <a:rPr lang="en-US" altLang="en-US" dirty="0" err="1">
                <a:ea typeface="ヒラギノ角ゴ Pro W3" charset="-128"/>
              </a:rPr>
              <a:t>Throughs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BankAmerica offered the first private pass-through in 1977.</a:t>
            </a:r>
          </a:p>
          <a:p>
            <a:r>
              <a:rPr lang="en-US" altLang="en-US" sz="2400" dirty="0">
                <a:ea typeface="ヒラギノ角ゴ Pro W3" charset="-128"/>
              </a:rPr>
              <a:t>Non-agency issuers are free to incorporate any type of mortgages into their MBSs, including jumbo loans, Alt-A loans, and other non-traditional mortgages.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4166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Subprime Mortgages and </a:t>
            </a:r>
            <a:r>
              <a:rPr lang="en-US" altLang="en-US" dirty="0" smtClean="0">
                <a:ea typeface="ヒラギノ角ゴ Pro W3" charset="-128"/>
              </a:rPr>
              <a:t>CDOs (CMOs) </a:t>
            </a:r>
            <a:r>
              <a:rPr lang="en-US" altLang="en-US" sz="1800" dirty="0">
                <a:ea typeface="ヒラギノ角ゴ Pro W3" charset="-128"/>
              </a:rPr>
              <a:t>(1 of </a:t>
            </a:r>
            <a:r>
              <a:rPr lang="en-US" altLang="en-US" sz="1800" dirty="0" smtClean="0">
                <a:ea typeface="ヒラギノ角ゴ Pro W3" charset="-128"/>
              </a:rPr>
              <a:t>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Subprime loans are loans to borrowers who have poor credit ratings or other issues with collateral, etc.</a:t>
            </a:r>
          </a:p>
          <a:p>
            <a:r>
              <a:rPr lang="en-US" altLang="en-US" sz="2400" dirty="0">
                <a:ea typeface="ヒラギノ角ゴ Pro W3" charset="-128"/>
              </a:rPr>
              <a:t>In 2000, only 2% of mortgages were subprime. This climbed to 17% by 2006.</a:t>
            </a:r>
          </a:p>
          <a:p>
            <a:r>
              <a:rPr lang="en-US" altLang="en-US" sz="2400" dirty="0">
                <a:ea typeface="ヒラギノ角ゴ Pro W3" charset="-128"/>
              </a:rPr>
              <a:t>The average FICO score was 624 for subprime borrowers. Prime mortgage borrowers were 742</a:t>
            </a:r>
            <a:r>
              <a:rPr lang="en-US" altLang="en-US" sz="2400" dirty="0" smtClean="0">
                <a:ea typeface="ヒラギノ角ゴ Pro W3" charset="-128"/>
              </a:rPr>
              <a:t>.</a:t>
            </a:r>
          </a:p>
          <a:p>
            <a:r>
              <a:rPr lang="en-US" altLang="en-US" sz="2400" dirty="0">
                <a:ea typeface="ヒラギノ角ゴ Pro W3" charset="-128"/>
              </a:rPr>
              <a:t>However, these mortgages were hailed by politicians and bankers alike. They helped less-then-perfect borrowers secure the </a:t>
            </a:r>
            <a:r>
              <a:rPr lang="ja-JP" altLang="en-US" sz="2400" dirty="0"/>
              <a:t>“</a:t>
            </a:r>
            <a:r>
              <a:rPr lang="en-US" altLang="ja-JP" sz="2400" dirty="0">
                <a:ea typeface="ヒラギノ角ゴ Pro W3" charset="-128"/>
              </a:rPr>
              <a:t>American Dream</a:t>
            </a:r>
            <a:r>
              <a:rPr lang="ja-JP" altLang="en-US" sz="2400" dirty="0"/>
              <a:t>”</a:t>
            </a:r>
            <a:r>
              <a:rPr lang="en-US" altLang="ja-JP" sz="2400" dirty="0">
                <a:ea typeface="ヒラギノ角ゴ Pro W3" charset="-128"/>
              </a:rPr>
              <a:t> of owning a home. And since real estate prices can</a:t>
            </a:r>
            <a:r>
              <a:rPr lang="ja-JP" altLang="en-US" sz="2400" dirty="0"/>
              <a:t>’</a:t>
            </a:r>
            <a:r>
              <a:rPr lang="en-US" altLang="ja-JP" sz="2400" dirty="0">
                <a:ea typeface="ヒラギノ角ゴ Pro W3" charset="-128"/>
              </a:rPr>
              <a:t>t fall , there is little risk involved.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953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Subprime Mortgages and </a:t>
            </a:r>
            <a:r>
              <a:rPr lang="en-US" altLang="en-US" dirty="0" smtClean="0">
                <a:ea typeface="ヒラギノ角ゴ Pro W3" charset="-128"/>
              </a:rPr>
              <a:t>CDOs (CMOs) </a:t>
            </a:r>
            <a:r>
              <a:rPr lang="en-US" altLang="en-US" sz="1800" dirty="0" smtClean="0">
                <a:ea typeface="ヒラギノ角ゴ Pro W3" charset="-128"/>
              </a:rPr>
              <a:t>(2 </a:t>
            </a:r>
            <a:r>
              <a:rPr lang="en-US" altLang="en-US" sz="1800" dirty="0">
                <a:ea typeface="ヒラギノ角ゴ Pro W3" charset="-128"/>
              </a:rPr>
              <a:t>of </a:t>
            </a:r>
            <a:r>
              <a:rPr lang="en-US" altLang="en-US" sz="1800" dirty="0" smtClean="0">
                <a:ea typeface="ヒラギノ角ゴ Pro W3" charset="-128"/>
              </a:rPr>
              <a:t>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dirty="0">
                <a:ea typeface="ヒラギノ角ゴ Pro W3" charset="-128"/>
              </a:rPr>
              <a:t>Several factors lead to this dramatic increase in subprime lending:</a:t>
            </a:r>
          </a:p>
          <a:p>
            <a:r>
              <a:rPr lang="en-US" altLang="en-US" sz="2400" dirty="0">
                <a:ea typeface="ヒラギノ角ゴ Pro W3" charset="-128"/>
              </a:rPr>
              <a:t>New mortgage products (2/28 ARMS, Option ARMS, </a:t>
            </a:r>
            <a:r>
              <a:rPr lang="en-US" altLang="en-US" sz="2400" dirty="0" err="1">
                <a:ea typeface="ヒラギノ角ゴ Pro W3" charset="-128"/>
              </a:rPr>
              <a:t>NoDoc</a:t>
            </a:r>
            <a:r>
              <a:rPr lang="en-US" altLang="en-US" sz="2400" dirty="0">
                <a:ea typeface="ヒラギノ角ゴ Pro W3" charset="-128"/>
              </a:rPr>
              <a:t> loans) made expensive houses </a:t>
            </a:r>
            <a:r>
              <a:rPr lang="ja-JP" altLang="en-US" sz="2400" dirty="0"/>
              <a:t>“</a:t>
            </a:r>
            <a:r>
              <a:rPr lang="en-US" altLang="ja-JP" sz="2400" dirty="0">
                <a:ea typeface="ヒラギノ角ゴ Pro W3" charset="-128"/>
              </a:rPr>
              <a:t>affordable</a:t>
            </a:r>
            <a:r>
              <a:rPr lang="ja-JP" altLang="en-US" sz="2400" dirty="0"/>
              <a:t>”</a:t>
            </a:r>
            <a:r>
              <a:rPr lang="en-US" altLang="ja-JP" sz="2400" dirty="0">
                <a:ea typeface="ヒラギノ角ゴ Pro W3" charset="-128"/>
              </a:rPr>
              <a:t> (sort-of).</a:t>
            </a:r>
          </a:p>
          <a:p>
            <a:r>
              <a:rPr lang="en-US" altLang="en-US" sz="2400" dirty="0">
                <a:ea typeface="ヒラギノ角ゴ Pro W3" charset="-128"/>
              </a:rPr>
              <a:t>The creation of CDOs helped create deal flow to continue lending in subprime markets</a:t>
            </a:r>
            <a:r>
              <a:rPr lang="en-US" altLang="en-US" sz="2400" dirty="0">
                <a:ea typeface="ヒラギノ角ゴ Pro W3" charset="-128"/>
              </a:rPr>
              <a:t>. </a:t>
            </a:r>
            <a:r>
              <a:rPr lang="en-US" sz="2400" dirty="0">
                <a:ea typeface="ヒラギノ角ゴ Pro W3" charset="-128"/>
              </a:rPr>
              <a:t>The credit derivative of mortgage security that has several tranches is the </a:t>
            </a:r>
            <a:r>
              <a:rPr lang="en-US" altLang="en-US" sz="2400" dirty="0">
                <a:ea typeface="ヒラギノ角ゴ Pro W3" charset="-128"/>
              </a:rPr>
              <a:t> </a:t>
            </a:r>
            <a:r>
              <a:rPr lang="en-US" altLang="en-US" sz="2400" dirty="0">
                <a:ea typeface="ヒラギノ角ゴ Pro W3" charset="-128"/>
              </a:rPr>
              <a:t>c</a:t>
            </a:r>
            <a:r>
              <a:rPr lang="en-US" sz="2400" dirty="0">
                <a:ea typeface="ヒラギノ角ゴ Pro W3" charset="-128"/>
              </a:rPr>
              <a:t>ollateralized </a:t>
            </a:r>
            <a:r>
              <a:rPr lang="en-US" sz="2400" dirty="0">
                <a:ea typeface="ヒラギノ角ゴ Pro W3" charset="-128"/>
              </a:rPr>
              <a:t>mortgage obligations (CMO)</a:t>
            </a:r>
            <a:endParaRPr lang="en-US" altLang="en-US" sz="2400" dirty="0">
              <a:ea typeface="ヒラギノ角ゴ Pro W3" charset="-128"/>
            </a:endParaRPr>
          </a:p>
          <a:p>
            <a:r>
              <a:rPr lang="en-US" altLang="en-US" sz="2400" dirty="0">
                <a:ea typeface="ヒラギノ角ゴ Pro W3" charset="-128"/>
              </a:rPr>
              <a:t>When house prices were increasing, subprime borrowers had an out if problems arose.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140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The Real Estate Bubble </a:t>
            </a:r>
            <a:r>
              <a:rPr lang="en-US" altLang="en-US" sz="1800" dirty="0">
                <a:ea typeface="ヒラギノ角ゴ Pro W3" charset="-128"/>
              </a:rPr>
              <a:t>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Between 2000 and 2005 home prices increased an average of 8% per year. The run up in prices was cause by two factors: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The increase in subprime loans created new demand for housing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Real estate speculators</a:t>
            </a:r>
          </a:p>
        </p:txBody>
      </p:sp>
    </p:spTree>
    <p:extLst>
      <p:ext uri="{BB962C8B-B14F-4D97-AF65-F5344CB8AC3E}">
        <p14:creationId xmlns:p14="http://schemas.microsoft.com/office/powerpoint/2010/main" val="82457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The Real Estate Bubble </a:t>
            </a:r>
            <a:r>
              <a:rPr lang="en-US" altLang="en-US" sz="1800" dirty="0">
                <a:ea typeface="ヒラギノ角ゴ Pro W3" charset="-128"/>
              </a:rPr>
              <a:t>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In the aftermath of the financial meltdown, lending policies have largely returned to selecting capable borrowers: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CDO issuance peaked in 2006 at $520b, but in 2009 fell to $4.2b. Up to $58b in 2012.</a:t>
            </a:r>
          </a:p>
          <a:p>
            <a:pPr>
              <a:buFont typeface="Arial"/>
              <a:buChar char="•"/>
              <a:defRPr/>
            </a:pPr>
            <a:r>
              <a:rPr lang="en-US" sz="2400" dirty="0"/>
              <a:t>New legislation, such a Frank-Dodd, may require mortgage originators to hold a part of the mortgages they create.</a:t>
            </a:r>
          </a:p>
        </p:txBody>
      </p:sp>
    </p:spTree>
    <p:extLst>
      <p:ext uri="{BB962C8B-B14F-4D97-AF65-F5344CB8AC3E}">
        <p14:creationId xmlns:p14="http://schemas.microsoft.com/office/powerpoint/2010/main" val="100628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Chapter Summary </a:t>
            </a:r>
            <a:r>
              <a:rPr lang="en-US" altLang="en-US" sz="1800" dirty="0">
                <a:ea typeface="ヒラギノ角ゴ Pro W3" charset="-128"/>
              </a:rPr>
              <a:t>(1 </a:t>
            </a:r>
            <a:r>
              <a:rPr lang="en-US" altLang="en-US" sz="1800" dirty="0" smtClean="0">
                <a:ea typeface="ヒラギノ角ゴ Pro W3" charset="-128"/>
              </a:rPr>
              <a:t>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What Are Mortgages? Loans made for the purchase on real property, and usually collateralized by the purchased property.</a:t>
            </a:r>
          </a:p>
          <a:p>
            <a:r>
              <a:rPr lang="en-US" altLang="en-US" sz="2400" dirty="0">
                <a:ea typeface="ヒラギノ角ゴ Pro W3" charset="-128"/>
              </a:rPr>
              <a:t>Characteristics of Residential Mortgages: includes the length of the mortgage, the terms, and the rate charges for the </a:t>
            </a:r>
            <a:r>
              <a:rPr lang="en-US" altLang="en-US" sz="2400" dirty="0" smtClean="0">
                <a:ea typeface="ヒラギノ角ゴ Pro W3" charset="-128"/>
              </a:rPr>
              <a:t>loan</a:t>
            </a:r>
          </a:p>
          <a:p>
            <a:r>
              <a:rPr lang="en-US" altLang="en-US" sz="2400" dirty="0">
                <a:ea typeface="ヒラギノ角ゴ Pro W3" charset="-128"/>
              </a:rPr>
              <a:t>Types of Mortgage Loans: includes conventional, insured, fixed and variable rate, and a variety of other designs.</a:t>
            </a:r>
          </a:p>
          <a:p>
            <a:r>
              <a:rPr lang="en-US" altLang="en-US" sz="2400" dirty="0">
                <a:ea typeface="ヒラギノ角ゴ Pro W3" charset="-128"/>
              </a:rPr>
              <a:t>Mortgage-Lending Institutions: the primarily originator and holder of mortgages is no longer thrift institutions as other attempt to generate fees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528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Table 14.1 Mortgage Loan Borrowing, 2016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286000" y="1967708"/>
          <a:ext cx="7620000" cy="29225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205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Type of Property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Mortgage Loans Issued ($ billions)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Proportion of Total</a:t>
                      </a:r>
                      <a:r>
                        <a:rPr lang="en-US" sz="1800" b="1" baseline="0" dirty="0"/>
                        <a:t> (%)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29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One- to four-family</a:t>
                      </a:r>
                      <a:r>
                        <a:rPr lang="en-US" sz="1800" baseline="0" dirty="0"/>
                        <a:t> dwelling</a:t>
                      </a:r>
                      <a:endParaRPr lang="en-US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9,986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72.38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Multifamily</a:t>
                      </a:r>
                      <a:r>
                        <a:rPr lang="en-US" sz="1800" baseline="0" dirty="0"/>
                        <a:t> dwelling</a:t>
                      </a:r>
                      <a:endParaRPr lang="en-US" sz="1800" dirty="0"/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1,099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7.97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Commercial building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2,506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18.16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800"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Farm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205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1.49</a:t>
                      </a:r>
                    </a:p>
                  </a:txBody>
                  <a:tcPr marT="45723" marB="4572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81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Chapter </a:t>
            </a:r>
            <a:r>
              <a:rPr lang="en-US" altLang="en-US">
                <a:ea typeface="ヒラギノ角ゴ Pro W3" charset="-128"/>
              </a:rPr>
              <a:t>Summary </a:t>
            </a:r>
            <a:r>
              <a:rPr lang="en-US" altLang="en-US" sz="1800" smtClean="0">
                <a:ea typeface="ヒラギノ角ゴ Pro W3" charset="-128"/>
              </a:rPr>
              <a:t>(2 </a:t>
            </a:r>
            <a:r>
              <a:rPr lang="en-US" altLang="en-US" sz="1800">
                <a:ea typeface="ヒラギノ角ゴ Pro W3" charset="-128"/>
              </a:rPr>
              <a:t>of </a:t>
            </a:r>
            <a:r>
              <a:rPr lang="en-US" altLang="en-US" sz="1800" smtClean="0">
                <a:ea typeface="ヒラギノ角ゴ Pro W3" charset="-128"/>
              </a:rPr>
              <a:t>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Loan Servicing: the fees generated by collecting, distributing, and recording payments</a:t>
            </a:r>
          </a:p>
          <a:p>
            <a:r>
              <a:rPr lang="en-US" altLang="en-US" sz="2400" dirty="0">
                <a:ea typeface="ヒラギノ角ゴ Pro W3" charset="-128"/>
              </a:rPr>
              <a:t>Secondary Mortgage Market: the active market for mortgages after the mortgage has been </a:t>
            </a:r>
            <a:r>
              <a:rPr lang="en-US" altLang="en-US" sz="2400" dirty="0" smtClean="0">
                <a:ea typeface="ヒラギノ角ゴ Pro W3" charset="-128"/>
              </a:rPr>
              <a:t>originated</a:t>
            </a:r>
          </a:p>
          <a:p>
            <a:r>
              <a:rPr lang="en-US" altLang="en-US" sz="2400" dirty="0">
                <a:ea typeface="ヒラギノ角ゴ Pro W3" charset="-128"/>
              </a:rPr>
              <a:t>Securitization of Mortgages: growing in popularity, causing mortgages to complete with both Treasury and corporate debt. But also clearly a part of the problem in the Housing Bubble and Financial Crisis of 2007–2009.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529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What Are Mortgages? </a:t>
            </a:r>
            <a:r>
              <a:rPr lang="en-US" altLang="en-US" dirty="0" smtClean="0">
                <a:ea typeface="ヒラギノ角ゴ Pro W3" charset="-128"/>
              </a:rPr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Mortgages were used in the 1880s, but massive defaults in the agricultural recession of 1890 made long-term mortgages difficult to attain.</a:t>
            </a:r>
          </a:p>
          <a:p>
            <a:r>
              <a:rPr lang="en-US" altLang="en-US" sz="2400" dirty="0">
                <a:ea typeface="ヒラギノ角ゴ Pro W3" charset="-128"/>
              </a:rPr>
              <a:t>Until post-WWII, most mortgage loans were short-term balloon loans with maturities of five years or less</a:t>
            </a:r>
            <a:r>
              <a:rPr lang="en-US" altLang="en-US" sz="2400" dirty="0" smtClean="0">
                <a:ea typeface="ヒラギノ角ゴ Pro W3" charset="-128"/>
              </a:rPr>
              <a:t>.</a:t>
            </a:r>
          </a:p>
          <a:p>
            <a:pPr>
              <a:buFont typeface="Arial"/>
              <a:buChar char="•"/>
              <a:defRPr/>
            </a:pPr>
            <a:r>
              <a:rPr lang="en-US" sz="2400" spc="-100" dirty="0"/>
              <a:t>Balloon loans, however, caused problems during the depression. Typically, the lender renews the loan. But, with so many Americans out of work, lenders could not continue to extend </a:t>
            </a:r>
            <a:r>
              <a:rPr lang="en-US" sz="2400" spc="-100" dirty="0" smtClean="0"/>
              <a:t>credit.</a:t>
            </a:r>
            <a:endParaRPr lang="en-US" sz="2400" spc="-100" dirty="0"/>
          </a:p>
          <a:p>
            <a:pPr>
              <a:buFont typeface="Arial"/>
              <a:buChar char="•"/>
              <a:defRPr/>
            </a:pPr>
            <a:r>
              <a:rPr lang="en-US" sz="2400" spc="-100" dirty="0"/>
              <a:t>As a part of the depression recovery program, the federal government assisted in creating the standard 30-year mortgage we know today.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248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Characteristics of the Residential Mortgage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Mortgages can be roughly classified along the following three dimensions:</a:t>
            </a:r>
          </a:p>
          <a:p>
            <a:pPr lvl="1"/>
            <a:r>
              <a:rPr lang="en-US" altLang="en-US" dirty="0">
                <a:ea typeface="ヒラギノ角ゴ Pro W3" charset="-128"/>
              </a:rPr>
              <a:t>Mortgage Interest </a:t>
            </a:r>
            <a:r>
              <a:rPr lang="en-US" altLang="en-US" dirty="0" smtClean="0">
                <a:ea typeface="ヒラギノ角ゴ Pro W3" charset="-128"/>
              </a:rPr>
              <a:t>Rates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Loan Terms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Mortgage </a:t>
            </a:r>
            <a:r>
              <a:rPr lang="en-US" altLang="en-US" dirty="0">
                <a:ea typeface="ヒラギノ角ゴ Pro W3" charset="-128"/>
              </a:rPr>
              <a:t>Loan </a:t>
            </a:r>
            <a:r>
              <a:rPr lang="en-US" altLang="en-US" dirty="0" smtClean="0">
                <a:ea typeface="ヒラギノ角ゴ Pro W3" charset="-128"/>
              </a:rPr>
              <a:t>Amortization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40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ヒラギノ角ゴ Pro W3" charset="-128"/>
              </a:rPr>
              <a:t>Characteristics of the Residential Mortgage: Mortgage Interest 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The stated rate on a mortgage loan is determined by three rates:</a:t>
            </a:r>
          </a:p>
          <a:p>
            <a:pPr lvl="1"/>
            <a:r>
              <a:rPr lang="en-US" altLang="en-US" dirty="0">
                <a:ea typeface="ヒラギノ角ゴ Pro W3" charset="-128"/>
              </a:rPr>
              <a:t>Market Rates: general rates on Treasury </a:t>
            </a:r>
            <a:r>
              <a:rPr lang="en-US" altLang="en-US" dirty="0" smtClean="0">
                <a:ea typeface="ヒラギノ角ゴ Pro W3" charset="-128"/>
              </a:rPr>
              <a:t>bonds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Term</a:t>
            </a:r>
            <a:r>
              <a:rPr lang="en-US" altLang="en-US" dirty="0">
                <a:ea typeface="ヒラギノ角ゴ Pro W3" charset="-128"/>
              </a:rPr>
              <a:t>: longer-term mortgages have higher </a:t>
            </a:r>
            <a:r>
              <a:rPr lang="en-US" altLang="en-US" dirty="0" smtClean="0">
                <a:ea typeface="ヒラギノ角ゴ Pro W3" charset="-128"/>
              </a:rPr>
              <a:t>rates</a:t>
            </a:r>
            <a:endParaRPr lang="en-US" dirty="0"/>
          </a:p>
          <a:p>
            <a:pPr lvl="1"/>
            <a:r>
              <a:rPr lang="en-US" altLang="en-US" dirty="0" smtClean="0">
                <a:ea typeface="ヒラギノ角ゴ Pro W3" charset="-128"/>
              </a:rPr>
              <a:t>Discount </a:t>
            </a:r>
            <a:r>
              <a:rPr lang="en-US" altLang="en-US" dirty="0">
                <a:ea typeface="ヒラギノ角ゴ Pro W3" charset="-128"/>
              </a:rPr>
              <a:t>Points: a lower rates </a:t>
            </a:r>
            <a:r>
              <a:rPr lang="en-US" altLang="en-US" dirty="0" smtClean="0">
                <a:ea typeface="ヒラギノ角ゴ Pro W3" charset="-128"/>
              </a:rPr>
              <a:t>negotiated for </a:t>
            </a:r>
            <a:r>
              <a:rPr lang="en-US" altLang="en-US" dirty="0">
                <a:ea typeface="ヒラギノ角ゴ Pro W3" charset="-128"/>
              </a:rPr>
              <a:t>cash up </a:t>
            </a:r>
            <a:r>
              <a:rPr lang="en-US" altLang="en-US" dirty="0" smtClean="0">
                <a:ea typeface="ヒラギノ角ゴ Pro W3" charset="-128"/>
              </a:rPr>
              <a:t>front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5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>
                <a:ea typeface="ヒラギノ角ゴ Pro W3" charset="-128"/>
              </a:rPr>
              <a:t>Figure 14.1 Mortgage Rates and Long-Term Treasury Interest Rates, 1985–2016</a:t>
            </a:r>
            <a:endParaRPr lang="en-US" sz="2400" dirty="0"/>
          </a:p>
        </p:txBody>
      </p:sp>
      <p:pic>
        <p:nvPicPr>
          <p:cNvPr id="4" name="Picture 3" descr="The vertical axis is labeled &quot;Interest Rate (Percent)&quot; and ranges from 0 to 12 in increments of 2. The horizontal axis lists dates from 1985 to 2015 in 2-year increments. The line for long-term treasury rates shows interest of 11 percent for the year 1985 which falls down to a value of 7.5 percent for 1987. With a fluctuating trend over the year the interest rate for this category falls down to a value of 6 percent for the year 1993, 5 percent in 2003, and 2 percent in 2012. The interest rate shows a slight increase for 2013 and reaches to 3 percent, remains unchanged for 2014, and falls down again to 2 percent in 2015. The line for mortgage interest rates shows a value of 11.5 percent for 1985 which decreases down to a value of 8.5 percent by 1989. The line shows a consistently declining trend and falls down to a value of 7 percent by 1993, 6 percent by 2003, and 4 percent by 2012. The line shows a slight gain in interest rate for the years 2013 and 2014 but falls down to the same value in 2015.&#10;The values used in the description are approximate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560" y="1665902"/>
            <a:ext cx="7040880" cy="404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5325" y="5875932"/>
            <a:ext cx="6481353" cy="257723"/>
          </a:xfrm>
        </p:spPr>
        <p:txBody>
          <a:bodyPr/>
          <a:lstStyle/>
          <a:p>
            <a:pPr marL="0" indent="0">
              <a:buNone/>
            </a:pPr>
            <a:r>
              <a:rPr lang="en-US" sz="1200" i="1" dirty="0"/>
              <a:t>Source:</a:t>
            </a:r>
            <a:r>
              <a:rPr lang="en-US" sz="1200" dirty="0"/>
              <a:t> </a:t>
            </a:r>
            <a:r>
              <a:rPr lang="en-US" sz="1200" dirty="0">
                <a:hlinkClick r:id="rId3"/>
              </a:rPr>
              <a:t>http://www.federalreserve.gov/releases/h15/data.htm</a:t>
            </a:r>
            <a:r>
              <a:rPr lang="en-US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324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dirty="0">
                <a:ea typeface="ヒラギノ角ゴ Pro W3" charset="-128"/>
              </a:rPr>
              <a:t>Characteristics of the Residential Mortgage: Mortgage Interest Rates &amp; </a:t>
            </a:r>
            <a:r>
              <a:rPr lang="en-US" altLang="en-US" sz="3000" dirty="0" smtClean="0">
                <a:ea typeface="ヒラギノ角ゴ Pro W3" charset="-128"/>
              </a:rPr>
              <a:t>Points</a:t>
            </a:r>
            <a:endParaRPr 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en-US" sz="2400" dirty="0" smtClean="0">
                    <a:ea typeface="ヒラギノ角ゴ Pro W3" charset="-128"/>
                  </a:rPr>
                  <a:t>Suppose you had to choose between a 12% 30-year mortgage or an 11.5% mortgage with 2 discount points. Which should you choose? Assume you wished to borrow $100,000.</a:t>
                </a:r>
              </a:p>
              <a:p>
                <a:r>
                  <a:rPr lang="en-US" altLang="en-US" sz="2400" dirty="0">
                    <a:ea typeface="ヒラギノ角ゴ Pro W3" charset="-128"/>
                  </a:rPr>
                  <a:t>First, examine the 12% mortgage. </a:t>
                </a:r>
                <a:endParaRPr lang="en-US" altLang="en-US" sz="2400" dirty="0" smtClean="0">
                  <a:ea typeface="ヒラギノ角ゴ Pro W3" charset="-128"/>
                </a:endParaRPr>
              </a:p>
              <a:p>
                <a:r>
                  <a:rPr lang="en-US" altLang="en-US" sz="2400" dirty="0" smtClean="0">
                    <a:ea typeface="ヒラギノ角ゴ Pro W3" charset="-128"/>
                  </a:rPr>
                  <a:t>Using the formula </a:t>
                </a:r>
                <a:r>
                  <a:rPr lang="en-US" sz="2400" dirty="0">
                    <a:ea typeface="ヒラギノ角ゴ Pro W3" charset="-128"/>
                  </a:rPr>
                  <a:t>Mortgage </a:t>
                </a:r>
                <a:r>
                  <a:rPr lang="en-US" sz="2400" dirty="0" smtClean="0">
                    <a:ea typeface="ヒラギノ角ゴ Pro W3" charset="-128"/>
                  </a:rPr>
                  <a:t>Payment:</a:t>
                </a:r>
                <a:endParaRPr lang="en-US" sz="2400" dirty="0">
                  <a:ea typeface="ヒラギノ角ゴ Pro W3" charset="-128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ea typeface="ヒラギノ角ゴ Pro W3" charset="-128"/>
                      </a:rPr>
                      <m:t>   </m:t>
                    </m:r>
                    <m:r>
                      <a:rPr lang="en-US" sz="2400">
                        <a:latin typeface="Cambria Math" panose="02040503050406030204" pitchFamily="18" charset="0"/>
                        <a:ea typeface="ヒラギノ角ゴ Pro W3" charset="-128"/>
                      </a:rPr>
                      <m:t>𝐹𝑃</m:t>
                    </m:r>
                    <m:r>
                      <a:rPr lang="en-US" sz="2400">
                        <a:latin typeface="Cambria Math" panose="02040503050406030204" pitchFamily="18" charset="0"/>
                        <a:ea typeface="ヒラギノ角ゴ Pro W3" charset="-128"/>
                      </a:rPr>
                      <m:t>=</m:t>
                    </m:r>
                  </m:oMath>
                </a14:m>
                <a:r>
                  <a:rPr lang="en-US" sz="2400" dirty="0">
                    <a:ea typeface="ヒラギノ角ゴ Pro W3" charset="-128"/>
                  </a:rPr>
                  <a:t>LV*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ea typeface="ヒラギノ角ゴ Pro W3" charset="-128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 panose="02040503050406030204" pitchFamily="18" charset="0"/>
                            <a:ea typeface="ヒラギノ角ゴ Pro W3" charset="-128"/>
                          </a:rPr>
                          <m:t>𝑖</m:t>
                        </m:r>
                      </m:num>
                      <m:den>
                        <m:r>
                          <a:rPr lang="en-US" sz="2400">
                            <a:latin typeface="Cambria Math" panose="02040503050406030204" pitchFamily="18" charset="0"/>
                            <a:ea typeface="ヒラギノ角ゴ Pro W3" charset="-128"/>
                          </a:rPr>
                          <m:t>1−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</m:ctrlPr>
                          </m:sSupPr>
                          <m:e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(1+</m:t>
                            </m:r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𝑖</m:t>
                            </m:r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−</m:t>
                            </m:r>
                            <m:r>
                              <a:rPr lang="en-US" sz="2400">
                                <a:latin typeface="Cambria Math" panose="02040503050406030204" pitchFamily="18" charset="0"/>
                                <a:ea typeface="ヒラギノ角ゴ Pro W3" charset="-128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>
                  <a:ea typeface="ヒラギノ角ゴ Pro W3" charset="-128"/>
                </a:endParaRPr>
              </a:p>
              <a:p>
                <a:r>
                  <a:rPr lang="en-US" altLang="en-US" sz="2400" dirty="0" smtClean="0">
                    <a:ea typeface="ヒラギノ角ゴ Pro W3" charset="-128"/>
                  </a:rPr>
                  <a:t> </a:t>
                </a:r>
                <a:r>
                  <a:rPr lang="en-US" altLang="en-US" sz="2400" dirty="0">
                    <a:ea typeface="ヒラギノ角ゴ Pro W3" charset="-128"/>
                  </a:rPr>
                  <a:t>the required payments is:</a:t>
                </a:r>
              </a:p>
              <a:p>
                <a:r>
                  <a:rPr lang="pt-BR" altLang="en-US" sz="2400" i="1" dirty="0">
                    <a:ea typeface="ヒラギノ角ゴ Pro W3" charset="-128"/>
                  </a:rPr>
                  <a:t>n</a:t>
                </a:r>
                <a:r>
                  <a:rPr lang="pt-BR" altLang="en-US" sz="2400" dirty="0">
                    <a:ea typeface="ヒラギノ角ゴ Pro W3" charset="-128"/>
                  </a:rPr>
                  <a:t> </a:t>
                </a:r>
                <a:r>
                  <a:rPr lang="pt-BR" altLang="en-US" sz="2400" dirty="0"/>
                  <a:t>=</a:t>
                </a:r>
                <a:r>
                  <a:rPr lang="pt-BR" altLang="en-US" sz="2400" dirty="0">
                    <a:ea typeface="ヒラギノ角ゴ Pro W3" charset="-128"/>
                  </a:rPr>
                  <a:t> 360, </a:t>
                </a:r>
                <a:r>
                  <a:rPr lang="pt-BR" altLang="en-US" sz="2400" i="1" dirty="0">
                    <a:ea typeface="ヒラギノ角ゴ Pro W3" charset="-128"/>
                  </a:rPr>
                  <a:t>i</a:t>
                </a:r>
                <a:r>
                  <a:rPr lang="pt-BR" altLang="en-US" sz="2400" dirty="0">
                    <a:ea typeface="ヒラギノ角ゴ Pro W3" charset="-128"/>
                  </a:rPr>
                  <a:t> </a:t>
                </a:r>
                <a:r>
                  <a:rPr lang="pt-BR" altLang="en-US" sz="2400" dirty="0"/>
                  <a:t>=</a:t>
                </a:r>
                <a:r>
                  <a:rPr lang="pt-BR" altLang="en-US" sz="2400" dirty="0">
                    <a:ea typeface="ヒラギノ角ゴ Pro W3" charset="-128"/>
                  </a:rPr>
                  <a:t> </a:t>
                </a:r>
                <a:r>
                  <a:rPr lang="pt-BR" altLang="en-US" sz="2400" dirty="0" smtClean="0">
                    <a:ea typeface="ヒラギノ角ゴ Pro W3" charset="-128"/>
                  </a:rPr>
                  <a:t>0.01, </a:t>
                </a:r>
                <a:r>
                  <a:rPr lang="pt-BR" altLang="en-US" sz="2400" i="1" dirty="0">
                    <a:ea typeface="ヒラギノ角ゴ Pro W3" charset="-128"/>
                  </a:rPr>
                  <a:t>L</a:t>
                </a:r>
                <a:r>
                  <a:rPr lang="pt-BR" altLang="en-US" sz="2400" i="1" dirty="0" smtClean="0">
                    <a:ea typeface="ヒラギノ角ゴ Pro W3" charset="-128"/>
                  </a:rPr>
                  <a:t>V</a:t>
                </a:r>
                <a:r>
                  <a:rPr lang="pt-BR" altLang="en-US" sz="2400" dirty="0" smtClean="0">
                    <a:ea typeface="ヒラギノ角ゴ Pro W3" charset="-128"/>
                  </a:rPr>
                  <a:t> </a:t>
                </a:r>
                <a:r>
                  <a:rPr lang="pt-BR" altLang="en-US" sz="2400" dirty="0"/>
                  <a:t>=</a:t>
                </a:r>
                <a:r>
                  <a:rPr lang="pt-BR" altLang="en-US" sz="2400" dirty="0">
                    <a:ea typeface="ヒラギノ角ゴ Pro W3" charset="-128"/>
                  </a:rPr>
                  <a:t> 100,000,</a:t>
                </a:r>
              </a:p>
              <a:p>
                <a:r>
                  <a:rPr lang="en-US" altLang="en-US" sz="2400" dirty="0">
                    <a:ea typeface="ヒラギノ角ゴ Pro W3" charset="-128"/>
                  </a:rPr>
                  <a:t>Calculate the PMT. PMT </a:t>
                </a:r>
                <a:r>
                  <a:rPr lang="pt-BR" altLang="en-US" sz="2400" dirty="0"/>
                  <a:t>=</a:t>
                </a:r>
                <a:r>
                  <a:rPr lang="en-US" altLang="en-US" sz="2400" dirty="0"/>
                  <a:t> </a:t>
                </a:r>
                <a:r>
                  <a:rPr lang="en-US" altLang="en-US" sz="2400" dirty="0" smtClean="0">
                    <a:ea typeface="ヒラギノ角ゴ Pro W3" charset="-128"/>
                  </a:rPr>
                  <a:t>?</a:t>
                </a:r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49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1387</TotalTime>
  <Words>2185</Words>
  <Application>Microsoft Office PowerPoint</Application>
  <PresentationFormat>Widescreen</PresentationFormat>
  <Paragraphs>284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9" baseType="lpstr">
      <vt:lpstr>Yu Gothic</vt:lpstr>
      <vt:lpstr>Arial</vt:lpstr>
      <vt:lpstr>Calibri</vt:lpstr>
      <vt:lpstr>Calibri Light</vt:lpstr>
      <vt:lpstr>Cambria Math</vt:lpstr>
      <vt:lpstr>Verdana</vt:lpstr>
      <vt:lpstr>Wingdings</vt:lpstr>
      <vt:lpstr>ヒラギノ角ゴ Pro W3</vt:lpstr>
      <vt:lpstr>Office Theme</vt:lpstr>
      <vt:lpstr>    Topic 9: The Mortgage Market</vt:lpstr>
      <vt:lpstr>Chapter Preview</vt:lpstr>
      <vt:lpstr>What are Mortgages?</vt:lpstr>
      <vt:lpstr>Table 14.1 Mortgage Loan Borrowing, 2016</vt:lpstr>
      <vt:lpstr>What Are Mortgages? History</vt:lpstr>
      <vt:lpstr>Characteristics of the Residential Mortgage</vt:lpstr>
      <vt:lpstr>Characteristics of the Residential Mortgage: Mortgage Interest Rates</vt:lpstr>
      <vt:lpstr>Figure 14.1 Mortgage Rates and Long-Term Treasury Interest Rates, 1985–2016</vt:lpstr>
      <vt:lpstr>Characteristics of the Residential Mortgage: Mortgage Interest Rates &amp; Points</vt:lpstr>
      <vt:lpstr>Characteristics of the Residential Mortgage: Mortgage Interest Rates &amp; Points</vt:lpstr>
      <vt:lpstr>Table 14.2 Effective Rate of Interest on a Loan at 12% with 2 Discount Points</vt:lpstr>
      <vt:lpstr>Characteristics of the Residential Mortgage: Mortgage Interest Rates &amp; Points</vt:lpstr>
      <vt:lpstr>Characteristics of the Residential Mortgage: Loan Terms (1 of 3)</vt:lpstr>
      <vt:lpstr>Characteristics of the Residential Mortgage: Loan Terms (2 of 3)</vt:lpstr>
      <vt:lpstr>Characteristics of the Residential Mortgage: Loan Terms (3 of 3)</vt:lpstr>
      <vt:lpstr>Characteristics of the Residential Mortgage: Loan Amortization</vt:lpstr>
      <vt:lpstr>Table 14.3 Amortization of a 30-Year, $130,000 Loan at 8.5%</vt:lpstr>
      <vt:lpstr>Types of Mortgage Loans (1 of 2)</vt:lpstr>
      <vt:lpstr>Types of Mortgage Loans (2 of 2)</vt:lpstr>
      <vt:lpstr>Table 14.4 Summary of Mortgage Types (1 of 2)</vt:lpstr>
      <vt:lpstr>Table 14.4 Summary of Mortgage Types (2 of 2)</vt:lpstr>
      <vt:lpstr>Mortgage-Lending Institutions</vt:lpstr>
      <vt:lpstr>Figure 14.2 Share of the Mortgage Market Held by Major Mortgage-Lending Institutions</vt:lpstr>
      <vt:lpstr>Loan Servicing</vt:lpstr>
      <vt:lpstr>E-Finance: Borrowers Shop the Web for Mortgages</vt:lpstr>
      <vt:lpstr>Secondary Mortgage Market</vt:lpstr>
      <vt:lpstr>Securitization of Mortgages</vt:lpstr>
      <vt:lpstr>Securitization of Mortgages: The Mortgage Pass-Through</vt:lpstr>
      <vt:lpstr>Figure 14.3 Value of Mortgage Principal Held in Mortgage Pools, 1984–2016</vt:lpstr>
      <vt:lpstr>Securitization of Mortgages: Types of Pass-Throughs</vt:lpstr>
      <vt:lpstr>Securitization of Mortgages: GNMA Pass-Throughs</vt:lpstr>
      <vt:lpstr>Securitization of Mortgages: FHLMC Pass-Throughs (1 of 2)</vt:lpstr>
      <vt:lpstr>Securitization of Mortgages: FHLMC Pass-Throughs (2 of 2)</vt:lpstr>
      <vt:lpstr>Securitization of Mortgages: Private Pass-Throughs</vt:lpstr>
      <vt:lpstr>Subprime Mortgages and CDOs (CMOs) (1 of 2)</vt:lpstr>
      <vt:lpstr>Subprime Mortgages and CDOs (CMOs) (2 of 2)</vt:lpstr>
      <vt:lpstr>The Real Estate Bubble (1 of 2)</vt:lpstr>
      <vt:lpstr>The Real Estate Bubble (2 of 2)</vt:lpstr>
      <vt:lpstr>Chapter Summary (1 of 2)</vt:lpstr>
      <vt:lpstr>Chapter Summary (2 of 2)</vt:lpstr>
    </vt:vector>
  </TitlesOfParts>
  <Company>Seton Hall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Kangzhen Xie</dc:creator>
  <cp:lastModifiedBy>Kangzhen Xie</cp:lastModifiedBy>
  <cp:revision>130</cp:revision>
  <dcterms:created xsi:type="dcterms:W3CDTF">2017-09-30T17:56:03Z</dcterms:created>
  <dcterms:modified xsi:type="dcterms:W3CDTF">2018-10-22T15:50:13Z</dcterms:modified>
</cp:coreProperties>
</file>