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317" r:id="rId2"/>
    <p:sldId id="779" r:id="rId3"/>
    <p:sldId id="842" r:id="rId4"/>
    <p:sldId id="791" r:id="rId5"/>
    <p:sldId id="844" r:id="rId6"/>
    <p:sldId id="843" r:id="rId7"/>
    <p:sldId id="794" r:id="rId8"/>
    <p:sldId id="840" r:id="rId9"/>
    <p:sldId id="829" r:id="rId10"/>
    <p:sldId id="836" r:id="rId11"/>
    <p:sldId id="800" r:id="rId12"/>
    <p:sldId id="801" r:id="rId13"/>
    <p:sldId id="810" r:id="rId14"/>
    <p:sldId id="841" r:id="rId15"/>
    <p:sldId id="811" r:id="rId16"/>
    <p:sldId id="834" r:id="rId17"/>
    <p:sldId id="835" r:id="rId18"/>
    <p:sldId id="830" r:id="rId19"/>
    <p:sldId id="837" r:id="rId20"/>
    <p:sldId id="838" r:id="rId21"/>
    <p:sldId id="839" r:id="rId22"/>
    <p:sldId id="82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8133" autoAdjust="0"/>
  </p:normalViewPr>
  <p:slideViewPr>
    <p:cSldViewPr snapToGrid="0">
      <p:cViewPr varScale="1">
        <p:scale>
          <a:sx n="57" d="100"/>
          <a:sy n="57" d="100"/>
        </p:scale>
        <p:origin x="1016"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8E98AC-749E-45C7-A873-C2995AAAEC85}" type="datetimeFigureOut">
              <a:rPr lang="en-US" smtClean="0"/>
              <a:t>1/6/2022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8D8E5D-8E2C-40FD-8823-3DEDC7713F37}" type="slidenum">
              <a:rPr lang="en-US" smtClean="0"/>
              <a:t>‹#›</a:t>
            </a:fld>
            <a:endParaRPr lang="en-US"/>
          </a:p>
        </p:txBody>
      </p:sp>
    </p:spTree>
    <p:extLst>
      <p:ext uri="{BB962C8B-B14F-4D97-AF65-F5344CB8AC3E}">
        <p14:creationId xmlns:p14="http://schemas.microsoft.com/office/powerpoint/2010/main" val="28986584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s://www.investopedia.com/terms/s/stock.asp" TargetMode="External"/><Relationship Id="rId3" Type="http://schemas.openxmlformats.org/officeDocument/2006/relationships/hyperlink" Target="https://www.investopedia.com/terms/f/fund.asp" TargetMode="External"/><Relationship Id="rId7" Type="http://schemas.openxmlformats.org/officeDocument/2006/relationships/hyperlink" Target="https://www.investopedia.com/terms/1/401kplan.asp" TargetMode="Externa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s://www.investopedia.com/terms/c/cashequivalents.asp" TargetMode="External"/><Relationship Id="rId11" Type="http://schemas.openxmlformats.org/officeDocument/2006/relationships/hyperlink" Target="https://ec.tynt.com/b/rf?id=arwjQmCEqr4l6Cadbi-bnq&amp;u=Investopedia" TargetMode="External"/><Relationship Id="rId5" Type="http://schemas.openxmlformats.org/officeDocument/2006/relationships/hyperlink" Target="https://www.investopedia.com/terms/a/asset-mix.asp" TargetMode="External"/><Relationship Id="rId10" Type="http://schemas.openxmlformats.org/officeDocument/2006/relationships/hyperlink" Target="https://www.investopedia.com/terms/t/target-date_fund.asp#ixzz5U6loiGHb" TargetMode="External"/><Relationship Id="rId4" Type="http://schemas.openxmlformats.org/officeDocument/2006/relationships/hyperlink" Target="https://institutional.vanguard.com/VGApp/iip/site/institutional/researchcommentary/article/NewsInstInfo071217" TargetMode="External"/><Relationship Id="rId9" Type="http://schemas.openxmlformats.org/officeDocument/2006/relationships/hyperlink" Target="https://www.investopedia.com/terms/w/withdrawal.asp"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None/>
            </a:pPr>
            <a:endParaRPr lang="en-US" dirty="0"/>
          </a:p>
          <a:p>
            <a:endParaRPr lang="en-US" dirty="0"/>
          </a:p>
        </p:txBody>
      </p:sp>
      <p:sp>
        <p:nvSpPr>
          <p:cNvPr id="4" name="Slide Number Placeholder 3"/>
          <p:cNvSpPr>
            <a:spLocks noGrp="1"/>
          </p:cNvSpPr>
          <p:nvPr>
            <p:ph type="sldNum" sz="quarter" idx="10"/>
          </p:nvPr>
        </p:nvSpPr>
        <p:spPr/>
        <p:txBody>
          <a:bodyPr/>
          <a:lstStyle/>
          <a:p>
            <a:fld id="{D08D8E5D-8E2C-40FD-8823-3DEDC7713F37}" type="slidenum">
              <a:rPr lang="en-US" smtClean="0"/>
              <a:t>3</a:t>
            </a:fld>
            <a:endParaRPr lang="en-US"/>
          </a:p>
        </p:txBody>
      </p:sp>
    </p:spTree>
    <p:extLst>
      <p:ext uri="{BB962C8B-B14F-4D97-AF65-F5344CB8AC3E}">
        <p14:creationId xmlns:p14="http://schemas.microsoft.com/office/powerpoint/2010/main" val="13133625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8D8E5D-8E2C-40FD-8823-3DEDC7713F37}" type="slidenum">
              <a:rPr lang="en-US" smtClean="0"/>
              <a:t>4</a:t>
            </a:fld>
            <a:endParaRPr lang="en-US"/>
          </a:p>
        </p:txBody>
      </p:sp>
    </p:spTree>
    <p:extLst>
      <p:ext uri="{BB962C8B-B14F-4D97-AF65-F5344CB8AC3E}">
        <p14:creationId xmlns:p14="http://schemas.microsoft.com/office/powerpoint/2010/main" val="42393244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At the start of 2014, one share of Berkshire Hathaway's A-shares was trading at over $150,000. </a:t>
            </a:r>
            <a:r>
              <a:rPr lang="en-US" altLang="en-US" dirty="0">
                <a:ea typeface="ヒラギノ角ゴ Pro W3" pitchFamily="-84" charset="-128"/>
              </a:rPr>
              <a:t>Denomination intermediation </a:t>
            </a:r>
            <a:r>
              <a:rPr lang="en-US" sz="1200" kern="1200" dirty="0">
                <a:solidFill>
                  <a:schemeClr val="tx1"/>
                </a:solidFill>
                <a:effectLst/>
                <a:latin typeface="+mn-lt"/>
                <a:ea typeface="+mn-ea"/>
                <a:cs typeface="+mn-cs"/>
              </a:rPr>
              <a:t>in an mutual fund gives a small investor access to these shares. </a:t>
            </a:r>
            <a:endParaRPr lang="en-US" dirty="0"/>
          </a:p>
        </p:txBody>
      </p:sp>
      <p:sp>
        <p:nvSpPr>
          <p:cNvPr id="4" name="Slide Number Placeholder 3"/>
          <p:cNvSpPr>
            <a:spLocks noGrp="1"/>
          </p:cNvSpPr>
          <p:nvPr>
            <p:ph type="sldNum" sz="quarter" idx="10"/>
          </p:nvPr>
        </p:nvSpPr>
        <p:spPr/>
        <p:txBody>
          <a:bodyPr/>
          <a:lstStyle/>
          <a:p>
            <a:fld id="{D08D8E5D-8E2C-40FD-8823-3DEDC7713F37}" type="slidenum">
              <a:rPr lang="en-US" smtClean="0"/>
              <a:t>5</a:t>
            </a:fld>
            <a:endParaRPr lang="en-US"/>
          </a:p>
        </p:txBody>
      </p:sp>
    </p:spTree>
    <p:extLst>
      <p:ext uri="{BB962C8B-B14F-4D97-AF65-F5344CB8AC3E}">
        <p14:creationId xmlns:p14="http://schemas.microsoft.com/office/powerpoint/2010/main" val="3821889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A target-date fund is a </a:t>
            </a:r>
            <a:r>
              <a:rPr lang="en-US" sz="1200" b="0" i="0" u="none" strike="noStrike" kern="1200" dirty="0">
                <a:solidFill>
                  <a:schemeClr val="tx1"/>
                </a:solidFill>
                <a:effectLst/>
                <a:latin typeface="+mn-lt"/>
                <a:ea typeface="+mn-ea"/>
                <a:cs typeface="+mn-cs"/>
                <a:hlinkClick r:id="rId3"/>
              </a:rPr>
              <a:t>fund</a:t>
            </a:r>
            <a:r>
              <a:rPr lang="en-US" sz="1200" b="0" i="0" kern="1200" dirty="0">
                <a:solidFill>
                  <a:schemeClr val="tx1"/>
                </a:solidFill>
                <a:effectLst/>
                <a:latin typeface="+mn-lt"/>
                <a:ea typeface="+mn-ea"/>
                <a:cs typeface="+mn-cs"/>
              </a:rPr>
              <a:t> offered by an investment company that seeks to grow assets over a specified period of time for a targeted goal. Target-date funds are usually named by the year in which the investor plans to begin utilizing the assets. The funds are structured to address a capital need at some date in the future, such as retirement. The asset allocation of a target-date fund is therefore a function of the specified timeframe available to meet the targeted investment objective. A target-date fund’s risk tolerance become more conservative as it approaches its objective target date.</a:t>
            </a:r>
            <a:br>
              <a:rPr lang="en-US" sz="1200" b="0" i="0" kern="1200" dirty="0">
                <a:solidFill>
                  <a:schemeClr val="tx1"/>
                </a:solidFill>
                <a:effectLst/>
                <a:latin typeface="+mn-lt"/>
                <a:ea typeface="+mn-ea"/>
                <a:cs typeface="+mn-cs"/>
              </a:rPr>
            </a:br>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Target-date funds are managed with a specific utilization date. They are typically used for retirement but essentially they can be used by an investor for any type of need requiring a specific utilization date.</a:t>
            </a:r>
          </a:p>
          <a:p>
            <a:r>
              <a:rPr lang="en-US" sz="1200" b="0" i="0" kern="1200" dirty="0">
                <a:solidFill>
                  <a:schemeClr val="tx1"/>
                </a:solidFill>
                <a:effectLst/>
                <a:latin typeface="+mn-lt"/>
                <a:ea typeface="+mn-ea"/>
                <a:cs typeface="+mn-cs"/>
              </a:rPr>
              <a:t>Target-date funds are managed to a specified target date and therefore are considered to be long-term investments. As a long-term investment, portfolio managers have a predetermined time horizon for which they base their investment strategy on. Portfolio managers use traditional asset allocation theory guided by risk tolerance and liquidity. In July 2017, Vanguard launched its </a:t>
            </a:r>
            <a:r>
              <a:rPr lang="en-US" sz="1200" b="0" i="0" u="none" strike="noStrike" kern="1200" dirty="0">
                <a:solidFill>
                  <a:schemeClr val="tx1"/>
                </a:solidFill>
                <a:effectLst/>
                <a:latin typeface="+mn-lt"/>
                <a:ea typeface="+mn-ea"/>
                <a:cs typeface="+mn-cs"/>
                <a:hlinkClick r:id="rId4"/>
              </a:rPr>
              <a:t>Target Retirement 2065 products</a:t>
            </a:r>
            <a:r>
              <a:rPr lang="en-US" sz="1200" b="0" i="0" kern="1200" dirty="0">
                <a:solidFill>
                  <a:schemeClr val="tx1"/>
                </a:solidFill>
                <a:effectLst/>
                <a:latin typeface="+mn-lt"/>
                <a:ea typeface="+mn-ea"/>
                <a:cs typeface="+mn-cs"/>
              </a:rPr>
              <a:t>. Given that the funds have a targeted utilization date of 2065, that gives them a time horizon of 48 years.</a:t>
            </a:r>
          </a:p>
          <a:p>
            <a:r>
              <a:rPr lang="en-US" sz="1200" b="0" i="0" kern="1200" dirty="0">
                <a:solidFill>
                  <a:schemeClr val="tx1"/>
                </a:solidFill>
                <a:effectLst/>
                <a:latin typeface="+mn-lt"/>
                <a:ea typeface="+mn-ea"/>
                <a:cs typeface="+mn-cs"/>
              </a:rPr>
              <a:t>Target-date fund managers use the remaining investment horizon to determine a fund’s risk tolerance. Following the initial launch, a target-date fund has a high tolerance for risk and therefore is more heavily weighted toward high performing riskier assets. Target-date portfolio managers typically reconstitute portfolio risk levels annually. At the annual reconstitution, portfolio managers will reset the </a:t>
            </a:r>
            <a:r>
              <a:rPr lang="en-US" sz="1200" b="0" i="0" u="none" strike="noStrike" kern="1200" dirty="0">
                <a:solidFill>
                  <a:schemeClr val="tx1"/>
                </a:solidFill>
                <a:effectLst/>
                <a:latin typeface="+mn-lt"/>
                <a:ea typeface="+mn-ea"/>
                <a:cs typeface="+mn-cs"/>
                <a:hlinkClick r:id="rId5"/>
              </a:rPr>
              <a:t>allocation</a:t>
            </a:r>
            <a:r>
              <a:rPr lang="en-US" sz="1200" b="0" i="0" kern="1200" dirty="0">
                <a:solidFill>
                  <a:schemeClr val="tx1"/>
                </a:solidFill>
                <a:effectLst/>
                <a:latin typeface="+mn-lt"/>
                <a:ea typeface="+mn-ea"/>
                <a:cs typeface="+mn-cs"/>
              </a:rPr>
              <a:t> of investment categories. Higher risk portfolio investments typically include domestic and global equities. Lower risk portions of a target-date portfolio typically include fixed income investments such as bonds and </a:t>
            </a:r>
            <a:r>
              <a:rPr lang="en-US" sz="1200" b="0" i="0" u="none" strike="noStrike" kern="1200" dirty="0">
                <a:solidFill>
                  <a:schemeClr val="tx1"/>
                </a:solidFill>
                <a:effectLst/>
                <a:latin typeface="+mn-lt"/>
                <a:ea typeface="+mn-ea"/>
                <a:cs typeface="+mn-cs"/>
                <a:hlinkClick r:id="rId6"/>
              </a:rPr>
              <a:t>cash equivalents</a:t>
            </a:r>
            <a:r>
              <a:rPr lang="en-US" sz="1200" b="0" i="0" kern="1200" dirty="0">
                <a:solidFill>
                  <a:schemeClr val="tx1"/>
                </a:solidFill>
                <a:effectLst/>
                <a:latin typeface="+mn-lt"/>
                <a:ea typeface="+mn-ea"/>
                <a:cs typeface="+mn-cs"/>
              </a:rPr>
              <a:t>.</a:t>
            </a:r>
          </a:p>
          <a:p>
            <a:r>
              <a:rPr lang="en-US" sz="1200" b="0" i="0" kern="1200" dirty="0">
                <a:solidFill>
                  <a:schemeClr val="tx1"/>
                </a:solidFill>
                <a:effectLst/>
                <a:latin typeface="+mn-lt"/>
                <a:ea typeface="+mn-ea"/>
                <a:cs typeface="+mn-cs"/>
              </a:rPr>
              <a:t>Target-date funds will also manage funds to a specified asset allocation through the target date. Most fund marketing materials show the glide path of allocation across the entire investment time horizon and through the specified target date. In the years beyond the target date, allocations are more heavily weighted towards low risk fixed income investments.</a:t>
            </a:r>
          </a:p>
          <a:p>
            <a:r>
              <a:rPr lang="en-US" sz="1200" b="0" i="0" kern="1200" dirty="0">
                <a:solidFill>
                  <a:schemeClr val="tx1"/>
                </a:solidFill>
                <a:effectLst/>
                <a:latin typeface="+mn-lt"/>
                <a:ea typeface="+mn-ea"/>
                <a:cs typeface="+mn-cs"/>
              </a:rPr>
              <a:t>Investing in Target-Date Funds</a:t>
            </a:r>
          </a:p>
          <a:p>
            <a:r>
              <a:rPr lang="en-US" sz="1200" b="0" i="0" kern="1200" dirty="0">
                <a:solidFill>
                  <a:schemeClr val="tx1"/>
                </a:solidFill>
                <a:effectLst/>
                <a:latin typeface="+mn-lt"/>
                <a:ea typeface="+mn-ea"/>
                <a:cs typeface="+mn-cs"/>
              </a:rPr>
              <a:t>Target-date funds are popular with </a:t>
            </a:r>
            <a:r>
              <a:rPr lang="en-US" sz="1200" b="0" i="0" u="none" strike="noStrike" kern="1200" dirty="0">
                <a:solidFill>
                  <a:schemeClr val="tx1"/>
                </a:solidFill>
                <a:effectLst/>
                <a:latin typeface="+mn-lt"/>
                <a:ea typeface="+mn-ea"/>
                <a:cs typeface="+mn-cs"/>
                <a:hlinkClick r:id="rId7"/>
              </a:rPr>
              <a:t>401(k) plan</a:t>
            </a:r>
            <a:r>
              <a:rPr lang="en-US" sz="1200" b="0" i="0" kern="1200" dirty="0">
                <a:solidFill>
                  <a:schemeClr val="tx1"/>
                </a:solidFill>
                <a:effectLst/>
                <a:latin typeface="+mn-lt"/>
                <a:ea typeface="+mn-ea"/>
                <a:cs typeface="+mn-cs"/>
              </a:rPr>
              <a:t> investors. Instead of having to choose a number of investments to create a portfolio that will help them reach their retirement goals, investors simply choose a single fund designed to help them reach that goal. For example, a younger worker hoping to retire in 2065 would choose a target-date 2065 fund, while an older worker hoping to retire in 2025 would choose a target-date 2025 fund.</a:t>
            </a:r>
          </a:p>
          <a:p>
            <a:r>
              <a:rPr lang="en-US" sz="1200" b="0" i="0" kern="1200" dirty="0">
                <a:solidFill>
                  <a:schemeClr val="tx1"/>
                </a:solidFill>
                <a:effectLst/>
                <a:latin typeface="+mn-lt"/>
                <a:ea typeface="+mn-ea"/>
                <a:cs typeface="+mn-cs"/>
              </a:rPr>
              <a:t>Vanguard is one investment manager offering a comprehensive series of target-date funds. Below we compare the characteristics of the Vanguard 2065 fund to the characteristics of the Vanguard 2025 fund.</a:t>
            </a:r>
          </a:p>
          <a:p>
            <a:r>
              <a:rPr lang="en-US" sz="1200" b="0" i="1" kern="1200" dirty="0">
                <a:solidFill>
                  <a:schemeClr val="tx1"/>
                </a:solidFill>
                <a:effectLst/>
                <a:latin typeface="+mn-lt"/>
                <a:ea typeface="+mn-ea"/>
                <a:cs typeface="+mn-cs"/>
              </a:rPr>
              <a:t>Vanguard Target Retirement 2065 Fund (VLXVX)</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Vanguard Target Retirement 2065 Fund has an expense ratio of 0.16%. As of October 31, 2017, the portfolio allocation was 89.86% stocks, 9.95% bonds and 0.19% short-term reserves. The Fund uses index funds as the underlying securities for investment. As of October 2017, the Fund had 53.90% of its assets invested in the Vanguard Total Stock Market Index Fund Investor Shares, 36.10% invested in the Vanguard Total International Stock Index Fund Investor Shares, 7.00% invested in the Vanguard Total Bond Market II Index Fund Investor Shares, and 3.00% invested in the Vanguard Total International Bond Index Fund Investor Shares.</a:t>
            </a:r>
          </a:p>
          <a:p>
            <a:r>
              <a:rPr lang="en-US" sz="1200" b="0" i="1" kern="1200" dirty="0">
                <a:solidFill>
                  <a:schemeClr val="tx1"/>
                </a:solidFill>
                <a:effectLst/>
                <a:latin typeface="+mn-lt"/>
                <a:ea typeface="+mn-ea"/>
                <a:cs typeface="+mn-cs"/>
              </a:rPr>
              <a:t>Vanguard Target Retirement 2025 Fund (VTTVX)</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Vanguard Target Retirement 2025 Fund has an expense ratio of 0.14%. As of October 31, 2017, the portfolio allocation was 63.92% in stocks, 36.07% in bonds and 0.01% in short-term reserves. As of October 2017, the Fund had 38.40% invested in the Vanguard Total Stock Market Index Fund Investor Shares, 25.50% invested in the Vanguard Total International Stock Index Fund Investor Shares, 25.50% invested in the Vanguard Total Bond Market II Index Fund Investor Shares, and 10.60% invested in the Vanguard Total International Bond Index Fund Investor Shares.</a:t>
            </a:r>
          </a:p>
          <a:p>
            <a:r>
              <a:rPr lang="en-US" sz="1200" b="0" i="0" kern="1200" dirty="0">
                <a:solidFill>
                  <a:schemeClr val="tx1"/>
                </a:solidFill>
                <a:effectLst/>
                <a:latin typeface="+mn-lt"/>
                <a:ea typeface="+mn-ea"/>
                <a:cs typeface="+mn-cs"/>
              </a:rPr>
              <a:t>The 2065 Fund is more heavily weighted toward stocks, with a relatively smaller percentage of bonds and cash equivalents. The 2025 Fund has greater weight in fixed income and fewer </a:t>
            </a:r>
            <a:r>
              <a:rPr lang="en-US" sz="1200" b="0" i="0" u="none" strike="noStrike" kern="1200" dirty="0">
                <a:solidFill>
                  <a:schemeClr val="tx1"/>
                </a:solidFill>
                <a:effectLst/>
                <a:latin typeface="+mn-lt"/>
                <a:ea typeface="+mn-ea"/>
                <a:cs typeface="+mn-cs"/>
                <a:hlinkClick r:id="rId8"/>
              </a:rPr>
              <a:t>stocks</a:t>
            </a:r>
            <a:r>
              <a:rPr lang="en-US" sz="1200" b="0" i="0" kern="1200" dirty="0">
                <a:solidFill>
                  <a:schemeClr val="tx1"/>
                </a:solidFill>
                <a:effectLst/>
                <a:latin typeface="+mn-lt"/>
                <a:ea typeface="+mn-ea"/>
                <a:cs typeface="+mn-cs"/>
              </a:rPr>
              <a:t> so it is less volatile and more likely to contain the assets the investor needs to begin making </a:t>
            </a:r>
            <a:r>
              <a:rPr lang="en-US" sz="1200" b="0" i="0" u="none" strike="noStrike" kern="1200" dirty="0">
                <a:solidFill>
                  <a:schemeClr val="tx1"/>
                </a:solidFill>
                <a:effectLst/>
                <a:latin typeface="+mn-lt"/>
                <a:ea typeface="+mn-ea"/>
                <a:cs typeface="+mn-cs"/>
                <a:hlinkClick r:id="rId9"/>
              </a:rPr>
              <a:t>withdrawals</a:t>
            </a:r>
            <a:r>
              <a:rPr lang="en-US" sz="1200" b="0" i="0" kern="1200" dirty="0">
                <a:solidFill>
                  <a:schemeClr val="tx1"/>
                </a:solidFill>
                <a:effectLst/>
                <a:latin typeface="+mn-lt"/>
                <a:ea typeface="+mn-ea"/>
                <a:cs typeface="+mn-cs"/>
              </a:rPr>
              <a:t> in 2025. In the years beyond the target date, both Vanguard target-date funds report an asset allocation mix of approximately 20% in U.S. equities, 10% in international equities, 40% in U.S. bonds, 10% in international bonds, and approximately 20% in short-term TIPS.</a:t>
            </a:r>
          </a:p>
          <a:p>
            <a:r>
              <a:rPr lang="en-US" sz="1200" b="0" i="0" kern="1200" dirty="0">
                <a:solidFill>
                  <a:schemeClr val="tx1"/>
                </a:solidFill>
                <a:effectLst/>
                <a:latin typeface="+mn-lt"/>
                <a:ea typeface="+mn-ea"/>
                <a:cs typeface="+mn-cs"/>
              </a:rPr>
              <a:t>Proponents of target-date funds cite the convenience to investors of putting their investing activities on autopilot in one fund. However, with multiple target-date funds in the market, investors should be aware of their options. Investment companies and managers offer a variety of target-date funds with varying asset allocation strategies and underlying investments. With the variety of options, investors have an array of choices available to fit their risk and management preferences.</a:t>
            </a:r>
          </a:p>
          <a:p>
            <a:br>
              <a:rPr lang="en-US" sz="1200" b="0" i="0" kern="1200" dirty="0">
                <a:solidFill>
                  <a:schemeClr val="tx1"/>
                </a:solidFill>
                <a:effectLst/>
                <a:latin typeface="+mn-lt"/>
                <a:ea typeface="+mn-ea"/>
                <a:cs typeface="+mn-cs"/>
              </a:rPr>
            </a:br>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Read more: </a:t>
            </a:r>
            <a:r>
              <a:rPr lang="en-US" sz="1200" b="0" i="0" u="none" strike="noStrike" kern="1200" dirty="0">
                <a:solidFill>
                  <a:schemeClr val="tx1"/>
                </a:solidFill>
                <a:effectLst/>
                <a:latin typeface="+mn-lt"/>
                <a:ea typeface="+mn-ea"/>
                <a:cs typeface="+mn-cs"/>
                <a:hlinkClick r:id="rId10"/>
              </a:rPr>
              <a:t>Target-Date Fund | Investopedia</a:t>
            </a:r>
            <a:r>
              <a:rPr lang="en-US" sz="1200" b="0" i="0" kern="1200" dirty="0">
                <a:solidFill>
                  <a:schemeClr val="tx1"/>
                </a:solidFill>
                <a:effectLst/>
                <a:latin typeface="+mn-lt"/>
                <a:ea typeface="+mn-ea"/>
                <a:cs typeface="+mn-cs"/>
              </a:rPr>
              <a:t> </a:t>
            </a:r>
            <a:r>
              <a:rPr lang="en-US" sz="1200" b="0" i="0" u="none" strike="noStrike" kern="1200" dirty="0">
                <a:solidFill>
                  <a:schemeClr val="tx1"/>
                </a:solidFill>
                <a:effectLst/>
                <a:latin typeface="+mn-lt"/>
                <a:ea typeface="+mn-ea"/>
                <a:cs typeface="+mn-cs"/>
                <a:hlinkClick r:id="rId10"/>
              </a:rPr>
              <a:t>https://www.investopedia.com/terms/t/target-date_fund.asp#ixzz5U6loiGHb</a:t>
            </a:r>
            <a:r>
              <a:rPr lang="en-US" sz="1200" b="0" i="0" kern="1200" dirty="0">
                <a:solidFill>
                  <a:schemeClr val="tx1"/>
                </a:solidFill>
                <a:effectLst/>
                <a:latin typeface="+mn-lt"/>
                <a:ea typeface="+mn-ea"/>
                <a:cs typeface="+mn-cs"/>
              </a:rPr>
              <a:t> </a:t>
            </a:r>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Follow us: </a:t>
            </a:r>
            <a:r>
              <a:rPr lang="en-US" sz="1200" b="0" i="0" u="none" strike="noStrike" kern="1200" dirty="0">
                <a:solidFill>
                  <a:schemeClr val="tx1"/>
                </a:solidFill>
                <a:effectLst/>
                <a:latin typeface="+mn-lt"/>
                <a:ea typeface="+mn-ea"/>
                <a:cs typeface="+mn-cs"/>
                <a:hlinkClick r:id="rId11"/>
              </a:rPr>
              <a:t>Investopedia on Facebook</a:t>
            </a:r>
            <a:endParaRPr lang="en-US" dirty="0"/>
          </a:p>
        </p:txBody>
      </p:sp>
      <p:sp>
        <p:nvSpPr>
          <p:cNvPr id="4" name="Slide Number Placeholder 3"/>
          <p:cNvSpPr>
            <a:spLocks noGrp="1"/>
          </p:cNvSpPr>
          <p:nvPr>
            <p:ph type="sldNum" sz="quarter" idx="10"/>
          </p:nvPr>
        </p:nvSpPr>
        <p:spPr/>
        <p:txBody>
          <a:bodyPr/>
          <a:lstStyle/>
          <a:p>
            <a:fld id="{D08D8E5D-8E2C-40FD-8823-3DEDC7713F37}" type="slidenum">
              <a:rPr lang="en-US" smtClean="0"/>
              <a:t>14</a:t>
            </a:fld>
            <a:endParaRPr lang="en-US"/>
          </a:p>
        </p:txBody>
      </p:sp>
    </p:spTree>
    <p:extLst>
      <p:ext uri="{BB962C8B-B14F-4D97-AF65-F5344CB8AC3E}">
        <p14:creationId xmlns:p14="http://schemas.microsoft.com/office/powerpoint/2010/main" val="19551081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8D8E5D-8E2C-40FD-8823-3DEDC7713F37}" type="slidenum">
              <a:rPr lang="en-US" smtClean="0"/>
              <a:t>17</a:t>
            </a:fld>
            <a:endParaRPr lang="en-US"/>
          </a:p>
        </p:txBody>
      </p:sp>
    </p:spTree>
    <p:extLst>
      <p:ext uri="{BB962C8B-B14F-4D97-AF65-F5344CB8AC3E}">
        <p14:creationId xmlns:p14="http://schemas.microsoft.com/office/powerpoint/2010/main" val="42362892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8D8E5D-8E2C-40FD-8823-3DEDC7713F37}" type="slidenum">
              <a:rPr lang="en-US" smtClean="0"/>
              <a:t>18</a:t>
            </a:fld>
            <a:endParaRPr lang="en-US"/>
          </a:p>
        </p:txBody>
      </p:sp>
    </p:spTree>
    <p:extLst>
      <p:ext uri="{BB962C8B-B14F-4D97-AF65-F5344CB8AC3E}">
        <p14:creationId xmlns:p14="http://schemas.microsoft.com/office/powerpoint/2010/main" val="28188679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F8ED6EA-C736-4FB0-AC39-FA8263ED9BBD}" type="datetimeFigureOut">
              <a:rPr lang="en-US" smtClean="0"/>
              <a:t>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C9F2F4-16F8-4400-98EF-FD3F6C1E5995}" type="slidenum">
              <a:rPr lang="en-US" smtClean="0"/>
              <a:t>‹#›</a:t>
            </a:fld>
            <a:endParaRPr lang="en-US"/>
          </a:p>
        </p:txBody>
      </p:sp>
    </p:spTree>
    <p:extLst>
      <p:ext uri="{BB962C8B-B14F-4D97-AF65-F5344CB8AC3E}">
        <p14:creationId xmlns:p14="http://schemas.microsoft.com/office/powerpoint/2010/main" val="2416418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8ED6EA-C736-4FB0-AC39-FA8263ED9BBD}" type="datetimeFigureOut">
              <a:rPr lang="en-US" smtClean="0"/>
              <a:t>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C9F2F4-16F8-4400-98EF-FD3F6C1E5995}" type="slidenum">
              <a:rPr lang="en-US" smtClean="0"/>
              <a:t>‹#›</a:t>
            </a:fld>
            <a:endParaRPr lang="en-US"/>
          </a:p>
        </p:txBody>
      </p:sp>
    </p:spTree>
    <p:extLst>
      <p:ext uri="{BB962C8B-B14F-4D97-AF65-F5344CB8AC3E}">
        <p14:creationId xmlns:p14="http://schemas.microsoft.com/office/powerpoint/2010/main" val="332363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8ED6EA-C736-4FB0-AC39-FA8263ED9BBD}" type="datetimeFigureOut">
              <a:rPr lang="en-US" smtClean="0"/>
              <a:t>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C9F2F4-16F8-4400-98EF-FD3F6C1E5995}" type="slidenum">
              <a:rPr lang="en-US" smtClean="0"/>
              <a:t>‹#›</a:t>
            </a:fld>
            <a:endParaRPr lang="en-US"/>
          </a:p>
        </p:txBody>
      </p:sp>
    </p:spTree>
    <p:extLst>
      <p:ext uri="{BB962C8B-B14F-4D97-AF65-F5344CB8AC3E}">
        <p14:creationId xmlns:p14="http://schemas.microsoft.com/office/powerpoint/2010/main" val="713305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8ED6EA-C736-4FB0-AC39-FA8263ED9BBD}" type="datetimeFigureOut">
              <a:rPr lang="en-US" smtClean="0"/>
              <a:t>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C9F2F4-16F8-4400-98EF-FD3F6C1E5995}" type="slidenum">
              <a:rPr lang="en-US" smtClean="0"/>
              <a:t>‹#›</a:t>
            </a:fld>
            <a:endParaRPr lang="en-US"/>
          </a:p>
        </p:txBody>
      </p:sp>
    </p:spTree>
    <p:extLst>
      <p:ext uri="{BB962C8B-B14F-4D97-AF65-F5344CB8AC3E}">
        <p14:creationId xmlns:p14="http://schemas.microsoft.com/office/powerpoint/2010/main" val="3630737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F8ED6EA-C736-4FB0-AC39-FA8263ED9BBD}" type="datetimeFigureOut">
              <a:rPr lang="en-US" smtClean="0"/>
              <a:t>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C9F2F4-16F8-4400-98EF-FD3F6C1E5995}" type="slidenum">
              <a:rPr lang="en-US" smtClean="0"/>
              <a:t>‹#›</a:t>
            </a:fld>
            <a:endParaRPr lang="en-US"/>
          </a:p>
        </p:txBody>
      </p:sp>
    </p:spTree>
    <p:extLst>
      <p:ext uri="{BB962C8B-B14F-4D97-AF65-F5344CB8AC3E}">
        <p14:creationId xmlns:p14="http://schemas.microsoft.com/office/powerpoint/2010/main" val="4169276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F8ED6EA-C736-4FB0-AC39-FA8263ED9BBD}" type="datetimeFigureOut">
              <a:rPr lang="en-US" smtClean="0"/>
              <a:t>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C9F2F4-16F8-4400-98EF-FD3F6C1E5995}" type="slidenum">
              <a:rPr lang="en-US" smtClean="0"/>
              <a:t>‹#›</a:t>
            </a:fld>
            <a:endParaRPr lang="en-US"/>
          </a:p>
        </p:txBody>
      </p:sp>
    </p:spTree>
    <p:extLst>
      <p:ext uri="{BB962C8B-B14F-4D97-AF65-F5344CB8AC3E}">
        <p14:creationId xmlns:p14="http://schemas.microsoft.com/office/powerpoint/2010/main" val="3187172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F8ED6EA-C736-4FB0-AC39-FA8263ED9BBD}" type="datetimeFigureOut">
              <a:rPr lang="en-US" smtClean="0"/>
              <a:t>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C9F2F4-16F8-4400-98EF-FD3F6C1E5995}" type="slidenum">
              <a:rPr lang="en-US" smtClean="0"/>
              <a:t>‹#›</a:t>
            </a:fld>
            <a:endParaRPr lang="en-US"/>
          </a:p>
        </p:txBody>
      </p:sp>
    </p:spTree>
    <p:extLst>
      <p:ext uri="{BB962C8B-B14F-4D97-AF65-F5344CB8AC3E}">
        <p14:creationId xmlns:p14="http://schemas.microsoft.com/office/powerpoint/2010/main" val="3943376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F8ED6EA-C736-4FB0-AC39-FA8263ED9BBD}" type="datetimeFigureOut">
              <a:rPr lang="en-US" smtClean="0"/>
              <a:t>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C9F2F4-16F8-4400-98EF-FD3F6C1E5995}" type="slidenum">
              <a:rPr lang="en-US" smtClean="0"/>
              <a:t>‹#›</a:t>
            </a:fld>
            <a:endParaRPr lang="en-US"/>
          </a:p>
        </p:txBody>
      </p:sp>
    </p:spTree>
    <p:extLst>
      <p:ext uri="{BB962C8B-B14F-4D97-AF65-F5344CB8AC3E}">
        <p14:creationId xmlns:p14="http://schemas.microsoft.com/office/powerpoint/2010/main" val="2521186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8ED6EA-C736-4FB0-AC39-FA8263ED9BBD}" type="datetimeFigureOut">
              <a:rPr lang="en-US" smtClean="0"/>
              <a:t>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C9F2F4-16F8-4400-98EF-FD3F6C1E5995}" type="slidenum">
              <a:rPr lang="en-US" smtClean="0"/>
              <a:t>‹#›</a:t>
            </a:fld>
            <a:endParaRPr lang="en-US"/>
          </a:p>
        </p:txBody>
      </p:sp>
    </p:spTree>
    <p:extLst>
      <p:ext uri="{BB962C8B-B14F-4D97-AF65-F5344CB8AC3E}">
        <p14:creationId xmlns:p14="http://schemas.microsoft.com/office/powerpoint/2010/main" val="2882302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F8ED6EA-C736-4FB0-AC39-FA8263ED9BBD}" type="datetimeFigureOut">
              <a:rPr lang="en-US" smtClean="0"/>
              <a:t>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C9F2F4-16F8-4400-98EF-FD3F6C1E5995}" type="slidenum">
              <a:rPr lang="en-US" smtClean="0"/>
              <a:t>‹#›</a:t>
            </a:fld>
            <a:endParaRPr lang="en-US"/>
          </a:p>
        </p:txBody>
      </p:sp>
    </p:spTree>
    <p:extLst>
      <p:ext uri="{BB962C8B-B14F-4D97-AF65-F5344CB8AC3E}">
        <p14:creationId xmlns:p14="http://schemas.microsoft.com/office/powerpoint/2010/main" val="126366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F8ED6EA-C736-4FB0-AC39-FA8263ED9BBD}" type="datetimeFigureOut">
              <a:rPr lang="en-US" smtClean="0"/>
              <a:t>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C9F2F4-16F8-4400-98EF-FD3F6C1E5995}" type="slidenum">
              <a:rPr lang="en-US" smtClean="0"/>
              <a:t>‹#›</a:t>
            </a:fld>
            <a:endParaRPr lang="en-US"/>
          </a:p>
        </p:txBody>
      </p:sp>
    </p:spTree>
    <p:extLst>
      <p:ext uri="{BB962C8B-B14F-4D97-AF65-F5344CB8AC3E}">
        <p14:creationId xmlns:p14="http://schemas.microsoft.com/office/powerpoint/2010/main" val="717013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8ED6EA-C736-4FB0-AC39-FA8263ED9BBD}" type="datetimeFigureOut">
              <a:rPr lang="en-US" smtClean="0"/>
              <a:t>1/6/2022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C9F2F4-16F8-4400-98EF-FD3F6C1E5995}" type="slidenum">
              <a:rPr lang="en-US" smtClean="0"/>
              <a:t>‹#›</a:t>
            </a:fld>
            <a:endParaRPr lang="en-US"/>
          </a:p>
        </p:txBody>
      </p:sp>
    </p:spTree>
    <p:extLst>
      <p:ext uri="{BB962C8B-B14F-4D97-AF65-F5344CB8AC3E}">
        <p14:creationId xmlns:p14="http://schemas.microsoft.com/office/powerpoint/2010/main" val="3060389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ci.org/pdf/2016_factbook.pdf"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www.ici.org/pdf/2016_factbook.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6.emf"/><Relationship Id="rId4" Type="http://schemas.openxmlformats.org/officeDocument/2006/relationships/oleObject" Target="../embeddings/oleObject3.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holdrs.com/" TargetMode="External"/><Relationship Id="rId2" Type="http://schemas.openxmlformats.org/officeDocument/2006/relationships/hyperlink" Target="https://www.spdrs.com/product/fund.seam?ticker=SPY" TargetMode="External"/><Relationship Id="rId1" Type="http://schemas.openxmlformats.org/officeDocument/2006/relationships/slideLayout" Target="../slideLayouts/slideLayout2.xml"/><Relationship Id="rId4" Type="http://schemas.openxmlformats.org/officeDocument/2006/relationships/hyperlink" Target="http://www.ishares.com/"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ici.org/pdf/2016_factbook.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7874" y="1521135"/>
            <a:ext cx="8876099" cy="1384204"/>
          </a:xfrm>
        </p:spPr>
        <p:txBody>
          <a:bodyPr>
            <a:normAutofit fontScale="90000"/>
          </a:bodyPr>
          <a:lstStyle/>
          <a:p>
            <a:br>
              <a:rPr lang="en-US" altLang="en-US" sz="3000" b="1" dirty="0"/>
            </a:br>
            <a:br>
              <a:rPr lang="en-US" altLang="en-US" sz="3000" b="1" dirty="0"/>
            </a:br>
            <a:br>
              <a:rPr lang="en-US" altLang="en-US" sz="3000" b="1" dirty="0"/>
            </a:br>
            <a:br>
              <a:rPr lang="en-US" altLang="en-US" sz="3000" b="1" dirty="0"/>
            </a:br>
            <a:r>
              <a:rPr lang="en-US" altLang="en-US" sz="3000" b="1" dirty="0"/>
              <a:t>Topic 8b: The Mutual Fund Industry</a:t>
            </a:r>
          </a:p>
        </p:txBody>
      </p:sp>
      <p:sp>
        <p:nvSpPr>
          <p:cNvPr id="3" name="Subtitle 2"/>
          <p:cNvSpPr>
            <a:spLocks noGrp="1"/>
          </p:cNvSpPr>
          <p:nvPr>
            <p:ph type="subTitle" idx="1"/>
          </p:nvPr>
        </p:nvSpPr>
        <p:spPr>
          <a:xfrm>
            <a:off x="1524000" y="4547936"/>
            <a:ext cx="9144000" cy="709863"/>
          </a:xfrm>
        </p:spPr>
        <p:txBody>
          <a:bodyPr/>
          <a:lstStyle/>
          <a:p>
            <a:pPr algn="l"/>
            <a:r>
              <a:rPr lang="en-US" dirty="0"/>
              <a:t>Main Reading (Sources): Chap 20  </a:t>
            </a:r>
            <a:r>
              <a:rPr lang="en-US" dirty="0" err="1"/>
              <a:t>Mishkin</a:t>
            </a:r>
            <a:r>
              <a:rPr lang="en-US" dirty="0"/>
              <a:t> &amp; Eakins, 8</a:t>
            </a:r>
            <a:r>
              <a:rPr lang="en-US" baseline="30000" dirty="0"/>
              <a:t>th</a:t>
            </a:r>
            <a:endParaRPr lang="en-US" dirty="0"/>
          </a:p>
          <a:p>
            <a:endParaRPr lang="en-US" dirty="0"/>
          </a:p>
        </p:txBody>
      </p:sp>
    </p:spTree>
    <p:extLst>
      <p:ext uri="{BB962C8B-B14F-4D97-AF65-F5344CB8AC3E}">
        <p14:creationId xmlns:p14="http://schemas.microsoft.com/office/powerpoint/2010/main" val="5264213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p:txBody>
          <a:bodyPr/>
          <a:lstStyle/>
          <a:p>
            <a:pPr eaLnBrk="1" hangingPunct="1"/>
            <a:r>
              <a:rPr lang="en-US" altLang="en-US"/>
              <a:t>Basics</a:t>
            </a:r>
          </a:p>
        </p:txBody>
      </p:sp>
      <p:sp>
        <p:nvSpPr>
          <p:cNvPr id="9220" name="Rectangle 3"/>
          <p:cNvSpPr>
            <a:spLocks noGrp="1" noChangeArrowheads="1"/>
          </p:cNvSpPr>
          <p:nvPr>
            <p:ph type="body" idx="1"/>
          </p:nvPr>
        </p:nvSpPr>
        <p:spPr/>
        <p:txBody>
          <a:bodyPr/>
          <a:lstStyle/>
          <a:p>
            <a:pPr eaLnBrk="1" hangingPunct="1"/>
            <a:r>
              <a:rPr lang="en-US" altLang="en-US"/>
              <a:t>An Example</a:t>
            </a:r>
          </a:p>
          <a:p>
            <a:pPr lvl="1" eaLnBrk="1" hangingPunct="1"/>
            <a:r>
              <a:rPr lang="en-US" altLang="en-US"/>
              <a:t>A mutual fund manages a portfolio of securities worth $120 million. It owes $4 million to its investment advisors and another $1 million to various suppliers of office products. The fund has 5 million shares. What is the Net Asset Value?</a:t>
            </a:r>
          </a:p>
          <a:p>
            <a:pPr eaLnBrk="1" hangingPunct="1"/>
            <a:r>
              <a:rPr lang="en-US" altLang="en-US"/>
              <a:t>Answer </a:t>
            </a:r>
          </a:p>
        </p:txBody>
      </p:sp>
      <p:graphicFrame>
        <p:nvGraphicFramePr>
          <p:cNvPr id="9221" name="Object 4"/>
          <p:cNvGraphicFramePr>
            <a:graphicFrameLocks noChangeAspect="1"/>
          </p:cNvGraphicFramePr>
          <p:nvPr>
            <p:extLst>
              <p:ext uri="{D42A27DB-BD31-4B8C-83A1-F6EECF244321}">
                <p14:modId xmlns:p14="http://schemas.microsoft.com/office/powerpoint/2010/main" val="1629801577"/>
              </p:ext>
            </p:extLst>
          </p:nvPr>
        </p:nvGraphicFramePr>
        <p:xfrm>
          <a:off x="2675642" y="4353612"/>
          <a:ext cx="6172200" cy="774700"/>
        </p:xfrm>
        <a:graphic>
          <a:graphicData uri="http://schemas.openxmlformats.org/presentationml/2006/ole">
            <mc:AlternateContent xmlns:mc="http://schemas.openxmlformats.org/markup-compatibility/2006">
              <mc:Choice xmlns:v="urn:schemas-microsoft-com:vml" Requires="v">
                <p:oleObj spid="_x0000_s2066" name="Equation" r:id="rId3" imgW="3057635" imgH="323730" progId="Equation.3">
                  <p:embed/>
                </p:oleObj>
              </mc:Choice>
              <mc:Fallback>
                <p:oleObj name="Equation" r:id="rId3" imgW="3057635" imgH="323730" progId="Equation.3">
                  <p:embed/>
                  <p:pic>
                    <p:nvPicPr>
                      <p:cNvPr id="9221"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grayWhite">
                      <a:xfrm>
                        <a:off x="2675642" y="4353612"/>
                        <a:ext cx="6172200" cy="774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8945846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Investment Objective Classes</a:t>
            </a:r>
            <a:endParaRPr lang="en-US" dirty="0"/>
          </a:p>
        </p:txBody>
      </p:sp>
      <p:sp>
        <p:nvSpPr>
          <p:cNvPr id="3" name="Content Placeholder 2"/>
          <p:cNvSpPr>
            <a:spLocks noGrp="1"/>
          </p:cNvSpPr>
          <p:nvPr>
            <p:ph idx="1"/>
          </p:nvPr>
        </p:nvSpPr>
        <p:spPr/>
        <p:txBody>
          <a:bodyPr/>
          <a:lstStyle/>
          <a:p>
            <a:r>
              <a:rPr lang="en-US" altLang="en-US" sz="2400" dirty="0">
                <a:ea typeface="ヒラギノ角ゴ Pro W3" pitchFamily="-84" charset="-128"/>
              </a:rPr>
              <a:t>There are four primary classes of mutual funds available to investors:</a:t>
            </a:r>
          </a:p>
          <a:p>
            <a:pPr marL="860425" lvl="1" indent="-514350">
              <a:buFontTx/>
              <a:buAutoNum type="arabicPeriod"/>
            </a:pPr>
            <a:r>
              <a:rPr lang="en-US" altLang="en-US" dirty="0">
                <a:ea typeface="ヒラギノ角ゴ Pro W3" pitchFamily="-84" charset="-128"/>
              </a:rPr>
              <a:t>Stock (equity) funds</a:t>
            </a:r>
          </a:p>
          <a:p>
            <a:pPr marL="860425" lvl="1" indent="-514350">
              <a:buFontTx/>
              <a:buAutoNum type="arabicPeriod"/>
            </a:pPr>
            <a:r>
              <a:rPr lang="en-US" altLang="en-US" dirty="0">
                <a:ea typeface="ヒラギノ角ゴ Pro W3" pitchFamily="-84" charset="-128"/>
              </a:rPr>
              <a:t>Bond funds</a:t>
            </a:r>
          </a:p>
          <a:p>
            <a:pPr marL="860425" lvl="1" indent="-514350">
              <a:buFontTx/>
              <a:buAutoNum type="arabicPeriod"/>
            </a:pPr>
            <a:r>
              <a:rPr lang="en-US" altLang="en-US" dirty="0">
                <a:ea typeface="ヒラギノ角ゴ Pro W3" pitchFamily="-84" charset="-128"/>
              </a:rPr>
              <a:t>Hybrid funds</a:t>
            </a:r>
          </a:p>
          <a:p>
            <a:pPr marL="860425" lvl="1" indent="-514350">
              <a:buFontTx/>
              <a:buAutoNum type="arabicPeriod"/>
            </a:pPr>
            <a:r>
              <a:rPr lang="en-US" altLang="en-US" dirty="0">
                <a:ea typeface="ヒラギノ角ゴ Pro W3" pitchFamily="-84" charset="-128"/>
              </a:rPr>
              <a:t>Money market funds</a:t>
            </a:r>
          </a:p>
          <a:p>
            <a:r>
              <a:rPr lang="en-US" altLang="en-US" sz="2400" dirty="0">
                <a:ea typeface="ヒラギノ角ゴ Pro W3" pitchFamily="-84" charset="-128"/>
              </a:rPr>
              <a:t>The next slide shows the distribution of assets among these different classes.</a:t>
            </a:r>
            <a:endParaRPr lang="en-US" sz="2400" dirty="0"/>
          </a:p>
        </p:txBody>
      </p:sp>
    </p:spTree>
    <p:extLst>
      <p:ext uri="{BB962C8B-B14F-4D97-AF65-F5344CB8AC3E}">
        <p14:creationId xmlns:p14="http://schemas.microsoft.com/office/powerpoint/2010/main" val="432887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dirty="0"/>
              <a:t>Figure 20.4 Distribution of Assets Among Types of Mutual Funds</a:t>
            </a:r>
            <a:endParaRPr lang="en-US" sz="2400" dirty="0"/>
          </a:p>
        </p:txBody>
      </p:sp>
      <p:pic>
        <p:nvPicPr>
          <p:cNvPr id="4" name="Picture 2" descr="The values shown in the chart are as follows:&#10;◦ Equity 8.15 dollar Trillion: 52 percent&#10;◦ Money Market 2.76 dollar Trillion: 18 percent&#10;◦ Bond Funds 3.41 dollar Trillion: 22 percent&#10;◦ Hybrid 1.34 dollar Trillion: 8 percent"/>
          <p:cNvPicPr>
            <a:picLocks noChangeAspect="1" noChangeArrowheads="1"/>
          </p:cNvPicPr>
          <p:nvPr/>
        </p:nvPicPr>
        <p:blipFill>
          <a:blip r:embed="rId2" cstate="print"/>
          <a:srcRect/>
          <a:stretch>
            <a:fillRect/>
          </a:stretch>
        </p:blipFill>
        <p:spPr bwMode="auto">
          <a:xfrm>
            <a:off x="1981200" y="1906762"/>
            <a:ext cx="8229600" cy="3884438"/>
          </a:xfrm>
          <a:prstGeom prst="rect">
            <a:avLst/>
          </a:prstGeom>
          <a:noFill/>
          <a:ln w="9525">
            <a:noFill/>
            <a:miter lim="800000"/>
            <a:headEnd/>
            <a:tailEnd/>
          </a:ln>
        </p:spPr>
      </p:pic>
      <p:sp>
        <p:nvSpPr>
          <p:cNvPr id="3" name="Content Placeholder 2"/>
          <p:cNvSpPr>
            <a:spLocks noGrp="1"/>
          </p:cNvSpPr>
          <p:nvPr>
            <p:ph idx="1"/>
          </p:nvPr>
        </p:nvSpPr>
        <p:spPr>
          <a:xfrm>
            <a:off x="1981200" y="5867400"/>
            <a:ext cx="8229600" cy="381000"/>
          </a:xfrm>
        </p:spPr>
        <p:txBody>
          <a:bodyPr>
            <a:normAutofit fontScale="92500" lnSpcReduction="10000"/>
          </a:bodyPr>
          <a:lstStyle/>
          <a:p>
            <a:pPr marL="0" indent="0">
              <a:buNone/>
            </a:pPr>
            <a:r>
              <a:rPr lang="en-US" sz="1200" dirty="0"/>
              <a:t>Source: Investment Company Institute, 2016 Investment Company Fact Book (Washington, DC: ICI), </a:t>
            </a:r>
            <a:r>
              <a:rPr lang="en-US" sz="1200" dirty="0">
                <a:hlinkClick r:id="rId3"/>
              </a:rPr>
              <a:t>https://www.ici.org/pdf/2016_factbook.pdf</a:t>
            </a:r>
            <a:r>
              <a:rPr lang="en-US" sz="1200" dirty="0"/>
              <a:t>.</a:t>
            </a:r>
          </a:p>
        </p:txBody>
      </p:sp>
    </p:spTree>
    <p:extLst>
      <p:ext uri="{BB962C8B-B14F-4D97-AF65-F5344CB8AC3E}">
        <p14:creationId xmlns:p14="http://schemas.microsoft.com/office/powerpoint/2010/main" val="19913267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Investment Objective Classes</a:t>
            </a:r>
            <a:endParaRPr lang="en-US" dirty="0"/>
          </a:p>
        </p:txBody>
      </p:sp>
      <p:sp>
        <p:nvSpPr>
          <p:cNvPr id="3" name="Content Placeholder 2"/>
          <p:cNvSpPr>
            <a:spLocks noGrp="1"/>
          </p:cNvSpPr>
          <p:nvPr>
            <p:ph idx="1"/>
          </p:nvPr>
        </p:nvSpPr>
        <p:spPr/>
        <p:txBody>
          <a:bodyPr/>
          <a:lstStyle/>
          <a:p>
            <a:r>
              <a:rPr lang="en-US" altLang="en-US" sz="2400" dirty="0">
                <a:ea typeface="ヒラギノ角ゴ Pro W3" pitchFamily="-84" charset="-128"/>
              </a:rPr>
              <a:t>Index Funds</a:t>
            </a:r>
          </a:p>
          <a:p>
            <a:pPr lvl="1"/>
            <a:r>
              <a:rPr lang="en-US" altLang="en-US" dirty="0">
                <a:ea typeface="ヒラギノ角ゴ Pro W3" pitchFamily="-84" charset="-128"/>
              </a:rPr>
              <a:t>A special class of mutual funds that do fit into any of the categories discussed so far.</a:t>
            </a:r>
            <a:endParaRPr lang="en-US" dirty="0"/>
          </a:p>
          <a:p>
            <a:pPr lvl="1"/>
            <a:r>
              <a:rPr lang="en-US" altLang="en-US" dirty="0">
                <a:ea typeface="ヒラギノ角ゴ Pro W3" pitchFamily="-84" charset="-128"/>
              </a:rPr>
              <a:t>The fund contains the stock of the index it is mimicking. For example, an S&amp;P 500 index fund would hold the equities comprising the S&amp;P 500.</a:t>
            </a:r>
            <a:endParaRPr lang="en-US" dirty="0"/>
          </a:p>
          <a:p>
            <a:pPr lvl="1"/>
            <a:r>
              <a:rPr lang="en-US" altLang="en-US" dirty="0">
                <a:ea typeface="ヒラギノ角ゴ Pro W3" pitchFamily="-84" charset="-128"/>
              </a:rPr>
              <a:t>Offers benefits of traditional mutual funds without the fees of the professional money manager. Lower fee is a feature of index funds. </a:t>
            </a:r>
            <a:endParaRPr lang="en-US" dirty="0"/>
          </a:p>
        </p:txBody>
      </p:sp>
    </p:spTree>
    <p:extLst>
      <p:ext uri="{BB962C8B-B14F-4D97-AF65-F5344CB8AC3E}">
        <p14:creationId xmlns:p14="http://schemas.microsoft.com/office/powerpoint/2010/main" val="576979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dirty="0"/>
              <a:t>Figure 20.2 Average Asset Allocation for All 401(k) Plan Balances</a:t>
            </a:r>
            <a:endParaRPr lang="en-US" sz="2400" dirty="0"/>
          </a:p>
        </p:txBody>
      </p:sp>
      <p:pic>
        <p:nvPicPr>
          <p:cNvPr id="4" name="Picture 2" descr="The first pie chart is titled &quot;People in their 20s&quot; and the value shown are as follows:&#10;◦ Equity funds: 32.1 percent&#10;◦ Target date funds: 42.4 percent&#10;◦ Balanced funds: 6.0 percent&#10;◦ Bond funds: 4.4 percent&#10;◦ Money funds: 1.5 percent&#10;◦ GICs and stable value: 1.9 percent&#10;◦ Company stock: 5.1 percent&#10;◦ Other: 6.6 percent&#10;The second pie chart is titled &quot;People in their 60s&quot; and the value shown are as follows:&#10;◦ Equity funds: 37.8 percent&#10;◦ Target date funds: 15.6 percent&#10;◦ Balanced funds: 7.2 percent&#10;◦ Bond funds: 10.4 percent&#10;◦ Money funds: 5.7 percent&#10;◦ GICs and stable value: 10.1 percent&#10;◦ Company stock: 6.9 percent&#10;◦ Other: 6.3 percent"/>
          <p:cNvPicPr>
            <a:picLocks noChangeAspect="1" noChangeArrowheads="1"/>
          </p:cNvPicPr>
          <p:nvPr/>
        </p:nvPicPr>
        <p:blipFill>
          <a:blip r:embed="rId3" cstate="print"/>
          <a:srcRect/>
          <a:stretch>
            <a:fillRect/>
          </a:stretch>
        </p:blipFill>
        <p:spPr bwMode="auto">
          <a:xfrm>
            <a:off x="2026920" y="1676401"/>
            <a:ext cx="8138160" cy="3926347"/>
          </a:xfrm>
          <a:prstGeom prst="rect">
            <a:avLst/>
          </a:prstGeom>
          <a:noFill/>
          <a:ln w="9525">
            <a:noFill/>
            <a:miter lim="800000"/>
            <a:headEnd/>
            <a:tailEnd/>
          </a:ln>
        </p:spPr>
      </p:pic>
      <p:sp>
        <p:nvSpPr>
          <p:cNvPr id="3" name="Content Placeholder 2"/>
          <p:cNvSpPr>
            <a:spLocks noGrp="1"/>
          </p:cNvSpPr>
          <p:nvPr>
            <p:ph idx="1"/>
          </p:nvPr>
        </p:nvSpPr>
        <p:spPr>
          <a:xfrm>
            <a:off x="1981200" y="5715001"/>
            <a:ext cx="8229600" cy="411163"/>
          </a:xfrm>
        </p:spPr>
        <p:txBody>
          <a:bodyPr>
            <a:normAutofit lnSpcReduction="10000"/>
          </a:bodyPr>
          <a:lstStyle/>
          <a:p>
            <a:pPr marL="0" indent="0">
              <a:buNone/>
            </a:pPr>
            <a:r>
              <a:rPr lang="en-US" sz="1200" dirty="0"/>
              <a:t>Source: Investment Company Institute, 2016 Investment Company Fact Book, (Washington, DC: ICI), </a:t>
            </a:r>
            <a:r>
              <a:rPr lang="en-US" sz="1200" dirty="0">
                <a:hlinkClick r:id="rId4"/>
              </a:rPr>
              <a:t>https://www.ici.org/pdf/2016_factbook.pdf</a:t>
            </a:r>
            <a:r>
              <a:rPr lang="en-US" sz="1200" dirty="0"/>
              <a:t>. Reprinted with permission.</a:t>
            </a:r>
          </a:p>
        </p:txBody>
      </p:sp>
    </p:spTree>
    <p:extLst>
      <p:ext uri="{BB962C8B-B14F-4D97-AF65-F5344CB8AC3E}">
        <p14:creationId xmlns:p14="http://schemas.microsoft.com/office/powerpoint/2010/main" val="34383065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Fee Structure of Investment Funds</a:t>
            </a:r>
            <a:endParaRPr lang="en-US" dirty="0"/>
          </a:p>
        </p:txBody>
      </p:sp>
      <p:sp>
        <p:nvSpPr>
          <p:cNvPr id="3" name="Content Placeholder 2"/>
          <p:cNvSpPr>
            <a:spLocks noGrp="1"/>
          </p:cNvSpPr>
          <p:nvPr>
            <p:ph idx="1"/>
          </p:nvPr>
        </p:nvSpPr>
        <p:spPr/>
        <p:txBody>
          <a:bodyPr>
            <a:normAutofit fontScale="92500" lnSpcReduction="10000"/>
          </a:bodyPr>
          <a:lstStyle/>
          <a:p>
            <a:r>
              <a:rPr lang="en-US" altLang="en-US" sz="2400" b="1" dirty="0">
                <a:ea typeface="ヒラギノ角ゴ Pro W3" pitchFamily="-84" charset="-128"/>
              </a:rPr>
              <a:t>Load</a:t>
            </a:r>
            <a:r>
              <a:rPr lang="en-US" altLang="en-US" sz="2400" dirty="0">
                <a:ea typeface="ヒラギノ角ゴ Pro W3" pitchFamily="-84" charset="-128"/>
              </a:rPr>
              <a:t> funds (class A shares) charge an upfront fee for buying the shares. </a:t>
            </a:r>
            <a:r>
              <a:rPr lang="en-US" altLang="en-US" sz="2400" b="1" dirty="0">
                <a:ea typeface="ヒラギノ角ゴ Pro W3" pitchFamily="-84" charset="-128"/>
              </a:rPr>
              <a:t>No-load </a:t>
            </a:r>
            <a:r>
              <a:rPr lang="en-US" altLang="en-US" sz="2400" dirty="0">
                <a:ea typeface="ヒラギノ角ゴ Pro W3" pitchFamily="-84" charset="-128"/>
              </a:rPr>
              <a:t>funds do not charge this fee.</a:t>
            </a:r>
          </a:p>
          <a:p>
            <a:pPr lvl="1"/>
            <a:r>
              <a:rPr lang="en-US" altLang="en-US" dirty="0"/>
              <a:t>Front-end load (“entrance fee”)</a:t>
            </a:r>
          </a:p>
          <a:p>
            <a:pPr lvl="1"/>
            <a:r>
              <a:rPr lang="en-US" altLang="en-US" dirty="0"/>
              <a:t>A commission or sales charge</a:t>
            </a:r>
          </a:p>
          <a:p>
            <a:pPr lvl="1"/>
            <a:r>
              <a:rPr lang="en-US" altLang="en-US" dirty="0"/>
              <a:t>Not to exceed 8.5%</a:t>
            </a:r>
          </a:p>
          <a:p>
            <a:pPr lvl="1"/>
            <a:r>
              <a:rPr lang="en-US" altLang="en-US" dirty="0"/>
              <a:t>Low load funds: 1-3%</a:t>
            </a:r>
          </a:p>
          <a:p>
            <a:r>
              <a:rPr lang="en-US" altLang="en-US" sz="2400" b="1" dirty="0">
                <a:ea typeface="ヒラギノ角ゴ Pro W3" pitchFamily="-84" charset="-128"/>
              </a:rPr>
              <a:t>Deferred load</a:t>
            </a:r>
            <a:r>
              <a:rPr lang="en-US" altLang="en-US" sz="2400" dirty="0">
                <a:ea typeface="ヒラギノ角ゴ Pro W3" pitchFamily="-84" charset="-128"/>
              </a:rPr>
              <a:t> (class B shares) funds charge a fee when the shares are redeemed.</a:t>
            </a:r>
          </a:p>
          <a:p>
            <a:r>
              <a:rPr lang="en-US" altLang="en-US" sz="2400" dirty="0">
                <a:ea typeface="ヒラギノ角ゴ Pro W3" pitchFamily="-84" charset="-128"/>
              </a:rPr>
              <a:t>If the particular fund charges no front or back end fees, it is referred to as class C shares.</a:t>
            </a:r>
          </a:p>
          <a:p>
            <a:pPr lvl="1"/>
            <a:r>
              <a:rPr lang="en-US" altLang="en-US" dirty="0"/>
              <a:t>Back-end load (“exit fee”)</a:t>
            </a:r>
          </a:p>
          <a:p>
            <a:pPr lvl="1"/>
            <a:r>
              <a:rPr lang="en-US" altLang="en-US" dirty="0"/>
              <a:t>A redemption fee</a:t>
            </a:r>
          </a:p>
          <a:p>
            <a:pPr lvl="1"/>
            <a:r>
              <a:rPr lang="en-US" altLang="en-US" dirty="0"/>
              <a:t>Contingent deferred sales charges</a:t>
            </a:r>
          </a:p>
          <a:p>
            <a:pPr lvl="1"/>
            <a:r>
              <a:rPr lang="en-US" altLang="en-US" dirty="0"/>
              <a:t>5-6% with 1% sliding down per year</a:t>
            </a:r>
          </a:p>
          <a:p>
            <a:endParaRPr lang="en-US" sz="2400" dirty="0"/>
          </a:p>
        </p:txBody>
      </p:sp>
    </p:spTree>
    <p:extLst>
      <p:ext uri="{BB962C8B-B14F-4D97-AF65-F5344CB8AC3E}">
        <p14:creationId xmlns:p14="http://schemas.microsoft.com/office/powerpoint/2010/main" val="32139743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p:spPr>
        <p:txBody>
          <a:bodyPr/>
          <a:lstStyle>
            <a:lvl1pPr>
              <a:spcBef>
                <a:spcPct val="20000"/>
              </a:spcBef>
              <a:buClr>
                <a:schemeClr val="tx1"/>
              </a:buClr>
              <a:buSzPct val="60000"/>
              <a:buFont typeface="Wingdings" panose="05000000000000000000" pitchFamily="2" charset="2"/>
              <a:buChar char="q"/>
              <a:defRPr sz="3200">
                <a:solidFill>
                  <a:schemeClr val="tx1"/>
                </a:solidFill>
                <a:latin typeface="Arial" panose="020B0604020202020204" pitchFamily="34" charset="0"/>
              </a:defRPr>
            </a:lvl1pPr>
            <a:lvl2pPr marL="742950" indent="-285750">
              <a:spcBef>
                <a:spcPct val="20000"/>
              </a:spcBef>
              <a:buClr>
                <a:schemeClr val="tx1"/>
              </a:buClr>
              <a:buSzPct val="55000"/>
              <a:buFont typeface="Wingdings" panose="05000000000000000000" pitchFamily="2" charset="2"/>
              <a:buChar char="Ø"/>
              <a:defRPr sz="2800">
                <a:solidFill>
                  <a:schemeClr val="tx1"/>
                </a:solidFill>
                <a:latin typeface="Arial" panose="020B0604020202020204" pitchFamily="34" charset="0"/>
              </a:defRPr>
            </a:lvl2pPr>
            <a:lvl3pPr marL="1143000" indent="-228600">
              <a:spcBef>
                <a:spcPct val="20000"/>
              </a:spcBef>
              <a:buClr>
                <a:schemeClr val="tx1"/>
              </a:buClr>
              <a:buSzPct val="50000"/>
              <a:buFont typeface="Wingdings" panose="05000000000000000000" pitchFamily="2" charset="2"/>
              <a:buChar char="q"/>
              <a:defRPr sz="2400">
                <a:solidFill>
                  <a:schemeClr val="tx1"/>
                </a:solidFill>
                <a:latin typeface="Arial" panose="020B0604020202020204" pitchFamily="34" charset="0"/>
              </a:defRPr>
            </a:lvl3pPr>
            <a:lvl4pPr marL="1600200" indent="-228600">
              <a:spcBef>
                <a:spcPct val="20000"/>
              </a:spcBef>
              <a:buClr>
                <a:schemeClr val="tx1"/>
              </a:buClr>
              <a:buSzPct val="55000"/>
              <a:buFont typeface="Wingdings" panose="05000000000000000000" pitchFamily="2" charset="2"/>
              <a:buChar char="Ø"/>
              <a:defRPr sz="2000">
                <a:solidFill>
                  <a:schemeClr val="tx1"/>
                </a:solidFill>
                <a:latin typeface="Arial" panose="020B0604020202020204" pitchFamily="34" charset="0"/>
              </a:defRPr>
            </a:lvl4pPr>
            <a:lvl5pPr marL="2057400" indent="-228600">
              <a:spcBef>
                <a:spcPct val="20000"/>
              </a:spcBef>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9pPr>
          </a:lstStyle>
          <a:p>
            <a:pPr>
              <a:spcBef>
                <a:spcPct val="0"/>
              </a:spcBef>
              <a:buClrTx/>
              <a:buSzTx/>
              <a:buFontTx/>
              <a:buNone/>
            </a:pPr>
            <a:fld id="{CF667C44-DA58-4ECA-B979-31F40B9E7EBD}" type="slidenum">
              <a:rPr lang="en-US" altLang="en-US" sz="1400">
                <a:latin typeface="Tahoma" panose="020B0604030504040204" pitchFamily="34" charset="0"/>
              </a:rPr>
              <a:pPr>
                <a:spcBef>
                  <a:spcPct val="0"/>
                </a:spcBef>
                <a:buClrTx/>
                <a:buSzTx/>
                <a:buFontTx/>
                <a:buNone/>
              </a:pPr>
              <a:t>16</a:t>
            </a:fld>
            <a:endParaRPr lang="en-US" altLang="en-US" sz="1400">
              <a:latin typeface="Tahoma" panose="020B0604030504040204" pitchFamily="34" charset="0"/>
            </a:endParaRPr>
          </a:p>
        </p:txBody>
      </p:sp>
      <p:sp>
        <p:nvSpPr>
          <p:cNvPr id="17411" name="Rectangle 2"/>
          <p:cNvSpPr>
            <a:spLocks noGrp="1" noChangeArrowheads="1"/>
          </p:cNvSpPr>
          <p:nvPr>
            <p:ph type="title"/>
          </p:nvPr>
        </p:nvSpPr>
        <p:spPr/>
        <p:txBody>
          <a:bodyPr/>
          <a:lstStyle/>
          <a:p>
            <a:pPr eaLnBrk="1" hangingPunct="1"/>
            <a:r>
              <a:rPr lang="en-US" altLang="en-US"/>
              <a:t>Costs: Operating Expenses</a:t>
            </a:r>
          </a:p>
        </p:txBody>
      </p:sp>
      <p:sp>
        <p:nvSpPr>
          <p:cNvPr id="17412" name="Rectangle 3"/>
          <p:cNvSpPr>
            <a:spLocks noGrp="1" noChangeArrowheads="1"/>
          </p:cNvSpPr>
          <p:nvPr>
            <p:ph type="body" idx="1"/>
          </p:nvPr>
        </p:nvSpPr>
        <p:spPr>
          <a:xfrm>
            <a:off x="838200" y="1523968"/>
            <a:ext cx="10515600" cy="4351338"/>
          </a:xfrm>
        </p:spPr>
        <p:txBody>
          <a:bodyPr>
            <a:normAutofit fontScale="70000" lnSpcReduction="20000"/>
          </a:bodyPr>
          <a:lstStyle/>
          <a:p>
            <a:pPr eaLnBrk="1" hangingPunct="1">
              <a:lnSpc>
                <a:spcPct val="90000"/>
              </a:lnSpc>
            </a:pPr>
            <a:r>
              <a:rPr lang="en-US" altLang="en-US" dirty="0"/>
              <a:t>Administrative expenses </a:t>
            </a:r>
          </a:p>
          <a:p>
            <a:pPr eaLnBrk="1" hangingPunct="1">
              <a:lnSpc>
                <a:spcPct val="90000"/>
              </a:lnSpc>
            </a:pPr>
            <a:r>
              <a:rPr lang="en-US" altLang="en-US" dirty="0"/>
              <a:t>Investment advisory fees</a:t>
            </a:r>
          </a:p>
          <a:p>
            <a:pPr lvl="1" eaLnBrk="1" hangingPunct="1">
              <a:lnSpc>
                <a:spcPct val="90000"/>
              </a:lnSpc>
            </a:pPr>
            <a:r>
              <a:rPr lang="en-US" altLang="en-US" dirty="0"/>
              <a:t>Range from 0.2% to 2% of asset value</a:t>
            </a:r>
          </a:p>
          <a:p>
            <a:pPr eaLnBrk="1" hangingPunct="1">
              <a:lnSpc>
                <a:spcPct val="90000"/>
              </a:lnSpc>
            </a:pPr>
            <a:r>
              <a:rPr lang="en-US" altLang="en-US" dirty="0"/>
              <a:t>12b-1 charges</a:t>
            </a:r>
          </a:p>
          <a:p>
            <a:pPr lvl="1"/>
            <a:r>
              <a:rPr lang="en-US" altLang="en-US" dirty="0"/>
              <a:t>Commissions to brokers, distribution costs (</a:t>
            </a:r>
            <a:r>
              <a:rPr lang="en-US" altLang="en-US" dirty="0">
                <a:ea typeface="ヒラギノ角ゴ Pro W3" pitchFamily="-84" charset="-128"/>
              </a:rPr>
              <a:t>fee to pay marketing, advertising)</a:t>
            </a:r>
            <a:endParaRPr lang="en-US" altLang="en-US" dirty="0"/>
          </a:p>
          <a:p>
            <a:pPr lvl="1" eaLnBrk="1" hangingPunct="1">
              <a:lnSpc>
                <a:spcPct val="90000"/>
              </a:lnSpc>
            </a:pPr>
            <a:r>
              <a:rPr lang="en-US" altLang="en-US" dirty="0"/>
              <a:t>Up to 1%</a:t>
            </a:r>
          </a:p>
          <a:p>
            <a:r>
              <a:rPr lang="en-US" altLang="en-US" dirty="0">
                <a:ea typeface="ヒラギノ角ゴ Pro W3" pitchFamily="-84" charset="-128"/>
              </a:rPr>
              <a:t>contingent deferred sales charge: a back end fee that may disappear altogether after a specific period.</a:t>
            </a:r>
            <a:endParaRPr lang="en-US" dirty="0"/>
          </a:p>
          <a:p>
            <a:r>
              <a:rPr lang="en-US" altLang="en-US" dirty="0">
                <a:ea typeface="ヒラギノ角ゴ Pro W3" pitchFamily="-84" charset="-128"/>
              </a:rPr>
              <a:t>redemption fee: another name for a back end load</a:t>
            </a:r>
            <a:endParaRPr lang="en-US" dirty="0"/>
          </a:p>
          <a:p>
            <a:r>
              <a:rPr lang="en-US" altLang="en-US" dirty="0">
                <a:ea typeface="ヒラギノ角ゴ Pro W3" pitchFamily="-84" charset="-128"/>
              </a:rPr>
              <a:t>exchange fee: a fee (usually low) for transferring money between funds in the same family.</a:t>
            </a:r>
            <a:endParaRPr lang="en-US" dirty="0"/>
          </a:p>
          <a:p>
            <a:r>
              <a:rPr lang="en-US" altLang="en-US" dirty="0">
                <a:ea typeface="ヒラギノ角ゴ Pro W3" pitchFamily="-84" charset="-128"/>
              </a:rPr>
              <a:t>account maintenance fee: charges if the account balance is too low.</a:t>
            </a:r>
            <a:endParaRPr lang="en-US" dirty="0"/>
          </a:p>
          <a:p>
            <a:pPr eaLnBrk="1" hangingPunct="1">
              <a:lnSpc>
                <a:spcPct val="90000"/>
              </a:lnSpc>
            </a:pPr>
            <a:r>
              <a:rPr lang="en-US" altLang="en-US" dirty="0"/>
              <a:t>Payment of expenses</a:t>
            </a:r>
          </a:p>
          <a:p>
            <a:pPr lvl="1" eaLnBrk="1" hangingPunct="1">
              <a:lnSpc>
                <a:spcPct val="90000"/>
              </a:lnSpc>
            </a:pPr>
            <a:r>
              <a:rPr lang="en-US" altLang="en-US" dirty="0"/>
              <a:t>No explicit bill for operating expenses</a:t>
            </a:r>
          </a:p>
          <a:p>
            <a:pPr lvl="1" eaLnBrk="1" hangingPunct="1">
              <a:lnSpc>
                <a:spcPct val="90000"/>
              </a:lnSpc>
            </a:pPr>
            <a:r>
              <a:rPr lang="en-US" altLang="en-US" dirty="0"/>
              <a:t>Automatic deduction from fund assets</a:t>
            </a:r>
          </a:p>
        </p:txBody>
      </p:sp>
    </p:spTree>
    <p:extLst>
      <p:ext uri="{BB962C8B-B14F-4D97-AF65-F5344CB8AC3E}">
        <p14:creationId xmlns:p14="http://schemas.microsoft.com/office/powerpoint/2010/main" val="31007064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p:spPr>
        <p:txBody>
          <a:bodyPr/>
          <a:lstStyle>
            <a:lvl1pPr>
              <a:spcBef>
                <a:spcPct val="20000"/>
              </a:spcBef>
              <a:buClr>
                <a:schemeClr val="tx1"/>
              </a:buClr>
              <a:buSzPct val="60000"/>
              <a:buFont typeface="Wingdings" panose="05000000000000000000" pitchFamily="2" charset="2"/>
              <a:buChar char="q"/>
              <a:defRPr sz="3200">
                <a:solidFill>
                  <a:schemeClr val="tx1"/>
                </a:solidFill>
                <a:latin typeface="Arial" panose="020B0604020202020204" pitchFamily="34" charset="0"/>
              </a:defRPr>
            </a:lvl1pPr>
            <a:lvl2pPr marL="742950" indent="-285750">
              <a:spcBef>
                <a:spcPct val="20000"/>
              </a:spcBef>
              <a:buClr>
                <a:schemeClr val="tx1"/>
              </a:buClr>
              <a:buSzPct val="55000"/>
              <a:buFont typeface="Wingdings" panose="05000000000000000000" pitchFamily="2" charset="2"/>
              <a:buChar char="Ø"/>
              <a:defRPr sz="2800">
                <a:solidFill>
                  <a:schemeClr val="tx1"/>
                </a:solidFill>
                <a:latin typeface="Arial" panose="020B0604020202020204" pitchFamily="34" charset="0"/>
              </a:defRPr>
            </a:lvl2pPr>
            <a:lvl3pPr marL="1143000" indent="-228600">
              <a:spcBef>
                <a:spcPct val="20000"/>
              </a:spcBef>
              <a:buClr>
                <a:schemeClr val="tx1"/>
              </a:buClr>
              <a:buSzPct val="50000"/>
              <a:buFont typeface="Wingdings" panose="05000000000000000000" pitchFamily="2" charset="2"/>
              <a:buChar char="q"/>
              <a:defRPr sz="2400">
                <a:solidFill>
                  <a:schemeClr val="tx1"/>
                </a:solidFill>
                <a:latin typeface="Arial" panose="020B0604020202020204" pitchFamily="34" charset="0"/>
              </a:defRPr>
            </a:lvl3pPr>
            <a:lvl4pPr marL="1600200" indent="-228600">
              <a:spcBef>
                <a:spcPct val="20000"/>
              </a:spcBef>
              <a:buClr>
                <a:schemeClr val="tx1"/>
              </a:buClr>
              <a:buSzPct val="55000"/>
              <a:buFont typeface="Wingdings" panose="05000000000000000000" pitchFamily="2" charset="2"/>
              <a:buChar char="Ø"/>
              <a:defRPr sz="2000">
                <a:solidFill>
                  <a:schemeClr val="tx1"/>
                </a:solidFill>
                <a:latin typeface="Arial" panose="020B0604020202020204" pitchFamily="34" charset="0"/>
              </a:defRPr>
            </a:lvl4pPr>
            <a:lvl5pPr marL="2057400" indent="-228600">
              <a:spcBef>
                <a:spcPct val="20000"/>
              </a:spcBef>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9pPr>
          </a:lstStyle>
          <a:p>
            <a:pPr>
              <a:spcBef>
                <a:spcPct val="0"/>
              </a:spcBef>
              <a:buClrTx/>
              <a:buSzTx/>
              <a:buFontTx/>
              <a:buNone/>
            </a:pPr>
            <a:fld id="{4FFA8E54-EC05-4393-89DE-BF420E37AFCA}" type="slidenum">
              <a:rPr lang="en-US" altLang="en-US" sz="1400">
                <a:latin typeface="Tahoma" panose="020B0604030504040204" pitchFamily="34" charset="0"/>
              </a:rPr>
              <a:pPr>
                <a:spcBef>
                  <a:spcPct val="0"/>
                </a:spcBef>
                <a:buClrTx/>
                <a:buSzTx/>
                <a:buFontTx/>
                <a:buNone/>
              </a:pPr>
              <a:t>17</a:t>
            </a:fld>
            <a:endParaRPr lang="en-US" altLang="en-US" sz="1400">
              <a:latin typeface="Tahoma" panose="020B0604030504040204" pitchFamily="34" charset="0"/>
            </a:endParaRPr>
          </a:p>
        </p:txBody>
      </p:sp>
      <p:sp>
        <p:nvSpPr>
          <p:cNvPr id="18435" name="Rectangle 2"/>
          <p:cNvSpPr>
            <a:spLocks noGrp="1" noChangeArrowheads="1"/>
          </p:cNvSpPr>
          <p:nvPr>
            <p:ph type="title"/>
          </p:nvPr>
        </p:nvSpPr>
        <p:spPr>
          <a:xfrm>
            <a:off x="838200" y="365125"/>
            <a:ext cx="10515600" cy="803799"/>
          </a:xfrm>
        </p:spPr>
        <p:txBody>
          <a:bodyPr/>
          <a:lstStyle/>
          <a:p>
            <a:pPr eaLnBrk="1" hangingPunct="1"/>
            <a:r>
              <a:rPr lang="en-US" altLang="en-US"/>
              <a:t>Costs: Example</a:t>
            </a:r>
          </a:p>
        </p:txBody>
      </p:sp>
      <p:sp>
        <p:nvSpPr>
          <p:cNvPr id="18436" name="Rectangle 3"/>
          <p:cNvSpPr>
            <a:spLocks noGrp="1" noChangeArrowheads="1"/>
          </p:cNvSpPr>
          <p:nvPr>
            <p:ph type="body" idx="1"/>
          </p:nvPr>
        </p:nvSpPr>
        <p:spPr>
          <a:xfrm>
            <a:off x="838200" y="1168924"/>
            <a:ext cx="10515600" cy="5187426"/>
          </a:xfrm>
        </p:spPr>
        <p:txBody>
          <a:bodyPr>
            <a:normAutofit fontScale="92500" lnSpcReduction="20000"/>
          </a:bodyPr>
          <a:lstStyle/>
          <a:p>
            <a:pPr eaLnBrk="1" hangingPunct="1">
              <a:lnSpc>
                <a:spcPct val="90000"/>
              </a:lnSpc>
            </a:pPr>
            <a:r>
              <a:rPr lang="en-US" altLang="en-US" dirty="0"/>
              <a:t>$10,000 each invested in fund A, B, C. Each fund has 12% before-tax return out of which 5% is dividend yield. How much money you have in each fund after a year?</a:t>
            </a:r>
          </a:p>
          <a:p>
            <a:pPr eaLnBrk="1" hangingPunct="1">
              <a:lnSpc>
                <a:spcPct val="90000"/>
              </a:lnSpc>
            </a:pPr>
            <a:endParaRPr lang="en-US" altLang="en-US" dirty="0"/>
          </a:p>
          <a:p>
            <a:pPr eaLnBrk="1" hangingPunct="1">
              <a:lnSpc>
                <a:spcPct val="90000"/>
              </a:lnSpc>
            </a:pPr>
            <a:endParaRPr lang="en-US" altLang="en-US" dirty="0"/>
          </a:p>
          <a:p>
            <a:pPr eaLnBrk="1" hangingPunct="1">
              <a:lnSpc>
                <a:spcPct val="90000"/>
              </a:lnSpc>
            </a:pPr>
            <a:endParaRPr lang="en-US" altLang="en-US" dirty="0"/>
          </a:p>
          <a:p>
            <a:pPr eaLnBrk="1" hangingPunct="1">
              <a:lnSpc>
                <a:spcPct val="90000"/>
              </a:lnSpc>
            </a:pPr>
            <a:endParaRPr lang="en-US" altLang="en-US" dirty="0"/>
          </a:p>
          <a:p>
            <a:pPr eaLnBrk="1" hangingPunct="1">
              <a:lnSpc>
                <a:spcPct val="90000"/>
              </a:lnSpc>
            </a:pPr>
            <a:r>
              <a:rPr lang="en-US" altLang="en-US" dirty="0"/>
              <a:t>Results</a:t>
            </a:r>
          </a:p>
          <a:p>
            <a:pPr lvl="1" eaLnBrk="1" hangingPunct="1">
              <a:lnSpc>
                <a:spcPct val="90000"/>
              </a:lnSpc>
            </a:pPr>
            <a:r>
              <a:rPr lang="en-US" altLang="en-US" dirty="0"/>
              <a:t>A: $10,000</a:t>
            </a:r>
            <a:r>
              <a:rPr lang="en-US" altLang="en-US" dirty="0">
                <a:cs typeface="Arial" panose="020B0604020202020204" pitchFamily="34" charset="0"/>
              </a:rPr>
              <a:t>×[1+(.12–.005)] = $11,150</a:t>
            </a:r>
            <a:endParaRPr lang="en-US" altLang="en-US" dirty="0"/>
          </a:p>
          <a:p>
            <a:pPr lvl="1" eaLnBrk="1" hangingPunct="1">
              <a:lnSpc>
                <a:spcPct val="90000"/>
              </a:lnSpc>
            </a:pPr>
            <a:r>
              <a:rPr lang="en-US" altLang="en-US" dirty="0"/>
              <a:t>B: $10,000</a:t>
            </a:r>
            <a:r>
              <a:rPr lang="en-US" altLang="en-US" dirty="0">
                <a:cs typeface="Arial" panose="020B0604020202020204" pitchFamily="34" charset="0"/>
              </a:rPr>
              <a:t>×[1+(.12–.01–.005)]= $11,050</a:t>
            </a:r>
            <a:endParaRPr lang="en-US" altLang="en-US" dirty="0"/>
          </a:p>
          <a:p>
            <a:pPr lvl="1" eaLnBrk="1" hangingPunct="1">
              <a:lnSpc>
                <a:spcPct val="90000"/>
              </a:lnSpc>
            </a:pPr>
            <a:r>
              <a:rPr lang="en-US" altLang="en-US" dirty="0"/>
              <a:t>C:(10,000</a:t>
            </a:r>
            <a:r>
              <a:rPr lang="en-US" altLang="en-US" dirty="0">
                <a:cs typeface="Arial" panose="020B0604020202020204" pitchFamily="34" charset="0"/>
              </a:rPr>
              <a:t>–</a:t>
            </a:r>
            <a:r>
              <a:rPr lang="en-US" altLang="en-US" dirty="0"/>
              <a:t>800)</a:t>
            </a:r>
            <a:r>
              <a:rPr lang="en-US" altLang="en-US" dirty="0">
                <a:cs typeface="Arial" panose="020B0604020202020204" pitchFamily="34" charset="0"/>
              </a:rPr>
              <a:t>×[1+(.12–.005–.05×.08)]=$10,221</a:t>
            </a:r>
          </a:p>
          <a:p>
            <a:pPr lvl="2" eaLnBrk="1" hangingPunct="1">
              <a:lnSpc>
                <a:spcPct val="90000"/>
              </a:lnSpc>
            </a:pPr>
            <a:r>
              <a:rPr lang="en-US" altLang="en-US" dirty="0">
                <a:cs typeface="Arial" panose="020B0604020202020204" pitchFamily="34" charset="0"/>
              </a:rPr>
              <a:t>Dividend reinvestment subject to front-end load </a:t>
            </a:r>
          </a:p>
          <a:p>
            <a:pPr lvl="2" eaLnBrk="1" hangingPunct="1">
              <a:lnSpc>
                <a:spcPct val="90000"/>
              </a:lnSpc>
            </a:pPr>
            <a:endParaRPr lang="en-US" altLang="en-US" dirty="0">
              <a:cs typeface="Arial" panose="020B0604020202020204" pitchFamily="34" charset="0"/>
            </a:endParaRPr>
          </a:p>
          <a:p>
            <a:r>
              <a:rPr lang="en-US" altLang="en-US" dirty="0">
                <a:cs typeface="Arial" panose="020B0604020202020204" pitchFamily="34" charset="0"/>
              </a:rPr>
              <a:t> </a:t>
            </a:r>
            <a:r>
              <a:rPr lang="en-US" dirty="0">
                <a:solidFill>
                  <a:srgbClr val="FF0000"/>
                </a:solidFill>
              </a:rPr>
              <a:t>All else being equal, you want to own funds that have the lowest possible cost</a:t>
            </a:r>
            <a:r>
              <a:rPr lang="en-US" dirty="0"/>
              <a:t>.</a:t>
            </a:r>
            <a:endParaRPr lang="en-US" altLang="en-US" dirty="0">
              <a:cs typeface="Arial" panose="020B0604020202020204" pitchFamily="34" charset="0"/>
            </a:endParaRPr>
          </a:p>
        </p:txBody>
      </p:sp>
      <p:graphicFrame>
        <p:nvGraphicFramePr>
          <p:cNvPr id="18437" name="Object 4"/>
          <p:cNvGraphicFramePr>
            <a:graphicFrameLocks noChangeAspect="1"/>
          </p:cNvGraphicFramePr>
          <p:nvPr>
            <p:extLst>
              <p:ext uri="{D42A27DB-BD31-4B8C-83A1-F6EECF244321}">
                <p14:modId xmlns:p14="http://schemas.microsoft.com/office/powerpoint/2010/main" val="784367167"/>
              </p:ext>
            </p:extLst>
          </p:nvPr>
        </p:nvGraphicFramePr>
        <p:xfrm>
          <a:off x="3054285" y="2286000"/>
          <a:ext cx="5656886" cy="1465868"/>
        </p:xfrm>
        <a:graphic>
          <a:graphicData uri="http://schemas.openxmlformats.org/presentationml/2006/ole">
            <mc:AlternateContent xmlns:mc="http://schemas.openxmlformats.org/markup-compatibility/2006">
              <mc:Choice xmlns:v="urn:schemas-microsoft-com:vml" Requires="v">
                <p:oleObj spid="_x0000_s3090" name="Worksheet" r:id="rId4" imgW="3009821" imgH="743040" progId="Excel.Sheet.8">
                  <p:embed/>
                </p:oleObj>
              </mc:Choice>
              <mc:Fallback>
                <p:oleObj name="Worksheet" r:id="rId4" imgW="3009821" imgH="743040" progId="Excel.Sheet.8">
                  <p:embed/>
                  <p:pic>
                    <p:nvPicPr>
                      <p:cNvPr id="18437"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grayWhite">
                      <a:xfrm>
                        <a:off x="3054285" y="2286000"/>
                        <a:ext cx="5656886" cy="1465868"/>
                      </a:xfrm>
                      <a:prstGeom prst="rect">
                        <a:avLst/>
                      </a:prstGeom>
                      <a:solidFill>
                        <a:schemeClr val="bg1"/>
                      </a:solidFill>
                      <a:ln>
                        <a:noFill/>
                      </a:ln>
                    </p:spPr>
                  </p:pic>
                </p:oleObj>
              </mc:Fallback>
            </mc:AlternateContent>
          </a:graphicData>
        </a:graphic>
      </p:graphicFrame>
    </p:spTree>
    <p:extLst>
      <p:ext uri="{BB962C8B-B14F-4D97-AF65-F5344CB8AC3E}">
        <p14:creationId xmlns:p14="http://schemas.microsoft.com/office/powerpoint/2010/main" val="24048305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a:noFill/>
        </p:spPr>
        <p:txBody>
          <a:bodyPr/>
          <a:lstStyle>
            <a:lvl1pPr>
              <a:spcBef>
                <a:spcPct val="20000"/>
              </a:spcBef>
              <a:buClr>
                <a:schemeClr val="tx1"/>
              </a:buClr>
              <a:buSzPct val="60000"/>
              <a:buFont typeface="Wingdings" panose="05000000000000000000" pitchFamily="2" charset="2"/>
              <a:buChar char="q"/>
              <a:defRPr sz="3200">
                <a:solidFill>
                  <a:schemeClr val="tx1"/>
                </a:solidFill>
                <a:latin typeface="Arial" panose="020B0604020202020204" pitchFamily="34" charset="0"/>
              </a:defRPr>
            </a:lvl1pPr>
            <a:lvl2pPr marL="742950" indent="-285750">
              <a:spcBef>
                <a:spcPct val="20000"/>
              </a:spcBef>
              <a:buClr>
                <a:schemeClr val="tx1"/>
              </a:buClr>
              <a:buSzPct val="55000"/>
              <a:buFont typeface="Wingdings" panose="05000000000000000000" pitchFamily="2" charset="2"/>
              <a:buChar char="Ø"/>
              <a:defRPr sz="2800">
                <a:solidFill>
                  <a:schemeClr val="tx1"/>
                </a:solidFill>
                <a:latin typeface="Arial" panose="020B0604020202020204" pitchFamily="34" charset="0"/>
              </a:defRPr>
            </a:lvl2pPr>
            <a:lvl3pPr marL="1143000" indent="-228600">
              <a:spcBef>
                <a:spcPct val="20000"/>
              </a:spcBef>
              <a:buClr>
                <a:schemeClr val="tx1"/>
              </a:buClr>
              <a:buSzPct val="50000"/>
              <a:buFont typeface="Wingdings" panose="05000000000000000000" pitchFamily="2" charset="2"/>
              <a:buChar char="q"/>
              <a:defRPr sz="2400">
                <a:solidFill>
                  <a:schemeClr val="tx1"/>
                </a:solidFill>
                <a:latin typeface="Arial" panose="020B0604020202020204" pitchFamily="34" charset="0"/>
              </a:defRPr>
            </a:lvl3pPr>
            <a:lvl4pPr marL="1600200" indent="-228600">
              <a:spcBef>
                <a:spcPct val="20000"/>
              </a:spcBef>
              <a:buClr>
                <a:schemeClr val="tx1"/>
              </a:buClr>
              <a:buSzPct val="55000"/>
              <a:buFont typeface="Wingdings" panose="05000000000000000000" pitchFamily="2" charset="2"/>
              <a:buChar char="Ø"/>
              <a:defRPr sz="2000">
                <a:solidFill>
                  <a:schemeClr val="tx1"/>
                </a:solidFill>
                <a:latin typeface="Arial" panose="020B0604020202020204" pitchFamily="34" charset="0"/>
              </a:defRPr>
            </a:lvl4pPr>
            <a:lvl5pPr marL="2057400" indent="-228600">
              <a:spcBef>
                <a:spcPct val="20000"/>
              </a:spcBef>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9pPr>
          </a:lstStyle>
          <a:p>
            <a:pPr>
              <a:spcBef>
                <a:spcPct val="0"/>
              </a:spcBef>
              <a:buClrTx/>
              <a:buSzTx/>
              <a:buFontTx/>
              <a:buNone/>
            </a:pPr>
            <a:fld id="{829C5B81-6606-48ED-AA23-47D408AAEBE7}" type="slidenum">
              <a:rPr lang="en-US" altLang="en-US" sz="1400">
                <a:latin typeface="Tahoma" panose="020B0604030504040204" pitchFamily="34" charset="0"/>
              </a:rPr>
              <a:pPr>
                <a:spcBef>
                  <a:spcPct val="0"/>
                </a:spcBef>
                <a:buClrTx/>
                <a:buSzTx/>
                <a:buFontTx/>
                <a:buNone/>
              </a:pPr>
              <a:t>18</a:t>
            </a:fld>
            <a:endParaRPr lang="en-US" altLang="en-US" sz="1400">
              <a:latin typeface="Tahoma" panose="020B0604030504040204" pitchFamily="34" charset="0"/>
            </a:endParaRPr>
          </a:p>
        </p:txBody>
      </p:sp>
      <p:sp>
        <p:nvSpPr>
          <p:cNvPr id="23555" name="Rectangle 2"/>
          <p:cNvSpPr>
            <a:spLocks noGrp="1" noChangeArrowheads="1"/>
          </p:cNvSpPr>
          <p:nvPr>
            <p:ph type="title"/>
          </p:nvPr>
        </p:nvSpPr>
        <p:spPr/>
        <p:txBody>
          <a:bodyPr/>
          <a:lstStyle/>
          <a:p>
            <a:pPr eaLnBrk="1" hangingPunct="1"/>
            <a:r>
              <a:rPr lang="en-US" altLang="en-US"/>
              <a:t>Performance</a:t>
            </a:r>
          </a:p>
        </p:txBody>
      </p:sp>
      <p:sp>
        <p:nvSpPr>
          <p:cNvPr id="23556" name="Rectangle 3"/>
          <p:cNvSpPr>
            <a:spLocks noGrp="1" noChangeArrowheads="1"/>
          </p:cNvSpPr>
          <p:nvPr>
            <p:ph type="body" idx="1"/>
          </p:nvPr>
        </p:nvSpPr>
        <p:spPr/>
        <p:txBody>
          <a:bodyPr/>
          <a:lstStyle/>
          <a:p>
            <a:pPr eaLnBrk="1" hangingPunct="1"/>
            <a:r>
              <a:rPr lang="en-US" altLang="en-US" dirty="0"/>
              <a:t>Historical comparison (1980 - 2005)*</a:t>
            </a:r>
          </a:p>
          <a:p>
            <a:pPr lvl="1" eaLnBrk="1" hangingPunct="1"/>
            <a:r>
              <a:rPr lang="en-US" altLang="en-US" dirty="0"/>
              <a:t>S&amp;P 500 – 12.3% average yearly return</a:t>
            </a:r>
          </a:p>
          <a:p>
            <a:pPr lvl="1" eaLnBrk="1" hangingPunct="1"/>
            <a:r>
              <a:rPr lang="en-US" altLang="en-US" dirty="0"/>
              <a:t>Average Mutual Fund  - 10% average yearly return</a:t>
            </a:r>
          </a:p>
          <a:p>
            <a:pPr eaLnBrk="1" hangingPunct="1"/>
            <a:r>
              <a:rPr lang="en-US" altLang="en-US" dirty="0"/>
              <a:t>Historical comparison (1971 - 2008)**</a:t>
            </a:r>
          </a:p>
          <a:p>
            <a:pPr lvl="1" eaLnBrk="1" hangingPunct="1"/>
            <a:r>
              <a:rPr lang="en-US" altLang="en-US" dirty="0"/>
              <a:t>Wilshire 5000 – 11.4 % average yearly return</a:t>
            </a:r>
          </a:p>
          <a:p>
            <a:pPr lvl="1" eaLnBrk="1" hangingPunct="1"/>
            <a:r>
              <a:rPr lang="en-US" altLang="en-US" dirty="0"/>
              <a:t>Average Mutual Fund  return was more than 1% lower than Wilshire 5000</a:t>
            </a:r>
          </a:p>
          <a:p>
            <a:pPr eaLnBrk="1" hangingPunct="1"/>
            <a:r>
              <a:rPr lang="en-US" altLang="en-US" dirty="0">
                <a:solidFill>
                  <a:srgbClr val="FF0000"/>
                </a:solidFill>
              </a:rPr>
              <a:t>Consensus: index funds outperform active managed funds</a:t>
            </a:r>
          </a:p>
          <a:p>
            <a:r>
              <a:rPr lang="en-US" dirty="0">
                <a:solidFill>
                  <a:srgbClr val="FF0000"/>
                </a:solidFill>
              </a:rPr>
              <a:t>The past performance of a mutual fund is not an indicator of future outcomes</a:t>
            </a:r>
            <a:endParaRPr lang="en-US" altLang="en-US" dirty="0">
              <a:solidFill>
                <a:srgbClr val="FF0000"/>
              </a:solidFill>
            </a:endParaRPr>
          </a:p>
        </p:txBody>
      </p:sp>
      <p:sp>
        <p:nvSpPr>
          <p:cNvPr id="23557" name="Text Box 4"/>
          <p:cNvSpPr txBox="1">
            <a:spLocks noChangeArrowheads="1"/>
          </p:cNvSpPr>
          <p:nvPr/>
        </p:nvSpPr>
        <p:spPr bwMode="auto">
          <a:xfrm>
            <a:off x="2743200" y="6172200"/>
            <a:ext cx="4800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SzPct val="60000"/>
              <a:buFont typeface="Wingdings" panose="05000000000000000000" pitchFamily="2" charset="2"/>
              <a:buChar char="q"/>
              <a:defRPr sz="3200">
                <a:solidFill>
                  <a:schemeClr val="tx1"/>
                </a:solidFill>
                <a:latin typeface="Arial" panose="020B0604020202020204" pitchFamily="34" charset="0"/>
              </a:defRPr>
            </a:lvl1pPr>
            <a:lvl2pPr marL="742950" indent="-285750">
              <a:spcBef>
                <a:spcPct val="20000"/>
              </a:spcBef>
              <a:buClr>
                <a:schemeClr val="tx1"/>
              </a:buClr>
              <a:buSzPct val="55000"/>
              <a:buFont typeface="Wingdings" panose="05000000000000000000" pitchFamily="2" charset="2"/>
              <a:buChar char="Ø"/>
              <a:defRPr sz="2800">
                <a:solidFill>
                  <a:schemeClr val="tx1"/>
                </a:solidFill>
                <a:latin typeface="Arial" panose="020B0604020202020204" pitchFamily="34" charset="0"/>
              </a:defRPr>
            </a:lvl2pPr>
            <a:lvl3pPr marL="1143000" indent="-228600">
              <a:spcBef>
                <a:spcPct val="20000"/>
              </a:spcBef>
              <a:buClr>
                <a:schemeClr val="tx1"/>
              </a:buClr>
              <a:buSzPct val="50000"/>
              <a:buFont typeface="Wingdings" panose="05000000000000000000" pitchFamily="2" charset="2"/>
              <a:buChar char="q"/>
              <a:defRPr sz="2400">
                <a:solidFill>
                  <a:schemeClr val="tx1"/>
                </a:solidFill>
                <a:latin typeface="Arial" panose="020B0604020202020204" pitchFamily="34" charset="0"/>
              </a:defRPr>
            </a:lvl3pPr>
            <a:lvl4pPr marL="1600200" indent="-228600">
              <a:spcBef>
                <a:spcPct val="20000"/>
              </a:spcBef>
              <a:buClr>
                <a:schemeClr val="tx1"/>
              </a:buClr>
              <a:buSzPct val="55000"/>
              <a:buFont typeface="Wingdings" panose="05000000000000000000" pitchFamily="2" charset="2"/>
              <a:buChar char="Ø"/>
              <a:defRPr sz="2000">
                <a:solidFill>
                  <a:schemeClr val="tx1"/>
                </a:solidFill>
                <a:latin typeface="Arial" panose="020B0604020202020204" pitchFamily="34" charset="0"/>
              </a:defRPr>
            </a:lvl4pPr>
            <a:lvl5pPr marL="2057400" indent="-228600">
              <a:spcBef>
                <a:spcPct val="20000"/>
              </a:spcBef>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9pPr>
          </a:lstStyle>
          <a:p>
            <a:pPr eaLnBrk="1" hangingPunct="1">
              <a:spcBef>
                <a:spcPct val="50000"/>
              </a:spcBef>
              <a:buClrTx/>
              <a:buSzTx/>
              <a:buFontTx/>
              <a:buNone/>
            </a:pPr>
            <a:r>
              <a:rPr lang="en-US" altLang="en-US" sz="1400" i="1">
                <a:latin typeface="Tahoma" panose="020B0604030504040204" pitchFamily="34" charset="0"/>
              </a:rPr>
              <a:t>* The Economist, Feb 28, 2008	** BKM 8</a:t>
            </a:r>
            <a:r>
              <a:rPr lang="en-US" altLang="en-US" sz="1400" i="1" baseline="30000">
                <a:latin typeface="Tahoma" panose="020B0604030504040204" pitchFamily="34" charset="0"/>
              </a:rPr>
              <a:t>th</a:t>
            </a:r>
            <a:r>
              <a:rPr lang="en-US" altLang="en-US" sz="1400" i="1">
                <a:latin typeface="Tahoma" panose="020B0604030504040204" pitchFamily="34" charset="0"/>
              </a:rPr>
              <a:t> ed</a:t>
            </a:r>
          </a:p>
        </p:txBody>
      </p:sp>
    </p:spTree>
    <p:extLst>
      <p:ext uri="{BB962C8B-B14F-4D97-AF65-F5344CB8AC3E}">
        <p14:creationId xmlns:p14="http://schemas.microsoft.com/office/powerpoint/2010/main" val="25183363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p:spPr>
        <p:txBody>
          <a:bodyPr/>
          <a:lstStyle>
            <a:lvl1pPr>
              <a:spcBef>
                <a:spcPct val="20000"/>
              </a:spcBef>
              <a:buClr>
                <a:schemeClr val="tx1"/>
              </a:buClr>
              <a:buSzPct val="60000"/>
              <a:buFont typeface="Wingdings" panose="05000000000000000000" pitchFamily="2" charset="2"/>
              <a:buChar char="q"/>
              <a:defRPr sz="3200">
                <a:solidFill>
                  <a:schemeClr val="tx1"/>
                </a:solidFill>
                <a:latin typeface="Arial" panose="020B0604020202020204" pitchFamily="34" charset="0"/>
              </a:defRPr>
            </a:lvl1pPr>
            <a:lvl2pPr marL="742950" indent="-285750">
              <a:spcBef>
                <a:spcPct val="20000"/>
              </a:spcBef>
              <a:buClr>
                <a:schemeClr val="tx1"/>
              </a:buClr>
              <a:buSzPct val="55000"/>
              <a:buFont typeface="Wingdings" panose="05000000000000000000" pitchFamily="2" charset="2"/>
              <a:buChar char="Ø"/>
              <a:defRPr sz="2800">
                <a:solidFill>
                  <a:schemeClr val="tx1"/>
                </a:solidFill>
                <a:latin typeface="Arial" panose="020B0604020202020204" pitchFamily="34" charset="0"/>
              </a:defRPr>
            </a:lvl2pPr>
            <a:lvl3pPr marL="1143000" indent="-228600">
              <a:spcBef>
                <a:spcPct val="20000"/>
              </a:spcBef>
              <a:buClr>
                <a:schemeClr val="tx1"/>
              </a:buClr>
              <a:buSzPct val="50000"/>
              <a:buFont typeface="Wingdings" panose="05000000000000000000" pitchFamily="2" charset="2"/>
              <a:buChar char="q"/>
              <a:defRPr sz="2400">
                <a:solidFill>
                  <a:schemeClr val="tx1"/>
                </a:solidFill>
                <a:latin typeface="Arial" panose="020B0604020202020204" pitchFamily="34" charset="0"/>
              </a:defRPr>
            </a:lvl3pPr>
            <a:lvl4pPr marL="1600200" indent="-228600">
              <a:spcBef>
                <a:spcPct val="20000"/>
              </a:spcBef>
              <a:buClr>
                <a:schemeClr val="tx1"/>
              </a:buClr>
              <a:buSzPct val="55000"/>
              <a:buFont typeface="Wingdings" panose="05000000000000000000" pitchFamily="2" charset="2"/>
              <a:buChar char="Ø"/>
              <a:defRPr sz="2000">
                <a:solidFill>
                  <a:schemeClr val="tx1"/>
                </a:solidFill>
                <a:latin typeface="Arial" panose="020B0604020202020204" pitchFamily="34" charset="0"/>
              </a:defRPr>
            </a:lvl4pPr>
            <a:lvl5pPr marL="2057400" indent="-228600">
              <a:spcBef>
                <a:spcPct val="20000"/>
              </a:spcBef>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9pPr>
          </a:lstStyle>
          <a:p>
            <a:pPr>
              <a:spcBef>
                <a:spcPct val="0"/>
              </a:spcBef>
              <a:buClrTx/>
              <a:buSzTx/>
              <a:buFontTx/>
              <a:buNone/>
            </a:pPr>
            <a:fld id="{034056AD-0163-4515-9270-E299099FB0D9}" type="slidenum">
              <a:rPr lang="en-US" altLang="en-US" sz="1400">
                <a:latin typeface="Tahoma" panose="020B0604030504040204" pitchFamily="34" charset="0"/>
              </a:rPr>
              <a:pPr>
                <a:spcBef>
                  <a:spcPct val="0"/>
                </a:spcBef>
                <a:buClrTx/>
                <a:buSzTx/>
                <a:buFontTx/>
                <a:buNone/>
              </a:pPr>
              <a:t>19</a:t>
            </a:fld>
            <a:endParaRPr lang="en-US" altLang="en-US" sz="1400">
              <a:latin typeface="Tahoma" panose="020B0604030504040204" pitchFamily="34" charset="0"/>
            </a:endParaRPr>
          </a:p>
        </p:txBody>
      </p:sp>
      <p:sp>
        <p:nvSpPr>
          <p:cNvPr id="28675" name="Rectangle 2"/>
          <p:cNvSpPr>
            <a:spLocks noGrp="1" noChangeArrowheads="1"/>
          </p:cNvSpPr>
          <p:nvPr>
            <p:ph type="title"/>
          </p:nvPr>
        </p:nvSpPr>
        <p:spPr>
          <a:xfrm>
            <a:off x="2674939" y="381000"/>
            <a:ext cx="7793037" cy="990600"/>
          </a:xfrm>
        </p:spPr>
        <p:txBody>
          <a:bodyPr/>
          <a:lstStyle/>
          <a:p>
            <a:pPr eaLnBrk="1" hangingPunct="1"/>
            <a:r>
              <a:rPr lang="en-US" altLang="en-US" sz="3200" dirty="0"/>
              <a:t>Other Investment Companies:</a:t>
            </a:r>
            <a:br>
              <a:rPr lang="en-US" altLang="en-US" sz="3200" dirty="0"/>
            </a:br>
            <a:r>
              <a:rPr lang="en-US" altLang="en-US" sz="3200" dirty="0"/>
              <a:t> Closed-End Funds</a:t>
            </a:r>
          </a:p>
        </p:txBody>
      </p:sp>
      <p:sp>
        <p:nvSpPr>
          <p:cNvPr id="28676" name="Rectangle 3"/>
          <p:cNvSpPr>
            <a:spLocks noGrp="1" noChangeArrowheads="1"/>
          </p:cNvSpPr>
          <p:nvPr>
            <p:ph type="body" idx="1"/>
          </p:nvPr>
        </p:nvSpPr>
        <p:spPr>
          <a:xfrm>
            <a:off x="2706688" y="1524000"/>
            <a:ext cx="7772400" cy="4343400"/>
          </a:xfrm>
        </p:spPr>
        <p:txBody>
          <a:bodyPr/>
          <a:lstStyle/>
          <a:p>
            <a:pPr eaLnBrk="1" hangingPunct="1">
              <a:lnSpc>
                <a:spcPct val="90000"/>
              </a:lnSpc>
            </a:pPr>
            <a:r>
              <a:rPr lang="en-US" altLang="en-US" dirty="0"/>
              <a:t>Managed investment company</a:t>
            </a:r>
          </a:p>
          <a:p>
            <a:pPr lvl="1" eaLnBrk="1" hangingPunct="1">
              <a:lnSpc>
                <a:spcPct val="90000"/>
              </a:lnSpc>
            </a:pPr>
            <a:endParaRPr lang="en-US" altLang="en-US" dirty="0"/>
          </a:p>
          <a:p>
            <a:pPr lvl="1" eaLnBrk="1" hangingPunct="1">
              <a:lnSpc>
                <a:spcPct val="90000"/>
              </a:lnSpc>
            </a:pPr>
            <a:endParaRPr lang="en-US" altLang="en-US" dirty="0"/>
          </a:p>
          <a:p>
            <a:pPr lvl="1" eaLnBrk="1" hangingPunct="1">
              <a:lnSpc>
                <a:spcPct val="90000"/>
              </a:lnSpc>
            </a:pPr>
            <a:endParaRPr lang="en-US" altLang="en-US" dirty="0"/>
          </a:p>
          <a:p>
            <a:pPr lvl="1" eaLnBrk="1" hangingPunct="1">
              <a:lnSpc>
                <a:spcPct val="90000"/>
              </a:lnSpc>
            </a:pPr>
            <a:endParaRPr lang="en-US" altLang="en-US" dirty="0"/>
          </a:p>
          <a:p>
            <a:pPr lvl="1" eaLnBrk="1" hangingPunct="1">
              <a:lnSpc>
                <a:spcPct val="90000"/>
              </a:lnSpc>
            </a:pPr>
            <a:endParaRPr lang="en-US" altLang="en-US" dirty="0"/>
          </a:p>
          <a:p>
            <a:pPr lvl="1" eaLnBrk="1" hangingPunct="1">
              <a:lnSpc>
                <a:spcPct val="90000"/>
              </a:lnSpc>
            </a:pPr>
            <a:r>
              <a:rPr lang="en-US" altLang="en-US" dirty="0"/>
              <a:t>Investors invest/divest in the fund by buying/selling the company shares and the fund itself is not involved. </a:t>
            </a:r>
          </a:p>
        </p:txBody>
      </p:sp>
      <p:sp>
        <p:nvSpPr>
          <p:cNvPr id="28677" name="Text Box 4"/>
          <p:cNvSpPr txBox="1">
            <a:spLocks noChangeArrowheads="1"/>
          </p:cNvSpPr>
          <p:nvPr/>
        </p:nvSpPr>
        <p:spPr bwMode="grayWhite">
          <a:xfrm>
            <a:off x="3144839" y="2108201"/>
            <a:ext cx="1328737" cy="701675"/>
          </a:xfrm>
          <a:prstGeom prst="rect">
            <a:avLst/>
          </a:prstGeom>
          <a:gradFill rotWithShape="0">
            <a:gsLst>
              <a:gs pos="0">
                <a:srgbClr val="C0C0C0"/>
              </a:gs>
              <a:gs pos="100000">
                <a:srgbClr val="595959"/>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SzPct val="60000"/>
              <a:buFont typeface="Wingdings" panose="05000000000000000000" pitchFamily="2" charset="2"/>
              <a:buChar char="q"/>
              <a:defRPr sz="3200">
                <a:solidFill>
                  <a:schemeClr val="tx1"/>
                </a:solidFill>
                <a:latin typeface="Arial" panose="020B0604020202020204" pitchFamily="34" charset="0"/>
              </a:defRPr>
            </a:lvl1pPr>
            <a:lvl2pPr marL="742950" indent="-285750">
              <a:spcBef>
                <a:spcPct val="20000"/>
              </a:spcBef>
              <a:buClr>
                <a:schemeClr val="tx1"/>
              </a:buClr>
              <a:buSzPct val="55000"/>
              <a:buFont typeface="Wingdings" panose="05000000000000000000" pitchFamily="2" charset="2"/>
              <a:buChar char="Ø"/>
              <a:defRPr sz="2800">
                <a:solidFill>
                  <a:schemeClr val="tx1"/>
                </a:solidFill>
                <a:latin typeface="Arial" panose="020B0604020202020204" pitchFamily="34" charset="0"/>
              </a:defRPr>
            </a:lvl2pPr>
            <a:lvl3pPr marL="1143000" indent="-228600">
              <a:spcBef>
                <a:spcPct val="20000"/>
              </a:spcBef>
              <a:buClr>
                <a:schemeClr val="tx1"/>
              </a:buClr>
              <a:buSzPct val="50000"/>
              <a:buFont typeface="Wingdings" panose="05000000000000000000" pitchFamily="2" charset="2"/>
              <a:buChar char="q"/>
              <a:defRPr sz="2400">
                <a:solidFill>
                  <a:schemeClr val="tx1"/>
                </a:solidFill>
                <a:latin typeface="Arial" panose="020B0604020202020204" pitchFamily="34" charset="0"/>
              </a:defRPr>
            </a:lvl3pPr>
            <a:lvl4pPr marL="1600200" indent="-228600">
              <a:spcBef>
                <a:spcPct val="20000"/>
              </a:spcBef>
              <a:buClr>
                <a:schemeClr val="tx1"/>
              </a:buClr>
              <a:buSzPct val="55000"/>
              <a:buFont typeface="Wingdings" panose="05000000000000000000" pitchFamily="2" charset="2"/>
              <a:buChar char="Ø"/>
              <a:defRPr sz="2000">
                <a:solidFill>
                  <a:schemeClr val="tx1"/>
                </a:solidFill>
                <a:latin typeface="Arial" panose="020B0604020202020204" pitchFamily="34" charset="0"/>
              </a:defRPr>
            </a:lvl4pPr>
            <a:lvl5pPr marL="2057400" indent="-228600">
              <a:spcBef>
                <a:spcPct val="20000"/>
              </a:spcBef>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9pPr>
          </a:lstStyle>
          <a:p>
            <a:pPr algn="ctr">
              <a:spcBef>
                <a:spcPct val="0"/>
              </a:spcBef>
              <a:buClrTx/>
              <a:buSzTx/>
              <a:buFontTx/>
              <a:buNone/>
            </a:pPr>
            <a:r>
              <a:rPr lang="en-US" altLang="en-US" sz="2000"/>
              <a:t>Individual </a:t>
            </a:r>
          </a:p>
          <a:p>
            <a:pPr algn="ctr">
              <a:spcBef>
                <a:spcPct val="0"/>
              </a:spcBef>
              <a:buClrTx/>
              <a:buSzTx/>
              <a:buFontTx/>
              <a:buNone/>
            </a:pPr>
            <a:r>
              <a:rPr lang="en-US" altLang="en-US" sz="2000"/>
              <a:t>investors</a:t>
            </a:r>
            <a:endParaRPr lang="en-US" altLang="en-US" sz="2200"/>
          </a:p>
        </p:txBody>
      </p:sp>
      <p:sp>
        <p:nvSpPr>
          <p:cNvPr id="28678" name="Text Box 5"/>
          <p:cNvSpPr txBox="1">
            <a:spLocks noChangeArrowheads="1"/>
          </p:cNvSpPr>
          <p:nvPr/>
        </p:nvSpPr>
        <p:spPr bwMode="grayWhite">
          <a:xfrm>
            <a:off x="6759576" y="2951163"/>
            <a:ext cx="2155825" cy="5905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SzPct val="60000"/>
              <a:buFont typeface="Wingdings" panose="05000000000000000000" pitchFamily="2" charset="2"/>
              <a:buChar char="q"/>
              <a:defRPr sz="3200">
                <a:solidFill>
                  <a:schemeClr val="tx1"/>
                </a:solidFill>
                <a:latin typeface="Arial" panose="020B0604020202020204" pitchFamily="34" charset="0"/>
              </a:defRPr>
            </a:lvl1pPr>
            <a:lvl2pPr marL="742950" indent="-285750">
              <a:spcBef>
                <a:spcPct val="20000"/>
              </a:spcBef>
              <a:buClr>
                <a:schemeClr val="tx1"/>
              </a:buClr>
              <a:buSzPct val="55000"/>
              <a:buFont typeface="Wingdings" panose="05000000000000000000" pitchFamily="2" charset="2"/>
              <a:buChar char="Ø"/>
              <a:defRPr sz="2800">
                <a:solidFill>
                  <a:schemeClr val="tx1"/>
                </a:solidFill>
                <a:latin typeface="Arial" panose="020B0604020202020204" pitchFamily="34" charset="0"/>
              </a:defRPr>
            </a:lvl2pPr>
            <a:lvl3pPr marL="1143000" indent="-228600">
              <a:spcBef>
                <a:spcPct val="20000"/>
              </a:spcBef>
              <a:buClr>
                <a:schemeClr val="tx1"/>
              </a:buClr>
              <a:buSzPct val="50000"/>
              <a:buFont typeface="Wingdings" panose="05000000000000000000" pitchFamily="2" charset="2"/>
              <a:buChar char="q"/>
              <a:defRPr sz="2400">
                <a:solidFill>
                  <a:schemeClr val="tx1"/>
                </a:solidFill>
                <a:latin typeface="Arial" panose="020B0604020202020204" pitchFamily="34" charset="0"/>
              </a:defRPr>
            </a:lvl3pPr>
            <a:lvl4pPr marL="1600200" indent="-228600">
              <a:spcBef>
                <a:spcPct val="20000"/>
              </a:spcBef>
              <a:buClr>
                <a:schemeClr val="tx1"/>
              </a:buClr>
              <a:buSzPct val="55000"/>
              <a:buFont typeface="Wingdings" panose="05000000000000000000" pitchFamily="2" charset="2"/>
              <a:buChar char="Ø"/>
              <a:defRPr sz="2000">
                <a:solidFill>
                  <a:schemeClr val="tx1"/>
                </a:solidFill>
                <a:latin typeface="Arial" panose="020B0604020202020204" pitchFamily="34" charset="0"/>
              </a:defRPr>
            </a:lvl4pPr>
            <a:lvl5pPr marL="2057400" indent="-228600">
              <a:spcBef>
                <a:spcPct val="20000"/>
              </a:spcBef>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9pPr>
          </a:lstStyle>
          <a:p>
            <a:pPr algn="ctr">
              <a:lnSpc>
                <a:spcPct val="80000"/>
              </a:lnSpc>
              <a:spcBef>
                <a:spcPct val="0"/>
              </a:spcBef>
              <a:buClrTx/>
              <a:buSzTx/>
              <a:buFontTx/>
              <a:buNone/>
            </a:pPr>
            <a:r>
              <a:rPr lang="en-US" altLang="en-US" sz="2000"/>
              <a:t>Non-redeemable </a:t>
            </a:r>
          </a:p>
          <a:p>
            <a:pPr algn="ctr">
              <a:lnSpc>
                <a:spcPct val="80000"/>
              </a:lnSpc>
              <a:spcBef>
                <a:spcPct val="0"/>
              </a:spcBef>
              <a:buClrTx/>
              <a:buSzTx/>
              <a:buFontTx/>
              <a:buNone/>
            </a:pPr>
            <a:r>
              <a:rPr lang="en-US" altLang="en-US" sz="2000"/>
              <a:t>shares</a:t>
            </a:r>
            <a:endParaRPr lang="en-US" altLang="en-US" sz="2200"/>
          </a:p>
        </p:txBody>
      </p:sp>
      <p:sp>
        <p:nvSpPr>
          <p:cNvPr id="28679" name="Text Box 6"/>
          <p:cNvSpPr txBox="1">
            <a:spLocks noChangeArrowheads="1"/>
          </p:cNvSpPr>
          <p:nvPr/>
        </p:nvSpPr>
        <p:spPr bwMode="grayWhite">
          <a:xfrm>
            <a:off x="4897439" y="2108201"/>
            <a:ext cx="1666875" cy="701675"/>
          </a:xfrm>
          <a:prstGeom prst="rect">
            <a:avLst/>
          </a:prstGeom>
          <a:gradFill rotWithShape="0">
            <a:gsLst>
              <a:gs pos="0">
                <a:srgbClr val="C0C0C0"/>
              </a:gs>
              <a:gs pos="100000">
                <a:srgbClr val="595959"/>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SzPct val="60000"/>
              <a:buFont typeface="Wingdings" panose="05000000000000000000" pitchFamily="2" charset="2"/>
              <a:buChar char="q"/>
              <a:defRPr sz="3200">
                <a:solidFill>
                  <a:schemeClr val="tx1"/>
                </a:solidFill>
                <a:latin typeface="Arial" panose="020B0604020202020204" pitchFamily="34" charset="0"/>
              </a:defRPr>
            </a:lvl1pPr>
            <a:lvl2pPr marL="742950" indent="-285750">
              <a:spcBef>
                <a:spcPct val="20000"/>
              </a:spcBef>
              <a:buClr>
                <a:schemeClr val="tx1"/>
              </a:buClr>
              <a:buSzPct val="55000"/>
              <a:buFont typeface="Wingdings" panose="05000000000000000000" pitchFamily="2" charset="2"/>
              <a:buChar char="Ø"/>
              <a:defRPr sz="2800">
                <a:solidFill>
                  <a:schemeClr val="tx1"/>
                </a:solidFill>
                <a:latin typeface="Arial" panose="020B0604020202020204" pitchFamily="34" charset="0"/>
              </a:defRPr>
            </a:lvl2pPr>
            <a:lvl3pPr marL="1143000" indent="-228600">
              <a:spcBef>
                <a:spcPct val="20000"/>
              </a:spcBef>
              <a:buClr>
                <a:schemeClr val="tx1"/>
              </a:buClr>
              <a:buSzPct val="50000"/>
              <a:buFont typeface="Wingdings" panose="05000000000000000000" pitchFamily="2" charset="2"/>
              <a:buChar char="q"/>
              <a:defRPr sz="2400">
                <a:solidFill>
                  <a:schemeClr val="tx1"/>
                </a:solidFill>
                <a:latin typeface="Arial" panose="020B0604020202020204" pitchFamily="34" charset="0"/>
              </a:defRPr>
            </a:lvl3pPr>
            <a:lvl4pPr marL="1600200" indent="-228600">
              <a:spcBef>
                <a:spcPct val="20000"/>
              </a:spcBef>
              <a:buClr>
                <a:schemeClr val="tx1"/>
              </a:buClr>
              <a:buSzPct val="55000"/>
              <a:buFont typeface="Wingdings" panose="05000000000000000000" pitchFamily="2" charset="2"/>
              <a:buChar char="Ø"/>
              <a:defRPr sz="2000">
                <a:solidFill>
                  <a:schemeClr val="tx1"/>
                </a:solidFill>
                <a:latin typeface="Arial" panose="020B0604020202020204" pitchFamily="34" charset="0"/>
              </a:defRPr>
            </a:lvl4pPr>
            <a:lvl5pPr marL="2057400" indent="-228600">
              <a:spcBef>
                <a:spcPct val="20000"/>
              </a:spcBef>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9pPr>
          </a:lstStyle>
          <a:p>
            <a:pPr algn="ctr">
              <a:spcBef>
                <a:spcPct val="0"/>
              </a:spcBef>
              <a:buClrTx/>
              <a:buSzTx/>
              <a:buFontTx/>
              <a:buNone/>
            </a:pPr>
            <a:r>
              <a:rPr lang="en-US" altLang="en-US" sz="2000"/>
              <a:t>Fund’s board</a:t>
            </a:r>
          </a:p>
          <a:p>
            <a:pPr algn="ctr">
              <a:spcBef>
                <a:spcPct val="0"/>
              </a:spcBef>
              <a:buClrTx/>
              <a:buSzTx/>
              <a:buFontTx/>
              <a:buNone/>
            </a:pPr>
            <a:r>
              <a:rPr lang="en-US" altLang="en-US" sz="2000"/>
              <a:t>of directors</a:t>
            </a:r>
            <a:endParaRPr lang="en-US" altLang="en-US" sz="2200"/>
          </a:p>
        </p:txBody>
      </p:sp>
      <p:cxnSp>
        <p:nvCxnSpPr>
          <p:cNvPr id="28680" name="AutoShape 7"/>
          <p:cNvCxnSpPr>
            <a:cxnSpLocks noChangeShapeType="1"/>
            <a:stCxn id="28677" idx="3"/>
            <a:endCxn id="28679" idx="1"/>
          </p:cNvCxnSpPr>
          <p:nvPr/>
        </p:nvCxnSpPr>
        <p:spPr bwMode="grayWhite">
          <a:xfrm>
            <a:off x="4473576" y="2459038"/>
            <a:ext cx="423863"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681" name="Text Box 8"/>
          <p:cNvSpPr txBox="1">
            <a:spLocks noChangeArrowheads="1"/>
          </p:cNvSpPr>
          <p:nvPr/>
        </p:nvSpPr>
        <p:spPr bwMode="grayWhite">
          <a:xfrm>
            <a:off x="6956425" y="2108201"/>
            <a:ext cx="1665288" cy="701675"/>
          </a:xfrm>
          <a:prstGeom prst="rect">
            <a:avLst/>
          </a:prstGeom>
          <a:gradFill rotWithShape="0">
            <a:gsLst>
              <a:gs pos="0">
                <a:srgbClr val="C0C0C0"/>
              </a:gs>
              <a:gs pos="100000">
                <a:srgbClr val="595959"/>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SzPct val="60000"/>
              <a:buFont typeface="Wingdings" panose="05000000000000000000" pitchFamily="2" charset="2"/>
              <a:buChar char="q"/>
              <a:defRPr sz="3200">
                <a:solidFill>
                  <a:schemeClr val="tx1"/>
                </a:solidFill>
                <a:latin typeface="Arial" panose="020B0604020202020204" pitchFamily="34" charset="0"/>
              </a:defRPr>
            </a:lvl1pPr>
            <a:lvl2pPr marL="742950" indent="-285750">
              <a:spcBef>
                <a:spcPct val="20000"/>
              </a:spcBef>
              <a:buClr>
                <a:schemeClr val="tx1"/>
              </a:buClr>
              <a:buSzPct val="55000"/>
              <a:buFont typeface="Wingdings" panose="05000000000000000000" pitchFamily="2" charset="2"/>
              <a:buChar char="Ø"/>
              <a:defRPr sz="2800">
                <a:solidFill>
                  <a:schemeClr val="tx1"/>
                </a:solidFill>
                <a:latin typeface="Arial" panose="020B0604020202020204" pitchFamily="34" charset="0"/>
              </a:defRPr>
            </a:lvl2pPr>
            <a:lvl3pPr marL="1143000" indent="-228600">
              <a:spcBef>
                <a:spcPct val="20000"/>
              </a:spcBef>
              <a:buClr>
                <a:schemeClr val="tx1"/>
              </a:buClr>
              <a:buSzPct val="50000"/>
              <a:buFont typeface="Wingdings" panose="05000000000000000000" pitchFamily="2" charset="2"/>
              <a:buChar char="q"/>
              <a:defRPr sz="2400">
                <a:solidFill>
                  <a:schemeClr val="tx1"/>
                </a:solidFill>
                <a:latin typeface="Arial" panose="020B0604020202020204" pitchFamily="34" charset="0"/>
              </a:defRPr>
            </a:lvl3pPr>
            <a:lvl4pPr marL="1600200" indent="-228600">
              <a:spcBef>
                <a:spcPct val="20000"/>
              </a:spcBef>
              <a:buClr>
                <a:schemeClr val="tx1"/>
              </a:buClr>
              <a:buSzPct val="55000"/>
              <a:buFont typeface="Wingdings" panose="05000000000000000000" pitchFamily="2" charset="2"/>
              <a:buChar char="Ø"/>
              <a:defRPr sz="2000">
                <a:solidFill>
                  <a:schemeClr val="tx1"/>
                </a:solidFill>
                <a:latin typeface="Arial" panose="020B0604020202020204" pitchFamily="34" charset="0"/>
              </a:defRPr>
            </a:lvl4pPr>
            <a:lvl5pPr marL="2057400" indent="-228600">
              <a:spcBef>
                <a:spcPct val="20000"/>
              </a:spcBef>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9pPr>
          </a:lstStyle>
          <a:p>
            <a:pPr algn="ctr">
              <a:spcBef>
                <a:spcPct val="0"/>
              </a:spcBef>
              <a:buClrTx/>
              <a:buSzTx/>
              <a:buFontTx/>
              <a:buNone/>
            </a:pPr>
            <a:r>
              <a:rPr lang="en-US" altLang="en-US" sz="2000"/>
              <a:t>Management</a:t>
            </a:r>
          </a:p>
          <a:p>
            <a:pPr algn="ctr">
              <a:spcBef>
                <a:spcPct val="0"/>
              </a:spcBef>
              <a:buClrTx/>
              <a:buSzTx/>
              <a:buFontTx/>
              <a:buNone/>
            </a:pPr>
            <a:r>
              <a:rPr lang="en-US" altLang="en-US" sz="2000"/>
              <a:t>company</a:t>
            </a:r>
            <a:endParaRPr lang="en-US" altLang="en-US" sz="2200"/>
          </a:p>
        </p:txBody>
      </p:sp>
      <p:sp>
        <p:nvSpPr>
          <p:cNvPr id="28682" name="Text Box 9"/>
          <p:cNvSpPr txBox="1">
            <a:spLocks noChangeArrowheads="1"/>
          </p:cNvSpPr>
          <p:nvPr/>
        </p:nvSpPr>
        <p:spPr bwMode="grayWhite">
          <a:xfrm>
            <a:off x="9136063" y="1727201"/>
            <a:ext cx="946150" cy="396875"/>
          </a:xfrm>
          <a:prstGeom prst="rect">
            <a:avLst/>
          </a:prstGeom>
          <a:gradFill rotWithShape="0">
            <a:gsLst>
              <a:gs pos="0">
                <a:srgbClr val="C0C0C0"/>
              </a:gs>
              <a:gs pos="100000">
                <a:srgbClr val="595959"/>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SzPct val="60000"/>
              <a:buFont typeface="Wingdings" panose="05000000000000000000" pitchFamily="2" charset="2"/>
              <a:buChar char="q"/>
              <a:defRPr sz="3200">
                <a:solidFill>
                  <a:schemeClr val="tx1"/>
                </a:solidFill>
                <a:latin typeface="Arial" panose="020B0604020202020204" pitchFamily="34" charset="0"/>
              </a:defRPr>
            </a:lvl1pPr>
            <a:lvl2pPr marL="742950" indent="-285750">
              <a:spcBef>
                <a:spcPct val="20000"/>
              </a:spcBef>
              <a:buClr>
                <a:schemeClr val="tx1"/>
              </a:buClr>
              <a:buSzPct val="55000"/>
              <a:buFont typeface="Wingdings" panose="05000000000000000000" pitchFamily="2" charset="2"/>
              <a:buChar char="Ø"/>
              <a:defRPr sz="2800">
                <a:solidFill>
                  <a:schemeClr val="tx1"/>
                </a:solidFill>
                <a:latin typeface="Arial" panose="020B0604020202020204" pitchFamily="34" charset="0"/>
              </a:defRPr>
            </a:lvl2pPr>
            <a:lvl3pPr marL="1143000" indent="-228600">
              <a:spcBef>
                <a:spcPct val="20000"/>
              </a:spcBef>
              <a:buClr>
                <a:schemeClr val="tx1"/>
              </a:buClr>
              <a:buSzPct val="50000"/>
              <a:buFont typeface="Wingdings" panose="05000000000000000000" pitchFamily="2" charset="2"/>
              <a:buChar char="q"/>
              <a:defRPr sz="2400">
                <a:solidFill>
                  <a:schemeClr val="tx1"/>
                </a:solidFill>
                <a:latin typeface="Arial" panose="020B0604020202020204" pitchFamily="34" charset="0"/>
              </a:defRPr>
            </a:lvl3pPr>
            <a:lvl4pPr marL="1600200" indent="-228600">
              <a:spcBef>
                <a:spcPct val="20000"/>
              </a:spcBef>
              <a:buClr>
                <a:schemeClr val="tx1"/>
              </a:buClr>
              <a:buSzPct val="55000"/>
              <a:buFont typeface="Wingdings" panose="05000000000000000000" pitchFamily="2" charset="2"/>
              <a:buChar char="Ø"/>
              <a:defRPr sz="2000">
                <a:solidFill>
                  <a:schemeClr val="tx1"/>
                </a:solidFill>
                <a:latin typeface="Arial" panose="020B0604020202020204" pitchFamily="34" charset="0"/>
              </a:defRPr>
            </a:lvl4pPr>
            <a:lvl5pPr marL="2057400" indent="-228600">
              <a:spcBef>
                <a:spcPct val="20000"/>
              </a:spcBef>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9pPr>
          </a:lstStyle>
          <a:p>
            <a:pPr algn="ctr">
              <a:spcBef>
                <a:spcPct val="0"/>
              </a:spcBef>
              <a:buClrTx/>
              <a:buSzTx/>
              <a:buFontTx/>
              <a:buNone/>
            </a:pPr>
            <a:r>
              <a:rPr lang="en-US" altLang="en-US" sz="2000"/>
              <a:t>Assets</a:t>
            </a:r>
            <a:endParaRPr lang="en-US" altLang="en-US" sz="2200"/>
          </a:p>
        </p:txBody>
      </p:sp>
      <p:sp>
        <p:nvSpPr>
          <p:cNvPr id="28683" name="Text Box 10"/>
          <p:cNvSpPr txBox="1">
            <a:spLocks noChangeArrowheads="1"/>
          </p:cNvSpPr>
          <p:nvPr/>
        </p:nvSpPr>
        <p:spPr bwMode="grayWhite">
          <a:xfrm>
            <a:off x="9136063" y="2260601"/>
            <a:ext cx="946150" cy="396875"/>
          </a:xfrm>
          <a:prstGeom prst="rect">
            <a:avLst/>
          </a:prstGeom>
          <a:gradFill rotWithShape="0">
            <a:gsLst>
              <a:gs pos="0">
                <a:srgbClr val="C0C0C0"/>
              </a:gs>
              <a:gs pos="100000">
                <a:srgbClr val="595959"/>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SzPct val="60000"/>
              <a:buFont typeface="Wingdings" panose="05000000000000000000" pitchFamily="2" charset="2"/>
              <a:buChar char="q"/>
              <a:defRPr sz="3200">
                <a:solidFill>
                  <a:schemeClr val="tx1"/>
                </a:solidFill>
                <a:latin typeface="Arial" panose="020B0604020202020204" pitchFamily="34" charset="0"/>
              </a:defRPr>
            </a:lvl1pPr>
            <a:lvl2pPr marL="742950" indent="-285750">
              <a:spcBef>
                <a:spcPct val="20000"/>
              </a:spcBef>
              <a:buClr>
                <a:schemeClr val="tx1"/>
              </a:buClr>
              <a:buSzPct val="55000"/>
              <a:buFont typeface="Wingdings" panose="05000000000000000000" pitchFamily="2" charset="2"/>
              <a:buChar char="Ø"/>
              <a:defRPr sz="2800">
                <a:solidFill>
                  <a:schemeClr val="tx1"/>
                </a:solidFill>
                <a:latin typeface="Arial" panose="020B0604020202020204" pitchFamily="34" charset="0"/>
              </a:defRPr>
            </a:lvl2pPr>
            <a:lvl3pPr marL="1143000" indent="-228600">
              <a:spcBef>
                <a:spcPct val="20000"/>
              </a:spcBef>
              <a:buClr>
                <a:schemeClr val="tx1"/>
              </a:buClr>
              <a:buSzPct val="50000"/>
              <a:buFont typeface="Wingdings" panose="05000000000000000000" pitchFamily="2" charset="2"/>
              <a:buChar char="q"/>
              <a:defRPr sz="2400">
                <a:solidFill>
                  <a:schemeClr val="tx1"/>
                </a:solidFill>
                <a:latin typeface="Arial" panose="020B0604020202020204" pitchFamily="34" charset="0"/>
              </a:defRPr>
            </a:lvl3pPr>
            <a:lvl4pPr marL="1600200" indent="-228600">
              <a:spcBef>
                <a:spcPct val="20000"/>
              </a:spcBef>
              <a:buClr>
                <a:schemeClr val="tx1"/>
              </a:buClr>
              <a:buSzPct val="55000"/>
              <a:buFont typeface="Wingdings" panose="05000000000000000000" pitchFamily="2" charset="2"/>
              <a:buChar char="Ø"/>
              <a:defRPr sz="2000">
                <a:solidFill>
                  <a:schemeClr val="tx1"/>
                </a:solidFill>
                <a:latin typeface="Arial" panose="020B0604020202020204" pitchFamily="34" charset="0"/>
              </a:defRPr>
            </a:lvl4pPr>
            <a:lvl5pPr marL="2057400" indent="-228600">
              <a:spcBef>
                <a:spcPct val="20000"/>
              </a:spcBef>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9pPr>
          </a:lstStyle>
          <a:p>
            <a:pPr algn="ctr">
              <a:spcBef>
                <a:spcPct val="0"/>
              </a:spcBef>
              <a:buClrTx/>
              <a:buSzTx/>
              <a:buFontTx/>
              <a:buNone/>
            </a:pPr>
            <a:r>
              <a:rPr lang="en-US" altLang="en-US" sz="2000"/>
              <a:t>Assets</a:t>
            </a:r>
            <a:endParaRPr lang="en-US" altLang="en-US" sz="2200"/>
          </a:p>
        </p:txBody>
      </p:sp>
      <p:sp>
        <p:nvSpPr>
          <p:cNvPr id="28684" name="Text Box 11"/>
          <p:cNvSpPr txBox="1">
            <a:spLocks noChangeArrowheads="1"/>
          </p:cNvSpPr>
          <p:nvPr/>
        </p:nvSpPr>
        <p:spPr bwMode="grayWhite">
          <a:xfrm>
            <a:off x="9142413" y="2819401"/>
            <a:ext cx="1231900" cy="396875"/>
          </a:xfrm>
          <a:prstGeom prst="rect">
            <a:avLst/>
          </a:prstGeom>
          <a:gradFill rotWithShape="0">
            <a:gsLst>
              <a:gs pos="0">
                <a:srgbClr val="C0C0C0"/>
              </a:gs>
              <a:gs pos="100000">
                <a:srgbClr val="595959"/>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SzPct val="60000"/>
              <a:buFont typeface="Wingdings" panose="05000000000000000000" pitchFamily="2" charset="2"/>
              <a:buChar char="q"/>
              <a:defRPr sz="3200">
                <a:solidFill>
                  <a:schemeClr val="tx1"/>
                </a:solidFill>
                <a:latin typeface="Arial" panose="020B0604020202020204" pitchFamily="34" charset="0"/>
              </a:defRPr>
            </a:lvl1pPr>
            <a:lvl2pPr marL="742950" indent="-285750">
              <a:spcBef>
                <a:spcPct val="20000"/>
              </a:spcBef>
              <a:buClr>
                <a:schemeClr val="tx1"/>
              </a:buClr>
              <a:buSzPct val="55000"/>
              <a:buFont typeface="Wingdings" panose="05000000000000000000" pitchFamily="2" charset="2"/>
              <a:buChar char="Ø"/>
              <a:defRPr sz="2800">
                <a:solidFill>
                  <a:schemeClr val="tx1"/>
                </a:solidFill>
                <a:latin typeface="Arial" panose="020B0604020202020204" pitchFamily="34" charset="0"/>
              </a:defRPr>
            </a:lvl2pPr>
            <a:lvl3pPr marL="1143000" indent="-228600">
              <a:spcBef>
                <a:spcPct val="20000"/>
              </a:spcBef>
              <a:buClr>
                <a:schemeClr val="tx1"/>
              </a:buClr>
              <a:buSzPct val="50000"/>
              <a:buFont typeface="Wingdings" panose="05000000000000000000" pitchFamily="2" charset="2"/>
              <a:buChar char="q"/>
              <a:defRPr sz="2400">
                <a:solidFill>
                  <a:schemeClr val="tx1"/>
                </a:solidFill>
                <a:latin typeface="Arial" panose="020B0604020202020204" pitchFamily="34" charset="0"/>
              </a:defRPr>
            </a:lvl3pPr>
            <a:lvl4pPr marL="1600200" indent="-228600">
              <a:spcBef>
                <a:spcPct val="20000"/>
              </a:spcBef>
              <a:buClr>
                <a:schemeClr val="tx1"/>
              </a:buClr>
              <a:buSzPct val="55000"/>
              <a:buFont typeface="Wingdings" panose="05000000000000000000" pitchFamily="2" charset="2"/>
              <a:buChar char="Ø"/>
              <a:defRPr sz="2000">
                <a:solidFill>
                  <a:schemeClr val="tx1"/>
                </a:solidFill>
                <a:latin typeface="Arial" panose="020B0604020202020204" pitchFamily="34" charset="0"/>
              </a:defRPr>
            </a:lvl4pPr>
            <a:lvl5pPr marL="2057400" indent="-228600">
              <a:spcBef>
                <a:spcPct val="20000"/>
              </a:spcBef>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9pPr>
          </a:lstStyle>
          <a:p>
            <a:pPr algn="ctr">
              <a:spcBef>
                <a:spcPct val="0"/>
              </a:spcBef>
              <a:buClrTx/>
              <a:buSzTx/>
              <a:buFontTx/>
              <a:buNone/>
            </a:pPr>
            <a:r>
              <a:rPr lang="en-US" altLang="en-US" sz="2000"/>
              <a:t>Liabilities</a:t>
            </a:r>
          </a:p>
        </p:txBody>
      </p:sp>
      <p:cxnSp>
        <p:nvCxnSpPr>
          <p:cNvPr id="28685" name="AutoShape 12"/>
          <p:cNvCxnSpPr>
            <a:cxnSpLocks noChangeShapeType="1"/>
            <a:stCxn id="28679" idx="3"/>
            <a:endCxn id="28681" idx="1"/>
          </p:cNvCxnSpPr>
          <p:nvPr/>
        </p:nvCxnSpPr>
        <p:spPr bwMode="grayWhite">
          <a:xfrm>
            <a:off x="6564313" y="2459038"/>
            <a:ext cx="392112"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686" name="AutoShape 13"/>
          <p:cNvCxnSpPr>
            <a:cxnSpLocks noChangeShapeType="1"/>
            <a:stCxn id="28681" idx="3"/>
            <a:endCxn id="28682" idx="1"/>
          </p:cNvCxnSpPr>
          <p:nvPr/>
        </p:nvCxnSpPr>
        <p:spPr bwMode="grayWhite">
          <a:xfrm flipV="1">
            <a:off x="8621713" y="1925638"/>
            <a:ext cx="514350" cy="5334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687" name="AutoShape 14"/>
          <p:cNvCxnSpPr>
            <a:cxnSpLocks noChangeShapeType="1"/>
            <a:stCxn id="28681" idx="3"/>
            <a:endCxn id="28683" idx="1"/>
          </p:cNvCxnSpPr>
          <p:nvPr/>
        </p:nvCxnSpPr>
        <p:spPr bwMode="grayWhite">
          <a:xfrm>
            <a:off x="8621713" y="2459038"/>
            <a:ext cx="514350"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688" name="AutoShape 15"/>
          <p:cNvCxnSpPr>
            <a:cxnSpLocks noChangeShapeType="1"/>
            <a:stCxn id="28681" idx="3"/>
            <a:endCxn id="28684" idx="1"/>
          </p:cNvCxnSpPr>
          <p:nvPr/>
        </p:nvCxnSpPr>
        <p:spPr bwMode="grayWhite">
          <a:xfrm>
            <a:off x="8621713" y="2459038"/>
            <a:ext cx="520700" cy="5588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689" name="Text Box 16"/>
          <p:cNvSpPr txBox="1">
            <a:spLocks noChangeArrowheads="1"/>
          </p:cNvSpPr>
          <p:nvPr/>
        </p:nvSpPr>
        <p:spPr bwMode="grayWhite">
          <a:xfrm>
            <a:off x="4343400" y="3505201"/>
            <a:ext cx="2057400" cy="3460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SzPct val="60000"/>
              <a:buFont typeface="Wingdings" panose="05000000000000000000" pitchFamily="2" charset="2"/>
              <a:buChar char="q"/>
              <a:defRPr sz="3200">
                <a:solidFill>
                  <a:schemeClr val="tx1"/>
                </a:solidFill>
                <a:latin typeface="Arial" panose="020B0604020202020204" pitchFamily="34" charset="0"/>
              </a:defRPr>
            </a:lvl1pPr>
            <a:lvl2pPr marL="742950" indent="-285750">
              <a:spcBef>
                <a:spcPct val="20000"/>
              </a:spcBef>
              <a:buClr>
                <a:schemeClr val="tx1"/>
              </a:buClr>
              <a:buSzPct val="55000"/>
              <a:buFont typeface="Wingdings" panose="05000000000000000000" pitchFamily="2" charset="2"/>
              <a:buChar char="Ø"/>
              <a:defRPr sz="2800">
                <a:solidFill>
                  <a:schemeClr val="tx1"/>
                </a:solidFill>
                <a:latin typeface="Arial" panose="020B0604020202020204" pitchFamily="34" charset="0"/>
              </a:defRPr>
            </a:lvl2pPr>
            <a:lvl3pPr marL="1143000" indent="-228600">
              <a:spcBef>
                <a:spcPct val="20000"/>
              </a:spcBef>
              <a:buClr>
                <a:schemeClr val="tx1"/>
              </a:buClr>
              <a:buSzPct val="50000"/>
              <a:buFont typeface="Wingdings" panose="05000000000000000000" pitchFamily="2" charset="2"/>
              <a:buChar char="q"/>
              <a:defRPr sz="2400">
                <a:solidFill>
                  <a:schemeClr val="tx1"/>
                </a:solidFill>
                <a:latin typeface="Arial" panose="020B0604020202020204" pitchFamily="34" charset="0"/>
              </a:defRPr>
            </a:lvl3pPr>
            <a:lvl4pPr marL="1600200" indent="-228600">
              <a:spcBef>
                <a:spcPct val="20000"/>
              </a:spcBef>
              <a:buClr>
                <a:schemeClr val="tx1"/>
              </a:buClr>
              <a:buSzPct val="55000"/>
              <a:buFont typeface="Wingdings" panose="05000000000000000000" pitchFamily="2" charset="2"/>
              <a:buChar char="Ø"/>
              <a:defRPr sz="2000">
                <a:solidFill>
                  <a:schemeClr val="tx1"/>
                </a:solidFill>
                <a:latin typeface="Arial" panose="020B0604020202020204" pitchFamily="34" charset="0"/>
              </a:defRPr>
            </a:lvl4pPr>
            <a:lvl5pPr marL="2057400" indent="-228600">
              <a:spcBef>
                <a:spcPct val="20000"/>
              </a:spcBef>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9pPr>
          </a:lstStyle>
          <a:p>
            <a:pPr algn="ctr">
              <a:lnSpc>
                <a:spcPct val="80000"/>
              </a:lnSpc>
              <a:spcBef>
                <a:spcPct val="0"/>
              </a:spcBef>
              <a:buClrTx/>
              <a:buSzTx/>
              <a:buFontTx/>
              <a:buNone/>
            </a:pPr>
            <a:r>
              <a:rPr lang="en-US" altLang="en-US" sz="2000"/>
              <a:t>Exchange listed</a:t>
            </a:r>
            <a:endParaRPr lang="en-US" altLang="en-US" sz="2200"/>
          </a:p>
        </p:txBody>
      </p:sp>
      <p:cxnSp>
        <p:nvCxnSpPr>
          <p:cNvPr id="28690" name="AutoShape 17"/>
          <p:cNvCxnSpPr>
            <a:cxnSpLocks noChangeShapeType="1"/>
            <a:stCxn id="28678" idx="1"/>
            <a:endCxn id="28677" idx="2"/>
          </p:cNvCxnSpPr>
          <p:nvPr/>
        </p:nvCxnSpPr>
        <p:spPr bwMode="grayWhite">
          <a:xfrm rot="10800000">
            <a:off x="3810001" y="2809876"/>
            <a:ext cx="2949575" cy="436563"/>
          </a:xfrm>
          <a:prstGeom prst="bentConnector2">
            <a:avLst/>
          </a:prstGeom>
          <a:noFill/>
          <a:ln w="9525">
            <a:solidFill>
              <a:schemeClr val="tx1"/>
            </a:solidFill>
            <a:prstDash val="sysDot"/>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691" name="AutoShape 18"/>
          <p:cNvCxnSpPr>
            <a:cxnSpLocks noChangeShapeType="1"/>
            <a:stCxn id="28681" idx="2"/>
            <a:endCxn id="28678" idx="0"/>
          </p:cNvCxnSpPr>
          <p:nvPr/>
        </p:nvCxnSpPr>
        <p:spPr bwMode="grayWhite">
          <a:xfrm>
            <a:off x="7789864" y="2809875"/>
            <a:ext cx="47625" cy="141288"/>
          </a:xfrm>
          <a:prstGeom prst="straightConnector1">
            <a:avLst/>
          </a:prstGeom>
          <a:noFill/>
          <a:ln w="9525">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692" name="Line 19"/>
          <p:cNvSpPr>
            <a:spLocks noChangeShapeType="1"/>
          </p:cNvSpPr>
          <p:nvPr/>
        </p:nvSpPr>
        <p:spPr bwMode="grayWhite">
          <a:xfrm flipV="1">
            <a:off x="5257800" y="3257550"/>
            <a:ext cx="1588" cy="228600"/>
          </a:xfrm>
          <a:prstGeom prst="line">
            <a:avLst/>
          </a:prstGeom>
          <a:noFill/>
          <a:ln w="9525">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45267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Chapter Preview </a:t>
            </a:r>
            <a:endParaRPr lang="en-US" dirty="0"/>
          </a:p>
        </p:txBody>
      </p:sp>
      <p:sp>
        <p:nvSpPr>
          <p:cNvPr id="3" name="Content Placeholder 2"/>
          <p:cNvSpPr>
            <a:spLocks noGrp="1"/>
          </p:cNvSpPr>
          <p:nvPr>
            <p:ph idx="1"/>
          </p:nvPr>
        </p:nvSpPr>
        <p:spPr/>
        <p:txBody>
          <a:bodyPr/>
          <a:lstStyle/>
          <a:p>
            <a:pPr marL="0" indent="0">
              <a:buNone/>
            </a:pPr>
            <a:r>
              <a:rPr lang="en-US" altLang="en-US" sz="2400" dirty="0">
                <a:ea typeface="ヒラギノ角ゴ Pro W3" pitchFamily="-84" charset="-128"/>
              </a:rPr>
              <a:t>Topics include:</a:t>
            </a:r>
          </a:p>
          <a:p>
            <a:pPr lvl="1">
              <a:buFont typeface="Arial" pitchFamily="34" charset="0"/>
              <a:buChar char="•"/>
            </a:pPr>
            <a:r>
              <a:rPr lang="en-US" altLang="en-US" dirty="0">
                <a:ea typeface="ヒラギノ角ゴ Pro W3" pitchFamily="-84" charset="-128"/>
              </a:rPr>
              <a:t>The Growth of Mutual Funds</a:t>
            </a:r>
          </a:p>
          <a:p>
            <a:pPr lvl="1">
              <a:buFont typeface="Arial" pitchFamily="34" charset="0"/>
              <a:buChar char="•"/>
            </a:pPr>
            <a:r>
              <a:rPr lang="en-US" altLang="en-US" dirty="0">
                <a:ea typeface="ヒラギノ角ゴ Pro W3" pitchFamily="-84" charset="-128"/>
              </a:rPr>
              <a:t>Mutual Fund Structure</a:t>
            </a:r>
          </a:p>
          <a:p>
            <a:pPr lvl="1">
              <a:buFont typeface="Arial" pitchFamily="34" charset="0"/>
              <a:buChar char="•"/>
            </a:pPr>
            <a:r>
              <a:rPr lang="en-US" altLang="en-US" dirty="0">
                <a:ea typeface="ヒラギノ角ゴ Pro W3" pitchFamily="-84" charset="-128"/>
              </a:rPr>
              <a:t>Investment Objective Classes</a:t>
            </a:r>
          </a:p>
          <a:p>
            <a:pPr lvl="1">
              <a:buFont typeface="Arial" pitchFamily="34" charset="0"/>
              <a:buChar char="•"/>
            </a:pPr>
            <a:r>
              <a:rPr lang="en-US" altLang="en-US" dirty="0">
                <a:ea typeface="ヒラギノ角ゴ Pro W3" pitchFamily="-84" charset="-128"/>
              </a:rPr>
              <a:t>Fee Structure of Investment Funds</a:t>
            </a:r>
          </a:p>
          <a:p>
            <a:pPr lvl="1">
              <a:buFont typeface="Arial" pitchFamily="34" charset="0"/>
              <a:buChar char="•"/>
            </a:pPr>
            <a:r>
              <a:rPr lang="en-US" altLang="en-US" dirty="0">
                <a:ea typeface="ヒラギノ角ゴ Pro W3" pitchFamily="-84" charset="-128"/>
              </a:rPr>
              <a:t>Exchange Traded Funds and Hedge Funds</a:t>
            </a:r>
          </a:p>
        </p:txBody>
      </p:sp>
    </p:spTree>
    <p:extLst>
      <p:ext uri="{BB962C8B-B14F-4D97-AF65-F5344CB8AC3E}">
        <p14:creationId xmlns:p14="http://schemas.microsoft.com/office/powerpoint/2010/main" val="28425360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5"/>
          <p:cNvSpPr>
            <a:spLocks noGrp="1"/>
          </p:cNvSpPr>
          <p:nvPr>
            <p:ph type="sldNum" sz="quarter" idx="12"/>
          </p:nvPr>
        </p:nvSpPr>
        <p:spPr>
          <a:noFill/>
        </p:spPr>
        <p:txBody>
          <a:bodyPr/>
          <a:lstStyle>
            <a:lvl1pPr>
              <a:spcBef>
                <a:spcPct val="20000"/>
              </a:spcBef>
              <a:buClr>
                <a:schemeClr val="tx1"/>
              </a:buClr>
              <a:buSzPct val="60000"/>
              <a:buFont typeface="Wingdings" panose="05000000000000000000" pitchFamily="2" charset="2"/>
              <a:buChar char="q"/>
              <a:defRPr sz="3200">
                <a:solidFill>
                  <a:schemeClr val="tx1"/>
                </a:solidFill>
                <a:latin typeface="Arial" panose="020B0604020202020204" pitchFamily="34" charset="0"/>
              </a:defRPr>
            </a:lvl1pPr>
            <a:lvl2pPr marL="742950" indent="-285750">
              <a:spcBef>
                <a:spcPct val="20000"/>
              </a:spcBef>
              <a:buClr>
                <a:schemeClr val="tx1"/>
              </a:buClr>
              <a:buSzPct val="55000"/>
              <a:buFont typeface="Wingdings" panose="05000000000000000000" pitchFamily="2" charset="2"/>
              <a:buChar char="Ø"/>
              <a:defRPr sz="2800">
                <a:solidFill>
                  <a:schemeClr val="tx1"/>
                </a:solidFill>
                <a:latin typeface="Arial" panose="020B0604020202020204" pitchFamily="34" charset="0"/>
              </a:defRPr>
            </a:lvl2pPr>
            <a:lvl3pPr marL="1143000" indent="-228600">
              <a:spcBef>
                <a:spcPct val="20000"/>
              </a:spcBef>
              <a:buClr>
                <a:schemeClr val="tx1"/>
              </a:buClr>
              <a:buSzPct val="50000"/>
              <a:buFont typeface="Wingdings" panose="05000000000000000000" pitchFamily="2" charset="2"/>
              <a:buChar char="q"/>
              <a:defRPr sz="2400">
                <a:solidFill>
                  <a:schemeClr val="tx1"/>
                </a:solidFill>
                <a:latin typeface="Arial" panose="020B0604020202020204" pitchFamily="34" charset="0"/>
              </a:defRPr>
            </a:lvl3pPr>
            <a:lvl4pPr marL="1600200" indent="-228600">
              <a:spcBef>
                <a:spcPct val="20000"/>
              </a:spcBef>
              <a:buClr>
                <a:schemeClr val="tx1"/>
              </a:buClr>
              <a:buSzPct val="55000"/>
              <a:buFont typeface="Wingdings" panose="05000000000000000000" pitchFamily="2" charset="2"/>
              <a:buChar char="Ø"/>
              <a:defRPr sz="2000">
                <a:solidFill>
                  <a:schemeClr val="tx1"/>
                </a:solidFill>
                <a:latin typeface="Arial" panose="020B0604020202020204" pitchFamily="34" charset="0"/>
              </a:defRPr>
            </a:lvl4pPr>
            <a:lvl5pPr marL="2057400" indent="-228600">
              <a:spcBef>
                <a:spcPct val="20000"/>
              </a:spcBef>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9pPr>
          </a:lstStyle>
          <a:p>
            <a:pPr>
              <a:spcBef>
                <a:spcPct val="0"/>
              </a:spcBef>
              <a:buClrTx/>
              <a:buSzTx/>
              <a:buFontTx/>
              <a:buNone/>
            </a:pPr>
            <a:fld id="{1D35EECF-D402-41F4-AA0F-25B55AF1D19A}" type="slidenum">
              <a:rPr lang="en-US" altLang="en-US" sz="1400">
                <a:latin typeface="Tahoma" panose="020B0604030504040204" pitchFamily="34" charset="0"/>
              </a:rPr>
              <a:pPr>
                <a:spcBef>
                  <a:spcPct val="0"/>
                </a:spcBef>
                <a:buClrTx/>
                <a:buSzTx/>
                <a:buFontTx/>
                <a:buNone/>
              </a:pPr>
              <a:t>20</a:t>
            </a:fld>
            <a:endParaRPr lang="en-US" altLang="en-US" sz="1400">
              <a:latin typeface="Tahoma" panose="020B0604030504040204" pitchFamily="34" charset="0"/>
            </a:endParaRPr>
          </a:p>
        </p:txBody>
      </p:sp>
      <p:sp>
        <p:nvSpPr>
          <p:cNvPr id="36867" name="Rectangle 2"/>
          <p:cNvSpPr>
            <a:spLocks noGrp="1" noChangeArrowheads="1"/>
          </p:cNvSpPr>
          <p:nvPr>
            <p:ph type="title"/>
          </p:nvPr>
        </p:nvSpPr>
        <p:spPr>
          <a:xfrm>
            <a:off x="1791093" y="381000"/>
            <a:ext cx="8676883" cy="990600"/>
          </a:xfrm>
        </p:spPr>
        <p:txBody>
          <a:bodyPr/>
          <a:lstStyle/>
          <a:p>
            <a:pPr eaLnBrk="1" hangingPunct="1"/>
            <a:r>
              <a:rPr lang="en-US" altLang="en-US" sz="2800" b="1" dirty="0"/>
              <a:t>Exchange Traded Funds (ETFs)</a:t>
            </a:r>
          </a:p>
        </p:txBody>
      </p:sp>
      <p:sp>
        <p:nvSpPr>
          <p:cNvPr id="30725" name="Rectangle 3"/>
          <p:cNvSpPr>
            <a:spLocks noGrp="1" noChangeArrowheads="1"/>
          </p:cNvSpPr>
          <p:nvPr>
            <p:ph type="body" idx="1"/>
          </p:nvPr>
        </p:nvSpPr>
        <p:spPr>
          <a:xfrm>
            <a:off x="1659118" y="1371600"/>
            <a:ext cx="8704082" cy="5105400"/>
          </a:xfrm>
        </p:spPr>
        <p:txBody>
          <a:bodyPr/>
          <a:lstStyle/>
          <a:p>
            <a:pPr marL="0" indent="0">
              <a:buNone/>
              <a:tabLst>
                <a:tab pos="457200" algn="l"/>
              </a:tabLst>
              <a:defRPr/>
            </a:pPr>
            <a:r>
              <a:rPr lang="en-US" sz="2400" dirty="0"/>
              <a:t>ETFs are investment funds that allow investors to trade index portfolios like shares of stock.</a:t>
            </a:r>
            <a:endParaRPr lang="en-US" sz="2400" dirty="0">
              <a:latin typeface="+mj-lt"/>
            </a:endParaRPr>
          </a:p>
          <a:p>
            <a:pPr>
              <a:tabLst>
                <a:tab pos="457200" algn="l"/>
              </a:tabLst>
              <a:defRPr/>
            </a:pPr>
            <a:r>
              <a:rPr lang="en-US" sz="2000" dirty="0"/>
              <a:t>An ETF combines the valuation feature of a mutual fund or unit investment trust , which can be bought or sold at the end of each trading day for its net asset value, with the tradability feature of a closed-end fund , which trades throughout the trading day at prices that may be more or less than its net asset value.</a:t>
            </a:r>
          </a:p>
          <a:p>
            <a:pPr marL="0" indent="0">
              <a:buNone/>
              <a:defRPr/>
            </a:pPr>
            <a:r>
              <a:rPr lang="en-US" sz="2400" dirty="0"/>
              <a:t>Examples:</a:t>
            </a:r>
          </a:p>
          <a:p>
            <a:pPr eaLnBrk="1" hangingPunct="1">
              <a:lnSpc>
                <a:spcPct val="90000"/>
              </a:lnSpc>
              <a:defRPr/>
            </a:pPr>
            <a:r>
              <a:rPr lang="en-US" sz="2000" dirty="0">
                <a:hlinkClick r:id="rId2"/>
              </a:rPr>
              <a:t>Spiders</a:t>
            </a:r>
            <a:r>
              <a:rPr lang="en-US" sz="2000" dirty="0"/>
              <a:t> (State Street) : Standard &amp; Poor Depository Receipts</a:t>
            </a:r>
          </a:p>
          <a:p>
            <a:pPr lvl="1" eaLnBrk="1" hangingPunct="1">
              <a:lnSpc>
                <a:spcPct val="90000"/>
              </a:lnSpc>
              <a:defRPr/>
            </a:pPr>
            <a:r>
              <a:rPr lang="en-US" sz="2000" dirty="0"/>
              <a:t>The first index ETF (trust) started in 1993</a:t>
            </a:r>
          </a:p>
          <a:p>
            <a:pPr eaLnBrk="1" hangingPunct="1">
              <a:lnSpc>
                <a:spcPct val="90000"/>
              </a:lnSpc>
              <a:defRPr/>
            </a:pPr>
            <a:r>
              <a:rPr lang="en-US" sz="2000" dirty="0">
                <a:hlinkClick r:id="rId3"/>
              </a:rPr>
              <a:t>HOLDRS</a:t>
            </a:r>
            <a:r>
              <a:rPr lang="en-US" sz="2000" dirty="0"/>
              <a:t> (Merrill Lynch): Holding Company Depositary Receipts</a:t>
            </a:r>
          </a:p>
          <a:p>
            <a:pPr eaLnBrk="1" hangingPunct="1">
              <a:lnSpc>
                <a:spcPct val="90000"/>
              </a:lnSpc>
              <a:defRPr/>
            </a:pPr>
            <a:r>
              <a:rPr lang="en-US" sz="2000" dirty="0" err="1">
                <a:hlinkClick r:id="rId4"/>
              </a:rPr>
              <a:t>iShares</a:t>
            </a:r>
            <a:r>
              <a:rPr lang="en-US" sz="2000" dirty="0">
                <a:hlinkClick r:id="rId4"/>
              </a:rPr>
              <a:t> </a:t>
            </a:r>
            <a:r>
              <a:rPr lang="en-US" sz="2000" dirty="0"/>
              <a:t>(</a:t>
            </a:r>
            <a:r>
              <a:rPr lang="en-US" sz="2000" dirty="0" err="1"/>
              <a:t>BlackRock</a:t>
            </a:r>
            <a:r>
              <a:rPr lang="en-US" sz="2000" dirty="0"/>
              <a:t>)</a:t>
            </a:r>
          </a:p>
          <a:p>
            <a:pPr marL="0" indent="0">
              <a:buNone/>
              <a:defRPr/>
            </a:pPr>
            <a:endParaRPr lang="en-US" dirty="0"/>
          </a:p>
        </p:txBody>
      </p:sp>
    </p:spTree>
    <p:extLst>
      <p:ext uri="{BB962C8B-B14F-4D97-AF65-F5344CB8AC3E}">
        <p14:creationId xmlns:p14="http://schemas.microsoft.com/office/powerpoint/2010/main" val="5063790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pPr eaLnBrk="1" hangingPunct="1"/>
            <a:r>
              <a:rPr lang="en-US" altLang="en-US">
                <a:ea typeface="ヒラギノ角ゴ Pro W3" pitchFamily="-84" charset="-128"/>
              </a:rPr>
              <a:t>Hedge Funds</a:t>
            </a:r>
          </a:p>
        </p:txBody>
      </p:sp>
      <p:sp>
        <p:nvSpPr>
          <p:cNvPr id="43010" name="Text Placeholder 2"/>
          <p:cNvSpPr>
            <a:spLocks noGrp="1"/>
          </p:cNvSpPr>
          <p:nvPr>
            <p:ph idx="1"/>
          </p:nvPr>
        </p:nvSpPr>
        <p:spPr/>
        <p:txBody>
          <a:bodyPr/>
          <a:lstStyle/>
          <a:p>
            <a:pPr eaLnBrk="1" hangingPunct="1"/>
            <a:r>
              <a:rPr lang="en-US" altLang="en-US" sz="2400">
                <a:ea typeface="ヒラギノ角ゴ Pro W3" pitchFamily="-84" charset="-128"/>
              </a:rPr>
              <a:t>A special type of mutual fund that received considerable attention following the collapse of Long Term Capital Management.</a:t>
            </a:r>
          </a:p>
          <a:p>
            <a:pPr eaLnBrk="1" hangingPunct="1"/>
            <a:r>
              <a:rPr lang="en-US" altLang="en-US" sz="2400">
                <a:ea typeface="ヒラギノ角ゴ Pro W3" pitchFamily="-84" charset="-128"/>
              </a:rPr>
              <a:t>Different from typical mutual funds, as follows:</a:t>
            </a:r>
          </a:p>
          <a:p>
            <a:pPr lvl="1" eaLnBrk="1" hangingPunct="1">
              <a:buFont typeface="Arial" panose="020B0604020202020204" pitchFamily="34" charset="0"/>
              <a:buChar char="─"/>
            </a:pPr>
            <a:r>
              <a:rPr lang="en-US" altLang="en-US" sz="2000">
                <a:ea typeface="ヒラギノ角ゴ Pro W3" pitchFamily="-84" charset="-128"/>
              </a:rPr>
              <a:t>High minimum investment, averaging around $1 million</a:t>
            </a:r>
          </a:p>
          <a:p>
            <a:pPr lvl="1" eaLnBrk="1" hangingPunct="1">
              <a:buFont typeface="Arial" panose="020B0604020202020204" pitchFamily="34" charset="0"/>
              <a:buChar char="─"/>
            </a:pPr>
            <a:r>
              <a:rPr lang="en-US" altLang="en-US" sz="2000">
                <a:ea typeface="ヒラギノ角ゴ Pro W3" pitchFamily="-84" charset="-128"/>
              </a:rPr>
              <a:t>Long-term commitment of funds is required</a:t>
            </a:r>
          </a:p>
          <a:p>
            <a:pPr lvl="1" eaLnBrk="1" hangingPunct="1">
              <a:buFont typeface="Arial" panose="020B0604020202020204" pitchFamily="34" charset="0"/>
              <a:buChar char="─"/>
            </a:pPr>
            <a:r>
              <a:rPr lang="en-US" altLang="en-US" sz="2000">
                <a:ea typeface="ヒラギノ角ゴ Pro W3" pitchFamily="-84" charset="-128"/>
              </a:rPr>
              <a:t>High fees: typically 1% of assets plus 20% of profits</a:t>
            </a:r>
          </a:p>
          <a:p>
            <a:pPr lvl="1" eaLnBrk="1" hangingPunct="1">
              <a:buFont typeface="Arial" panose="020B0604020202020204" pitchFamily="34" charset="0"/>
              <a:buChar char="─"/>
            </a:pPr>
            <a:r>
              <a:rPr lang="en-US" altLang="en-US" sz="2000">
                <a:ea typeface="ヒラギノ角ゴ Pro W3" pitchFamily="-84" charset="-128"/>
              </a:rPr>
              <a:t>Highly levered</a:t>
            </a:r>
          </a:p>
          <a:p>
            <a:pPr lvl="1" eaLnBrk="1" hangingPunct="1">
              <a:buFont typeface="Arial" panose="020B0604020202020204" pitchFamily="34" charset="0"/>
              <a:buChar char="─"/>
            </a:pPr>
            <a:r>
              <a:rPr lang="en-US" altLang="en-US" sz="2000">
                <a:ea typeface="ヒラギノ角ゴ Pro W3" pitchFamily="-84" charset="-128"/>
              </a:rPr>
              <a:t>Little current regulation</a:t>
            </a:r>
          </a:p>
        </p:txBody>
      </p:sp>
    </p:spTree>
    <p:extLst>
      <p:ext uri="{BB962C8B-B14F-4D97-AF65-F5344CB8AC3E}">
        <p14:creationId xmlns:p14="http://schemas.microsoft.com/office/powerpoint/2010/main" val="29024305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Chapter Summary</a:t>
            </a:r>
            <a:endParaRPr lang="en-US" dirty="0"/>
          </a:p>
        </p:txBody>
      </p:sp>
      <p:sp>
        <p:nvSpPr>
          <p:cNvPr id="3" name="Content Placeholder 2"/>
          <p:cNvSpPr>
            <a:spLocks noGrp="1"/>
          </p:cNvSpPr>
          <p:nvPr>
            <p:ph idx="1"/>
          </p:nvPr>
        </p:nvSpPr>
        <p:spPr/>
        <p:txBody>
          <a:bodyPr/>
          <a:lstStyle/>
          <a:p>
            <a:r>
              <a:rPr lang="en-US" altLang="en-US" sz="2400" dirty="0">
                <a:ea typeface="ヒラギノ角ゴ Pro W3" pitchFamily="-84" charset="-128"/>
              </a:rPr>
              <a:t>The Growth of Mutual Funds: mutual funds growth has been dramatic, increasing from under $300 billion in 1980 to over $14 trillion in 2012.</a:t>
            </a:r>
          </a:p>
          <a:p>
            <a:r>
              <a:rPr lang="en-US" altLang="en-US" sz="2400" dirty="0">
                <a:ea typeface="ヒラギノ角ゴ Pro W3" pitchFamily="-84" charset="-128"/>
              </a:rPr>
              <a:t>Mutual Fund Structure: the organization structure, including ownership, the board, and operations of the fund were reviewed.</a:t>
            </a:r>
          </a:p>
          <a:p>
            <a:r>
              <a:rPr lang="en-US" altLang="en-US" sz="2400" dirty="0">
                <a:ea typeface="ヒラギノ角ゴ Pro W3" pitchFamily="-84" charset="-128"/>
              </a:rPr>
              <a:t>Investment Objective Classes: along with delineating equity and debt funds, we also reviewed classes on funds within each major category.</a:t>
            </a:r>
          </a:p>
          <a:p>
            <a:r>
              <a:rPr lang="en-US" altLang="en-US" sz="2400" dirty="0">
                <a:ea typeface="ヒラギノ角ゴ Pro W3" pitchFamily="-84" charset="-128"/>
              </a:rPr>
              <a:t>Fee Structure of Investment Funds: the various fees charged by funds were defined and reviewed.</a:t>
            </a:r>
            <a:endParaRPr lang="en-US" sz="2400" dirty="0"/>
          </a:p>
          <a:p>
            <a:endParaRPr lang="en-US" sz="2400" dirty="0"/>
          </a:p>
        </p:txBody>
      </p:sp>
    </p:spTree>
    <p:extLst>
      <p:ext uri="{BB962C8B-B14F-4D97-AF65-F5344CB8AC3E}">
        <p14:creationId xmlns:p14="http://schemas.microsoft.com/office/powerpoint/2010/main" val="3035025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The Growth of Mutual Funds </a:t>
            </a:r>
            <a:endParaRPr lang="en-US" dirty="0"/>
          </a:p>
        </p:txBody>
      </p:sp>
      <p:sp>
        <p:nvSpPr>
          <p:cNvPr id="3" name="Content Placeholder 2"/>
          <p:cNvSpPr>
            <a:spLocks noGrp="1"/>
          </p:cNvSpPr>
          <p:nvPr>
            <p:ph idx="1"/>
          </p:nvPr>
        </p:nvSpPr>
        <p:spPr>
          <a:xfrm>
            <a:off x="838200" y="1338606"/>
            <a:ext cx="10515600" cy="5203596"/>
          </a:xfrm>
        </p:spPr>
        <p:txBody>
          <a:bodyPr>
            <a:normAutofit fontScale="92500" lnSpcReduction="20000"/>
          </a:bodyPr>
          <a:lstStyle/>
          <a:p>
            <a:pPr>
              <a:spcBef>
                <a:spcPts val="1200"/>
              </a:spcBef>
            </a:pPr>
            <a:r>
              <a:rPr lang="en-US" altLang="en-US" sz="2400" dirty="0">
                <a:ea typeface="ヒラギノ角ゴ Pro W3" pitchFamily="-84" charset="-128"/>
              </a:rPr>
              <a:t>Mutual funds pool the resources of many small investors by selling them shares and using the proceeds to buy securities.</a:t>
            </a:r>
            <a:endParaRPr lang="en-US" sz="2400" dirty="0"/>
          </a:p>
          <a:p>
            <a:pPr>
              <a:spcBef>
                <a:spcPts val="1200"/>
              </a:spcBef>
            </a:pPr>
            <a:r>
              <a:rPr lang="en-US" altLang="en-US" sz="2400" dirty="0">
                <a:ea typeface="ヒラギノ角ゴ Pro W3" pitchFamily="-84" charset="-128"/>
              </a:rPr>
              <a:t>At the beginning of 2013, 57% of retirement assets were held by mutual funds.</a:t>
            </a:r>
          </a:p>
          <a:p>
            <a:pPr>
              <a:spcBef>
                <a:spcPts val="1200"/>
              </a:spcBef>
            </a:pPr>
            <a:r>
              <a:rPr lang="en-US" altLang="en-US" sz="2400" dirty="0">
                <a:ea typeface="ヒラギノ角ゴ Pro W3" pitchFamily="-84" charset="-128"/>
              </a:rPr>
              <a:t>28% of the U.S. stock market and almost 44% of all U.S. households hold stock via mutual funds.</a:t>
            </a:r>
          </a:p>
          <a:p>
            <a:pPr>
              <a:spcBef>
                <a:spcPts val="1200"/>
              </a:spcBef>
            </a:pPr>
            <a:r>
              <a:rPr lang="en-US" altLang="en-US" sz="2400" dirty="0">
                <a:ea typeface="ヒラギノ角ゴ Pro W3" pitchFamily="-84" charset="-128"/>
              </a:rPr>
              <a:t>Assets held by mutual funds have grown by about 17% per year for the last 25 years, reaching over $14 trillion. The first mutual fund similar to the funds of today was introduced in Boston in 1824.</a:t>
            </a:r>
          </a:p>
          <a:p>
            <a:pPr>
              <a:spcBef>
                <a:spcPts val="1200"/>
              </a:spcBef>
            </a:pPr>
            <a:r>
              <a:rPr lang="en-US" altLang="en-US" sz="2400" dirty="0">
                <a:ea typeface="ヒラギノ角ゴ Pro W3" pitchFamily="-84" charset="-128"/>
              </a:rPr>
              <a:t>The stock market crash of 1929 set the mutual fund industry back because small investors avoid stocks and distrusted mutual funds.</a:t>
            </a:r>
          </a:p>
          <a:p>
            <a:pPr>
              <a:spcBef>
                <a:spcPts val="1200"/>
              </a:spcBef>
            </a:pPr>
            <a:r>
              <a:rPr lang="en-US" altLang="en-US" sz="2400" dirty="0">
                <a:ea typeface="ヒラギノ角ゴ Pro W3" pitchFamily="-84" charset="-128"/>
              </a:rPr>
              <a:t>The Investment Company Act of 1940 reinvigorated the industry by requiring better disclosure of fees, etc.</a:t>
            </a:r>
          </a:p>
          <a:p>
            <a:r>
              <a:rPr lang="en-US" altLang="en-US" sz="2400" dirty="0">
                <a:ea typeface="ヒラギノ角ゴ Pro W3" pitchFamily="-84" charset="-128"/>
              </a:rPr>
              <a:t>Ownership in mutual funds has changed dramatically over the last 20 years</a:t>
            </a:r>
          </a:p>
          <a:p>
            <a:pPr lvl="1"/>
            <a:r>
              <a:rPr lang="en-US" altLang="en-US" dirty="0">
                <a:ea typeface="ヒラギノ角ゴ Pro W3" pitchFamily="-84" charset="-128"/>
              </a:rPr>
              <a:t>In 1980, only 5.7% of households held mutual fund shares</a:t>
            </a:r>
            <a:endParaRPr lang="en-US" dirty="0"/>
          </a:p>
          <a:p>
            <a:pPr lvl="1"/>
            <a:r>
              <a:rPr lang="en-US" altLang="en-US" dirty="0">
                <a:ea typeface="ヒラギノ角ゴ Pro W3" pitchFamily="-84" charset="-128"/>
              </a:rPr>
              <a:t>In the beginning of 2013, that number was 75%</a:t>
            </a:r>
            <a:endParaRPr lang="en-US" dirty="0"/>
          </a:p>
          <a:p>
            <a:pPr lvl="1"/>
            <a:r>
              <a:rPr lang="en-US" altLang="en-US" dirty="0">
                <a:ea typeface="ヒラギノ角ゴ Pro W3" pitchFamily="-84" charset="-128"/>
              </a:rPr>
              <a:t>Mutual funds account for $5.3 trillion of the retirement market (estimated at $19.5 trillion)</a:t>
            </a:r>
            <a:endParaRPr lang="en-US" sz="2400" dirty="0"/>
          </a:p>
          <a:p>
            <a:pPr>
              <a:spcBef>
                <a:spcPts val="1200"/>
              </a:spcBef>
            </a:pPr>
            <a:endParaRPr lang="en-US" sz="2400" dirty="0"/>
          </a:p>
        </p:txBody>
      </p:sp>
    </p:spTree>
    <p:extLst>
      <p:ext uri="{BB962C8B-B14F-4D97-AF65-F5344CB8AC3E}">
        <p14:creationId xmlns:p14="http://schemas.microsoft.com/office/powerpoint/2010/main" val="3550117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dirty="0"/>
              <a:t>Figure 20.1 Household Ownership of Mutual Funds</a:t>
            </a:r>
            <a:endParaRPr lang="en-US" sz="2400" dirty="0"/>
          </a:p>
        </p:txBody>
      </p:sp>
      <p:pic>
        <p:nvPicPr>
          <p:cNvPr id="4" name="Picture 2" descr="The vertical axis is labeled &quot;Percent&quot; and ranges from 0 to 55 in increments of 5. The horizontal axis lists dates from 1980 to 2014. The line shows percentage of household ownership of mutual funds as 6 percent for 1980 which with a considerable growth rate increases to 25 percent by 1984, to 33 percent by 1992, to 42 by 1998, and to a value of 47.5 percent by the year 2001. The percentage after 2001 shows a slight decline and falls down to a value of 44 percent by the year 2004 and remains almost in this range thereafter."/>
          <p:cNvPicPr>
            <a:picLocks noChangeAspect="1" noChangeArrowheads="1"/>
          </p:cNvPicPr>
          <p:nvPr/>
        </p:nvPicPr>
        <p:blipFill>
          <a:blip r:embed="rId3" cstate="print"/>
          <a:srcRect/>
          <a:stretch>
            <a:fillRect/>
          </a:stretch>
        </p:blipFill>
        <p:spPr bwMode="auto">
          <a:xfrm>
            <a:off x="2466452" y="1447800"/>
            <a:ext cx="7259096" cy="4297680"/>
          </a:xfrm>
          <a:prstGeom prst="rect">
            <a:avLst/>
          </a:prstGeom>
          <a:noFill/>
          <a:ln w="9525">
            <a:noFill/>
            <a:miter lim="800000"/>
            <a:headEnd/>
            <a:tailEnd/>
          </a:ln>
        </p:spPr>
      </p:pic>
      <p:sp>
        <p:nvSpPr>
          <p:cNvPr id="3" name="Content Placeholder 2"/>
          <p:cNvSpPr>
            <a:spLocks noGrp="1"/>
          </p:cNvSpPr>
          <p:nvPr>
            <p:ph idx="1"/>
          </p:nvPr>
        </p:nvSpPr>
        <p:spPr>
          <a:xfrm>
            <a:off x="1981200" y="5867400"/>
            <a:ext cx="8229600" cy="381000"/>
          </a:xfrm>
        </p:spPr>
        <p:txBody>
          <a:bodyPr>
            <a:normAutofit fontScale="92500" lnSpcReduction="10000"/>
          </a:bodyPr>
          <a:lstStyle/>
          <a:p>
            <a:pPr marL="0" indent="0">
              <a:buNone/>
            </a:pPr>
            <a:r>
              <a:rPr lang="en-US" sz="1200" dirty="0"/>
              <a:t>Data Source: Investment Company Institute, 2016 Investment Company Fact Book (Washington, DC: ICI), </a:t>
            </a:r>
            <a:r>
              <a:rPr lang="en-US" sz="1200" dirty="0">
                <a:hlinkClick r:id="rId4"/>
              </a:rPr>
              <a:t>https://www.ici.org/pdf/2016_factbook.pdf</a:t>
            </a:r>
            <a:r>
              <a:rPr lang="en-US" sz="1200" dirty="0"/>
              <a:t>.</a:t>
            </a:r>
          </a:p>
        </p:txBody>
      </p:sp>
    </p:spTree>
    <p:extLst>
      <p:ext uri="{BB962C8B-B14F-4D97-AF65-F5344CB8AC3E}">
        <p14:creationId xmlns:p14="http://schemas.microsoft.com/office/powerpoint/2010/main" val="2445438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title"/>
          </p:nvPr>
        </p:nvSpPr>
        <p:spPr/>
        <p:txBody>
          <a:bodyPr/>
          <a:lstStyle/>
          <a:p>
            <a:pPr eaLnBrk="1" hangingPunct="1"/>
            <a:r>
              <a:rPr lang="en-US" altLang="en-US">
                <a:ea typeface="ヒラギノ角ゴ Pro W3" pitchFamily="-84" charset="-128"/>
              </a:rPr>
              <a:t>The Growth of Mutual Funds</a:t>
            </a:r>
          </a:p>
        </p:txBody>
      </p:sp>
      <p:sp>
        <p:nvSpPr>
          <p:cNvPr id="13314" name="Text Placeholder 2"/>
          <p:cNvSpPr>
            <a:spLocks noGrp="1"/>
          </p:cNvSpPr>
          <p:nvPr>
            <p:ph idx="1"/>
          </p:nvPr>
        </p:nvSpPr>
        <p:spPr/>
        <p:txBody>
          <a:bodyPr>
            <a:normAutofit lnSpcReduction="10000"/>
          </a:bodyPr>
          <a:lstStyle/>
          <a:p>
            <a:pPr eaLnBrk="1" hangingPunct="1"/>
            <a:r>
              <a:rPr lang="en-US" altLang="en-US" dirty="0">
                <a:ea typeface="ヒラギノ角ゴ Pro W3" pitchFamily="-84" charset="-128"/>
              </a:rPr>
              <a:t>There are five principal benefits of </a:t>
            </a:r>
            <a:br>
              <a:rPr lang="en-US" altLang="en-US" dirty="0">
                <a:ea typeface="ヒラギノ角ゴ Pro W3" pitchFamily="-84" charset="-128"/>
              </a:rPr>
            </a:br>
            <a:r>
              <a:rPr lang="en-US" altLang="en-US" dirty="0">
                <a:ea typeface="ヒラギノ角ゴ Pro W3" pitchFamily="-84" charset="-128"/>
              </a:rPr>
              <a:t>mutual funds:</a:t>
            </a:r>
          </a:p>
          <a:p>
            <a:pPr marL="914400" lvl="1" indent="-457200">
              <a:buFontTx/>
              <a:buAutoNum type="arabicPeriod"/>
            </a:pPr>
            <a:r>
              <a:rPr lang="en-US" altLang="en-US" dirty="0">
                <a:ea typeface="ヒラギノ角ゴ Pro W3" pitchFamily="-84" charset="-128"/>
              </a:rPr>
              <a:t>Liquidity intermediation: investors can quickly convert investments into cash.</a:t>
            </a:r>
          </a:p>
          <a:p>
            <a:pPr marL="914400" lvl="1" indent="-457200">
              <a:buFontTx/>
              <a:buAutoNum type="arabicPeriod"/>
            </a:pPr>
            <a:r>
              <a:rPr lang="en-US" altLang="en-US" dirty="0">
                <a:ea typeface="ヒラギノ角ゴ Pro W3" pitchFamily="-84" charset="-128"/>
              </a:rPr>
              <a:t>Denomination intermediation: investors can participate in equity and debt offerings that, individually, require more capital than they possess.</a:t>
            </a:r>
          </a:p>
          <a:p>
            <a:pPr marL="914400" lvl="1" indent="-457200">
              <a:buFontTx/>
              <a:buAutoNum type="arabicPeriod"/>
            </a:pPr>
            <a:r>
              <a:rPr lang="en-US" altLang="en-US" dirty="0">
                <a:ea typeface="ヒラギノ角ゴ Pro W3" pitchFamily="-84" charset="-128"/>
              </a:rPr>
              <a:t>Diversification: investors immediately realize the benefits of diversification even for small investments.</a:t>
            </a:r>
          </a:p>
          <a:p>
            <a:pPr marL="914400" lvl="1" indent="-457200">
              <a:buFontTx/>
              <a:buAutoNum type="arabicPeriod" startAt="4"/>
            </a:pPr>
            <a:r>
              <a:rPr lang="en-US" altLang="en-US" dirty="0">
                <a:ea typeface="ヒラギノ角ゴ Pro W3" pitchFamily="-84" charset="-128"/>
              </a:rPr>
              <a:t>Cost advantages: the mutual fund can negotiate lower transaction fees than would be available to the individual investor.</a:t>
            </a:r>
          </a:p>
          <a:p>
            <a:pPr marL="914400" lvl="1" indent="-457200">
              <a:buFontTx/>
              <a:buAutoNum type="arabicPeriod" startAt="4"/>
            </a:pPr>
            <a:r>
              <a:rPr lang="en-US" altLang="en-US" dirty="0">
                <a:ea typeface="ヒラギノ角ゴ Pro W3" pitchFamily="-84" charset="-128"/>
              </a:rPr>
              <a:t>Managerial expertise: many investors prefer to rely on professional money managers to select their investments</a:t>
            </a:r>
          </a:p>
        </p:txBody>
      </p:sp>
    </p:spTree>
    <p:extLst>
      <p:ext uri="{BB962C8B-B14F-4D97-AF65-F5344CB8AC3E}">
        <p14:creationId xmlns:p14="http://schemas.microsoft.com/office/powerpoint/2010/main" val="2190995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Mutual Fund Structure</a:t>
            </a:r>
            <a:endParaRPr lang="en-US" dirty="0"/>
          </a:p>
        </p:txBody>
      </p:sp>
      <p:sp>
        <p:nvSpPr>
          <p:cNvPr id="3" name="Content Placeholder 2"/>
          <p:cNvSpPr>
            <a:spLocks noGrp="1"/>
          </p:cNvSpPr>
          <p:nvPr>
            <p:ph idx="1"/>
          </p:nvPr>
        </p:nvSpPr>
        <p:spPr/>
        <p:txBody>
          <a:bodyPr/>
          <a:lstStyle/>
          <a:p>
            <a:r>
              <a:rPr lang="en-US" altLang="en-US" sz="2400" dirty="0">
                <a:ea typeface="ヒラギノ角ゴ Pro W3" pitchFamily="-84" charset="-128"/>
              </a:rPr>
              <a:t>Closed-End Fund: a fixed number of nonredeemable shares are sold through an initial offering and are then traded in the OTC market. Price for the shares is determined by supply and demand forces.</a:t>
            </a:r>
          </a:p>
          <a:p>
            <a:r>
              <a:rPr lang="en-US" altLang="en-US" sz="2400" dirty="0">
                <a:ea typeface="ヒラギノ角ゴ Pro W3" pitchFamily="-84" charset="-128"/>
              </a:rPr>
              <a:t>Open-End Fund: investors may buy or redeem shares at any point, where the price is determined by the </a:t>
            </a:r>
            <a:r>
              <a:rPr lang="en-US" altLang="en-US" sz="2400" b="1" dirty="0">
                <a:ea typeface="ヒラギノ角ゴ Pro W3" pitchFamily="-84" charset="-128"/>
              </a:rPr>
              <a:t>net asset value</a:t>
            </a:r>
            <a:r>
              <a:rPr lang="en-US" altLang="en-US" sz="2400" dirty="0">
                <a:ea typeface="ヒラギノ角ゴ Pro W3" pitchFamily="-84" charset="-128"/>
              </a:rPr>
              <a:t> of the fund.</a:t>
            </a:r>
          </a:p>
          <a:p>
            <a:r>
              <a:rPr lang="en-US" altLang="en-US" sz="2400" b="1" i="1" dirty="0">
                <a:ea typeface="ヒラギノ角ゴ Pro W3" pitchFamily="-84" charset="-128"/>
              </a:rPr>
              <a:t>Net Asset Value (NAV)</a:t>
            </a:r>
          </a:p>
          <a:p>
            <a:r>
              <a:rPr lang="en-US" altLang="en-US" sz="2400" i="1" dirty="0">
                <a:ea typeface="ヒラギノ角ゴ Pro W3" pitchFamily="-84" charset="-128"/>
              </a:rPr>
              <a:t>Definition:</a:t>
            </a:r>
            <a:r>
              <a:rPr lang="en-US" altLang="en-US" sz="2400" dirty="0">
                <a:ea typeface="ヒラギノ角ゴ Pro W3" pitchFamily="-84" charset="-128"/>
              </a:rPr>
              <a:t> Total value of the mutual fund</a:t>
            </a:r>
            <a:r>
              <a:rPr lang="ja-JP" altLang="en-US" sz="2400" dirty="0"/>
              <a:t>’</a:t>
            </a:r>
            <a:r>
              <a:rPr lang="en-US" altLang="ja-JP" sz="2400" dirty="0">
                <a:ea typeface="ヒラギノ角ゴ Pro W3" pitchFamily="-84" charset="-128"/>
              </a:rPr>
              <a:t>s stocks, </a:t>
            </a:r>
            <a:br>
              <a:rPr lang="en-US" altLang="ja-JP" sz="2400" dirty="0">
                <a:ea typeface="ヒラギノ角ゴ Pro W3" pitchFamily="-84" charset="-128"/>
              </a:rPr>
            </a:br>
            <a:r>
              <a:rPr lang="en-US" altLang="ja-JP" sz="2400" dirty="0">
                <a:ea typeface="ヒラギノ角ゴ Pro W3" pitchFamily="-84" charset="-128"/>
              </a:rPr>
              <a:t>bonds, cash, and other assets minus any liabilities such as accrued fees, divided by the number of shares outstanding</a:t>
            </a:r>
            <a:endParaRPr lang="en-US" sz="2400" dirty="0"/>
          </a:p>
          <a:p>
            <a:endParaRPr lang="en-US" sz="2400" dirty="0"/>
          </a:p>
        </p:txBody>
      </p:sp>
    </p:spTree>
    <p:extLst>
      <p:ext uri="{BB962C8B-B14F-4D97-AF65-F5344CB8AC3E}">
        <p14:creationId xmlns:p14="http://schemas.microsoft.com/office/powerpoint/2010/main" val="2970281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Mutual Fund Structure</a:t>
            </a:r>
            <a:endParaRPr lang="en-US" dirty="0"/>
          </a:p>
        </p:txBody>
      </p:sp>
      <p:sp>
        <p:nvSpPr>
          <p:cNvPr id="3" name="Content Placeholder 2"/>
          <p:cNvSpPr>
            <a:spLocks noGrp="1"/>
          </p:cNvSpPr>
          <p:nvPr>
            <p:ph idx="1"/>
          </p:nvPr>
        </p:nvSpPr>
        <p:spPr/>
        <p:txBody>
          <a:bodyPr/>
          <a:lstStyle/>
          <a:p>
            <a:r>
              <a:rPr lang="en-US" altLang="en-US" sz="2400" dirty="0">
                <a:ea typeface="ヒラギノ角ゴ Pro W3" pitchFamily="-84" charset="-128"/>
              </a:rPr>
              <a:t>Closed-End Fund: a fixed number of nonredeemable shares are sold through an initial offering and are then traded in the OTC market. Price for the shares is determined by supply and demand forces.</a:t>
            </a:r>
          </a:p>
          <a:p>
            <a:r>
              <a:rPr lang="en-US" altLang="en-US" sz="2400" dirty="0">
                <a:ea typeface="ヒラギノ角ゴ Pro W3" pitchFamily="-84" charset="-128"/>
              </a:rPr>
              <a:t>Open-End Fund: investors may buy or redeem shares at any point, where the price is determined by the </a:t>
            </a:r>
            <a:r>
              <a:rPr lang="en-US" altLang="en-US" sz="2400" b="1" dirty="0">
                <a:ea typeface="ヒラギノ角ゴ Pro W3" pitchFamily="-84" charset="-128"/>
              </a:rPr>
              <a:t>net asset value</a:t>
            </a:r>
            <a:r>
              <a:rPr lang="en-US" altLang="en-US" sz="2400" dirty="0">
                <a:ea typeface="ヒラギノ角ゴ Pro W3" pitchFamily="-84" charset="-128"/>
              </a:rPr>
              <a:t> of the fund.</a:t>
            </a:r>
          </a:p>
          <a:p>
            <a:r>
              <a:rPr lang="en-US" altLang="en-US" sz="2400" b="1" i="1" dirty="0">
                <a:ea typeface="ヒラギノ角ゴ Pro W3" pitchFamily="-84" charset="-128"/>
              </a:rPr>
              <a:t>Net Asset Value (NAV)</a:t>
            </a:r>
          </a:p>
          <a:p>
            <a:r>
              <a:rPr lang="en-US" altLang="en-US" sz="2400" i="1" dirty="0">
                <a:ea typeface="ヒラギノ角ゴ Pro W3" pitchFamily="-84" charset="-128"/>
              </a:rPr>
              <a:t>Definition:</a:t>
            </a:r>
            <a:r>
              <a:rPr lang="en-US" altLang="en-US" sz="2400" dirty="0">
                <a:ea typeface="ヒラギノ角ゴ Pro W3" pitchFamily="-84" charset="-128"/>
              </a:rPr>
              <a:t> Total value of the mutual fund</a:t>
            </a:r>
            <a:r>
              <a:rPr lang="ja-JP" altLang="en-US" sz="2400" dirty="0"/>
              <a:t>’</a:t>
            </a:r>
            <a:r>
              <a:rPr lang="en-US" altLang="ja-JP" sz="2400" dirty="0">
                <a:ea typeface="ヒラギノ角ゴ Pro W3" pitchFamily="-84" charset="-128"/>
              </a:rPr>
              <a:t>s stocks, </a:t>
            </a:r>
            <a:br>
              <a:rPr lang="en-US" altLang="ja-JP" sz="2400" dirty="0">
                <a:ea typeface="ヒラギノ角ゴ Pro W3" pitchFamily="-84" charset="-128"/>
              </a:rPr>
            </a:br>
            <a:r>
              <a:rPr lang="en-US" altLang="ja-JP" sz="2400" dirty="0">
                <a:ea typeface="ヒラギノ角ゴ Pro W3" pitchFamily="-84" charset="-128"/>
              </a:rPr>
              <a:t>bonds, cash, and other assets minus any liabilities such as accrued fees, divided by the number of shares outstanding</a:t>
            </a:r>
            <a:endParaRPr lang="en-US" sz="2400" dirty="0"/>
          </a:p>
          <a:p>
            <a:endParaRPr lang="en-US" sz="2400" dirty="0"/>
          </a:p>
        </p:txBody>
      </p:sp>
    </p:spTree>
    <p:extLst>
      <p:ext uri="{BB962C8B-B14F-4D97-AF65-F5344CB8AC3E}">
        <p14:creationId xmlns:p14="http://schemas.microsoft.com/office/powerpoint/2010/main" val="2581560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p:txBody>
          <a:bodyPr/>
          <a:lstStyle/>
          <a:p>
            <a:pPr eaLnBrk="1" hangingPunct="1"/>
            <a:r>
              <a:rPr lang="en-US" altLang="en-US" sz="3600"/>
              <a:t>Mutual Funds: Open-End Funds</a:t>
            </a:r>
          </a:p>
        </p:txBody>
      </p:sp>
      <p:sp>
        <p:nvSpPr>
          <p:cNvPr id="10244" name="Rectangle 3"/>
          <p:cNvSpPr>
            <a:spLocks noGrp="1" noChangeArrowheads="1"/>
          </p:cNvSpPr>
          <p:nvPr>
            <p:ph type="body" idx="1"/>
          </p:nvPr>
        </p:nvSpPr>
        <p:spPr/>
        <p:txBody>
          <a:bodyPr/>
          <a:lstStyle/>
          <a:p>
            <a:pPr eaLnBrk="1" hangingPunct="1">
              <a:lnSpc>
                <a:spcPct val="90000"/>
              </a:lnSpc>
            </a:pPr>
            <a:r>
              <a:rPr lang="en-US" altLang="en-US"/>
              <a:t>Managed investment company</a:t>
            </a:r>
          </a:p>
          <a:p>
            <a:pPr lvl="1" eaLnBrk="1" hangingPunct="1">
              <a:lnSpc>
                <a:spcPct val="90000"/>
              </a:lnSpc>
            </a:pPr>
            <a:endParaRPr lang="en-US" altLang="en-US"/>
          </a:p>
          <a:p>
            <a:pPr lvl="1" eaLnBrk="1" hangingPunct="1">
              <a:lnSpc>
                <a:spcPct val="90000"/>
              </a:lnSpc>
            </a:pPr>
            <a:endParaRPr lang="en-US" altLang="en-US"/>
          </a:p>
          <a:p>
            <a:pPr lvl="1" eaLnBrk="1" hangingPunct="1">
              <a:lnSpc>
                <a:spcPct val="90000"/>
              </a:lnSpc>
            </a:pPr>
            <a:endParaRPr lang="en-US" altLang="en-US"/>
          </a:p>
          <a:p>
            <a:pPr lvl="1" eaLnBrk="1" hangingPunct="1">
              <a:lnSpc>
                <a:spcPct val="90000"/>
              </a:lnSpc>
            </a:pPr>
            <a:endParaRPr lang="en-US" altLang="en-US"/>
          </a:p>
          <a:p>
            <a:pPr lvl="1" eaLnBrk="1" hangingPunct="1">
              <a:lnSpc>
                <a:spcPct val="90000"/>
              </a:lnSpc>
            </a:pPr>
            <a:r>
              <a:rPr lang="en-US" altLang="en-US"/>
              <a:t>Investors can invest/divest in the fund by cashing in/out at NAV (at the day’s closing prices)</a:t>
            </a:r>
          </a:p>
          <a:p>
            <a:pPr lvl="1" eaLnBrk="1" hangingPunct="1">
              <a:lnSpc>
                <a:spcPct val="90000"/>
              </a:lnSpc>
            </a:pPr>
            <a:r>
              <a:rPr lang="en-US" altLang="en-US"/>
              <a:t>Market price = NAV: sold at par</a:t>
            </a:r>
          </a:p>
          <a:p>
            <a:pPr lvl="1" eaLnBrk="1" hangingPunct="1">
              <a:lnSpc>
                <a:spcPct val="90000"/>
              </a:lnSpc>
            </a:pPr>
            <a:r>
              <a:rPr lang="en-US" altLang="en-US"/>
              <a:t>Dominant type of investment: over 90%</a:t>
            </a:r>
          </a:p>
          <a:p>
            <a:pPr lvl="1" eaLnBrk="1" hangingPunct="1">
              <a:lnSpc>
                <a:spcPct val="90000"/>
              </a:lnSpc>
            </a:pPr>
            <a:r>
              <a:rPr lang="en-US" altLang="en-US"/>
              <a:t>Assets under management: more than $9 trillion by 2009</a:t>
            </a:r>
          </a:p>
        </p:txBody>
      </p:sp>
      <p:sp>
        <p:nvSpPr>
          <p:cNvPr id="10245" name="Text Box 4"/>
          <p:cNvSpPr txBox="1">
            <a:spLocks noChangeArrowheads="1"/>
          </p:cNvSpPr>
          <p:nvPr/>
        </p:nvSpPr>
        <p:spPr bwMode="grayWhite">
          <a:xfrm>
            <a:off x="3122614" y="2357439"/>
            <a:ext cx="1328737" cy="701675"/>
          </a:xfrm>
          <a:prstGeom prst="rect">
            <a:avLst/>
          </a:prstGeom>
          <a:gradFill rotWithShape="0">
            <a:gsLst>
              <a:gs pos="0">
                <a:srgbClr val="C0C0C0"/>
              </a:gs>
              <a:gs pos="100000">
                <a:srgbClr val="595959"/>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SzPct val="60000"/>
              <a:buFont typeface="Wingdings" panose="05000000000000000000" pitchFamily="2" charset="2"/>
              <a:buChar char="q"/>
              <a:defRPr sz="3200">
                <a:solidFill>
                  <a:schemeClr val="tx1"/>
                </a:solidFill>
                <a:latin typeface="Arial" panose="020B0604020202020204" pitchFamily="34" charset="0"/>
              </a:defRPr>
            </a:lvl1pPr>
            <a:lvl2pPr marL="742950" indent="-285750">
              <a:spcBef>
                <a:spcPct val="20000"/>
              </a:spcBef>
              <a:buClr>
                <a:schemeClr val="tx1"/>
              </a:buClr>
              <a:buSzPct val="55000"/>
              <a:buFont typeface="Wingdings" panose="05000000000000000000" pitchFamily="2" charset="2"/>
              <a:buChar char="Ø"/>
              <a:defRPr sz="2800">
                <a:solidFill>
                  <a:schemeClr val="tx1"/>
                </a:solidFill>
                <a:latin typeface="Arial" panose="020B0604020202020204" pitchFamily="34" charset="0"/>
              </a:defRPr>
            </a:lvl2pPr>
            <a:lvl3pPr marL="1143000" indent="-228600">
              <a:spcBef>
                <a:spcPct val="20000"/>
              </a:spcBef>
              <a:buClr>
                <a:schemeClr val="tx1"/>
              </a:buClr>
              <a:buSzPct val="50000"/>
              <a:buFont typeface="Wingdings" panose="05000000000000000000" pitchFamily="2" charset="2"/>
              <a:buChar char="q"/>
              <a:defRPr sz="2400">
                <a:solidFill>
                  <a:schemeClr val="tx1"/>
                </a:solidFill>
                <a:latin typeface="Arial" panose="020B0604020202020204" pitchFamily="34" charset="0"/>
              </a:defRPr>
            </a:lvl3pPr>
            <a:lvl4pPr marL="1600200" indent="-228600">
              <a:spcBef>
                <a:spcPct val="20000"/>
              </a:spcBef>
              <a:buClr>
                <a:schemeClr val="tx1"/>
              </a:buClr>
              <a:buSzPct val="55000"/>
              <a:buFont typeface="Wingdings" panose="05000000000000000000" pitchFamily="2" charset="2"/>
              <a:buChar char="Ø"/>
              <a:defRPr sz="2000">
                <a:solidFill>
                  <a:schemeClr val="tx1"/>
                </a:solidFill>
                <a:latin typeface="Arial" panose="020B0604020202020204" pitchFamily="34" charset="0"/>
              </a:defRPr>
            </a:lvl4pPr>
            <a:lvl5pPr marL="2057400" indent="-228600">
              <a:spcBef>
                <a:spcPct val="20000"/>
              </a:spcBef>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9pPr>
          </a:lstStyle>
          <a:p>
            <a:pPr algn="ctr">
              <a:spcBef>
                <a:spcPct val="0"/>
              </a:spcBef>
              <a:buClrTx/>
              <a:buSzTx/>
              <a:buFontTx/>
              <a:buNone/>
            </a:pPr>
            <a:r>
              <a:rPr lang="en-US" altLang="en-US" sz="2000"/>
              <a:t>Individual </a:t>
            </a:r>
          </a:p>
          <a:p>
            <a:pPr algn="ctr">
              <a:spcBef>
                <a:spcPct val="0"/>
              </a:spcBef>
              <a:buClrTx/>
              <a:buSzTx/>
              <a:buFontTx/>
              <a:buNone/>
            </a:pPr>
            <a:r>
              <a:rPr lang="en-US" altLang="en-US" sz="2000"/>
              <a:t>investors</a:t>
            </a:r>
            <a:endParaRPr lang="en-US" altLang="en-US" sz="2200"/>
          </a:p>
        </p:txBody>
      </p:sp>
      <p:sp>
        <p:nvSpPr>
          <p:cNvPr id="10246" name="Text Box 5"/>
          <p:cNvSpPr txBox="1">
            <a:spLocks noChangeArrowheads="1"/>
          </p:cNvSpPr>
          <p:nvPr/>
        </p:nvSpPr>
        <p:spPr bwMode="grayWhite">
          <a:xfrm>
            <a:off x="6248400" y="3200401"/>
            <a:ext cx="2590800" cy="3460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SzPct val="60000"/>
              <a:buFont typeface="Wingdings" panose="05000000000000000000" pitchFamily="2" charset="2"/>
              <a:buChar char="q"/>
              <a:defRPr sz="3200">
                <a:solidFill>
                  <a:schemeClr val="tx1"/>
                </a:solidFill>
                <a:latin typeface="Arial" panose="020B0604020202020204" pitchFamily="34" charset="0"/>
              </a:defRPr>
            </a:lvl1pPr>
            <a:lvl2pPr marL="742950" indent="-285750">
              <a:spcBef>
                <a:spcPct val="20000"/>
              </a:spcBef>
              <a:buClr>
                <a:schemeClr val="tx1"/>
              </a:buClr>
              <a:buSzPct val="55000"/>
              <a:buFont typeface="Wingdings" panose="05000000000000000000" pitchFamily="2" charset="2"/>
              <a:buChar char="Ø"/>
              <a:defRPr sz="2800">
                <a:solidFill>
                  <a:schemeClr val="tx1"/>
                </a:solidFill>
                <a:latin typeface="Arial" panose="020B0604020202020204" pitchFamily="34" charset="0"/>
              </a:defRPr>
            </a:lvl2pPr>
            <a:lvl3pPr marL="1143000" indent="-228600">
              <a:spcBef>
                <a:spcPct val="20000"/>
              </a:spcBef>
              <a:buClr>
                <a:schemeClr val="tx1"/>
              </a:buClr>
              <a:buSzPct val="50000"/>
              <a:buFont typeface="Wingdings" panose="05000000000000000000" pitchFamily="2" charset="2"/>
              <a:buChar char="q"/>
              <a:defRPr sz="2400">
                <a:solidFill>
                  <a:schemeClr val="tx1"/>
                </a:solidFill>
                <a:latin typeface="Arial" panose="020B0604020202020204" pitchFamily="34" charset="0"/>
              </a:defRPr>
            </a:lvl3pPr>
            <a:lvl4pPr marL="1600200" indent="-228600">
              <a:spcBef>
                <a:spcPct val="20000"/>
              </a:spcBef>
              <a:buClr>
                <a:schemeClr val="tx1"/>
              </a:buClr>
              <a:buSzPct val="55000"/>
              <a:buFont typeface="Wingdings" panose="05000000000000000000" pitchFamily="2" charset="2"/>
              <a:buChar char="Ø"/>
              <a:defRPr sz="2000">
                <a:solidFill>
                  <a:schemeClr val="tx1"/>
                </a:solidFill>
                <a:latin typeface="Arial" panose="020B0604020202020204" pitchFamily="34" charset="0"/>
              </a:defRPr>
            </a:lvl4pPr>
            <a:lvl5pPr marL="2057400" indent="-228600">
              <a:spcBef>
                <a:spcPct val="20000"/>
              </a:spcBef>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9pPr>
          </a:lstStyle>
          <a:p>
            <a:pPr algn="ctr">
              <a:lnSpc>
                <a:spcPct val="80000"/>
              </a:lnSpc>
              <a:spcBef>
                <a:spcPct val="0"/>
              </a:spcBef>
              <a:buClrTx/>
              <a:buSzTx/>
              <a:buFontTx/>
              <a:buNone/>
            </a:pPr>
            <a:r>
              <a:rPr lang="en-US" altLang="en-US" sz="2000"/>
              <a:t>Redeemable shares</a:t>
            </a:r>
            <a:endParaRPr lang="en-US" altLang="en-US" sz="2200"/>
          </a:p>
        </p:txBody>
      </p:sp>
      <p:sp>
        <p:nvSpPr>
          <p:cNvPr id="10247" name="Text Box 6"/>
          <p:cNvSpPr txBox="1">
            <a:spLocks noChangeArrowheads="1"/>
          </p:cNvSpPr>
          <p:nvPr/>
        </p:nvSpPr>
        <p:spPr bwMode="grayWhite">
          <a:xfrm>
            <a:off x="4875214" y="2357439"/>
            <a:ext cx="1666875" cy="701675"/>
          </a:xfrm>
          <a:prstGeom prst="rect">
            <a:avLst/>
          </a:prstGeom>
          <a:gradFill rotWithShape="0">
            <a:gsLst>
              <a:gs pos="0">
                <a:srgbClr val="C0C0C0"/>
              </a:gs>
              <a:gs pos="100000">
                <a:srgbClr val="595959"/>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SzPct val="60000"/>
              <a:buFont typeface="Wingdings" panose="05000000000000000000" pitchFamily="2" charset="2"/>
              <a:buChar char="q"/>
              <a:defRPr sz="3200">
                <a:solidFill>
                  <a:schemeClr val="tx1"/>
                </a:solidFill>
                <a:latin typeface="Arial" panose="020B0604020202020204" pitchFamily="34" charset="0"/>
              </a:defRPr>
            </a:lvl1pPr>
            <a:lvl2pPr marL="742950" indent="-285750">
              <a:spcBef>
                <a:spcPct val="20000"/>
              </a:spcBef>
              <a:buClr>
                <a:schemeClr val="tx1"/>
              </a:buClr>
              <a:buSzPct val="55000"/>
              <a:buFont typeface="Wingdings" panose="05000000000000000000" pitchFamily="2" charset="2"/>
              <a:buChar char="Ø"/>
              <a:defRPr sz="2800">
                <a:solidFill>
                  <a:schemeClr val="tx1"/>
                </a:solidFill>
                <a:latin typeface="Arial" panose="020B0604020202020204" pitchFamily="34" charset="0"/>
              </a:defRPr>
            </a:lvl2pPr>
            <a:lvl3pPr marL="1143000" indent="-228600">
              <a:spcBef>
                <a:spcPct val="20000"/>
              </a:spcBef>
              <a:buClr>
                <a:schemeClr val="tx1"/>
              </a:buClr>
              <a:buSzPct val="50000"/>
              <a:buFont typeface="Wingdings" panose="05000000000000000000" pitchFamily="2" charset="2"/>
              <a:buChar char="q"/>
              <a:defRPr sz="2400">
                <a:solidFill>
                  <a:schemeClr val="tx1"/>
                </a:solidFill>
                <a:latin typeface="Arial" panose="020B0604020202020204" pitchFamily="34" charset="0"/>
              </a:defRPr>
            </a:lvl3pPr>
            <a:lvl4pPr marL="1600200" indent="-228600">
              <a:spcBef>
                <a:spcPct val="20000"/>
              </a:spcBef>
              <a:buClr>
                <a:schemeClr val="tx1"/>
              </a:buClr>
              <a:buSzPct val="55000"/>
              <a:buFont typeface="Wingdings" panose="05000000000000000000" pitchFamily="2" charset="2"/>
              <a:buChar char="Ø"/>
              <a:defRPr sz="2000">
                <a:solidFill>
                  <a:schemeClr val="tx1"/>
                </a:solidFill>
                <a:latin typeface="Arial" panose="020B0604020202020204" pitchFamily="34" charset="0"/>
              </a:defRPr>
            </a:lvl4pPr>
            <a:lvl5pPr marL="2057400" indent="-228600">
              <a:spcBef>
                <a:spcPct val="20000"/>
              </a:spcBef>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9pPr>
          </a:lstStyle>
          <a:p>
            <a:pPr algn="ctr">
              <a:spcBef>
                <a:spcPct val="0"/>
              </a:spcBef>
              <a:buClrTx/>
              <a:buSzTx/>
              <a:buFontTx/>
              <a:buNone/>
            </a:pPr>
            <a:r>
              <a:rPr lang="en-US" altLang="en-US" sz="2000"/>
              <a:t>Fund’s board</a:t>
            </a:r>
          </a:p>
          <a:p>
            <a:pPr algn="ctr">
              <a:spcBef>
                <a:spcPct val="0"/>
              </a:spcBef>
              <a:buClrTx/>
              <a:buSzTx/>
              <a:buFontTx/>
              <a:buNone/>
            </a:pPr>
            <a:r>
              <a:rPr lang="en-US" altLang="en-US" sz="2000"/>
              <a:t>of directors</a:t>
            </a:r>
            <a:endParaRPr lang="en-US" altLang="en-US" sz="2200"/>
          </a:p>
        </p:txBody>
      </p:sp>
      <p:cxnSp>
        <p:nvCxnSpPr>
          <p:cNvPr id="10248" name="AutoShape 7"/>
          <p:cNvCxnSpPr>
            <a:cxnSpLocks noChangeShapeType="1"/>
            <a:stCxn id="10245" idx="3"/>
            <a:endCxn id="10247" idx="1"/>
          </p:cNvCxnSpPr>
          <p:nvPr/>
        </p:nvCxnSpPr>
        <p:spPr bwMode="grayWhite">
          <a:xfrm>
            <a:off x="4451351" y="2708275"/>
            <a:ext cx="423863"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49" name="Text Box 8"/>
          <p:cNvSpPr txBox="1">
            <a:spLocks noChangeArrowheads="1"/>
          </p:cNvSpPr>
          <p:nvPr/>
        </p:nvSpPr>
        <p:spPr bwMode="grayWhite">
          <a:xfrm>
            <a:off x="6934200" y="2357439"/>
            <a:ext cx="1665288" cy="701675"/>
          </a:xfrm>
          <a:prstGeom prst="rect">
            <a:avLst/>
          </a:prstGeom>
          <a:gradFill rotWithShape="0">
            <a:gsLst>
              <a:gs pos="0">
                <a:srgbClr val="C0C0C0"/>
              </a:gs>
              <a:gs pos="100000">
                <a:srgbClr val="595959"/>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SzPct val="60000"/>
              <a:buFont typeface="Wingdings" panose="05000000000000000000" pitchFamily="2" charset="2"/>
              <a:buChar char="q"/>
              <a:defRPr sz="3200">
                <a:solidFill>
                  <a:schemeClr val="tx1"/>
                </a:solidFill>
                <a:latin typeface="Arial" panose="020B0604020202020204" pitchFamily="34" charset="0"/>
              </a:defRPr>
            </a:lvl1pPr>
            <a:lvl2pPr marL="742950" indent="-285750">
              <a:spcBef>
                <a:spcPct val="20000"/>
              </a:spcBef>
              <a:buClr>
                <a:schemeClr val="tx1"/>
              </a:buClr>
              <a:buSzPct val="55000"/>
              <a:buFont typeface="Wingdings" panose="05000000000000000000" pitchFamily="2" charset="2"/>
              <a:buChar char="Ø"/>
              <a:defRPr sz="2800">
                <a:solidFill>
                  <a:schemeClr val="tx1"/>
                </a:solidFill>
                <a:latin typeface="Arial" panose="020B0604020202020204" pitchFamily="34" charset="0"/>
              </a:defRPr>
            </a:lvl2pPr>
            <a:lvl3pPr marL="1143000" indent="-228600">
              <a:spcBef>
                <a:spcPct val="20000"/>
              </a:spcBef>
              <a:buClr>
                <a:schemeClr val="tx1"/>
              </a:buClr>
              <a:buSzPct val="50000"/>
              <a:buFont typeface="Wingdings" panose="05000000000000000000" pitchFamily="2" charset="2"/>
              <a:buChar char="q"/>
              <a:defRPr sz="2400">
                <a:solidFill>
                  <a:schemeClr val="tx1"/>
                </a:solidFill>
                <a:latin typeface="Arial" panose="020B0604020202020204" pitchFamily="34" charset="0"/>
              </a:defRPr>
            </a:lvl3pPr>
            <a:lvl4pPr marL="1600200" indent="-228600">
              <a:spcBef>
                <a:spcPct val="20000"/>
              </a:spcBef>
              <a:buClr>
                <a:schemeClr val="tx1"/>
              </a:buClr>
              <a:buSzPct val="55000"/>
              <a:buFont typeface="Wingdings" panose="05000000000000000000" pitchFamily="2" charset="2"/>
              <a:buChar char="Ø"/>
              <a:defRPr sz="2000">
                <a:solidFill>
                  <a:schemeClr val="tx1"/>
                </a:solidFill>
                <a:latin typeface="Arial" panose="020B0604020202020204" pitchFamily="34" charset="0"/>
              </a:defRPr>
            </a:lvl4pPr>
            <a:lvl5pPr marL="2057400" indent="-228600">
              <a:spcBef>
                <a:spcPct val="20000"/>
              </a:spcBef>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9pPr>
          </a:lstStyle>
          <a:p>
            <a:pPr algn="ctr">
              <a:spcBef>
                <a:spcPct val="0"/>
              </a:spcBef>
              <a:buClrTx/>
              <a:buSzTx/>
              <a:buFontTx/>
              <a:buNone/>
            </a:pPr>
            <a:r>
              <a:rPr lang="en-US" altLang="en-US" sz="2000"/>
              <a:t>Management</a:t>
            </a:r>
          </a:p>
          <a:p>
            <a:pPr algn="ctr">
              <a:spcBef>
                <a:spcPct val="0"/>
              </a:spcBef>
              <a:buClrTx/>
              <a:buSzTx/>
              <a:buFontTx/>
              <a:buNone/>
            </a:pPr>
            <a:r>
              <a:rPr lang="en-US" altLang="en-US" sz="2000"/>
              <a:t>company</a:t>
            </a:r>
            <a:endParaRPr lang="en-US" altLang="en-US" sz="2200"/>
          </a:p>
        </p:txBody>
      </p:sp>
      <p:sp>
        <p:nvSpPr>
          <p:cNvPr id="10250" name="Text Box 9"/>
          <p:cNvSpPr txBox="1">
            <a:spLocks noChangeArrowheads="1"/>
          </p:cNvSpPr>
          <p:nvPr/>
        </p:nvSpPr>
        <p:spPr bwMode="grayWhite">
          <a:xfrm>
            <a:off x="9113838" y="1976439"/>
            <a:ext cx="946150" cy="396875"/>
          </a:xfrm>
          <a:prstGeom prst="rect">
            <a:avLst/>
          </a:prstGeom>
          <a:gradFill rotWithShape="0">
            <a:gsLst>
              <a:gs pos="0">
                <a:srgbClr val="C0C0C0"/>
              </a:gs>
              <a:gs pos="100000">
                <a:srgbClr val="595959"/>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SzPct val="60000"/>
              <a:buFont typeface="Wingdings" panose="05000000000000000000" pitchFamily="2" charset="2"/>
              <a:buChar char="q"/>
              <a:defRPr sz="3200">
                <a:solidFill>
                  <a:schemeClr val="tx1"/>
                </a:solidFill>
                <a:latin typeface="Arial" panose="020B0604020202020204" pitchFamily="34" charset="0"/>
              </a:defRPr>
            </a:lvl1pPr>
            <a:lvl2pPr marL="742950" indent="-285750">
              <a:spcBef>
                <a:spcPct val="20000"/>
              </a:spcBef>
              <a:buClr>
                <a:schemeClr val="tx1"/>
              </a:buClr>
              <a:buSzPct val="55000"/>
              <a:buFont typeface="Wingdings" panose="05000000000000000000" pitchFamily="2" charset="2"/>
              <a:buChar char="Ø"/>
              <a:defRPr sz="2800">
                <a:solidFill>
                  <a:schemeClr val="tx1"/>
                </a:solidFill>
                <a:latin typeface="Arial" panose="020B0604020202020204" pitchFamily="34" charset="0"/>
              </a:defRPr>
            </a:lvl2pPr>
            <a:lvl3pPr marL="1143000" indent="-228600">
              <a:spcBef>
                <a:spcPct val="20000"/>
              </a:spcBef>
              <a:buClr>
                <a:schemeClr val="tx1"/>
              </a:buClr>
              <a:buSzPct val="50000"/>
              <a:buFont typeface="Wingdings" panose="05000000000000000000" pitchFamily="2" charset="2"/>
              <a:buChar char="q"/>
              <a:defRPr sz="2400">
                <a:solidFill>
                  <a:schemeClr val="tx1"/>
                </a:solidFill>
                <a:latin typeface="Arial" panose="020B0604020202020204" pitchFamily="34" charset="0"/>
              </a:defRPr>
            </a:lvl3pPr>
            <a:lvl4pPr marL="1600200" indent="-228600">
              <a:spcBef>
                <a:spcPct val="20000"/>
              </a:spcBef>
              <a:buClr>
                <a:schemeClr val="tx1"/>
              </a:buClr>
              <a:buSzPct val="55000"/>
              <a:buFont typeface="Wingdings" panose="05000000000000000000" pitchFamily="2" charset="2"/>
              <a:buChar char="Ø"/>
              <a:defRPr sz="2000">
                <a:solidFill>
                  <a:schemeClr val="tx1"/>
                </a:solidFill>
                <a:latin typeface="Arial" panose="020B0604020202020204" pitchFamily="34" charset="0"/>
              </a:defRPr>
            </a:lvl4pPr>
            <a:lvl5pPr marL="2057400" indent="-228600">
              <a:spcBef>
                <a:spcPct val="20000"/>
              </a:spcBef>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9pPr>
          </a:lstStyle>
          <a:p>
            <a:pPr algn="ctr">
              <a:spcBef>
                <a:spcPct val="0"/>
              </a:spcBef>
              <a:buClrTx/>
              <a:buSzTx/>
              <a:buFontTx/>
              <a:buNone/>
            </a:pPr>
            <a:r>
              <a:rPr lang="en-US" altLang="en-US" sz="2000"/>
              <a:t>Assets</a:t>
            </a:r>
            <a:endParaRPr lang="en-US" altLang="en-US" sz="2200"/>
          </a:p>
        </p:txBody>
      </p:sp>
      <p:sp>
        <p:nvSpPr>
          <p:cNvPr id="10251" name="Text Box 10"/>
          <p:cNvSpPr txBox="1">
            <a:spLocks noChangeArrowheads="1"/>
          </p:cNvSpPr>
          <p:nvPr/>
        </p:nvSpPr>
        <p:spPr bwMode="grayWhite">
          <a:xfrm>
            <a:off x="9113838" y="2509839"/>
            <a:ext cx="946150" cy="396875"/>
          </a:xfrm>
          <a:prstGeom prst="rect">
            <a:avLst/>
          </a:prstGeom>
          <a:gradFill rotWithShape="0">
            <a:gsLst>
              <a:gs pos="0">
                <a:srgbClr val="C0C0C0"/>
              </a:gs>
              <a:gs pos="100000">
                <a:srgbClr val="595959"/>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SzPct val="60000"/>
              <a:buFont typeface="Wingdings" panose="05000000000000000000" pitchFamily="2" charset="2"/>
              <a:buChar char="q"/>
              <a:defRPr sz="3200">
                <a:solidFill>
                  <a:schemeClr val="tx1"/>
                </a:solidFill>
                <a:latin typeface="Arial" panose="020B0604020202020204" pitchFamily="34" charset="0"/>
              </a:defRPr>
            </a:lvl1pPr>
            <a:lvl2pPr marL="742950" indent="-285750">
              <a:spcBef>
                <a:spcPct val="20000"/>
              </a:spcBef>
              <a:buClr>
                <a:schemeClr val="tx1"/>
              </a:buClr>
              <a:buSzPct val="55000"/>
              <a:buFont typeface="Wingdings" panose="05000000000000000000" pitchFamily="2" charset="2"/>
              <a:buChar char="Ø"/>
              <a:defRPr sz="2800">
                <a:solidFill>
                  <a:schemeClr val="tx1"/>
                </a:solidFill>
                <a:latin typeface="Arial" panose="020B0604020202020204" pitchFamily="34" charset="0"/>
              </a:defRPr>
            </a:lvl2pPr>
            <a:lvl3pPr marL="1143000" indent="-228600">
              <a:spcBef>
                <a:spcPct val="20000"/>
              </a:spcBef>
              <a:buClr>
                <a:schemeClr val="tx1"/>
              </a:buClr>
              <a:buSzPct val="50000"/>
              <a:buFont typeface="Wingdings" panose="05000000000000000000" pitchFamily="2" charset="2"/>
              <a:buChar char="q"/>
              <a:defRPr sz="2400">
                <a:solidFill>
                  <a:schemeClr val="tx1"/>
                </a:solidFill>
                <a:latin typeface="Arial" panose="020B0604020202020204" pitchFamily="34" charset="0"/>
              </a:defRPr>
            </a:lvl3pPr>
            <a:lvl4pPr marL="1600200" indent="-228600">
              <a:spcBef>
                <a:spcPct val="20000"/>
              </a:spcBef>
              <a:buClr>
                <a:schemeClr val="tx1"/>
              </a:buClr>
              <a:buSzPct val="55000"/>
              <a:buFont typeface="Wingdings" panose="05000000000000000000" pitchFamily="2" charset="2"/>
              <a:buChar char="Ø"/>
              <a:defRPr sz="2000">
                <a:solidFill>
                  <a:schemeClr val="tx1"/>
                </a:solidFill>
                <a:latin typeface="Arial" panose="020B0604020202020204" pitchFamily="34" charset="0"/>
              </a:defRPr>
            </a:lvl4pPr>
            <a:lvl5pPr marL="2057400" indent="-228600">
              <a:spcBef>
                <a:spcPct val="20000"/>
              </a:spcBef>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9pPr>
          </a:lstStyle>
          <a:p>
            <a:pPr algn="ctr">
              <a:spcBef>
                <a:spcPct val="0"/>
              </a:spcBef>
              <a:buClrTx/>
              <a:buSzTx/>
              <a:buFontTx/>
              <a:buNone/>
            </a:pPr>
            <a:r>
              <a:rPr lang="en-US" altLang="en-US" sz="2000"/>
              <a:t>Assets</a:t>
            </a:r>
            <a:endParaRPr lang="en-US" altLang="en-US" sz="2200"/>
          </a:p>
        </p:txBody>
      </p:sp>
      <p:sp>
        <p:nvSpPr>
          <p:cNvPr id="10252" name="Text Box 11"/>
          <p:cNvSpPr txBox="1">
            <a:spLocks noChangeArrowheads="1"/>
          </p:cNvSpPr>
          <p:nvPr/>
        </p:nvSpPr>
        <p:spPr bwMode="grayWhite">
          <a:xfrm>
            <a:off x="9120188" y="3068639"/>
            <a:ext cx="1231900" cy="396875"/>
          </a:xfrm>
          <a:prstGeom prst="rect">
            <a:avLst/>
          </a:prstGeom>
          <a:gradFill rotWithShape="0">
            <a:gsLst>
              <a:gs pos="0">
                <a:srgbClr val="C0C0C0"/>
              </a:gs>
              <a:gs pos="100000">
                <a:srgbClr val="595959"/>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SzPct val="60000"/>
              <a:buFont typeface="Wingdings" panose="05000000000000000000" pitchFamily="2" charset="2"/>
              <a:buChar char="q"/>
              <a:defRPr sz="3200">
                <a:solidFill>
                  <a:schemeClr val="tx1"/>
                </a:solidFill>
                <a:latin typeface="Arial" panose="020B0604020202020204" pitchFamily="34" charset="0"/>
              </a:defRPr>
            </a:lvl1pPr>
            <a:lvl2pPr marL="742950" indent="-285750">
              <a:spcBef>
                <a:spcPct val="20000"/>
              </a:spcBef>
              <a:buClr>
                <a:schemeClr val="tx1"/>
              </a:buClr>
              <a:buSzPct val="55000"/>
              <a:buFont typeface="Wingdings" panose="05000000000000000000" pitchFamily="2" charset="2"/>
              <a:buChar char="Ø"/>
              <a:defRPr sz="2800">
                <a:solidFill>
                  <a:schemeClr val="tx1"/>
                </a:solidFill>
                <a:latin typeface="Arial" panose="020B0604020202020204" pitchFamily="34" charset="0"/>
              </a:defRPr>
            </a:lvl2pPr>
            <a:lvl3pPr marL="1143000" indent="-228600">
              <a:spcBef>
                <a:spcPct val="20000"/>
              </a:spcBef>
              <a:buClr>
                <a:schemeClr val="tx1"/>
              </a:buClr>
              <a:buSzPct val="50000"/>
              <a:buFont typeface="Wingdings" panose="05000000000000000000" pitchFamily="2" charset="2"/>
              <a:buChar char="q"/>
              <a:defRPr sz="2400">
                <a:solidFill>
                  <a:schemeClr val="tx1"/>
                </a:solidFill>
                <a:latin typeface="Arial" panose="020B0604020202020204" pitchFamily="34" charset="0"/>
              </a:defRPr>
            </a:lvl3pPr>
            <a:lvl4pPr marL="1600200" indent="-228600">
              <a:spcBef>
                <a:spcPct val="20000"/>
              </a:spcBef>
              <a:buClr>
                <a:schemeClr val="tx1"/>
              </a:buClr>
              <a:buSzPct val="55000"/>
              <a:buFont typeface="Wingdings" panose="05000000000000000000" pitchFamily="2" charset="2"/>
              <a:buChar char="Ø"/>
              <a:defRPr sz="2000">
                <a:solidFill>
                  <a:schemeClr val="tx1"/>
                </a:solidFill>
                <a:latin typeface="Arial" panose="020B0604020202020204" pitchFamily="34" charset="0"/>
              </a:defRPr>
            </a:lvl4pPr>
            <a:lvl5pPr marL="2057400" indent="-228600">
              <a:spcBef>
                <a:spcPct val="20000"/>
              </a:spcBef>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9pPr>
          </a:lstStyle>
          <a:p>
            <a:pPr algn="ctr">
              <a:spcBef>
                <a:spcPct val="0"/>
              </a:spcBef>
              <a:buClrTx/>
              <a:buSzTx/>
              <a:buFontTx/>
              <a:buNone/>
            </a:pPr>
            <a:r>
              <a:rPr lang="en-US" altLang="en-US" sz="2000"/>
              <a:t>Liabilities</a:t>
            </a:r>
          </a:p>
        </p:txBody>
      </p:sp>
      <p:cxnSp>
        <p:nvCxnSpPr>
          <p:cNvPr id="10253" name="AutoShape 12"/>
          <p:cNvCxnSpPr>
            <a:cxnSpLocks noChangeShapeType="1"/>
            <a:stCxn id="10247" idx="3"/>
            <a:endCxn id="10249" idx="1"/>
          </p:cNvCxnSpPr>
          <p:nvPr/>
        </p:nvCxnSpPr>
        <p:spPr bwMode="grayWhite">
          <a:xfrm>
            <a:off x="6542088" y="2708275"/>
            <a:ext cx="392112"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54" name="AutoShape 13"/>
          <p:cNvCxnSpPr>
            <a:cxnSpLocks noChangeShapeType="1"/>
            <a:stCxn id="10249" idx="3"/>
            <a:endCxn id="10250" idx="1"/>
          </p:cNvCxnSpPr>
          <p:nvPr/>
        </p:nvCxnSpPr>
        <p:spPr bwMode="grayWhite">
          <a:xfrm flipV="1">
            <a:off x="8599488" y="2174875"/>
            <a:ext cx="514350" cy="5334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55" name="AutoShape 14"/>
          <p:cNvCxnSpPr>
            <a:cxnSpLocks noChangeShapeType="1"/>
            <a:stCxn id="10249" idx="3"/>
            <a:endCxn id="10251" idx="1"/>
          </p:cNvCxnSpPr>
          <p:nvPr/>
        </p:nvCxnSpPr>
        <p:spPr bwMode="grayWhite">
          <a:xfrm>
            <a:off x="8599488" y="2708275"/>
            <a:ext cx="514350"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56" name="AutoShape 15"/>
          <p:cNvCxnSpPr>
            <a:cxnSpLocks noChangeShapeType="1"/>
            <a:stCxn id="10249" idx="3"/>
            <a:endCxn id="10252" idx="1"/>
          </p:cNvCxnSpPr>
          <p:nvPr/>
        </p:nvCxnSpPr>
        <p:spPr bwMode="grayWhite">
          <a:xfrm>
            <a:off x="8599488" y="2708275"/>
            <a:ext cx="520700" cy="5588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57" name="AutoShape 16"/>
          <p:cNvCxnSpPr>
            <a:cxnSpLocks noChangeShapeType="1"/>
            <a:stCxn id="10246" idx="1"/>
            <a:endCxn id="10245" idx="2"/>
          </p:cNvCxnSpPr>
          <p:nvPr/>
        </p:nvCxnSpPr>
        <p:spPr bwMode="grayWhite">
          <a:xfrm rot="10800000">
            <a:off x="3787776" y="3059114"/>
            <a:ext cx="2460625" cy="314325"/>
          </a:xfrm>
          <a:prstGeom prst="bentConnector2">
            <a:avLst/>
          </a:prstGeom>
          <a:noFill/>
          <a:ln w="9525">
            <a:solidFill>
              <a:schemeClr val="tx1"/>
            </a:solidFill>
            <a:prstDash val="sysDot"/>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58" name="Line 17"/>
          <p:cNvSpPr>
            <a:spLocks noChangeShapeType="1"/>
          </p:cNvSpPr>
          <p:nvPr/>
        </p:nvSpPr>
        <p:spPr bwMode="auto">
          <a:xfrm>
            <a:off x="7772400" y="3048000"/>
            <a:ext cx="0" cy="152400"/>
          </a:xfrm>
          <a:prstGeom prst="line">
            <a:avLst/>
          </a:prstGeom>
          <a:noFill/>
          <a:ln w="9525">
            <a:solidFill>
              <a:schemeClr val="bg2"/>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8799333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p:txBody>
          <a:bodyPr/>
          <a:lstStyle/>
          <a:p>
            <a:pPr eaLnBrk="1" hangingPunct="1"/>
            <a:r>
              <a:rPr lang="en-US" altLang="en-US"/>
              <a:t>Basics</a:t>
            </a:r>
          </a:p>
        </p:txBody>
      </p:sp>
      <p:sp>
        <p:nvSpPr>
          <p:cNvPr id="8196" name="Rectangle 3"/>
          <p:cNvSpPr>
            <a:spLocks noGrp="1" noChangeArrowheads="1"/>
          </p:cNvSpPr>
          <p:nvPr>
            <p:ph type="body" idx="1"/>
          </p:nvPr>
        </p:nvSpPr>
        <p:spPr/>
        <p:txBody>
          <a:bodyPr/>
          <a:lstStyle/>
          <a:p>
            <a:pPr eaLnBrk="1" hangingPunct="1"/>
            <a:r>
              <a:rPr lang="en-US" altLang="en-US"/>
              <a:t>Net Asset Value (NAV)</a:t>
            </a:r>
          </a:p>
          <a:p>
            <a:pPr lvl="1" eaLnBrk="1" hangingPunct="1"/>
            <a:r>
              <a:rPr lang="en-US" altLang="en-US"/>
              <a:t>A basis for valuation of shares in investment companies</a:t>
            </a:r>
          </a:p>
        </p:txBody>
      </p:sp>
      <p:sp>
        <p:nvSpPr>
          <p:cNvPr id="8197" name="Text Box 4"/>
          <p:cNvSpPr txBox="1">
            <a:spLocks noChangeArrowheads="1"/>
          </p:cNvSpPr>
          <p:nvPr/>
        </p:nvSpPr>
        <p:spPr bwMode="grayWhite">
          <a:xfrm>
            <a:off x="3259139" y="3937001"/>
            <a:ext cx="1328737" cy="701675"/>
          </a:xfrm>
          <a:prstGeom prst="rect">
            <a:avLst/>
          </a:prstGeom>
          <a:gradFill rotWithShape="0">
            <a:gsLst>
              <a:gs pos="0">
                <a:srgbClr val="C0C0C0"/>
              </a:gs>
              <a:gs pos="100000">
                <a:srgbClr val="595959"/>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SzPct val="60000"/>
              <a:buFont typeface="Wingdings" panose="05000000000000000000" pitchFamily="2" charset="2"/>
              <a:buChar char="q"/>
              <a:defRPr sz="3200">
                <a:solidFill>
                  <a:schemeClr val="tx1"/>
                </a:solidFill>
                <a:latin typeface="Arial" panose="020B0604020202020204" pitchFamily="34" charset="0"/>
              </a:defRPr>
            </a:lvl1pPr>
            <a:lvl2pPr marL="742950" indent="-285750">
              <a:spcBef>
                <a:spcPct val="20000"/>
              </a:spcBef>
              <a:buClr>
                <a:schemeClr val="tx1"/>
              </a:buClr>
              <a:buSzPct val="55000"/>
              <a:buFont typeface="Wingdings" panose="05000000000000000000" pitchFamily="2" charset="2"/>
              <a:buChar char="Ø"/>
              <a:defRPr sz="2800">
                <a:solidFill>
                  <a:schemeClr val="tx1"/>
                </a:solidFill>
                <a:latin typeface="Arial" panose="020B0604020202020204" pitchFamily="34" charset="0"/>
              </a:defRPr>
            </a:lvl2pPr>
            <a:lvl3pPr marL="1143000" indent="-228600">
              <a:spcBef>
                <a:spcPct val="20000"/>
              </a:spcBef>
              <a:buClr>
                <a:schemeClr val="tx1"/>
              </a:buClr>
              <a:buSzPct val="50000"/>
              <a:buFont typeface="Wingdings" panose="05000000000000000000" pitchFamily="2" charset="2"/>
              <a:buChar char="q"/>
              <a:defRPr sz="2400">
                <a:solidFill>
                  <a:schemeClr val="tx1"/>
                </a:solidFill>
                <a:latin typeface="Arial" panose="020B0604020202020204" pitchFamily="34" charset="0"/>
              </a:defRPr>
            </a:lvl3pPr>
            <a:lvl4pPr marL="1600200" indent="-228600">
              <a:spcBef>
                <a:spcPct val="20000"/>
              </a:spcBef>
              <a:buClr>
                <a:schemeClr val="tx1"/>
              </a:buClr>
              <a:buSzPct val="55000"/>
              <a:buFont typeface="Wingdings" panose="05000000000000000000" pitchFamily="2" charset="2"/>
              <a:buChar char="Ø"/>
              <a:defRPr sz="2000">
                <a:solidFill>
                  <a:schemeClr val="tx1"/>
                </a:solidFill>
                <a:latin typeface="Arial" panose="020B0604020202020204" pitchFamily="34" charset="0"/>
              </a:defRPr>
            </a:lvl4pPr>
            <a:lvl5pPr marL="2057400" indent="-228600">
              <a:spcBef>
                <a:spcPct val="20000"/>
              </a:spcBef>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9pPr>
          </a:lstStyle>
          <a:p>
            <a:pPr algn="ctr">
              <a:spcBef>
                <a:spcPct val="0"/>
              </a:spcBef>
              <a:buClrTx/>
              <a:buSzTx/>
              <a:buFontTx/>
              <a:buNone/>
            </a:pPr>
            <a:r>
              <a:rPr lang="en-US" altLang="en-US" sz="2000"/>
              <a:t>Individual </a:t>
            </a:r>
          </a:p>
          <a:p>
            <a:pPr algn="ctr">
              <a:spcBef>
                <a:spcPct val="0"/>
              </a:spcBef>
              <a:buClrTx/>
              <a:buSzTx/>
              <a:buFontTx/>
              <a:buNone/>
            </a:pPr>
            <a:r>
              <a:rPr lang="en-US" altLang="en-US" sz="2000"/>
              <a:t>investors</a:t>
            </a:r>
            <a:endParaRPr lang="en-US" altLang="en-US" sz="2200"/>
          </a:p>
        </p:txBody>
      </p:sp>
      <p:sp>
        <p:nvSpPr>
          <p:cNvPr id="8198" name="Text Box 5"/>
          <p:cNvSpPr txBox="1">
            <a:spLocks noChangeArrowheads="1"/>
          </p:cNvSpPr>
          <p:nvPr/>
        </p:nvSpPr>
        <p:spPr bwMode="grayWhite">
          <a:xfrm>
            <a:off x="5840414" y="3937001"/>
            <a:ext cx="1493837" cy="701675"/>
          </a:xfrm>
          <a:prstGeom prst="rect">
            <a:avLst/>
          </a:prstGeom>
          <a:gradFill rotWithShape="0">
            <a:gsLst>
              <a:gs pos="0">
                <a:srgbClr val="C0C0C0"/>
              </a:gs>
              <a:gs pos="100000">
                <a:srgbClr val="595959"/>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SzPct val="60000"/>
              <a:buFont typeface="Wingdings" panose="05000000000000000000" pitchFamily="2" charset="2"/>
              <a:buChar char="q"/>
              <a:defRPr sz="3200">
                <a:solidFill>
                  <a:schemeClr val="tx1"/>
                </a:solidFill>
                <a:latin typeface="Arial" panose="020B0604020202020204" pitchFamily="34" charset="0"/>
              </a:defRPr>
            </a:lvl1pPr>
            <a:lvl2pPr marL="742950" indent="-285750">
              <a:spcBef>
                <a:spcPct val="20000"/>
              </a:spcBef>
              <a:buClr>
                <a:schemeClr val="tx1"/>
              </a:buClr>
              <a:buSzPct val="55000"/>
              <a:buFont typeface="Wingdings" panose="05000000000000000000" pitchFamily="2" charset="2"/>
              <a:buChar char="Ø"/>
              <a:defRPr sz="2800">
                <a:solidFill>
                  <a:schemeClr val="tx1"/>
                </a:solidFill>
                <a:latin typeface="Arial" panose="020B0604020202020204" pitchFamily="34" charset="0"/>
              </a:defRPr>
            </a:lvl2pPr>
            <a:lvl3pPr marL="1143000" indent="-228600">
              <a:spcBef>
                <a:spcPct val="20000"/>
              </a:spcBef>
              <a:buClr>
                <a:schemeClr val="tx1"/>
              </a:buClr>
              <a:buSzPct val="50000"/>
              <a:buFont typeface="Wingdings" panose="05000000000000000000" pitchFamily="2" charset="2"/>
              <a:buChar char="q"/>
              <a:defRPr sz="2400">
                <a:solidFill>
                  <a:schemeClr val="tx1"/>
                </a:solidFill>
                <a:latin typeface="Arial" panose="020B0604020202020204" pitchFamily="34" charset="0"/>
              </a:defRPr>
            </a:lvl3pPr>
            <a:lvl4pPr marL="1600200" indent="-228600">
              <a:spcBef>
                <a:spcPct val="20000"/>
              </a:spcBef>
              <a:buClr>
                <a:schemeClr val="tx1"/>
              </a:buClr>
              <a:buSzPct val="55000"/>
              <a:buFont typeface="Wingdings" panose="05000000000000000000" pitchFamily="2" charset="2"/>
              <a:buChar char="Ø"/>
              <a:defRPr sz="2000">
                <a:solidFill>
                  <a:schemeClr val="tx1"/>
                </a:solidFill>
                <a:latin typeface="Arial" panose="020B0604020202020204" pitchFamily="34" charset="0"/>
              </a:defRPr>
            </a:lvl4pPr>
            <a:lvl5pPr marL="2057400" indent="-228600">
              <a:spcBef>
                <a:spcPct val="20000"/>
              </a:spcBef>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9pPr>
          </a:lstStyle>
          <a:p>
            <a:pPr algn="ctr">
              <a:spcBef>
                <a:spcPct val="0"/>
              </a:spcBef>
              <a:buClrTx/>
              <a:buSzTx/>
              <a:buFontTx/>
              <a:buNone/>
            </a:pPr>
            <a:r>
              <a:rPr lang="en-US" altLang="en-US" sz="2000"/>
              <a:t>Investment </a:t>
            </a:r>
          </a:p>
          <a:p>
            <a:pPr algn="ctr">
              <a:spcBef>
                <a:spcPct val="0"/>
              </a:spcBef>
              <a:buClrTx/>
              <a:buSzTx/>
              <a:buFontTx/>
              <a:buNone/>
            </a:pPr>
            <a:r>
              <a:rPr lang="en-US" altLang="en-US" sz="2000"/>
              <a:t>company</a:t>
            </a:r>
          </a:p>
        </p:txBody>
      </p:sp>
      <p:sp>
        <p:nvSpPr>
          <p:cNvPr id="8199" name="Text Box 6"/>
          <p:cNvSpPr txBox="1">
            <a:spLocks noChangeArrowheads="1"/>
          </p:cNvSpPr>
          <p:nvPr/>
        </p:nvSpPr>
        <p:spPr bwMode="grayWhite">
          <a:xfrm>
            <a:off x="8763000" y="3581401"/>
            <a:ext cx="946150" cy="396875"/>
          </a:xfrm>
          <a:prstGeom prst="rect">
            <a:avLst/>
          </a:prstGeom>
          <a:gradFill rotWithShape="0">
            <a:gsLst>
              <a:gs pos="0">
                <a:srgbClr val="C0C0C0"/>
              </a:gs>
              <a:gs pos="100000">
                <a:srgbClr val="595959"/>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SzPct val="60000"/>
              <a:buFont typeface="Wingdings" panose="05000000000000000000" pitchFamily="2" charset="2"/>
              <a:buChar char="q"/>
              <a:defRPr sz="3200">
                <a:solidFill>
                  <a:schemeClr val="tx1"/>
                </a:solidFill>
                <a:latin typeface="Arial" panose="020B0604020202020204" pitchFamily="34" charset="0"/>
              </a:defRPr>
            </a:lvl1pPr>
            <a:lvl2pPr marL="742950" indent="-285750">
              <a:spcBef>
                <a:spcPct val="20000"/>
              </a:spcBef>
              <a:buClr>
                <a:schemeClr val="tx1"/>
              </a:buClr>
              <a:buSzPct val="55000"/>
              <a:buFont typeface="Wingdings" panose="05000000000000000000" pitchFamily="2" charset="2"/>
              <a:buChar char="Ø"/>
              <a:defRPr sz="2800">
                <a:solidFill>
                  <a:schemeClr val="tx1"/>
                </a:solidFill>
                <a:latin typeface="Arial" panose="020B0604020202020204" pitchFamily="34" charset="0"/>
              </a:defRPr>
            </a:lvl2pPr>
            <a:lvl3pPr marL="1143000" indent="-228600">
              <a:spcBef>
                <a:spcPct val="20000"/>
              </a:spcBef>
              <a:buClr>
                <a:schemeClr val="tx1"/>
              </a:buClr>
              <a:buSzPct val="50000"/>
              <a:buFont typeface="Wingdings" panose="05000000000000000000" pitchFamily="2" charset="2"/>
              <a:buChar char="q"/>
              <a:defRPr sz="2400">
                <a:solidFill>
                  <a:schemeClr val="tx1"/>
                </a:solidFill>
                <a:latin typeface="Arial" panose="020B0604020202020204" pitchFamily="34" charset="0"/>
              </a:defRPr>
            </a:lvl3pPr>
            <a:lvl4pPr marL="1600200" indent="-228600">
              <a:spcBef>
                <a:spcPct val="20000"/>
              </a:spcBef>
              <a:buClr>
                <a:schemeClr val="tx1"/>
              </a:buClr>
              <a:buSzPct val="55000"/>
              <a:buFont typeface="Wingdings" panose="05000000000000000000" pitchFamily="2" charset="2"/>
              <a:buChar char="Ø"/>
              <a:defRPr sz="2000">
                <a:solidFill>
                  <a:schemeClr val="tx1"/>
                </a:solidFill>
                <a:latin typeface="Arial" panose="020B0604020202020204" pitchFamily="34" charset="0"/>
              </a:defRPr>
            </a:lvl4pPr>
            <a:lvl5pPr marL="2057400" indent="-228600">
              <a:spcBef>
                <a:spcPct val="20000"/>
              </a:spcBef>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9pPr>
          </a:lstStyle>
          <a:p>
            <a:pPr algn="ctr">
              <a:spcBef>
                <a:spcPct val="0"/>
              </a:spcBef>
              <a:buClrTx/>
              <a:buSzTx/>
              <a:buFontTx/>
              <a:buNone/>
            </a:pPr>
            <a:r>
              <a:rPr lang="en-US" altLang="en-US" sz="2000"/>
              <a:t>Assets</a:t>
            </a:r>
            <a:endParaRPr lang="en-US" altLang="en-US" sz="2200"/>
          </a:p>
        </p:txBody>
      </p:sp>
      <p:sp>
        <p:nvSpPr>
          <p:cNvPr id="8200" name="Text Box 7"/>
          <p:cNvSpPr txBox="1">
            <a:spLocks noChangeArrowheads="1"/>
          </p:cNvSpPr>
          <p:nvPr/>
        </p:nvSpPr>
        <p:spPr bwMode="grayWhite">
          <a:xfrm>
            <a:off x="8763000" y="4089401"/>
            <a:ext cx="946150" cy="396875"/>
          </a:xfrm>
          <a:prstGeom prst="rect">
            <a:avLst/>
          </a:prstGeom>
          <a:gradFill rotWithShape="0">
            <a:gsLst>
              <a:gs pos="0">
                <a:srgbClr val="C0C0C0"/>
              </a:gs>
              <a:gs pos="100000">
                <a:srgbClr val="595959"/>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SzPct val="60000"/>
              <a:buFont typeface="Wingdings" panose="05000000000000000000" pitchFamily="2" charset="2"/>
              <a:buChar char="q"/>
              <a:defRPr sz="3200">
                <a:solidFill>
                  <a:schemeClr val="tx1"/>
                </a:solidFill>
                <a:latin typeface="Arial" panose="020B0604020202020204" pitchFamily="34" charset="0"/>
              </a:defRPr>
            </a:lvl1pPr>
            <a:lvl2pPr marL="742950" indent="-285750">
              <a:spcBef>
                <a:spcPct val="20000"/>
              </a:spcBef>
              <a:buClr>
                <a:schemeClr val="tx1"/>
              </a:buClr>
              <a:buSzPct val="55000"/>
              <a:buFont typeface="Wingdings" panose="05000000000000000000" pitchFamily="2" charset="2"/>
              <a:buChar char="Ø"/>
              <a:defRPr sz="2800">
                <a:solidFill>
                  <a:schemeClr val="tx1"/>
                </a:solidFill>
                <a:latin typeface="Arial" panose="020B0604020202020204" pitchFamily="34" charset="0"/>
              </a:defRPr>
            </a:lvl2pPr>
            <a:lvl3pPr marL="1143000" indent="-228600">
              <a:spcBef>
                <a:spcPct val="20000"/>
              </a:spcBef>
              <a:buClr>
                <a:schemeClr val="tx1"/>
              </a:buClr>
              <a:buSzPct val="50000"/>
              <a:buFont typeface="Wingdings" panose="05000000000000000000" pitchFamily="2" charset="2"/>
              <a:buChar char="q"/>
              <a:defRPr sz="2400">
                <a:solidFill>
                  <a:schemeClr val="tx1"/>
                </a:solidFill>
                <a:latin typeface="Arial" panose="020B0604020202020204" pitchFamily="34" charset="0"/>
              </a:defRPr>
            </a:lvl3pPr>
            <a:lvl4pPr marL="1600200" indent="-228600">
              <a:spcBef>
                <a:spcPct val="20000"/>
              </a:spcBef>
              <a:buClr>
                <a:schemeClr val="tx1"/>
              </a:buClr>
              <a:buSzPct val="55000"/>
              <a:buFont typeface="Wingdings" panose="05000000000000000000" pitchFamily="2" charset="2"/>
              <a:buChar char="Ø"/>
              <a:defRPr sz="2000">
                <a:solidFill>
                  <a:schemeClr val="tx1"/>
                </a:solidFill>
                <a:latin typeface="Arial" panose="020B0604020202020204" pitchFamily="34" charset="0"/>
              </a:defRPr>
            </a:lvl4pPr>
            <a:lvl5pPr marL="2057400" indent="-228600">
              <a:spcBef>
                <a:spcPct val="20000"/>
              </a:spcBef>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9pPr>
          </a:lstStyle>
          <a:p>
            <a:pPr algn="ctr">
              <a:spcBef>
                <a:spcPct val="0"/>
              </a:spcBef>
              <a:buClrTx/>
              <a:buSzTx/>
              <a:buFontTx/>
              <a:buNone/>
            </a:pPr>
            <a:r>
              <a:rPr lang="en-US" altLang="en-US" sz="2000"/>
              <a:t>Assets</a:t>
            </a:r>
            <a:endParaRPr lang="en-US" altLang="en-US" sz="2200"/>
          </a:p>
        </p:txBody>
      </p:sp>
      <p:sp>
        <p:nvSpPr>
          <p:cNvPr id="8201" name="Text Box 8"/>
          <p:cNvSpPr txBox="1">
            <a:spLocks noChangeArrowheads="1"/>
          </p:cNvSpPr>
          <p:nvPr/>
        </p:nvSpPr>
        <p:spPr bwMode="grayWhite">
          <a:xfrm>
            <a:off x="8769350" y="4546601"/>
            <a:ext cx="1231900" cy="396875"/>
          </a:xfrm>
          <a:prstGeom prst="rect">
            <a:avLst/>
          </a:prstGeom>
          <a:gradFill rotWithShape="0">
            <a:gsLst>
              <a:gs pos="0">
                <a:srgbClr val="C0C0C0"/>
              </a:gs>
              <a:gs pos="100000">
                <a:srgbClr val="595959"/>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SzPct val="60000"/>
              <a:buFont typeface="Wingdings" panose="05000000000000000000" pitchFamily="2" charset="2"/>
              <a:buChar char="q"/>
              <a:defRPr sz="3200">
                <a:solidFill>
                  <a:schemeClr val="tx1"/>
                </a:solidFill>
                <a:latin typeface="Arial" panose="020B0604020202020204" pitchFamily="34" charset="0"/>
              </a:defRPr>
            </a:lvl1pPr>
            <a:lvl2pPr marL="742950" indent="-285750">
              <a:spcBef>
                <a:spcPct val="20000"/>
              </a:spcBef>
              <a:buClr>
                <a:schemeClr val="tx1"/>
              </a:buClr>
              <a:buSzPct val="55000"/>
              <a:buFont typeface="Wingdings" panose="05000000000000000000" pitchFamily="2" charset="2"/>
              <a:buChar char="Ø"/>
              <a:defRPr sz="2800">
                <a:solidFill>
                  <a:schemeClr val="tx1"/>
                </a:solidFill>
                <a:latin typeface="Arial" panose="020B0604020202020204" pitchFamily="34" charset="0"/>
              </a:defRPr>
            </a:lvl2pPr>
            <a:lvl3pPr marL="1143000" indent="-228600">
              <a:spcBef>
                <a:spcPct val="20000"/>
              </a:spcBef>
              <a:buClr>
                <a:schemeClr val="tx1"/>
              </a:buClr>
              <a:buSzPct val="50000"/>
              <a:buFont typeface="Wingdings" panose="05000000000000000000" pitchFamily="2" charset="2"/>
              <a:buChar char="q"/>
              <a:defRPr sz="2400">
                <a:solidFill>
                  <a:schemeClr val="tx1"/>
                </a:solidFill>
                <a:latin typeface="Arial" panose="020B0604020202020204" pitchFamily="34" charset="0"/>
              </a:defRPr>
            </a:lvl3pPr>
            <a:lvl4pPr marL="1600200" indent="-228600">
              <a:spcBef>
                <a:spcPct val="20000"/>
              </a:spcBef>
              <a:buClr>
                <a:schemeClr val="tx1"/>
              </a:buClr>
              <a:buSzPct val="55000"/>
              <a:buFont typeface="Wingdings" panose="05000000000000000000" pitchFamily="2" charset="2"/>
              <a:buChar char="Ø"/>
              <a:defRPr sz="2000">
                <a:solidFill>
                  <a:schemeClr val="tx1"/>
                </a:solidFill>
                <a:latin typeface="Arial" panose="020B0604020202020204" pitchFamily="34" charset="0"/>
              </a:defRPr>
            </a:lvl4pPr>
            <a:lvl5pPr marL="2057400" indent="-228600">
              <a:spcBef>
                <a:spcPct val="20000"/>
              </a:spcBef>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9pPr>
          </a:lstStyle>
          <a:p>
            <a:pPr algn="ctr">
              <a:spcBef>
                <a:spcPct val="0"/>
              </a:spcBef>
              <a:buClrTx/>
              <a:buSzTx/>
              <a:buFontTx/>
              <a:buNone/>
            </a:pPr>
            <a:r>
              <a:rPr lang="en-US" altLang="en-US" sz="2000"/>
              <a:t>Liabilities</a:t>
            </a:r>
          </a:p>
        </p:txBody>
      </p:sp>
      <p:cxnSp>
        <p:nvCxnSpPr>
          <p:cNvPr id="8202" name="AutoShape 9"/>
          <p:cNvCxnSpPr>
            <a:cxnSpLocks noChangeShapeType="1"/>
            <a:stCxn id="8197" idx="3"/>
            <a:endCxn id="8198" idx="1"/>
          </p:cNvCxnSpPr>
          <p:nvPr/>
        </p:nvCxnSpPr>
        <p:spPr bwMode="grayWhite">
          <a:xfrm>
            <a:off x="4587875" y="4287838"/>
            <a:ext cx="1252538"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03" name="AutoShape 10"/>
          <p:cNvCxnSpPr>
            <a:cxnSpLocks noChangeShapeType="1"/>
            <a:stCxn id="8198" idx="3"/>
            <a:endCxn id="8199" idx="1"/>
          </p:cNvCxnSpPr>
          <p:nvPr/>
        </p:nvCxnSpPr>
        <p:spPr bwMode="grayWhite">
          <a:xfrm flipV="1">
            <a:off x="7334250" y="3779838"/>
            <a:ext cx="1428750" cy="5080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04" name="AutoShape 11"/>
          <p:cNvCxnSpPr>
            <a:cxnSpLocks noChangeShapeType="1"/>
            <a:stCxn id="8198" idx="3"/>
            <a:endCxn id="8200" idx="1"/>
          </p:cNvCxnSpPr>
          <p:nvPr/>
        </p:nvCxnSpPr>
        <p:spPr bwMode="grayWhite">
          <a:xfrm>
            <a:off x="7334250" y="4287838"/>
            <a:ext cx="1428750"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05" name="AutoShape 12"/>
          <p:cNvCxnSpPr>
            <a:cxnSpLocks noChangeShapeType="1"/>
            <a:stCxn id="8198" idx="3"/>
            <a:endCxn id="8201" idx="1"/>
          </p:cNvCxnSpPr>
          <p:nvPr/>
        </p:nvCxnSpPr>
        <p:spPr bwMode="grayWhite">
          <a:xfrm>
            <a:off x="7334250" y="4287838"/>
            <a:ext cx="1435100" cy="4572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206" name="Text Box 13"/>
          <p:cNvSpPr txBox="1">
            <a:spLocks noChangeArrowheads="1"/>
          </p:cNvSpPr>
          <p:nvPr/>
        </p:nvSpPr>
        <p:spPr bwMode="grayWhite">
          <a:xfrm>
            <a:off x="6073775" y="4826000"/>
            <a:ext cx="998538" cy="406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SzPct val="60000"/>
              <a:buFont typeface="Wingdings" panose="05000000000000000000" pitchFamily="2" charset="2"/>
              <a:buChar char="q"/>
              <a:defRPr sz="3200">
                <a:solidFill>
                  <a:schemeClr val="tx1"/>
                </a:solidFill>
                <a:latin typeface="Arial" panose="020B0604020202020204" pitchFamily="34" charset="0"/>
              </a:defRPr>
            </a:lvl1pPr>
            <a:lvl2pPr marL="742950" indent="-285750">
              <a:spcBef>
                <a:spcPct val="20000"/>
              </a:spcBef>
              <a:buClr>
                <a:schemeClr val="tx1"/>
              </a:buClr>
              <a:buSzPct val="55000"/>
              <a:buFont typeface="Wingdings" panose="05000000000000000000" pitchFamily="2" charset="2"/>
              <a:buChar char="Ø"/>
              <a:defRPr sz="2800">
                <a:solidFill>
                  <a:schemeClr val="tx1"/>
                </a:solidFill>
                <a:latin typeface="Arial" panose="020B0604020202020204" pitchFamily="34" charset="0"/>
              </a:defRPr>
            </a:lvl2pPr>
            <a:lvl3pPr marL="1143000" indent="-228600">
              <a:spcBef>
                <a:spcPct val="20000"/>
              </a:spcBef>
              <a:buClr>
                <a:schemeClr val="tx1"/>
              </a:buClr>
              <a:buSzPct val="50000"/>
              <a:buFont typeface="Wingdings" panose="05000000000000000000" pitchFamily="2" charset="2"/>
              <a:buChar char="q"/>
              <a:defRPr sz="2400">
                <a:solidFill>
                  <a:schemeClr val="tx1"/>
                </a:solidFill>
                <a:latin typeface="Arial" panose="020B0604020202020204" pitchFamily="34" charset="0"/>
              </a:defRPr>
            </a:lvl3pPr>
            <a:lvl4pPr marL="1600200" indent="-228600">
              <a:spcBef>
                <a:spcPct val="20000"/>
              </a:spcBef>
              <a:buClr>
                <a:schemeClr val="tx1"/>
              </a:buClr>
              <a:buSzPct val="55000"/>
              <a:buFont typeface="Wingdings" panose="05000000000000000000" pitchFamily="2" charset="2"/>
              <a:buChar char="Ø"/>
              <a:defRPr sz="2000">
                <a:solidFill>
                  <a:schemeClr val="tx1"/>
                </a:solidFill>
                <a:latin typeface="Arial" panose="020B0604020202020204" pitchFamily="34" charset="0"/>
              </a:defRPr>
            </a:lvl4pPr>
            <a:lvl5pPr marL="2057400" indent="-228600">
              <a:spcBef>
                <a:spcPct val="20000"/>
              </a:spcBef>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50000"/>
              <a:buFont typeface="Wingdings" panose="05000000000000000000" pitchFamily="2" charset="2"/>
              <a:buChar char="q"/>
              <a:defRPr sz="2000" i="1">
                <a:solidFill>
                  <a:schemeClr val="tx1"/>
                </a:solidFill>
                <a:latin typeface="Arial" panose="020B0604020202020204" pitchFamily="34" charset="0"/>
              </a:defRPr>
            </a:lvl9pPr>
          </a:lstStyle>
          <a:p>
            <a:pPr algn="ctr">
              <a:spcBef>
                <a:spcPct val="0"/>
              </a:spcBef>
              <a:buClrTx/>
              <a:buSzTx/>
              <a:buFontTx/>
              <a:buNone/>
            </a:pPr>
            <a:r>
              <a:rPr lang="en-US" altLang="en-US" sz="2000"/>
              <a:t>Shares</a:t>
            </a:r>
            <a:endParaRPr lang="en-US" altLang="en-US" sz="2200"/>
          </a:p>
        </p:txBody>
      </p:sp>
      <p:graphicFrame>
        <p:nvGraphicFramePr>
          <p:cNvPr id="8207" name="Object 14"/>
          <p:cNvGraphicFramePr>
            <a:graphicFrameLocks noChangeAspect="1"/>
          </p:cNvGraphicFramePr>
          <p:nvPr/>
        </p:nvGraphicFramePr>
        <p:xfrm>
          <a:off x="3259138" y="5264150"/>
          <a:ext cx="6069012" cy="896938"/>
        </p:xfrm>
        <a:graphic>
          <a:graphicData uri="http://schemas.openxmlformats.org/presentationml/2006/ole">
            <mc:AlternateContent xmlns:mc="http://schemas.openxmlformats.org/markup-compatibility/2006">
              <mc:Choice xmlns:v="urn:schemas-microsoft-com:vml" Requires="v">
                <p:oleObj spid="_x0000_s1041" name="Equation" r:id="rId3" imgW="2762379" imgH="352350" progId="Equation.3">
                  <p:embed/>
                </p:oleObj>
              </mc:Choice>
              <mc:Fallback>
                <p:oleObj name="Equation" r:id="rId3" imgW="2762379" imgH="352350" progId="Equation.3">
                  <p:embed/>
                  <p:pic>
                    <p:nvPicPr>
                      <p:cNvPr id="8207" name="Object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grayWhite">
                      <a:xfrm>
                        <a:off x="3259138" y="5264150"/>
                        <a:ext cx="6069012" cy="8969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cxnSp>
        <p:nvCxnSpPr>
          <p:cNvPr id="8208" name="AutoShape 15"/>
          <p:cNvCxnSpPr>
            <a:cxnSpLocks noChangeShapeType="1"/>
            <a:stCxn id="8201" idx="2"/>
            <a:endCxn id="8206" idx="3"/>
          </p:cNvCxnSpPr>
          <p:nvPr/>
        </p:nvCxnSpPr>
        <p:spPr bwMode="grayWhite">
          <a:xfrm rot="5400000">
            <a:off x="8185945" y="3829845"/>
            <a:ext cx="85725" cy="2312987"/>
          </a:xfrm>
          <a:prstGeom prst="bentConnector2">
            <a:avLst/>
          </a:prstGeom>
          <a:noFill/>
          <a:ln w="9525">
            <a:solidFill>
              <a:schemeClr val="tx1"/>
            </a:solidFill>
            <a:prstDash val="sysDot"/>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09" name="AutoShape 16"/>
          <p:cNvCxnSpPr>
            <a:cxnSpLocks noChangeShapeType="1"/>
            <a:stCxn id="8206" idx="1"/>
            <a:endCxn id="8197" idx="2"/>
          </p:cNvCxnSpPr>
          <p:nvPr/>
        </p:nvCxnSpPr>
        <p:spPr bwMode="grayWhite">
          <a:xfrm rot="10800000">
            <a:off x="3924301" y="4638676"/>
            <a:ext cx="2149475" cy="390525"/>
          </a:xfrm>
          <a:prstGeom prst="bentConnector2">
            <a:avLst/>
          </a:prstGeom>
          <a:noFill/>
          <a:ln w="9525">
            <a:solidFill>
              <a:schemeClr val="tx1"/>
            </a:solidFill>
            <a:prstDash val="sysDot"/>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2579664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2887</TotalTime>
  <Words>2735</Words>
  <Application>Microsoft Office PowerPoint</Application>
  <PresentationFormat>Widescreen</PresentationFormat>
  <Paragraphs>206</Paragraphs>
  <Slides>22</Slides>
  <Notes>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22</vt:i4>
      </vt:variant>
    </vt:vector>
  </HeadingPairs>
  <TitlesOfParts>
    <vt:vector size="29" baseType="lpstr">
      <vt:lpstr>Arial</vt:lpstr>
      <vt:lpstr>Calibri</vt:lpstr>
      <vt:lpstr>Calibri Light</vt:lpstr>
      <vt:lpstr>Tahoma</vt:lpstr>
      <vt:lpstr>Office Theme</vt:lpstr>
      <vt:lpstr>Equation</vt:lpstr>
      <vt:lpstr>Worksheet</vt:lpstr>
      <vt:lpstr>    Topic 8b: The Mutual Fund Industry</vt:lpstr>
      <vt:lpstr>Chapter Preview </vt:lpstr>
      <vt:lpstr>The Growth of Mutual Funds </vt:lpstr>
      <vt:lpstr>Figure 20.1 Household Ownership of Mutual Funds</vt:lpstr>
      <vt:lpstr>The Growth of Mutual Funds</vt:lpstr>
      <vt:lpstr>Mutual Fund Structure</vt:lpstr>
      <vt:lpstr>Mutual Fund Structure</vt:lpstr>
      <vt:lpstr>Mutual Funds: Open-End Funds</vt:lpstr>
      <vt:lpstr>Basics</vt:lpstr>
      <vt:lpstr>Basics</vt:lpstr>
      <vt:lpstr>Investment Objective Classes</vt:lpstr>
      <vt:lpstr>Figure 20.4 Distribution of Assets Among Types of Mutual Funds</vt:lpstr>
      <vt:lpstr>Investment Objective Classes</vt:lpstr>
      <vt:lpstr>Figure 20.2 Average Asset Allocation for All 401(k) Plan Balances</vt:lpstr>
      <vt:lpstr>Fee Structure of Investment Funds</vt:lpstr>
      <vt:lpstr>Costs: Operating Expenses</vt:lpstr>
      <vt:lpstr>Costs: Example</vt:lpstr>
      <vt:lpstr>Performance</vt:lpstr>
      <vt:lpstr>Other Investment Companies:  Closed-End Funds</vt:lpstr>
      <vt:lpstr>Exchange Traded Funds (ETFs)</vt:lpstr>
      <vt:lpstr>Hedge Funds</vt:lpstr>
      <vt:lpstr>Chapter Summary</vt:lpstr>
    </vt:vector>
  </TitlesOfParts>
  <Company>Seton Hall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Kangzhen Xie</dc:creator>
  <cp:lastModifiedBy>Chris Droussiotis</cp:lastModifiedBy>
  <cp:revision>146</cp:revision>
  <dcterms:created xsi:type="dcterms:W3CDTF">2017-09-30T17:56:03Z</dcterms:created>
  <dcterms:modified xsi:type="dcterms:W3CDTF">2022-01-06T18:14:41Z</dcterms:modified>
</cp:coreProperties>
</file>