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17" r:id="rId2"/>
    <p:sldId id="736" r:id="rId3"/>
    <p:sldId id="737" r:id="rId4"/>
    <p:sldId id="738" r:id="rId5"/>
    <p:sldId id="739" r:id="rId6"/>
    <p:sldId id="740" r:id="rId7"/>
    <p:sldId id="741" r:id="rId8"/>
    <p:sldId id="742" r:id="rId9"/>
    <p:sldId id="744" r:id="rId10"/>
    <p:sldId id="775" r:id="rId11"/>
    <p:sldId id="746" r:id="rId12"/>
    <p:sldId id="747" r:id="rId13"/>
    <p:sldId id="749" r:id="rId14"/>
    <p:sldId id="750" r:id="rId15"/>
    <p:sldId id="774" r:id="rId16"/>
    <p:sldId id="752" r:id="rId17"/>
    <p:sldId id="754" r:id="rId18"/>
    <p:sldId id="755" r:id="rId19"/>
    <p:sldId id="757" r:id="rId20"/>
    <p:sldId id="758" r:id="rId21"/>
    <p:sldId id="759" r:id="rId22"/>
    <p:sldId id="760" r:id="rId23"/>
    <p:sldId id="761" r:id="rId24"/>
    <p:sldId id="762" r:id="rId25"/>
    <p:sldId id="763" r:id="rId26"/>
    <p:sldId id="764" r:id="rId27"/>
    <p:sldId id="765" r:id="rId28"/>
    <p:sldId id="766" r:id="rId29"/>
    <p:sldId id="767" r:id="rId30"/>
    <p:sldId id="768" r:id="rId31"/>
    <p:sldId id="769" r:id="rId32"/>
    <p:sldId id="770" r:id="rId33"/>
    <p:sldId id="771" r:id="rId34"/>
    <p:sldId id="77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133" autoAdjust="0"/>
  </p:normalViewPr>
  <p:slideViewPr>
    <p:cSldViewPr snapToGrid="0">
      <p:cViewPr varScale="1">
        <p:scale>
          <a:sx n="57" d="100"/>
          <a:sy n="57" d="100"/>
        </p:scale>
        <p:origin x="10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E98AC-749E-45C7-A873-C2995AAAEC85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8E5D-8E2C-40FD-8823-3DEDC7713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5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6EA-C736-4FB0-AC39-FA8263ED9BBD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2F4-16F8-4400-98EF-FD3F6C1E5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1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6EA-C736-4FB0-AC39-FA8263ED9BBD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2F4-16F8-4400-98EF-FD3F6C1E5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6EA-C736-4FB0-AC39-FA8263ED9BBD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2F4-16F8-4400-98EF-FD3F6C1E5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05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21637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3962401"/>
            <a:ext cx="10972800" cy="21637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292" y="6172201"/>
            <a:ext cx="1146048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47617" y="113072"/>
            <a:ext cx="2844800" cy="182880"/>
          </a:xfrm>
          <a:prstGeom prst="rect">
            <a:avLst/>
          </a:prstGeo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1/6/2022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2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6EA-C736-4FB0-AC39-FA8263ED9BBD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2F4-16F8-4400-98EF-FD3F6C1E5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3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6EA-C736-4FB0-AC39-FA8263ED9BBD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2F4-16F8-4400-98EF-FD3F6C1E5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7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6EA-C736-4FB0-AC39-FA8263ED9BBD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2F4-16F8-4400-98EF-FD3F6C1E5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72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6EA-C736-4FB0-AC39-FA8263ED9BBD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2F4-16F8-4400-98EF-FD3F6C1E5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76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6EA-C736-4FB0-AC39-FA8263ED9BBD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2F4-16F8-4400-98EF-FD3F6C1E5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8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6EA-C736-4FB0-AC39-FA8263ED9BBD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2F4-16F8-4400-98EF-FD3F6C1E5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0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6EA-C736-4FB0-AC39-FA8263ED9BBD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2F4-16F8-4400-98EF-FD3F6C1E5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6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6EA-C736-4FB0-AC39-FA8263ED9BBD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2F4-16F8-4400-98EF-FD3F6C1E5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1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ED6EA-C736-4FB0-AC39-FA8263ED9BBD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9F2F4-16F8-4400-98EF-FD3F6C1E5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8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7874" y="1521135"/>
            <a:ext cx="8876099" cy="1384204"/>
          </a:xfrm>
        </p:spPr>
        <p:txBody>
          <a:bodyPr>
            <a:normAutofit fontScale="90000"/>
          </a:bodyPr>
          <a:lstStyle/>
          <a:p>
            <a:br>
              <a:rPr lang="en-US" altLang="en-US" sz="3000" b="1" dirty="0"/>
            </a:br>
            <a:br>
              <a:rPr lang="en-US" altLang="en-US" sz="3000" b="1" dirty="0"/>
            </a:br>
            <a:br>
              <a:rPr lang="en-US" altLang="en-US" sz="3000" b="1" dirty="0"/>
            </a:br>
            <a:br>
              <a:rPr lang="en-US" altLang="en-US" sz="3000" b="1" dirty="0"/>
            </a:br>
            <a:r>
              <a:rPr lang="en-US" altLang="en-US" sz="3000" b="1"/>
              <a:t>Topic 8: </a:t>
            </a:r>
            <a:r>
              <a:rPr lang="en-US" altLang="en-US" sz="3000" b="1" dirty="0"/>
              <a:t>The Stock Market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47936"/>
            <a:ext cx="9144000" cy="709863"/>
          </a:xfrm>
        </p:spPr>
        <p:txBody>
          <a:bodyPr/>
          <a:lstStyle/>
          <a:p>
            <a:pPr algn="l"/>
            <a:r>
              <a:rPr lang="en-US" dirty="0"/>
              <a:t>Main Reading (Sources): Chap 13  </a:t>
            </a:r>
            <a:r>
              <a:rPr lang="en-US" dirty="0" err="1"/>
              <a:t>Mishkin</a:t>
            </a:r>
            <a:r>
              <a:rPr lang="en-US" dirty="0"/>
              <a:t> &amp; Eakins, 8</a:t>
            </a:r>
            <a:r>
              <a:rPr lang="en-US" baseline="30000" dirty="0"/>
              <a:t>th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421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/>
                <a:cs typeface="ヒラギノ角ゴ Pro W3"/>
              </a:rPr>
              <a:t>Investing in Stocks: ETFs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400" dirty="0">
                <a:ea typeface="ヒラギノ角ゴ Pro W3" charset="0"/>
                <a:cs typeface="ヒラギノ角ゴ Pro W3" charset="0"/>
              </a:rPr>
              <a:t>Exchange Traded Funds are a recent innovation to help keep transaction costs down while offering diversification.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>
                <a:ea typeface="ヒラギノ角ゴ Pro W3" charset="0"/>
                <a:cs typeface="ヒラギノ角ゴ Pro W3" charset="0"/>
              </a:rPr>
              <a:t>Represent a basket of securities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>
                <a:ea typeface="ヒラギノ角ゴ Pro W3" charset="0"/>
                <a:cs typeface="ヒラギノ角ゴ Pro W3" charset="0"/>
              </a:rPr>
              <a:t>Traded on a major exchange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>
                <a:ea typeface="ヒラギノ角ゴ Pro W3" charset="0"/>
                <a:cs typeface="ヒラギノ角ゴ Pro W3" charset="0"/>
              </a:rPr>
              <a:t>Index to a specific portfolio (e.g., the S&amp;P 500), so management fees are low (although commissions still apply) </a:t>
            </a:r>
            <a:r>
              <a:rPr lang="en-US" sz="2400" dirty="0">
                <a:solidFill>
                  <a:srgbClr val="FF0000"/>
                </a:solidFill>
                <a:ea typeface="ヒラギノ角ゴ Pro W3" charset="0"/>
                <a:cs typeface="ヒラギノ角ゴ Pro W3" charset="0"/>
              </a:rPr>
              <a:t>compared with stock index mutual fund</a:t>
            </a:r>
            <a:r>
              <a:rPr lang="en-US" sz="2400" dirty="0">
                <a:ea typeface="ヒラギノ角ゴ Pro W3" charset="0"/>
                <a:cs typeface="ヒラギノ角ゴ Pro W3" charset="0"/>
              </a:rPr>
              <a:t>.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>
                <a:ea typeface="ヒラギノ角ゴ Pro W3" charset="0"/>
                <a:cs typeface="ヒラギノ角ゴ Pro W3" charset="0"/>
              </a:rPr>
              <a:t>Exact content of basket is known, so valuation is certain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>
                <a:ea typeface="ヒラギノ角ゴ Pro W3" charset="0"/>
                <a:cs typeface="ヒラギノ角ゴ Pro W3" charset="0"/>
              </a:rPr>
              <a:t>Disadvantage</a:t>
            </a:r>
            <a:r>
              <a:rPr lang="en-US" sz="2400" dirty="0">
                <a:solidFill>
                  <a:srgbClr val="FF0000"/>
                </a:solidFill>
                <a:ea typeface="ヒラギノ角ゴ Pro W3" charset="0"/>
                <a:cs typeface="ヒラギノ角ゴ Pro W3" charset="0"/>
              </a:rPr>
              <a:t>: Investors have to pay a broker commission each time they buy or sell shares. (trade like stock)</a:t>
            </a:r>
          </a:p>
          <a:p>
            <a:pPr marL="0" indent="0">
              <a:spcBef>
                <a:spcPts val="1200"/>
              </a:spcBef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2090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/>
                <a:cs typeface="ヒラギノ角ゴ Pro W3"/>
              </a:rPr>
              <a:t>Computing the Price of Common Stock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ea typeface="ヒラギノ角ゴ Pro W3"/>
                <a:cs typeface="ヒラギノ角ゴ Pro W3"/>
              </a:rPr>
              <a:t>Valuing common stock is, in theory, no different from valuing debt securities:</a:t>
            </a:r>
          </a:p>
          <a:p>
            <a:pPr lvl="1"/>
            <a:r>
              <a:rPr lang="en-US" altLang="en-US" dirty="0">
                <a:ea typeface="ヒラギノ角ゴ Pro W3"/>
                <a:cs typeface="ヒラギノ角ゴ Pro W3"/>
              </a:rPr>
              <a:t>determine the cash flows</a:t>
            </a:r>
            <a:endParaRPr lang="en-US" dirty="0"/>
          </a:p>
          <a:p>
            <a:pPr lvl="1"/>
            <a:r>
              <a:rPr lang="en-US" altLang="en-US" dirty="0">
                <a:ea typeface="ヒラギノ角ゴ Pro W3"/>
                <a:cs typeface="ヒラギノ角ゴ Pro W3"/>
              </a:rPr>
              <a:t>discount them to the present</a:t>
            </a:r>
            <a:endParaRPr lang="en-US" dirty="0"/>
          </a:p>
          <a:p>
            <a:r>
              <a:rPr lang="en-US" altLang="en-US" sz="2400" dirty="0">
                <a:ea typeface="ヒラギノ角ゴ Pro W3"/>
                <a:cs typeface="ヒラギノ角ゴ Pro W3"/>
              </a:rPr>
              <a:t>We will review four different methods for valuing stock, each with its advantages and drawbacks.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9419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/>
                <a:cs typeface="ヒラギノ角ゴ Pro W3"/>
              </a:rPr>
              <a:t>Computing the Price of Common Stock: The One-Period Valuation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en-US" sz="2400" dirty="0">
                    <a:ea typeface="ヒラギノ角ゴ Pro W3"/>
                    <a:cs typeface="ヒラギノ角ゴ Pro W3"/>
                  </a:rPr>
                  <a:t>Simplest model, just taking using the expected dividend and price over the next year.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𝑃𝑟𝑖𝑐𝑒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𝐷𝑖𝑣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/>
              </a:p>
              <a:p>
                <a:pPr marL="0" indent="0">
                  <a:buNone/>
                </a:pPr>
                <a:endParaRPr lang="en-US" altLang="en-US" sz="2400" dirty="0">
                  <a:ea typeface="ヒラギノ角ゴ Pro W3"/>
                  <a:cs typeface="ヒラギノ角ゴ Pro W3"/>
                </a:endParaRPr>
              </a:p>
              <a:p>
                <a:pPr marL="0" indent="0">
                  <a:buNone/>
                </a:pPr>
                <a:r>
                  <a:rPr lang="en-US" altLang="en-US" sz="2400" dirty="0">
                    <a:ea typeface="ヒラギノ角ゴ Pro W3"/>
                    <a:cs typeface="ヒラギノ角ゴ Pro W3"/>
                  </a:rPr>
                  <a:t>Example: what is the price for a stock with an expected dividend and price next year of $0.16 and $60, respectively? Use a 12% discount rate</a:t>
                </a:r>
              </a:p>
              <a:p>
                <a:pPr marL="0" indent="0">
                  <a:buNone/>
                </a:pPr>
                <a:endParaRPr lang="en-US" altLang="en-US" sz="2400" dirty="0">
                  <a:ea typeface="ヒラギノ角ゴ Pro W3"/>
                  <a:cs typeface="ヒラギノ角ゴ Pro W3"/>
                </a:endParaRPr>
              </a:p>
              <a:p>
                <a:pPr marL="0" indent="0">
                  <a:buNone/>
                </a:pPr>
                <a:r>
                  <a:rPr lang="en-US" altLang="en-US" sz="2400" dirty="0">
                    <a:ea typeface="ヒラギノ角ゴ Pro W3"/>
                    <a:cs typeface="ヒラギノ角ゴ Pro W3"/>
                  </a:rPr>
                  <a:t>Answer:  ???</a:t>
                </a: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3705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/>
                <a:cs typeface="ヒラギノ角ゴ Pro W3"/>
              </a:rPr>
              <a:t>Computing the Price of Common Stock: The Generalized Dividend Valuation Model </a:t>
            </a:r>
            <a:r>
              <a:rPr lang="en-US" altLang="en-US" sz="1800" dirty="0">
                <a:ea typeface="ヒラギノ角ゴ Pro W3"/>
                <a:cs typeface="ヒラギノ角ゴ Pro W3"/>
              </a:rPr>
              <a:t>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ea typeface="ヒラギノ角ゴ Pro W3"/>
                <a:cs typeface="ヒラギノ角ゴ Pro W3"/>
              </a:rPr>
              <a:t>Most general model, but the infinite sum may not converge.</a:t>
            </a:r>
          </a:p>
          <a:p>
            <a:r>
              <a:rPr lang="en-US" altLang="en-US" sz="2400" dirty="0">
                <a:ea typeface="ヒラギノ角ゴ Pro W3"/>
                <a:cs typeface="ヒラギノ角ゴ Pro W3"/>
              </a:rPr>
              <a:t>Price = Sum of the present value of all dividends.</a:t>
            </a:r>
          </a:p>
          <a:p>
            <a:endParaRPr lang="en-US" altLang="en-US" sz="2400" dirty="0"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endParaRPr lang="en-US" altLang="en-US" sz="2400" dirty="0">
              <a:ea typeface="ヒラギノ角ゴ Pro W3"/>
              <a:cs typeface="ヒラギノ角ゴ Pro W3"/>
            </a:endParaRPr>
          </a:p>
          <a:p>
            <a:endParaRPr lang="en-US" altLang="en-US" sz="2400" dirty="0">
              <a:ea typeface="ヒラギノ角ゴ Pro W3"/>
              <a:cs typeface="ヒラギノ角ゴ Pro W3"/>
            </a:endParaRPr>
          </a:p>
          <a:p>
            <a:r>
              <a:rPr lang="en-US" altLang="en-US" sz="2400" dirty="0">
                <a:ea typeface="ヒラギノ角ゴ Pro W3"/>
                <a:cs typeface="ヒラギノ角ゴ Pro W3"/>
              </a:rPr>
              <a:t>Rather than worry about computational problems, we use a simpler version, known as the </a:t>
            </a:r>
            <a:r>
              <a:rPr lang="en-US" altLang="en-US" sz="2400" i="1" dirty="0">
                <a:ea typeface="ヒラギノ角ゴ Pro W3"/>
                <a:cs typeface="ヒラギノ角ゴ Pro W3"/>
              </a:rPr>
              <a:t>Gordon growth model.</a:t>
            </a:r>
            <a:endParaRPr lang="en-US" sz="2400" dirty="0"/>
          </a:p>
        </p:txBody>
      </p:sp>
      <p:pic>
        <p:nvPicPr>
          <p:cNvPr id="4" name="Picture 3" descr="G:\MishkinEakins_PPT\MishinEakins_PPT\Art\Ch13\eq1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83" y="2929731"/>
            <a:ext cx="361315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155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/>
                <a:cs typeface="ヒラギノ角ゴ Pro W3"/>
              </a:rPr>
              <a:t>Computing the Price of Common Stock: The Gordon Growth Model </a:t>
            </a:r>
            <a:r>
              <a:rPr lang="en-US" altLang="en-US" sz="1800">
                <a:ea typeface="ヒラギノ角ゴ Pro W3"/>
                <a:cs typeface="ヒラギノ角ゴ Pro W3"/>
              </a:rPr>
              <a:t>(1 of 2)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03455"/>
          </a:xfrm>
        </p:spPr>
        <p:txBody>
          <a:bodyPr>
            <a:noAutofit/>
          </a:bodyPr>
          <a:lstStyle/>
          <a:p>
            <a:r>
              <a:rPr lang="en-US" altLang="en-US" sz="2600" dirty="0">
                <a:ea typeface="ヒラギノ角ゴ Pro W3"/>
                <a:cs typeface="ヒラギノ角ゴ Pro W3"/>
              </a:rPr>
              <a:t>Same as the previous model, but it assumes that dividend grow at a constant rate, </a:t>
            </a:r>
            <a:r>
              <a:rPr lang="en-US" altLang="en-US" sz="2600" i="1" dirty="0">
                <a:ea typeface="ヒラギノ角ゴ Pro W3"/>
                <a:cs typeface="ヒラギノ角ゴ Pro W3"/>
              </a:rPr>
              <a:t>g</a:t>
            </a:r>
            <a:r>
              <a:rPr lang="en-US" altLang="en-US" sz="2600" dirty="0">
                <a:ea typeface="ヒラギノ角ゴ Pro W3"/>
                <a:cs typeface="ヒラギノ角ゴ Pro W3"/>
              </a:rPr>
              <a:t>. That is,</a:t>
            </a:r>
          </a:p>
          <a:p>
            <a:endParaRPr lang="en-US" altLang="en-US" sz="2600" dirty="0">
              <a:ea typeface="ヒラギノ角ゴ Pro W3"/>
              <a:cs typeface="ヒラギノ角ゴ Pro W3"/>
            </a:endParaRPr>
          </a:p>
          <a:p>
            <a:r>
              <a:rPr lang="en-US" altLang="en-US" sz="2600" dirty="0">
                <a:ea typeface="ヒラギノ角ゴ Pro W3"/>
                <a:cs typeface="ヒラギノ角ゴ Pro W3"/>
              </a:rPr>
              <a:t>With that, the price is simply:</a:t>
            </a:r>
          </a:p>
          <a:p>
            <a:pPr marL="457200" lvl="1" indent="0">
              <a:buNone/>
            </a:pPr>
            <a:endParaRPr lang="en-US" altLang="en-US" sz="2600" i="1" dirty="0"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endParaRPr lang="en-US" altLang="en-US" sz="3000" i="1" dirty="0">
              <a:ea typeface="ヒラギノ角ゴ Pro W3"/>
              <a:cs typeface="ヒラギノ角ゴ Pro W3"/>
            </a:endParaRPr>
          </a:p>
          <a:p>
            <a:pPr marL="0" indent="0">
              <a:buNone/>
              <a:defRPr/>
            </a:pPr>
            <a:r>
              <a:rPr lang="en-US" sz="2600" dirty="0">
                <a:ea typeface="ヒラギノ角ゴ Pro W3" charset="0"/>
                <a:cs typeface="ヒラギノ角ゴ Pro W3" charset="0"/>
              </a:rPr>
              <a:t>The model is useful, with the following assumptions:</a:t>
            </a:r>
          </a:p>
          <a:p>
            <a:pPr>
              <a:defRPr/>
            </a:pPr>
            <a:r>
              <a:rPr lang="en-US" sz="2600" dirty="0">
                <a:ea typeface="ヒラギノ角ゴ Pro W3" charset="0"/>
                <a:cs typeface="ヒラギノ角ゴ Pro W3" charset="0"/>
              </a:rPr>
              <a:t>Dividends do, indeed, grow at a constant rate forever</a:t>
            </a:r>
          </a:p>
          <a:p>
            <a:pPr>
              <a:defRPr/>
            </a:pPr>
            <a:r>
              <a:rPr lang="en-US" sz="2600" dirty="0">
                <a:ea typeface="ヒラギノ角ゴ Pro W3" charset="0"/>
                <a:cs typeface="ヒラギノ角ゴ Pro W3" charset="0"/>
              </a:rPr>
              <a:t>The growth rate of dividends, </a:t>
            </a:r>
            <a:r>
              <a:rPr lang="en-US" sz="2600" i="1" dirty="0">
                <a:ea typeface="ヒラギノ角ゴ Pro W3" charset="0"/>
                <a:cs typeface="ヒラギノ角ゴ Pro W3" charset="0"/>
              </a:rPr>
              <a:t>g</a:t>
            </a:r>
            <a:r>
              <a:rPr lang="en-US" sz="2600" dirty="0">
                <a:ea typeface="ヒラギノ角ゴ Pro W3" charset="0"/>
                <a:cs typeface="ヒラギノ角ゴ Pro W3" charset="0"/>
              </a:rPr>
              <a:t>, is less than the required return on the equity, </a:t>
            </a:r>
            <a:r>
              <a:rPr lang="en-US" sz="2600" i="1" dirty="0" err="1">
                <a:ea typeface="ヒラギノ角ゴ Pro W3" charset="0"/>
                <a:cs typeface="ヒラギノ角ゴ Pro W3" charset="0"/>
              </a:rPr>
              <a:t>k</a:t>
            </a:r>
            <a:r>
              <a:rPr lang="en-US" sz="2600" i="1" baseline="-25000" dirty="0" err="1">
                <a:ea typeface="ヒラギノ角ゴ Pro W3" charset="0"/>
                <a:cs typeface="ヒラギノ角ゴ Pro W3" charset="0"/>
              </a:rPr>
              <a:t>e</a:t>
            </a:r>
            <a:r>
              <a:rPr lang="en-US" sz="2600" i="1" dirty="0">
                <a:ea typeface="ヒラギノ角ゴ Pro W3" charset="0"/>
                <a:cs typeface="ヒラギノ角ゴ Pro W3" charset="0"/>
              </a:rPr>
              <a:t>.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4" name="Picture 3" descr="G:\MishkinEakins_PPT\MishinEakins_PPT\Art\Ch13\eq13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2585979"/>
            <a:ext cx="4268983" cy="54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G:\MishkinEakins_PPT\MishinEakins_PPT\Art\Ch13\eq13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31" y="3636152"/>
            <a:ext cx="4544751" cy="84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271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/>
                <a:cs typeface="ヒラギノ角ゴ Pro W3"/>
              </a:rPr>
              <a:t>Computing the Price of Common Stock: The Gordon Growth Model </a:t>
            </a:r>
            <a:r>
              <a:rPr lang="en-US" altLang="en-US" sz="1800" dirty="0">
                <a:ea typeface="ヒラギノ角ゴ Pro W3"/>
                <a:cs typeface="ヒラギノ角ゴ Pro W3"/>
              </a:rPr>
              <a:t>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ea typeface="ヒラギノ角ゴ Pro W3"/>
              </a:rPr>
              <a:t>Example: Find the current market price of Coca-Cola stock assuming dividends </a:t>
            </a:r>
            <a:r>
              <a:rPr lang="en-US" sz="2400">
                <a:ea typeface="ヒラギノ角ゴ Pro W3"/>
              </a:rPr>
              <a:t>grow at </a:t>
            </a:r>
            <a:r>
              <a:rPr lang="en-US" sz="2400" dirty="0">
                <a:ea typeface="ヒラギノ角ゴ Pro W3"/>
              </a:rPr>
              <a:t>a constant rate of 10.95%, D</a:t>
            </a:r>
            <a:r>
              <a:rPr lang="en-US" sz="2400" baseline="-25000" dirty="0">
                <a:ea typeface="ヒラギノ角ゴ Pro W3"/>
              </a:rPr>
              <a:t>0</a:t>
            </a:r>
            <a:r>
              <a:rPr lang="en-US" sz="2400" dirty="0">
                <a:ea typeface="ヒラギノ角ゴ Pro W3"/>
              </a:rPr>
              <a:t>=$1.00, and the required return is 13%.</a:t>
            </a:r>
          </a:p>
          <a:p>
            <a:pPr marL="0" indent="0">
              <a:buNone/>
            </a:pPr>
            <a:endParaRPr lang="en-US" sz="2400" dirty="0">
              <a:ea typeface="ヒラギノ角ゴ Pro W3"/>
            </a:endParaRPr>
          </a:p>
          <a:p>
            <a:pPr marL="0" indent="0">
              <a:buNone/>
            </a:pPr>
            <a:endParaRPr lang="en-US" sz="2400" dirty="0">
              <a:ea typeface="ヒラギノ角ゴ Pro W3"/>
            </a:endParaRPr>
          </a:p>
          <a:p>
            <a:pPr marL="0" indent="0">
              <a:buNone/>
            </a:pPr>
            <a:r>
              <a:rPr lang="en-US" sz="2400" dirty="0">
                <a:ea typeface="ヒラギノ角ゴ Pro W3"/>
              </a:rPr>
              <a:t>Answer: P</a:t>
            </a:r>
            <a:r>
              <a:rPr lang="en-US" sz="2400" baseline="-25000" dirty="0">
                <a:ea typeface="ヒラギノ角ゴ Pro W3"/>
              </a:rPr>
              <a:t>0</a:t>
            </a:r>
            <a:r>
              <a:rPr lang="en-US" sz="2400" dirty="0">
                <a:ea typeface="ヒラギノ角ゴ Pro W3"/>
              </a:rPr>
              <a:t>=???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78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/>
                <a:cs typeface="ヒラギノ角ゴ Pro W3"/>
              </a:rPr>
              <a:t>Computing the Price of Common Stock: The Price Earnings Ratio Model </a:t>
            </a:r>
            <a:r>
              <a:rPr lang="en-US" altLang="en-US" sz="1800" dirty="0">
                <a:ea typeface="ヒラギノ角ゴ Pro W3"/>
                <a:cs typeface="ヒラギノ角ゴ Pro W3"/>
              </a:rPr>
              <a:t>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ea typeface="ヒラギノ角ゴ Pro W3"/>
                <a:cs typeface="ヒラギノ角ゴ Pro W3"/>
              </a:rPr>
              <a:t>The </a:t>
            </a:r>
            <a:r>
              <a:rPr lang="en-US" altLang="en-US" sz="2400" i="1" dirty="0">
                <a:ea typeface="ヒラギノ角ゴ Pro W3"/>
                <a:cs typeface="ヒラギノ角ゴ Pro W3"/>
              </a:rPr>
              <a:t>price earnings ratio (PE) </a:t>
            </a:r>
            <a:r>
              <a:rPr lang="en-US" altLang="en-US" sz="2400" dirty="0">
                <a:ea typeface="ヒラギノ角ゴ Pro W3"/>
                <a:cs typeface="ヒラギノ角ゴ Pro W3"/>
              </a:rPr>
              <a:t>is a widely watched measure of how much the market is willing to pay for $1.00 of earnings from the firms.</a:t>
            </a:r>
          </a:p>
          <a:p>
            <a:r>
              <a:rPr lang="en-US" altLang="en-US" sz="2400" dirty="0">
                <a:ea typeface="ヒラギノ角ゴ Pro W3"/>
                <a:cs typeface="ヒラギノ角ゴ Pro W3"/>
              </a:rPr>
              <a:t> Price = P/E × Earnings</a:t>
            </a:r>
          </a:p>
          <a:p>
            <a:pPr marL="0" indent="0">
              <a:buNone/>
            </a:pPr>
            <a:endParaRPr lang="en-US" altLang="en-US" sz="2400" dirty="0"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en-US" sz="2400" dirty="0">
                <a:ea typeface="ヒラギノ角ゴ Pro W3"/>
                <a:cs typeface="ヒラギノ角ゴ Pro W3"/>
              </a:rPr>
              <a:t>Example: if the industry PE ratio for a firm is 16, what is the current stock price for a firm with earnings for $1.13 / share?</a:t>
            </a:r>
          </a:p>
          <a:p>
            <a:pPr marL="0" indent="0">
              <a:buNone/>
            </a:pPr>
            <a:endParaRPr lang="en-US" altLang="en-US" sz="2400" dirty="0"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r>
              <a:rPr lang="en-US" altLang="en-US" sz="2400" dirty="0">
                <a:ea typeface="ヒラギノ角ゴ Pro W3"/>
                <a:cs typeface="ヒラギノ角ゴ Pro W3"/>
              </a:rPr>
              <a:t>Answer:	Price </a:t>
            </a:r>
            <a:r>
              <a:rPr lang="en-US" altLang="en-US" sz="2400" dirty="0">
                <a:latin typeface="Symbol" panose="05050102010706020507" pitchFamily="18" charset="2"/>
                <a:ea typeface="ヒラギノ角ゴ Pro W3"/>
                <a:cs typeface="ヒラギノ角ゴ Pro W3"/>
              </a:rPr>
              <a:t>=</a:t>
            </a:r>
            <a:r>
              <a:rPr lang="en-US" altLang="en-US" sz="2400" dirty="0">
                <a:ea typeface="ヒラギノ角ゴ Pro W3"/>
                <a:cs typeface="ヒラギノ角ゴ Pro W3"/>
              </a:rPr>
              <a:t> ???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757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/>
                <a:cs typeface="ヒラギノ角ゴ Pro W3"/>
              </a:rPr>
              <a:t>How the Market Sets Security Prices </a:t>
            </a:r>
            <a:r>
              <a:rPr lang="en-US" altLang="en-US" sz="1800" dirty="0">
                <a:ea typeface="ヒラギノ角ゴ Pro W3"/>
                <a:cs typeface="ヒラギノ角ゴ Pro W3"/>
              </a:rPr>
              <a:t>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ea typeface="ヒラギノ角ゴ Pro W3"/>
                <a:cs typeface="ヒラギノ角ゴ Pro W3"/>
              </a:rPr>
              <a:t>Generally speaking, prices are set in competitive markets as the price set by the buyer willing to pay the most for an item.</a:t>
            </a:r>
          </a:p>
          <a:p>
            <a:r>
              <a:rPr lang="en-US" altLang="en-US" sz="2400" dirty="0">
                <a:ea typeface="ヒラギノ角ゴ Pro W3"/>
                <a:cs typeface="ヒラギノ角ゴ Pro W3"/>
              </a:rPr>
              <a:t>The buyer willing to pay the most for an asset is usually the buyer who can make the best use of the asset.</a:t>
            </a:r>
          </a:p>
          <a:p>
            <a:r>
              <a:rPr lang="en-US" altLang="en-US" sz="2400" dirty="0">
                <a:ea typeface="ヒラギノ角ゴ Pro W3"/>
                <a:cs typeface="ヒラギノ角ゴ Pro W3"/>
              </a:rPr>
              <a:t>Superior information can play an important role.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6035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/>
                <a:cs typeface="ヒラギノ角ゴ Pro W3"/>
              </a:rPr>
              <a:t>How the Market Sets Security Prices </a:t>
            </a:r>
            <a:r>
              <a:rPr lang="en-US" altLang="en-US" sz="1800" dirty="0">
                <a:ea typeface="ヒラギノ角ゴ Pro W3"/>
                <a:cs typeface="ヒラギノ角ゴ Pro W3"/>
              </a:rPr>
              <a:t>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ea typeface="ヒラギノ角ゴ Pro W3"/>
                <a:cs typeface="ヒラギノ角ゴ Pro W3"/>
              </a:rPr>
              <a:t>Consider the following three valuations for a stock with certain dividends but different perceived risk:</a:t>
            </a:r>
          </a:p>
          <a:p>
            <a:endParaRPr lang="en-US" sz="2400" dirty="0">
              <a:ea typeface="ヒラギノ角ゴ Pro W3"/>
            </a:endParaRPr>
          </a:p>
          <a:p>
            <a:endParaRPr lang="en-US" sz="2400" dirty="0">
              <a:ea typeface="ヒラギノ角ゴ Pro W3"/>
            </a:endParaRPr>
          </a:p>
          <a:p>
            <a:endParaRPr lang="en-US" sz="2400" dirty="0">
              <a:ea typeface="ヒラギノ角ゴ Pro W3"/>
            </a:endParaRPr>
          </a:p>
          <a:p>
            <a:endParaRPr lang="en-US" sz="2400" dirty="0">
              <a:ea typeface="ヒラギノ角ゴ Pro W3"/>
            </a:endParaRPr>
          </a:p>
          <a:p>
            <a:endParaRPr lang="en-US" sz="2400" dirty="0">
              <a:ea typeface="ヒラギノ角ゴ Pro W3"/>
            </a:endParaRPr>
          </a:p>
          <a:p>
            <a:r>
              <a:rPr lang="en-US" altLang="en-US" sz="2400" dirty="0">
                <a:ea typeface="ヒラギノ角ゴ Pro W3"/>
                <a:cs typeface="ヒラギノ角ゴ Pro W3"/>
              </a:rPr>
              <a:t>Bud, who perceives the lowest risk, is willing to pay the most and will determine the </a:t>
            </a:r>
            <a:r>
              <a:rPr lang="ja-JP" altLang="en-US" sz="2400" dirty="0"/>
              <a:t>“</a:t>
            </a:r>
            <a:r>
              <a:rPr lang="en-US" altLang="ja-JP" sz="2400" dirty="0">
                <a:ea typeface="ヒラギノ角ゴ Pro W3"/>
                <a:cs typeface="ヒラギノ角ゴ Pro W3"/>
              </a:rPr>
              <a:t>market</a:t>
            </a:r>
            <a:r>
              <a:rPr lang="ja-JP" altLang="en-US" sz="2400" dirty="0"/>
              <a:t>”</a:t>
            </a:r>
            <a:r>
              <a:rPr lang="en-US" altLang="ja-JP" sz="2400" dirty="0">
                <a:ea typeface="ヒラギノ角ゴ Pro W3"/>
                <a:cs typeface="ヒラギノ角ゴ Pro W3"/>
              </a:rPr>
              <a:t> price.</a:t>
            </a:r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81400" y="2687638"/>
          <a:ext cx="5029200" cy="14827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2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4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r>
                        <a:rPr lang="en-US" sz="1800" b="1" dirty="0"/>
                        <a:t>Investor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Discount</a:t>
                      </a:r>
                      <a:r>
                        <a:rPr lang="en-US" sz="1800" b="1" baseline="0" dirty="0"/>
                        <a:t> Rate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Stock Price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/>
                        <a:t>You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15%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$16.67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/>
                        <a:t>Jennifer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12%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$22.22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/>
                        <a:t>Bud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7%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$50.00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361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/>
                <a:cs typeface="ヒラギノ角ゴ Pro W3"/>
              </a:rPr>
              <a:t>Errors in Valuation </a:t>
            </a:r>
            <a:r>
              <a:rPr lang="en-US" altLang="en-US" sz="1800" dirty="0">
                <a:ea typeface="ヒラギノ角ゴ Pro W3"/>
                <a:cs typeface="ヒラギノ角ゴ Pro W3"/>
              </a:rPr>
              <a:t>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400" dirty="0"/>
              <a:t>Although the pricing models are useful, market participants frequently encounter problems in using them. Any of these can have a significant impact on price in the Gordon model.</a:t>
            </a:r>
          </a:p>
          <a:p>
            <a:pPr>
              <a:buFont typeface="Arial"/>
              <a:buChar char="•"/>
              <a:defRPr/>
            </a:pPr>
            <a:r>
              <a:rPr lang="en-US" sz="2400" dirty="0"/>
              <a:t>Problems with Estimating Growth</a:t>
            </a:r>
          </a:p>
          <a:p>
            <a:pPr>
              <a:buFont typeface="Arial"/>
              <a:buChar char="•"/>
              <a:defRPr/>
            </a:pPr>
            <a:r>
              <a:rPr lang="en-US" sz="2400" dirty="0"/>
              <a:t>Problems with Estimating Risk</a:t>
            </a:r>
          </a:p>
          <a:p>
            <a:pPr>
              <a:buFont typeface="Arial"/>
              <a:buChar char="•"/>
              <a:defRPr/>
            </a:pPr>
            <a:r>
              <a:rPr lang="en-US" sz="2400" dirty="0"/>
              <a:t>Problems with Forecasting Dividends</a:t>
            </a:r>
          </a:p>
        </p:txBody>
      </p:sp>
    </p:spTree>
    <p:extLst>
      <p:ext uri="{BB962C8B-B14F-4D97-AF65-F5344CB8AC3E}">
        <p14:creationId xmlns:p14="http://schemas.microsoft.com/office/powerpoint/2010/main" val="2629910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/>
                <a:cs typeface="ヒラギノ角ゴ Pro W3"/>
              </a:rPr>
              <a:t>Chapter 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400" dirty="0">
                <a:ea typeface="ヒラギノ角ゴ Pro W3"/>
                <a:cs typeface="ヒラギノ角ゴ Pro W3"/>
              </a:rPr>
              <a:t>Topics Addressed</a:t>
            </a:r>
          </a:p>
          <a:p>
            <a:pPr marL="256032" lvl="1" indent="-256032">
              <a:spcBef>
                <a:spcPts val="900"/>
              </a:spcBef>
            </a:pPr>
            <a:r>
              <a:rPr lang="en-US" altLang="en-US" dirty="0">
                <a:ea typeface="ヒラギノ角ゴ Pro W3"/>
                <a:cs typeface="ヒラギノ角ゴ Pro W3"/>
              </a:rPr>
              <a:t>Stock Market Indexes</a:t>
            </a:r>
          </a:p>
          <a:p>
            <a:pPr marL="256032" lvl="1" indent="-256032">
              <a:spcBef>
                <a:spcPts val="900"/>
              </a:spcBef>
            </a:pPr>
            <a:r>
              <a:rPr lang="en-US" altLang="en-US" dirty="0">
                <a:ea typeface="ヒラギノ角ゴ Pro W3"/>
                <a:cs typeface="ヒラギノ角ゴ Pro W3"/>
              </a:rPr>
              <a:t>Buying Foreign Stocks</a:t>
            </a:r>
          </a:p>
          <a:p>
            <a:pPr marL="256032" lvl="1" indent="-256032">
              <a:spcBef>
                <a:spcPts val="900"/>
              </a:spcBef>
            </a:pPr>
            <a:r>
              <a:rPr lang="en-US" altLang="en-US" dirty="0">
                <a:ea typeface="ヒラギノ角ゴ Pro W3"/>
                <a:cs typeface="ヒラギノ角ゴ Pro W3"/>
              </a:rPr>
              <a:t>Regulation of the Stock Market</a:t>
            </a:r>
          </a:p>
          <a:p>
            <a:pPr marL="256032" lvl="1" indent="-256032">
              <a:spcBef>
                <a:spcPts val="900"/>
              </a:spcBef>
            </a:pPr>
            <a:r>
              <a:rPr lang="en-US" altLang="en-US" dirty="0">
                <a:ea typeface="ヒラギノ角ゴ Pro W3"/>
                <a:cs typeface="ヒラギノ角ゴ Pro W3"/>
              </a:rPr>
              <a:t>Investing in Stocks</a:t>
            </a:r>
          </a:p>
          <a:p>
            <a:pPr marL="256032" lvl="1" indent="-256032">
              <a:spcBef>
                <a:spcPts val="900"/>
              </a:spcBef>
            </a:pPr>
            <a:r>
              <a:rPr lang="en-US" altLang="en-US" dirty="0">
                <a:ea typeface="ヒラギノ角ゴ Pro W3"/>
                <a:cs typeface="ヒラギノ角ゴ Pro W3"/>
              </a:rPr>
              <a:t>Computing the Price of Common Stock</a:t>
            </a:r>
          </a:p>
          <a:p>
            <a:pPr marL="256032" lvl="1" indent="-256032">
              <a:spcBef>
                <a:spcPts val="900"/>
              </a:spcBef>
            </a:pPr>
            <a:r>
              <a:rPr lang="en-US" altLang="en-US" dirty="0">
                <a:ea typeface="ヒラギノ角ゴ Pro W3"/>
                <a:cs typeface="ヒラギノ角ゴ Pro W3"/>
              </a:rPr>
              <a:t>How the Market Sets Security Prices</a:t>
            </a:r>
          </a:p>
          <a:p>
            <a:pPr marL="256032" lvl="1" indent="-256032">
              <a:spcBef>
                <a:spcPts val="900"/>
              </a:spcBef>
            </a:pPr>
            <a:r>
              <a:rPr lang="en-US" altLang="en-US" dirty="0">
                <a:ea typeface="ヒラギノ角ゴ Pro W3"/>
                <a:cs typeface="ヒラギノ角ゴ Pro W3"/>
              </a:rPr>
              <a:t>Errors in 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37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ヒラギノ角ゴ Pro W3"/>
                <a:cs typeface="ヒラギノ角ゴ Pro W3"/>
              </a:rPr>
              <a:t>Table 13.1 Stock Prices for a Security with </a:t>
            </a:r>
            <a:r>
              <a:rPr lang="en-US" altLang="en-US" sz="2400" i="1" dirty="0">
                <a:ea typeface="ヒラギノ角ゴ Pro W3"/>
                <a:cs typeface="ヒラギノ角ゴ Pro W3"/>
              </a:rPr>
              <a:t>D</a:t>
            </a:r>
            <a:r>
              <a:rPr lang="en-US" altLang="en-US" sz="2400" baseline="-25000" dirty="0">
                <a:ea typeface="ヒラギノ角ゴ Pro W3"/>
                <a:cs typeface="ヒラギノ角ゴ Pro W3"/>
              </a:rPr>
              <a:t>0</a:t>
            </a:r>
            <a:r>
              <a:rPr lang="en-US" altLang="en-US" sz="2400" dirty="0">
                <a:ea typeface="ヒラギノ角ゴ Pro W3"/>
                <a:cs typeface="ヒラギノ角ゴ Pro W3"/>
              </a:rPr>
              <a:t> = $2.00, </a:t>
            </a:r>
            <a:r>
              <a:rPr lang="en-US" altLang="en-US" sz="2400" i="1" dirty="0" err="1">
                <a:ea typeface="ヒラギノ角ゴ Pro W3"/>
                <a:cs typeface="ヒラギノ角ゴ Pro W3"/>
              </a:rPr>
              <a:t>k</a:t>
            </a:r>
            <a:r>
              <a:rPr lang="en-US" altLang="en-US" sz="2400" i="1" baseline="-25000" dirty="0" err="1">
                <a:ea typeface="ヒラギノ角ゴ Pro W3"/>
                <a:cs typeface="ヒラギノ角ゴ Pro W3"/>
              </a:rPr>
              <a:t>e</a:t>
            </a:r>
            <a:r>
              <a:rPr lang="en-US" altLang="en-US" sz="2400" i="1" dirty="0">
                <a:ea typeface="ヒラギノ角ゴ Pro W3"/>
                <a:cs typeface="ヒラギノ角ゴ Pro W3"/>
              </a:rPr>
              <a:t> </a:t>
            </a:r>
            <a:r>
              <a:rPr lang="en-US" altLang="en-US" sz="2400" dirty="0">
                <a:ea typeface="ヒラギノ角ゴ Pro W3"/>
                <a:cs typeface="ヒラギノ角ゴ Pro W3"/>
              </a:rPr>
              <a:t>= 15%, and Constant Growth Rates as Listed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0" y="1760541"/>
          <a:ext cx="6096000" cy="33369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Growth (%)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Price</a:t>
                      </a:r>
                      <a:r>
                        <a:rPr lang="en-US" sz="1800" b="1" baseline="0" dirty="0"/>
                        <a:t> ($)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14.43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17.17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21.00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44.00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55.50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74.67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113.00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228.00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736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ヒラギノ角ゴ Pro W3"/>
                <a:cs typeface="ヒラギノ角ゴ Pro W3"/>
              </a:rPr>
              <a:t>Table 13.2 Stock Prices for a Security with </a:t>
            </a:r>
            <a:r>
              <a:rPr lang="en-US" altLang="en-US" sz="2400" i="1" dirty="0">
                <a:ea typeface="ヒラギノ角ゴ Pro W3"/>
                <a:cs typeface="ヒラギノ角ゴ Pro W3"/>
              </a:rPr>
              <a:t>D</a:t>
            </a:r>
            <a:r>
              <a:rPr lang="en-US" altLang="en-US" sz="2400" baseline="-25000" dirty="0">
                <a:ea typeface="ヒラギノ角ゴ Pro W3"/>
                <a:cs typeface="ヒラギノ角ゴ Pro W3"/>
              </a:rPr>
              <a:t>0</a:t>
            </a:r>
            <a:r>
              <a:rPr lang="en-US" altLang="en-US" sz="2400" dirty="0">
                <a:ea typeface="ヒラギノ角ゴ Pro W3"/>
                <a:cs typeface="ヒラギノ角ゴ Pro W3"/>
              </a:rPr>
              <a:t> = $2.00, </a:t>
            </a:r>
            <a:r>
              <a:rPr lang="en-US" altLang="en-US" sz="2400" i="1" dirty="0">
                <a:ea typeface="ヒラギノ角ゴ Pro W3"/>
                <a:cs typeface="ヒラギノ角ゴ Pro W3"/>
              </a:rPr>
              <a:t>g </a:t>
            </a:r>
            <a:r>
              <a:rPr lang="en-US" altLang="en-US" sz="2400" dirty="0">
                <a:ea typeface="ヒラギノ角ゴ Pro W3"/>
                <a:cs typeface="ヒラギノ角ゴ Pro W3"/>
              </a:rPr>
              <a:t>= 5%, and Required Returns as Listed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0" y="2131219"/>
          <a:ext cx="6096000" cy="2595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Required</a:t>
                      </a:r>
                      <a:r>
                        <a:rPr lang="en-US" sz="1800" b="1" baseline="0" dirty="0"/>
                        <a:t> Return (%)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Price ($)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42.00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35.00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30.00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26.25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23.33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21.00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916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/>
                <a:cs typeface="ヒラギノ角ゴ Pro W3"/>
              </a:rPr>
              <a:t>Errors in Valuation </a:t>
            </a:r>
            <a:r>
              <a:rPr lang="en-US" altLang="en-US" sz="1800" dirty="0">
                <a:ea typeface="ヒラギノ角ゴ Pro W3"/>
                <a:cs typeface="ヒラギノ角ゴ Pro W3"/>
              </a:rPr>
              <a:t>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400" dirty="0">
                <a:ea typeface="ヒラギノ角ゴ Pro W3"/>
                <a:cs typeface="ヒラギノ角ゴ Pro W3"/>
              </a:rPr>
              <a:t>Security valuation is not an exact science!</a:t>
            </a:r>
          </a:p>
          <a:p>
            <a:pPr marL="0" indent="0">
              <a:buNone/>
            </a:pPr>
            <a:r>
              <a:rPr lang="en-US" altLang="en-US" sz="2400" dirty="0">
                <a:ea typeface="ヒラギノ角ゴ Pro W3"/>
                <a:cs typeface="ヒラギノ角ゴ Pro W3"/>
              </a:rPr>
              <a:t>Considering different growth rates, required rates, etc., is important in determining if a stock is a good value as an investment.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9995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/>
                <a:cs typeface="ヒラギノ角ゴ Pro W3"/>
              </a:rPr>
              <a:t>Case: The 2007–2009 Financial Crisis and the Stock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400" dirty="0">
                <a:ea typeface="ヒラギノ角ゴ Pro W3"/>
                <a:cs typeface="ヒラギノ角ゴ Pro W3"/>
              </a:rPr>
              <a:t>The financial crisis, which started in August 2007, was the start of one of the worst bear markets.</a:t>
            </a:r>
          </a:p>
          <a:p>
            <a:pPr>
              <a:spcBef>
                <a:spcPts val="1200"/>
              </a:spcBef>
            </a:pPr>
            <a:r>
              <a:rPr lang="en-US" altLang="en-US" sz="2400" dirty="0">
                <a:ea typeface="ヒラギノ角ゴ Pro W3"/>
                <a:cs typeface="ヒラギノ角ゴ Pro W3"/>
              </a:rPr>
              <a:t>The crisis lowered </a:t>
            </a:r>
            <a:r>
              <a:rPr lang="ja-JP" altLang="en-US" sz="2400" dirty="0"/>
              <a:t>“</a:t>
            </a:r>
            <a:r>
              <a:rPr lang="en-US" altLang="ja-JP" sz="2400" dirty="0"/>
              <a:t>g</a:t>
            </a:r>
            <a:r>
              <a:rPr lang="ja-JP" altLang="en-US" sz="2400" dirty="0"/>
              <a:t>”</a:t>
            </a:r>
            <a:r>
              <a:rPr lang="en-US" altLang="ja-JP" sz="2400" dirty="0">
                <a:ea typeface="ヒラギノ角ゴ Pro W3"/>
                <a:cs typeface="ヒラギノ角ゴ Pro W3"/>
              </a:rPr>
              <a:t> in the Gordon Growth model - driving down prices.</a:t>
            </a:r>
          </a:p>
          <a:p>
            <a:pPr>
              <a:spcBef>
                <a:spcPts val="1200"/>
              </a:spcBef>
            </a:pPr>
            <a:r>
              <a:rPr lang="en-US" altLang="en-US" sz="2400" dirty="0">
                <a:ea typeface="ヒラギノ角ゴ Pro W3"/>
                <a:cs typeface="ヒラギノ角ゴ Pro W3"/>
              </a:rPr>
              <a:t>Also impacts </a:t>
            </a:r>
            <a:r>
              <a:rPr lang="en-US" altLang="en-US" sz="2400" i="1" dirty="0" err="1">
                <a:ea typeface="ヒラギノ角ゴ Pro W3"/>
                <a:cs typeface="ヒラギノ角ゴ Pro W3"/>
              </a:rPr>
              <a:t>k</a:t>
            </a:r>
            <a:r>
              <a:rPr lang="en-US" altLang="en-US" sz="2400" i="1" baseline="-25000" dirty="0" err="1">
                <a:ea typeface="ヒラギノ角ゴ Pro W3"/>
                <a:cs typeface="ヒラギノ角ゴ Pro W3"/>
              </a:rPr>
              <a:t>e</a:t>
            </a:r>
            <a:r>
              <a:rPr lang="en-US" altLang="en-US" sz="2400" dirty="0">
                <a:ea typeface="ヒラギノ角ゴ Pro W3"/>
                <a:cs typeface="ヒラギノ角ゴ Pro W3"/>
              </a:rPr>
              <a:t> - higher uncertainty increases this value, again lowering prices.</a:t>
            </a:r>
          </a:p>
          <a:p>
            <a:pPr>
              <a:spcBef>
                <a:spcPts val="1200"/>
              </a:spcBef>
            </a:pPr>
            <a:r>
              <a:rPr lang="en-US" altLang="en-US" sz="2400" dirty="0">
                <a:ea typeface="ヒラギノ角ゴ Pro W3"/>
                <a:cs typeface="ヒラギノ角ゴ Pro W3"/>
              </a:rPr>
              <a:t>The expectations were still optimistic at the start of the crisis. But, as the reality of the severity of the crisis was understood, prices plummeted.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8340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/>
                <a:cs typeface="ヒラギノ角ゴ Pro W3"/>
              </a:rPr>
              <a:t>Case: 9/11, Enron and the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400" dirty="0"/>
              <a:t>Both 9/11 and the Enron scandal were events in 2001.</a:t>
            </a:r>
          </a:p>
          <a:p>
            <a:pPr>
              <a:spcBef>
                <a:spcPts val="1200"/>
              </a:spcBef>
            </a:pPr>
            <a:r>
              <a:rPr lang="en-US" altLang="en-US" sz="2400" dirty="0"/>
              <a:t>Both should lower </a:t>
            </a:r>
            <a:r>
              <a:rPr lang="ja-JP" altLang="en-US" sz="2400" dirty="0"/>
              <a:t>“</a:t>
            </a:r>
            <a:r>
              <a:rPr lang="en-US" altLang="ja-JP" sz="2400" dirty="0"/>
              <a:t>g</a:t>
            </a:r>
            <a:r>
              <a:rPr lang="ja-JP" altLang="en-US" sz="2400" dirty="0"/>
              <a:t>”</a:t>
            </a:r>
            <a:r>
              <a:rPr lang="en-US" altLang="ja-JP" sz="2400" dirty="0"/>
              <a:t> in the Gordon Growth model - driving down prices.</a:t>
            </a:r>
          </a:p>
          <a:p>
            <a:pPr>
              <a:spcBef>
                <a:spcPts val="1200"/>
              </a:spcBef>
            </a:pPr>
            <a:r>
              <a:rPr lang="en-US" altLang="en-US" sz="2400" dirty="0"/>
              <a:t>Also impacts </a:t>
            </a:r>
            <a:r>
              <a:rPr lang="en-US" altLang="en-US" sz="2400" i="1" dirty="0" err="1"/>
              <a:t>k</a:t>
            </a:r>
            <a:r>
              <a:rPr lang="en-US" altLang="en-US" sz="2400" i="1" baseline="-25000" dirty="0" err="1"/>
              <a:t>e</a:t>
            </a:r>
            <a:r>
              <a:rPr lang="en-US" altLang="en-US" sz="2400" dirty="0"/>
              <a:t> - higher uncertainty increases this value, again lowering prices.</a:t>
            </a:r>
          </a:p>
          <a:p>
            <a:pPr>
              <a:spcBef>
                <a:spcPts val="1200"/>
              </a:spcBef>
            </a:pPr>
            <a:r>
              <a:rPr lang="en-US" altLang="en-US" sz="2400" dirty="0"/>
              <a:t>We did observe in both cases that prices in the market fell. And subsequently rebounded as confidence in US markets returned.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3019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/>
                <a:cs typeface="ヒラギノ角ゴ Pro W3"/>
              </a:rPr>
              <a:t>Stock Market Indexes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ea typeface="ヒラギノ角ゴ Pro W3"/>
                <a:cs typeface="ヒラギノ角ゴ Pro W3"/>
              </a:rPr>
              <a:t>Stock market indexes are frequently used to monitor the behavior of a groups of stocks.</a:t>
            </a:r>
          </a:p>
          <a:p>
            <a:r>
              <a:rPr lang="en-US" altLang="en-US" sz="2400" dirty="0">
                <a:ea typeface="ヒラギノ角ゴ Pro W3"/>
                <a:cs typeface="ヒラギノ角ゴ Pro W3"/>
              </a:rPr>
              <a:t>Major indexes include the Dow Jones Industrial Average, the S&amp;P 500, and the NASDAQ composite.</a:t>
            </a:r>
          </a:p>
          <a:p>
            <a:r>
              <a:rPr lang="en-US" altLang="en-US" sz="2400" dirty="0">
                <a:ea typeface="ヒラギノ角ゴ Pro W3"/>
                <a:cs typeface="ヒラギノ角ゴ Pro W3"/>
              </a:rPr>
              <a:t>The securities that make up the (current) DJIA are included on the next several slides.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2654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ヒラギノ角ゴ Pro W3"/>
                <a:cs typeface="ヒラギノ角ゴ Pro W3"/>
              </a:rPr>
              <a:t>Table 13.3 The Thirty Companies That Make Up the Dow Jones Industrial Average </a:t>
            </a:r>
            <a:r>
              <a:rPr lang="en-US" altLang="en-US" sz="1800" dirty="0">
                <a:ea typeface="ヒラギノ角ゴ Pro W3"/>
                <a:cs typeface="ヒラギノ角ゴ Pro W3"/>
              </a:rPr>
              <a:t>(1 of 3)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0" y="1600200"/>
          <a:ext cx="6096000" cy="40798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98">
                <a:tc>
                  <a:txBody>
                    <a:bodyPr/>
                    <a:lstStyle/>
                    <a:p>
                      <a:r>
                        <a:rPr lang="en-US" sz="1800" b="1" dirty="0"/>
                        <a:t>Company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Stock Symbol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/>
                        <a:t>3M</a:t>
                      </a:r>
                      <a:r>
                        <a:rPr lang="en-US" sz="1800" baseline="0" dirty="0"/>
                        <a:t> Co.</a:t>
                      </a:r>
                      <a:endParaRPr lang="en-US" sz="1800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MMM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/>
                        <a:t>Apple Inc.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AAPL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/>
                        <a:t>American Express Co.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AXP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/>
                        <a:t>Boeing Co.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BA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/>
                        <a:t>Caterpillar Inc.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CAT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/>
                        <a:t>Chevron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CVX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/>
                        <a:t>Cisco</a:t>
                      </a:r>
                      <a:r>
                        <a:rPr lang="en-US" sz="1800" baseline="0" dirty="0"/>
                        <a:t> Systems</a:t>
                      </a:r>
                      <a:endParaRPr lang="en-US" sz="1800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CSCO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/>
                        <a:t>Coca-Cola Co.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KO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/>
                        <a:t>E.I. DuPont de Nemours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DD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/>
                        <a:t>Exxon Mobil Corp.</a:t>
                      </a:r>
                      <a:endParaRPr lang="en-US" sz="1800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XOM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723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ヒラギノ角ゴ Pro W3"/>
                <a:cs typeface="ヒラギノ角ゴ Pro W3"/>
              </a:rPr>
              <a:t>Table 13.3 The Thirty Companies That Make Up the Dow Jones Industrial Average </a:t>
            </a:r>
            <a:r>
              <a:rPr lang="en-US" altLang="en-US" sz="1800" dirty="0">
                <a:ea typeface="ヒラギノ角ゴ Pro W3"/>
                <a:cs typeface="ヒラギノ角ゴ Pro W3"/>
              </a:rPr>
              <a:t>(2 of 3)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0" y="1600200"/>
          <a:ext cx="6096000" cy="43490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98">
                <a:tc>
                  <a:txBody>
                    <a:bodyPr/>
                    <a:lstStyle/>
                    <a:p>
                      <a:r>
                        <a:rPr lang="en-US" sz="1800" b="1" dirty="0"/>
                        <a:t>Company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Stock Symbol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General Electric Co.</a:t>
                      </a:r>
                      <a:endParaRPr lang="en-US" sz="1800" dirty="0"/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GE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Goldman Sachs</a:t>
                      </a:r>
                      <a:endParaRPr lang="en-US" sz="1800" dirty="0"/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GS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Home Depot Inc.</a:t>
                      </a:r>
                      <a:endParaRPr lang="en-US" sz="1800" dirty="0"/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HD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International Business Machines</a:t>
                      </a:r>
                      <a:endParaRPr lang="en-US" sz="1800" dirty="0"/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IBM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Intel Corp.</a:t>
                      </a:r>
                      <a:endParaRPr lang="en-US" sz="1800" dirty="0"/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INTC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Johnson &amp; Johnson</a:t>
                      </a:r>
                      <a:endParaRPr lang="en-US" sz="1800" dirty="0"/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JNJ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JP Morgan Chase &amp; Co.</a:t>
                      </a:r>
                      <a:endParaRPr lang="en-US" sz="1800" dirty="0"/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JPM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McDonald’s Corp.</a:t>
                      </a:r>
                      <a:endParaRPr lang="en-US" sz="1800" dirty="0"/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MCD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Merck &amp; Co. Inc.</a:t>
                      </a:r>
                      <a:endParaRPr lang="en-US" sz="1800" dirty="0"/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MRK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Microsoft Corp.</a:t>
                      </a:r>
                      <a:endParaRPr lang="en-US" sz="1800" dirty="0"/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MSFT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917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ヒラギノ角ゴ Pro W3"/>
                <a:cs typeface="ヒラギノ角ゴ Pro W3"/>
              </a:rPr>
              <a:t>Table 13.3 The Thirty Companies That Make Up the Dow Jones Industrial Average </a:t>
            </a:r>
            <a:r>
              <a:rPr lang="en-US" altLang="en-US" sz="1800" dirty="0">
                <a:ea typeface="ヒラギノ角ゴ Pro W3"/>
                <a:cs typeface="ヒラギノ角ゴ Pro W3"/>
              </a:rPr>
              <a:t>(3 of 3)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0" y="1600200"/>
          <a:ext cx="6096000" cy="40798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98">
                <a:tc>
                  <a:txBody>
                    <a:bodyPr/>
                    <a:lstStyle/>
                    <a:p>
                      <a:r>
                        <a:rPr lang="en-US" sz="1800" b="1" dirty="0"/>
                        <a:t>Company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Stock Symbol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Nike</a:t>
                      </a:r>
                      <a:endParaRPr lang="en-US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NKE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Pfizer Inc.</a:t>
                      </a:r>
                      <a:endParaRPr lang="en-US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PFE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Procter &amp; Gamble Co.</a:t>
                      </a:r>
                      <a:endParaRPr lang="en-US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PG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Travelers Corp.</a:t>
                      </a:r>
                      <a:endParaRPr lang="en-US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TRV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United Technologies Corp.</a:t>
                      </a:r>
                      <a:endParaRPr lang="en-US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UTX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United Health Group</a:t>
                      </a:r>
                      <a:endParaRPr lang="en-US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UNH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Verizon Communications Inc.</a:t>
                      </a:r>
                      <a:endParaRPr lang="en-US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VZ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Visa International</a:t>
                      </a:r>
                      <a:endParaRPr lang="en-US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V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Wal-Mart Stores Inc.</a:t>
                      </a:r>
                      <a:endParaRPr lang="en-US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WMT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Walt Disney Co.</a:t>
                      </a:r>
                      <a:endParaRPr lang="en-US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DIS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0649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ヒラギノ角ゴ Pro W3"/>
                <a:cs typeface="ヒラギノ角ゴ Pro W3"/>
              </a:rPr>
              <a:t>Figure 13.2 Dow Jones Industrial Averages, 1980–2016 </a:t>
            </a:r>
            <a:br>
              <a:rPr lang="en-US" altLang="en-US" sz="2400" dirty="0">
                <a:ea typeface="ヒラギノ角ゴ Pro W3"/>
                <a:cs typeface="ヒラギノ角ゴ Pro W3"/>
              </a:rPr>
            </a:br>
            <a:r>
              <a:rPr lang="en-US" altLang="en-US" sz="1800" dirty="0">
                <a:ea typeface="ヒラギノ角ゴ Pro W3"/>
                <a:cs typeface="ヒラギノ角ゴ Pro W3"/>
              </a:rPr>
              <a:t>(1 of 2)</a:t>
            </a:r>
            <a:endParaRPr lang="en-US" sz="2400" dirty="0"/>
          </a:p>
        </p:txBody>
      </p:sp>
      <p:pic>
        <p:nvPicPr>
          <p:cNvPr id="4" name="Picture 2" descr="The vertical axis of the first graph is labeled &quot;DJIA&quot; and ranges from 500 to 3000 in increments of 500. The horizontal axis lists dates from 1980 to 1989 in 1-year increments. The line shows a value of 750 for the year 1980 which increases to a value of 1,150 by the year 1983. With a fluctuating trend the line shows a net growth over the years and reaches to a value of 1800 by 1986 and to a value of 2,750 by 1987. The shows a sudden decline for the year 1988 and the value falls down to 2,000. However, the value recovers back to 2,750 by the year 1989.&#10;The vertical axis of the second graph is labeled &quot;DJIA&quot; and ranges from 2,000 to 20,000 in increments of 1,000. The horizontal axis lists dates from 1990 to 2016 in 1-year increments. The line shows a value of 2,500 for 1991 which with a consistent growth rate reaches to a value of 11,000 by the year 2000. The line shows a declining trend thereafter and falls down to a value of 8,000 by the year 2003. The line shows a growing trend after 2003 and reaches to a value of 14,000 by 2008 where it shows a sudden decline and falls down to a value of 7,000 in 2009. The line shows a growing trend after 2009 and with a consistent growth over the years reaches to a value of 17,000 by the year 2015.&#10;The values used in the description are approximat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120" y="1676401"/>
            <a:ext cx="7223760" cy="452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8694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/>
                <a:cs typeface="ヒラギノ角ゴ Pro W3"/>
              </a:rPr>
              <a:t>Investing in Stocks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1600199"/>
            <a:ext cx="3950208" cy="4434840"/>
          </a:xfrm>
        </p:spPr>
        <p:txBody>
          <a:bodyPr/>
          <a:lstStyle/>
          <a:p>
            <a:pPr marL="402336" indent="-402336">
              <a:buFontTx/>
              <a:buAutoNum type="arabicPeriod"/>
            </a:pPr>
            <a:r>
              <a:rPr lang="en-US" altLang="en-US" sz="2400" dirty="0">
                <a:ea typeface="ヒラギノ角ゴ Pro W3"/>
                <a:cs typeface="ヒラギノ角ゴ Pro W3"/>
              </a:rPr>
              <a:t>Represents ownership </a:t>
            </a:r>
            <a:br>
              <a:rPr lang="en-US" altLang="en-US" sz="2400" dirty="0">
                <a:ea typeface="ヒラギノ角ゴ Pro W3"/>
                <a:cs typeface="ヒラギノ角ゴ Pro W3"/>
              </a:rPr>
            </a:br>
            <a:r>
              <a:rPr lang="en-US" altLang="en-US" sz="2400" dirty="0">
                <a:ea typeface="ヒラギノ角ゴ Pro W3"/>
                <a:cs typeface="ヒラギノ角ゴ Pro W3"/>
              </a:rPr>
              <a:t>in a firm</a:t>
            </a:r>
          </a:p>
          <a:p>
            <a:pPr marL="402336" indent="-402336">
              <a:buFontTx/>
              <a:buAutoNum type="arabicPeriod"/>
            </a:pPr>
            <a:r>
              <a:rPr lang="en-US" altLang="en-US" sz="2400" dirty="0">
                <a:ea typeface="ヒラギノ角ゴ Pro W3"/>
                <a:cs typeface="ヒラギノ角ゴ Pro W3"/>
              </a:rPr>
              <a:t>Earn a return in </a:t>
            </a:r>
            <a:br>
              <a:rPr lang="en-US" altLang="en-US" sz="2400" dirty="0">
                <a:ea typeface="ヒラギノ角ゴ Pro W3"/>
                <a:cs typeface="ヒラギノ角ゴ Pro W3"/>
              </a:rPr>
            </a:br>
            <a:r>
              <a:rPr lang="en-US" altLang="en-US" sz="2400" dirty="0">
                <a:ea typeface="ヒラギノ角ゴ Pro W3"/>
                <a:cs typeface="ヒラギノ角ゴ Pro W3"/>
              </a:rPr>
              <a:t>two ways</a:t>
            </a:r>
          </a:p>
          <a:p>
            <a:pPr lvl="1"/>
            <a:r>
              <a:rPr lang="en-US" altLang="en-US" sz="2400" dirty="0">
                <a:ea typeface="ヒラギノ角ゴ Pro W3"/>
                <a:cs typeface="ヒラギノ角ゴ Pro W3"/>
              </a:rPr>
              <a:t>Price of the stock rises </a:t>
            </a:r>
            <a:br>
              <a:rPr lang="en-US" altLang="en-US" sz="2400" dirty="0">
                <a:ea typeface="ヒラギノ角ゴ Pro W3"/>
                <a:cs typeface="ヒラギノ角ゴ Pro W3"/>
              </a:rPr>
            </a:br>
            <a:r>
              <a:rPr lang="en-US" altLang="en-US" sz="2400" dirty="0">
                <a:ea typeface="ヒラギノ角ゴ Pro W3"/>
                <a:cs typeface="ヒラギノ角ゴ Pro W3"/>
              </a:rPr>
              <a:t>over time</a:t>
            </a:r>
            <a:endParaRPr lang="en-US" sz="2400" dirty="0"/>
          </a:p>
          <a:p>
            <a:pPr lvl="1"/>
            <a:r>
              <a:rPr lang="en-US" altLang="en-US" sz="2400" dirty="0">
                <a:ea typeface="ヒラギノ角ゴ Pro W3"/>
                <a:cs typeface="ヒラギノ角ゴ Pro W3"/>
              </a:rPr>
              <a:t>Dividends are paid to the stockholder</a:t>
            </a:r>
            <a:endParaRPr lang="en-US" sz="2400" dirty="0"/>
          </a:p>
          <a:p>
            <a:pPr marL="402336" indent="-402336">
              <a:buFontTx/>
              <a:buAutoNum type="arabicPeriod"/>
            </a:pPr>
            <a:r>
              <a:rPr lang="en-US" altLang="en-US" sz="2400" dirty="0">
                <a:ea typeface="ヒラギノ角ゴ Pro W3"/>
                <a:cs typeface="ヒラギノ角ゴ Pro W3"/>
              </a:rPr>
              <a:t>Stockholders have claim on all assets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6278880" y="1600200"/>
            <a:ext cx="3950208" cy="4434840"/>
          </a:xfrm>
        </p:spPr>
        <p:txBody>
          <a:bodyPr/>
          <a:lstStyle/>
          <a:p>
            <a:pPr marL="402336" indent="-402336">
              <a:buFont typeface="+mj-lt"/>
              <a:buAutoNum type="arabicPeriod" startAt="4"/>
            </a:pPr>
            <a:r>
              <a:rPr lang="en-US" altLang="en-US" sz="2400" dirty="0"/>
              <a:t>Right to vote for directors and on certain issues</a:t>
            </a:r>
            <a:endParaRPr lang="en-US" altLang="en-US" sz="2400" dirty="0">
              <a:ea typeface="ヒラギノ角ゴ Pro W3"/>
              <a:cs typeface="ヒラギノ角ゴ Pro W3"/>
            </a:endParaRPr>
          </a:p>
          <a:p>
            <a:pPr marL="402336" indent="-402336">
              <a:buFont typeface="+mj-lt"/>
              <a:buAutoNum type="arabicPeriod" startAt="4"/>
            </a:pPr>
            <a:r>
              <a:rPr lang="en-US" altLang="en-US" sz="2400" dirty="0"/>
              <a:t>Two types</a:t>
            </a:r>
            <a:endParaRPr lang="en-US" altLang="en-US" sz="2400" dirty="0">
              <a:ea typeface="ヒラギノ角ゴ Pro W3"/>
              <a:cs typeface="ヒラギノ角ゴ Pro W3"/>
            </a:endParaRPr>
          </a:p>
          <a:p>
            <a:pPr lvl="1"/>
            <a:r>
              <a:rPr lang="en-US" altLang="en-US" sz="2400" dirty="0"/>
              <a:t>Common stock</a:t>
            </a:r>
            <a:endParaRPr lang="en-US" sz="2400" dirty="0"/>
          </a:p>
          <a:p>
            <a:pPr marL="1143000" lvl="1">
              <a:buFont typeface="Wingdings" pitchFamily="2" charset="2"/>
              <a:buChar char="§"/>
            </a:pPr>
            <a:r>
              <a:rPr lang="en-US" altLang="en-US" sz="2400" dirty="0"/>
              <a:t>Right to vote</a:t>
            </a:r>
          </a:p>
          <a:p>
            <a:pPr marL="1143000" lvl="1">
              <a:buFont typeface="Wingdings" pitchFamily="2" charset="2"/>
              <a:buChar char="§"/>
            </a:pPr>
            <a:r>
              <a:rPr lang="en-US" altLang="en-US" sz="2400" dirty="0"/>
              <a:t>Receive dividends</a:t>
            </a:r>
            <a:endParaRPr lang="en-US" altLang="en-US" sz="2400" dirty="0">
              <a:ea typeface="ヒラギノ角ゴ Pro W3"/>
              <a:cs typeface="ヒラギノ角ゴ Pro W3"/>
            </a:endParaRPr>
          </a:p>
          <a:p>
            <a:pPr lvl="1"/>
            <a:r>
              <a:rPr lang="en-US" altLang="en-US" sz="2400" dirty="0"/>
              <a:t>Preferred stock</a:t>
            </a:r>
            <a:endParaRPr lang="en-US" sz="2400" dirty="0"/>
          </a:p>
          <a:p>
            <a:pPr marL="1143000" lvl="1">
              <a:buFont typeface="Wingdings" pitchFamily="2" charset="2"/>
              <a:buChar char="§"/>
            </a:pPr>
            <a:r>
              <a:rPr lang="en-US" altLang="en-US" sz="2400" dirty="0"/>
              <a:t>Receive a fixed dividend</a:t>
            </a:r>
          </a:p>
          <a:p>
            <a:pPr marL="1143000" lvl="1">
              <a:buFont typeface="Wingdings" pitchFamily="2" charset="2"/>
              <a:buChar char="§"/>
            </a:pPr>
            <a:r>
              <a:rPr lang="en-US" altLang="en-US" sz="2400" dirty="0"/>
              <a:t>Do not usually vote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37778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ヒラギノ角ゴ Pro W3"/>
                <a:cs typeface="ヒラギノ角ゴ Pro W3"/>
              </a:rPr>
              <a:t>Figure 13.2 Dow Jones Industrial Averages, 1980–2016 </a:t>
            </a:r>
            <a:br>
              <a:rPr lang="en-US" altLang="en-US" sz="2400" dirty="0">
                <a:ea typeface="ヒラギノ角ゴ Pro W3"/>
                <a:cs typeface="ヒラギノ角ゴ Pro W3"/>
              </a:rPr>
            </a:br>
            <a:r>
              <a:rPr lang="en-US" altLang="en-US" sz="1600" dirty="0">
                <a:ea typeface="ヒラギノ角ゴ Pro W3"/>
                <a:cs typeface="ヒラギノ角ゴ Pro W3"/>
              </a:rPr>
              <a:t>(2 of 2)</a:t>
            </a:r>
            <a:endParaRPr lang="en-US" sz="2400" dirty="0"/>
          </a:p>
        </p:txBody>
      </p:sp>
      <p:pic>
        <p:nvPicPr>
          <p:cNvPr id="4" name="Picture 2" descr="The vertical axis of the first graph is labeled &quot;DJIA&quot; and ranges from 500 to 3000 in increments of 500. The horizontal axis lists dates from 1980 to 1989 in 1-year increments. The line shows a value of 750 for the year 1980 which increases to a value of 1,150 by the year 1983. With a fluctuating trend the line shows a net growth over the years and reaches to a value of 1800 by 1986 and to a value of 2,750 by 1987. The shows a sudden decline for the year 1988 and the value falls down to 2,000. However, the value recovers back to 2,750 by the year 1989.&#10;The vertical axis of the second graph is labeled &quot;DJIA&quot; and ranges from 2,000 to 20,000 in increments of 1,000. The horizontal axis lists dates from 1990 to 2016 in 1-year increments. The line shows a value of 2,500 for 1991 which with a consistent growth rate reaches to a value of 11,000 by the year 2000. The line shows a declining trend thereafter and falls down to a value of 8,000 by the year 2003. The line shows a growing trend after 2003 and reaches to a value of 14,000 by 2008 where it shows a sudden decline and falls down to a value of 7,000 in 2009. The line shows a growing trend after 2009 and with a consistent growth over the years reaches to a value of 17,000 by the year 2015.&#10;The values used in the description are approximat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00200"/>
            <a:ext cx="7315200" cy="460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1000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/>
                <a:cs typeface="ヒラギノ角ゴ Pro W3"/>
              </a:rPr>
              <a:t>Buying Foreign Stocks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ea typeface="ヒラギノ角ゴ Pro W3"/>
                <a:cs typeface="ヒラギノ角ゴ Pro W3"/>
              </a:rPr>
              <a:t>Buying foreign stocks is useful from a diversification perspective. However, the purchase may be complicated if the shares are not traded in the U.S.</a:t>
            </a:r>
          </a:p>
          <a:p>
            <a:r>
              <a:rPr lang="en-US" altLang="en-US" sz="2400" dirty="0">
                <a:ea typeface="ヒラギノ角ゴ Pro W3"/>
                <a:cs typeface="ヒラギノ角ゴ Pro W3"/>
              </a:rPr>
              <a:t>American depository receipts (ADRs) allow foreign firms to trade on U.S. exchanges, facilitating their purchase. U.S. banks buy foreign shares and issue receipts against the shares in U.S. markets.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3919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/>
                <a:cs typeface="ヒラギノ角ゴ Pro W3"/>
              </a:rPr>
              <a:t>Regulation of the Stock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ea typeface="ヒラギノ角ゴ Pro W3"/>
                <a:cs typeface="ヒラギノ角ゴ Pro W3"/>
              </a:rPr>
              <a:t>The primary mission of the SEC is </a:t>
            </a:r>
            <a:r>
              <a:rPr lang="ja-JP" altLang="en-US" sz="2400" dirty="0"/>
              <a:t>“</a:t>
            </a:r>
            <a:r>
              <a:rPr lang="en-US" altLang="ja-JP" sz="2400" dirty="0">
                <a:ea typeface="ヒラギノ角ゴ Pro W3"/>
                <a:cs typeface="ヒラギノ角ゴ Pro W3"/>
              </a:rPr>
              <a:t>…to protect investors and maintain the integrity of the securities markets.</a:t>
            </a:r>
            <a:r>
              <a:rPr lang="ja-JP" altLang="en-US" sz="2400" dirty="0"/>
              <a:t>”</a:t>
            </a:r>
            <a:endParaRPr lang="en-US" altLang="ja-JP" sz="2400" dirty="0">
              <a:ea typeface="ヒラギノ角ゴ Pro W3"/>
              <a:cs typeface="ヒラギノ角ゴ Pro W3"/>
            </a:endParaRPr>
          </a:p>
          <a:p>
            <a:r>
              <a:rPr lang="en-US" altLang="en-US" sz="2400" dirty="0">
                <a:ea typeface="ヒラギノ角ゴ Pro W3"/>
                <a:cs typeface="ヒラギノ角ゴ Pro W3"/>
              </a:rPr>
              <a:t>The SEC brings around 500 actions against individuals and firms each year toward this effort. This is accomplished through the joint efforts of four divisions.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6852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/>
                <a:cs typeface="ヒラギノ角ゴ Pro W3"/>
              </a:rPr>
              <a:t>Regulation of the Stock Market: Divisions of the SEC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ea typeface="ヒラギノ角ゴ Pro W3"/>
                <a:cs typeface="ヒラギノ角ゴ Pro W3"/>
              </a:rPr>
              <a:t>Division of Corporate Finance: responsible for collecting, reviewing, and making available all of the documents corporations and individuals are required to file</a:t>
            </a:r>
          </a:p>
          <a:p>
            <a:r>
              <a:rPr lang="en-US" altLang="en-US" sz="2400" dirty="0">
                <a:ea typeface="ヒラギノ角ゴ Pro W3"/>
                <a:cs typeface="ヒラギノ角ゴ Pro W3"/>
              </a:rPr>
              <a:t>Division of Market Regulation: establishes and maintains rules for orderly and efficient markets.</a:t>
            </a:r>
          </a:p>
          <a:p>
            <a:r>
              <a:rPr lang="en-US" altLang="en-US" sz="2400" dirty="0">
                <a:ea typeface="ヒラギノ角ゴ Pro W3"/>
                <a:cs typeface="ヒラギノ角ゴ Pro W3"/>
              </a:rPr>
              <a:t>Division of Investment Management: oversees and regulates the investment management industry</a:t>
            </a:r>
          </a:p>
          <a:p>
            <a:r>
              <a:rPr lang="en-US" altLang="en-US" sz="2400" dirty="0">
                <a:ea typeface="ヒラギノ角ゴ Pro W3"/>
                <a:cs typeface="ヒラギノ角ゴ Pro W3"/>
              </a:rPr>
              <a:t>Division of Enforcement: investigates violations of the rules and regulations established by the other divisions.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17031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/>
                <a:cs typeface="ヒラギノ角ゴ Pro W3"/>
              </a:rPr>
              <a:t>Chapter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z="2400" dirty="0">
                <a:ea typeface="ヒラギノ角ゴ Pro W3"/>
                <a:cs typeface="ヒラギノ角ゴ Pro W3"/>
              </a:rPr>
              <a:t>Investing in Stocks: we developed an understanding the structure of the various trading systems, including exchanges and OTC markets</a:t>
            </a:r>
          </a:p>
          <a:p>
            <a:r>
              <a:rPr lang="en-US" altLang="en-US" sz="2400" dirty="0">
                <a:ea typeface="ヒラギノ角ゴ Pro W3"/>
                <a:cs typeface="ヒラギノ角ゴ Pro W3"/>
              </a:rPr>
              <a:t>Computing the Price of Common Stock: various techniques for valuing dividends and earnings were presented</a:t>
            </a:r>
          </a:p>
          <a:p>
            <a:r>
              <a:rPr lang="en-US" altLang="en-US" sz="2400" dirty="0">
                <a:ea typeface="ヒラギノ角ゴ Pro W3"/>
                <a:cs typeface="ヒラギノ角ゴ Pro W3"/>
              </a:rPr>
              <a:t>How the Market Sets Security Prices: the basic idea that prices are set by the </a:t>
            </a:r>
            <a:r>
              <a:rPr lang="ja-JP" altLang="en-US" sz="2400" dirty="0"/>
              <a:t>“</a:t>
            </a:r>
            <a:r>
              <a:rPr lang="en-US" altLang="ja-JP" sz="2400" dirty="0">
                <a:ea typeface="ヒラギノ角ゴ Pro W3"/>
                <a:cs typeface="ヒラギノ角ゴ Pro W3"/>
              </a:rPr>
              <a:t>highest bidder</a:t>
            </a:r>
            <a:r>
              <a:rPr lang="ja-JP" altLang="en-US" sz="2400" dirty="0"/>
              <a:t>”</a:t>
            </a:r>
            <a:r>
              <a:rPr lang="en-US" altLang="ja-JP" sz="2400" dirty="0">
                <a:ea typeface="ヒラギノ角ゴ Pro W3"/>
                <a:cs typeface="ヒラギノ角ゴ Pro W3"/>
              </a:rPr>
              <a:t> was reviewed</a:t>
            </a:r>
          </a:p>
          <a:p>
            <a:r>
              <a:rPr lang="en-US" altLang="en-US" sz="2400" dirty="0">
                <a:ea typeface="ヒラギノ角ゴ Pro W3"/>
                <a:cs typeface="ヒラギノ角ゴ Pro W3"/>
              </a:rPr>
              <a:t>Errors in Valuation: difficulties in determining dividends, growth rates, and/or required returns can have a significant impact in the pricing models</a:t>
            </a:r>
          </a:p>
          <a:p>
            <a:pPr>
              <a:spcBef>
                <a:spcPts val="1200"/>
              </a:spcBef>
            </a:pPr>
            <a:r>
              <a:rPr lang="en-US" altLang="en-US" sz="2400" dirty="0">
                <a:ea typeface="ヒラギノ角ゴ Pro W3"/>
                <a:cs typeface="ヒラギノ角ゴ Pro W3"/>
              </a:rPr>
              <a:t>Stock Market Indexes: a way to track changes in valuation for a broad group of stocks</a:t>
            </a:r>
          </a:p>
          <a:p>
            <a:pPr>
              <a:spcBef>
                <a:spcPts val="1200"/>
              </a:spcBef>
            </a:pPr>
            <a:r>
              <a:rPr lang="en-US" altLang="en-US" sz="2400" dirty="0">
                <a:ea typeface="ヒラギノ角ゴ Pro W3"/>
                <a:cs typeface="ヒラギノ角ゴ Pro W3"/>
              </a:rPr>
              <a:t>Buying Foreign Stocks: potential benefits for diversifications, simplified by the use of ADRs.</a:t>
            </a:r>
          </a:p>
          <a:p>
            <a:pPr>
              <a:spcBef>
                <a:spcPts val="1200"/>
              </a:spcBef>
            </a:pPr>
            <a:r>
              <a:rPr lang="en-US" altLang="en-US" sz="2400" dirty="0">
                <a:ea typeface="ヒラギノ角ゴ Pro W3"/>
                <a:cs typeface="ヒラギノ角ゴ Pro W3"/>
              </a:rPr>
              <a:t>Regulation of the Stock Market: the primary function of the Securities and Exchange Commission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358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ヒラギノ角ゴ Pro W3"/>
                <a:cs typeface="ヒラギノ角ゴ Pro W3"/>
              </a:rPr>
              <a:t>Figure 13.1 Sapir Consolidated Airlines Stock</a:t>
            </a:r>
            <a:endParaRPr lang="en-US" dirty="0"/>
          </a:p>
        </p:txBody>
      </p:sp>
      <p:pic>
        <p:nvPicPr>
          <p:cNvPr id="4" name="Picture 2" descr="A Sapir Consolidated Airlines Stock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416538"/>
            <a:ext cx="7315200" cy="48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6997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/>
                <a:cs typeface="ヒラギノ角ゴ Pro W3"/>
              </a:rPr>
              <a:t>Investing in Stocks: How Stocks are Sold </a:t>
            </a:r>
            <a:r>
              <a:rPr lang="en-US" altLang="en-US" sz="1800" dirty="0">
                <a:ea typeface="ヒラギノ角ゴ Pro W3"/>
                <a:cs typeface="ヒラギノ角ゴ Pro W3"/>
              </a:rPr>
              <a:t>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ea typeface="ヒラギノ角ゴ Pro W3"/>
                <a:cs typeface="ヒラギノ角ゴ Pro W3"/>
              </a:rPr>
              <a:t>Organized exchanges</a:t>
            </a:r>
          </a:p>
          <a:p>
            <a:pPr lvl="1"/>
            <a:r>
              <a:rPr lang="en-US" altLang="en-US" dirty="0">
                <a:ea typeface="ヒラギノ角ゴ Pro W3"/>
                <a:cs typeface="ヒラギノ角ゴ Pro W3"/>
              </a:rPr>
              <a:t>NYSE is best known, with daily volume around 4 billion shares, with peaks at 10 billion.</a:t>
            </a:r>
            <a:endParaRPr lang="en-US" dirty="0"/>
          </a:p>
          <a:p>
            <a:pPr lvl="1"/>
            <a:r>
              <a:rPr lang="ja-JP" altLang="en-US" dirty="0"/>
              <a:t>“</a:t>
            </a:r>
            <a:r>
              <a:rPr lang="en-US" altLang="ja-JP" dirty="0">
                <a:ea typeface="ヒラギノ角ゴ Pro W3"/>
                <a:cs typeface="ヒラギノ角ゴ Pro W3"/>
              </a:rPr>
              <a:t>Organized</a:t>
            </a:r>
            <a:r>
              <a:rPr lang="ja-JP" altLang="en-US" dirty="0"/>
              <a:t>”</a:t>
            </a:r>
            <a:r>
              <a:rPr lang="en-US" altLang="ja-JP" dirty="0">
                <a:ea typeface="ヒラギノ角ゴ Pro W3"/>
                <a:cs typeface="ヒラギノ角ゴ Pro W3"/>
              </a:rPr>
              <a:t> used to imply a specific trading location. But computer systems (ECNs) have replaced this idea.</a:t>
            </a:r>
            <a:endParaRPr lang="en-US" dirty="0"/>
          </a:p>
          <a:p>
            <a:pPr lvl="1"/>
            <a:r>
              <a:rPr lang="en-US" altLang="en-US" dirty="0">
                <a:ea typeface="ヒラギノ角ゴ Pro W3"/>
                <a:cs typeface="ヒラギノ角ゴ Pro W3"/>
              </a:rPr>
              <a:t>Others include the ASE (US), and Nikkei, LSE, DAX (international)</a:t>
            </a:r>
            <a:endParaRPr lang="en-US" dirty="0"/>
          </a:p>
          <a:p>
            <a:pPr lvl="1"/>
            <a:r>
              <a:rPr lang="en-US" altLang="en-US" dirty="0">
                <a:ea typeface="ヒラギノ角ゴ Pro W3"/>
                <a:cs typeface="ヒラギノ角ゴ Pro W3"/>
              </a:rPr>
              <a:t>Listing requirements exclude small firms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06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/>
                <a:cs typeface="ヒラギノ角ゴ Pro W3"/>
              </a:rPr>
              <a:t>Investing in Stocks: How Stocks are Sold </a:t>
            </a:r>
            <a:r>
              <a:rPr lang="en-US" altLang="en-US" sz="1800" dirty="0">
                <a:ea typeface="ヒラギノ角ゴ Pro W3"/>
                <a:cs typeface="ヒラギノ角ゴ Pro W3"/>
              </a:rPr>
              <a:t>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ea typeface="ヒラギノ角ゴ Pro W3"/>
                <a:cs typeface="ヒラギノ角ゴ Pro W3"/>
              </a:rPr>
              <a:t>Over-the-counter markets</a:t>
            </a:r>
          </a:p>
          <a:p>
            <a:pPr lvl="1"/>
            <a:r>
              <a:rPr lang="en-US" altLang="en-US" dirty="0">
                <a:ea typeface="ヒラギノ角ゴ Pro W3"/>
                <a:cs typeface="ヒラギノ角ゴ Pro W3"/>
              </a:rPr>
              <a:t>Best example is NASDAQ</a:t>
            </a:r>
            <a:endParaRPr lang="en-US" dirty="0"/>
          </a:p>
          <a:p>
            <a:pPr lvl="1"/>
            <a:r>
              <a:rPr lang="en-US" altLang="en-US" dirty="0">
                <a:ea typeface="ヒラギノ角ゴ Pro W3"/>
                <a:cs typeface="ヒラギノ角ゴ Pro W3"/>
              </a:rPr>
              <a:t>Dealers stand ready to make a market</a:t>
            </a:r>
            <a:endParaRPr lang="en-US" dirty="0"/>
          </a:p>
          <a:p>
            <a:pPr lvl="1"/>
            <a:r>
              <a:rPr lang="en-US" altLang="en-US" dirty="0">
                <a:ea typeface="ヒラギノ角ゴ Pro W3"/>
                <a:cs typeface="ヒラギノ角ゴ Pro W3"/>
              </a:rPr>
              <a:t>Today, about 3,000 different securities are listed on NASDAQ.</a:t>
            </a:r>
            <a:endParaRPr lang="en-US" dirty="0"/>
          </a:p>
          <a:p>
            <a:pPr lvl="1"/>
            <a:r>
              <a:rPr lang="en-US" altLang="en-US" dirty="0">
                <a:ea typeface="ヒラギノ角ゴ Pro W3"/>
                <a:cs typeface="ヒラギノ角ゴ Pro W3"/>
              </a:rPr>
              <a:t>Important market for thinly-traded securities—securities that don</a:t>
            </a:r>
            <a:r>
              <a:rPr lang="ja-JP" altLang="en-US" dirty="0"/>
              <a:t>’</a:t>
            </a:r>
            <a:r>
              <a:rPr lang="en-US" altLang="ja-JP" dirty="0">
                <a:ea typeface="ヒラギノ角ゴ Pro W3"/>
                <a:cs typeface="ヒラギノ角ゴ Pro W3"/>
              </a:rPr>
              <a:t>t trade very often. Without a dealer ready to make a market, the equity would be difficult to trade.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130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/>
                <a:cs typeface="ヒラギノ角ゴ Pro W3"/>
              </a:rPr>
              <a:t>Investing in Stocks: Organized vs. OTC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ea typeface="ヒラギノ角ゴ Pro W3"/>
                <a:cs typeface="ヒラギノ角ゴ Pro W3"/>
              </a:rPr>
              <a:t>Organized exchanges (e.g., NYSE)</a:t>
            </a:r>
          </a:p>
          <a:p>
            <a:pPr lvl="1"/>
            <a:r>
              <a:rPr lang="en-US" altLang="en-US" dirty="0">
                <a:ea typeface="ヒラギノ角ゴ Pro W3"/>
                <a:cs typeface="ヒラギノ角ゴ Pro W3"/>
              </a:rPr>
              <a:t>Auction markets with floor specialists</a:t>
            </a:r>
            <a:endParaRPr lang="en-US" dirty="0"/>
          </a:p>
          <a:p>
            <a:pPr lvl="1"/>
            <a:r>
              <a:rPr lang="en-US" altLang="en-US" dirty="0">
                <a:ea typeface="ヒラギノ角ゴ Pro W3"/>
                <a:cs typeface="ヒラギノ角ゴ Pro W3"/>
              </a:rPr>
              <a:t>25% of trades are filled directly by specialist</a:t>
            </a:r>
            <a:endParaRPr lang="en-US" dirty="0"/>
          </a:p>
          <a:p>
            <a:pPr lvl="1"/>
            <a:r>
              <a:rPr lang="en-US" altLang="en-US" dirty="0">
                <a:ea typeface="ヒラギノ角ゴ Pro W3"/>
                <a:cs typeface="ヒラギノ角ゴ Pro W3"/>
              </a:rPr>
              <a:t>Remaining trades are filled through </a:t>
            </a:r>
            <a:r>
              <a:rPr lang="en-US" altLang="en-US" dirty="0" err="1">
                <a:ea typeface="ヒラギノ角ゴ Pro W3"/>
                <a:cs typeface="ヒラギノ角ゴ Pro W3"/>
              </a:rPr>
              <a:t>SuperDOT</a:t>
            </a:r>
            <a:endParaRPr lang="en-US" dirty="0"/>
          </a:p>
          <a:p>
            <a:r>
              <a:rPr lang="en-US" altLang="en-US" sz="2400" dirty="0">
                <a:ea typeface="ヒラギノ角ゴ Pro W3"/>
                <a:cs typeface="ヒラギノ角ゴ Pro W3"/>
              </a:rPr>
              <a:t>Over-the-counter markets (e.g., NASDAQ)</a:t>
            </a:r>
          </a:p>
          <a:p>
            <a:pPr lvl="1"/>
            <a:r>
              <a:rPr lang="en-US" altLang="en-US" dirty="0">
                <a:ea typeface="ヒラギノ角ゴ Pro W3"/>
                <a:cs typeface="ヒラギノ角ゴ Pro W3"/>
              </a:rPr>
              <a:t>Multiple market makers set bid and ask prices</a:t>
            </a:r>
            <a:endParaRPr lang="en-US" dirty="0"/>
          </a:p>
          <a:p>
            <a:pPr lvl="1"/>
            <a:r>
              <a:rPr lang="en-US" altLang="en-US" dirty="0">
                <a:ea typeface="ヒラギノ角ゴ Pro W3"/>
                <a:cs typeface="ヒラギノ角ゴ Pro W3"/>
              </a:rPr>
              <a:t>Multiple dealers for any given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52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/>
                <a:cs typeface="ヒラギノ角ゴ Pro W3"/>
              </a:rPr>
              <a:t>Investing in Stocks: ECNs </a:t>
            </a:r>
            <a:r>
              <a:rPr lang="en-US" altLang="en-US" sz="1800" dirty="0">
                <a:ea typeface="ヒラギノ角ゴ Pro W3"/>
                <a:cs typeface="ヒラギノ角ゴ Pro W3"/>
              </a:rPr>
              <a:t>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ATSs (alternative trading systems) and MTFs (multilateral trading facilities) allow buyers and sellers of securities to dead directly with each other.</a:t>
            </a:r>
          </a:p>
          <a:p>
            <a:pPr marL="0" indent="0">
              <a:buNone/>
              <a:defRPr/>
            </a:pPr>
            <a:r>
              <a:rPr lang="en-US" sz="2400" dirty="0"/>
              <a:t>ECNs (electronic communication networks) are a subset of ATSs/MTFs that allow brokers and traders to trade without the need of the middleman. They provide:</a:t>
            </a:r>
          </a:p>
          <a:p>
            <a:pPr>
              <a:buFont typeface="Arial"/>
              <a:buChar char="•"/>
              <a:defRPr/>
            </a:pPr>
            <a:r>
              <a:rPr lang="en-US" sz="2400" dirty="0"/>
              <a:t>Transparency: everyone can see unfilled orders</a:t>
            </a:r>
          </a:p>
          <a:p>
            <a:pPr>
              <a:buFont typeface="Arial"/>
              <a:buChar char="•"/>
              <a:defRPr/>
            </a:pPr>
            <a:r>
              <a:rPr lang="en-US" sz="2400" dirty="0"/>
              <a:t>Cost reduction: smaller spreads</a:t>
            </a:r>
          </a:p>
          <a:p>
            <a:pPr>
              <a:buFont typeface="Arial"/>
              <a:buChar char="•"/>
              <a:defRPr/>
            </a:pPr>
            <a:r>
              <a:rPr lang="en-US" sz="2400" dirty="0"/>
              <a:t>Faster execution</a:t>
            </a:r>
          </a:p>
          <a:p>
            <a:pPr>
              <a:buFont typeface="Arial"/>
              <a:buChar char="•"/>
              <a:defRPr/>
            </a:pPr>
            <a:r>
              <a:rPr lang="en-US" sz="2400" dirty="0"/>
              <a:t>After-hours trading</a:t>
            </a:r>
          </a:p>
          <a:p>
            <a:pPr marL="0" indent="0">
              <a:buNone/>
              <a:defRPr/>
            </a:pPr>
            <a:endParaRPr lang="en-US" sz="240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3896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/>
                <a:cs typeface="ヒラギノ角ゴ Pro W3"/>
              </a:rPr>
              <a:t>Investing in Stocks: ECNs </a:t>
            </a:r>
            <a:r>
              <a:rPr lang="en-US" altLang="en-US" sz="1800" dirty="0">
                <a:ea typeface="ヒラギノ角ゴ Pro W3"/>
                <a:cs typeface="ヒラギノ角ゴ Pro W3"/>
              </a:rPr>
              <a:t>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400" dirty="0">
                <a:ea typeface="ヒラギノ角ゴ Pro W3"/>
                <a:cs typeface="ヒラギノ角ゴ Pro W3"/>
              </a:rPr>
              <a:t>However, ECNs are not without their drawbacks:</a:t>
            </a:r>
          </a:p>
          <a:p>
            <a:r>
              <a:rPr lang="en-US" altLang="en-US" sz="2400" dirty="0">
                <a:ea typeface="ヒラギノ角ゴ Pro W3"/>
                <a:cs typeface="ヒラギノ角ゴ Pro W3"/>
              </a:rPr>
              <a:t>Don</a:t>
            </a:r>
            <a:r>
              <a:rPr lang="ja-JP" altLang="en-US" sz="2400" dirty="0"/>
              <a:t>’</a:t>
            </a:r>
            <a:r>
              <a:rPr lang="en-US" altLang="ja-JP" sz="2400" dirty="0">
                <a:ea typeface="ヒラギノ角ゴ Pro W3"/>
                <a:cs typeface="ヒラギノ角ゴ Pro W3"/>
              </a:rPr>
              <a:t>t work as well with thinly-traded stocks</a:t>
            </a:r>
          </a:p>
          <a:p>
            <a:r>
              <a:rPr lang="en-US" altLang="en-US" sz="2400" dirty="0">
                <a:ea typeface="ヒラギノ角ゴ Pro W3"/>
                <a:cs typeface="ヒラギノ角ゴ Pro W3"/>
              </a:rPr>
              <a:t>Many ECNs competing for volume, which can be confusing</a:t>
            </a:r>
          </a:p>
          <a:p>
            <a:r>
              <a:rPr lang="en-US" altLang="en-US" sz="2400" dirty="0">
                <a:ea typeface="ヒラギノ角ゴ Pro W3"/>
                <a:cs typeface="ヒラギノ角ゴ Pro W3"/>
              </a:rPr>
              <a:t>Major exchanges are fighting ECNs, with an uncertain outcome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4439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2061</Words>
  <Application>Microsoft Office PowerPoint</Application>
  <PresentationFormat>Widescreen</PresentationFormat>
  <Paragraphs>275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Symbol</vt:lpstr>
      <vt:lpstr>Wingdings</vt:lpstr>
      <vt:lpstr>Office Theme</vt:lpstr>
      <vt:lpstr>    Topic 8: The Stock Market</vt:lpstr>
      <vt:lpstr>Chapter Preview</vt:lpstr>
      <vt:lpstr>Investing in Stocks</vt:lpstr>
      <vt:lpstr>Figure 13.1 Sapir Consolidated Airlines Stock</vt:lpstr>
      <vt:lpstr>Investing in Stocks: How Stocks are Sold (1 of 2)</vt:lpstr>
      <vt:lpstr>Investing in Stocks: How Stocks are Sold (2 of 2)</vt:lpstr>
      <vt:lpstr>Investing in Stocks: Organized vs. OTC</vt:lpstr>
      <vt:lpstr>Investing in Stocks: ECNs (1 of 2)</vt:lpstr>
      <vt:lpstr>Investing in Stocks: ECNs (2 of 2)</vt:lpstr>
      <vt:lpstr>Investing in Stocks: ETFs</vt:lpstr>
      <vt:lpstr>Computing the Price of Common Stock</vt:lpstr>
      <vt:lpstr>Computing the Price of Common Stock: The One-Period Valuation Model</vt:lpstr>
      <vt:lpstr>Computing the Price of Common Stock: The Generalized Dividend Valuation Model (1 of 2)</vt:lpstr>
      <vt:lpstr>Computing the Price of Common Stock: The Gordon Growth Model (1 of 2)</vt:lpstr>
      <vt:lpstr>Computing the Price of Common Stock: The Gordon Growth Model (2 of 2)</vt:lpstr>
      <vt:lpstr>Computing the Price of Common Stock: The Price Earnings Ratio Model (2 of 2)</vt:lpstr>
      <vt:lpstr>How the Market Sets Security Prices (1 of 2)</vt:lpstr>
      <vt:lpstr>How the Market Sets Security Prices (2 of 2)</vt:lpstr>
      <vt:lpstr>Errors in Valuation (1 of 2)</vt:lpstr>
      <vt:lpstr>Table 13.1 Stock Prices for a Security with D0 = $2.00, ke = 15%, and Constant Growth Rates as Listed</vt:lpstr>
      <vt:lpstr>Table 13.2 Stock Prices for a Security with D0 = $2.00, g = 5%, and Required Returns as Listed</vt:lpstr>
      <vt:lpstr>Errors in Valuation (2 of 2)</vt:lpstr>
      <vt:lpstr>Case: The 2007–2009 Financial Crisis and the Stock Market</vt:lpstr>
      <vt:lpstr>Case: 9/11, Enron and the Market</vt:lpstr>
      <vt:lpstr>Stock Market Indexes</vt:lpstr>
      <vt:lpstr>Table 13.3 The Thirty Companies That Make Up the Dow Jones Industrial Average (1 of 3)</vt:lpstr>
      <vt:lpstr>Table 13.3 The Thirty Companies That Make Up the Dow Jones Industrial Average (2 of 3)</vt:lpstr>
      <vt:lpstr>Table 13.3 The Thirty Companies That Make Up the Dow Jones Industrial Average (3 of 3)</vt:lpstr>
      <vt:lpstr>Figure 13.2 Dow Jones Industrial Averages, 1980–2016  (1 of 2)</vt:lpstr>
      <vt:lpstr>Figure 13.2 Dow Jones Industrial Averages, 1980–2016  (2 of 2)</vt:lpstr>
      <vt:lpstr>Buying Foreign Stocks</vt:lpstr>
      <vt:lpstr>Regulation of the Stock Market</vt:lpstr>
      <vt:lpstr>Regulation of the Stock Market: Divisions of the SEC </vt:lpstr>
      <vt:lpstr>Chapter Summary</vt:lpstr>
    </vt:vector>
  </TitlesOfParts>
  <Company>Seton Hall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Kangzhen Xie</dc:creator>
  <cp:lastModifiedBy>Chris Droussiotis</cp:lastModifiedBy>
  <cp:revision>128</cp:revision>
  <dcterms:created xsi:type="dcterms:W3CDTF">2017-09-30T17:56:03Z</dcterms:created>
  <dcterms:modified xsi:type="dcterms:W3CDTF">2022-01-06T18:13:24Z</dcterms:modified>
</cp:coreProperties>
</file>