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7" r:id="rId2"/>
    <p:sldId id="686" r:id="rId3"/>
    <p:sldId id="687" r:id="rId4"/>
    <p:sldId id="688" r:id="rId5"/>
    <p:sldId id="689" r:id="rId6"/>
    <p:sldId id="690" r:id="rId7"/>
    <p:sldId id="691" r:id="rId8"/>
    <p:sldId id="692" r:id="rId9"/>
    <p:sldId id="694" r:id="rId10"/>
    <p:sldId id="695" r:id="rId11"/>
    <p:sldId id="696" r:id="rId12"/>
    <p:sldId id="697" r:id="rId13"/>
    <p:sldId id="698" r:id="rId14"/>
    <p:sldId id="699" r:id="rId15"/>
    <p:sldId id="701" r:id="rId16"/>
    <p:sldId id="703" r:id="rId17"/>
    <p:sldId id="705" r:id="rId18"/>
    <p:sldId id="706" r:id="rId19"/>
    <p:sldId id="709" r:id="rId20"/>
    <p:sldId id="710" r:id="rId21"/>
    <p:sldId id="711" r:id="rId22"/>
    <p:sldId id="712" r:id="rId23"/>
    <p:sldId id="713" r:id="rId24"/>
    <p:sldId id="714" r:id="rId25"/>
    <p:sldId id="715" r:id="rId26"/>
    <p:sldId id="716" r:id="rId27"/>
    <p:sldId id="717" r:id="rId28"/>
    <p:sldId id="718" r:id="rId29"/>
    <p:sldId id="719" r:id="rId30"/>
    <p:sldId id="720" r:id="rId31"/>
    <p:sldId id="721" r:id="rId32"/>
    <p:sldId id="723" r:id="rId33"/>
    <p:sldId id="724" r:id="rId34"/>
    <p:sldId id="725" r:id="rId35"/>
    <p:sldId id="726" r:id="rId36"/>
    <p:sldId id="727" r:id="rId37"/>
    <p:sldId id="728" r:id="rId38"/>
    <p:sldId id="729" r:id="rId39"/>
    <p:sldId id="730" r:id="rId40"/>
    <p:sldId id="731" r:id="rId41"/>
    <p:sldId id="732" r:id="rId42"/>
    <p:sldId id="7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33" autoAdjust="0"/>
  </p:normalViewPr>
  <p:slideViewPr>
    <p:cSldViewPr snapToGrid="0">
      <p:cViewPr varScale="1">
        <p:scale>
          <a:sx n="57" d="100"/>
          <a:sy n="57" d="100"/>
        </p:scale>
        <p:origin x="10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98AC-749E-45C7-A873-C2995AAAEC85}"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8E5D-8E2C-40FD-8823-3DEDC7713F37}" type="slidenum">
              <a:rPr lang="en-US" smtClean="0"/>
              <a:t>‹#›</a:t>
            </a:fld>
            <a:endParaRPr lang="en-US"/>
          </a:p>
        </p:txBody>
      </p:sp>
    </p:spTree>
    <p:extLst>
      <p:ext uri="{BB962C8B-B14F-4D97-AF65-F5344CB8AC3E}">
        <p14:creationId xmlns:p14="http://schemas.microsoft.com/office/powerpoint/2010/main" val="28986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8ED6EA-C736-4FB0-AC39-FA8263ED9BB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416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D6EA-C736-4FB0-AC39-FA8263ED9BB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3236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D6EA-C736-4FB0-AC39-FA8263ED9BB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330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200">
                <a:latin typeface="+mj-lt"/>
              </a:defRPr>
            </a:lvl1p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a:xfrm>
            <a:off x="8447617" y="113072"/>
            <a:ext cx="2844800" cy="182880"/>
          </a:xfrm>
          <a:prstGeom prst="rect">
            <a:avLst/>
          </a:prstGeom>
        </p:spPr>
        <p:txBody>
          <a:bodyPr/>
          <a:lstStyle/>
          <a:p>
            <a:fld id="{A9DF6EFB-3F44-496C-A842-1E0B3D3B975A}" type="datetimeFigureOut">
              <a:rPr lang="en-US" smtClean="0"/>
              <a:pPr/>
              <a:t>1/6/2022</a:t>
            </a:fld>
            <a:endParaRPr lang="en-US" dirty="0"/>
          </a:p>
        </p:txBody>
      </p:sp>
    </p:spTree>
    <p:extLst>
      <p:ext uri="{BB962C8B-B14F-4D97-AF65-F5344CB8AC3E}">
        <p14:creationId xmlns:p14="http://schemas.microsoft.com/office/powerpoint/2010/main" val="139742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D6EA-C736-4FB0-AC39-FA8263ED9BB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63073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16927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8ED6EA-C736-4FB0-AC39-FA8263ED9BBD}"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18717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8ED6EA-C736-4FB0-AC39-FA8263ED9BBD}"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94337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8ED6EA-C736-4FB0-AC39-FA8263ED9BBD}"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5211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D6EA-C736-4FB0-AC39-FA8263ED9BBD}"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88230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26366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701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D6EA-C736-4FB0-AC39-FA8263ED9BBD}" type="datetimeFigureOut">
              <a:rPr lang="en-US" smtClean="0"/>
              <a:t>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9F2F4-16F8-4400-98EF-FD3F6C1E5995}" type="slidenum">
              <a:rPr lang="en-US" smtClean="0"/>
              <a:t>‹#›</a:t>
            </a:fld>
            <a:endParaRPr lang="en-US"/>
          </a:p>
        </p:txBody>
      </p:sp>
    </p:spTree>
    <p:extLst>
      <p:ext uri="{BB962C8B-B14F-4D97-AF65-F5344CB8AC3E}">
        <p14:creationId xmlns:p14="http://schemas.microsoft.com/office/powerpoint/2010/main" val="306038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ederalreserve.gov/release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reasury.gov/resource-center/data-chart-center/interest-rates/Pages/TextView.aspx?data=reallongtermra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federalreserve.gov/releases/h15/data.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ederalreserve.gov/econresdata/releases/govsecure/current.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ederalreserve.gov/releases/h15/data.ht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ederalreserve.gov/econresdata/releases/corpsecure/current.ht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74" y="1521135"/>
            <a:ext cx="8876099" cy="1384204"/>
          </a:xfrm>
        </p:spPr>
        <p:txBody>
          <a:bodyPr>
            <a:normAutofit fontScale="90000"/>
          </a:bodyPr>
          <a:lstStyle/>
          <a:p>
            <a:br>
              <a:rPr lang="en-US" altLang="en-US" sz="3000" b="1" dirty="0"/>
            </a:br>
            <a:br>
              <a:rPr lang="en-US" altLang="en-US" sz="3000" b="1" dirty="0"/>
            </a:br>
            <a:br>
              <a:rPr lang="en-US" altLang="en-US" sz="3000" b="1" dirty="0"/>
            </a:br>
            <a:br>
              <a:rPr lang="en-US" altLang="en-US" sz="3000" b="1" dirty="0"/>
            </a:br>
            <a:r>
              <a:rPr lang="en-US" altLang="en-US" sz="3000" b="1"/>
              <a:t>Topic 7: </a:t>
            </a:r>
            <a:r>
              <a:rPr lang="en-US" altLang="en-US" sz="3000" b="1" dirty="0"/>
              <a:t>The Bond Market</a:t>
            </a:r>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12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52642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12.2 Interest Rate on Treasury Bonds and the Inflation Rate, 1973–2016 (January of each year)</a:t>
            </a:r>
            <a:endParaRPr lang="en-US" sz="2400" dirty="0"/>
          </a:p>
        </p:txBody>
      </p:sp>
      <p:pic>
        <p:nvPicPr>
          <p:cNvPr id="4" name="Picture 2" descr="The vertical axis is labeled &quot;Rate (Percent)&quot; and ranges from 0 to 14 in increments of 2. The horizontal axis lists dates from 1974 to 2016 in 2-year increments. The line for inflation shows rate to be 6.2 percent for the year 1974 which falls down to 5.8 percent by 1976 but recovers back to a peak value of 14 percent by 1980. The rate shows a sudden decline thereafter and falls down to 2 percent by 1986 but increases to 5.5 percent by 1990. With a fluctuating trend over the years the rate falls down to 1.75 percent by 2002 and becomes 0 percent in 2013 and shows a slight gain in 2014 to reach to a value of 1 percent. The line for 10-year bonds shows rate close to 6.2 percent for the year 1974 which increases to a peak value of 12.5 percent by the year 1981. The rate for this category shows a consistent decline over the years and falls down to a value of 6 percent by 1993, 4 percent in 2006, and 2 percent in 2012. The recovers back to 3 percent in 2014 but falls down once again to 2 percent by 2015.&#10;The values used in the description are approxim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524000"/>
            <a:ext cx="7772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81200" y="5638801"/>
            <a:ext cx="8229600" cy="411163"/>
          </a:xfrm>
        </p:spPr>
        <p:txBody>
          <a:bodyPr>
            <a:normAutofit lnSpcReduction="10000"/>
          </a:bodyPr>
          <a:lstStyle/>
          <a:p>
            <a:pPr marL="0" indent="0">
              <a:buNone/>
            </a:pPr>
            <a:r>
              <a:rPr lang="en-US" sz="1200" i="1" dirty="0"/>
              <a:t>Source</a:t>
            </a:r>
            <a:r>
              <a:rPr lang="en-US" sz="1200" dirty="0"/>
              <a:t>: </a:t>
            </a:r>
            <a:r>
              <a:rPr lang="en-US" sz="1200" dirty="0">
                <a:hlinkClick r:id="rId3"/>
              </a:rPr>
              <a:t>http://www.federalreserve.gov/releases</a:t>
            </a:r>
            <a:r>
              <a:rPr lang="en-US" sz="1200" dirty="0"/>
              <a:t> and </a:t>
            </a:r>
            <a:r>
              <a:rPr lang="en-US" sz="1200" dirty="0">
                <a:hlinkClick r:id="rId4"/>
              </a:rPr>
              <a:t>https://www.treasury.gov/resource-center/data-chart-center/interest-rates/Pages/TextView.aspx?data=reallongtermrate</a:t>
            </a:r>
            <a:r>
              <a:rPr lang="en-US" sz="1200" dirty="0"/>
              <a:t>.</a:t>
            </a:r>
          </a:p>
        </p:txBody>
      </p:sp>
    </p:spTree>
    <p:extLst>
      <p:ext uri="{BB962C8B-B14F-4D97-AF65-F5344CB8AC3E}">
        <p14:creationId xmlns:p14="http://schemas.microsoft.com/office/powerpoint/2010/main" val="162347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12.3 Interest Rate on Treasury Bills and Treasury Bonds, 1974–2016 (January of each year)</a:t>
            </a:r>
            <a:endParaRPr lang="en-US" sz="2400" dirty="0"/>
          </a:p>
        </p:txBody>
      </p:sp>
      <p:pic>
        <p:nvPicPr>
          <p:cNvPr id="5" name="Picture 2" descr="The vertical axis is labeled &quot;Rate (Percent)&quot; and ranges from 0 to 16 in increments of 2. The horizontal axis lists dates from 1975 to 2015 in 2-year increments. The line for 20-year treasury bonds shows rate to be 6.5 percent for the year 1975 which increases to a peak value of 13 percent by 1982. The rate shows consistent decline over the years and falls down to a value of 8 percent by 1987, 6 percent by 2001, 4 percent by 2009, and 3 percent by 2012. The line for 90-day treasury bills shows rate to be 7.5 percent for the year 1975 which declines down to 4.5 percent by 1977. With a sudden growth the value for rate reaches to a peak value of 15.75 percent by the year 1981. The rate however, shows a consistently declining trend thereafter and falls down to a value of 6 percent by 1985, 4 percent by 1993, and to 0.5 percent by 2004. The rate shows a sudden growth after this point and reaches to a value of 5 percent by year 2007 but falls down suddenly to 0 percent by 2009 and remains unchanged thereafter.&#10;The values used in the description are approxim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752599"/>
            <a:ext cx="7772400" cy="394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81200" y="5791201"/>
            <a:ext cx="8229600" cy="258763"/>
          </a:xfrm>
        </p:spPr>
        <p:txBody>
          <a:bodyPr/>
          <a:lstStyle/>
          <a:p>
            <a:pPr marL="0" indent="0">
              <a:buNone/>
            </a:pPr>
            <a:r>
              <a:rPr lang="en-US" sz="1200" i="1" dirty="0"/>
              <a:t>Source</a:t>
            </a:r>
            <a:r>
              <a:rPr lang="en-US" sz="1200" dirty="0"/>
              <a:t>: </a:t>
            </a:r>
            <a:r>
              <a:rPr lang="en-US" sz="1200" dirty="0">
                <a:hlinkClick r:id="rId3"/>
              </a:rPr>
              <a:t>http://www.federalreserve.gov/releases/h15/data.htm</a:t>
            </a:r>
            <a:r>
              <a:rPr lang="en-US" sz="1200" dirty="0"/>
              <a:t>.</a:t>
            </a:r>
          </a:p>
        </p:txBody>
      </p:sp>
    </p:spTree>
    <p:extLst>
      <p:ext uri="{BB962C8B-B14F-4D97-AF65-F5344CB8AC3E}">
        <p14:creationId xmlns:p14="http://schemas.microsoft.com/office/powerpoint/2010/main" val="145778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Bonds: Recent Innovation</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Treasury Inflation-Indexed Securities: the principal amount is tied to the current rate of inflation to protect investor purchasing power</a:t>
            </a:r>
          </a:p>
          <a:p>
            <a:r>
              <a:rPr lang="en-US" altLang="en-US" sz="2400" dirty="0">
                <a:ea typeface="ヒラギノ角ゴ Pro W3" pitchFamily="-84" charset="-128"/>
              </a:rPr>
              <a:t>Treasury STRIPS: the coupon and principal payments are </a:t>
            </a:r>
            <a:r>
              <a:rPr lang="ja-JP" altLang="en-US" sz="2400" dirty="0"/>
              <a:t>“</a:t>
            </a:r>
            <a:r>
              <a:rPr lang="en-US" altLang="ja-JP" sz="2400" dirty="0">
                <a:ea typeface="ヒラギノ角ゴ Pro W3" pitchFamily="-84" charset="-128"/>
              </a:rPr>
              <a:t>stripped</a:t>
            </a:r>
            <a:r>
              <a:rPr lang="ja-JP" altLang="en-US" sz="2400" dirty="0"/>
              <a:t>”</a:t>
            </a:r>
            <a:r>
              <a:rPr lang="en-US" altLang="ja-JP" sz="2400" dirty="0">
                <a:ea typeface="ヒラギノ角ゴ Pro W3" pitchFamily="-84" charset="-128"/>
              </a:rPr>
              <a:t> from a T-Bond and sold as individual zero-coupon bonds.</a:t>
            </a:r>
            <a:endParaRPr lang="en-US" sz="2400" dirty="0"/>
          </a:p>
        </p:txBody>
      </p:sp>
    </p:spTree>
    <p:extLst>
      <p:ext uri="{BB962C8B-B14F-4D97-AF65-F5344CB8AC3E}">
        <p14:creationId xmlns:p14="http://schemas.microsoft.com/office/powerpoint/2010/main" val="8635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Bonds: Agency Debt</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Although not technically Treasury securities, agency bonds are issued by government-sponsored entities, such as GNMA, FNMA, and FHLMC.</a:t>
            </a:r>
          </a:p>
          <a:p>
            <a:r>
              <a:rPr lang="en-US" altLang="en-US" sz="2400" dirty="0">
                <a:ea typeface="ヒラギノ角ゴ Pro W3" pitchFamily="-84" charset="-128"/>
              </a:rPr>
              <a:t>The debt has an </a:t>
            </a:r>
            <a:r>
              <a:rPr lang="ja-JP" altLang="en-US" sz="2400" dirty="0"/>
              <a:t>“</a:t>
            </a:r>
            <a:r>
              <a:rPr lang="en-US" altLang="ja-JP" sz="2400" dirty="0">
                <a:ea typeface="ヒラギノ角ゴ Pro W3" pitchFamily="-84" charset="-128"/>
              </a:rPr>
              <a:t>implicit</a:t>
            </a:r>
            <a:r>
              <a:rPr lang="ja-JP" altLang="en-US" sz="2400" dirty="0"/>
              <a:t>”</a:t>
            </a:r>
            <a:r>
              <a:rPr lang="en-US" altLang="ja-JP" sz="2400" dirty="0">
                <a:ea typeface="ヒラギノ角ゴ Pro W3" pitchFamily="-84" charset="-128"/>
              </a:rPr>
              <a:t> guarantee that the U.S. government will not let the debt default. This </a:t>
            </a:r>
            <a:r>
              <a:rPr lang="ja-JP" altLang="en-US" sz="2400" dirty="0"/>
              <a:t>“</a:t>
            </a:r>
            <a:r>
              <a:rPr lang="en-US" altLang="ja-JP" sz="2400" dirty="0">
                <a:ea typeface="ヒラギノ角ゴ Pro W3" pitchFamily="-84" charset="-128"/>
              </a:rPr>
              <a:t>guarantee</a:t>
            </a:r>
            <a:r>
              <a:rPr lang="ja-JP" altLang="en-US" sz="2400" dirty="0"/>
              <a:t>”</a:t>
            </a:r>
            <a:r>
              <a:rPr lang="en-US" altLang="ja-JP" sz="2400" dirty="0">
                <a:ea typeface="ヒラギノ角ゴ Pro W3" pitchFamily="-84" charset="-128"/>
              </a:rPr>
              <a:t> was clear during the 2008 bailout…</a:t>
            </a:r>
            <a:endParaRPr lang="en-US" sz="2400" dirty="0"/>
          </a:p>
        </p:txBody>
      </p:sp>
    </p:spTree>
    <p:extLst>
      <p:ext uri="{BB962C8B-B14F-4D97-AF65-F5344CB8AC3E}">
        <p14:creationId xmlns:p14="http://schemas.microsoft.com/office/powerpoint/2010/main" val="114976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The 2007–2009 Financial Crisis:</a:t>
            </a:r>
            <a:br>
              <a:rPr lang="en-US" altLang="en-US" dirty="0">
                <a:ea typeface="ヒラギノ角ゴ Pro W3" pitchFamily="-84" charset="-128"/>
              </a:rPr>
            </a:br>
            <a:r>
              <a:rPr lang="en-US" altLang="en-US" dirty="0">
                <a:ea typeface="ヒラギノ角ゴ Pro W3" pitchFamily="-84" charset="-128"/>
              </a:rPr>
              <a:t>Bailout of Fannie and Freddie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Both Fannie and Freddie managed their political situation effectively, allowing them to engage in risky activities, despite concerns raised.</a:t>
            </a:r>
          </a:p>
          <a:p>
            <a:r>
              <a:rPr lang="en-US" altLang="en-US" sz="2400" dirty="0">
                <a:ea typeface="ヒラギノ角ゴ Pro W3" pitchFamily="-84" charset="-128"/>
              </a:rPr>
              <a:t>By 2008, the two had purchased or guaranteed over $5 trillion in mortgages or mortgage-backed securities.</a:t>
            </a:r>
          </a:p>
          <a:p>
            <a:r>
              <a:rPr lang="en-US" altLang="en-US" sz="2400" dirty="0">
                <a:ea typeface="ヒラギノ角ゴ Pro W3" pitchFamily="-84" charset="-128"/>
              </a:rPr>
              <a:t>Part of this growth was driven by their Congressional mission to support affordable housing. They did this by purchasing subprime and Alt-A mortgages.</a:t>
            </a:r>
          </a:p>
          <a:p>
            <a:r>
              <a:rPr lang="en-US" altLang="en-US" sz="2400" dirty="0">
                <a:ea typeface="ヒラギノ角ゴ Pro W3" pitchFamily="-84" charset="-128"/>
              </a:rPr>
              <a:t>As these mortgages defaults, large losses mounted for both agencies.</a:t>
            </a:r>
          </a:p>
          <a:p>
            <a:r>
              <a:rPr lang="en-US" altLang="en-US" sz="2400" dirty="0">
                <a:ea typeface="ヒラギノ角ゴ Pro W3" pitchFamily="-84" charset="-128"/>
              </a:rPr>
              <a:t>By October of 2016, the two agencies had paid $250 billion in dividends to the treasury.</a:t>
            </a:r>
            <a:endParaRPr lang="en-US" sz="2400" dirty="0"/>
          </a:p>
          <a:p>
            <a:endParaRPr lang="en-US" sz="2400" dirty="0"/>
          </a:p>
        </p:txBody>
      </p:sp>
    </p:spTree>
    <p:extLst>
      <p:ext uri="{BB962C8B-B14F-4D97-AF65-F5344CB8AC3E}">
        <p14:creationId xmlns:p14="http://schemas.microsoft.com/office/powerpoint/2010/main" val="224171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Municipal Bonds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Issued by local, county, and state governments</a:t>
            </a:r>
          </a:p>
          <a:p>
            <a:r>
              <a:rPr lang="en-US" altLang="en-US" sz="2400" dirty="0">
                <a:ea typeface="ヒラギノ角ゴ Pro W3" pitchFamily="-84" charset="-128"/>
              </a:rPr>
              <a:t>Used to finance public interest projects</a:t>
            </a:r>
          </a:p>
          <a:p>
            <a:r>
              <a:rPr lang="en-US" altLang="en-US" sz="2400" dirty="0">
                <a:ea typeface="ヒラギノ角ゴ Pro W3" pitchFamily="-84" charset="-128"/>
              </a:rPr>
              <a:t>Tax-free municipal interest rate </a:t>
            </a:r>
            <a:r>
              <a:rPr lang="en-US" altLang="en-US" sz="2400" dirty="0"/>
              <a:t>=</a:t>
            </a:r>
            <a:r>
              <a:rPr lang="en-US" altLang="en-US" sz="2400" dirty="0">
                <a:ea typeface="ヒラギノ角ゴ Pro W3" pitchFamily="-84" charset="-128"/>
              </a:rPr>
              <a:t> taxable interest rate </a:t>
            </a:r>
            <a:r>
              <a:rPr lang="en-US" altLang="en-US" sz="2400" dirty="0">
                <a:sym typeface="Symbol"/>
              </a:rPr>
              <a:t></a:t>
            </a:r>
            <a:r>
              <a:rPr lang="en-US" altLang="en-US" sz="2400" dirty="0">
                <a:ea typeface="ヒラギノ角ゴ Pro W3" pitchFamily="-84" charset="-128"/>
                <a:sym typeface="Symbol" panose="05050102010706020507" pitchFamily="18" charset="2"/>
              </a:rPr>
              <a:t> (1 </a:t>
            </a:r>
            <a:r>
              <a:rPr lang="en-US" altLang="en-US" sz="2400" dirty="0">
                <a:ea typeface="ヒラギノ角ゴ Pro W3" pitchFamily="-84" charset="-128"/>
                <a:cs typeface="Arial"/>
                <a:sym typeface="Symbol" panose="05050102010706020507" pitchFamily="18" charset="2"/>
              </a:rPr>
              <a:t>−</a:t>
            </a:r>
            <a:r>
              <a:rPr lang="en-US" altLang="en-US" sz="2400" dirty="0">
                <a:ea typeface="ヒラギノ角ゴ Pro W3" pitchFamily="-84" charset="-128"/>
                <a:sym typeface="Symbol" panose="05050102010706020507" pitchFamily="18" charset="2"/>
              </a:rPr>
              <a:t> marginal tax rate)</a:t>
            </a:r>
          </a:p>
          <a:p>
            <a:r>
              <a:rPr lang="en-US" altLang="en-US" sz="2400" dirty="0">
                <a:ea typeface="ヒラギノ角ゴ Pro W3" pitchFamily="-84" charset="-128"/>
              </a:rPr>
              <a:t>Two types</a:t>
            </a:r>
          </a:p>
          <a:p>
            <a:pPr lvl="1"/>
            <a:r>
              <a:rPr lang="en-US" altLang="en-US" dirty="0">
                <a:ea typeface="ヒラギノ角ゴ Pro W3" pitchFamily="-84" charset="-128"/>
              </a:rPr>
              <a:t>General obligation bonds</a:t>
            </a:r>
            <a:endParaRPr lang="en-US" dirty="0"/>
          </a:p>
          <a:p>
            <a:pPr lvl="1"/>
            <a:r>
              <a:rPr lang="en-US" altLang="en-US" dirty="0">
                <a:ea typeface="ヒラギノ角ゴ Pro W3" pitchFamily="-84" charset="-128"/>
              </a:rPr>
              <a:t>Revenue bonds</a:t>
            </a:r>
            <a:endParaRPr lang="en-US" dirty="0"/>
          </a:p>
          <a:p>
            <a:r>
              <a:rPr lang="en-US" altLang="en-US" sz="2400" dirty="0">
                <a:ea typeface="ヒラギノ角ゴ Pro W3" pitchFamily="-84" charset="-128"/>
              </a:rPr>
              <a:t>NOT default-free (e.g., Orange County California)</a:t>
            </a:r>
          </a:p>
          <a:p>
            <a:pPr lvl="1"/>
            <a:r>
              <a:rPr lang="en-US" altLang="en-US" dirty="0">
                <a:ea typeface="ヒラギノ角ゴ Pro W3" pitchFamily="-84" charset="-128"/>
              </a:rPr>
              <a:t>Defaults in 1990 amounted to $1.4 billion in this market</a:t>
            </a:r>
            <a:endParaRPr lang="en-US" dirty="0"/>
          </a:p>
          <a:p>
            <a:endParaRPr lang="en-US" sz="2400" dirty="0"/>
          </a:p>
        </p:txBody>
      </p:sp>
    </p:spTree>
    <p:extLst>
      <p:ext uri="{BB962C8B-B14F-4D97-AF65-F5344CB8AC3E}">
        <p14:creationId xmlns:p14="http://schemas.microsoft.com/office/powerpoint/2010/main" val="38385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Municipal Bonds: Example </a:t>
            </a:r>
            <a:endParaRPr lang="en-US" dirty="0"/>
          </a:p>
        </p:txBody>
      </p:sp>
      <p:sp>
        <p:nvSpPr>
          <p:cNvPr id="3" name="Content Placeholder 2"/>
          <p:cNvSpPr>
            <a:spLocks noGrp="1"/>
          </p:cNvSpPr>
          <p:nvPr>
            <p:ph idx="1"/>
          </p:nvPr>
        </p:nvSpPr>
        <p:spPr/>
        <p:txBody>
          <a:bodyPr/>
          <a:lstStyle/>
          <a:p>
            <a:pPr marL="0" indent="0">
              <a:spcBef>
                <a:spcPts val="1200"/>
              </a:spcBef>
              <a:buNone/>
            </a:pPr>
            <a:r>
              <a:rPr lang="en-US" altLang="en-US" sz="2400" dirty="0">
                <a:ea typeface="ヒラギノ角ゴ Pro W3" pitchFamily="-84" charset="-128"/>
              </a:rPr>
              <a:t>Suppose the rate on a corporate bond is 5% and the rate on a municipal bond is 3.5%. Which should you choose? Your marginal tax rate is 28%.</a:t>
            </a:r>
          </a:p>
          <a:p>
            <a:pPr marL="0" indent="0">
              <a:spcBef>
                <a:spcPts val="1200"/>
              </a:spcBef>
              <a:buNone/>
            </a:pPr>
            <a:r>
              <a:rPr lang="en-US" altLang="en-US" sz="2400" dirty="0">
                <a:ea typeface="ヒラギノ角ゴ Pro W3" pitchFamily="-84" charset="-128"/>
              </a:rPr>
              <a:t>Find the equivalent tax-free rate (ETFR):</a:t>
            </a:r>
          </a:p>
          <a:p>
            <a:pPr marL="0" indent="0" algn="ctr">
              <a:spcBef>
                <a:spcPts val="1200"/>
              </a:spcBef>
              <a:buNone/>
            </a:pPr>
            <a:r>
              <a:rPr lang="en-US" altLang="en-US" sz="2400" dirty="0">
                <a:ea typeface="ヒラギノ角ゴ Pro W3" pitchFamily="-84" charset="-128"/>
              </a:rPr>
              <a:t>ETFR </a:t>
            </a:r>
            <a:r>
              <a:rPr lang="en-US" altLang="en-US" sz="2400" dirty="0"/>
              <a:t>=</a:t>
            </a:r>
            <a:r>
              <a:rPr lang="en-US" altLang="en-US" sz="2400" dirty="0">
                <a:ea typeface="ヒラギノ角ゴ Pro W3" pitchFamily="-84" charset="-128"/>
              </a:rPr>
              <a:t> 5% </a:t>
            </a:r>
            <a:r>
              <a:rPr lang="en-US" altLang="en-US" sz="2400" dirty="0">
                <a:ea typeface="ヒラギノ角ゴ Pro W3" pitchFamily="-84" charset="-128"/>
                <a:sym typeface="Symbol" panose="05050102010706020507" pitchFamily="18" charset="2"/>
              </a:rPr>
              <a:t></a:t>
            </a:r>
            <a:r>
              <a:rPr lang="en-US" altLang="en-US" sz="2400" dirty="0">
                <a:ea typeface="ヒラギノ角ゴ Pro W3" pitchFamily="-84" charset="-128"/>
              </a:rPr>
              <a:t> (1 </a:t>
            </a:r>
            <a:r>
              <a:rPr lang="en-US" altLang="en-US" sz="2400" dirty="0">
                <a:ea typeface="ヒラギノ角ゴ Pro W3" pitchFamily="-84" charset="-128"/>
                <a:cs typeface="Arial"/>
              </a:rPr>
              <a:t>−</a:t>
            </a:r>
            <a:r>
              <a:rPr lang="en-US" altLang="en-US" sz="2400" dirty="0">
                <a:ea typeface="ヒラギノ角ゴ Pro W3" pitchFamily="-84" charset="-128"/>
              </a:rPr>
              <a:t> MTR) </a:t>
            </a:r>
            <a:r>
              <a:rPr lang="en-US" altLang="en-US" sz="2400" dirty="0">
                <a:latin typeface="Symbol" panose="05050102010706020507" pitchFamily="18" charset="2"/>
                <a:ea typeface="ヒラギノ角ゴ Pro W3" pitchFamily="-84" charset="-128"/>
              </a:rPr>
              <a:t>=</a:t>
            </a:r>
            <a:r>
              <a:rPr lang="en-US" altLang="en-US" sz="2400" dirty="0">
                <a:ea typeface="ヒラギノ角ゴ Pro W3" pitchFamily="-84" charset="-128"/>
              </a:rPr>
              <a:t> 5% </a:t>
            </a:r>
            <a:r>
              <a:rPr lang="en-US" altLang="en-US" sz="2400" dirty="0">
                <a:sym typeface="Symbol" panose="05050102010706020507" pitchFamily="18" charset="2"/>
              </a:rPr>
              <a:t></a:t>
            </a:r>
            <a:r>
              <a:rPr lang="en-US" altLang="en-US" sz="2400" dirty="0">
                <a:ea typeface="ヒラギノ角ゴ Pro W3" pitchFamily="-84" charset="-128"/>
              </a:rPr>
              <a:t> (1 </a:t>
            </a:r>
            <a:r>
              <a:rPr lang="en-US" altLang="en-US" sz="2400" dirty="0">
                <a:ea typeface="ヒラギノ角ゴ Pro W3" pitchFamily="-84" charset="-128"/>
                <a:cs typeface="Arial"/>
              </a:rPr>
              <a:t>−</a:t>
            </a:r>
            <a:r>
              <a:rPr lang="en-US" altLang="en-US" sz="2400" dirty="0">
                <a:ea typeface="ヒラギノ角ゴ Pro W3" pitchFamily="-84" charset="-128"/>
              </a:rPr>
              <a:t> 0.28)</a:t>
            </a:r>
          </a:p>
          <a:p>
            <a:pPr marL="0" indent="0">
              <a:spcBef>
                <a:spcPts val="1200"/>
              </a:spcBef>
              <a:buNone/>
            </a:pPr>
            <a:r>
              <a:rPr lang="en-US" altLang="en-US" sz="2400" dirty="0">
                <a:ea typeface="ヒラギノ角ゴ Pro W3" pitchFamily="-84" charset="-128"/>
              </a:rPr>
              <a:t>The ETFR </a:t>
            </a:r>
            <a:r>
              <a:rPr lang="en-US" altLang="en-US" sz="2400" dirty="0"/>
              <a:t>=</a:t>
            </a:r>
            <a:r>
              <a:rPr lang="en-US" altLang="en-US" sz="2400" dirty="0">
                <a:ea typeface="ヒラギノ角ゴ Pro W3" pitchFamily="-84" charset="-128"/>
              </a:rPr>
              <a:t> 3.6%. If the actual muni-rate is above this , choose the muni. If the actual muni-rate is below this, choose the corporate bond. </a:t>
            </a:r>
            <a:r>
              <a:rPr lang="en-US" altLang="en-US" sz="2400">
                <a:ea typeface="ヒラギノ角ゴ Pro W3" pitchFamily="-84" charset="-128"/>
              </a:rPr>
              <a:t>In this case, we choose corporate bond.</a:t>
            </a:r>
            <a:endParaRPr lang="en-US" sz="2400" dirty="0"/>
          </a:p>
        </p:txBody>
      </p:sp>
    </p:spTree>
    <p:extLst>
      <p:ext uri="{BB962C8B-B14F-4D97-AF65-F5344CB8AC3E}">
        <p14:creationId xmlns:p14="http://schemas.microsoft.com/office/powerpoint/2010/main" val="2811168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12.4 Issuance of Revenue and General Obligation Bonds, 1984–2015 (End of year)</a:t>
            </a:r>
            <a:endParaRPr lang="en-US" dirty="0"/>
          </a:p>
        </p:txBody>
      </p:sp>
      <p:pic>
        <p:nvPicPr>
          <p:cNvPr id="4" name="Picture 2" descr="A bar graph shows issuance of revenue and general obligation bonds for the period from 1984 to 2015 (End of y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440" y="1606172"/>
            <a:ext cx="6675120" cy="418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81200" y="5867401"/>
            <a:ext cx="8229600" cy="258763"/>
          </a:xfrm>
        </p:spPr>
        <p:txBody>
          <a:bodyPr/>
          <a:lstStyle/>
          <a:p>
            <a:pPr marL="0" indent="0">
              <a:buNone/>
            </a:pPr>
            <a:r>
              <a:rPr lang="en-US" sz="1200" i="1" dirty="0"/>
              <a:t>Source</a:t>
            </a:r>
            <a:r>
              <a:rPr lang="en-US" sz="1200" dirty="0"/>
              <a:t>: </a:t>
            </a:r>
            <a:r>
              <a:rPr lang="en-US" sz="1200" dirty="0">
                <a:hlinkClick r:id="rId3"/>
              </a:rPr>
              <a:t>http://www.federalreserve.gov/econresdata/releases/govsecure/current.htm</a:t>
            </a:r>
            <a:r>
              <a:rPr lang="en-US" sz="1200" dirty="0"/>
              <a:t>.</a:t>
            </a:r>
            <a:endParaRPr lang="en-US" sz="2400" dirty="0"/>
          </a:p>
        </p:txBody>
      </p:sp>
    </p:spTree>
    <p:extLst>
      <p:ext uri="{BB962C8B-B14F-4D97-AF65-F5344CB8AC3E}">
        <p14:creationId xmlns:p14="http://schemas.microsoft.com/office/powerpoint/2010/main" val="94586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Corporate Bonds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Typically have a face value of $1,000, although some have a face value of $5,000 or $10,000</a:t>
            </a:r>
          </a:p>
          <a:p>
            <a:r>
              <a:rPr lang="en-US" altLang="en-US" sz="2400" dirty="0">
                <a:ea typeface="ヒラギノ角ゴ Pro W3" pitchFamily="-84" charset="-128"/>
              </a:rPr>
              <a:t>Pay interest semi-annually</a:t>
            </a:r>
          </a:p>
          <a:p>
            <a:r>
              <a:rPr lang="en-US" altLang="en-US" sz="2400" dirty="0">
                <a:ea typeface="ヒラギノ角ゴ Pro W3" pitchFamily="-84" charset="-128"/>
              </a:rPr>
              <a:t>Cannot be redeemed anytime the issuer wishes, unless a specific clause states this (call option).</a:t>
            </a:r>
          </a:p>
          <a:p>
            <a:r>
              <a:rPr lang="en-US" altLang="en-US" sz="2400" dirty="0">
                <a:ea typeface="ヒラギノ角ゴ Pro W3" pitchFamily="-84" charset="-128"/>
              </a:rPr>
              <a:t>Degree of risk varies with each bond, even from the same issuer. Following suite, the required interest rate varies with level of risk.</a:t>
            </a:r>
          </a:p>
          <a:p>
            <a:r>
              <a:rPr lang="en-US" altLang="en-US" sz="2400" dirty="0">
                <a:ea typeface="ヒラギノ角ゴ Pro W3" pitchFamily="-84" charset="-128"/>
              </a:rPr>
              <a:t>The degree of risk ranges from low-risk (AAA) to higher risk (BBB). Any bonds rated below BBB are considered sub-investment grade debt.</a:t>
            </a:r>
            <a:endParaRPr lang="en-US" sz="2400" dirty="0"/>
          </a:p>
          <a:p>
            <a:endParaRPr lang="en-US" sz="2400" dirty="0"/>
          </a:p>
          <a:p>
            <a:endParaRPr lang="en-US" sz="2400" dirty="0"/>
          </a:p>
        </p:txBody>
      </p:sp>
    </p:spTree>
    <p:extLst>
      <p:ext uri="{BB962C8B-B14F-4D97-AF65-F5344CB8AC3E}">
        <p14:creationId xmlns:p14="http://schemas.microsoft.com/office/powerpoint/2010/main" val="56847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12.5 Corporate Bond Interest Rates, 1973–2015 (End of year)</a:t>
            </a:r>
            <a:endParaRPr lang="en-US" dirty="0"/>
          </a:p>
        </p:txBody>
      </p:sp>
      <p:pic>
        <p:nvPicPr>
          <p:cNvPr id="4" name="Picture 2" descr="The vertical axis is labeled &quot;Interest rate (percent)&quot; and ranges from 0 to 18 in increments of 2. The horizontal axis lists dates from 1974 to 2014 in 2-year increments. The line for AAA shows interest rate for the year 1974 as 8.5 percent which with a growing trend increases to a peak value of 14 percent by the year 1981. The interest rate for this category shows a consistent decline over the year and falls down to a value of 8 percent by the year 1986, 7 percent by year 1993, 6 percent by 2003, and to 4 percent by 2012. The line for BBB shows interest rate for the year 1976 as 10 percent which increases to a peak value of 17 percent by the year 1981. The interest rate for this category shows a consistent decline over the year and falls down to a value of 10 percent by the year 1986, 9 percent by year 1993, 7 percent by 2003, and to 6 percent by 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440" y="1449918"/>
            <a:ext cx="6675120" cy="415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81200" y="5867401"/>
            <a:ext cx="8229600" cy="258763"/>
          </a:xfrm>
        </p:spPr>
        <p:txBody>
          <a:bodyPr/>
          <a:lstStyle/>
          <a:p>
            <a:pPr marL="0" indent="0">
              <a:buNone/>
            </a:pPr>
            <a:r>
              <a:rPr lang="en-US" sz="1200" dirty="0"/>
              <a:t>Source: </a:t>
            </a:r>
            <a:r>
              <a:rPr lang="en-US" sz="1200" dirty="0">
                <a:hlinkClick r:id="rId3"/>
              </a:rPr>
              <a:t>http://www.federalreserve.gov/releases/h15/data.htm</a:t>
            </a:r>
            <a:r>
              <a:rPr lang="en-US" sz="1200" dirty="0"/>
              <a:t>.</a:t>
            </a:r>
          </a:p>
        </p:txBody>
      </p:sp>
    </p:spTree>
    <p:extLst>
      <p:ext uri="{BB962C8B-B14F-4D97-AF65-F5344CB8AC3E}">
        <p14:creationId xmlns:p14="http://schemas.microsoft.com/office/powerpoint/2010/main" val="253148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Preview</a:t>
            </a:r>
            <a:endParaRPr lang="en-US" dirty="0"/>
          </a:p>
        </p:txBody>
      </p:sp>
      <p:sp>
        <p:nvSpPr>
          <p:cNvPr id="4" name="Content Placeholder 3"/>
          <p:cNvSpPr>
            <a:spLocks noGrp="1"/>
          </p:cNvSpPr>
          <p:nvPr>
            <p:ph idx="1"/>
          </p:nvPr>
        </p:nvSpPr>
        <p:spPr>
          <a:xfrm>
            <a:off x="1981200" y="1600199"/>
            <a:ext cx="3950208" cy="4434840"/>
          </a:xfrm>
        </p:spPr>
        <p:txBody>
          <a:bodyPr/>
          <a:lstStyle/>
          <a:p>
            <a:pPr>
              <a:buSzPct val="100000"/>
              <a:buFont typeface="Arial"/>
              <a:buChar char="•"/>
              <a:defRPr/>
            </a:pPr>
            <a:r>
              <a:rPr lang="en-US" sz="2400" dirty="0"/>
              <a:t>Purpose of the Capital Market</a:t>
            </a:r>
          </a:p>
          <a:p>
            <a:pPr>
              <a:buSzPct val="100000"/>
              <a:buFont typeface="Arial"/>
              <a:buChar char="•"/>
              <a:defRPr/>
            </a:pPr>
            <a:r>
              <a:rPr lang="en-US" sz="2400" dirty="0"/>
              <a:t>Capital Market Participants</a:t>
            </a:r>
          </a:p>
          <a:p>
            <a:pPr>
              <a:buSzPct val="100000"/>
              <a:buFont typeface="Arial"/>
              <a:buChar char="•"/>
              <a:defRPr/>
            </a:pPr>
            <a:r>
              <a:rPr lang="en-US" sz="2400" dirty="0"/>
              <a:t>Capital Market Trading</a:t>
            </a:r>
          </a:p>
          <a:p>
            <a:pPr>
              <a:buSzPct val="100000"/>
              <a:buFont typeface="Arial"/>
              <a:buChar char="•"/>
              <a:defRPr/>
            </a:pPr>
            <a:r>
              <a:rPr lang="en-US" sz="2400" dirty="0"/>
              <a:t>Types of Bonds</a:t>
            </a:r>
          </a:p>
          <a:p>
            <a:pPr>
              <a:buSzPct val="100000"/>
              <a:buFont typeface="Arial"/>
              <a:buChar char="•"/>
              <a:defRPr/>
            </a:pPr>
            <a:r>
              <a:rPr lang="en-US" sz="2400" dirty="0"/>
              <a:t>Treasury Notes and Bonds</a:t>
            </a:r>
          </a:p>
          <a:p>
            <a:pPr>
              <a:buSzPct val="100000"/>
              <a:buFont typeface="Arial"/>
              <a:buChar char="•"/>
              <a:defRPr/>
            </a:pPr>
            <a:r>
              <a:rPr lang="en-US" altLang="en-US" sz="2400" dirty="0"/>
              <a:t>Municipal Bonds</a:t>
            </a:r>
          </a:p>
          <a:p>
            <a:pPr>
              <a:buSzPct val="100000"/>
              <a:buFont typeface="Arial"/>
              <a:buChar char="•"/>
              <a:defRPr/>
            </a:pPr>
            <a:r>
              <a:rPr lang="en-US" altLang="en-US" sz="2400" dirty="0"/>
              <a:t>Corporate Bonds</a:t>
            </a:r>
            <a:endParaRPr lang="en-US" sz="2400" dirty="0"/>
          </a:p>
        </p:txBody>
      </p:sp>
      <p:sp>
        <p:nvSpPr>
          <p:cNvPr id="5" name="Content Placeholder 4"/>
          <p:cNvSpPr>
            <a:spLocks noGrp="1"/>
          </p:cNvSpPr>
          <p:nvPr>
            <p:ph idx="13"/>
          </p:nvPr>
        </p:nvSpPr>
        <p:spPr>
          <a:xfrm>
            <a:off x="6278880" y="1600200"/>
            <a:ext cx="3950208" cy="4434840"/>
          </a:xfrm>
        </p:spPr>
        <p:txBody>
          <a:bodyPr/>
          <a:lstStyle/>
          <a:p>
            <a:pPr>
              <a:buSzPct val="100000"/>
              <a:buFont typeface="Arial"/>
              <a:buChar char="•"/>
              <a:defRPr/>
            </a:pPr>
            <a:r>
              <a:rPr lang="en-US" altLang="en-US" sz="2400" dirty="0"/>
              <a:t>Financial Guarantees for Bonds</a:t>
            </a:r>
          </a:p>
          <a:p>
            <a:pPr>
              <a:buSzPct val="100000"/>
              <a:buFont typeface="Arial"/>
              <a:buChar char="•"/>
              <a:defRPr/>
            </a:pPr>
            <a:r>
              <a:rPr lang="en-US" altLang="en-US" sz="2400" dirty="0"/>
              <a:t>Oversight of the Bond Markets</a:t>
            </a:r>
          </a:p>
          <a:p>
            <a:pPr>
              <a:buSzPct val="100000"/>
              <a:buFont typeface="Arial"/>
              <a:buChar char="•"/>
              <a:defRPr/>
            </a:pPr>
            <a:r>
              <a:rPr lang="en-US" altLang="en-US" sz="2400" dirty="0"/>
              <a:t>Current Yield Calculation</a:t>
            </a:r>
          </a:p>
          <a:p>
            <a:pPr>
              <a:buSzPct val="100000"/>
              <a:buFont typeface="Arial"/>
              <a:buChar char="•"/>
              <a:defRPr/>
            </a:pPr>
            <a:r>
              <a:rPr lang="en-US" altLang="en-US" sz="2400" dirty="0"/>
              <a:t>Finding the Value of Coupon Bonds</a:t>
            </a:r>
          </a:p>
          <a:p>
            <a:pPr>
              <a:buSzPct val="100000"/>
              <a:buFont typeface="Arial"/>
              <a:buChar char="•"/>
              <a:defRPr/>
            </a:pPr>
            <a:r>
              <a:rPr lang="en-US" altLang="en-US" sz="2400" dirty="0"/>
              <a:t>Investing in Bonds</a:t>
            </a:r>
            <a:endParaRPr lang="en-US" sz="2400" dirty="0"/>
          </a:p>
        </p:txBody>
      </p:sp>
    </p:spTree>
    <p:extLst>
      <p:ext uri="{BB962C8B-B14F-4D97-AF65-F5344CB8AC3E}">
        <p14:creationId xmlns:p14="http://schemas.microsoft.com/office/powerpoint/2010/main" val="233926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Characteristics of Corporate Bonds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Registered Bonds</a:t>
            </a:r>
            <a:endParaRPr lang="en-US" altLang="en-US" dirty="0">
              <a:ea typeface="ヒラギノ角ゴ Pro W3" pitchFamily="-84" charset="-128"/>
            </a:endParaRPr>
          </a:p>
          <a:p>
            <a:pPr lvl="1"/>
            <a:r>
              <a:rPr lang="en-US" altLang="en-US" dirty="0">
                <a:ea typeface="ヒラギノ角ゴ Pro W3" pitchFamily="-84" charset="-128"/>
              </a:rPr>
              <a:t>Replaced </a:t>
            </a:r>
            <a:r>
              <a:rPr lang="ja-JP" altLang="en-US" dirty="0"/>
              <a:t>“</a:t>
            </a:r>
            <a:r>
              <a:rPr lang="en-US" altLang="ja-JP" dirty="0">
                <a:ea typeface="ヒラギノ角ゴ Pro W3" pitchFamily="-84" charset="-128"/>
              </a:rPr>
              <a:t>bearer</a:t>
            </a:r>
            <a:r>
              <a:rPr lang="ja-JP" altLang="en-US" dirty="0"/>
              <a:t>”</a:t>
            </a:r>
            <a:r>
              <a:rPr lang="en-US" altLang="ja-JP" dirty="0">
                <a:ea typeface="ヒラギノ角ゴ Pro W3" pitchFamily="-84" charset="-128"/>
              </a:rPr>
              <a:t> bonds</a:t>
            </a:r>
            <a:endParaRPr lang="en-US" dirty="0"/>
          </a:p>
          <a:p>
            <a:pPr lvl="1"/>
            <a:r>
              <a:rPr lang="en-US" altLang="en-US" dirty="0">
                <a:ea typeface="ヒラギノ角ゴ Pro W3" pitchFamily="-84" charset="-128"/>
              </a:rPr>
              <a:t>IRS can track interest income this way</a:t>
            </a:r>
            <a:endParaRPr lang="en-US" dirty="0"/>
          </a:p>
          <a:p>
            <a:r>
              <a:rPr lang="en-US" altLang="en-US" sz="2400" dirty="0">
                <a:ea typeface="ヒラギノ角ゴ Pro W3" pitchFamily="-84" charset="-128"/>
              </a:rPr>
              <a:t>Restrictive Covenants</a:t>
            </a:r>
            <a:endParaRPr lang="en-US" altLang="en-US" dirty="0">
              <a:ea typeface="ヒラギノ角ゴ Pro W3" pitchFamily="-84" charset="-128"/>
            </a:endParaRPr>
          </a:p>
          <a:p>
            <a:pPr lvl="1"/>
            <a:r>
              <a:rPr lang="en-US" altLang="en-US" dirty="0">
                <a:ea typeface="ヒラギノ角ゴ Pro W3" pitchFamily="-84" charset="-128"/>
              </a:rPr>
              <a:t>Mitigates conflicts with shareholder interests</a:t>
            </a:r>
            <a:endParaRPr lang="en-US" dirty="0"/>
          </a:p>
          <a:p>
            <a:pPr lvl="1"/>
            <a:r>
              <a:rPr lang="en-US" altLang="en-US" dirty="0">
                <a:ea typeface="ヒラギノ角ゴ Pro W3" pitchFamily="-84" charset="-128"/>
              </a:rPr>
              <a:t>May limit dividends, mergers, new debt, ratios, etc.</a:t>
            </a:r>
            <a:endParaRPr lang="en-US" dirty="0"/>
          </a:p>
          <a:p>
            <a:pPr lvl="1"/>
            <a:r>
              <a:rPr lang="en-US" altLang="en-US" dirty="0">
                <a:ea typeface="ヒラギノ角ゴ Pro W3" pitchFamily="-84" charset="-128"/>
              </a:rPr>
              <a:t>Usually includes a cross-default clause</a:t>
            </a:r>
            <a:endParaRPr lang="en-US" dirty="0"/>
          </a:p>
        </p:txBody>
      </p:sp>
    </p:spTree>
    <p:extLst>
      <p:ext uri="{BB962C8B-B14F-4D97-AF65-F5344CB8AC3E}">
        <p14:creationId xmlns:p14="http://schemas.microsoft.com/office/powerpoint/2010/main" val="322931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Characteristics of Corporate Bonds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Call Provisions</a:t>
            </a:r>
          </a:p>
          <a:p>
            <a:pPr lvl="1"/>
            <a:r>
              <a:rPr lang="en-US" altLang="en-US" dirty="0">
                <a:ea typeface="ヒラギノ角ゴ Pro W3" pitchFamily="-84" charset="-128"/>
              </a:rPr>
              <a:t>Higher required yield</a:t>
            </a:r>
            <a:endParaRPr lang="en-US" dirty="0"/>
          </a:p>
          <a:p>
            <a:pPr lvl="1"/>
            <a:r>
              <a:rPr lang="en-US" altLang="en-US" dirty="0">
                <a:ea typeface="ヒラギノ角ゴ Pro W3" pitchFamily="-84" charset="-128"/>
              </a:rPr>
              <a:t>Mechanism to adhere to a sinking fund provision</a:t>
            </a:r>
            <a:endParaRPr lang="en-US" dirty="0"/>
          </a:p>
          <a:p>
            <a:pPr lvl="1"/>
            <a:r>
              <a:rPr lang="en-US" altLang="en-US" dirty="0">
                <a:ea typeface="ヒラギノ角ゴ Pro W3" pitchFamily="-84" charset="-128"/>
              </a:rPr>
              <a:t>Interest of the stockholders</a:t>
            </a:r>
            <a:endParaRPr lang="en-US" dirty="0"/>
          </a:p>
          <a:p>
            <a:pPr lvl="1"/>
            <a:r>
              <a:rPr lang="en-US" altLang="en-US" dirty="0">
                <a:ea typeface="ヒラギノ角ゴ Pro W3" pitchFamily="-84" charset="-128"/>
              </a:rPr>
              <a:t>Alternative opportunities</a:t>
            </a:r>
            <a:endParaRPr lang="en-US" dirty="0"/>
          </a:p>
          <a:p>
            <a:r>
              <a:rPr lang="en-US" altLang="en-US" sz="2400" dirty="0">
                <a:ea typeface="ヒラギノ角ゴ Pro W3" pitchFamily="-84" charset="-128"/>
              </a:rPr>
              <a:t>Conversion (Convertible bond)</a:t>
            </a:r>
          </a:p>
          <a:p>
            <a:pPr lvl="1"/>
            <a:r>
              <a:rPr lang="en-US" altLang="en-US" dirty="0">
                <a:ea typeface="ヒラギノ角ゴ Pro W3" pitchFamily="-84" charset="-128"/>
              </a:rPr>
              <a:t>Some debt may be converted to equity</a:t>
            </a:r>
            <a:endParaRPr lang="en-US" dirty="0"/>
          </a:p>
          <a:p>
            <a:pPr lvl="1"/>
            <a:r>
              <a:rPr lang="en-US" altLang="en-US" dirty="0">
                <a:ea typeface="ヒラギノ角ゴ Pro W3" pitchFamily="-84" charset="-128"/>
              </a:rPr>
              <a:t>Similar to a stock option, but usually more limited</a:t>
            </a:r>
          </a:p>
          <a:p>
            <a:pPr lvl="1"/>
            <a:r>
              <a:rPr lang="en-US" dirty="0">
                <a:ea typeface="ヒラギノ角ゴ Pro W3" pitchFamily="-84" charset="-128"/>
              </a:rPr>
              <a:t>Lower required yield, sell at higher price than comparable nonconvertible bonds.</a:t>
            </a:r>
            <a:endParaRPr lang="en-US" dirty="0"/>
          </a:p>
        </p:txBody>
      </p:sp>
    </p:spTree>
    <p:extLst>
      <p:ext uri="{BB962C8B-B14F-4D97-AF65-F5344CB8AC3E}">
        <p14:creationId xmlns:p14="http://schemas.microsoft.com/office/powerpoint/2010/main" val="271345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Characteristics of Corporate Bonds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Secured Bonds</a:t>
            </a:r>
          </a:p>
          <a:p>
            <a:pPr lvl="1"/>
            <a:r>
              <a:rPr lang="en-US" altLang="en-US" dirty="0">
                <a:ea typeface="ヒラギノ角ゴ Pro W3" pitchFamily="-84" charset="-128"/>
              </a:rPr>
              <a:t>Mortgage bonds</a:t>
            </a:r>
            <a:endParaRPr lang="en-US" dirty="0"/>
          </a:p>
          <a:p>
            <a:pPr lvl="1"/>
            <a:r>
              <a:rPr lang="en-US" altLang="en-US" dirty="0">
                <a:ea typeface="ヒラギノ角ゴ Pro W3" pitchFamily="-84" charset="-128"/>
              </a:rPr>
              <a:t>Equipment trust certificates</a:t>
            </a:r>
            <a:endParaRPr lang="en-US" dirty="0"/>
          </a:p>
          <a:p>
            <a:r>
              <a:rPr lang="en-US" altLang="en-US" sz="2400" dirty="0">
                <a:ea typeface="ヒラギノ角ゴ Pro W3" pitchFamily="-84" charset="-128"/>
              </a:rPr>
              <a:t>Unsecured Bonds</a:t>
            </a:r>
          </a:p>
          <a:p>
            <a:pPr lvl="1"/>
            <a:r>
              <a:rPr lang="en-US" altLang="en-US" dirty="0">
                <a:ea typeface="ヒラギノ角ゴ Pro W3" pitchFamily="-84" charset="-128"/>
              </a:rPr>
              <a:t>Debentures</a:t>
            </a:r>
            <a:endParaRPr lang="en-US" dirty="0"/>
          </a:p>
          <a:p>
            <a:pPr lvl="1"/>
            <a:r>
              <a:rPr lang="en-US" altLang="en-US" dirty="0">
                <a:ea typeface="ヒラギノ角ゴ Pro W3" pitchFamily="-84" charset="-128"/>
              </a:rPr>
              <a:t>Subordinated debentures</a:t>
            </a:r>
            <a:endParaRPr lang="en-US" dirty="0"/>
          </a:p>
          <a:p>
            <a:pPr lvl="1"/>
            <a:r>
              <a:rPr lang="en-US" altLang="en-US" dirty="0">
                <a:ea typeface="ヒラギノ角ゴ Pro W3" pitchFamily="-84" charset="-128"/>
              </a:rPr>
              <a:t>Variable-rate bonds</a:t>
            </a:r>
            <a:endParaRPr lang="en-US" dirty="0"/>
          </a:p>
        </p:txBody>
      </p:sp>
    </p:spTree>
    <p:extLst>
      <p:ext uri="{BB962C8B-B14F-4D97-AF65-F5344CB8AC3E}">
        <p14:creationId xmlns:p14="http://schemas.microsoft.com/office/powerpoint/2010/main" val="77751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 Characteristics of Corporate Bonds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Junk Bonds</a:t>
            </a:r>
          </a:p>
          <a:p>
            <a:pPr lvl="1"/>
            <a:r>
              <a:rPr lang="en-US" altLang="en-US" dirty="0">
                <a:ea typeface="ヒラギノ角ゴ Pro W3" pitchFamily="-84" charset="-128"/>
              </a:rPr>
              <a:t>Debt that is rated below BBB</a:t>
            </a:r>
            <a:endParaRPr lang="en-US" dirty="0"/>
          </a:p>
          <a:p>
            <a:pPr lvl="1"/>
            <a:r>
              <a:rPr lang="en-US" altLang="en-US" dirty="0">
                <a:ea typeface="ヒラギノ角ゴ Pro W3" pitchFamily="-84" charset="-128"/>
              </a:rPr>
              <a:t>Often, trusts and insurance companies are not permitted to invest in junk debt</a:t>
            </a:r>
            <a:endParaRPr lang="en-US" dirty="0"/>
          </a:p>
          <a:p>
            <a:pPr lvl="1"/>
            <a:r>
              <a:rPr lang="en-US" altLang="en-US" dirty="0">
                <a:ea typeface="ヒラギノ角ゴ Pro W3" pitchFamily="-84" charset="-128"/>
              </a:rPr>
              <a:t>Michael Milken developed this market in the mid-1980s, although he was subsequently convicted of insider trading</a:t>
            </a:r>
            <a:endParaRPr lang="en-US" dirty="0"/>
          </a:p>
        </p:txBody>
      </p:sp>
    </p:spTree>
    <p:extLst>
      <p:ext uri="{BB962C8B-B14F-4D97-AF65-F5344CB8AC3E}">
        <p14:creationId xmlns:p14="http://schemas.microsoft.com/office/powerpoint/2010/main" val="159325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7675"/>
          </a:xfrm>
        </p:spPr>
        <p:txBody>
          <a:bodyPr/>
          <a:lstStyle/>
          <a:p>
            <a:r>
              <a:rPr lang="en-US" altLang="en-US" sz="2400" dirty="0">
                <a:ea typeface="ヒラギノ角ゴ Pro W3" pitchFamily="-84" charset="-128"/>
              </a:rPr>
              <a:t>Table 12.2 Debt Rating Descriptions </a:t>
            </a:r>
            <a:r>
              <a:rPr lang="en-US" altLang="en-US" sz="1800" dirty="0">
                <a:ea typeface="ヒラギノ角ゴ Pro W3" pitchFamily="-84" charset="-128"/>
              </a:rPr>
              <a:t>(1 of 4)</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712090725"/>
              </p:ext>
            </p:extLst>
          </p:nvPr>
        </p:nvGraphicFramePr>
        <p:xfrm>
          <a:off x="643464" y="1106311"/>
          <a:ext cx="9753602" cy="5686095"/>
        </p:xfrm>
        <a:graphic>
          <a:graphicData uri="http://schemas.openxmlformats.org/drawingml/2006/table">
            <a:tbl>
              <a:tblPr firstRow="1" bandRow="1">
                <a:tableStyleId>{2D5ABB26-0587-4C30-8999-92F81FD0307C}</a:tableStyleId>
              </a:tblPr>
              <a:tblGrid>
                <a:gridCol w="3251200">
                  <a:extLst>
                    <a:ext uri="{9D8B030D-6E8A-4147-A177-3AD203B41FA5}">
                      <a16:colId xmlns:a16="http://schemas.microsoft.com/office/drawing/2014/main" val="20000"/>
                    </a:ext>
                  </a:extLst>
                </a:gridCol>
                <a:gridCol w="1625601">
                  <a:extLst>
                    <a:ext uri="{9D8B030D-6E8A-4147-A177-3AD203B41FA5}">
                      <a16:colId xmlns:a16="http://schemas.microsoft.com/office/drawing/2014/main" val="20001"/>
                    </a:ext>
                  </a:extLst>
                </a:gridCol>
                <a:gridCol w="4876801">
                  <a:extLst>
                    <a:ext uri="{9D8B030D-6E8A-4147-A177-3AD203B41FA5}">
                      <a16:colId xmlns:a16="http://schemas.microsoft.com/office/drawing/2014/main" val="20002"/>
                    </a:ext>
                  </a:extLst>
                </a:gridCol>
              </a:tblGrid>
              <a:tr h="563851">
                <a:tc>
                  <a:txBody>
                    <a:bodyPr/>
                    <a:lstStyle/>
                    <a:p>
                      <a:r>
                        <a:rPr lang="en-US" sz="2200" b="1" dirty="0"/>
                        <a:t>Standard &amp; Poor’s</a:t>
                      </a:r>
                      <a:endParaRPr lang="en-US" sz="2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Moody’s</a:t>
                      </a:r>
                      <a:endParaRPr lang="en-US" sz="2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Definition</a:t>
                      </a:r>
                      <a:endParaRPr lang="en-US" sz="2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51284">
                <a:tc>
                  <a:txBody>
                    <a:bodyPr/>
                    <a:lstStyle/>
                    <a:p>
                      <a:r>
                        <a:rPr lang="en-US" sz="2200" dirty="0"/>
                        <a:t>AAA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t>Aaa</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Best quality and highest rating. Capacity to pay interest and repay principal is extremely strong. Smallest degree of investment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51284">
                <a:tc>
                  <a:txBody>
                    <a:bodyPr/>
                    <a:lstStyle/>
                    <a:p>
                      <a:r>
                        <a:rPr lang="en-US" sz="2200"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High quality. Very strong capacity to pay interest and repay principal and differs from AAA/</a:t>
                      </a:r>
                      <a:r>
                        <a:rPr lang="en-US" sz="2200" u="none" strike="noStrike" kern="1200" baseline="0" dirty="0" err="1"/>
                        <a:t>Aaa</a:t>
                      </a:r>
                      <a:r>
                        <a:rPr lang="en-US" sz="2200" u="none" strike="noStrike" kern="1200" baseline="0" dirty="0"/>
                        <a:t> in a small degree.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63536">
                <a:tc>
                  <a:txBody>
                    <a:bodyPr/>
                    <a:lstStyle/>
                    <a:p>
                      <a:r>
                        <a:rPr lang="en-US" sz="22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Strong capacity to pay interest and repay principal. Possess many favorable investment attributes and are considered upper-medium-grade obligations. Somewhat more susceptible to the adverse effects of changes in circumstances and economic conditions.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556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008"/>
          </a:xfrm>
        </p:spPr>
        <p:txBody>
          <a:bodyPr/>
          <a:lstStyle/>
          <a:p>
            <a:r>
              <a:rPr lang="en-US" altLang="en-US" sz="2400" dirty="0">
                <a:ea typeface="ヒラギノ角ゴ Pro W3" pitchFamily="-84" charset="-128"/>
              </a:rPr>
              <a:t>Table 12.2 Debt Rating Descriptions </a:t>
            </a:r>
            <a:r>
              <a:rPr lang="en-US" altLang="en-US" sz="1800" dirty="0">
                <a:ea typeface="ヒラギノ角ゴ Pro W3" pitchFamily="-84" charset="-128"/>
              </a:rPr>
              <a:t>(2 of 4)</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475916731"/>
              </p:ext>
            </p:extLst>
          </p:nvPr>
        </p:nvGraphicFramePr>
        <p:xfrm>
          <a:off x="666043" y="982135"/>
          <a:ext cx="10216445" cy="5663176"/>
        </p:xfrm>
        <a:graphic>
          <a:graphicData uri="http://schemas.openxmlformats.org/drawingml/2006/table">
            <a:tbl>
              <a:tblPr firstRow="1" bandRow="1">
                <a:tableStyleId>{2D5ABB26-0587-4C30-8999-92F81FD0307C}</a:tableStyleId>
              </a:tblPr>
              <a:tblGrid>
                <a:gridCol w="2459515">
                  <a:extLst>
                    <a:ext uri="{9D8B030D-6E8A-4147-A177-3AD203B41FA5}">
                      <a16:colId xmlns:a16="http://schemas.microsoft.com/office/drawing/2014/main" val="20000"/>
                    </a:ext>
                  </a:extLst>
                </a:gridCol>
                <a:gridCol w="1324354">
                  <a:extLst>
                    <a:ext uri="{9D8B030D-6E8A-4147-A177-3AD203B41FA5}">
                      <a16:colId xmlns:a16="http://schemas.microsoft.com/office/drawing/2014/main" val="20001"/>
                    </a:ext>
                  </a:extLst>
                </a:gridCol>
                <a:gridCol w="6432576">
                  <a:extLst>
                    <a:ext uri="{9D8B030D-6E8A-4147-A177-3AD203B41FA5}">
                      <a16:colId xmlns:a16="http://schemas.microsoft.com/office/drawing/2014/main" val="20002"/>
                    </a:ext>
                  </a:extLst>
                </a:gridCol>
              </a:tblGrid>
              <a:tr h="525612">
                <a:tc>
                  <a:txBody>
                    <a:bodyPr/>
                    <a:lstStyle/>
                    <a:p>
                      <a:r>
                        <a:rPr lang="en-US" sz="2200" b="1" dirty="0">
                          <a:solidFill>
                            <a:schemeClr val="tx1"/>
                          </a:solidFill>
                        </a:rPr>
                        <a:t>Standard &amp; Poor’s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solidFill>
                            <a:schemeClr val="tx1"/>
                          </a:solidFill>
                        </a:rPr>
                        <a:t>Moody’s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solidFill>
                            <a:schemeClr val="tx1"/>
                          </a:solidFill>
                        </a:rPr>
                        <a:t>Definition</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2052">
                <a:tc>
                  <a:txBody>
                    <a:bodyPr/>
                    <a:lstStyle/>
                    <a:p>
                      <a:r>
                        <a:rPr lang="en-US" sz="2200" dirty="0">
                          <a:solidFill>
                            <a:schemeClr val="tx1"/>
                          </a:solidFill>
                        </a:rPr>
                        <a:t>BBB</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Baa</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Medium-grade obligations. Neither highly protected nor poorly secured. Adequate capacity to pay interest and repay principal. May lack long-term reliability and protective elements to secure interest and principal payments.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57660">
                <a:tc>
                  <a:txBody>
                    <a:bodyPr/>
                    <a:lstStyle/>
                    <a:p>
                      <a:r>
                        <a:rPr lang="en-US" sz="2200" dirty="0">
                          <a:solidFill>
                            <a:schemeClr val="tx1"/>
                          </a:solidFill>
                        </a:rPr>
                        <a:t>BB</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Ba</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Moderate ability to pay interest and repay principal. Have speculative elements and future cannot be considered well assured. Adverse business, economic, and financial conditions could lead to inability to meet financial obligations.</a:t>
                      </a:r>
                      <a:endParaRPr lang="en-US" sz="220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12052">
                <a:tc>
                  <a:txBody>
                    <a:bodyPr/>
                    <a:lstStyle/>
                    <a:p>
                      <a:r>
                        <a:rPr lang="en-US" sz="2200" dirty="0">
                          <a:solidFill>
                            <a:schemeClr val="tx1"/>
                          </a:solidFill>
                        </a:rPr>
                        <a:t>B</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B</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Lack characteristics of desirable investment. Assurance of interest and principal payments over long period of time may be small. Adverse conditions likely to impair ability to meet financial obligations.</a:t>
                      </a:r>
                      <a:endParaRPr lang="en-US" sz="220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6846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008"/>
          </a:xfrm>
        </p:spPr>
        <p:txBody>
          <a:bodyPr/>
          <a:lstStyle/>
          <a:p>
            <a:r>
              <a:rPr lang="en-US" altLang="en-US" sz="2400" dirty="0">
                <a:ea typeface="ヒラギノ角ゴ Pro W3" pitchFamily="-84" charset="-128"/>
              </a:rPr>
              <a:t>Table 12.2 Debt Rating Descriptions </a:t>
            </a:r>
            <a:r>
              <a:rPr lang="en-US" altLang="en-US" sz="1800" dirty="0">
                <a:ea typeface="ヒラギノ角ゴ Pro W3" pitchFamily="-84" charset="-128"/>
              </a:rPr>
              <a:t>(3 of 4)</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170974215"/>
              </p:ext>
            </p:extLst>
          </p:nvPr>
        </p:nvGraphicFramePr>
        <p:xfrm>
          <a:off x="838198" y="982135"/>
          <a:ext cx="9897534" cy="5454029"/>
        </p:xfrm>
        <a:graphic>
          <a:graphicData uri="http://schemas.openxmlformats.org/drawingml/2006/table">
            <a:tbl>
              <a:tblPr firstRow="1" bandRow="1">
                <a:tableStyleId>{2D5ABB26-0587-4C30-8999-92F81FD0307C}</a:tableStyleId>
              </a:tblPr>
              <a:tblGrid>
                <a:gridCol w="3299178">
                  <a:extLst>
                    <a:ext uri="{9D8B030D-6E8A-4147-A177-3AD203B41FA5}">
                      <a16:colId xmlns:a16="http://schemas.microsoft.com/office/drawing/2014/main" val="20000"/>
                    </a:ext>
                  </a:extLst>
                </a:gridCol>
                <a:gridCol w="1649589">
                  <a:extLst>
                    <a:ext uri="{9D8B030D-6E8A-4147-A177-3AD203B41FA5}">
                      <a16:colId xmlns:a16="http://schemas.microsoft.com/office/drawing/2014/main" val="20001"/>
                    </a:ext>
                  </a:extLst>
                </a:gridCol>
                <a:gridCol w="4948767">
                  <a:extLst>
                    <a:ext uri="{9D8B030D-6E8A-4147-A177-3AD203B41FA5}">
                      <a16:colId xmlns:a16="http://schemas.microsoft.com/office/drawing/2014/main" val="20002"/>
                    </a:ext>
                  </a:extLst>
                </a:gridCol>
              </a:tblGrid>
              <a:tr h="485789">
                <a:tc>
                  <a:txBody>
                    <a:bodyPr/>
                    <a:lstStyle/>
                    <a:p>
                      <a:r>
                        <a:rPr lang="en-US" sz="2200" b="1" dirty="0">
                          <a:solidFill>
                            <a:schemeClr val="tx1"/>
                          </a:solidFill>
                        </a:rPr>
                        <a:t>Standard &amp; Poor’s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solidFill>
                            <a:schemeClr val="tx1"/>
                          </a:solidFill>
                        </a:rPr>
                        <a:t>Moody’s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16900">
                <a:tc>
                  <a:txBody>
                    <a:bodyPr/>
                    <a:lstStyle/>
                    <a:p>
                      <a:r>
                        <a:rPr lang="en-US" sz="2200" dirty="0">
                          <a:solidFill>
                            <a:schemeClr val="tx1"/>
                          </a:solidFill>
                        </a:rPr>
                        <a:t>CCC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solidFill>
                            <a:schemeClr val="tx1"/>
                          </a:solidFill>
                        </a:rPr>
                        <a:t>Caa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Poor standing. Identifiable vulnerability to default and dependent on favorable business, economic, and financial conditions to meet timely payment of interest and repayment of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78053">
                <a:tc>
                  <a:txBody>
                    <a:bodyPr/>
                    <a:lstStyle/>
                    <a:p>
                      <a:r>
                        <a:rPr lang="en-US" sz="2200" dirty="0">
                          <a:solidFill>
                            <a:schemeClr val="tx1"/>
                          </a:solidFill>
                        </a:rPr>
                        <a:t>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Represent obligations that are speculative to a high degree. Issues often default and have other marked shortcomings.</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36323">
                <a:tc>
                  <a:txBody>
                    <a:bodyPr/>
                    <a:lstStyle/>
                    <a:p>
                      <a:r>
                        <a:rPr lang="en-US" sz="22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Lowest-rated class of bonds. Have extremely poor prospects of attaining any real investment standard. May be used to cover a situation where bankruptcy petition has been filed, but debt service payments are continued.</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8370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12.2 Debt Rating Descriptions </a:t>
            </a:r>
            <a:r>
              <a:rPr lang="en-US" altLang="en-US" sz="1800" dirty="0">
                <a:ea typeface="ヒラギノ角ゴ Pro W3" pitchFamily="-84" charset="-128"/>
              </a:rPr>
              <a:t>(4 of 4)</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0841736"/>
              </p:ext>
            </p:extLst>
          </p:nvPr>
        </p:nvGraphicFramePr>
        <p:xfrm>
          <a:off x="1151466" y="1600200"/>
          <a:ext cx="8906934" cy="4213577"/>
        </p:xfrm>
        <a:graphic>
          <a:graphicData uri="http://schemas.openxmlformats.org/drawingml/2006/table">
            <a:tbl>
              <a:tblPr firstRow="1" bandRow="1">
                <a:tableStyleId>{2D5ABB26-0587-4C30-8999-92F81FD0307C}</a:tableStyleId>
              </a:tblPr>
              <a:tblGrid>
                <a:gridCol w="2968978">
                  <a:extLst>
                    <a:ext uri="{9D8B030D-6E8A-4147-A177-3AD203B41FA5}">
                      <a16:colId xmlns:a16="http://schemas.microsoft.com/office/drawing/2014/main" val="20000"/>
                    </a:ext>
                  </a:extLst>
                </a:gridCol>
                <a:gridCol w="1484489">
                  <a:extLst>
                    <a:ext uri="{9D8B030D-6E8A-4147-A177-3AD203B41FA5}">
                      <a16:colId xmlns:a16="http://schemas.microsoft.com/office/drawing/2014/main" val="20001"/>
                    </a:ext>
                  </a:extLst>
                </a:gridCol>
                <a:gridCol w="4453467">
                  <a:extLst>
                    <a:ext uri="{9D8B030D-6E8A-4147-A177-3AD203B41FA5}">
                      <a16:colId xmlns:a16="http://schemas.microsoft.com/office/drawing/2014/main" val="20002"/>
                    </a:ext>
                  </a:extLst>
                </a:gridCol>
              </a:tblGrid>
              <a:tr h="566462">
                <a:tc>
                  <a:txBody>
                    <a:bodyPr/>
                    <a:lstStyle/>
                    <a:p>
                      <a:r>
                        <a:rPr lang="en-US" sz="2200" b="1" dirty="0">
                          <a:solidFill>
                            <a:schemeClr val="tx1"/>
                          </a:solidFill>
                        </a:rPr>
                        <a:t>Standard &amp; Poor’s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solidFill>
                            <a:schemeClr val="tx1"/>
                          </a:solidFill>
                        </a:rPr>
                        <a:t>Moody’s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solidFill>
                            <a:schemeClr val="tx1"/>
                          </a:solidFill>
                        </a:rPr>
                        <a:t>Definition</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84627">
                <a:tc>
                  <a:txBody>
                    <a:bodyPr/>
                    <a:lstStyle/>
                    <a:p>
                      <a:r>
                        <a:rPr lang="en-US" sz="2200" dirty="0">
                          <a:solidFill>
                            <a:schemeClr val="tx1"/>
                          </a:solidFill>
                        </a:rPr>
                        <a:t>CI</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solidFill>
                            <a:schemeClr val="tx1"/>
                          </a:solidFill>
                        </a:rPr>
                        <a:t>Caa</a:t>
                      </a:r>
                      <a:endParaRPr lang="en-US" sz="2200"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Reserved for income bonds on which no interest is being paid.</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6462">
                <a:tc>
                  <a:txBody>
                    <a:bodyPr/>
                    <a:lstStyle/>
                    <a:p>
                      <a:r>
                        <a:rPr lang="en-US" sz="2200" dirty="0">
                          <a:solidFill>
                            <a:schemeClr val="tx1"/>
                          </a:solidFill>
                        </a:rPr>
                        <a:t>D</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Payment default.</a:t>
                      </a:r>
                      <a:endParaRPr lang="en-US" sz="2200"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6462">
                <a:tc>
                  <a:txBody>
                    <a:bodyPr/>
                    <a:lstStyle/>
                    <a:p>
                      <a:r>
                        <a:rPr lang="en-US" sz="2200" dirty="0">
                          <a:solidFill>
                            <a:schemeClr val="tx1"/>
                          </a:solidFill>
                        </a:rPr>
                        <a:t>NR</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No public rating has been requested.</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29564">
                <a:tc>
                  <a:txBody>
                    <a:bodyPr/>
                    <a:lstStyle/>
                    <a:p>
                      <a:r>
                        <a:rPr lang="en-US" sz="2200" dirty="0"/>
                        <a:t>(+) or (</a:t>
                      </a:r>
                      <a:r>
                        <a:rPr lang="en-US" sz="2200" dirty="0">
                          <a:latin typeface="Arial"/>
                          <a:cs typeface="Arial"/>
                        </a:rPr>
                        <a:t>−</a:t>
                      </a:r>
                      <a:r>
                        <a:rPr lang="en-US" sz="2200" dirty="0"/>
                        <a:t>)</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C</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mn-lt"/>
                          <a:ea typeface="+mn-ea"/>
                          <a:cs typeface="+mn-cs"/>
                        </a:rPr>
                        <a:t>Ratings from AA to CCC may be modified by the addition of a plus or minus sign to show relative standing within the major rating categories.</a:t>
                      </a:r>
                      <a:endParaRPr lang="en-US" sz="22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3846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Financial Guarantees for Bonds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Some debt issuers purchase </a:t>
            </a:r>
            <a:r>
              <a:rPr lang="en-US" altLang="en-US" sz="2400" i="1" dirty="0">
                <a:ea typeface="ヒラギノ角ゴ Pro W3" pitchFamily="-84" charset="-128"/>
              </a:rPr>
              <a:t>financial guarantees</a:t>
            </a:r>
            <a:r>
              <a:rPr lang="en-US" altLang="en-US" sz="2400" dirty="0">
                <a:ea typeface="ヒラギノ角ゴ Pro W3" pitchFamily="-84" charset="-128"/>
              </a:rPr>
              <a:t> to lower the risk of their debt.</a:t>
            </a:r>
          </a:p>
          <a:p>
            <a:r>
              <a:rPr lang="en-US" altLang="en-US" sz="2400" dirty="0">
                <a:ea typeface="ヒラギノ角ゴ Pro W3" pitchFamily="-84" charset="-128"/>
              </a:rPr>
              <a:t>The guarantee provides for timely payment of interest and principal, and are usually backed by large insurance companies.</a:t>
            </a:r>
            <a:endParaRPr lang="en-US" sz="2400" dirty="0"/>
          </a:p>
        </p:txBody>
      </p:sp>
    </p:spTree>
    <p:extLst>
      <p:ext uri="{BB962C8B-B14F-4D97-AF65-F5344CB8AC3E}">
        <p14:creationId xmlns:p14="http://schemas.microsoft.com/office/powerpoint/2010/main" val="149866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Financial Guarantees for Bonds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As it turns out, not all guarantees actually make sense!</a:t>
            </a:r>
          </a:p>
          <a:p>
            <a:pPr lvl="1"/>
            <a:r>
              <a:rPr lang="en-US" altLang="en-US" dirty="0">
                <a:ea typeface="ヒラギノ角ゴ Pro W3" pitchFamily="-84" charset="-128"/>
              </a:rPr>
              <a:t>In 1995, JPMorgan created the credit default swap (CDS), a type of insurance on bonds.</a:t>
            </a:r>
            <a:endParaRPr lang="en-US" dirty="0"/>
          </a:p>
          <a:p>
            <a:pPr lvl="1"/>
            <a:r>
              <a:rPr lang="en-US" altLang="en-US" dirty="0">
                <a:ea typeface="ヒラギノ角ゴ Pro W3" pitchFamily="-84" charset="-128"/>
              </a:rPr>
              <a:t>In 2000, Congress removed CDSs from any oversight.</a:t>
            </a:r>
            <a:endParaRPr lang="en-US" dirty="0"/>
          </a:p>
          <a:p>
            <a:pPr lvl="1"/>
            <a:r>
              <a:rPr lang="en-US" altLang="en-US" dirty="0">
                <a:ea typeface="ヒラギノ角ゴ Pro W3" pitchFamily="-84" charset="-128"/>
              </a:rPr>
              <a:t>By 2008, the CDS market was over $62 trillion!</a:t>
            </a:r>
            <a:endParaRPr lang="en-US" dirty="0"/>
          </a:p>
          <a:p>
            <a:pPr lvl="1"/>
            <a:r>
              <a:rPr lang="en-US" altLang="en-US" dirty="0">
                <a:ea typeface="ヒラギノ角ゴ Pro W3" pitchFamily="-84" charset="-128"/>
              </a:rPr>
              <a:t>2008 losses on mortgages lead to huge payouts on this insurance.</a:t>
            </a:r>
            <a:endParaRPr lang="en-US" dirty="0"/>
          </a:p>
        </p:txBody>
      </p:sp>
    </p:spTree>
    <p:extLst>
      <p:ext uri="{BB962C8B-B14F-4D97-AF65-F5344CB8AC3E}">
        <p14:creationId xmlns:p14="http://schemas.microsoft.com/office/powerpoint/2010/main" val="347669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Purpose of the Capital Market</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Original maturity is </a:t>
            </a:r>
            <a:r>
              <a:rPr lang="en-US" altLang="en-US" sz="2400" i="1" dirty="0">
                <a:ea typeface="ヒラギノ角ゴ Pro W3" pitchFamily="-84" charset="-128"/>
              </a:rPr>
              <a:t>greater</a:t>
            </a:r>
            <a:r>
              <a:rPr lang="en-US" altLang="en-US" sz="2400" dirty="0">
                <a:ea typeface="ヒラギノ角ゴ Pro W3" pitchFamily="-84" charset="-128"/>
              </a:rPr>
              <a:t> than one year, typically for long-term financing or investments</a:t>
            </a:r>
          </a:p>
          <a:p>
            <a:r>
              <a:rPr lang="en-US" altLang="en-US" sz="2400" dirty="0">
                <a:ea typeface="ヒラギノ角ゴ Pro W3" pitchFamily="-84" charset="-128"/>
              </a:rPr>
              <a:t>Best known capital market securities:</a:t>
            </a:r>
          </a:p>
          <a:p>
            <a:pPr lvl="1"/>
            <a:r>
              <a:rPr lang="en-US" altLang="en-US" dirty="0">
                <a:ea typeface="ヒラギノ角ゴ Pro W3" pitchFamily="-84" charset="-128"/>
              </a:rPr>
              <a:t>Stocks and bonds</a:t>
            </a:r>
            <a:endParaRPr lang="en-US" dirty="0"/>
          </a:p>
        </p:txBody>
      </p:sp>
    </p:spTree>
    <p:extLst>
      <p:ext uri="{BB962C8B-B14F-4D97-AF65-F5344CB8AC3E}">
        <p14:creationId xmlns:p14="http://schemas.microsoft.com/office/powerpoint/2010/main" val="634822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Oversight of the Bond Markets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Bond trades are not available to the public, making trading less transparent.</a:t>
            </a:r>
          </a:p>
          <a:p>
            <a:r>
              <a:rPr lang="en-US" altLang="en-US" sz="2400" dirty="0">
                <a:ea typeface="ヒラギノ角ゴ Pro W3" pitchFamily="-84" charset="-128"/>
              </a:rPr>
              <a:t>TRACE, under FINRA, was developed to:</a:t>
            </a:r>
          </a:p>
          <a:p>
            <a:pPr lvl="1"/>
            <a:r>
              <a:rPr lang="en-US" altLang="en-US" dirty="0">
                <a:ea typeface="ヒラギノ角ゴ Pro W3" pitchFamily="-84" charset="-128"/>
              </a:rPr>
              <a:t>Make some bond transactions reported to the public</a:t>
            </a:r>
            <a:endParaRPr lang="en-US" dirty="0"/>
          </a:p>
          <a:p>
            <a:pPr lvl="1"/>
            <a:r>
              <a:rPr lang="en-US" altLang="en-US" dirty="0">
                <a:ea typeface="ヒラギノ角ゴ Pro W3" pitchFamily="-84" charset="-128"/>
              </a:rPr>
              <a:t>Develop a trading platform to make transaction data available to the public</a:t>
            </a:r>
            <a:endParaRPr lang="en-US" dirty="0"/>
          </a:p>
        </p:txBody>
      </p:sp>
    </p:spTree>
    <p:extLst>
      <p:ext uri="{BB962C8B-B14F-4D97-AF65-F5344CB8AC3E}">
        <p14:creationId xmlns:p14="http://schemas.microsoft.com/office/powerpoint/2010/main" val="567390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0253"/>
          </a:xfrm>
        </p:spPr>
        <p:txBody>
          <a:bodyPr/>
          <a:lstStyle/>
          <a:p>
            <a:r>
              <a:rPr lang="en-US" altLang="en-US" sz="2400" dirty="0">
                <a:ea typeface="ヒラギノ角ゴ Pro W3" pitchFamily="-84" charset="-128"/>
              </a:rPr>
              <a:t>Table 12.3 Sample Violations in the Bond Market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05258846"/>
              </p:ext>
            </p:extLst>
          </p:nvPr>
        </p:nvGraphicFramePr>
        <p:xfrm>
          <a:off x="1083733" y="936978"/>
          <a:ext cx="9493956" cy="5396095"/>
        </p:xfrm>
        <a:graphic>
          <a:graphicData uri="http://schemas.openxmlformats.org/drawingml/2006/table">
            <a:tbl>
              <a:tblPr firstRow="1" bandRow="1">
                <a:tableStyleId>{2D5ABB26-0587-4C30-8999-92F81FD0307C}</a:tableStyleId>
              </a:tblPr>
              <a:tblGrid>
                <a:gridCol w="5178522">
                  <a:extLst>
                    <a:ext uri="{9D8B030D-6E8A-4147-A177-3AD203B41FA5}">
                      <a16:colId xmlns:a16="http://schemas.microsoft.com/office/drawing/2014/main" val="20000"/>
                    </a:ext>
                  </a:extLst>
                </a:gridCol>
                <a:gridCol w="4315434">
                  <a:extLst>
                    <a:ext uri="{9D8B030D-6E8A-4147-A177-3AD203B41FA5}">
                      <a16:colId xmlns:a16="http://schemas.microsoft.com/office/drawing/2014/main" val="20001"/>
                    </a:ext>
                  </a:extLst>
                </a:gridCol>
              </a:tblGrid>
              <a:tr h="484385">
                <a:tc>
                  <a:txBody>
                    <a:bodyPr/>
                    <a:lstStyle/>
                    <a:p>
                      <a:r>
                        <a:rPr lang="en-US" sz="2200" b="1" dirty="0"/>
                        <a:t>Violation</a:t>
                      </a:r>
                      <a:endParaRPr lang="en-US" sz="2200" b="1" dirty="0">
                        <a:solidFill>
                          <a:schemeClr val="bg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Fine</a:t>
                      </a:r>
                      <a:endParaRPr lang="en-US" sz="2200" b="1" dirty="0">
                        <a:solidFill>
                          <a:schemeClr val="bg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1171">
                <a:tc>
                  <a:txBody>
                    <a:bodyPr/>
                    <a:lstStyle/>
                    <a:p>
                      <a:r>
                        <a:rPr lang="en-US" sz="2200" dirty="0"/>
                        <a:t>Excessive trading</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$5,000 to $110,000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1171">
                <a:tc>
                  <a:txBody>
                    <a:bodyPr/>
                    <a:lstStyle/>
                    <a:p>
                      <a:r>
                        <a:rPr lang="en-US" sz="2200" dirty="0"/>
                        <a:t>Excessive markups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$5,000 to $146,000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1171">
                <a:tc>
                  <a:txBody>
                    <a:bodyPr/>
                    <a:lstStyle/>
                    <a:p>
                      <a:r>
                        <a:rPr lang="en-US" sz="2200" dirty="0"/>
                        <a:t>Failure to supervise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$5,000 to $73,000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1171">
                <a:tc>
                  <a:txBody>
                    <a:bodyPr/>
                    <a:lstStyle/>
                    <a:p>
                      <a:r>
                        <a:rPr lang="en-US" sz="2200" dirty="0"/>
                        <a:t>Fraud/Misrepresentation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$2,500 to $146,000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1171">
                <a:tc>
                  <a:txBody>
                    <a:bodyPr/>
                    <a:lstStyle/>
                    <a:p>
                      <a:r>
                        <a:rPr lang="en-US" sz="2200" dirty="0"/>
                        <a:t>Late</a:t>
                      </a:r>
                      <a:r>
                        <a:rPr lang="en-US" sz="2200" baseline="0" dirty="0"/>
                        <a:t> reporting</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$5,000 to $146,000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1171">
                <a:tc>
                  <a:txBody>
                    <a:bodyPr/>
                    <a:lstStyle/>
                    <a:p>
                      <a:r>
                        <a:rPr lang="en-US" sz="2200" dirty="0"/>
                        <a:t>Net</a:t>
                      </a:r>
                      <a:r>
                        <a:rPr lang="en-US" sz="2200" baseline="0" dirty="0"/>
                        <a:t> capital deficiencies</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$1,000 to $73,000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91171">
                <a:tc>
                  <a:txBody>
                    <a:bodyPr/>
                    <a:lstStyle/>
                    <a:p>
                      <a:r>
                        <a:rPr lang="en-US" sz="2200" dirty="0"/>
                        <a:t>Outside business activities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$2,500 to $73,000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91171">
                <a:tc>
                  <a:txBody>
                    <a:bodyPr/>
                    <a:lstStyle/>
                    <a:p>
                      <a:r>
                        <a:rPr lang="en-US" sz="2200" dirty="0"/>
                        <a:t>Recordkeeping violations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$1,000 to $146,000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91171">
                <a:tc>
                  <a:txBody>
                    <a:bodyPr/>
                    <a:lstStyle/>
                    <a:p>
                      <a:r>
                        <a:rPr lang="en-US" sz="2200" dirty="0"/>
                        <a:t>Sale of unregistered securities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$2,500 to $73,000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91171">
                <a:tc>
                  <a:txBody>
                    <a:bodyPr/>
                    <a:lstStyle/>
                    <a:p>
                      <a:r>
                        <a:rPr lang="en-US" sz="2200" dirty="0"/>
                        <a:t>Unsuitable recommendations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$2,500 to $110,000</a:t>
                      </a:r>
                      <a:endParaRPr lang="en-US" sz="2200"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87252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Bond Current Yield Calculation</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a:ea typeface="ヒラギノ角ゴ Pro W3" pitchFamily="-84" charset="-128"/>
              </a:rPr>
              <a:t>Bond yields are quoted using a variety of conventions, depending on both the type of issue and the market.</a:t>
            </a:r>
          </a:p>
          <a:p>
            <a:r>
              <a:rPr lang="en-US" altLang="en-US" sz="2400" dirty="0">
                <a:ea typeface="ヒラギノ角ゴ Pro W3" pitchFamily="-84" charset="-128"/>
              </a:rPr>
              <a:t>We will examine the current yield calculation that is commonly used for long-term debt.</a:t>
            </a:r>
            <a:endParaRPr lang="en-US" sz="2400" dirty="0"/>
          </a:p>
          <a:p>
            <a:pPr marL="0" indent="0">
              <a:buNone/>
              <a:defRPr/>
            </a:pPr>
            <a:r>
              <a:rPr lang="en-US" sz="2400" dirty="0">
                <a:ea typeface="ヒラギノ角ゴ Pro W3" charset="0"/>
                <a:cs typeface="ヒラギノ角ゴ Pro W3" charset="0"/>
              </a:rPr>
              <a:t>Example:</a:t>
            </a:r>
          </a:p>
          <a:p>
            <a:pPr marL="0" indent="0">
              <a:buNone/>
              <a:defRPr/>
            </a:pPr>
            <a:r>
              <a:rPr lang="en-US" sz="2400" dirty="0">
                <a:ea typeface="ヒラギノ角ゴ Pro W3" charset="0"/>
                <a:cs typeface="ヒラギノ角ゴ Pro W3" charset="0"/>
              </a:rPr>
              <a:t>What is the current yield for a bond with a face value of $1,000, a current price of $921.01, and a coupon rate of 10.95%?</a:t>
            </a:r>
          </a:p>
          <a:p>
            <a:pPr marL="0" indent="0">
              <a:buNone/>
              <a:defRPr/>
            </a:pPr>
            <a:r>
              <a:rPr lang="en-US" sz="2400" dirty="0">
                <a:ea typeface="ヒラギノ角ゴ Pro W3" charset="0"/>
                <a:cs typeface="ヒラギノ角ゴ Pro W3" charset="0"/>
              </a:rPr>
              <a:t>Answer:</a:t>
            </a:r>
          </a:p>
          <a:p>
            <a:pPr marL="0" indent="0" algn="ctr">
              <a:buNone/>
              <a:defRPr/>
            </a:pPr>
            <a:r>
              <a:rPr lang="pl-PL" sz="2400" i="1" dirty="0">
                <a:ea typeface="ヒラギノ角ゴ Pro W3" charset="0"/>
                <a:cs typeface="ヒラギノ角ゴ Pro W3" charset="0"/>
              </a:rPr>
              <a:t>i</a:t>
            </a:r>
            <a:r>
              <a:rPr lang="pl-PL" sz="2400" i="1" baseline="-25000" dirty="0">
                <a:ea typeface="ヒラギノ角ゴ Pro W3" charset="0"/>
                <a:cs typeface="ヒラギノ角ゴ Pro W3" charset="0"/>
              </a:rPr>
              <a:t>c</a:t>
            </a:r>
            <a:r>
              <a:rPr lang="pl-PL" sz="2400" i="1" dirty="0">
                <a:ea typeface="ヒラギノ角ゴ Pro W3" charset="0"/>
                <a:cs typeface="ヒラギノ角ゴ Pro W3" charset="0"/>
              </a:rPr>
              <a:t> </a:t>
            </a:r>
            <a:r>
              <a:rPr lang="pl-PL" sz="2400" dirty="0">
                <a:latin typeface="Symbol" charset="0"/>
                <a:ea typeface="ヒラギノ角ゴ Pro W3" charset="0"/>
                <a:cs typeface="ヒラギノ角ゴ Pro W3" charset="0"/>
              </a:rPr>
              <a:t>=</a:t>
            </a:r>
            <a:r>
              <a:rPr lang="pl-PL" sz="2400" i="1" dirty="0">
                <a:ea typeface="ヒラギノ角ゴ Pro W3" charset="0"/>
                <a:cs typeface="ヒラギノ角ゴ Pro W3" charset="0"/>
              </a:rPr>
              <a:t> </a:t>
            </a:r>
            <a:r>
              <a:rPr lang="pl-PL" sz="2400" dirty="0">
                <a:ea typeface="ヒラギノ角ゴ Pro W3" charset="0"/>
                <a:cs typeface="ヒラギノ角ゴ Pro W3" charset="0"/>
              </a:rPr>
              <a:t>C / P </a:t>
            </a:r>
            <a:r>
              <a:rPr lang="pl-PL" sz="2400" dirty="0">
                <a:latin typeface="Symbol" charset="0"/>
                <a:ea typeface="ヒラギノ角ゴ Pro W3" charset="0"/>
                <a:cs typeface="ヒラギノ角ゴ Pro W3" charset="0"/>
              </a:rPr>
              <a:t>=</a:t>
            </a:r>
            <a:r>
              <a:rPr lang="pl-PL" sz="2400" dirty="0">
                <a:ea typeface="ヒラギノ角ゴ Pro W3" charset="0"/>
                <a:cs typeface="ヒラギノ角ゴ Pro W3" charset="0"/>
              </a:rPr>
              <a:t> $109.50 / $921.01 </a:t>
            </a:r>
            <a:r>
              <a:rPr lang="pl-PL" sz="2400" dirty="0">
                <a:latin typeface="Symbol" charset="0"/>
                <a:ea typeface="ヒラギノ角ゴ Pro W3" charset="0"/>
                <a:cs typeface="ヒラギノ角ゴ Pro W3" charset="0"/>
              </a:rPr>
              <a:t>=</a:t>
            </a:r>
            <a:r>
              <a:rPr lang="pl-PL" sz="2400" dirty="0">
                <a:ea typeface="ヒラギノ角ゴ Pro W3" charset="0"/>
                <a:cs typeface="ヒラギノ角ゴ Pro W3" charset="0"/>
              </a:rPr>
              <a:t> 11.89%</a:t>
            </a:r>
            <a:endParaRPr lang="pl-PL" sz="2400" i="1" dirty="0">
              <a:ea typeface="ヒラギノ角ゴ Pro W3" charset="0"/>
              <a:cs typeface="ヒラギノ角ゴ Pro W3" charset="0"/>
            </a:endParaRPr>
          </a:p>
          <a:p>
            <a:pPr marL="0" indent="0">
              <a:buNone/>
              <a:defRPr/>
            </a:pPr>
            <a:r>
              <a:rPr lang="en-US" sz="2400" dirty="0">
                <a:ea typeface="ヒラギノ角ゴ Pro W3" charset="0"/>
                <a:cs typeface="ヒラギノ角ゴ Pro W3" charset="0"/>
              </a:rPr>
              <a:t>Note: C (coupon) </a:t>
            </a:r>
            <a:r>
              <a:rPr lang="en-US" sz="2400" dirty="0">
                <a:latin typeface="Symbol" charset="0"/>
                <a:ea typeface="ヒラギノ角ゴ Pro W3" charset="0"/>
                <a:cs typeface="ヒラギノ角ゴ Pro W3" charset="0"/>
              </a:rPr>
              <a:t>=</a:t>
            </a:r>
            <a:r>
              <a:rPr lang="en-US" sz="2400" dirty="0">
                <a:ea typeface="ヒラギノ角ゴ Pro W3" charset="0"/>
                <a:cs typeface="ヒラギノ角ゴ Pro W3" charset="0"/>
              </a:rPr>
              <a:t> 10.95% </a:t>
            </a:r>
            <a:r>
              <a:rPr lang="en-US" sz="2400" dirty="0">
                <a:ea typeface="ヒラギノ角ゴ Pro W3" charset="0"/>
                <a:cs typeface="ヒラギノ角ゴ Pro W3" charset="0"/>
                <a:sym typeface="Symbol" charset="0"/>
              </a:rPr>
              <a:t></a:t>
            </a:r>
            <a:r>
              <a:rPr lang="en-US" sz="2400" dirty="0">
                <a:ea typeface="ヒラギノ角ゴ Pro W3" charset="0"/>
                <a:cs typeface="ヒラギノ角ゴ Pro W3" charset="0"/>
              </a:rPr>
              <a:t> $1,000</a:t>
            </a:r>
          </a:p>
          <a:p>
            <a:pPr marL="2423160" indent="0">
              <a:buNone/>
              <a:defRPr/>
            </a:pPr>
            <a:r>
              <a:rPr lang="en-US" sz="2400" dirty="0">
                <a:latin typeface="Symbol" charset="0"/>
                <a:ea typeface="ヒラギノ角ゴ Pro W3" charset="0"/>
                <a:cs typeface="ヒラギノ角ゴ Pro W3" charset="0"/>
              </a:rPr>
              <a:t>=</a:t>
            </a:r>
            <a:r>
              <a:rPr lang="en-US" sz="2400" dirty="0">
                <a:ea typeface="ヒラギノ角ゴ Pro W3" charset="0"/>
                <a:cs typeface="ヒラギノ角ゴ Pro W3" charset="0"/>
              </a:rPr>
              <a:t> $109.50</a:t>
            </a:r>
            <a:endParaRPr lang="en-US" sz="2400" dirty="0"/>
          </a:p>
        </p:txBody>
      </p:sp>
    </p:spTree>
    <p:extLst>
      <p:ext uri="{BB962C8B-B14F-4D97-AF65-F5344CB8AC3E}">
        <p14:creationId xmlns:p14="http://schemas.microsoft.com/office/powerpoint/2010/main" val="3619290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Finding the Value of Coupon Bonds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Bond pricing is, in theory, no different than pricing any set of known cash flows.</a:t>
            </a:r>
          </a:p>
          <a:p>
            <a:r>
              <a:rPr lang="en-US" altLang="en-US" sz="2400" dirty="0">
                <a:ea typeface="ヒラギノ角ゴ Pro W3" pitchFamily="-84" charset="-128"/>
              </a:rPr>
              <a:t>Once the cash flows have been identified, they should be discounted to time zero at an appropriate discount rate.</a:t>
            </a:r>
            <a:endParaRPr lang="en-US" sz="2400" dirty="0"/>
          </a:p>
        </p:txBody>
      </p:sp>
    </p:spTree>
    <p:extLst>
      <p:ext uri="{BB962C8B-B14F-4D97-AF65-F5344CB8AC3E}">
        <p14:creationId xmlns:p14="http://schemas.microsoft.com/office/powerpoint/2010/main" val="2590580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12.3 Bond Terminology </a:t>
            </a:r>
            <a:r>
              <a:rPr lang="en-US" altLang="en-US" sz="1800" dirty="0">
                <a:ea typeface="ヒラギノ角ゴ Pro W3" pitchFamily="-84" charset="-128"/>
              </a:rPr>
              <a:t>(1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659534741"/>
              </p:ext>
            </p:extLst>
          </p:nvPr>
        </p:nvGraphicFramePr>
        <p:xfrm>
          <a:off x="1083733" y="1600200"/>
          <a:ext cx="8822267" cy="4665133"/>
        </p:xfrm>
        <a:graphic>
          <a:graphicData uri="http://schemas.openxmlformats.org/drawingml/2006/table">
            <a:tbl>
              <a:tblPr firstRow="1" bandRow="1">
                <a:tableStyleId>{2D5ABB26-0587-4C30-8999-92F81FD0307C}</a:tableStyleId>
              </a:tblPr>
              <a:tblGrid>
                <a:gridCol w="3749463">
                  <a:extLst>
                    <a:ext uri="{9D8B030D-6E8A-4147-A177-3AD203B41FA5}">
                      <a16:colId xmlns:a16="http://schemas.microsoft.com/office/drawing/2014/main" val="20000"/>
                    </a:ext>
                  </a:extLst>
                </a:gridCol>
                <a:gridCol w="5072804">
                  <a:extLst>
                    <a:ext uri="{9D8B030D-6E8A-4147-A177-3AD203B41FA5}">
                      <a16:colId xmlns:a16="http://schemas.microsoft.com/office/drawing/2014/main" val="20001"/>
                    </a:ext>
                  </a:extLst>
                </a:gridCol>
              </a:tblGrid>
              <a:tr h="611638">
                <a:tc>
                  <a:txBody>
                    <a:bodyPr/>
                    <a:lstStyle/>
                    <a:p>
                      <a:r>
                        <a:rPr lang="en-US" sz="2200" b="1" dirty="0"/>
                        <a:t>Term</a:t>
                      </a:r>
                      <a:endParaRPr lang="en-US" sz="2200" b="1" dirty="0">
                        <a:solidFill>
                          <a:schemeClr val="bg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Definition</a:t>
                      </a:r>
                      <a:endParaRPr lang="en-US" sz="2200" b="1" dirty="0">
                        <a:solidFill>
                          <a:schemeClr val="bg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5971">
                <a:tc>
                  <a:txBody>
                    <a:bodyPr/>
                    <a:lstStyle/>
                    <a:p>
                      <a:r>
                        <a:rPr lang="en-US" sz="2200" dirty="0"/>
                        <a:t>Coupon interest rate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The stated annual interest rate on the bond. It is usually fixed for the life of the bond.</a:t>
                      </a:r>
                      <a:endParaRPr lang="en-US" sz="22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25971">
                <a:tc>
                  <a:txBody>
                    <a:bodyPr/>
                    <a:lstStyle/>
                    <a:p>
                      <a:r>
                        <a:rPr lang="en-US" sz="2200" dirty="0"/>
                        <a:t>Current yield</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The coupon interest payment divided by the current market price of the bond.</a:t>
                      </a:r>
                      <a:endParaRPr lang="en-US" sz="22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01553">
                <a:tc>
                  <a:txBody>
                    <a:bodyPr/>
                    <a:lstStyle/>
                    <a:p>
                      <a:r>
                        <a:rPr lang="en-US" sz="2200" dirty="0"/>
                        <a:t>Face amount</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The maturity value of the bond. The holder of the bond will receive the face amount from the issuer when the bond matures. Face amount is synonymous with par value.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1667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12.3 Bond Terminology </a:t>
            </a:r>
            <a:r>
              <a:rPr lang="en-US" altLang="en-US" sz="1800" dirty="0">
                <a:ea typeface="ヒラギノ角ゴ Pro W3" pitchFamily="-84" charset="-128"/>
              </a:rPr>
              <a:t>(2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776426251"/>
              </p:ext>
            </p:extLst>
          </p:nvPr>
        </p:nvGraphicFramePr>
        <p:xfrm>
          <a:off x="677333" y="1600200"/>
          <a:ext cx="9228667" cy="4371621"/>
        </p:xfrm>
        <a:graphic>
          <a:graphicData uri="http://schemas.openxmlformats.org/drawingml/2006/table">
            <a:tbl>
              <a:tblPr firstRow="1" bandRow="1">
                <a:tableStyleId>{2D5ABB26-0587-4C30-8999-92F81FD0307C}</a:tableStyleId>
              </a:tblPr>
              <a:tblGrid>
                <a:gridCol w="3922183">
                  <a:extLst>
                    <a:ext uri="{9D8B030D-6E8A-4147-A177-3AD203B41FA5}">
                      <a16:colId xmlns:a16="http://schemas.microsoft.com/office/drawing/2014/main" val="20000"/>
                    </a:ext>
                  </a:extLst>
                </a:gridCol>
                <a:gridCol w="5306484">
                  <a:extLst>
                    <a:ext uri="{9D8B030D-6E8A-4147-A177-3AD203B41FA5}">
                      <a16:colId xmlns:a16="http://schemas.microsoft.com/office/drawing/2014/main" val="20001"/>
                    </a:ext>
                  </a:extLst>
                </a:gridCol>
              </a:tblGrid>
              <a:tr h="755383">
                <a:tc>
                  <a:txBody>
                    <a:bodyPr/>
                    <a:lstStyle/>
                    <a:p>
                      <a:r>
                        <a:rPr lang="en-US" sz="2400" b="1" dirty="0"/>
                        <a:t>Term</a:t>
                      </a:r>
                      <a:endParaRPr lang="en-US" sz="2400" b="1" dirty="0">
                        <a:solidFill>
                          <a:schemeClr val="bg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Definition</a:t>
                      </a:r>
                      <a:endParaRPr lang="en-US" sz="2400" b="1" dirty="0">
                        <a:solidFill>
                          <a:schemeClr val="bg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08119">
                <a:tc>
                  <a:txBody>
                    <a:bodyPr/>
                    <a:lstStyle/>
                    <a:p>
                      <a:r>
                        <a:rPr lang="en-US" sz="2400" dirty="0"/>
                        <a:t>Indenture</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kern="1200" baseline="0" dirty="0">
                          <a:solidFill>
                            <a:schemeClr val="dk1"/>
                          </a:solidFill>
                          <a:latin typeface="+mn-lt"/>
                          <a:ea typeface="+mn-ea"/>
                          <a:cs typeface="+mn-cs"/>
                        </a:rPr>
                        <a:t>The contract that accompanies a bond and specifies the terms of the loan agreement. It includes management restrictions, called covenants.</a:t>
                      </a:r>
                      <a:endParaRPr lang="en-US" sz="24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08119">
                <a:tc>
                  <a:txBody>
                    <a:bodyPr/>
                    <a:lstStyle/>
                    <a:p>
                      <a:r>
                        <a:rPr lang="en-US" sz="2400" dirty="0"/>
                        <a:t>Market rate</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kern="1200" baseline="0" dirty="0">
                          <a:solidFill>
                            <a:schemeClr val="dk1"/>
                          </a:solidFill>
                          <a:latin typeface="+mn-lt"/>
                          <a:ea typeface="+mn-ea"/>
                          <a:cs typeface="+mn-cs"/>
                        </a:rPr>
                        <a:t>The interest rate currently in effect in the market for securities of similar risk and maturity. The market rate is used to value bonds.</a:t>
                      </a:r>
                      <a:endParaRPr lang="en-US" sz="24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1087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12.3 Bond Terminology </a:t>
            </a:r>
            <a:r>
              <a:rPr lang="en-US" altLang="en-US" sz="1800" dirty="0">
                <a:ea typeface="ヒラギノ角ゴ Pro W3" pitchFamily="-84" charset="-128"/>
              </a:rPr>
              <a:t>(3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580676207"/>
              </p:ext>
            </p:extLst>
          </p:nvPr>
        </p:nvGraphicFramePr>
        <p:xfrm>
          <a:off x="598311" y="1600201"/>
          <a:ext cx="9307689" cy="5026377"/>
        </p:xfrm>
        <a:graphic>
          <a:graphicData uri="http://schemas.openxmlformats.org/drawingml/2006/table">
            <a:tbl>
              <a:tblPr firstRow="1" bandRow="1">
                <a:tableStyleId>{2D5ABB26-0587-4C30-8999-92F81FD0307C}</a:tableStyleId>
              </a:tblPr>
              <a:tblGrid>
                <a:gridCol w="3955768">
                  <a:extLst>
                    <a:ext uri="{9D8B030D-6E8A-4147-A177-3AD203B41FA5}">
                      <a16:colId xmlns:a16="http://schemas.microsoft.com/office/drawing/2014/main" val="20000"/>
                    </a:ext>
                  </a:extLst>
                </a:gridCol>
                <a:gridCol w="5351921">
                  <a:extLst>
                    <a:ext uri="{9D8B030D-6E8A-4147-A177-3AD203B41FA5}">
                      <a16:colId xmlns:a16="http://schemas.microsoft.com/office/drawing/2014/main" val="20001"/>
                    </a:ext>
                  </a:extLst>
                </a:gridCol>
              </a:tblGrid>
              <a:tr h="649918">
                <a:tc>
                  <a:txBody>
                    <a:bodyPr/>
                    <a:lstStyle/>
                    <a:p>
                      <a:r>
                        <a:rPr lang="en-US" sz="2400" b="1" dirty="0"/>
                        <a:t>Term</a:t>
                      </a:r>
                      <a:endParaRPr lang="en-US" sz="2400" b="1" dirty="0">
                        <a:solidFill>
                          <a:schemeClr val="bg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Definition</a:t>
                      </a:r>
                      <a:endParaRPr lang="en-US" sz="2400" b="1" dirty="0">
                        <a:solidFill>
                          <a:schemeClr val="bg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5713">
                <a:tc>
                  <a:txBody>
                    <a:bodyPr/>
                    <a:lstStyle/>
                    <a:p>
                      <a:r>
                        <a:rPr lang="en-US" sz="2400" dirty="0"/>
                        <a:t>Maturity</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kern="1200" baseline="0" dirty="0">
                          <a:solidFill>
                            <a:schemeClr val="dk1"/>
                          </a:solidFill>
                          <a:latin typeface="+mn-lt"/>
                          <a:ea typeface="+mn-ea"/>
                          <a:cs typeface="+mn-cs"/>
                        </a:rPr>
                        <a:t>The number of years or periods until the bond matures and the holder is paid the face amount.</a:t>
                      </a:r>
                      <a:endParaRPr lang="en-US" sz="2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6441">
                <a:tc>
                  <a:txBody>
                    <a:bodyPr/>
                    <a:lstStyle/>
                    <a:p>
                      <a:r>
                        <a:rPr lang="en-US" sz="2400" dirty="0"/>
                        <a:t>Par value</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kern="1200" baseline="0" dirty="0">
                          <a:solidFill>
                            <a:schemeClr val="dk1"/>
                          </a:solidFill>
                          <a:latin typeface="+mn-lt"/>
                          <a:ea typeface="+mn-ea"/>
                          <a:cs typeface="+mn-cs"/>
                        </a:rPr>
                        <a:t>The same as </a:t>
                      </a:r>
                      <a:r>
                        <a:rPr lang="en-US" sz="2400" b="0" i="1" u="none" strike="noStrike" kern="1200" baseline="0" dirty="0">
                          <a:solidFill>
                            <a:schemeClr val="dk1"/>
                          </a:solidFill>
                          <a:latin typeface="+mn-lt"/>
                          <a:ea typeface="+mn-ea"/>
                          <a:cs typeface="+mn-cs"/>
                        </a:rPr>
                        <a:t>face amount</a:t>
                      </a:r>
                      <a:r>
                        <a:rPr lang="en-US" sz="2400" b="0" i="0" u="none" strike="noStrike" kern="1200" baseline="0" dirty="0">
                          <a:solidFill>
                            <a:schemeClr val="dk1"/>
                          </a:solidFill>
                          <a:latin typeface="+mn-lt"/>
                          <a:ea typeface="+mn-ea"/>
                          <a:cs typeface="+mn-cs"/>
                        </a:rPr>
                        <a:t>, the maturity value of the bond.</a:t>
                      </a:r>
                      <a:endParaRPr lang="en-US" sz="2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14305">
                <a:tc>
                  <a:txBody>
                    <a:bodyPr/>
                    <a:lstStyle/>
                    <a:p>
                      <a:r>
                        <a:rPr lang="en-US" sz="2400" dirty="0"/>
                        <a:t>Yield to maturity</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kern="1200" baseline="0" dirty="0">
                          <a:solidFill>
                            <a:schemeClr val="dk1"/>
                          </a:solidFill>
                          <a:latin typeface="+mn-lt"/>
                          <a:ea typeface="+mn-ea"/>
                          <a:cs typeface="+mn-cs"/>
                        </a:rPr>
                        <a:t>The yield an investor will earn if the bond is purchased at the current market price and held until maturity.</a:t>
                      </a:r>
                      <a:endParaRPr lang="en-US" sz="2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7821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Finding the Value of Coupon Bonds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Let</a:t>
            </a:r>
            <a:r>
              <a:rPr lang="ja-JP" altLang="en-US" sz="2400" dirty="0"/>
              <a:t>’</a:t>
            </a:r>
            <a:r>
              <a:rPr lang="en-US" altLang="ja-JP" sz="2400" dirty="0">
                <a:ea typeface="ヒラギノ角ゴ Pro W3" pitchFamily="-84" charset="-128"/>
              </a:rPr>
              <a:t>s use a simple example to illustrate the bond pricing idea.</a:t>
            </a:r>
          </a:p>
          <a:p>
            <a:pPr marL="0" indent="0">
              <a:buNone/>
            </a:pPr>
            <a:r>
              <a:rPr lang="en-US" altLang="en-US" sz="2400" dirty="0">
                <a:ea typeface="ヒラギノ角ゴ Pro W3" pitchFamily="-84" charset="-128"/>
              </a:rPr>
              <a:t>What is the price of two-year, 10% coupon bond (semi-annual coupon payments) with a face value of $1,000 and a required rate of 12%?</a:t>
            </a:r>
            <a:endParaRPr lang="en-US" sz="2400" dirty="0"/>
          </a:p>
        </p:txBody>
      </p:sp>
    </p:spTree>
    <p:extLst>
      <p:ext uri="{BB962C8B-B14F-4D97-AF65-F5344CB8AC3E}">
        <p14:creationId xmlns:p14="http://schemas.microsoft.com/office/powerpoint/2010/main" val="480978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Finding the Value of Coupon Bonds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pPr marL="0" indent="0">
              <a:buNone/>
              <a:defRPr/>
            </a:pPr>
            <a:r>
              <a:rPr lang="en-US" sz="2400" dirty="0">
                <a:ea typeface="ヒラギノ角ゴ Pro W3" charset="0"/>
                <a:cs typeface="ヒラギノ角ゴ Pro W3" charset="0"/>
              </a:rPr>
              <a:t>Solution:</a:t>
            </a:r>
          </a:p>
          <a:p>
            <a:pPr marL="398463" indent="-398463">
              <a:buFontTx/>
              <a:buAutoNum type="arabicPeriod"/>
              <a:defRPr/>
            </a:pPr>
            <a:r>
              <a:rPr lang="en-US" sz="2400" dirty="0">
                <a:ea typeface="ヒラギノ角ゴ Pro W3" charset="0"/>
                <a:cs typeface="ヒラギノ角ゴ Pro W3" charset="0"/>
              </a:rPr>
              <a:t>Identify the cash flows:</a:t>
            </a:r>
            <a:endParaRPr lang="en-US" dirty="0">
              <a:ea typeface="ヒラギノ角ゴ Pro W3" charset="0"/>
              <a:cs typeface="ヒラギノ角ゴ Pro W3" charset="0"/>
            </a:endParaRPr>
          </a:p>
          <a:p>
            <a:pPr lvl="1"/>
            <a:r>
              <a:rPr lang="en-US" dirty="0">
                <a:ea typeface="ヒラギノ角ゴ Pro W3" charset="0"/>
              </a:rPr>
              <a:t>$50 is received every six months in interest</a:t>
            </a:r>
            <a:endParaRPr lang="en-US" dirty="0"/>
          </a:p>
          <a:p>
            <a:pPr lvl="1"/>
            <a:r>
              <a:rPr lang="en-US" dirty="0">
                <a:ea typeface="ヒラギノ角ゴ Pro W3" charset="0"/>
              </a:rPr>
              <a:t>$1000 is received in two years as principal repayment</a:t>
            </a:r>
            <a:endParaRPr lang="en-US" dirty="0"/>
          </a:p>
          <a:p>
            <a:pPr marL="398463" indent="-398463">
              <a:buFontTx/>
              <a:buAutoNum type="arabicPeriod"/>
              <a:defRPr/>
            </a:pPr>
            <a:r>
              <a:rPr lang="en-US" sz="2400" dirty="0">
                <a:ea typeface="ヒラギノ角ゴ Pro W3" charset="0"/>
                <a:cs typeface="ヒラギノ角ゴ Pro W3" charset="0"/>
              </a:rPr>
              <a:t>Find the present value of the cash flows:</a:t>
            </a:r>
            <a:endParaRPr lang="en-US" dirty="0">
              <a:ea typeface="ヒラギノ角ゴ Pro W3" charset="0"/>
              <a:cs typeface="ヒラギノ角ゴ Pro W3" charset="0"/>
            </a:endParaRPr>
          </a:p>
          <a:p>
            <a:pPr lvl="1"/>
            <a:r>
              <a:rPr lang="pt-BR" dirty="0">
                <a:ea typeface="ヒラギノ角ゴ Pro W3" charset="0"/>
              </a:rPr>
              <a:t>N </a:t>
            </a:r>
            <a:r>
              <a:rPr lang="pt-BR" dirty="0">
                <a:latin typeface="Symbol" charset="0"/>
                <a:ea typeface="ヒラギノ角ゴ Pro W3" charset="0"/>
              </a:rPr>
              <a:t>=</a:t>
            </a:r>
            <a:r>
              <a:rPr lang="pt-BR" dirty="0">
                <a:ea typeface="ヒラギノ角ゴ Pro W3" charset="0"/>
              </a:rPr>
              <a:t> 4, FV </a:t>
            </a:r>
            <a:r>
              <a:rPr lang="pt-BR" dirty="0">
                <a:latin typeface="Symbol" charset="0"/>
                <a:ea typeface="ヒラギノ角ゴ Pro W3" charset="0"/>
              </a:rPr>
              <a:t>=</a:t>
            </a:r>
            <a:r>
              <a:rPr lang="pt-BR" dirty="0">
                <a:ea typeface="ヒラギノ角ゴ Pro W3" charset="0"/>
              </a:rPr>
              <a:t> 1000, Coupon Payment every six month </a:t>
            </a:r>
            <a:r>
              <a:rPr lang="pt-BR" dirty="0">
                <a:latin typeface="Symbol" charset="0"/>
                <a:ea typeface="ヒラギノ角ゴ Pro W3" charset="0"/>
              </a:rPr>
              <a:t>=</a:t>
            </a:r>
            <a:r>
              <a:rPr lang="pt-BR" dirty="0">
                <a:ea typeface="ヒラギノ角ゴ Pro W3" charset="0"/>
              </a:rPr>
              <a:t> 50, i for six month </a:t>
            </a:r>
            <a:r>
              <a:rPr lang="pt-BR" dirty="0">
                <a:latin typeface="Symbol" charset="0"/>
                <a:ea typeface="ヒラギノ角ゴ Pro W3" charset="0"/>
              </a:rPr>
              <a:t>=</a:t>
            </a:r>
            <a:r>
              <a:rPr lang="pt-BR" dirty="0">
                <a:ea typeface="ヒラギノ角ゴ Pro W3" charset="0"/>
              </a:rPr>
              <a:t> 6%</a:t>
            </a:r>
            <a:endParaRPr lang="en-US" dirty="0">
              <a:ea typeface="ヒラギノ角ゴ Pro W3" charset="0"/>
            </a:endParaRPr>
          </a:p>
          <a:p>
            <a:pPr lvl="1"/>
            <a:r>
              <a:rPr lang="en-US" dirty="0">
                <a:ea typeface="ヒラギノ角ゴ Pro W3" charset="0"/>
              </a:rPr>
              <a:t>PV </a:t>
            </a:r>
            <a:r>
              <a:rPr lang="en-US" dirty="0">
                <a:latin typeface="Symbol" charset="0"/>
                <a:ea typeface="ヒラギノ角ゴ Pro W3" charset="0"/>
              </a:rPr>
              <a:t>=50/1.06+50/1.06</a:t>
            </a:r>
            <a:r>
              <a:rPr lang="en-US" dirty="0"/>
              <a:t>^2+50/1.05 ^3+50/1.06 ^4</a:t>
            </a:r>
            <a:r>
              <a:rPr lang="en-US" baseline="-25000" dirty="0"/>
              <a:t> </a:t>
            </a:r>
            <a:r>
              <a:rPr lang="en-US" dirty="0"/>
              <a:t> +1000/1.06 ^4</a:t>
            </a:r>
          </a:p>
          <a:p>
            <a:pPr lvl="1"/>
            <a:r>
              <a:rPr lang="en-US" dirty="0">
                <a:ea typeface="ヒラギノ角ゴ Pro W3" charset="0"/>
              </a:rPr>
              <a:t>PV= 50*(1-1.06^(-4))/0.06+1000/1.06^4=173.2553+792.0937</a:t>
            </a:r>
          </a:p>
          <a:p>
            <a:pPr lvl="1"/>
            <a:r>
              <a:rPr lang="en-US" dirty="0">
                <a:ea typeface="ヒラギノ角ゴ Pro W3" charset="0"/>
              </a:rPr>
              <a:t>PV </a:t>
            </a:r>
            <a:r>
              <a:rPr lang="en-US" dirty="0">
                <a:latin typeface="Symbol" charset="0"/>
                <a:ea typeface="ヒラギノ角ゴ Pro W3" charset="0"/>
              </a:rPr>
              <a:t>=</a:t>
            </a:r>
            <a:r>
              <a:rPr lang="en-US" dirty="0">
                <a:ea typeface="ヒラギノ角ゴ Pro W3" charset="0"/>
              </a:rPr>
              <a:t> 965.35</a:t>
            </a:r>
            <a:endParaRPr lang="en-US" dirty="0"/>
          </a:p>
        </p:txBody>
      </p:sp>
    </p:spTree>
    <p:extLst>
      <p:ext uri="{BB962C8B-B14F-4D97-AF65-F5344CB8AC3E}">
        <p14:creationId xmlns:p14="http://schemas.microsoft.com/office/powerpoint/2010/main" val="2685619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Investing in Bonds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Bonds are the most popular alternative to stocks for long-term investing.</a:t>
            </a:r>
          </a:p>
          <a:p>
            <a:r>
              <a:rPr lang="en-US" altLang="en-US" sz="2400" dirty="0">
                <a:ea typeface="ヒラギノ角ゴ Pro W3" pitchFamily="-84" charset="-128"/>
              </a:rPr>
              <a:t>Even though the bonds of a corporation are less risky than its equity, investors still have risk: </a:t>
            </a:r>
            <a:r>
              <a:rPr lang="en-US" altLang="en-US" sz="2400" i="1" dirty="0">
                <a:ea typeface="ヒラギノ角ゴ Pro W3" pitchFamily="-84" charset="-128"/>
              </a:rPr>
              <a:t>interest rate risk</a:t>
            </a:r>
            <a:r>
              <a:rPr lang="en-US" altLang="en-US" sz="2400" dirty="0">
                <a:ea typeface="ヒラギノ角ゴ Pro W3" pitchFamily="-84" charset="-128"/>
              </a:rPr>
              <a:t>, </a:t>
            </a:r>
            <a:r>
              <a:rPr lang="en-US" altLang="en-US" sz="2400">
                <a:ea typeface="ヒラギノ角ゴ Pro W3" pitchFamily="-84" charset="-128"/>
              </a:rPr>
              <a:t>which was </a:t>
            </a:r>
            <a:r>
              <a:rPr lang="en-US" altLang="en-US" sz="2400" dirty="0">
                <a:ea typeface="ヒラギノ角ゴ Pro W3" pitchFamily="-84" charset="-128"/>
              </a:rPr>
              <a:t>covered in chapter 3</a:t>
            </a:r>
            <a:endParaRPr lang="en-US" sz="2400" dirty="0"/>
          </a:p>
        </p:txBody>
      </p:sp>
    </p:spTree>
    <p:extLst>
      <p:ext uri="{BB962C8B-B14F-4D97-AF65-F5344CB8AC3E}">
        <p14:creationId xmlns:p14="http://schemas.microsoft.com/office/powerpoint/2010/main" val="383635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Capital Market Participants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Primary issuers of securities:</a:t>
            </a:r>
          </a:p>
          <a:p>
            <a:pPr lvl="1"/>
            <a:r>
              <a:rPr lang="en-US" altLang="en-US" dirty="0">
                <a:ea typeface="ヒラギノ角ゴ Pro W3" pitchFamily="-84" charset="-128"/>
              </a:rPr>
              <a:t>Federal and local governments: debt issuers</a:t>
            </a:r>
            <a:endParaRPr lang="en-US" dirty="0"/>
          </a:p>
          <a:p>
            <a:pPr lvl="1"/>
            <a:r>
              <a:rPr lang="en-US" altLang="en-US" dirty="0">
                <a:ea typeface="ヒラギノ角ゴ Pro W3" pitchFamily="-84" charset="-128"/>
              </a:rPr>
              <a:t>Corporations: equity and debt issuers</a:t>
            </a:r>
            <a:endParaRPr lang="en-US" dirty="0"/>
          </a:p>
          <a:p>
            <a:r>
              <a:rPr lang="en-US" altLang="en-US" sz="2400" dirty="0">
                <a:ea typeface="ヒラギノ角ゴ Pro W3" pitchFamily="-84" charset="-128"/>
              </a:rPr>
              <a:t>Largest purchasers of securities:</a:t>
            </a:r>
          </a:p>
          <a:p>
            <a:pPr lvl="1"/>
            <a:r>
              <a:rPr lang="en-US" altLang="en-US" dirty="0">
                <a:ea typeface="ヒラギノ角ゴ Pro W3" pitchFamily="-84" charset="-128"/>
              </a:rPr>
              <a:t>You and me</a:t>
            </a:r>
            <a:endParaRPr lang="en-US" dirty="0"/>
          </a:p>
        </p:txBody>
      </p:sp>
    </p:spTree>
    <p:extLst>
      <p:ext uri="{BB962C8B-B14F-4D97-AF65-F5344CB8AC3E}">
        <p14:creationId xmlns:p14="http://schemas.microsoft.com/office/powerpoint/2010/main" val="242757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12.6 Bonds and Stocks Issued, 1983–2015</a:t>
            </a:r>
            <a:endParaRPr lang="en-US" sz="2400" dirty="0"/>
          </a:p>
        </p:txBody>
      </p:sp>
      <p:pic>
        <p:nvPicPr>
          <p:cNvPr id="4" name="Picture 2" descr="A bar graph shows bonds and stocks issued for the period from 1983 to 20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600201"/>
            <a:ext cx="7315200" cy="407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81200" y="5791201"/>
            <a:ext cx="8229600" cy="258763"/>
          </a:xfrm>
        </p:spPr>
        <p:txBody>
          <a:bodyPr/>
          <a:lstStyle/>
          <a:p>
            <a:pPr marL="0" indent="0">
              <a:buNone/>
            </a:pPr>
            <a:r>
              <a:rPr lang="en-US" sz="1200" i="1" dirty="0"/>
              <a:t>Source</a:t>
            </a:r>
            <a:r>
              <a:rPr lang="en-US" sz="1200" dirty="0"/>
              <a:t>: </a:t>
            </a:r>
            <a:r>
              <a:rPr lang="en-US" sz="1200" dirty="0">
                <a:hlinkClick r:id="rId3"/>
              </a:rPr>
              <a:t>http://www.federalreserve.gov/econresdata/releases/corpsecure/current.htm</a:t>
            </a:r>
            <a:r>
              <a:rPr lang="en-US" sz="1200" dirty="0"/>
              <a:t>.</a:t>
            </a:r>
            <a:endParaRPr lang="en-US" sz="2400" dirty="0"/>
          </a:p>
        </p:txBody>
      </p:sp>
    </p:spTree>
    <p:extLst>
      <p:ext uri="{BB962C8B-B14F-4D97-AF65-F5344CB8AC3E}">
        <p14:creationId xmlns:p14="http://schemas.microsoft.com/office/powerpoint/2010/main" val="232961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Summary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Purpose of the Capital Market: provide financing for long-term capital assets</a:t>
            </a:r>
          </a:p>
          <a:p>
            <a:r>
              <a:rPr lang="en-US" altLang="en-US" sz="2400" dirty="0">
                <a:ea typeface="ヒラギノ角ゴ Pro W3" pitchFamily="-84" charset="-128"/>
              </a:rPr>
              <a:t>Capital Market Participants: governments and corporations issue bond, and we buy them</a:t>
            </a:r>
          </a:p>
          <a:p>
            <a:r>
              <a:rPr lang="en-US" altLang="en-US" sz="2400" dirty="0">
                <a:ea typeface="ヒラギノ角ゴ Pro W3" pitchFamily="-84" charset="-128"/>
              </a:rPr>
              <a:t>Capital Market Trading: primary and secondary markets exist for most securities of governments and corporations</a:t>
            </a:r>
          </a:p>
          <a:p>
            <a:r>
              <a:rPr lang="en-US" altLang="en-US" sz="2400" dirty="0">
                <a:ea typeface="ヒラギノ角ゴ Pro W3" pitchFamily="-84" charset="-128"/>
              </a:rPr>
              <a:t>Types of Bonds: includes Treasury, municipal, and corporate bonds</a:t>
            </a:r>
          </a:p>
          <a:p>
            <a:r>
              <a:rPr lang="en-US" altLang="en-US" sz="2400" dirty="0">
                <a:ea typeface="ヒラギノ角ゴ Pro W3" pitchFamily="-84" charset="-128"/>
              </a:rPr>
              <a:t>Treasury Notes and Bonds: issued and backed by the full faith and credit of the U.S. Federal government</a:t>
            </a:r>
          </a:p>
          <a:p>
            <a:r>
              <a:rPr lang="en-US" altLang="en-US" sz="2400" dirty="0">
                <a:ea typeface="ヒラギノ角ゴ Pro W3" pitchFamily="-84" charset="-128"/>
              </a:rPr>
              <a:t>Municipal Bonds: issued by state and local governments, tax-exempt, </a:t>
            </a:r>
            <a:r>
              <a:rPr lang="en-US" altLang="en-US" sz="2400" dirty="0" err="1">
                <a:ea typeface="ヒラギノ角ゴ Pro W3" pitchFamily="-84" charset="-128"/>
              </a:rPr>
              <a:t>defaultable</a:t>
            </a:r>
            <a:r>
              <a:rPr lang="en-US" altLang="en-US" sz="2400" dirty="0">
                <a:ea typeface="ヒラギノ角ゴ Pro W3" pitchFamily="-84" charset="-128"/>
              </a:rPr>
              <a:t>.</a:t>
            </a:r>
            <a:endParaRPr lang="en-US" sz="2400" dirty="0"/>
          </a:p>
          <a:p>
            <a:endParaRPr lang="en-US" sz="2400" dirty="0"/>
          </a:p>
        </p:txBody>
      </p:sp>
    </p:spTree>
    <p:extLst>
      <p:ext uri="{BB962C8B-B14F-4D97-AF65-F5344CB8AC3E}">
        <p14:creationId xmlns:p14="http://schemas.microsoft.com/office/powerpoint/2010/main" val="3696052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Summary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Corporate Bonds: issued by corporations and have a wide range of features and risk</a:t>
            </a:r>
          </a:p>
          <a:p>
            <a:r>
              <a:rPr lang="en-US" altLang="en-US" sz="2400" dirty="0">
                <a:ea typeface="ヒラギノ角ゴ Pro W3" pitchFamily="-84" charset="-128"/>
              </a:rPr>
              <a:t>Financial Guarantees for Bonds: bond </a:t>
            </a:r>
            <a:r>
              <a:rPr lang="ja-JP" altLang="en-US" sz="2400" dirty="0"/>
              <a:t>“</a:t>
            </a:r>
            <a:r>
              <a:rPr lang="en-US" altLang="ja-JP" sz="2400" dirty="0">
                <a:ea typeface="ヒラギノ角ゴ Pro W3" pitchFamily="-84" charset="-128"/>
              </a:rPr>
              <a:t>insurance</a:t>
            </a:r>
            <a:r>
              <a:rPr lang="ja-JP" altLang="en-US" sz="2400" dirty="0"/>
              <a:t>”</a:t>
            </a:r>
            <a:r>
              <a:rPr lang="en-US" altLang="ja-JP" sz="2400" dirty="0">
                <a:ea typeface="ヒラギノ角ゴ Pro W3" pitchFamily="-84" charset="-128"/>
              </a:rPr>
              <a:t> should the issuer default</a:t>
            </a:r>
          </a:p>
          <a:p>
            <a:r>
              <a:rPr lang="en-US" altLang="en-US" sz="2400" dirty="0">
                <a:ea typeface="ヒラギノ角ゴ Pro W3" pitchFamily="-84" charset="-128"/>
              </a:rPr>
              <a:t>Oversight of the Bond Markets: TRACE developed to add transparency to bond markets</a:t>
            </a:r>
          </a:p>
          <a:p>
            <a:r>
              <a:rPr lang="en-US" altLang="en-US" sz="2400" dirty="0">
                <a:ea typeface="ヒラギノ角ゴ Pro W3" pitchFamily="-84" charset="-128"/>
              </a:rPr>
              <a:t>Bond Current Yield Calculation: how to calculation the current yield for a bond</a:t>
            </a:r>
          </a:p>
          <a:p>
            <a:r>
              <a:rPr lang="en-US" altLang="en-US" sz="2400" dirty="0">
                <a:ea typeface="ヒラギノ角ゴ Pro W3" pitchFamily="-84" charset="-128"/>
              </a:rPr>
              <a:t>Finding the Value of Coupon Bonds: determining the cash flows and discounting back to the present at an appropriate discount rate</a:t>
            </a:r>
          </a:p>
          <a:p>
            <a:r>
              <a:rPr lang="en-US" altLang="en-US" sz="2400" dirty="0">
                <a:ea typeface="ヒラギノ角ゴ Pro W3" pitchFamily="-84" charset="-128"/>
              </a:rPr>
              <a:t>Investing in Bonds: most popular alternative to investing in the stock market for long-term investments</a:t>
            </a:r>
            <a:endParaRPr lang="en-US" sz="2400" dirty="0"/>
          </a:p>
          <a:p>
            <a:endParaRPr lang="en-US" sz="2400" dirty="0"/>
          </a:p>
        </p:txBody>
      </p:sp>
    </p:spTree>
    <p:extLst>
      <p:ext uri="{BB962C8B-B14F-4D97-AF65-F5344CB8AC3E}">
        <p14:creationId xmlns:p14="http://schemas.microsoft.com/office/powerpoint/2010/main" val="270340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Capital Market Trading</a:t>
            </a:r>
            <a:endParaRPr lang="en-US" dirty="0"/>
          </a:p>
        </p:txBody>
      </p:sp>
      <p:sp>
        <p:nvSpPr>
          <p:cNvPr id="3" name="Content Placeholder 2"/>
          <p:cNvSpPr>
            <a:spLocks noGrp="1"/>
          </p:cNvSpPr>
          <p:nvPr>
            <p:ph idx="1"/>
          </p:nvPr>
        </p:nvSpPr>
        <p:spPr/>
        <p:txBody>
          <a:bodyPr/>
          <a:lstStyle/>
          <a:p>
            <a:pPr marL="514350" indent="-514350">
              <a:buFontTx/>
              <a:buAutoNum type="arabicPeriod"/>
            </a:pPr>
            <a:r>
              <a:rPr lang="en-US" altLang="en-US" sz="2400" dirty="0">
                <a:ea typeface="ヒラギノ角ゴ Pro W3" pitchFamily="-84" charset="-128"/>
              </a:rPr>
              <a:t>Primary market for initial sale (IPO)</a:t>
            </a:r>
          </a:p>
          <a:p>
            <a:pPr marL="514350" indent="-514350">
              <a:buFontTx/>
              <a:buAutoNum type="arabicPeriod"/>
            </a:pPr>
            <a:r>
              <a:rPr lang="en-US" altLang="en-US" sz="2400" dirty="0">
                <a:ea typeface="ヒラギノ角ゴ Pro W3" pitchFamily="-84" charset="-128"/>
              </a:rPr>
              <a:t>Secondary market</a:t>
            </a:r>
          </a:p>
          <a:p>
            <a:pPr lvl="1"/>
            <a:r>
              <a:rPr lang="en-US" altLang="en-US" dirty="0">
                <a:ea typeface="ヒラギノ角ゴ Pro W3" pitchFamily="-84" charset="-128"/>
              </a:rPr>
              <a:t>Over-the-counter</a:t>
            </a:r>
            <a:endParaRPr lang="en-US" dirty="0"/>
          </a:p>
          <a:p>
            <a:pPr lvl="1"/>
            <a:r>
              <a:rPr lang="en-US" altLang="en-US" dirty="0">
                <a:ea typeface="ヒラギノ角ゴ Pro W3" pitchFamily="-84" charset="-128"/>
              </a:rPr>
              <a:t>Organized exchanges (i.e., NYSE)</a:t>
            </a:r>
            <a:endParaRPr lang="en-US" dirty="0"/>
          </a:p>
        </p:txBody>
      </p:sp>
    </p:spTree>
    <p:extLst>
      <p:ext uri="{BB962C8B-B14F-4D97-AF65-F5344CB8AC3E}">
        <p14:creationId xmlns:p14="http://schemas.microsoft.com/office/powerpoint/2010/main" val="414417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Types of Bonds</a:t>
            </a:r>
            <a:endParaRPr lang="en-US" dirty="0"/>
          </a:p>
        </p:txBody>
      </p:sp>
      <p:sp>
        <p:nvSpPr>
          <p:cNvPr id="3" name="Content Placeholder 2"/>
          <p:cNvSpPr>
            <a:spLocks noGrp="1"/>
          </p:cNvSpPr>
          <p:nvPr>
            <p:ph idx="1"/>
          </p:nvPr>
        </p:nvSpPr>
        <p:spPr/>
        <p:txBody>
          <a:bodyPr/>
          <a:lstStyle/>
          <a:p>
            <a:r>
              <a:rPr lang="en-US" altLang="en-US" sz="2400" i="1" dirty="0">
                <a:ea typeface="ヒラギノ角ゴ Pro W3" pitchFamily="-84" charset="-128"/>
              </a:rPr>
              <a:t>Bonds</a:t>
            </a:r>
            <a:r>
              <a:rPr lang="en-US" altLang="en-US" sz="2400" dirty="0">
                <a:ea typeface="ヒラギノ角ゴ Pro W3" pitchFamily="-84" charset="-128"/>
              </a:rPr>
              <a:t> are securities that represent debt owed by the issuer to the investor, and typically have specified payments on specific dates.</a:t>
            </a:r>
          </a:p>
          <a:p>
            <a:r>
              <a:rPr lang="en-US" altLang="en-US" sz="2400" dirty="0">
                <a:ea typeface="ヒラギノ角ゴ Pro W3" pitchFamily="-84" charset="-128"/>
              </a:rPr>
              <a:t>Types of bonds we will examine include long-term government bonds (T-bonds), municipal bonds, and corporate bonds.</a:t>
            </a:r>
            <a:endParaRPr lang="en-US" sz="2400" dirty="0"/>
          </a:p>
        </p:txBody>
      </p:sp>
    </p:spTree>
    <p:extLst>
      <p:ext uri="{BB962C8B-B14F-4D97-AF65-F5344CB8AC3E}">
        <p14:creationId xmlns:p14="http://schemas.microsoft.com/office/powerpoint/2010/main" val="141290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12.1 Hamilton/BP Corporate Bond</a:t>
            </a:r>
            <a:endParaRPr lang="en-US" dirty="0"/>
          </a:p>
        </p:txBody>
      </p:sp>
      <p:pic>
        <p:nvPicPr>
          <p:cNvPr id="4" name="Picture 2" descr="A Hamilton/BP corporate b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98" y="1453630"/>
            <a:ext cx="7230007" cy="487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20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Notes and Bonds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U.S. Treasury issues notes and bonds to finance its operations.</a:t>
            </a:r>
          </a:p>
          <a:p>
            <a:r>
              <a:rPr lang="en-US" altLang="en-US" sz="2400" dirty="0">
                <a:ea typeface="ヒラギノ角ゴ Pro W3" pitchFamily="-84" charset="-128"/>
              </a:rPr>
              <a:t>The table (12.1) summarizes the maturity differences among the various Treasury securities.</a:t>
            </a:r>
          </a:p>
          <a:p>
            <a:endParaRPr lang="en-US" altLang="en-US" sz="2400" dirty="0">
              <a:ea typeface="ヒラギノ角ゴ Pro W3" pitchFamily="-84" charset="-128"/>
            </a:endParaRPr>
          </a:p>
          <a:p>
            <a:endParaRPr lang="en-US" sz="2400" dirty="0"/>
          </a:p>
        </p:txBody>
      </p:sp>
      <p:pic>
        <p:nvPicPr>
          <p:cNvPr id="4" name="Picture 3"/>
          <p:cNvPicPr>
            <a:picLocks noChangeAspect="1"/>
          </p:cNvPicPr>
          <p:nvPr/>
        </p:nvPicPr>
        <p:blipFill>
          <a:blip r:embed="rId2"/>
          <a:stretch>
            <a:fillRect/>
          </a:stretch>
        </p:blipFill>
        <p:spPr>
          <a:xfrm>
            <a:off x="752785" y="3196551"/>
            <a:ext cx="9034681" cy="2373289"/>
          </a:xfrm>
          <a:prstGeom prst="rect">
            <a:avLst/>
          </a:prstGeom>
        </p:spPr>
      </p:pic>
    </p:spTree>
    <p:extLst>
      <p:ext uri="{BB962C8B-B14F-4D97-AF65-F5344CB8AC3E}">
        <p14:creationId xmlns:p14="http://schemas.microsoft.com/office/powerpoint/2010/main" val="345186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Treasury Bond Interest Rates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No default risk since the Treasury can print money to payoff the debt</a:t>
            </a:r>
          </a:p>
          <a:p>
            <a:r>
              <a:rPr lang="en-US" altLang="en-US" sz="2400" dirty="0">
                <a:ea typeface="ヒラギノ角ゴ Pro W3" pitchFamily="-84" charset="-128"/>
              </a:rPr>
              <a:t>Very low interest rates, often considered the risk-free rate (although inflation risk is still present)</a:t>
            </a:r>
            <a:endParaRPr lang="en-US" sz="2400" dirty="0"/>
          </a:p>
        </p:txBody>
      </p:sp>
    </p:spTree>
    <p:extLst>
      <p:ext uri="{BB962C8B-B14F-4D97-AF65-F5344CB8AC3E}">
        <p14:creationId xmlns:p14="http://schemas.microsoft.com/office/powerpoint/2010/main" val="1773742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2508</Words>
  <Application>Microsoft Office PowerPoint</Application>
  <PresentationFormat>Widescreen</PresentationFormat>
  <Paragraphs>271</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Symbol</vt:lpstr>
      <vt:lpstr>Office Theme</vt:lpstr>
      <vt:lpstr>    Topic 7: The Bond Market</vt:lpstr>
      <vt:lpstr>Chapter Preview</vt:lpstr>
      <vt:lpstr>Purpose of the Capital Market</vt:lpstr>
      <vt:lpstr>Capital Market Participants</vt:lpstr>
      <vt:lpstr>Capital Market Trading</vt:lpstr>
      <vt:lpstr>Types of Bonds</vt:lpstr>
      <vt:lpstr>Figure 12.1 Hamilton/BP Corporate Bond</vt:lpstr>
      <vt:lpstr>Treasury Notes and Bonds</vt:lpstr>
      <vt:lpstr>Treasury Bond Interest Rates</vt:lpstr>
      <vt:lpstr>Figure 12.2 Interest Rate on Treasury Bonds and the Inflation Rate, 1973–2016 (January of each year)</vt:lpstr>
      <vt:lpstr>Figure 12.3 Interest Rate on Treasury Bills and Treasury Bonds, 1974–2016 (January of each year)</vt:lpstr>
      <vt:lpstr>Treasury Bonds: Recent Innovation</vt:lpstr>
      <vt:lpstr>Treasury Bonds: Agency Debt</vt:lpstr>
      <vt:lpstr>The 2007–2009 Financial Crisis: Bailout of Fannie and Freddie </vt:lpstr>
      <vt:lpstr>Municipal Bonds </vt:lpstr>
      <vt:lpstr>Municipal Bonds: Example </vt:lpstr>
      <vt:lpstr>Figure 12.4 Issuance of Revenue and General Obligation Bonds, 1984–2015 (End of year)</vt:lpstr>
      <vt:lpstr>Corporate Bonds </vt:lpstr>
      <vt:lpstr>Figure 12.5 Corporate Bond Interest Rates, 1973–2015 (End of year)</vt:lpstr>
      <vt:lpstr>Characteristics of Corporate Bonds </vt:lpstr>
      <vt:lpstr>Characteristics of Corporate Bonds</vt:lpstr>
      <vt:lpstr>Characteristics of Corporate Bonds </vt:lpstr>
      <vt:lpstr> Characteristics of Corporate Bonds</vt:lpstr>
      <vt:lpstr>Table 12.2 Debt Rating Descriptions (1 of 4)</vt:lpstr>
      <vt:lpstr>Table 12.2 Debt Rating Descriptions (2 of 4)</vt:lpstr>
      <vt:lpstr>Table 12.2 Debt Rating Descriptions (3 of 4)</vt:lpstr>
      <vt:lpstr>Table 12.2 Debt Rating Descriptions (4 of 4)</vt:lpstr>
      <vt:lpstr>Financial Guarantees for Bonds (1 of 2)</vt:lpstr>
      <vt:lpstr>Financial Guarantees for Bonds (2 of 2)</vt:lpstr>
      <vt:lpstr>Oversight of the Bond Markets</vt:lpstr>
      <vt:lpstr>Table 12.3 Sample Violations in the Bond Market</vt:lpstr>
      <vt:lpstr>Bond Current Yield Calculation</vt:lpstr>
      <vt:lpstr>Finding the Value of Coupon Bonds</vt:lpstr>
      <vt:lpstr>Table 12.3 Bond Terminology (1 of 3)</vt:lpstr>
      <vt:lpstr>Table 12.3 Bond Terminology (2 of 3)</vt:lpstr>
      <vt:lpstr>Table 12.3 Bond Terminology (3 of 3)</vt:lpstr>
      <vt:lpstr>Finding the Value of Coupon Bonds (1 of 2)</vt:lpstr>
      <vt:lpstr>Finding the Value of Coupon Bonds (2 of 2)</vt:lpstr>
      <vt:lpstr>Investing in Bonds</vt:lpstr>
      <vt:lpstr>Figure 12.6 Bonds and Stocks Issued, 1983–2015</vt:lpstr>
      <vt:lpstr>Chapter Summary (1 of 2)</vt:lpstr>
      <vt:lpstr>Chapter Summary (2 of 2)</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Kangzhen Xie</dc:creator>
  <cp:lastModifiedBy>Chris Droussiotis</cp:lastModifiedBy>
  <cp:revision>117</cp:revision>
  <dcterms:created xsi:type="dcterms:W3CDTF">2017-09-30T17:56:03Z</dcterms:created>
  <dcterms:modified xsi:type="dcterms:W3CDTF">2022-01-06T18:12:22Z</dcterms:modified>
</cp:coreProperties>
</file>