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5" r:id="rId2"/>
    <p:sldId id="259" r:id="rId3"/>
    <p:sldId id="260" r:id="rId4"/>
    <p:sldId id="269" r:id="rId5"/>
    <p:sldId id="261" r:id="rId6"/>
    <p:sldId id="274" r:id="rId7"/>
    <p:sldId id="275" r:id="rId8"/>
    <p:sldId id="276" r:id="rId9"/>
    <p:sldId id="277" r:id="rId10"/>
    <p:sldId id="278" r:id="rId11"/>
    <p:sldId id="279" r:id="rId12"/>
    <p:sldId id="280" r:id="rId13"/>
    <p:sldId id="281" r:id="rId14"/>
    <p:sldId id="311" r:id="rId15"/>
    <p:sldId id="312" r:id="rId16"/>
    <p:sldId id="284" r:id="rId17"/>
    <p:sldId id="287" r:id="rId18"/>
    <p:sldId id="289" r:id="rId19"/>
    <p:sldId id="313" r:id="rId20"/>
    <p:sldId id="314" r:id="rId21"/>
    <p:sldId id="318" r:id="rId22"/>
    <p:sldId id="321" r:id="rId23"/>
    <p:sldId id="306" r:id="rId24"/>
    <p:sldId id="308" r:id="rId25"/>
    <p:sldId id="288" r:id="rId26"/>
    <p:sldId id="292" r:id="rId27"/>
    <p:sldId id="323" r:id="rId28"/>
    <p:sldId id="376" r:id="rId29"/>
    <p:sldId id="326" r:id="rId30"/>
    <p:sldId id="327" r:id="rId31"/>
    <p:sldId id="330" r:id="rId32"/>
    <p:sldId id="332" r:id="rId33"/>
    <p:sldId id="334" r:id="rId34"/>
    <p:sldId id="335" r:id="rId35"/>
    <p:sldId id="340" r:id="rId36"/>
    <p:sldId id="341" r:id="rId37"/>
    <p:sldId id="342" r:id="rId38"/>
    <p:sldId id="343" r:id="rId39"/>
    <p:sldId id="344" r:id="rId40"/>
    <p:sldId id="374" r:id="rId41"/>
    <p:sldId id="375" r:id="rId42"/>
    <p:sldId id="368" r:id="rId43"/>
  </p:sldIdLst>
  <p:sldSz cx="12188825"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E2193-13E4-44B6-87BA-C99C43F0464A}" v="19" dt="2024-02-15T13:47:09.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29" autoAdjust="0"/>
  </p:normalViewPr>
  <p:slideViewPr>
    <p:cSldViewPr showGuides="1">
      <p:cViewPr varScale="1">
        <p:scale>
          <a:sx n="74" d="100"/>
          <a:sy n="74" d="100"/>
        </p:scale>
        <p:origin x="224" y="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12AE2193-13E4-44B6-87BA-C99C43F0464A}"/>
    <pc:docChg chg="custSel delSld modSld sldOrd">
      <pc:chgData name="Chris Droussiotis" userId="66921b89f68d3868" providerId="LiveId" clId="{12AE2193-13E4-44B6-87BA-C99C43F0464A}" dt="2024-02-15T13:45:30.784" v="68" actId="27636"/>
      <pc:docMkLst>
        <pc:docMk/>
      </pc:docMkLst>
      <pc:sldChg chg="del">
        <pc:chgData name="Chris Droussiotis" userId="66921b89f68d3868" providerId="LiveId" clId="{12AE2193-13E4-44B6-87BA-C99C43F0464A}" dt="2024-02-15T13:28:34.272" v="8" actId="47"/>
        <pc:sldMkLst>
          <pc:docMk/>
          <pc:sldMk cId="3529327953" sldId="257"/>
        </pc:sldMkLst>
      </pc:sldChg>
      <pc:sldChg chg="del">
        <pc:chgData name="Chris Droussiotis" userId="66921b89f68d3868" providerId="LiveId" clId="{12AE2193-13E4-44B6-87BA-C99C43F0464A}" dt="2024-02-15T13:28:46.782" v="10" actId="47"/>
        <pc:sldMkLst>
          <pc:docMk/>
          <pc:sldMk cId="1756862444" sldId="258"/>
        </pc:sldMkLst>
      </pc:sldChg>
      <pc:sldChg chg="del">
        <pc:chgData name="Chris Droussiotis" userId="66921b89f68d3868" providerId="LiveId" clId="{12AE2193-13E4-44B6-87BA-C99C43F0464A}" dt="2024-02-15T13:29:07.283" v="11" actId="47"/>
        <pc:sldMkLst>
          <pc:docMk/>
          <pc:sldMk cId="4157720077" sldId="262"/>
        </pc:sldMkLst>
      </pc:sldChg>
      <pc:sldChg chg="delSp modSp mod">
        <pc:chgData name="Chris Droussiotis" userId="66921b89f68d3868" providerId="LiveId" clId="{12AE2193-13E4-44B6-87BA-C99C43F0464A}" dt="2024-02-15T13:28:21.429" v="5" actId="20577"/>
        <pc:sldMkLst>
          <pc:docMk/>
          <pc:sldMk cId="2808920126" sldId="265"/>
        </pc:sldMkLst>
        <pc:spChg chg="del">
          <ac:chgData name="Chris Droussiotis" userId="66921b89f68d3868" providerId="LiveId" clId="{12AE2193-13E4-44B6-87BA-C99C43F0464A}" dt="2024-02-15T13:28:10.642" v="3" actId="478"/>
          <ac:spMkLst>
            <pc:docMk/>
            <pc:sldMk cId="2808920126" sldId="265"/>
            <ac:spMk id="2" creationId="{2778FECF-67C0-4E2F-88CA-A22E86A869CF}"/>
          </ac:spMkLst>
        </pc:spChg>
        <pc:spChg chg="mod">
          <ac:chgData name="Chris Droussiotis" userId="66921b89f68d3868" providerId="LiveId" clId="{12AE2193-13E4-44B6-87BA-C99C43F0464A}" dt="2024-02-15T13:28:16.895" v="4"/>
          <ac:spMkLst>
            <pc:docMk/>
            <pc:sldMk cId="2808920126" sldId="265"/>
            <ac:spMk id="3" creationId="{00000000-0000-0000-0000-000000000000}"/>
          </ac:spMkLst>
        </pc:spChg>
        <pc:spChg chg="mod">
          <ac:chgData name="Chris Droussiotis" userId="66921b89f68d3868" providerId="LiveId" clId="{12AE2193-13E4-44B6-87BA-C99C43F0464A}" dt="2024-02-15T13:28:21.429" v="5" actId="20577"/>
          <ac:spMkLst>
            <pc:docMk/>
            <pc:sldMk cId="2808920126" sldId="265"/>
            <ac:spMk id="6" creationId="{69C10C87-EE9B-4E79-9A6F-9A2F7DF5FA03}"/>
          </ac:spMkLst>
        </pc:spChg>
      </pc:sldChg>
      <pc:sldChg chg="del">
        <pc:chgData name="Chris Droussiotis" userId="66921b89f68d3868" providerId="LiveId" clId="{12AE2193-13E4-44B6-87BA-C99C43F0464A}" dt="2024-02-15T13:28:35.721" v="9" actId="47"/>
        <pc:sldMkLst>
          <pc:docMk/>
          <pc:sldMk cId="2594841608" sldId="271"/>
        </pc:sldMkLst>
      </pc:sldChg>
      <pc:sldChg chg="del">
        <pc:chgData name="Chris Droussiotis" userId="66921b89f68d3868" providerId="LiveId" clId="{12AE2193-13E4-44B6-87BA-C99C43F0464A}" dt="2024-02-15T13:29:25.926" v="12" actId="47"/>
        <pc:sldMkLst>
          <pc:docMk/>
          <pc:sldMk cId="3408264322" sldId="273"/>
        </pc:sldMkLst>
      </pc:sldChg>
      <pc:sldChg chg="modSp mod">
        <pc:chgData name="Chris Droussiotis" userId="66921b89f68d3868" providerId="LiveId" clId="{12AE2193-13E4-44B6-87BA-C99C43F0464A}" dt="2024-02-15T13:29:37.367" v="21" actId="20577"/>
        <pc:sldMkLst>
          <pc:docMk/>
          <pc:sldMk cId="1728230098" sldId="274"/>
        </pc:sldMkLst>
        <pc:spChg chg="mod">
          <ac:chgData name="Chris Droussiotis" userId="66921b89f68d3868" providerId="LiveId" clId="{12AE2193-13E4-44B6-87BA-C99C43F0464A}" dt="2024-02-15T13:29:37.367" v="21" actId="20577"/>
          <ac:spMkLst>
            <pc:docMk/>
            <pc:sldMk cId="1728230098" sldId="274"/>
            <ac:spMk id="2" creationId="{DD0AE103-344D-4611-ADF8-59F1DA2BEACE}"/>
          </ac:spMkLst>
        </pc:spChg>
      </pc:sldChg>
      <pc:sldChg chg="delSp mod">
        <pc:chgData name="Chris Droussiotis" userId="66921b89f68d3868" providerId="LiveId" clId="{12AE2193-13E4-44B6-87BA-C99C43F0464A}" dt="2024-02-15T13:31:51.520" v="35" actId="478"/>
        <pc:sldMkLst>
          <pc:docMk/>
          <pc:sldMk cId="2360320641" sldId="281"/>
        </pc:sldMkLst>
        <pc:picChg chg="del">
          <ac:chgData name="Chris Droussiotis" userId="66921b89f68d3868" providerId="LiveId" clId="{12AE2193-13E4-44B6-87BA-C99C43F0464A}" dt="2024-02-15T13:31:51.520" v="35" actId="478"/>
          <ac:picMkLst>
            <pc:docMk/>
            <pc:sldMk cId="2360320641" sldId="281"/>
            <ac:picMk id="4" creationId="{5028FF0C-3D0C-5633-D3FD-DD0BF0E9F4C1}"/>
          </ac:picMkLst>
        </pc:picChg>
      </pc:sldChg>
      <pc:sldChg chg="del">
        <pc:chgData name="Chris Droussiotis" userId="66921b89f68d3868" providerId="LiveId" clId="{12AE2193-13E4-44B6-87BA-C99C43F0464A}" dt="2024-02-15T13:28:29.533" v="7" actId="47"/>
        <pc:sldMkLst>
          <pc:docMk/>
          <pc:sldMk cId="2893928069" sldId="282"/>
        </pc:sldMkLst>
      </pc:sldChg>
      <pc:sldChg chg="del">
        <pc:chgData name="Chris Droussiotis" userId="66921b89f68d3868" providerId="LiveId" clId="{12AE2193-13E4-44B6-87BA-C99C43F0464A}" dt="2024-02-15T13:33:09.031" v="36" actId="47"/>
        <pc:sldMkLst>
          <pc:docMk/>
          <pc:sldMk cId="2737985122" sldId="285"/>
        </pc:sldMkLst>
      </pc:sldChg>
      <pc:sldChg chg="del">
        <pc:chgData name="Chris Droussiotis" userId="66921b89f68d3868" providerId="LiveId" clId="{12AE2193-13E4-44B6-87BA-C99C43F0464A}" dt="2024-02-15T13:33:11.820" v="37" actId="47"/>
        <pc:sldMkLst>
          <pc:docMk/>
          <pc:sldMk cId="3922131108" sldId="286"/>
        </pc:sldMkLst>
      </pc:sldChg>
      <pc:sldChg chg="ord">
        <pc:chgData name="Chris Droussiotis" userId="66921b89f68d3868" providerId="LiveId" clId="{12AE2193-13E4-44B6-87BA-C99C43F0464A}" dt="2024-02-15T13:36:59.901" v="60"/>
        <pc:sldMkLst>
          <pc:docMk/>
          <pc:sldMk cId="2135289308" sldId="288"/>
        </pc:sldMkLst>
      </pc:sldChg>
      <pc:sldChg chg="del">
        <pc:chgData name="Chris Droussiotis" userId="66921b89f68d3868" providerId="LiveId" clId="{12AE2193-13E4-44B6-87BA-C99C43F0464A}" dt="2024-02-15T13:36:45.608" v="56" actId="47"/>
        <pc:sldMkLst>
          <pc:docMk/>
          <pc:sldMk cId="2403308107" sldId="290"/>
        </pc:sldMkLst>
      </pc:sldChg>
      <pc:sldChg chg="ord">
        <pc:chgData name="Chris Droussiotis" userId="66921b89f68d3868" providerId="LiveId" clId="{12AE2193-13E4-44B6-87BA-C99C43F0464A}" dt="2024-02-15T13:36:53.390" v="58"/>
        <pc:sldMkLst>
          <pc:docMk/>
          <pc:sldMk cId="4071121533" sldId="292"/>
        </pc:sldMkLst>
      </pc:sldChg>
      <pc:sldChg chg="del">
        <pc:chgData name="Chris Droussiotis" userId="66921b89f68d3868" providerId="LiveId" clId="{12AE2193-13E4-44B6-87BA-C99C43F0464A}" dt="2024-02-15T13:30:42.826" v="22" actId="47"/>
        <pc:sldMkLst>
          <pc:docMk/>
          <pc:sldMk cId="919597299" sldId="293"/>
        </pc:sldMkLst>
      </pc:sldChg>
      <pc:sldChg chg="del">
        <pc:chgData name="Chris Droussiotis" userId="66921b89f68d3868" providerId="LiveId" clId="{12AE2193-13E4-44B6-87BA-C99C43F0464A}" dt="2024-02-15T13:30:45.954" v="23" actId="47"/>
        <pc:sldMkLst>
          <pc:docMk/>
          <pc:sldMk cId="61690810" sldId="294"/>
        </pc:sldMkLst>
      </pc:sldChg>
      <pc:sldChg chg="del">
        <pc:chgData name="Chris Droussiotis" userId="66921b89f68d3868" providerId="LiveId" clId="{12AE2193-13E4-44B6-87BA-C99C43F0464A}" dt="2024-02-15T13:30:47.542" v="24" actId="47"/>
        <pc:sldMkLst>
          <pc:docMk/>
          <pc:sldMk cId="347065921" sldId="295"/>
        </pc:sldMkLst>
      </pc:sldChg>
      <pc:sldChg chg="del">
        <pc:chgData name="Chris Droussiotis" userId="66921b89f68d3868" providerId="LiveId" clId="{12AE2193-13E4-44B6-87BA-C99C43F0464A}" dt="2024-02-15T13:30:54.150" v="25" actId="47"/>
        <pc:sldMkLst>
          <pc:docMk/>
          <pc:sldMk cId="3330073769" sldId="296"/>
        </pc:sldMkLst>
      </pc:sldChg>
      <pc:sldChg chg="del">
        <pc:chgData name="Chris Droussiotis" userId="66921b89f68d3868" providerId="LiveId" clId="{12AE2193-13E4-44B6-87BA-C99C43F0464A}" dt="2024-02-15T13:30:58.941" v="26" actId="47"/>
        <pc:sldMkLst>
          <pc:docMk/>
          <pc:sldMk cId="112611278" sldId="297"/>
        </pc:sldMkLst>
      </pc:sldChg>
      <pc:sldChg chg="del">
        <pc:chgData name="Chris Droussiotis" userId="66921b89f68d3868" providerId="LiveId" clId="{12AE2193-13E4-44B6-87BA-C99C43F0464A}" dt="2024-02-15T13:31:01.618" v="27" actId="47"/>
        <pc:sldMkLst>
          <pc:docMk/>
          <pc:sldMk cId="1655134015" sldId="298"/>
        </pc:sldMkLst>
      </pc:sldChg>
      <pc:sldChg chg="del">
        <pc:chgData name="Chris Droussiotis" userId="66921b89f68d3868" providerId="LiveId" clId="{12AE2193-13E4-44B6-87BA-C99C43F0464A}" dt="2024-02-15T13:31:03.291" v="28" actId="47"/>
        <pc:sldMkLst>
          <pc:docMk/>
          <pc:sldMk cId="3711481465" sldId="299"/>
        </pc:sldMkLst>
      </pc:sldChg>
      <pc:sldChg chg="del">
        <pc:chgData name="Chris Droussiotis" userId="66921b89f68d3868" providerId="LiveId" clId="{12AE2193-13E4-44B6-87BA-C99C43F0464A}" dt="2024-02-15T13:31:07.396" v="31" actId="47"/>
        <pc:sldMkLst>
          <pc:docMk/>
          <pc:sldMk cId="3093094527" sldId="300"/>
        </pc:sldMkLst>
      </pc:sldChg>
      <pc:sldChg chg="del">
        <pc:chgData name="Chris Droussiotis" userId="66921b89f68d3868" providerId="LiveId" clId="{12AE2193-13E4-44B6-87BA-C99C43F0464A}" dt="2024-02-15T13:31:04.681" v="29" actId="47"/>
        <pc:sldMkLst>
          <pc:docMk/>
          <pc:sldMk cId="2867836731" sldId="301"/>
        </pc:sldMkLst>
      </pc:sldChg>
      <pc:sldChg chg="del">
        <pc:chgData name="Chris Droussiotis" userId="66921b89f68d3868" providerId="LiveId" clId="{12AE2193-13E4-44B6-87BA-C99C43F0464A}" dt="2024-02-15T13:31:05.929" v="30" actId="47"/>
        <pc:sldMkLst>
          <pc:docMk/>
          <pc:sldMk cId="2109324458" sldId="302"/>
        </pc:sldMkLst>
      </pc:sldChg>
      <pc:sldChg chg="del">
        <pc:chgData name="Chris Droussiotis" userId="66921b89f68d3868" providerId="LiveId" clId="{12AE2193-13E4-44B6-87BA-C99C43F0464A}" dt="2024-02-15T13:31:08.866" v="32" actId="47"/>
        <pc:sldMkLst>
          <pc:docMk/>
          <pc:sldMk cId="4210116887" sldId="303"/>
        </pc:sldMkLst>
      </pc:sldChg>
      <pc:sldChg chg="del">
        <pc:chgData name="Chris Droussiotis" userId="66921b89f68d3868" providerId="LiveId" clId="{12AE2193-13E4-44B6-87BA-C99C43F0464A}" dt="2024-02-15T13:31:10.180" v="33" actId="47"/>
        <pc:sldMkLst>
          <pc:docMk/>
          <pc:sldMk cId="4037617074" sldId="304"/>
        </pc:sldMkLst>
      </pc:sldChg>
      <pc:sldChg chg="del">
        <pc:chgData name="Chris Droussiotis" userId="66921b89f68d3868" providerId="LiveId" clId="{12AE2193-13E4-44B6-87BA-C99C43F0464A}" dt="2024-02-15T13:28:25.369" v="6" actId="47"/>
        <pc:sldMkLst>
          <pc:docMk/>
          <pc:sldMk cId="3328850869" sldId="305"/>
        </pc:sldMkLst>
      </pc:sldChg>
      <pc:sldChg chg="del">
        <pc:chgData name="Chris Droussiotis" userId="66921b89f68d3868" providerId="LiveId" clId="{12AE2193-13E4-44B6-87BA-C99C43F0464A}" dt="2024-02-15T13:36:34.495" v="55" actId="47"/>
        <pc:sldMkLst>
          <pc:docMk/>
          <pc:sldMk cId="2241627600" sldId="307"/>
        </pc:sldMkLst>
      </pc:sldChg>
      <pc:sldChg chg="del">
        <pc:chgData name="Chris Droussiotis" userId="66921b89f68d3868" providerId="LiveId" clId="{12AE2193-13E4-44B6-87BA-C99C43F0464A}" dt="2024-02-15T13:31:12.911" v="34" actId="47"/>
        <pc:sldMkLst>
          <pc:docMk/>
          <pc:sldMk cId="2365225454" sldId="309"/>
        </pc:sldMkLst>
      </pc:sldChg>
      <pc:sldChg chg="modSp mod ord">
        <pc:chgData name="Chris Droussiotis" userId="66921b89f68d3868" providerId="LiveId" clId="{12AE2193-13E4-44B6-87BA-C99C43F0464A}" dt="2024-02-15T13:33:42.442" v="42" actId="27636"/>
        <pc:sldMkLst>
          <pc:docMk/>
          <pc:sldMk cId="2270912472" sldId="313"/>
        </pc:sldMkLst>
        <pc:spChg chg="mod">
          <ac:chgData name="Chris Droussiotis" userId="66921b89f68d3868" providerId="LiveId" clId="{12AE2193-13E4-44B6-87BA-C99C43F0464A}" dt="2024-02-15T13:33:42.442" v="42" actId="27636"/>
          <ac:spMkLst>
            <pc:docMk/>
            <pc:sldMk cId="2270912472" sldId="313"/>
            <ac:spMk id="3" creationId="{00000000-0000-0000-0000-000000000000}"/>
          </ac:spMkLst>
        </pc:spChg>
      </pc:sldChg>
      <pc:sldChg chg="modSp mod">
        <pc:chgData name="Chris Droussiotis" userId="66921b89f68d3868" providerId="LiveId" clId="{12AE2193-13E4-44B6-87BA-C99C43F0464A}" dt="2024-02-15T13:34:57.028" v="51" actId="14100"/>
        <pc:sldMkLst>
          <pc:docMk/>
          <pc:sldMk cId="4154925374" sldId="314"/>
        </pc:sldMkLst>
        <pc:spChg chg="mod">
          <ac:chgData name="Chris Droussiotis" userId="66921b89f68d3868" providerId="LiveId" clId="{12AE2193-13E4-44B6-87BA-C99C43F0464A}" dt="2024-02-15T13:34:44.950" v="47" actId="1076"/>
          <ac:spMkLst>
            <pc:docMk/>
            <pc:sldMk cId="4154925374" sldId="314"/>
            <ac:spMk id="3" creationId="{00000000-0000-0000-0000-000000000000}"/>
          </ac:spMkLst>
        </pc:spChg>
        <pc:graphicFrameChg chg="mod modGraphic">
          <ac:chgData name="Chris Droussiotis" userId="66921b89f68d3868" providerId="LiveId" clId="{12AE2193-13E4-44B6-87BA-C99C43F0464A}" dt="2024-02-15T13:34:57.028" v="51" actId="14100"/>
          <ac:graphicFrameMkLst>
            <pc:docMk/>
            <pc:sldMk cId="4154925374" sldId="314"/>
            <ac:graphicFrameMk id="4" creationId="{00000000-0000-0000-0000-000000000000}"/>
          </ac:graphicFrameMkLst>
        </pc:graphicFrameChg>
      </pc:sldChg>
      <pc:sldChg chg="modSp mod">
        <pc:chgData name="Chris Droussiotis" userId="66921b89f68d3868" providerId="LiveId" clId="{12AE2193-13E4-44B6-87BA-C99C43F0464A}" dt="2024-02-15T13:35:16.700" v="53" actId="27636"/>
        <pc:sldMkLst>
          <pc:docMk/>
          <pc:sldMk cId="648530313" sldId="318"/>
        </pc:sldMkLst>
        <pc:spChg chg="mod">
          <ac:chgData name="Chris Droussiotis" userId="66921b89f68d3868" providerId="LiveId" clId="{12AE2193-13E4-44B6-87BA-C99C43F0464A}" dt="2024-02-15T13:35:16.668" v="52" actId="27636"/>
          <ac:spMkLst>
            <pc:docMk/>
            <pc:sldMk cId="648530313" sldId="318"/>
            <ac:spMk id="2" creationId="{00000000-0000-0000-0000-000000000000}"/>
          </ac:spMkLst>
        </pc:spChg>
        <pc:spChg chg="mod">
          <ac:chgData name="Chris Droussiotis" userId="66921b89f68d3868" providerId="LiveId" clId="{12AE2193-13E4-44B6-87BA-C99C43F0464A}" dt="2024-02-15T13:35:16.700" v="53" actId="27636"/>
          <ac:spMkLst>
            <pc:docMk/>
            <pc:sldMk cId="648530313" sldId="318"/>
            <ac:spMk id="3" creationId="{00000000-0000-0000-0000-000000000000}"/>
          </ac:spMkLst>
        </pc:spChg>
      </pc:sldChg>
      <pc:sldChg chg="modSp mod">
        <pc:chgData name="Chris Droussiotis" userId="66921b89f68d3868" providerId="LiveId" clId="{12AE2193-13E4-44B6-87BA-C99C43F0464A}" dt="2024-02-15T13:35:41.158" v="54" actId="27636"/>
        <pc:sldMkLst>
          <pc:docMk/>
          <pc:sldMk cId="571316933" sldId="321"/>
        </pc:sldMkLst>
        <pc:spChg chg="mod">
          <ac:chgData name="Chris Droussiotis" userId="66921b89f68d3868" providerId="LiveId" clId="{12AE2193-13E4-44B6-87BA-C99C43F0464A}" dt="2024-02-15T13:35:41.158" v="54" actId="27636"/>
          <ac:spMkLst>
            <pc:docMk/>
            <pc:sldMk cId="571316933" sldId="321"/>
            <ac:spMk id="3" creationId="{00000000-0000-0000-0000-000000000000}"/>
          </ac:spMkLst>
        </pc:spChg>
      </pc:sldChg>
      <pc:sldChg chg="modSp mod">
        <pc:chgData name="Chris Droussiotis" userId="66921b89f68d3868" providerId="LiveId" clId="{12AE2193-13E4-44B6-87BA-C99C43F0464A}" dt="2024-02-15T13:37:25.435" v="63" actId="14734"/>
        <pc:sldMkLst>
          <pc:docMk/>
          <pc:sldMk cId="2342785782" sldId="323"/>
        </pc:sldMkLst>
        <pc:graphicFrameChg chg="mod modGraphic">
          <ac:chgData name="Chris Droussiotis" userId="66921b89f68d3868" providerId="LiveId" clId="{12AE2193-13E4-44B6-87BA-C99C43F0464A}" dt="2024-02-15T13:37:25.435" v="63" actId="14734"/>
          <ac:graphicFrameMkLst>
            <pc:docMk/>
            <pc:sldMk cId="2342785782" sldId="323"/>
            <ac:graphicFrameMk id="4" creationId="{00000000-0000-0000-0000-000000000000}"/>
          </ac:graphicFrameMkLst>
        </pc:graphicFrameChg>
      </pc:sldChg>
      <pc:sldChg chg="modSp mod">
        <pc:chgData name="Chris Droussiotis" userId="66921b89f68d3868" providerId="LiveId" clId="{12AE2193-13E4-44B6-87BA-C99C43F0464A}" dt="2024-02-15T13:42:55.112" v="64" actId="27636"/>
        <pc:sldMkLst>
          <pc:docMk/>
          <pc:sldMk cId="179162601" sldId="327"/>
        </pc:sldMkLst>
        <pc:spChg chg="mod">
          <ac:chgData name="Chris Droussiotis" userId="66921b89f68d3868" providerId="LiveId" clId="{12AE2193-13E4-44B6-87BA-C99C43F0464A}" dt="2024-02-15T13:42:55.112" v="64" actId="27636"/>
          <ac:spMkLst>
            <pc:docMk/>
            <pc:sldMk cId="179162601" sldId="327"/>
            <ac:spMk id="3" creationId="{00000000-0000-0000-0000-000000000000}"/>
          </ac:spMkLst>
        </pc:spChg>
      </pc:sldChg>
      <pc:sldChg chg="modSp mod">
        <pc:chgData name="Chris Droussiotis" userId="66921b89f68d3868" providerId="LiveId" clId="{12AE2193-13E4-44B6-87BA-C99C43F0464A}" dt="2024-02-15T13:43:29.775" v="65" actId="27636"/>
        <pc:sldMkLst>
          <pc:docMk/>
          <pc:sldMk cId="135300796" sldId="332"/>
        </pc:sldMkLst>
        <pc:spChg chg="mod">
          <ac:chgData name="Chris Droussiotis" userId="66921b89f68d3868" providerId="LiveId" clId="{12AE2193-13E4-44B6-87BA-C99C43F0464A}" dt="2024-02-15T13:43:29.775" v="65" actId="27636"/>
          <ac:spMkLst>
            <pc:docMk/>
            <pc:sldMk cId="135300796" sldId="332"/>
            <ac:spMk id="3" creationId="{00000000-0000-0000-0000-000000000000}"/>
          </ac:spMkLst>
        </pc:spChg>
      </pc:sldChg>
      <pc:sldChg chg="modSp mod">
        <pc:chgData name="Chris Droussiotis" userId="66921b89f68d3868" providerId="LiveId" clId="{12AE2193-13E4-44B6-87BA-C99C43F0464A}" dt="2024-02-15T13:44:16.267" v="66" actId="27636"/>
        <pc:sldMkLst>
          <pc:docMk/>
          <pc:sldMk cId="3678362188" sldId="335"/>
        </pc:sldMkLst>
        <pc:spChg chg="mod">
          <ac:chgData name="Chris Droussiotis" userId="66921b89f68d3868" providerId="LiveId" clId="{12AE2193-13E4-44B6-87BA-C99C43F0464A}" dt="2024-02-15T13:44:16.267" v="66" actId="27636"/>
          <ac:spMkLst>
            <pc:docMk/>
            <pc:sldMk cId="3678362188" sldId="335"/>
            <ac:spMk id="3" creationId="{00000000-0000-0000-0000-000000000000}"/>
          </ac:spMkLst>
        </pc:spChg>
      </pc:sldChg>
      <pc:sldChg chg="modSp mod">
        <pc:chgData name="Chris Droussiotis" userId="66921b89f68d3868" providerId="LiveId" clId="{12AE2193-13E4-44B6-87BA-C99C43F0464A}" dt="2024-02-15T13:45:30.784" v="68" actId="27636"/>
        <pc:sldMkLst>
          <pc:docMk/>
          <pc:sldMk cId="1614832707" sldId="340"/>
        </pc:sldMkLst>
        <pc:spChg chg="mod">
          <ac:chgData name="Chris Droussiotis" userId="66921b89f68d3868" providerId="LiveId" clId="{12AE2193-13E4-44B6-87BA-C99C43F0464A}" dt="2024-02-15T13:45:30.784" v="67" actId="27636"/>
          <ac:spMkLst>
            <pc:docMk/>
            <pc:sldMk cId="1614832707" sldId="340"/>
            <ac:spMk id="2" creationId="{00000000-0000-0000-0000-000000000000}"/>
          </ac:spMkLst>
        </pc:spChg>
        <pc:spChg chg="mod">
          <ac:chgData name="Chris Droussiotis" userId="66921b89f68d3868" providerId="LiveId" clId="{12AE2193-13E4-44B6-87BA-C99C43F0464A}" dt="2024-02-15T13:45:30.784" v="68" actId="27636"/>
          <ac:spMkLst>
            <pc:docMk/>
            <pc:sldMk cId="1614832707" sldId="34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2/15/2024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2/15/2024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14</a:t>
            </a:fld>
            <a:endParaRPr lang="en-US"/>
          </a:p>
        </p:txBody>
      </p:sp>
    </p:spTree>
    <p:extLst>
      <p:ext uri="{BB962C8B-B14F-4D97-AF65-F5344CB8AC3E}">
        <p14:creationId xmlns:p14="http://schemas.microsoft.com/office/powerpoint/2010/main" val="342576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19</a:t>
            </a:fld>
            <a:endParaRPr lang="en-US"/>
          </a:p>
        </p:txBody>
      </p:sp>
    </p:spTree>
    <p:extLst>
      <p:ext uri="{BB962C8B-B14F-4D97-AF65-F5344CB8AC3E}">
        <p14:creationId xmlns:p14="http://schemas.microsoft.com/office/powerpoint/2010/main" val="245566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32</a:t>
            </a:fld>
            <a:endParaRPr lang="en-US"/>
          </a:p>
        </p:txBody>
      </p:sp>
    </p:spTree>
    <p:extLst>
      <p:ext uri="{BB962C8B-B14F-4D97-AF65-F5344CB8AC3E}">
        <p14:creationId xmlns:p14="http://schemas.microsoft.com/office/powerpoint/2010/main" val="423153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34</a:t>
            </a:fld>
            <a:endParaRPr lang="en-US"/>
          </a:p>
        </p:txBody>
      </p:sp>
    </p:spTree>
    <p:extLst>
      <p:ext uri="{BB962C8B-B14F-4D97-AF65-F5344CB8AC3E}">
        <p14:creationId xmlns:p14="http://schemas.microsoft.com/office/powerpoint/2010/main" val="80166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35</a:t>
            </a:fld>
            <a:endParaRPr lang="en-US"/>
          </a:p>
        </p:txBody>
      </p:sp>
    </p:spTree>
    <p:extLst>
      <p:ext uri="{BB962C8B-B14F-4D97-AF65-F5344CB8AC3E}">
        <p14:creationId xmlns:p14="http://schemas.microsoft.com/office/powerpoint/2010/main" val="1922814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2/15/2024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2/15/2024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2/15/2024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2/15/2024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2/15/2024</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2/15/2024</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2/15/2024</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2/15/2024</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2/15/2024</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2/15/2024</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2/15/2024</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8520" y="2743200"/>
            <a:ext cx="11277600" cy="1524000"/>
          </a:xfrm>
        </p:spPr>
        <p:txBody>
          <a:bodyPr>
            <a:normAutofit/>
          </a:bodyPr>
          <a:lstStyle/>
          <a:p>
            <a:r>
              <a:rPr lang="en-US" sz="5300" dirty="0"/>
              <a:t>Determinants of Interest Rate</a:t>
            </a:r>
            <a:endParaRPr lang="en-US" dirty="0"/>
          </a:p>
        </p:txBody>
      </p:sp>
      <p:sp>
        <p:nvSpPr>
          <p:cNvPr id="6" name="TextBox 5">
            <a:extLst>
              <a:ext uri="{FF2B5EF4-FFF2-40B4-BE49-F238E27FC236}">
                <a16:creationId xmlns:a16="http://schemas.microsoft.com/office/drawing/2014/main" id="{69C10C87-EE9B-4E79-9A6F-9A2F7DF5FA03}"/>
              </a:ext>
            </a:extLst>
          </p:cNvPr>
          <p:cNvSpPr txBox="1"/>
          <p:nvPr/>
        </p:nvSpPr>
        <p:spPr>
          <a:xfrm>
            <a:off x="182894" y="1293167"/>
            <a:ext cx="6248400" cy="461665"/>
          </a:xfrm>
          <a:prstGeom prst="rect">
            <a:avLst/>
          </a:prstGeom>
          <a:noFill/>
        </p:spPr>
        <p:txBody>
          <a:bodyPr wrap="square" rtlCol="0">
            <a:spAutoFit/>
          </a:bodyPr>
          <a:lstStyle/>
          <a:p>
            <a:r>
              <a:rPr lang="en-US" sz="2400" dirty="0">
                <a:solidFill>
                  <a:srgbClr val="FFFF00"/>
                </a:solidFill>
              </a:rPr>
              <a:t>CHAPTER 4 REVIEW </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760411" y="152400"/>
            <a:ext cx="8839201" cy="1676400"/>
          </a:xfrm>
        </p:spPr>
        <p:txBody>
          <a:bodyPr>
            <a:normAutofit/>
          </a:bodyPr>
          <a:lstStyle/>
          <a:p>
            <a:r>
              <a:rPr lang="en-US" b="1" dirty="0"/>
              <a:t>Annuities or Even Annual Cash flows</a:t>
            </a:r>
            <a:br>
              <a:rPr lang="en-US" b="1" dirty="0"/>
            </a:b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1219200"/>
                <a:ext cx="10668000" cy="5105400"/>
              </a:xfrm>
            </p:spPr>
            <p:txBody>
              <a:bodyPr>
                <a:normAutofit/>
              </a:bodyPr>
              <a:lstStyle/>
              <a:p>
                <a:pPr marL="0" indent="0">
                  <a:buNone/>
                </a:pPr>
                <a:r>
                  <a:rPr lang="en-US" b="1" u="sng" dirty="0"/>
                  <a:t>FUTURE VALUE</a:t>
                </a:r>
              </a:p>
              <a:p>
                <a:pPr marL="0" indent="0">
                  <a:buNone/>
                </a:pPr>
                <a:r>
                  <a:rPr lang="en-US" dirty="0"/>
                  <a:t>	</a:t>
                </a:r>
                <a:r>
                  <a:rPr lang="en-US" dirty="0">
                    <a:solidFill>
                      <a:srgbClr val="FFFF00"/>
                    </a:solidFill>
                  </a:rPr>
                  <a:t>FVA = CF + CF (1 + i) + CF (1 + i) (1 + i), or FVA = CF (</a:t>
                </a:r>
                <a:r>
                  <a:rPr lang="en-US" b="1" dirty="0">
                    <a:solidFill>
                      <a:srgbClr val="FFFF00"/>
                    </a:solidFill>
                  </a:rPr>
                  <a:t> </a:t>
                </a:r>
                <a14:m>
                  <m:oMath xmlns:m="http://schemas.openxmlformats.org/officeDocument/2006/math">
                    <m:f>
                      <m:fPr>
                        <m:ctrlPr>
                          <a:rPr lang="en-US" b="1" i="1">
                            <a:solidFill>
                              <a:srgbClr val="FFFF00"/>
                            </a:solidFill>
                            <a:latin typeface="Cambria Math" panose="02040503050406030204" pitchFamily="18" charset="0"/>
                          </a:rPr>
                        </m:ctrlPr>
                      </m:fPr>
                      <m:num>
                        <m:sSup>
                          <m:sSupPr>
                            <m:ctrlPr>
                              <a:rPr lang="en-US" b="1" i="1">
                                <a:solidFill>
                                  <a:srgbClr val="FFFF00"/>
                                </a:solidFill>
                                <a:latin typeface="Cambria Math" panose="02040503050406030204" pitchFamily="18" charset="0"/>
                              </a:rPr>
                            </m:ctrlPr>
                          </m:sSupPr>
                          <m:e>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𝒊</m:t>
                            </m:r>
                            <m:r>
                              <a:rPr lang="en-US" b="1" i="1">
                                <a:solidFill>
                                  <a:srgbClr val="FFFF00"/>
                                </a:solidFill>
                                <a:latin typeface="Cambria Math" panose="02040503050406030204" pitchFamily="18" charset="0"/>
                              </a:rPr>
                              <m:t>)</m:t>
                            </m:r>
                          </m:e>
                          <m:sup>
                            <m:r>
                              <a:rPr lang="en-US" b="1" i="1">
                                <a:solidFill>
                                  <a:srgbClr val="FFFF00"/>
                                </a:solidFill>
                                <a:latin typeface="Cambria Math" panose="02040503050406030204" pitchFamily="18" charset="0"/>
                              </a:rPr>
                              <m:t>𝒕</m:t>
                            </m:r>
                          </m:sup>
                        </m:sSup>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𝟏</m:t>
                        </m:r>
                      </m:num>
                      <m:den>
                        <m:r>
                          <a:rPr lang="en-US" b="1" i="1">
                            <a:solidFill>
                              <a:srgbClr val="FFFF00"/>
                            </a:solidFill>
                            <a:latin typeface="Cambria Math" panose="02040503050406030204" pitchFamily="18" charset="0"/>
                          </a:rPr>
                          <m:t>𝒊</m:t>
                        </m:r>
                      </m:den>
                    </m:f>
                    <m:r>
                      <a:rPr lang="en-US" b="1" i="1">
                        <a:solidFill>
                          <a:srgbClr val="FFFF00"/>
                        </a:solidFill>
                        <a:latin typeface="Cambria Math" panose="02040503050406030204" pitchFamily="18" charset="0"/>
                      </a:rPr>
                      <m:t> )</m:t>
                    </m:r>
                  </m:oMath>
                </a14:m>
                <a:endParaRPr lang="en-US" dirty="0">
                  <a:solidFill>
                    <a:srgbClr val="FFFF00"/>
                  </a:solidFill>
                </a:endParaRPr>
              </a:p>
              <a:p>
                <a:pPr marL="0" indent="0">
                  <a:buNone/>
                </a:pPr>
                <a:r>
                  <a:rPr lang="en-US" dirty="0"/>
                  <a:t>For example, if an investor invests $100 per year for 3 years and expects a 10% rate of return, then the value of such investment when it is cashed out in 3 years will be calculated as follows:</a:t>
                </a:r>
              </a:p>
              <a:p>
                <a:pPr marL="0" indent="0">
                  <a:buNone/>
                </a:pPr>
                <a:r>
                  <a:rPr lang="en-US" dirty="0"/>
                  <a:t>	FVA = CF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𝑡</m:t>
                            </m:r>
                          </m:sup>
                        </m:sSup>
                        <m:r>
                          <a:rPr lang="en-US" i="1">
                            <a:latin typeface="Cambria Math" panose="02040503050406030204" pitchFamily="18" charset="0"/>
                          </a:rPr>
                          <m:t>−</m:t>
                        </m:r>
                        <m:r>
                          <a:rPr lang="en-US">
                            <a:latin typeface="Cambria Math" panose="02040503050406030204" pitchFamily="18" charset="0"/>
                          </a:rPr>
                          <m:t>1</m:t>
                        </m:r>
                      </m:num>
                      <m:den>
                        <m:r>
                          <a:rPr lang="en-US" i="1">
                            <a:latin typeface="Cambria Math" panose="02040503050406030204" pitchFamily="18" charset="0"/>
                          </a:rPr>
                          <m:t>𝑖</m:t>
                        </m:r>
                      </m:den>
                    </m:f>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1+0.10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1.331</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331.00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1219200"/>
                <a:ext cx="10668000" cy="5105400"/>
              </a:xfrm>
              <a:blipFill>
                <a:blip r:embed="rId2"/>
                <a:stretch>
                  <a:fillRect l="-914" t="-1671"/>
                </a:stretch>
              </a:blipFill>
            </p:spPr>
            <p:txBody>
              <a:bodyPr/>
              <a:lstStyle/>
              <a:p>
                <a:r>
                  <a:rPr lang="en-US">
                    <a:noFill/>
                  </a:rPr>
                  <a:t> </a:t>
                </a:r>
              </a:p>
            </p:txBody>
          </p:sp>
        </mc:Fallback>
      </mc:AlternateContent>
    </p:spTree>
    <p:extLst>
      <p:ext uri="{BB962C8B-B14F-4D97-AF65-F5344CB8AC3E}">
        <p14:creationId xmlns:p14="http://schemas.microsoft.com/office/powerpoint/2010/main" val="145796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760411" y="152400"/>
            <a:ext cx="8839201" cy="1676400"/>
          </a:xfrm>
        </p:spPr>
        <p:txBody>
          <a:bodyPr>
            <a:normAutofit/>
          </a:bodyPr>
          <a:lstStyle/>
          <a:p>
            <a:r>
              <a:rPr lang="en-US" b="1" dirty="0"/>
              <a:t>Annuities or Even Annual Cash flows</a:t>
            </a:r>
            <a:br>
              <a:rPr lang="en-US" b="1" dirty="0"/>
            </a:b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1219200"/>
                <a:ext cx="10668000" cy="5105400"/>
              </a:xfrm>
            </p:spPr>
            <p:txBody>
              <a:bodyPr>
                <a:normAutofit/>
              </a:bodyPr>
              <a:lstStyle/>
              <a:p>
                <a:pPr marL="0" indent="0">
                  <a:buNone/>
                </a:pPr>
                <a:r>
                  <a:rPr lang="en-US" b="1" u="sng" dirty="0"/>
                  <a:t>PRESENT VALUE</a:t>
                </a:r>
              </a:p>
              <a:p>
                <a:pPr marL="0" indent="0">
                  <a:buNone/>
                </a:pPr>
                <a:r>
                  <a:rPr lang="en-US" dirty="0"/>
                  <a:t>The present value of an annuity (PVA) can be calculated as follows:</a:t>
                </a:r>
              </a:p>
              <a:p>
                <a:pPr marL="0" indent="0">
                  <a:buNone/>
                </a:pPr>
                <a:r>
                  <a:rPr lang="en-US" dirty="0"/>
                  <a:t>	</a:t>
                </a:r>
                <a:r>
                  <a:rPr lang="en-US" dirty="0">
                    <a:solidFill>
                      <a:srgbClr val="FFFF00"/>
                    </a:solidFill>
                  </a:rPr>
                  <a:t>PVA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1</m:t>
                            </m:r>
                          </m:sup>
                        </m:sSup>
                      </m:den>
                    </m:f>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2</m:t>
                            </m:r>
                          </m:sup>
                        </m:sSup>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3</m:t>
                            </m:r>
                          </m:sup>
                        </m:sSup>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i="1">
                                <a:solidFill>
                                  <a:srgbClr val="FFFF00"/>
                                </a:solidFill>
                                <a:latin typeface="Cambria Math" panose="02040503050406030204" pitchFamily="18" charset="0"/>
                              </a:rPr>
                              <m:t>𝑛</m:t>
                            </m:r>
                          </m:sup>
                        </m:sSup>
                      </m:den>
                    </m:f>
                  </m:oMath>
                </a14:m>
                <a:r>
                  <a:rPr lang="en-US" dirty="0">
                    <a:solidFill>
                      <a:srgbClr val="FFFF00"/>
                    </a:solidFill>
                  </a:rPr>
                  <a:t>, or PVA</a:t>
                </a:r>
                <a:r>
                  <a:rPr lang="en-US" b="1" dirty="0">
                    <a:solidFill>
                      <a:srgbClr val="FFFF00"/>
                    </a:solidFill>
                  </a:rPr>
                  <a:t> = CF </a:t>
                </a:r>
                <a14:m>
                  <m:oMath xmlns:m="http://schemas.openxmlformats.org/officeDocument/2006/math">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1</m:t>
                            </m:r>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e>
                                </m:d>
                              </m:e>
                              <m:sup>
                                <m:r>
                                  <a:rPr lang="en-US" i="1">
                                    <a:solidFill>
                                      <a:srgbClr val="FFFF00"/>
                                    </a:solidFill>
                                    <a:latin typeface="Cambria Math" panose="02040503050406030204" pitchFamily="18" charset="0"/>
                                  </a:rPr>
                                  <m:t>𝑡</m:t>
                                </m:r>
                              </m:sup>
                            </m:sSup>
                          </m:den>
                        </m:f>
                      </m:num>
                      <m:den>
                        <m:r>
                          <a:rPr lang="en-US" i="1">
                            <a:solidFill>
                              <a:srgbClr val="FFFF00"/>
                            </a:solidFill>
                            <a:latin typeface="Cambria Math" panose="02040503050406030204" pitchFamily="18" charset="0"/>
                          </a:rPr>
                          <m:t>𝑖</m:t>
                        </m:r>
                      </m:den>
                    </m:f>
                    <m:r>
                      <a:rPr lang="en-US">
                        <a:solidFill>
                          <a:srgbClr val="FFFF00"/>
                        </a:solidFill>
                        <a:latin typeface="Cambria Math" panose="02040503050406030204" pitchFamily="18" charset="0"/>
                      </a:rPr>
                      <m:t>]</m:t>
                    </m:r>
                  </m:oMath>
                </a14:m>
                <a:endParaRPr lang="en-US" dirty="0"/>
              </a:p>
              <a:p>
                <a:pPr marL="0" indent="0">
                  <a:buNone/>
                </a:pPr>
                <a:r>
                  <a:rPr lang="en-US" dirty="0"/>
                  <a:t>For example, if an investor expects to receive $100 per year for 3 years, then what is the present value for an investment if the investor expects to receive a 10% annual rate of return? The calculation of the present value of such an investment is as follows:</a:t>
                </a:r>
              </a:p>
              <a:p>
                <a:pPr marL="231775" lvl="1" indent="0">
                  <a:buNone/>
                </a:pPr>
                <a:r>
                  <a:rPr lang="en-US" dirty="0"/>
                  <a:t>	PVA = CF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𝑡</m:t>
                                </m:r>
                              </m:sup>
                            </m:sSup>
                          </m:den>
                        </m:f>
                      </m:num>
                      <m:den>
                        <m:r>
                          <a:rPr lang="en-US" i="1">
                            <a:latin typeface="Cambria Math" panose="02040503050406030204" pitchFamily="18" charset="0"/>
                          </a:rPr>
                          <m:t>𝑖</m:t>
                        </m:r>
                      </m:den>
                    </m:f>
                    <m:r>
                      <a:rPr lang="en-US">
                        <a:latin typeface="Cambria Math" panose="02040503050406030204" pitchFamily="18" charset="0"/>
                      </a:rPr>
                      <m:t>]=</m:t>
                    </m:r>
                  </m:oMath>
                </a14:m>
                <a:r>
                  <a:rPr lang="en-US" dirty="0"/>
                  <a:t> 100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num>
                      <m:den>
                        <m:r>
                          <a:rPr lang="en-US">
                            <a:latin typeface="Cambria Math" panose="02040503050406030204" pitchFamily="18" charset="0"/>
                          </a:rPr>
                          <m:t>.10</m:t>
                        </m:r>
                      </m:den>
                    </m:f>
                    <m:r>
                      <a:rPr lang="en-US">
                        <a:latin typeface="Cambria Math" panose="02040503050406030204" pitchFamily="18" charset="0"/>
                      </a:rPr>
                      <m:t>]=100 [</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1.331</m:t>
                            </m:r>
                          </m:den>
                        </m:f>
                      </m:num>
                      <m:den>
                        <m:r>
                          <a:rPr lang="en-US">
                            <a:latin typeface="Cambria Math" panose="02040503050406030204" pitchFamily="18" charset="0"/>
                          </a:rPr>
                          <m:t>.10</m:t>
                        </m:r>
                      </m:den>
                    </m:f>
                    <m:r>
                      <a:rPr lang="en-US">
                        <a:latin typeface="Cambria Math" panose="02040503050406030204" pitchFamily="18" charset="0"/>
                      </a:rPr>
                      <m:t>] = 248.69</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1219200"/>
                <a:ext cx="10668000" cy="5105400"/>
              </a:xfrm>
              <a:blipFill>
                <a:blip r:embed="rId2"/>
                <a:stretch>
                  <a:fillRect l="-914" t="-1671" r="-743"/>
                </a:stretch>
              </a:blipFill>
            </p:spPr>
            <p:txBody>
              <a:bodyPr/>
              <a:lstStyle/>
              <a:p>
                <a:r>
                  <a:rPr lang="en-US">
                    <a:noFill/>
                  </a:rPr>
                  <a:t> </a:t>
                </a:r>
              </a:p>
            </p:txBody>
          </p:sp>
        </mc:Fallback>
      </mc:AlternateContent>
    </p:spTree>
    <p:extLst>
      <p:ext uri="{BB962C8B-B14F-4D97-AF65-F5344CB8AC3E}">
        <p14:creationId xmlns:p14="http://schemas.microsoft.com/office/powerpoint/2010/main" val="28666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97564" y="-228600"/>
            <a:ext cx="8153401" cy="1066800"/>
          </a:xfrm>
        </p:spPr>
        <p:txBody>
          <a:bodyPr>
            <a:normAutofit/>
          </a:bodyPr>
          <a:lstStyle/>
          <a:p>
            <a:r>
              <a:rPr lang="en-US" b="1" dirty="0"/>
              <a:t>Uneven Annual Cash Flows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1219200"/>
                <a:ext cx="10668000" cy="5105400"/>
              </a:xfrm>
            </p:spPr>
            <p:txBody>
              <a:bodyPr>
                <a:normAutofit lnSpcReduction="10000"/>
              </a:bodyPr>
              <a:lstStyle/>
              <a:p>
                <a:r>
                  <a:rPr lang="en-US" dirty="0"/>
                  <a:t>If the investment expected to produce uneven annual cash flows to the investor, called payments, for a set time, using the same expected rate of return, then the investment is calculated differently. The present value of such cash flows is the sum of all the future cash flows discounted back at a given expected rate of return, as follows:</a:t>
                </a:r>
              </a:p>
              <a:p>
                <a:r>
                  <a:rPr lang="en-US" dirty="0">
                    <a:solidFill>
                      <a:srgbClr val="FFFF00"/>
                    </a:solidFill>
                  </a:rPr>
                  <a:t>PV = </a:t>
                </a:r>
                <a14:m>
                  <m:oMath xmlns:m="http://schemas.openxmlformats.org/officeDocument/2006/math">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1</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1</m:t>
                            </m:r>
                          </m:sup>
                        </m:sSup>
                      </m:den>
                    </m:f>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2</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2</m:t>
                            </m:r>
                          </m:sup>
                        </m:sSup>
                      </m:den>
                    </m:f>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3</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3</m:t>
                            </m:r>
                          </m:sup>
                        </m:sSup>
                      </m:den>
                    </m:f>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i="1">
                                <a:solidFill>
                                  <a:srgbClr val="FFFF00"/>
                                </a:solidFill>
                                <a:latin typeface="Cambria Math" panose="02040503050406030204" pitchFamily="18" charset="0"/>
                              </a:rPr>
                              <m:t>𝑡</m:t>
                            </m:r>
                          </m:sub>
                        </m:sSub>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e>
                            </m:d>
                          </m:e>
                          <m:sup>
                            <m:r>
                              <a:rPr lang="en-US" i="1">
                                <a:solidFill>
                                  <a:srgbClr val="FFFF00"/>
                                </a:solidFill>
                                <a:latin typeface="Cambria Math" panose="02040503050406030204" pitchFamily="18" charset="0"/>
                              </a:rPr>
                              <m:t>𝑡</m:t>
                            </m:r>
                          </m:sup>
                        </m:sSup>
                      </m:den>
                    </m:f>
                    <m:r>
                      <a:rPr lang="en-US">
                        <a:solidFill>
                          <a:srgbClr val="FFFF00"/>
                        </a:solidFill>
                        <a:latin typeface="Cambria Math" panose="02040503050406030204" pitchFamily="18" charset="0"/>
                      </a:rPr>
                      <m:t> …. </m:t>
                    </m:r>
                    <m:r>
                      <a:rPr lang="en-US" i="1">
                        <a:solidFill>
                          <a:srgbClr val="FFFF00"/>
                        </a:solidFill>
                        <a:latin typeface="Cambria Math" panose="02040503050406030204" pitchFamily="18" charset="0"/>
                      </a:rPr>
                      <m:t>𝑃𝑉</m:t>
                    </m:r>
                    <m:r>
                      <a:rPr lang="en-US">
                        <a:solidFill>
                          <a:srgbClr val="FFFF00"/>
                        </a:solidFill>
                        <a:latin typeface="Cambria Math" panose="02040503050406030204" pitchFamily="18" charset="0"/>
                      </a:rPr>
                      <m:t>= </m:t>
                    </m:r>
                    <m:nary>
                      <m:naryPr>
                        <m:chr m:val="∑"/>
                        <m:limLoc m:val="undOvr"/>
                        <m:subHide m:val="on"/>
                        <m:supHide m:val="on"/>
                        <m:ctrlPr>
                          <a:rPr lang="en-US" i="1">
                            <a:solidFill>
                              <a:srgbClr val="FFFF00"/>
                            </a:solidFill>
                            <a:latin typeface="Cambria Math" panose="02040503050406030204" pitchFamily="18" charset="0"/>
                          </a:rPr>
                        </m:ctrlPr>
                      </m:naryPr>
                      <m:sub/>
                      <m:sup/>
                      <m:e>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i="1">
                                    <a:solidFill>
                                      <a:srgbClr val="FFFF00"/>
                                    </a:solidFill>
                                    <a:latin typeface="Cambria Math" panose="02040503050406030204" pitchFamily="18" charset="0"/>
                                  </a:rPr>
                                  <m:t>𝑡</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i="1">
                                    <a:solidFill>
                                      <a:srgbClr val="FFFF00"/>
                                    </a:solidFill>
                                    <a:latin typeface="Cambria Math" panose="02040503050406030204" pitchFamily="18" charset="0"/>
                                  </a:rPr>
                                  <m:t>𝑡</m:t>
                                </m:r>
                              </m:sup>
                            </m:sSup>
                          </m:den>
                        </m:f>
                      </m:e>
                    </m:nary>
                  </m:oMath>
                </a14:m>
                <a:endParaRPr lang="en-US" dirty="0"/>
              </a:p>
              <a:p>
                <a:r>
                  <a:rPr lang="en-US" dirty="0"/>
                  <a:t>For example, if an investor expects to receive $95 the first year, $92 the second year, and $105 the third year, what is the present value for such an investment if the investor expects a 10% annual rate of return? The calculation of the present value of such investment is as follows:</a:t>
                </a:r>
              </a:p>
              <a:p>
                <a:r>
                  <a:rPr lang="en-US" dirty="0"/>
                  <a:t>PV =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1</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2</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3</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3</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95</m:t>
                        </m:r>
                      </m:num>
                      <m:den>
                        <m:sSup>
                          <m:sSupPr>
                            <m:ctrlPr>
                              <a:rPr lang="en-US" i="1">
                                <a:latin typeface="Cambria Math" panose="02040503050406030204" pitchFamily="18" charset="0"/>
                              </a:rPr>
                            </m:ctrlPr>
                          </m:sSupPr>
                          <m:e>
                            <m:r>
                              <a:rPr lang="en-US">
                                <a:latin typeface="Cambria Math" panose="02040503050406030204" pitchFamily="18" charset="0"/>
                              </a:rPr>
                              <m:t>(1+0.10)</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92</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105</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3</m:t>
                            </m:r>
                          </m:sup>
                        </m:sSup>
                      </m:den>
                    </m:f>
                    <m:r>
                      <a:rPr lang="en-US">
                        <a:latin typeface="Cambria Math" panose="02040503050406030204" pitchFamily="18" charset="0"/>
                      </a:rPr>
                      <m:t>=</m:t>
                    </m:r>
                  </m:oMath>
                </a14:m>
                <a:endParaRPr lang="en-US" dirty="0"/>
              </a:p>
              <a:p>
                <a14:m>
                  <m:oMath xmlns:m="http://schemas.openxmlformats.org/officeDocument/2006/math">
                    <m:r>
                      <a:rPr lang="en-US">
                        <a:latin typeface="Cambria Math" panose="02040503050406030204" pitchFamily="18" charset="0"/>
                      </a:rPr>
                      <m:t>86.36+76.03+78.89=241.28</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1219200"/>
                <a:ext cx="10668000" cy="5105400"/>
              </a:xfrm>
              <a:blipFill>
                <a:blip r:embed="rId2"/>
                <a:stretch>
                  <a:fillRect l="-800" t="-2267"/>
                </a:stretch>
              </a:blipFill>
            </p:spPr>
            <p:txBody>
              <a:bodyPr/>
              <a:lstStyle/>
              <a:p>
                <a:r>
                  <a:rPr lang="en-US">
                    <a:noFill/>
                  </a:rPr>
                  <a:t> </a:t>
                </a:r>
              </a:p>
            </p:txBody>
          </p:sp>
        </mc:Fallback>
      </mc:AlternateContent>
    </p:spTree>
    <p:extLst>
      <p:ext uri="{BB962C8B-B14F-4D97-AF65-F5344CB8AC3E}">
        <p14:creationId xmlns:p14="http://schemas.microsoft.com/office/powerpoint/2010/main" val="20541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1522413" y="381000"/>
            <a:ext cx="9144001" cy="685800"/>
          </a:xfrm>
        </p:spPr>
        <p:txBody>
          <a:bodyPr/>
          <a:lstStyle/>
          <a:p>
            <a:r>
              <a:rPr lang="en-US" dirty="0"/>
              <a:t>Excel based formulas: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684213" y="1524000"/>
            <a:ext cx="9962982" cy="4114801"/>
          </a:xfrm>
        </p:spPr>
        <p:txBody>
          <a:bodyPr>
            <a:normAutofit/>
          </a:bodyPr>
          <a:lstStyle/>
          <a:p>
            <a:pPr marL="0" indent="0">
              <a:buNone/>
            </a:pPr>
            <a:r>
              <a:rPr lang="en-US" dirty="0"/>
              <a:t>Excel formulas for calculating all five variables including the present value, future value, rate of return, time and cash flows or payments (represent set additional payments received during the investment):</a:t>
            </a:r>
          </a:p>
          <a:p>
            <a:pPr marL="0" indent="0">
              <a:buNone/>
            </a:pPr>
            <a:r>
              <a:rPr lang="en-US" dirty="0"/>
              <a:t>= PV (rate, years, payment, future value) or </a:t>
            </a:r>
            <a:r>
              <a:rPr lang="en-US" dirty="0">
                <a:solidFill>
                  <a:srgbClr val="FFFF00"/>
                </a:solidFill>
              </a:rPr>
              <a:t>=</a:t>
            </a:r>
            <a:r>
              <a:rPr lang="en-US" i="1" dirty="0" err="1">
                <a:solidFill>
                  <a:srgbClr val="FFFF00"/>
                </a:solidFill>
              </a:rPr>
              <a:t>pv</a:t>
            </a:r>
            <a:r>
              <a:rPr lang="en-US" i="1" dirty="0">
                <a:solidFill>
                  <a:srgbClr val="FFFF00"/>
                </a:solidFill>
              </a:rPr>
              <a:t>(</a:t>
            </a:r>
            <a:r>
              <a:rPr lang="en-US" i="1" dirty="0" err="1">
                <a:solidFill>
                  <a:srgbClr val="FFFF00"/>
                </a:solidFill>
              </a:rPr>
              <a:t>rate,nper,pmt,fv</a:t>
            </a:r>
            <a:r>
              <a:rPr lang="en-US" i="1" dirty="0">
                <a:solidFill>
                  <a:srgbClr val="FFFF00"/>
                </a:solidFill>
              </a:rPr>
              <a:t>)</a:t>
            </a:r>
            <a:endParaRPr lang="en-US" dirty="0">
              <a:solidFill>
                <a:srgbClr val="FFFF00"/>
              </a:solidFill>
            </a:endParaRPr>
          </a:p>
          <a:p>
            <a:pPr marL="0" indent="0">
              <a:buNone/>
            </a:pPr>
            <a:r>
              <a:rPr lang="en-US" dirty="0"/>
              <a:t> =FV (rate, years, payment, -present value) or </a:t>
            </a:r>
            <a:r>
              <a:rPr lang="en-US" dirty="0">
                <a:solidFill>
                  <a:srgbClr val="FFFF00"/>
                </a:solidFill>
              </a:rPr>
              <a:t>=</a:t>
            </a:r>
            <a:r>
              <a:rPr lang="en-US" i="1" dirty="0" err="1">
                <a:solidFill>
                  <a:srgbClr val="FFFF00"/>
                </a:solidFill>
              </a:rPr>
              <a:t>fv</a:t>
            </a:r>
            <a:r>
              <a:rPr lang="en-US" i="1" dirty="0">
                <a:solidFill>
                  <a:srgbClr val="FFFF00"/>
                </a:solidFill>
              </a:rPr>
              <a:t>(</a:t>
            </a:r>
            <a:r>
              <a:rPr lang="en-US" i="1" dirty="0" err="1">
                <a:solidFill>
                  <a:srgbClr val="FFFF00"/>
                </a:solidFill>
              </a:rPr>
              <a:t>rate,nper,pmt,pv</a:t>
            </a:r>
            <a:r>
              <a:rPr lang="en-US" i="1" dirty="0">
                <a:solidFill>
                  <a:srgbClr val="FFFF00"/>
                </a:solidFill>
              </a:rPr>
              <a:t>)</a:t>
            </a:r>
            <a:endParaRPr lang="en-US" dirty="0">
              <a:solidFill>
                <a:srgbClr val="FFFF00"/>
              </a:solidFill>
            </a:endParaRPr>
          </a:p>
          <a:p>
            <a:pPr marL="0" indent="0">
              <a:buNone/>
            </a:pPr>
            <a:r>
              <a:rPr lang="en-US" dirty="0"/>
              <a:t>=Rate (years, payment, - present value, future value) or </a:t>
            </a:r>
            <a:r>
              <a:rPr lang="en-US" dirty="0">
                <a:solidFill>
                  <a:srgbClr val="FFFF00"/>
                </a:solidFill>
              </a:rPr>
              <a:t>=</a:t>
            </a:r>
            <a:r>
              <a:rPr lang="en-US" i="1" dirty="0">
                <a:solidFill>
                  <a:srgbClr val="FFFF00"/>
                </a:solidFill>
              </a:rPr>
              <a:t>rate(</a:t>
            </a:r>
            <a:r>
              <a:rPr lang="en-US" i="1" dirty="0" err="1">
                <a:solidFill>
                  <a:srgbClr val="FFFF00"/>
                </a:solidFill>
              </a:rPr>
              <a:t>nper,pmt,pv,fv</a:t>
            </a:r>
            <a:r>
              <a:rPr lang="en-US" i="1" dirty="0">
                <a:solidFill>
                  <a:srgbClr val="FFFF00"/>
                </a:solidFill>
              </a:rPr>
              <a:t>)</a:t>
            </a:r>
            <a:endParaRPr lang="en-US" dirty="0">
              <a:solidFill>
                <a:srgbClr val="FFFF00"/>
              </a:solidFill>
            </a:endParaRPr>
          </a:p>
          <a:p>
            <a:pPr marL="0" indent="0">
              <a:buNone/>
            </a:pPr>
            <a:r>
              <a:rPr lang="en-US" dirty="0"/>
              <a:t>=</a:t>
            </a:r>
            <a:r>
              <a:rPr lang="en-US" dirty="0" err="1"/>
              <a:t>Nper</a:t>
            </a:r>
            <a:r>
              <a:rPr lang="en-US" dirty="0"/>
              <a:t> (rate, payment, - present value, future value) or </a:t>
            </a:r>
            <a:r>
              <a:rPr lang="en-US" dirty="0">
                <a:solidFill>
                  <a:srgbClr val="FFFF00"/>
                </a:solidFill>
              </a:rPr>
              <a:t>=</a:t>
            </a:r>
            <a:r>
              <a:rPr lang="en-US" i="1" dirty="0" err="1">
                <a:solidFill>
                  <a:srgbClr val="FFFF00"/>
                </a:solidFill>
              </a:rPr>
              <a:t>nper</a:t>
            </a:r>
            <a:r>
              <a:rPr lang="en-US" i="1" dirty="0">
                <a:solidFill>
                  <a:srgbClr val="FFFF00"/>
                </a:solidFill>
              </a:rPr>
              <a:t>(</a:t>
            </a:r>
            <a:r>
              <a:rPr lang="en-US" i="1" dirty="0" err="1">
                <a:solidFill>
                  <a:srgbClr val="FFFF00"/>
                </a:solidFill>
              </a:rPr>
              <a:t>rate,pmt,pv,fv</a:t>
            </a:r>
            <a:r>
              <a:rPr lang="en-US" i="1" dirty="0">
                <a:solidFill>
                  <a:srgbClr val="FFFF00"/>
                </a:solidFill>
              </a:rPr>
              <a:t>)</a:t>
            </a:r>
            <a:endParaRPr lang="en-US" dirty="0">
              <a:solidFill>
                <a:srgbClr val="FFFF00"/>
              </a:solidFill>
            </a:endParaRPr>
          </a:p>
          <a:p>
            <a:pPr marL="0" indent="0">
              <a:buNone/>
            </a:pPr>
            <a:r>
              <a:rPr lang="en-US" dirty="0"/>
              <a:t>= </a:t>
            </a:r>
            <a:r>
              <a:rPr lang="en-US" dirty="0" err="1"/>
              <a:t>Pmt</a:t>
            </a:r>
            <a:r>
              <a:rPr lang="en-US" dirty="0"/>
              <a:t> (rate, years, -present value, future value) or </a:t>
            </a:r>
            <a:r>
              <a:rPr lang="en-US" dirty="0">
                <a:solidFill>
                  <a:srgbClr val="FFFF00"/>
                </a:solidFill>
              </a:rPr>
              <a:t>=</a:t>
            </a:r>
            <a:r>
              <a:rPr lang="en-US" i="1" dirty="0" err="1">
                <a:solidFill>
                  <a:srgbClr val="FFFF00"/>
                </a:solidFill>
              </a:rPr>
              <a:t>pmt</a:t>
            </a:r>
            <a:r>
              <a:rPr lang="en-US" i="1" dirty="0">
                <a:solidFill>
                  <a:srgbClr val="FFFF00"/>
                </a:solidFill>
              </a:rPr>
              <a:t>(</a:t>
            </a:r>
            <a:r>
              <a:rPr lang="en-US" i="1" dirty="0" err="1">
                <a:solidFill>
                  <a:srgbClr val="FFFF00"/>
                </a:solidFill>
              </a:rPr>
              <a:t>rate,nper,pv,fv</a:t>
            </a:r>
            <a:r>
              <a:rPr lang="en-US" i="1" dirty="0">
                <a:solidFill>
                  <a:srgbClr val="FFFF00"/>
                </a:solidFill>
              </a:rPr>
              <a:t>)</a:t>
            </a:r>
            <a:endParaRPr lang="en-US" dirty="0">
              <a:solidFill>
                <a:srgbClr val="FFFF00"/>
              </a:solidFill>
            </a:endParaRPr>
          </a:p>
          <a:p>
            <a:endParaRPr lang="en-US" dirty="0"/>
          </a:p>
        </p:txBody>
      </p:sp>
    </p:spTree>
    <p:extLst>
      <p:ext uri="{BB962C8B-B14F-4D97-AF65-F5344CB8AC3E}">
        <p14:creationId xmlns:p14="http://schemas.microsoft.com/office/powerpoint/2010/main" val="236032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Preview </a:t>
            </a:r>
            <a:endParaRPr lang="en-US" dirty="0"/>
          </a:p>
        </p:txBody>
      </p:sp>
      <p:sp>
        <p:nvSpPr>
          <p:cNvPr id="3" name="Content Placeholder 2"/>
          <p:cNvSpPr>
            <a:spLocks noGrp="1"/>
          </p:cNvSpPr>
          <p:nvPr>
            <p:ph idx="1"/>
          </p:nvPr>
        </p:nvSpPr>
        <p:spPr/>
        <p:txBody>
          <a:bodyPr/>
          <a:lstStyle/>
          <a:p>
            <a:pPr marL="0" indent="0">
              <a:buNone/>
              <a:defRPr/>
            </a:pPr>
            <a:r>
              <a:rPr lang="en-US" sz="2399" dirty="0"/>
              <a:t>In this chapter, we examine the forces the move interest rates and the theories behind those movements. Topics include:</a:t>
            </a:r>
          </a:p>
          <a:p>
            <a:pPr>
              <a:buFont typeface="Arial"/>
              <a:buChar char="•"/>
              <a:defRPr/>
            </a:pPr>
            <a:r>
              <a:rPr lang="en-US" sz="2399" dirty="0"/>
              <a:t>Determining Asset Demand</a:t>
            </a:r>
          </a:p>
          <a:p>
            <a:pPr>
              <a:buFont typeface="Arial"/>
              <a:buChar char="•"/>
              <a:defRPr/>
            </a:pPr>
            <a:r>
              <a:rPr lang="en-US" sz="2399" dirty="0"/>
              <a:t>Supply and Demand in the Bond Market</a:t>
            </a:r>
          </a:p>
          <a:p>
            <a:pPr>
              <a:buFont typeface="Arial"/>
              <a:buChar char="•"/>
              <a:defRPr/>
            </a:pPr>
            <a:r>
              <a:rPr lang="en-US" sz="2399" dirty="0"/>
              <a:t>Changes in Equilibrium Interest Rates</a:t>
            </a:r>
          </a:p>
        </p:txBody>
      </p:sp>
    </p:spTree>
    <p:extLst>
      <p:ext uri="{BB962C8B-B14F-4D97-AF65-F5344CB8AC3E}">
        <p14:creationId xmlns:p14="http://schemas.microsoft.com/office/powerpoint/2010/main" val="258294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Determinants of Asset Demand </a:t>
            </a:r>
            <a:r>
              <a:rPr lang="en-US" altLang="en-US" sz="1799" dirty="0">
                <a:ea typeface="ヒラギノ角ゴ Pro W3" charset="-128"/>
              </a:rPr>
              <a:t>(1 of 2)</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sz="2399" dirty="0">
                <a:ea typeface="ヒラギノ角ゴ Pro W3" charset="-128"/>
              </a:rPr>
              <a:t>An </a:t>
            </a:r>
            <a:r>
              <a:rPr lang="en-US" altLang="en-US" sz="2399" b="1" dirty="0">
                <a:ea typeface="ヒラギノ角ゴ Pro W3" charset="-128"/>
              </a:rPr>
              <a:t>asset</a:t>
            </a:r>
            <a:r>
              <a:rPr lang="en-US" altLang="en-US" sz="2399" dirty="0">
                <a:ea typeface="ヒラギノ角ゴ Pro W3" charset="-128"/>
              </a:rPr>
              <a:t> is a piece of property that is a store of value. Facing the question of whether to buy and hold an asset or whether to buy one asset rather than another, an individual must consider the following factors:</a:t>
            </a:r>
          </a:p>
          <a:p>
            <a:pPr marL="740442" lvl="1" indent="-399930">
              <a:spcBef>
                <a:spcPts val="900"/>
              </a:spcBef>
              <a:buFontTx/>
              <a:buAutoNum type="arabicPeriod"/>
            </a:pPr>
            <a:r>
              <a:rPr lang="en-US" altLang="en-US" sz="1999" b="1" dirty="0">
                <a:ea typeface="ヒラギノ角ゴ Pro W3" charset="-128"/>
              </a:rPr>
              <a:t>Wealth</a:t>
            </a:r>
            <a:r>
              <a:rPr lang="en-US" altLang="en-US" sz="1999" dirty="0">
                <a:ea typeface="ヒラギノ角ゴ Pro W3" charset="-128"/>
              </a:rPr>
              <a:t>, the total resources owned by the individual, including all assets</a:t>
            </a:r>
          </a:p>
          <a:p>
            <a:pPr marL="797575" lvl="2" indent="0">
              <a:spcBef>
                <a:spcPts val="900"/>
              </a:spcBef>
              <a:buNone/>
            </a:pPr>
            <a:r>
              <a:rPr lang="en-US" altLang="en-US" sz="1600" dirty="0">
                <a:ea typeface="ヒラギノ角ゴ Pro W3" charset="-128"/>
              </a:rPr>
              <a:t>Wealth increases = more resources = more purchases</a:t>
            </a:r>
          </a:p>
          <a:p>
            <a:pPr marL="740442" lvl="1" indent="-399930">
              <a:spcBef>
                <a:spcPts val="900"/>
              </a:spcBef>
              <a:buFontTx/>
              <a:buAutoNum type="arabicPeriod"/>
            </a:pPr>
            <a:r>
              <a:rPr lang="en-US" altLang="en-US" sz="1999" b="1" dirty="0">
                <a:ea typeface="ヒラギノ角ゴ Pro W3" charset="-128"/>
              </a:rPr>
              <a:t>Expected return</a:t>
            </a:r>
            <a:r>
              <a:rPr lang="en-US" altLang="en-US" sz="1999" dirty="0">
                <a:ea typeface="ヒラギノ角ゴ Pro W3" charset="-128"/>
              </a:rPr>
              <a:t> (the return expected over the next period) on one asset relative to alternative assets</a:t>
            </a:r>
          </a:p>
          <a:p>
            <a:pPr marL="797575" lvl="2" indent="0">
              <a:spcBef>
                <a:spcPts val="900"/>
              </a:spcBef>
              <a:buNone/>
            </a:pPr>
            <a:r>
              <a:rPr lang="en-US" altLang="en-US" sz="1600" dirty="0">
                <a:ea typeface="ヒラギノ角ゴ Pro W3" charset="-128"/>
              </a:rPr>
              <a:t>Gain for holding an asset (base on interest) </a:t>
            </a:r>
          </a:p>
          <a:p>
            <a:pPr marL="740442" lvl="1" indent="-399930">
              <a:spcBef>
                <a:spcPts val="900"/>
              </a:spcBef>
              <a:buFontTx/>
              <a:buAutoNum type="arabicPeriod"/>
            </a:pPr>
            <a:r>
              <a:rPr lang="en-US" altLang="en-US" sz="1999" b="1" dirty="0">
                <a:ea typeface="ヒラギノ角ゴ Pro W3" charset="-128"/>
              </a:rPr>
              <a:t>Risk</a:t>
            </a:r>
            <a:r>
              <a:rPr lang="en-US" altLang="en-US" sz="1999" dirty="0">
                <a:ea typeface="ヒラギノ角ゴ Pro W3" charset="-128"/>
              </a:rPr>
              <a:t> (the degree of uncertainty associated with the return) on one asset relative to alternative assets</a:t>
            </a:r>
          </a:p>
          <a:p>
            <a:pPr marL="797575" lvl="2" indent="0">
              <a:spcBef>
                <a:spcPts val="900"/>
              </a:spcBef>
              <a:buNone/>
            </a:pPr>
            <a:r>
              <a:rPr lang="en-US" altLang="en-US" sz="1600" dirty="0">
                <a:ea typeface="ヒラギノ角ゴ Pro W3" charset="-128"/>
              </a:rPr>
              <a:t>High Standard Deviation = High Risk </a:t>
            </a:r>
          </a:p>
          <a:p>
            <a:pPr marL="740442" lvl="1" indent="-399930">
              <a:spcBef>
                <a:spcPts val="900"/>
              </a:spcBef>
              <a:buFontTx/>
              <a:buAutoNum type="arabicPeriod"/>
            </a:pPr>
            <a:r>
              <a:rPr lang="en-US" altLang="en-US" sz="1999" b="1" dirty="0">
                <a:ea typeface="ヒラギノ角ゴ Pro W3" charset="-128"/>
              </a:rPr>
              <a:t>Liquidity</a:t>
            </a:r>
            <a:r>
              <a:rPr lang="en-US" altLang="en-US" sz="1999" dirty="0">
                <a:ea typeface="ヒラギノ角ゴ Pro W3" charset="-128"/>
              </a:rPr>
              <a:t> (the ease and speed with which an asset can be turned into cash) relative to alternative assets</a:t>
            </a:r>
          </a:p>
          <a:p>
            <a:pPr marL="797575" lvl="2" indent="0">
              <a:spcBef>
                <a:spcPts val="900"/>
              </a:spcBef>
              <a:buNone/>
            </a:pPr>
            <a:r>
              <a:rPr lang="en-US" sz="1600" dirty="0">
                <a:ea typeface="ヒラギノ角ゴ Pro W3" charset="-128"/>
              </a:rPr>
              <a:t>Converting asset to cash </a:t>
            </a:r>
          </a:p>
          <a:p>
            <a:pPr marL="797575" lvl="2" indent="0">
              <a:spcBef>
                <a:spcPts val="900"/>
              </a:spcBef>
              <a:buNone/>
            </a:pPr>
            <a:endParaRPr lang="en-US" dirty="0"/>
          </a:p>
        </p:txBody>
      </p:sp>
    </p:spTree>
    <p:extLst>
      <p:ext uri="{BB962C8B-B14F-4D97-AF65-F5344CB8AC3E}">
        <p14:creationId xmlns:p14="http://schemas.microsoft.com/office/powerpoint/2010/main" val="401473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5B77-0FF5-4C86-87DB-5E255B51C83B}"/>
              </a:ext>
            </a:extLst>
          </p:cNvPr>
          <p:cNvSpPr>
            <a:spLocks noGrp="1"/>
          </p:cNvSpPr>
          <p:nvPr>
            <p:ph type="title"/>
          </p:nvPr>
        </p:nvSpPr>
        <p:spPr>
          <a:xfrm>
            <a:off x="531812" y="304800"/>
            <a:ext cx="9677399" cy="1143000"/>
          </a:xfrm>
        </p:spPr>
        <p:txBody>
          <a:bodyPr>
            <a:normAutofit/>
          </a:bodyPr>
          <a:lstStyle/>
          <a:p>
            <a:r>
              <a:rPr lang="en-US" b="1" dirty="0"/>
              <a:t>Rates of Return: Holding Period Return (HPR)</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53191-478D-44BF-918D-3F1B75A488D7}"/>
                  </a:ext>
                </a:extLst>
              </p:cNvPr>
              <p:cNvSpPr>
                <a:spLocks noGrp="1"/>
              </p:cNvSpPr>
              <p:nvPr>
                <p:ph idx="1"/>
              </p:nvPr>
            </p:nvSpPr>
            <p:spPr>
              <a:xfrm>
                <a:off x="303212" y="1295400"/>
                <a:ext cx="11734800" cy="4953000"/>
              </a:xfrm>
            </p:spPr>
            <p:txBody>
              <a:bodyPr>
                <a:normAutofit/>
              </a:bodyPr>
              <a:lstStyle/>
              <a:p>
                <a:pPr marL="0" indent="0">
                  <a:buNone/>
                </a:pPr>
                <a:r>
                  <a:rPr lang="en-US" b="1" dirty="0">
                    <a:solidFill>
                      <a:srgbClr val="FFFF00"/>
                    </a:solidFill>
                  </a:rPr>
                  <a:t>	HPR = </a:t>
                </a:r>
                <a14:m>
                  <m:oMath xmlns:m="http://schemas.openxmlformats.org/officeDocument/2006/math">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CF</m:t>
                        </m:r>
                      </m:num>
                      <m:den>
                        <m:r>
                          <m:rPr>
                            <m:sty m:val="p"/>
                          </m:rPr>
                          <a:rPr lang="en-US">
                            <a:solidFill>
                              <a:srgbClr val="FFFF00"/>
                            </a:solidFill>
                            <a:latin typeface="Cambria Math" panose="02040503050406030204" pitchFamily="18" charset="0"/>
                          </a:rPr>
                          <m:t>I</m:t>
                        </m:r>
                      </m:den>
                    </m:f>
                  </m:oMath>
                </a14:m>
                <a:endParaRPr lang="en-US" dirty="0"/>
              </a:p>
              <a:p>
                <a:pPr marL="0" indent="0">
                  <a:buNone/>
                </a:pPr>
                <a:r>
                  <a:rPr lang="en-US" dirty="0"/>
                  <a:t>where CF is the cash flow (inflow and outflow) during the investment period and I is the initial investment. </a:t>
                </a:r>
              </a:p>
              <a:p>
                <a:pPr marL="0" indent="0">
                  <a:buNone/>
                </a:pPr>
                <a:r>
                  <a:rPr lang="en-US" dirty="0"/>
                  <a:t>For example, if an investor buys the stock for $100 and sells it for $120 and during the investment he or she received $2 in dividends, then the cash flow on the numerator is $120 of proceeds for selling the stock plus $2 of cash dividends received (cash inflow) minus the initial investment of $100 (cash outflow), and the net cash flow is $22 = ($120 + $2 - $100). The HPR will be then be calculated by dividing the net cash flow of $22 by the initial investment of $100 resulting in a 22% return: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120−100+2</m:t>
                              </m:r>
                            </m:e>
                          </m:d>
                        </m:num>
                        <m:den>
                          <m:r>
                            <a:rPr lang="en-US">
                              <a:latin typeface="Cambria Math" panose="02040503050406030204" pitchFamily="18" charset="0"/>
                            </a:rPr>
                            <m:t>100</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22</m:t>
                          </m:r>
                        </m:num>
                        <m:den>
                          <m:r>
                            <a:rPr lang="en-US">
                              <a:latin typeface="Cambria Math" panose="02040503050406030204" pitchFamily="18" charset="0"/>
                            </a:rPr>
                            <m:t>100</m:t>
                          </m:r>
                        </m:den>
                      </m:f>
                      <m:r>
                        <a:rPr lang="en-US">
                          <a:latin typeface="Cambria Math" panose="02040503050406030204" pitchFamily="18" charset="0"/>
                        </a:rPr>
                        <m:t>=0.22=22%</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F7453191-478D-44BF-918D-3F1B75A488D7}"/>
                  </a:ext>
                </a:extLst>
              </p:cNvPr>
              <p:cNvSpPr>
                <a:spLocks noGrp="1" noRot="1" noChangeAspect="1" noMove="1" noResize="1" noEditPoints="1" noAdjustHandles="1" noChangeArrowheads="1" noChangeShapeType="1" noTextEdit="1"/>
              </p:cNvSpPr>
              <p:nvPr>
                <p:ph idx="1"/>
              </p:nvPr>
            </p:nvSpPr>
            <p:spPr>
              <a:xfrm>
                <a:off x="303212" y="1295400"/>
                <a:ext cx="11734800" cy="4953000"/>
              </a:xfrm>
              <a:blipFill>
                <a:blip r:embed="rId2"/>
                <a:stretch>
                  <a:fillRect l="-831"/>
                </a:stretch>
              </a:blipFill>
            </p:spPr>
            <p:txBody>
              <a:bodyPr/>
              <a:lstStyle/>
              <a:p>
                <a:r>
                  <a:rPr lang="en-US">
                    <a:noFill/>
                  </a:rPr>
                  <a:t> </a:t>
                </a:r>
              </a:p>
            </p:txBody>
          </p:sp>
        </mc:Fallback>
      </mc:AlternateContent>
    </p:spTree>
    <p:extLst>
      <p:ext uri="{BB962C8B-B14F-4D97-AF65-F5344CB8AC3E}">
        <p14:creationId xmlns:p14="http://schemas.microsoft.com/office/powerpoint/2010/main" val="410987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379412" y="381000"/>
            <a:ext cx="11582400" cy="685800"/>
          </a:xfrm>
        </p:spPr>
        <p:txBody>
          <a:bodyPr>
            <a:normAutofit/>
          </a:bodyPr>
          <a:lstStyle/>
          <a:p>
            <a:r>
              <a:rPr lang="en-US" b="1" dirty="0"/>
              <a:t>Measuring Return and Quantifying Risk</a:t>
            </a:r>
          </a:p>
        </p:txBody>
      </p:sp>
      <p:sp>
        <p:nvSpPr>
          <p:cNvPr id="3" name="Content Placeholder 2">
            <a:extLst>
              <a:ext uri="{FF2B5EF4-FFF2-40B4-BE49-F238E27FC236}">
                <a16:creationId xmlns:a16="http://schemas.microsoft.com/office/drawing/2014/main" id="{2BC9B795-308D-4539-89A4-5D7A2FE055B6}"/>
              </a:ext>
            </a:extLst>
          </p:cNvPr>
          <p:cNvSpPr>
            <a:spLocks noGrp="1"/>
          </p:cNvSpPr>
          <p:nvPr>
            <p:ph idx="1"/>
          </p:nvPr>
        </p:nvSpPr>
        <p:spPr>
          <a:xfrm>
            <a:off x="406176" y="1600200"/>
            <a:ext cx="11327035" cy="4114801"/>
          </a:xfrm>
        </p:spPr>
        <p:txBody>
          <a:bodyPr>
            <a:normAutofit lnSpcReduction="10000"/>
          </a:bodyPr>
          <a:lstStyle/>
          <a:p>
            <a:r>
              <a:rPr lang="en-US" b="1" dirty="0"/>
              <a:t>Rate of Return: Average Annual Rate of Return </a:t>
            </a:r>
          </a:p>
          <a:p>
            <a:pPr marL="231775" lvl="1" indent="0">
              <a:buNone/>
            </a:pPr>
            <a:r>
              <a:rPr lang="en-US" dirty="0"/>
              <a:t>The average annual rate of return can be calculated by looking at 5 to 10 years of historical returns and averaging them to represent the annual return. It gives the investor an indication what to expect on an average. This method is used for comparing to other investments that were calculated the same way and by taking this number to the next level of assessment of volatility in the return as compared to the average on a given year. </a:t>
            </a:r>
          </a:p>
          <a:p>
            <a:r>
              <a:rPr lang="en-US" b="1" dirty="0"/>
              <a:t>Rate of Risk: Standard Deviation of Periodic Returns </a:t>
            </a:r>
          </a:p>
          <a:p>
            <a:pPr marL="231775" lvl="1" indent="0">
              <a:buNone/>
            </a:pPr>
            <a:r>
              <a:rPr lang="en-US" dirty="0"/>
              <a:t>The expected return on a risky asset such stocks and bonds depend on systematic risk, such as the overall market movements, and unsystematic risk or portfolio-specific risk. We will examine later in detail how the unsystematic or idiosyncratic risk can be minimized or eliminated through diversification. First, it’s important to examine the relationship between the rate of return and risk such as volatility, or the standard deviation of these returns. There are two methods of calculating the risk-return: historical analysis and scenario analysis.</a:t>
            </a:r>
          </a:p>
          <a:p>
            <a:pPr marL="0" indent="0">
              <a:buNone/>
            </a:pPr>
            <a:endParaRPr lang="en-US" dirty="0"/>
          </a:p>
        </p:txBody>
      </p:sp>
    </p:spTree>
    <p:extLst>
      <p:ext uri="{BB962C8B-B14F-4D97-AF65-F5344CB8AC3E}">
        <p14:creationId xmlns:p14="http://schemas.microsoft.com/office/powerpoint/2010/main" val="151317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684212" y="304800"/>
            <a:ext cx="3596607" cy="2667000"/>
          </a:xfrm>
        </p:spPr>
        <p:txBody>
          <a:bodyPr anchor="b">
            <a:normAutofit/>
          </a:bodyPr>
          <a:lstStyle/>
          <a:p>
            <a:r>
              <a:rPr lang="en-US" b="1" dirty="0"/>
              <a:t>Measuring Return and Quantifying Risk</a:t>
            </a:r>
          </a:p>
        </p:txBody>
      </p:sp>
      <p:sp>
        <p:nvSpPr>
          <p:cNvPr id="3" name="Content Placeholder 2">
            <a:extLst>
              <a:ext uri="{FF2B5EF4-FFF2-40B4-BE49-F238E27FC236}">
                <a16:creationId xmlns:a16="http://schemas.microsoft.com/office/drawing/2014/main" id="{2BC9B795-308D-4539-89A4-5D7A2FE055B6}"/>
              </a:ext>
            </a:extLst>
          </p:cNvPr>
          <p:cNvSpPr>
            <a:spLocks noGrp="1"/>
          </p:cNvSpPr>
          <p:nvPr>
            <p:ph type="body" sz="half" idx="2"/>
          </p:nvPr>
        </p:nvSpPr>
        <p:spPr>
          <a:xfrm>
            <a:off x="4951414" y="644894"/>
            <a:ext cx="3581399" cy="1371600"/>
          </a:xfrm>
        </p:spPr>
        <p:txBody>
          <a:bodyPr>
            <a:normAutofit/>
          </a:bodyPr>
          <a:lstStyle/>
          <a:p>
            <a:r>
              <a:rPr lang="en-US" b="1" dirty="0"/>
              <a:t>Historical Analysis Method</a:t>
            </a:r>
          </a:p>
          <a:p>
            <a:pPr marL="0" indent="0">
              <a:buNone/>
            </a:pPr>
            <a:endParaRPr lang="en-US" dirty="0"/>
          </a:p>
        </p:txBody>
      </p:sp>
      <p:pic>
        <p:nvPicPr>
          <p:cNvPr id="4" name="Picture 3">
            <a:extLst>
              <a:ext uri="{FF2B5EF4-FFF2-40B4-BE49-F238E27FC236}">
                <a16:creationId xmlns:a16="http://schemas.microsoft.com/office/drawing/2014/main" id="{8575A983-E0FA-46D3-A887-1682031A46FF}"/>
              </a:ext>
            </a:extLst>
          </p:cNvPr>
          <p:cNvPicPr>
            <a:picLocks noChangeAspect="1"/>
          </p:cNvPicPr>
          <p:nvPr/>
        </p:nvPicPr>
        <p:blipFill>
          <a:blip r:embed="rId2"/>
          <a:stretch>
            <a:fillRect/>
          </a:stretch>
        </p:blipFill>
        <p:spPr>
          <a:xfrm>
            <a:off x="4951414" y="1330694"/>
            <a:ext cx="6400800" cy="4044211"/>
          </a:xfrm>
          <a:prstGeom prst="rect">
            <a:avLst/>
          </a:prstGeom>
          <a:solidFill>
            <a:schemeClr val="tx2"/>
          </a:solidFill>
        </p:spPr>
      </p:pic>
    </p:spTree>
    <p:extLst>
      <p:ext uri="{BB962C8B-B14F-4D97-AF65-F5344CB8AC3E}">
        <p14:creationId xmlns:p14="http://schemas.microsoft.com/office/powerpoint/2010/main" val="8448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Expected Return (weighted)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endParaRPr lang="en-US" sz="2399" i="1" dirty="0"/>
              </a:p>
              <a:p>
                <a:pPr marL="0" indent="0">
                  <a:buNone/>
                </a:pPr>
                <a14:m>
                  <m:oMath xmlns:m="http://schemas.openxmlformats.org/officeDocument/2006/math">
                    <m:r>
                      <m:rPr>
                        <m:nor/>
                      </m:rPr>
                      <a:rPr lang="en-US" sz="2399" i="1"/>
                      <m:t>R</m:t>
                    </m:r>
                    <m:r>
                      <m:rPr>
                        <m:nor/>
                      </m:rPr>
                      <a:rPr lang="en-US" sz="2399" i="1" baseline="30000"/>
                      <m:t>e</m:t>
                    </m:r>
                    <m:r>
                      <m:rPr>
                        <m:nor/>
                      </m:rPr>
                      <a:rPr lang="en-US" sz="2399"/>
                      <m:t> = </m:t>
                    </m:r>
                    <m:r>
                      <m:rPr>
                        <m:nor/>
                      </m:rPr>
                      <a:rPr lang="en-US" sz="2399" i="1"/>
                      <m:t>p</m:t>
                    </m:r>
                    <m:r>
                      <m:rPr>
                        <m:nor/>
                      </m:rPr>
                      <a:rPr lang="en-US" sz="2399" baseline="-25000"/>
                      <m:t>1</m:t>
                    </m:r>
                    <m:r>
                      <m:rPr>
                        <m:nor/>
                      </m:rPr>
                      <a:rPr lang="en-US" sz="2399" i="1"/>
                      <m:t>R</m:t>
                    </m:r>
                    <m:r>
                      <m:rPr>
                        <m:nor/>
                      </m:rPr>
                      <a:rPr lang="en-US" sz="2399" baseline="-25000"/>
                      <m:t>1</m:t>
                    </m:r>
                    <m:r>
                      <m:rPr>
                        <m:nor/>
                      </m:rPr>
                      <a:rPr lang="en-US" sz="2399"/>
                      <m:t>+</m:t>
                    </m:r>
                    <m:r>
                      <m:rPr>
                        <m:nor/>
                      </m:rPr>
                      <a:rPr lang="en-US" sz="2399" i="1"/>
                      <m:t>p</m:t>
                    </m:r>
                    <m:r>
                      <m:rPr>
                        <m:nor/>
                      </m:rPr>
                      <a:rPr lang="en-US" sz="2399" baseline="-25000"/>
                      <m:t>2</m:t>
                    </m:r>
                    <m:r>
                      <m:rPr>
                        <m:nor/>
                      </m:rPr>
                      <a:rPr lang="en-US" sz="2399" i="1"/>
                      <m:t>R</m:t>
                    </m:r>
                    <m:r>
                      <m:rPr>
                        <m:nor/>
                      </m:rPr>
                      <a:rPr lang="en-US" sz="2399" baseline="-25000"/>
                      <m:t>2</m:t>
                    </m:r>
                    <m:r>
                      <m:rPr>
                        <m:nor/>
                      </m:rPr>
                      <a:rPr lang="en-US" sz="2399"/>
                      <m:t>+</m:t>
                    </m:r>
                    <m:r>
                      <a:rPr lang="en-US" sz="2399" i="1">
                        <a:latin typeface="Cambria Math" panose="02040503050406030204" pitchFamily="18" charset="0"/>
                      </a:rPr>
                      <m:t>…+</m:t>
                    </m:r>
                    <m:r>
                      <m:rPr>
                        <m:nor/>
                      </m:rPr>
                      <a:rPr lang="en-US" sz="2399" i="1"/>
                      <m:t>p</m:t>
                    </m:r>
                    <m:r>
                      <m:rPr>
                        <m:nor/>
                      </m:rPr>
                      <a:rPr lang="en-US" sz="2399" baseline="-25000"/>
                      <m:t>n</m:t>
                    </m:r>
                    <m:r>
                      <m:rPr>
                        <m:nor/>
                      </m:rPr>
                      <a:rPr lang="en-US" sz="2399" i="1"/>
                      <m:t>R</m:t>
                    </m:r>
                    <m:r>
                      <m:rPr>
                        <m:sty m:val="p"/>
                      </m:rPr>
                      <a:rPr lang="en-US" sz="2399" baseline="-25000">
                        <a:latin typeface="Cambria Math" panose="02040503050406030204" pitchFamily="18" charset="0"/>
                      </a:rPr>
                      <m:t>n</m:t>
                    </m:r>
                  </m:oMath>
                </a14:m>
                <a:r>
                  <a:rPr lang="en-US" sz="2399" dirty="0"/>
                  <a:t>              (1)</a:t>
                </a:r>
              </a:p>
              <a:p>
                <a:pPr marL="0" indent="0">
                  <a:buNone/>
                </a:pPr>
                <a:endParaRPr lang="en-US" sz="2399" dirty="0"/>
              </a:p>
              <a:p>
                <a:pPr marL="0" indent="0">
                  <a:buNone/>
                </a:pPr>
                <a:r>
                  <a:rPr lang="en-US" sz="2399" dirty="0"/>
                  <a:t>Example 4.1 : What is the expected return to Exxon-Mobil if the return is 12% two-thirds of the time, and 8% one-third of the time?</a:t>
                </a:r>
              </a:p>
              <a:p>
                <a:pPr marL="0" indent="0">
                  <a:buNone/>
                </a:pPr>
                <a:r>
                  <a:rPr lang="en-US" sz="2399" i="1" dirty="0"/>
                  <a:t>R</a:t>
                </a:r>
                <a:r>
                  <a:rPr lang="en-US" sz="2399" i="1" baseline="30000" dirty="0"/>
                  <a:t>e</a:t>
                </a:r>
                <a:r>
                  <a:rPr lang="en-US" sz="2399" i="1" dirty="0"/>
                  <a:t> =</a:t>
                </a:r>
                <a:r>
                  <a:rPr lang="en-US" sz="2399" dirty="0"/>
                  <a:t> ?</a:t>
                </a:r>
              </a:p>
              <a:p>
                <a:pPr marL="0" indent="0">
                  <a:buNone/>
                </a:pPr>
                <a:endParaRPr lang="en-US" sz="2399" dirty="0"/>
              </a:p>
              <a:p>
                <a:pPr marL="0" indent="0">
                  <a:buNone/>
                </a:pPr>
                <a:r>
                  <a:rPr lang="en-US" sz="2399" dirty="0">
                    <a:solidFill>
                      <a:srgbClr val="FF0000"/>
                    </a:solidFill>
                  </a:rPr>
                  <a:t>R = (2/3) 12% + (1/3) 8% = 8 + 2.67 =10.67%</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68" b="-2811"/>
                </a:stretch>
              </a:blipFill>
            </p:spPr>
            <p:txBody>
              <a:bodyPr/>
              <a:lstStyle/>
              <a:p>
                <a:r>
                  <a:rPr lang="en-US">
                    <a:noFill/>
                  </a:rPr>
                  <a:t> </a:t>
                </a:r>
              </a:p>
            </p:txBody>
          </p:sp>
        </mc:Fallback>
      </mc:AlternateContent>
    </p:spTree>
    <p:extLst>
      <p:ext uri="{BB962C8B-B14F-4D97-AF65-F5344CB8AC3E}">
        <p14:creationId xmlns:p14="http://schemas.microsoft.com/office/powerpoint/2010/main" val="227091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256770" y="1166934"/>
            <a:ext cx="0" cy="4442456"/>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256771" y="5609389"/>
            <a:ext cx="7635944"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331179" y="3000450"/>
            <a:ext cx="6515982" cy="23575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293975" y="4932691"/>
            <a:ext cx="6485250" cy="466376"/>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033540" y="2341694"/>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146872" y="2479560"/>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439433" y="5193927"/>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7797603" y="2379102"/>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357102" y="5702371"/>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181716" y="4932690"/>
            <a:ext cx="2666878" cy="369236"/>
          </a:xfrm>
          <a:prstGeom prst="rect">
            <a:avLst/>
          </a:prstGeom>
          <a:noFill/>
        </p:spPr>
        <p:txBody>
          <a:bodyPr wrap="square" rtlCol="0">
            <a:spAutoFit/>
          </a:bodyPr>
          <a:lstStyle/>
          <a:p>
            <a:r>
              <a:rPr lang="en-US" sz="1799"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7865540" y="3000449"/>
            <a:ext cx="632352" cy="1932242"/>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
        <p:nvSpPr>
          <p:cNvPr id="15" name="TextBox 14">
            <a:extLst>
              <a:ext uri="{FF2B5EF4-FFF2-40B4-BE49-F238E27FC236}">
                <a16:creationId xmlns:a16="http://schemas.microsoft.com/office/drawing/2014/main" id="{F4F473C3-FDE4-48E1-8D26-0A73C50309EC}"/>
              </a:ext>
            </a:extLst>
          </p:cNvPr>
          <p:cNvSpPr txBox="1"/>
          <p:nvPr/>
        </p:nvSpPr>
        <p:spPr>
          <a:xfrm>
            <a:off x="8892715" y="3832255"/>
            <a:ext cx="2666878" cy="369236"/>
          </a:xfrm>
          <a:prstGeom prst="rect">
            <a:avLst/>
          </a:prstGeom>
          <a:noFill/>
        </p:spPr>
        <p:txBody>
          <a:bodyPr wrap="square" rtlCol="0">
            <a:spAutoFit/>
          </a:bodyPr>
          <a:lstStyle/>
          <a:p>
            <a:r>
              <a:rPr lang="en-US" sz="1799" b="1" dirty="0">
                <a:solidFill>
                  <a:srgbClr val="FF0000"/>
                </a:solidFill>
              </a:rPr>
              <a:t>Risk Premium</a:t>
            </a:r>
          </a:p>
        </p:txBody>
      </p:sp>
      <p:sp>
        <p:nvSpPr>
          <p:cNvPr id="19" name="TextBox 18">
            <a:extLst>
              <a:ext uri="{FF2B5EF4-FFF2-40B4-BE49-F238E27FC236}">
                <a16:creationId xmlns:a16="http://schemas.microsoft.com/office/drawing/2014/main" id="{96EB3C4E-F6CD-458E-867D-77103B2B6477}"/>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279976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46050"/>
            <a:ext cx="10512862" cy="708117"/>
          </a:xfrm>
        </p:spPr>
        <p:txBody>
          <a:bodyPr/>
          <a:lstStyle/>
          <a:p>
            <a:r>
              <a:rPr lang="en-US" altLang="en-US" dirty="0">
                <a:ea typeface="ヒラギノ角ゴ Pro W3" charset="-128"/>
              </a:rPr>
              <a:t>Risk: Standard Deviation </a:t>
            </a:r>
            <a:r>
              <a:rPr lang="en-US" altLang="en-US" sz="1799" dirty="0">
                <a:ea typeface="ヒラギノ角ゴ Pro W3" charset="-128"/>
              </a:rPr>
              <a:t>(1 of 4 )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5612" y="736358"/>
                <a:ext cx="10807646" cy="5651433"/>
              </a:xfrm>
            </p:spPr>
            <p:txBody>
              <a:bodyPr>
                <a:normAutofit fontScale="62500" lnSpcReduction="20000"/>
              </a:bodyPr>
              <a:lstStyle/>
              <a:p>
                <a:pPr marL="0" indent="0">
                  <a:buNone/>
                </a:pPr>
                <a:endParaRPr lang="en-US" altLang="en-US" sz="2399" dirty="0">
                  <a:ea typeface="ヒラギノ角ゴ Pro W3" charset="-128"/>
                </a:endParaRPr>
              </a:p>
              <a:p>
                <a:pPr marL="0" indent="0">
                  <a:buNone/>
                </a:pPr>
                <a14:m>
                  <m:oMath xmlns:m="http://schemas.openxmlformats.org/officeDocument/2006/math">
                    <m:r>
                      <m:rPr>
                        <m:sty m:val="p"/>
                      </m:rPr>
                      <a:rPr lang="en-US" sz="3599">
                        <a:latin typeface="Cambria Math"/>
                        <a:ea typeface="Cambria Math"/>
                      </a:rPr>
                      <m:t>σ</m:t>
                    </m:r>
                    <m:r>
                      <a:rPr lang="en-US" sz="3599">
                        <a:latin typeface="Cambria Math"/>
                      </a:rPr>
                      <m:t>=</m:t>
                    </m:r>
                    <m:rad>
                      <m:radPr>
                        <m:degHide m:val="on"/>
                        <m:ctrlPr>
                          <a:rPr lang="en-US" sz="3599" b="1" i="1">
                            <a:latin typeface="Cambria Math" panose="02040503050406030204" pitchFamily="18" charset="0"/>
                          </a:rPr>
                        </m:ctrlPr>
                      </m:radPr>
                      <m:deg/>
                      <m:e>
                        <m:r>
                          <m:rPr>
                            <m:nor/>
                          </m:rPr>
                          <a:rPr lang="en-US" sz="3599" i="1"/>
                          <m:t>p</m:t>
                        </m:r>
                        <m:r>
                          <m:rPr>
                            <m:nor/>
                          </m:rPr>
                          <a:rPr lang="en-US" sz="3599" baseline="-25000"/>
                          <m:t>1</m:t>
                        </m:r>
                        <m:r>
                          <m:rPr>
                            <m:nor/>
                          </m:rPr>
                          <a:rPr lang="en-US" sz="3599"/>
                          <m:t>(</m:t>
                        </m:r>
                        <m:r>
                          <m:rPr>
                            <m:nor/>
                          </m:rPr>
                          <a:rPr lang="en-US" sz="3599" i="1"/>
                          <m:t>R</m:t>
                        </m:r>
                        <m:r>
                          <m:rPr>
                            <m:nor/>
                          </m:rPr>
                          <a:rPr lang="en-US" sz="3599" baseline="-25000"/>
                          <m:t>1</m:t>
                        </m:r>
                        <m:r>
                          <m:rPr>
                            <m:nor/>
                          </m:rPr>
                          <a:rPr lang="en-US" sz="3599"/>
                          <m:t>−</m:t>
                        </m:r>
                        <m:r>
                          <m:rPr>
                            <m:nor/>
                          </m:rPr>
                          <a:rPr lang="en-US" sz="3599" i="1"/>
                          <m:t>R</m:t>
                        </m:r>
                        <m:r>
                          <m:rPr>
                            <m:nor/>
                          </m:rPr>
                          <a:rPr lang="en-US" sz="3599" i="1" baseline="30000"/>
                          <m:t>e</m:t>
                        </m:r>
                        <m:r>
                          <m:rPr>
                            <m:nor/>
                          </m:rPr>
                          <a:rPr lang="en-US" sz="3599"/>
                          <m:t>)</m:t>
                        </m:r>
                        <m:r>
                          <m:rPr>
                            <m:nor/>
                          </m:rPr>
                          <a:rPr lang="en-US" sz="3599" baseline="30000"/>
                          <m:t>2</m:t>
                        </m:r>
                        <m:r>
                          <m:rPr>
                            <m:nor/>
                          </m:rPr>
                          <a:rPr lang="en-US" sz="3599"/>
                          <m:t>+</m:t>
                        </m:r>
                        <m:r>
                          <m:rPr>
                            <m:nor/>
                          </m:rPr>
                          <a:rPr lang="en-US" sz="3599" i="1"/>
                          <m:t>p</m:t>
                        </m:r>
                        <m:r>
                          <m:rPr>
                            <m:nor/>
                          </m:rPr>
                          <a:rPr lang="en-US" sz="3599" baseline="-25000"/>
                          <m:t>2</m:t>
                        </m:r>
                        <m:r>
                          <m:rPr>
                            <m:nor/>
                          </m:rPr>
                          <a:rPr lang="en-US" sz="3599"/>
                          <m:t>(</m:t>
                        </m:r>
                        <m:r>
                          <m:rPr>
                            <m:nor/>
                          </m:rPr>
                          <a:rPr lang="en-US" sz="3599" i="1"/>
                          <m:t>R</m:t>
                        </m:r>
                        <m:r>
                          <m:rPr>
                            <m:nor/>
                          </m:rPr>
                          <a:rPr lang="en-US" sz="3599" baseline="-25000"/>
                          <m:t>2</m:t>
                        </m:r>
                        <m:r>
                          <m:rPr>
                            <m:nor/>
                          </m:rPr>
                          <a:rPr lang="en-US" sz="3599"/>
                          <m:t>−</m:t>
                        </m:r>
                        <m:r>
                          <m:rPr>
                            <m:nor/>
                          </m:rPr>
                          <a:rPr lang="en-US" sz="3599" i="1"/>
                          <m:t>R</m:t>
                        </m:r>
                        <m:r>
                          <m:rPr>
                            <m:nor/>
                          </m:rPr>
                          <a:rPr lang="en-US" sz="3599" i="1" baseline="30000"/>
                          <m:t>e</m:t>
                        </m:r>
                        <m:r>
                          <m:rPr>
                            <m:nor/>
                          </m:rPr>
                          <a:rPr lang="en-US" sz="3599"/>
                          <m:t>)</m:t>
                        </m:r>
                        <m:r>
                          <m:rPr>
                            <m:nor/>
                          </m:rPr>
                          <a:rPr lang="en-US" sz="3599" baseline="30000"/>
                          <m:t>2</m:t>
                        </m:r>
                        <m:r>
                          <m:rPr>
                            <m:nor/>
                          </m:rPr>
                          <a:rPr lang="en-US" sz="3599"/>
                          <m:t>+</m:t>
                        </m:r>
                        <m:r>
                          <a:rPr lang="en-US" sz="3599" i="1">
                            <a:latin typeface="Cambria Math" panose="02040503050406030204" pitchFamily="18" charset="0"/>
                          </a:rPr>
                          <m:t>…+</m:t>
                        </m:r>
                        <m:r>
                          <m:rPr>
                            <m:nor/>
                          </m:rPr>
                          <a:rPr lang="en-US" sz="3599" i="1"/>
                          <m:t>p</m:t>
                        </m:r>
                        <m:r>
                          <m:rPr>
                            <m:nor/>
                          </m:rPr>
                          <a:rPr lang="en-US" sz="3599" baseline="-25000"/>
                          <m:t>n</m:t>
                        </m:r>
                        <m:r>
                          <m:rPr>
                            <m:nor/>
                          </m:rPr>
                          <a:rPr lang="en-US" sz="3599"/>
                          <m:t>(</m:t>
                        </m:r>
                        <m:r>
                          <m:rPr>
                            <m:nor/>
                          </m:rPr>
                          <a:rPr lang="en-US" sz="3599" i="1"/>
                          <m:t>R</m:t>
                        </m:r>
                        <m:r>
                          <m:rPr>
                            <m:nor/>
                          </m:rPr>
                          <a:rPr lang="en-US" sz="3599" baseline="-25000"/>
                          <m:t>n</m:t>
                        </m:r>
                        <m:r>
                          <m:rPr>
                            <m:nor/>
                          </m:rPr>
                          <a:rPr lang="en-US" sz="3599"/>
                          <m:t>−</m:t>
                        </m:r>
                        <m:r>
                          <m:rPr>
                            <m:nor/>
                          </m:rPr>
                          <a:rPr lang="en-US" sz="3599" i="1"/>
                          <m:t>R</m:t>
                        </m:r>
                        <m:r>
                          <m:rPr>
                            <m:nor/>
                          </m:rPr>
                          <a:rPr lang="en-US" sz="3599" i="1" baseline="30000"/>
                          <m:t>e</m:t>
                        </m:r>
                        <m:r>
                          <m:rPr>
                            <m:nor/>
                          </m:rPr>
                          <a:rPr lang="en-US" sz="3599"/>
                          <m:t>)</m:t>
                        </m:r>
                        <m:r>
                          <m:rPr>
                            <m:nor/>
                          </m:rPr>
                          <a:rPr lang="en-US" sz="3599" baseline="30000"/>
                          <m:t>2</m:t>
                        </m:r>
                        <m:r>
                          <m:rPr>
                            <m:nor/>
                          </m:rPr>
                          <a:rPr lang="en-US" sz="3599" b="1" dirty="0"/>
                          <m:t> </m:t>
                        </m:r>
                      </m:e>
                    </m:rad>
                  </m:oMath>
                </a14:m>
                <a:r>
                  <a:rPr lang="en-US" altLang="en-US" sz="3599" dirty="0">
                    <a:ea typeface="ヒラギノ角ゴ Pro W3" charset="-128"/>
                  </a:rPr>
                  <a:t>                     (2)</a:t>
                </a:r>
              </a:p>
              <a:p>
                <a:pPr marL="0" indent="0">
                  <a:buNone/>
                </a:pPr>
                <a:endParaRPr lang="en-US" altLang="en-US" sz="2399" dirty="0">
                  <a:ea typeface="ヒラギノ角ゴ Pro W3" charset="-128"/>
                </a:endParaRPr>
              </a:p>
              <a:p>
                <a:pPr marL="0" indent="0">
                  <a:buNone/>
                </a:pPr>
                <a:r>
                  <a:rPr lang="en-US" altLang="en-US" sz="3099" dirty="0">
                    <a:ea typeface="ヒラギノ角ゴ Pro W3" charset="-128"/>
                  </a:rPr>
                  <a:t>Example 4. 2:  Consider the following two companies and their forecasted returns for the upcoming year:</a:t>
                </a:r>
              </a:p>
              <a:p>
                <a:pPr marL="0" indent="0">
                  <a:buNone/>
                </a:pPr>
                <a:endParaRPr lang="en-US" dirty="0">
                  <a:ea typeface="ヒラギノ角ゴ Pro W3" charset="-128"/>
                </a:endParaRPr>
              </a:p>
              <a:p>
                <a:pPr marL="0" indent="0">
                  <a:buNone/>
                </a:pPr>
                <a:endParaRPr lang="en-US" dirty="0">
                  <a:ea typeface="ヒラギノ角ゴ Pro W3" charset="-128"/>
                </a:endParaRPr>
              </a:p>
              <a:p>
                <a:pPr marL="0" indent="0">
                  <a:buNone/>
                </a:pPr>
                <a:endParaRPr lang="en-US" dirty="0">
                  <a:ea typeface="ヒラギノ角ゴ Pro W3" charset="-128"/>
                </a:endParaRPr>
              </a:p>
              <a:p>
                <a:pPr marL="0" indent="0">
                  <a:buNone/>
                </a:pPr>
                <a:endParaRPr lang="en-US" dirty="0">
                  <a:ea typeface="ヒラギノ角ゴ Pro W3" charset="-128"/>
                </a:endParaRPr>
              </a:p>
              <a:p>
                <a:pPr marL="0" indent="0">
                  <a:buNone/>
                </a:pPr>
                <a:endParaRPr lang="en-US" dirty="0">
                  <a:ea typeface="ヒラギノ角ゴ Pro W3" charset="-128"/>
                </a:endParaRPr>
              </a:p>
              <a:p>
                <a:pPr marL="0" indent="0">
                  <a:buNone/>
                </a:pPr>
                <a:endParaRPr lang="en-US" altLang="en-US" dirty="0">
                  <a:ea typeface="ヒラギノ角ゴ Pro W3" charset="-128"/>
                </a:endParaRPr>
              </a:p>
              <a:p>
                <a:pPr marL="0" indent="0">
                  <a:buNone/>
                </a:pPr>
                <a:endParaRPr lang="en-US" altLang="en-US" dirty="0">
                  <a:ea typeface="ヒラギノ角ゴ Pro W3" charset="-128"/>
                </a:endParaRPr>
              </a:p>
              <a:p>
                <a:pPr marL="0" indent="0">
                  <a:buNone/>
                </a:pPr>
                <a:endParaRPr lang="en-US" altLang="en-US" dirty="0">
                  <a:ea typeface="ヒラギノ角ゴ Pro W3" charset="-128"/>
                </a:endParaRPr>
              </a:p>
              <a:p>
                <a:pPr marL="0" indent="0">
                  <a:buNone/>
                </a:pPr>
                <a:r>
                  <a:rPr lang="en-US" altLang="en-US" sz="3099" dirty="0">
                    <a:ea typeface="ヒラギノ角ゴ Pro W3" charset="-128"/>
                  </a:rPr>
                  <a:t>What is the standard deviation of the returns on the Fly-by-Night Airlines and Feet-on-the-Ground Bus Company? Of these two stocks, which is riskier?</a:t>
                </a:r>
              </a:p>
              <a:p>
                <a:pPr marL="0" indent="0">
                  <a:buNone/>
                </a:pPr>
                <a:endParaRPr lang="en-US" sz="3099" dirty="0"/>
              </a:p>
              <a:p>
                <a:pPr marL="0" indent="0">
                  <a:buNone/>
                </a:pPr>
                <a:endParaRPr lang="en-US" sz="2399"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5612" y="736358"/>
                <a:ext cx="10807646" cy="5651433"/>
              </a:xfrm>
              <a:blipFill>
                <a:blip r:embed="rId2"/>
                <a:stretch>
                  <a:fillRect l="-564"/>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16446747"/>
              </p:ext>
            </p:extLst>
          </p:nvPr>
        </p:nvGraphicFramePr>
        <p:xfrm>
          <a:off x="684212" y="2372722"/>
          <a:ext cx="10363201" cy="3047370"/>
        </p:xfrm>
        <a:graphic>
          <a:graphicData uri="http://schemas.openxmlformats.org/drawingml/2006/table">
            <a:tbl>
              <a:tblPr firstRow="1" bandRow="1">
                <a:tableStyleId>{2D5ABB26-0587-4C30-8999-92F81FD0307C}</a:tableStyleId>
              </a:tblPr>
              <a:tblGrid>
                <a:gridCol w="2389968">
                  <a:extLst>
                    <a:ext uri="{9D8B030D-6E8A-4147-A177-3AD203B41FA5}">
                      <a16:colId xmlns:a16="http://schemas.microsoft.com/office/drawing/2014/main" val="20000"/>
                    </a:ext>
                  </a:extLst>
                </a:gridCol>
                <a:gridCol w="2300956">
                  <a:extLst>
                    <a:ext uri="{9D8B030D-6E8A-4147-A177-3AD203B41FA5}">
                      <a16:colId xmlns:a16="http://schemas.microsoft.com/office/drawing/2014/main" val="20001"/>
                    </a:ext>
                  </a:extLst>
                </a:gridCol>
                <a:gridCol w="2936259">
                  <a:extLst>
                    <a:ext uri="{9D8B030D-6E8A-4147-A177-3AD203B41FA5}">
                      <a16:colId xmlns:a16="http://schemas.microsoft.com/office/drawing/2014/main" val="20002"/>
                    </a:ext>
                  </a:extLst>
                </a:gridCol>
                <a:gridCol w="2736018">
                  <a:extLst>
                    <a:ext uri="{9D8B030D-6E8A-4147-A177-3AD203B41FA5}">
                      <a16:colId xmlns:a16="http://schemas.microsoft.com/office/drawing/2014/main" val="20003"/>
                    </a:ext>
                  </a:extLst>
                </a:gridCol>
              </a:tblGrid>
              <a:tr h="655041">
                <a:tc>
                  <a:txBody>
                    <a:bodyPr/>
                    <a:lstStyle/>
                    <a:p>
                      <a:r>
                        <a:rPr lang="en-US" sz="2400" dirty="0">
                          <a:solidFill>
                            <a:schemeClr val="bg1"/>
                          </a:solidFill>
                        </a:rPr>
                        <a:t>Blank</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bg1"/>
                          </a:solidFill>
                        </a:rPr>
                        <a:t>Blank</a:t>
                      </a:r>
                      <a:endParaRPr lang="en-US" sz="24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Fly-by-Night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Feet-on-the-Ground</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55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Outcome 1</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Probability</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50%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100%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3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Blank</a:t>
                      </a:r>
                      <a:endParaRPr lang="en-US" sz="24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Return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15%</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5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Outcome 2</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Probability</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50%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3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Blank</a:t>
                      </a:r>
                      <a:endParaRPr lang="en-US" sz="24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Return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5%</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n/a</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549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678307"/>
          </a:xfrm>
        </p:spPr>
        <p:txBody>
          <a:bodyPr>
            <a:normAutofit/>
          </a:bodyPr>
          <a:lstStyle/>
          <a:p>
            <a:r>
              <a:rPr lang="en-US" altLang="en-US" dirty="0">
                <a:ea typeface="ヒラギノ角ゴ Pro W3" charset="-128"/>
              </a:rPr>
              <a:t>Risk: Standard Deviation </a:t>
            </a:r>
            <a:r>
              <a:rPr lang="en-US" altLang="en-US" sz="1799" dirty="0">
                <a:ea typeface="ヒラギノ角ゴ Pro W3" charset="-128"/>
              </a:rPr>
              <a:t>(2 of 4)</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87480" y="1044232"/>
                <a:ext cx="10771211" cy="5132016"/>
              </a:xfrm>
            </p:spPr>
            <p:txBody>
              <a:bodyPr>
                <a:normAutofit fontScale="70000" lnSpcReduction="20000"/>
              </a:bodyPr>
              <a:lstStyle/>
              <a:p>
                <a:pPr marL="0" indent="0">
                  <a:buNone/>
                </a:pPr>
                <a:r>
                  <a:rPr lang="en-US" sz="2399" dirty="0"/>
                  <a:t>Fly-by-Night Airlines: </a:t>
                </a:r>
                <a:endParaRPr lang="en-US" sz="2399" i="1" dirty="0"/>
              </a:p>
              <a:p>
                <a:pPr marL="0" indent="0">
                  <a:buNone/>
                </a:pPr>
                <a14:m>
                  <m:oMathPara xmlns:m="http://schemas.openxmlformats.org/officeDocument/2006/math">
                    <m:oMathParaPr>
                      <m:jc m:val="centerGroup"/>
                    </m:oMathParaPr>
                    <m:oMath xmlns:m="http://schemas.openxmlformats.org/officeDocument/2006/math">
                      <m:r>
                        <m:rPr>
                          <m:nor/>
                        </m:rPr>
                        <a:rPr lang="en-US" sz="2399" i="1"/>
                        <m:t>R</m:t>
                      </m:r>
                      <m:r>
                        <m:rPr>
                          <m:nor/>
                        </m:rPr>
                        <a:rPr lang="en-US" sz="2399" i="1" baseline="30000"/>
                        <m:t>e</m:t>
                      </m:r>
                      <m:r>
                        <m:rPr>
                          <m:nor/>
                        </m:rPr>
                        <a:rPr lang="en-US" sz="2399"/>
                        <m:t> = </m:t>
                      </m:r>
                      <m:r>
                        <m:rPr>
                          <m:nor/>
                        </m:rPr>
                        <a:rPr lang="en-US" sz="2399" i="1"/>
                        <m:t>p</m:t>
                      </m:r>
                      <m:r>
                        <m:rPr>
                          <m:nor/>
                        </m:rPr>
                        <a:rPr lang="en-US" sz="2399" baseline="-25000"/>
                        <m:t>1</m:t>
                      </m:r>
                      <m:r>
                        <m:rPr>
                          <m:nor/>
                        </m:rPr>
                        <a:rPr lang="en-US" sz="2399" i="1"/>
                        <m:t>R</m:t>
                      </m:r>
                      <m:r>
                        <m:rPr>
                          <m:nor/>
                        </m:rPr>
                        <a:rPr lang="en-US" sz="2399" baseline="-25000"/>
                        <m:t>1</m:t>
                      </m:r>
                      <m:r>
                        <m:rPr>
                          <m:nor/>
                        </m:rPr>
                        <a:rPr lang="en-US" sz="2399"/>
                        <m:t>+</m:t>
                      </m:r>
                      <m:r>
                        <m:rPr>
                          <m:nor/>
                        </m:rPr>
                        <a:rPr lang="en-US" sz="2399" i="1"/>
                        <m:t>p</m:t>
                      </m:r>
                      <m:r>
                        <m:rPr>
                          <m:nor/>
                        </m:rPr>
                        <a:rPr lang="en-US" sz="2399" baseline="-25000"/>
                        <m:t>2</m:t>
                      </m:r>
                      <m:r>
                        <m:rPr>
                          <m:nor/>
                        </m:rPr>
                        <a:rPr lang="en-US" sz="2399" i="1"/>
                        <m:t>R</m:t>
                      </m:r>
                      <m:r>
                        <m:rPr>
                          <m:nor/>
                        </m:rPr>
                        <a:rPr lang="en-US" sz="2399" baseline="-25000"/>
                        <m:t>2</m:t>
                      </m:r>
                    </m:oMath>
                  </m:oMathPara>
                </a14:m>
                <a:endParaRPr lang="en-US" sz="2399" baseline="-25000" dirty="0"/>
              </a:p>
              <a:p>
                <a:pPr marL="0" indent="0">
                  <a:buNone/>
                </a:pPr>
                <a:r>
                  <a:rPr lang="en-US" sz="2399" dirty="0"/>
                  <a:t>where</a:t>
                </a:r>
              </a:p>
              <a:p>
                <a:pPr marL="5430795" indent="-5430795">
                  <a:buNone/>
                  <a:tabLst>
                    <a:tab pos="5430795" algn="l"/>
                  </a:tabLst>
                </a:pPr>
                <a:r>
                  <a:rPr lang="en-US" sz="2399" i="1" dirty="0"/>
                  <a:t>p</a:t>
                </a:r>
                <a:r>
                  <a:rPr lang="en-US" sz="2399" baseline="-25000" dirty="0"/>
                  <a:t>1</a:t>
                </a:r>
                <a:r>
                  <a:rPr lang="en-US" sz="2399" dirty="0"/>
                  <a:t> = probability of occurrence of return 1 = </a:t>
                </a:r>
                <a14:m>
                  <m:oMath xmlns:m="http://schemas.openxmlformats.org/officeDocument/2006/math">
                    <m:f>
                      <m:fPr>
                        <m:ctrlPr>
                          <a:rPr lang="en-US" sz="2399" i="1">
                            <a:latin typeface="Cambria Math" panose="02040503050406030204" pitchFamily="18" charset="0"/>
                          </a:rPr>
                        </m:ctrlPr>
                      </m:fPr>
                      <m:num>
                        <m:r>
                          <a:rPr lang="en-US" sz="2399">
                            <a:latin typeface="Cambria Math"/>
                          </a:rPr>
                          <m:t>1</m:t>
                        </m:r>
                      </m:num>
                      <m:den>
                        <m:r>
                          <a:rPr lang="en-US" sz="2399">
                            <a:latin typeface="Cambria Math"/>
                          </a:rPr>
                          <m:t>2</m:t>
                        </m:r>
                      </m:den>
                    </m:f>
                  </m:oMath>
                </a14:m>
                <a:r>
                  <a:rPr lang="en-US" sz="2399" dirty="0"/>
                  <a:t> = 0.50</a:t>
                </a:r>
              </a:p>
              <a:p>
                <a:pPr marL="0" indent="0">
                  <a:buNone/>
                </a:pPr>
                <a:r>
                  <a:rPr lang="en-US" sz="2399" i="1" dirty="0"/>
                  <a:t>R</a:t>
                </a:r>
                <a:r>
                  <a:rPr lang="en-US" sz="2399" baseline="-25000" dirty="0"/>
                  <a:t>1</a:t>
                </a:r>
                <a:r>
                  <a:rPr lang="en-US" sz="2399" dirty="0"/>
                  <a:t> = return in state 1 = 15% = 0.15</a:t>
                </a:r>
              </a:p>
              <a:p>
                <a:pPr marL="0" indent="0">
                  <a:buNone/>
                  <a:tabLst>
                    <a:tab pos="5430795" algn="l"/>
                  </a:tabLst>
                </a:pPr>
                <a:r>
                  <a:rPr lang="en-US" sz="2399" i="1" dirty="0"/>
                  <a:t>p</a:t>
                </a:r>
                <a:r>
                  <a:rPr lang="en-US" sz="2399" baseline="-25000" dirty="0"/>
                  <a:t>2</a:t>
                </a:r>
                <a:r>
                  <a:rPr lang="en-US" sz="2399" dirty="0"/>
                  <a:t> = probability of occurrence of return 2 = </a:t>
                </a:r>
                <a14:m>
                  <m:oMath xmlns:m="http://schemas.openxmlformats.org/officeDocument/2006/math">
                    <m:f>
                      <m:fPr>
                        <m:ctrlPr>
                          <a:rPr lang="en-US" sz="2399" i="1">
                            <a:latin typeface="Cambria Math" panose="02040503050406030204" pitchFamily="18" charset="0"/>
                          </a:rPr>
                        </m:ctrlPr>
                      </m:fPr>
                      <m:num>
                        <m:r>
                          <a:rPr lang="en-US" sz="2399">
                            <a:latin typeface="Cambria Math"/>
                          </a:rPr>
                          <m:t>1</m:t>
                        </m:r>
                      </m:num>
                      <m:den>
                        <m:r>
                          <a:rPr lang="en-US" sz="2399">
                            <a:latin typeface="Cambria Math"/>
                          </a:rPr>
                          <m:t>2</m:t>
                        </m:r>
                      </m:den>
                    </m:f>
                  </m:oMath>
                </a14:m>
                <a:r>
                  <a:rPr lang="en-US" sz="2399" dirty="0"/>
                  <a:t> = 0.50</a:t>
                </a:r>
              </a:p>
              <a:p>
                <a:pPr marL="0" indent="0">
                  <a:buNone/>
                  <a:tabLst>
                    <a:tab pos="5430795" algn="l"/>
                  </a:tabLst>
                </a:pPr>
                <a:r>
                  <a:rPr lang="en-US" sz="2399" i="1" dirty="0"/>
                  <a:t>R</a:t>
                </a:r>
                <a:r>
                  <a:rPr lang="en-US" sz="2399" baseline="-25000" dirty="0"/>
                  <a:t>2</a:t>
                </a:r>
                <a:r>
                  <a:rPr lang="en-US" sz="2399" dirty="0"/>
                  <a:t> = return in state 2 = 5% = 0.05</a:t>
                </a:r>
              </a:p>
              <a:p>
                <a:pPr marL="0" indent="0" algn="ctr">
                  <a:buNone/>
                  <a:tabLst>
                    <a:tab pos="5430795" algn="l"/>
                  </a:tabLst>
                </a:pPr>
                <a:r>
                  <a:rPr lang="en-US" sz="2399" i="1" dirty="0"/>
                  <a:t>R</a:t>
                </a:r>
                <a:r>
                  <a:rPr lang="en-US" sz="2399" i="1" baseline="30000" dirty="0"/>
                  <a:t>e</a:t>
                </a:r>
                <a:r>
                  <a:rPr lang="en-US" sz="2399" i="1" dirty="0"/>
                  <a:t> </a:t>
                </a:r>
                <a:r>
                  <a:rPr lang="en-US" sz="2399" dirty="0"/>
                  <a:t>= expected return = ?      </a:t>
                </a:r>
                <a:r>
                  <a:rPr lang="en-US" sz="2399" dirty="0">
                    <a:solidFill>
                      <a:srgbClr val="FF0000"/>
                    </a:solidFill>
                  </a:rPr>
                  <a:t>= (.50)(15%) + (0.50)(5.0%) = 10%</a:t>
                </a:r>
              </a:p>
              <a:p>
                <a:pPr marL="0" indent="0">
                  <a:buNone/>
                </a:pPr>
                <a:r>
                  <a:rPr lang="en-US" sz="2399" dirty="0"/>
                  <a:t>Thus,</a:t>
                </a:r>
              </a:p>
              <a:p>
                <a:pPr marL="0" indent="0">
                  <a:spcAft>
                    <a:spcPts val="1200"/>
                  </a:spcAft>
                  <a:buNone/>
                </a:pPr>
                <a14:m>
                  <m:oMath xmlns:m="http://schemas.openxmlformats.org/officeDocument/2006/math">
                    <m:r>
                      <m:rPr>
                        <m:sty m:val="p"/>
                      </m:rPr>
                      <a:rPr lang="el-GR" sz="2399">
                        <a:latin typeface="Cambria Math"/>
                        <a:ea typeface="Cambria Math"/>
                      </a:rPr>
                      <m:t>σ</m:t>
                    </m:r>
                    <m:r>
                      <m:rPr>
                        <m:nor/>
                      </m:rPr>
                      <a:rPr lang="en-US" sz="2399">
                        <a:latin typeface="Cambria Math"/>
                        <a:ea typeface="Cambria Math"/>
                      </a:rPr>
                      <m:t> </m:t>
                    </m:r>
                    <m:r>
                      <m:rPr>
                        <m:nor/>
                      </m:rPr>
                      <a:rPr lang="en-US" sz="2399"/>
                      <m:t>=</m:t>
                    </m:r>
                    <m:rad>
                      <m:radPr>
                        <m:degHide m:val="on"/>
                        <m:ctrlPr>
                          <a:rPr lang="en-US" sz="2399" b="1" i="1">
                            <a:latin typeface="Cambria Math" panose="02040503050406030204" pitchFamily="18" charset="0"/>
                          </a:rPr>
                        </m:ctrlPr>
                      </m:radPr>
                      <m:deg/>
                      <m:e>
                        <m:r>
                          <m:rPr>
                            <m:nor/>
                          </m:rPr>
                          <a:rPr lang="en-US" sz="2399" i="1"/>
                          <m:t>p</m:t>
                        </m:r>
                        <m:r>
                          <m:rPr>
                            <m:nor/>
                          </m:rPr>
                          <a:rPr lang="en-US" sz="2399" baseline="-25000"/>
                          <m:t>1</m:t>
                        </m:r>
                        <m:r>
                          <m:rPr>
                            <m:nor/>
                          </m:rPr>
                          <a:rPr lang="en-US" sz="2399"/>
                          <m:t>(</m:t>
                        </m:r>
                        <m:r>
                          <m:rPr>
                            <m:nor/>
                          </m:rPr>
                          <a:rPr lang="en-US" sz="2399" i="1"/>
                          <m:t>R</m:t>
                        </m:r>
                        <m:r>
                          <m:rPr>
                            <m:nor/>
                          </m:rPr>
                          <a:rPr lang="en-US" sz="2399" baseline="-25000"/>
                          <m:t>1</m:t>
                        </m:r>
                        <m:r>
                          <m:rPr>
                            <m:nor/>
                          </m:rPr>
                          <a:rPr lang="en-US" sz="2399"/>
                          <m:t>−</m:t>
                        </m:r>
                        <m:r>
                          <m:rPr>
                            <m:nor/>
                          </m:rPr>
                          <a:rPr lang="en-US" sz="2399" i="1"/>
                          <m:t>R</m:t>
                        </m:r>
                        <m:r>
                          <m:rPr>
                            <m:nor/>
                          </m:rPr>
                          <a:rPr lang="en-US" sz="2399" i="1" baseline="30000"/>
                          <m:t>e</m:t>
                        </m:r>
                        <m:r>
                          <m:rPr>
                            <m:nor/>
                          </m:rPr>
                          <a:rPr lang="en-US" sz="2399"/>
                          <m:t>)</m:t>
                        </m:r>
                        <m:r>
                          <m:rPr>
                            <m:nor/>
                          </m:rPr>
                          <a:rPr lang="en-US" sz="2399" baseline="30000"/>
                          <m:t>2</m:t>
                        </m:r>
                        <m:r>
                          <m:rPr>
                            <m:nor/>
                          </m:rPr>
                          <a:rPr lang="en-US" sz="2399"/>
                          <m:t>+</m:t>
                        </m:r>
                        <m:r>
                          <m:rPr>
                            <m:nor/>
                          </m:rPr>
                          <a:rPr lang="en-US" sz="2399" i="1"/>
                          <m:t>p</m:t>
                        </m:r>
                        <m:r>
                          <m:rPr>
                            <m:nor/>
                          </m:rPr>
                          <a:rPr lang="en-US" sz="2399" baseline="-25000"/>
                          <m:t>2</m:t>
                        </m:r>
                        <m:r>
                          <m:rPr>
                            <m:nor/>
                          </m:rPr>
                          <a:rPr lang="en-US" sz="2399"/>
                          <m:t>(</m:t>
                        </m:r>
                        <m:r>
                          <m:rPr>
                            <m:nor/>
                          </m:rPr>
                          <a:rPr lang="en-US" sz="2399" i="1"/>
                          <m:t>R</m:t>
                        </m:r>
                        <m:r>
                          <m:rPr>
                            <m:nor/>
                          </m:rPr>
                          <a:rPr lang="en-US" sz="2399" baseline="-25000"/>
                          <m:t>2</m:t>
                        </m:r>
                        <m:r>
                          <m:rPr>
                            <m:nor/>
                          </m:rPr>
                          <a:rPr lang="en-US" sz="2399"/>
                          <m:t>−</m:t>
                        </m:r>
                        <m:r>
                          <m:rPr>
                            <m:nor/>
                          </m:rPr>
                          <a:rPr lang="en-US" sz="2399" i="1"/>
                          <m:t>R</m:t>
                        </m:r>
                        <m:r>
                          <m:rPr>
                            <m:nor/>
                          </m:rPr>
                          <a:rPr lang="en-US" sz="2399" i="1" baseline="30000"/>
                          <m:t>e</m:t>
                        </m:r>
                        <m:r>
                          <m:rPr>
                            <m:nor/>
                          </m:rPr>
                          <a:rPr lang="en-US" sz="2399"/>
                          <m:t>)</m:t>
                        </m:r>
                        <m:r>
                          <m:rPr>
                            <m:nor/>
                          </m:rPr>
                          <a:rPr lang="en-US" sz="2399" baseline="30000"/>
                          <m:t>2</m:t>
                        </m:r>
                        <m:r>
                          <m:rPr>
                            <m:nor/>
                          </m:rPr>
                          <a:rPr lang="en-US" sz="2399" b="1" dirty="0"/>
                          <m:t> </m:t>
                        </m:r>
                      </m:e>
                    </m:rad>
                    <m:r>
                      <a:rPr lang="en-US" sz="2399" i="1" dirty="0">
                        <a:latin typeface="Cambria Math" panose="02040503050406030204" pitchFamily="18" charset="0"/>
                      </a:rPr>
                      <m:t>=</m:t>
                    </m:r>
                  </m:oMath>
                </a14:m>
                <a:r>
                  <a:rPr lang="en-US" sz="2399" dirty="0"/>
                  <a:t>?</a:t>
                </a:r>
              </a:p>
              <a:p>
                <a:pPr marL="0" indent="0">
                  <a:spcAft>
                    <a:spcPts val="1200"/>
                  </a:spcAft>
                  <a:buNone/>
                </a:pPr>
                <a:endParaRPr lang="en-US" sz="2399" dirty="0"/>
              </a:p>
              <a:p>
                <a:pPr marL="0" indent="0">
                  <a:spcAft>
                    <a:spcPts val="1200"/>
                  </a:spcAft>
                  <a:buNone/>
                </a:pPr>
                <a:r>
                  <a:rPr lang="el-GR" sz="2399" dirty="0">
                    <a:solidFill>
                      <a:srgbClr val="FF0000"/>
                    </a:solidFill>
                  </a:rPr>
                  <a:t>σ=</a:t>
                </a:r>
                <a:r>
                  <a:rPr lang="en-US" sz="2399" dirty="0">
                    <a:solidFill>
                      <a:srgbClr val="FF0000"/>
                    </a:solidFill>
                  </a:rPr>
                  <a:t> √((0.5)(0.15-.10)</a:t>
                </a:r>
                <a:r>
                  <a:rPr lang="en-US" sz="2399" baseline="30000" dirty="0">
                    <a:solidFill>
                      <a:srgbClr val="FF0000"/>
                    </a:solidFill>
                  </a:rPr>
                  <a:t> </a:t>
                </a:r>
                <a14:m>
                  <m:oMath xmlns:m="http://schemas.openxmlformats.org/officeDocument/2006/math">
                    <m:r>
                      <m:rPr>
                        <m:nor/>
                      </m:rPr>
                      <a:rPr lang="en-US" sz="2399" baseline="30000">
                        <a:solidFill>
                          <a:srgbClr val="FF0000"/>
                        </a:solidFill>
                      </a:rPr>
                      <m:t>2</m:t>
                    </m:r>
                  </m:oMath>
                </a14:m>
                <a:r>
                  <a:rPr lang="en-US" sz="2399" dirty="0">
                    <a:solidFill>
                      <a:srgbClr val="FF0000"/>
                    </a:solidFill>
                  </a:rPr>
                  <a:t> + (0.5) (0.05-.10)</a:t>
                </a:r>
                <a:r>
                  <a:rPr lang="en-US" sz="2399" baseline="30000" dirty="0">
                    <a:solidFill>
                      <a:srgbClr val="FF0000"/>
                    </a:solidFill>
                  </a:rPr>
                  <a:t> </a:t>
                </a:r>
                <a14:m>
                  <m:oMath xmlns:m="http://schemas.openxmlformats.org/officeDocument/2006/math">
                    <m:r>
                      <m:rPr>
                        <m:nor/>
                      </m:rPr>
                      <a:rPr lang="en-US" sz="2399" baseline="30000">
                        <a:solidFill>
                          <a:srgbClr val="FF0000"/>
                        </a:solidFill>
                      </a:rPr>
                      <m:t>2</m:t>
                    </m:r>
                  </m:oMath>
                </a14:m>
                <a:r>
                  <a:rPr lang="en-US" sz="2399" dirty="0">
                    <a:solidFill>
                      <a:srgbClr val="FF0000"/>
                    </a:solidFill>
                  </a:rPr>
                  <a:t>  = 5%</a:t>
                </a:r>
                <a:endParaRPr lang="en-US" sz="2399"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87480" y="1044232"/>
                <a:ext cx="10771211" cy="5132016"/>
              </a:xfrm>
              <a:blipFill>
                <a:blip r:embed="rId2"/>
                <a:stretch>
                  <a:fillRect l="-340" t="-1663" b="-1069"/>
                </a:stretch>
              </a:blipFill>
            </p:spPr>
            <p:txBody>
              <a:bodyPr/>
              <a:lstStyle/>
              <a:p>
                <a:r>
                  <a:rPr lang="en-US">
                    <a:noFill/>
                  </a:rPr>
                  <a:t> </a:t>
                </a:r>
              </a:p>
            </p:txBody>
          </p:sp>
        </mc:Fallback>
      </mc:AlternateContent>
    </p:spTree>
    <p:extLst>
      <p:ext uri="{BB962C8B-B14F-4D97-AF65-F5344CB8AC3E}">
        <p14:creationId xmlns:p14="http://schemas.microsoft.com/office/powerpoint/2010/main" val="64853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tLang="en-US" dirty="0" err="1">
                <a:ea typeface="ヒラギノ角ゴ Pro W3" charset="-128"/>
              </a:rPr>
              <a:t>Risk</a:t>
            </a:r>
            <a:r>
              <a:rPr lang="fr-FR" altLang="en-US" dirty="0">
                <a:ea typeface="ヒラギノ角ゴ Pro W3" charset="-128"/>
              </a:rPr>
              <a:t>: Standard </a:t>
            </a:r>
            <a:r>
              <a:rPr lang="fr-FR" altLang="en-US" dirty="0" err="1">
                <a:ea typeface="ヒラギノ角ゴ Pro W3" charset="-128"/>
              </a:rPr>
              <a:t>Deviation</a:t>
            </a:r>
            <a:r>
              <a:rPr lang="fr-FR" altLang="en-US" dirty="0">
                <a:ea typeface="ヒラギノ角ゴ Pro W3" charset="-128"/>
              </a:rPr>
              <a:t> </a:t>
            </a:r>
            <a:r>
              <a:rPr lang="fr-FR" altLang="en-US" sz="1799" dirty="0">
                <a:ea typeface="ヒラギノ角ゴ Pro W3" charset="-128"/>
              </a:rPr>
              <a:t>(4 of 4)</a:t>
            </a:r>
            <a:endParaRPr lang="en-US" dirty="0"/>
          </a:p>
        </p:txBody>
      </p:sp>
      <p:sp>
        <p:nvSpPr>
          <p:cNvPr id="3" name="Content Placeholder 2"/>
          <p:cNvSpPr>
            <a:spLocks noGrp="1"/>
          </p:cNvSpPr>
          <p:nvPr>
            <p:ph idx="1"/>
          </p:nvPr>
        </p:nvSpPr>
        <p:spPr/>
        <p:txBody>
          <a:bodyPr>
            <a:normAutofit lnSpcReduction="10000"/>
          </a:bodyPr>
          <a:lstStyle/>
          <a:p>
            <a:r>
              <a:rPr lang="en-US" altLang="en-US" sz="2399" dirty="0">
                <a:ea typeface="ヒラギノ角ゴ Pro W3" charset="-128"/>
              </a:rPr>
              <a:t>Fly-by-Night Airlines has a standard deviation of returns of 5%; Feet-on-the-Ground Bus Company has a standard deviation of returns of 0%.</a:t>
            </a:r>
          </a:p>
          <a:p>
            <a:r>
              <a:rPr lang="en-US" altLang="en-US" sz="2399" dirty="0">
                <a:ea typeface="ヒラギノ角ゴ Pro W3" charset="-128"/>
              </a:rPr>
              <a:t>Clearly, Fly-by-Night Airlines is a riskier stock because its standard deviation of returns of 5% is higher than the zero standard deviation of returns for Feet-on-the-Ground Bus Company, which has a certain return.</a:t>
            </a:r>
          </a:p>
          <a:p>
            <a:r>
              <a:rPr lang="en-US" altLang="en-US" sz="2399" dirty="0">
                <a:ea typeface="ヒラギノ角ゴ Pro W3" charset="-128"/>
              </a:rPr>
              <a:t>A </a:t>
            </a:r>
            <a:r>
              <a:rPr lang="en-US" altLang="en-US" sz="2399" i="1" dirty="0">
                <a:ea typeface="ヒラギノ角ゴ Pro W3" charset="-128"/>
              </a:rPr>
              <a:t>risk-averse</a:t>
            </a:r>
            <a:r>
              <a:rPr lang="en-US" altLang="en-US" sz="2399" dirty="0">
                <a:ea typeface="ヒラギノ角ゴ Pro W3" charset="-128"/>
              </a:rPr>
              <a:t> person prefers stock in the Feet-on-the-Ground (the sure thing) to Fly-by-Night stock (the riskier asset), even though the stocks have the same expected return, 10%. By contrast, a person who prefers risk is a </a:t>
            </a:r>
            <a:r>
              <a:rPr lang="en-US" altLang="en-US" sz="2399" i="1" dirty="0">
                <a:ea typeface="ヒラギノ角ゴ Pro W3" charset="-128"/>
              </a:rPr>
              <a:t>risk </a:t>
            </a:r>
            <a:r>
              <a:rPr lang="en-US" altLang="en-US" sz="2399" i="1" dirty="0" err="1">
                <a:ea typeface="ヒラギノ角ゴ Pro W3" charset="-128"/>
              </a:rPr>
              <a:t>preferrer</a:t>
            </a:r>
            <a:r>
              <a:rPr lang="en-US" altLang="en-US" sz="2399" dirty="0">
                <a:ea typeface="ヒラギノ角ゴ Pro W3" charset="-128"/>
              </a:rPr>
              <a:t> or </a:t>
            </a:r>
            <a:r>
              <a:rPr lang="en-US" altLang="en-US" sz="2399" i="1" dirty="0">
                <a:ea typeface="ヒラギノ角ゴ Pro W3" charset="-128"/>
              </a:rPr>
              <a:t>risk lover</a:t>
            </a:r>
            <a:r>
              <a:rPr lang="en-US" altLang="en-US" sz="2399" dirty="0">
                <a:ea typeface="ヒラギノ角ゴ Pro W3" charset="-128"/>
              </a:rPr>
              <a:t>. We assume people are risk-averse, especially in their financial decisions.</a:t>
            </a:r>
            <a:endParaRPr lang="en-US" sz="2399" dirty="0"/>
          </a:p>
        </p:txBody>
      </p:sp>
    </p:spTree>
    <p:extLst>
      <p:ext uri="{BB962C8B-B14F-4D97-AF65-F5344CB8AC3E}">
        <p14:creationId xmlns:p14="http://schemas.microsoft.com/office/powerpoint/2010/main" val="57131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0E92-EDA3-4287-BC08-FEF0A2859E2A}"/>
              </a:ext>
            </a:extLst>
          </p:cNvPr>
          <p:cNvSpPr>
            <a:spLocks noGrp="1"/>
          </p:cNvSpPr>
          <p:nvPr>
            <p:ph type="title"/>
          </p:nvPr>
        </p:nvSpPr>
        <p:spPr>
          <a:xfrm>
            <a:off x="531812" y="1143000"/>
            <a:ext cx="3048000" cy="1600200"/>
          </a:xfrm>
        </p:spPr>
        <p:txBody>
          <a:bodyPr anchor="b">
            <a:normAutofit fontScale="90000"/>
          </a:bodyPr>
          <a:lstStyle/>
          <a:p>
            <a:r>
              <a:rPr lang="en-US" b="1" dirty="0"/>
              <a:t>Measuring Return and Quantifying Risk</a:t>
            </a:r>
            <a:endParaRPr lang="en-US" dirty="0"/>
          </a:p>
        </p:txBody>
      </p:sp>
      <p:sp>
        <p:nvSpPr>
          <p:cNvPr id="3" name="Text Placeholder 2">
            <a:extLst>
              <a:ext uri="{FF2B5EF4-FFF2-40B4-BE49-F238E27FC236}">
                <a16:creationId xmlns:a16="http://schemas.microsoft.com/office/drawing/2014/main" id="{DB50B706-24CE-480A-B521-BDDBE9319809}"/>
              </a:ext>
            </a:extLst>
          </p:cNvPr>
          <p:cNvSpPr>
            <a:spLocks noGrp="1"/>
          </p:cNvSpPr>
          <p:nvPr>
            <p:ph type="body" sz="half" idx="2"/>
          </p:nvPr>
        </p:nvSpPr>
        <p:spPr>
          <a:xfrm>
            <a:off x="4692871" y="304800"/>
            <a:ext cx="3581399" cy="533400"/>
          </a:xfrm>
        </p:spPr>
        <p:txBody>
          <a:bodyPr>
            <a:normAutofit/>
          </a:bodyPr>
          <a:lstStyle/>
          <a:p>
            <a:r>
              <a:rPr lang="en-US" b="1" dirty="0"/>
              <a:t>Scenario Analysis Method</a:t>
            </a:r>
          </a:p>
          <a:p>
            <a:endParaRPr lang="en-US" dirty="0"/>
          </a:p>
        </p:txBody>
      </p:sp>
      <p:pic>
        <p:nvPicPr>
          <p:cNvPr id="6" name="Content Placeholder 5">
            <a:extLst>
              <a:ext uri="{FF2B5EF4-FFF2-40B4-BE49-F238E27FC236}">
                <a16:creationId xmlns:a16="http://schemas.microsoft.com/office/drawing/2014/main" id="{56BDD249-70CF-4D2C-9BF3-63F49F1CA09B}"/>
              </a:ext>
            </a:extLst>
          </p:cNvPr>
          <p:cNvPicPr>
            <a:picLocks noGrp="1" noChangeAspect="1"/>
          </p:cNvPicPr>
          <p:nvPr>
            <p:ph idx="1"/>
          </p:nvPr>
        </p:nvPicPr>
        <p:blipFill>
          <a:blip r:embed="rId2"/>
          <a:stretch>
            <a:fillRect/>
          </a:stretch>
        </p:blipFill>
        <p:spPr>
          <a:xfrm>
            <a:off x="4799013" y="868325"/>
            <a:ext cx="6858000" cy="2726267"/>
          </a:xfrm>
          <a:prstGeom prst="rect">
            <a:avLst/>
          </a:prstGeom>
          <a:solidFill>
            <a:schemeClr val="accent1">
              <a:tint val="20000"/>
            </a:schemeClr>
          </a:solidFill>
        </p:spPr>
      </p:pic>
      <p:pic>
        <p:nvPicPr>
          <p:cNvPr id="7" name="Picture 6">
            <a:extLst>
              <a:ext uri="{FF2B5EF4-FFF2-40B4-BE49-F238E27FC236}">
                <a16:creationId xmlns:a16="http://schemas.microsoft.com/office/drawing/2014/main" id="{540FEF6C-C0C8-40BE-B4D7-89D685981789}"/>
              </a:ext>
            </a:extLst>
          </p:cNvPr>
          <p:cNvPicPr>
            <a:picLocks noChangeAspect="1"/>
          </p:cNvPicPr>
          <p:nvPr/>
        </p:nvPicPr>
        <p:blipFill>
          <a:blip r:embed="rId3"/>
          <a:stretch>
            <a:fillRect/>
          </a:stretch>
        </p:blipFill>
        <p:spPr>
          <a:xfrm>
            <a:off x="4845270" y="3827721"/>
            <a:ext cx="6858000" cy="2726267"/>
          </a:xfrm>
          <a:prstGeom prst="rect">
            <a:avLst/>
          </a:prstGeom>
          <a:solidFill>
            <a:schemeClr val="accent1">
              <a:tint val="20000"/>
            </a:schemeClr>
          </a:solidFill>
        </p:spPr>
      </p:pic>
      <p:sp>
        <p:nvSpPr>
          <p:cNvPr id="8" name="TextBox 7">
            <a:extLst>
              <a:ext uri="{FF2B5EF4-FFF2-40B4-BE49-F238E27FC236}">
                <a16:creationId xmlns:a16="http://schemas.microsoft.com/office/drawing/2014/main" id="{DAE3E087-C3D0-4D92-9646-1949A8A0BD1D}"/>
              </a:ext>
            </a:extLst>
          </p:cNvPr>
          <p:cNvSpPr txBox="1"/>
          <p:nvPr/>
        </p:nvSpPr>
        <p:spPr>
          <a:xfrm>
            <a:off x="4311871" y="1524000"/>
            <a:ext cx="381000" cy="1754326"/>
          </a:xfrm>
          <a:prstGeom prst="rect">
            <a:avLst/>
          </a:prstGeom>
          <a:noFill/>
        </p:spPr>
        <p:txBody>
          <a:bodyPr wrap="square" rtlCol="0">
            <a:spAutoFit/>
          </a:bodyPr>
          <a:lstStyle/>
          <a:p>
            <a:r>
              <a:rPr lang="en-US" b="1" dirty="0"/>
              <a:t>STOCKS</a:t>
            </a:r>
          </a:p>
        </p:txBody>
      </p:sp>
      <p:sp>
        <p:nvSpPr>
          <p:cNvPr id="9" name="TextBox 8">
            <a:extLst>
              <a:ext uri="{FF2B5EF4-FFF2-40B4-BE49-F238E27FC236}">
                <a16:creationId xmlns:a16="http://schemas.microsoft.com/office/drawing/2014/main" id="{7C453825-460A-40FC-9AEE-207DDAC170DD}"/>
              </a:ext>
            </a:extLst>
          </p:cNvPr>
          <p:cNvSpPr txBox="1"/>
          <p:nvPr/>
        </p:nvSpPr>
        <p:spPr>
          <a:xfrm>
            <a:off x="4311871" y="4343400"/>
            <a:ext cx="381000" cy="1477328"/>
          </a:xfrm>
          <a:prstGeom prst="rect">
            <a:avLst/>
          </a:prstGeom>
          <a:noFill/>
        </p:spPr>
        <p:txBody>
          <a:bodyPr wrap="square" rtlCol="0">
            <a:spAutoFit/>
          </a:bodyPr>
          <a:lstStyle/>
          <a:p>
            <a:r>
              <a:rPr lang="en-US" b="1" dirty="0"/>
              <a:t>BONDS</a:t>
            </a:r>
          </a:p>
        </p:txBody>
      </p:sp>
    </p:spTree>
    <p:extLst>
      <p:ext uri="{BB962C8B-B14F-4D97-AF65-F5344CB8AC3E}">
        <p14:creationId xmlns:p14="http://schemas.microsoft.com/office/powerpoint/2010/main" val="376299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0E92-EDA3-4287-BC08-FEF0A2859E2A}"/>
              </a:ext>
            </a:extLst>
          </p:cNvPr>
          <p:cNvSpPr>
            <a:spLocks noGrp="1"/>
          </p:cNvSpPr>
          <p:nvPr>
            <p:ph type="title"/>
          </p:nvPr>
        </p:nvSpPr>
        <p:spPr>
          <a:xfrm>
            <a:off x="1055604" y="1905000"/>
            <a:ext cx="3596607" cy="2667000"/>
          </a:xfrm>
        </p:spPr>
        <p:txBody>
          <a:bodyPr anchor="b">
            <a:normAutofit/>
          </a:bodyPr>
          <a:lstStyle/>
          <a:p>
            <a:r>
              <a:rPr lang="en-US" b="1" dirty="0"/>
              <a:t>Measuring Return and Quantifying Risk</a:t>
            </a:r>
            <a:endParaRPr lang="en-US" dirty="0"/>
          </a:p>
        </p:txBody>
      </p:sp>
      <p:sp>
        <p:nvSpPr>
          <p:cNvPr id="3" name="Text Placeholder 2">
            <a:extLst>
              <a:ext uri="{FF2B5EF4-FFF2-40B4-BE49-F238E27FC236}">
                <a16:creationId xmlns:a16="http://schemas.microsoft.com/office/drawing/2014/main" id="{DB50B706-24CE-480A-B521-BDDBE9319809}"/>
              </a:ext>
            </a:extLst>
          </p:cNvPr>
          <p:cNvSpPr>
            <a:spLocks noGrp="1"/>
          </p:cNvSpPr>
          <p:nvPr>
            <p:ph type="body" sz="half" idx="2"/>
          </p:nvPr>
        </p:nvSpPr>
        <p:spPr>
          <a:xfrm>
            <a:off x="4799012" y="1066800"/>
            <a:ext cx="3581399" cy="457200"/>
          </a:xfrm>
        </p:spPr>
        <p:txBody>
          <a:bodyPr>
            <a:normAutofit/>
          </a:bodyPr>
          <a:lstStyle/>
          <a:p>
            <a:r>
              <a:rPr lang="en-US" b="1" dirty="0"/>
              <a:t>Scenario Analysis Method</a:t>
            </a:r>
          </a:p>
          <a:p>
            <a:endParaRPr lang="en-US" dirty="0"/>
          </a:p>
        </p:txBody>
      </p:sp>
      <p:pic>
        <p:nvPicPr>
          <p:cNvPr id="10" name="Content Placeholder 4" descr="A screenshot of a cell phone&#10;&#10;Description automatically generated">
            <a:extLst>
              <a:ext uri="{FF2B5EF4-FFF2-40B4-BE49-F238E27FC236}">
                <a16:creationId xmlns:a16="http://schemas.microsoft.com/office/drawing/2014/main" id="{A7F7A16B-E005-47DB-92F6-C54638482499}"/>
              </a:ext>
            </a:extLst>
          </p:cNvPr>
          <p:cNvPicPr>
            <a:picLocks noGrp="1" noChangeAspect="1"/>
          </p:cNvPicPr>
          <p:nvPr>
            <p:ph type="pic" idx="1"/>
          </p:nvPr>
        </p:nvPicPr>
        <p:blipFill rotWithShape="1">
          <a:blip r:embed="rId2"/>
          <a:stretch/>
        </p:blipFill>
        <p:spPr>
          <a:xfrm>
            <a:off x="4951414" y="1801807"/>
            <a:ext cx="6400799" cy="3101985"/>
          </a:xfrm>
          <a:prstGeom prst="rect">
            <a:avLst/>
          </a:prstGeom>
          <a:noFill/>
        </p:spPr>
      </p:pic>
    </p:spTree>
    <p:extLst>
      <p:ext uri="{BB962C8B-B14F-4D97-AF65-F5344CB8AC3E}">
        <p14:creationId xmlns:p14="http://schemas.microsoft.com/office/powerpoint/2010/main" val="40464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B703-6CD7-44F0-8B30-F9A1C05CBBA4}"/>
              </a:ext>
            </a:extLst>
          </p:cNvPr>
          <p:cNvSpPr>
            <a:spLocks noGrp="1"/>
          </p:cNvSpPr>
          <p:nvPr>
            <p:ph type="title"/>
          </p:nvPr>
        </p:nvSpPr>
        <p:spPr>
          <a:xfrm>
            <a:off x="225424" y="786809"/>
            <a:ext cx="9144001" cy="992372"/>
          </a:xfrm>
        </p:spPr>
        <p:txBody>
          <a:bodyPr anchor="b">
            <a:normAutofit/>
          </a:bodyPr>
          <a:lstStyle/>
          <a:p>
            <a:r>
              <a:rPr lang="en-US" sz="3100" b="1" dirty="0"/>
              <a:t>Return, Return Expectation, Risk and Allocation</a:t>
            </a:r>
            <a:br>
              <a:rPr lang="en-US" sz="3100" b="1" dirty="0"/>
            </a:br>
            <a:endParaRPr lang="en-US" sz="31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082B0C-B66C-4F58-AE5B-F0B3656068AB}"/>
                  </a:ext>
                </a:extLst>
              </p:cNvPr>
              <p:cNvSpPr>
                <a:spLocks noGrp="1"/>
              </p:cNvSpPr>
              <p:nvPr>
                <p:ph sz="half" idx="1"/>
              </p:nvPr>
            </p:nvSpPr>
            <p:spPr>
              <a:xfrm>
                <a:off x="227012" y="1752600"/>
                <a:ext cx="11582400" cy="5181600"/>
              </a:xfrm>
            </p:spPr>
            <p:txBody>
              <a:bodyPr>
                <a:normAutofit/>
              </a:bodyPr>
              <a:lstStyle/>
              <a:p>
                <a:pPr marL="0" indent="0">
                  <a:buNone/>
                </a:pPr>
                <a:r>
                  <a:rPr lang="en-US" sz="1700" b="1" u="sng" dirty="0"/>
                  <a:t>Return:</a:t>
                </a:r>
              </a:p>
              <a:p>
                <a:pPr marL="0" indent="0">
                  <a:buNone/>
                </a:pPr>
                <a:r>
                  <a:rPr lang="en-US" sz="1700" dirty="0"/>
                  <a:t>Then the combined portfolio shown in figure 1.5 consisting of 60% stock and 40% bonds shows an expected combined return, variance, and standard deviation of 8.72%, 38.99% or .39x, and 6.24%, respectively. As expected, as we moved from the stock portfolio of 100% to a portfolio of 60% stock and 40% bonds, the return is calculated at 8.72% measured as</a:t>
                </a:r>
              </a:p>
              <a:p>
                <a:pPr marL="0" indent="0">
                  <a:buNone/>
                </a:pPr>
                <a:r>
                  <a:rPr lang="en-US" i="1" dirty="0">
                    <a:solidFill>
                      <a:srgbClr val="FFFF00"/>
                    </a:solidFill>
                  </a:rPr>
                  <a:t>(</a:t>
                </a:r>
                <a:r>
                  <a:rPr lang="en-US" i="1" dirty="0" err="1">
                    <a:solidFill>
                      <a:srgbClr val="FFFF00"/>
                    </a:solidFill>
                  </a:rPr>
                  <a:t>Ws</a:t>
                </a:r>
                <a:r>
                  <a:rPr lang="en-US" i="1" dirty="0">
                    <a:solidFill>
                      <a:srgbClr val="FFFF00"/>
                    </a:solidFill>
                  </a:rPr>
                  <a:t> . Rs) + (Wb . </a:t>
                </a:r>
                <a:r>
                  <a:rPr lang="en-US" i="1" dirty="0" err="1">
                    <a:solidFill>
                      <a:srgbClr val="FFFF00"/>
                    </a:solidFill>
                  </a:rPr>
                  <a:t>Rb</a:t>
                </a:r>
                <a:r>
                  <a:rPr lang="en-US" i="1" dirty="0">
                    <a:solidFill>
                      <a:srgbClr val="FFFF00"/>
                    </a:solidFill>
                  </a:rPr>
                  <a:t>) =  </a:t>
                </a:r>
                <a:r>
                  <a:rPr lang="en-US" i="1" dirty="0"/>
                  <a:t>= (.60) (11.70%) + (.40) (4.25%) =  7.02% + 1.7% = 8.72%</a:t>
                </a:r>
              </a:p>
              <a:p>
                <a:pPr marL="0" indent="0">
                  <a:buNone/>
                </a:pPr>
                <a:r>
                  <a:rPr lang="en-US" sz="1700" b="1" u="sng" dirty="0"/>
                  <a:t>Risk: </a:t>
                </a:r>
              </a:p>
              <a:p>
                <a:pPr marL="0" indent="0">
                  <a:buNone/>
                </a:pPr>
                <a:r>
                  <a:rPr lang="en-US" sz="1700" dirty="0"/>
                  <a:t>The Risk is measured  by the amount of volatility needed to achieve the expected returns. The volatility is basically the variance and standard deviation of the historical rate change of the stocks during the 3 scenarios. The formulas areas follows:</a:t>
                </a:r>
              </a:p>
              <a:p>
                <a:pPr marL="0" indent="0">
                  <a:buNone/>
                </a:pPr>
                <a:endParaRPr lang="en-US" sz="1700" i="1" dirty="0">
                  <a:solidFill>
                    <a:srgbClr val="FFFF00"/>
                  </a:solidFill>
                </a:endParaRPr>
              </a:p>
              <a:p>
                <a:pPr marL="0" indent="0">
                  <a:buNone/>
                </a:pPr>
                <a:r>
                  <a:rPr lang="en-US" dirty="0">
                    <a:solidFill>
                      <a:srgbClr val="FFFF00"/>
                    </a:solidFill>
                  </a:rPr>
                  <a:t>Variance = </a:t>
                </a:r>
                <a14:m>
                  <m:oMath xmlns:m="http://schemas.openxmlformats.org/officeDocument/2006/math">
                    <m:sSubSup>
                      <m:sSubSupPr>
                        <m:ctrlPr>
                          <a:rPr lang="en-US" i="1" smtClean="0">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r>
                  <a:rPr lang="en-US" dirty="0">
                    <a:solidFill>
                      <a:srgbClr val="FFFF00"/>
                    </a:solidFill>
                  </a:rPr>
                  <a:t>Standard Deviation = </a:t>
                </a:r>
                <a14:m>
                  <m:oMath xmlns:m="http://schemas.openxmlformats.org/officeDocument/2006/math">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 </m:t>
                        </m:r>
                      </m:sup>
                    </m:sSubSup>
                    <m:r>
                      <a:rPr lang="en-US">
                        <a:solidFill>
                          <a:srgbClr val="FFFF00"/>
                        </a:solidFill>
                        <a:latin typeface="Cambria Math" panose="02040503050406030204" pitchFamily="18" charset="0"/>
                      </a:rPr>
                      <m:t>=</m:t>
                    </m:r>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m:t>
                        </m:r>
                      </m:e>
                    </m:rad>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r>
                          <a:rPr lang="en-US">
                            <a:solidFill>
                              <a:srgbClr val="FFFF00"/>
                            </a:solidFill>
                            <a:latin typeface="Cambria Math" panose="02040503050406030204" pitchFamily="18" charset="0"/>
                          </a:rPr>
                          <m:t> </m:t>
                        </m:r>
                      </m:sub>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endParaRPr lang="en-US" sz="1700" b="1" u="sng" dirty="0"/>
              </a:p>
            </p:txBody>
          </p:sp>
        </mc:Choice>
        <mc:Fallback xmlns="">
          <p:sp>
            <p:nvSpPr>
              <p:cNvPr id="3" name="Content Placeholder 2">
                <a:extLst>
                  <a:ext uri="{FF2B5EF4-FFF2-40B4-BE49-F238E27FC236}">
                    <a16:creationId xmlns:a16="http://schemas.microsoft.com/office/drawing/2014/main" id="{E5082B0C-B66C-4F58-AE5B-F0B3656068AB}"/>
                  </a:ext>
                </a:extLst>
              </p:cNvPr>
              <p:cNvSpPr>
                <a:spLocks noGrp="1" noRot="1" noChangeAspect="1" noMove="1" noResize="1" noEditPoints="1" noAdjustHandles="1" noChangeArrowheads="1" noChangeShapeType="1" noTextEdit="1"/>
              </p:cNvSpPr>
              <p:nvPr>
                <p:ph sz="half" idx="1"/>
              </p:nvPr>
            </p:nvSpPr>
            <p:spPr>
              <a:xfrm>
                <a:off x="227012" y="1752600"/>
                <a:ext cx="11582400" cy="5181600"/>
              </a:xfrm>
              <a:blipFill>
                <a:blip r:embed="rId2"/>
                <a:stretch>
                  <a:fillRect l="-789" t="-941"/>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4B6CF34E-D854-4735-A7E9-6493694A40EF}"/>
              </a:ext>
            </a:extLst>
          </p:cNvPr>
          <p:cNvSpPr/>
          <p:nvPr/>
        </p:nvSpPr>
        <p:spPr>
          <a:xfrm>
            <a:off x="246873" y="140478"/>
            <a:ext cx="6092825" cy="646331"/>
          </a:xfrm>
          <a:prstGeom prst="rect">
            <a:avLst/>
          </a:prstGeom>
        </p:spPr>
        <p:txBody>
          <a:bodyPr>
            <a:spAutoFit/>
          </a:bodyPr>
          <a:lstStyle/>
          <a:p>
            <a:r>
              <a:rPr lang="en-US" b="1" dirty="0">
                <a:solidFill>
                  <a:srgbClr val="FFFF00"/>
                </a:solidFill>
              </a:rPr>
              <a:t>CHAPTER 1 REVIEW: </a:t>
            </a:r>
            <a:br>
              <a:rPr lang="en-US" b="1" dirty="0"/>
            </a:br>
            <a:r>
              <a:rPr lang="en-US" b="1" dirty="0"/>
              <a:t>Measuring Return and Return Expectation</a:t>
            </a:r>
            <a:endParaRPr lang="en-US" dirty="0"/>
          </a:p>
        </p:txBody>
      </p:sp>
    </p:spTree>
    <p:extLst>
      <p:ext uri="{BB962C8B-B14F-4D97-AF65-F5344CB8AC3E}">
        <p14:creationId xmlns:p14="http://schemas.microsoft.com/office/powerpoint/2010/main" val="213528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0E92-EDA3-4287-BC08-FEF0A2859E2A}"/>
              </a:ext>
            </a:extLst>
          </p:cNvPr>
          <p:cNvSpPr>
            <a:spLocks noGrp="1"/>
          </p:cNvSpPr>
          <p:nvPr>
            <p:ph type="title"/>
          </p:nvPr>
        </p:nvSpPr>
        <p:spPr>
          <a:xfrm>
            <a:off x="227012" y="838200"/>
            <a:ext cx="3733802" cy="2286000"/>
          </a:xfrm>
        </p:spPr>
        <p:txBody>
          <a:bodyPr anchor="b">
            <a:normAutofit fontScale="90000"/>
          </a:bodyPr>
          <a:lstStyle/>
          <a:p>
            <a:r>
              <a:rPr lang="en-US" b="1" dirty="0">
                <a:solidFill>
                  <a:srgbClr val="FFFF00"/>
                </a:solidFill>
              </a:rPr>
              <a:t>CHPATER 1 REVIEW: </a:t>
            </a:r>
            <a:br>
              <a:rPr lang="en-US" b="1" dirty="0"/>
            </a:br>
            <a:br>
              <a:rPr lang="en-US" b="1" dirty="0"/>
            </a:br>
            <a:r>
              <a:rPr lang="en-US" b="1" dirty="0"/>
              <a:t>Measuring Return and Return Expectation</a:t>
            </a:r>
            <a:endParaRPr lang="en-US" dirty="0"/>
          </a:p>
        </p:txBody>
      </p:sp>
      <p:sp>
        <p:nvSpPr>
          <p:cNvPr id="3" name="Text Placeholder 2">
            <a:extLst>
              <a:ext uri="{FF2B5EF4-FFF2-40B4-BE49-F238E27FC236}">
                <a16:creationId xmlns:a16="http://schemas.microsoft.com/office/drawing/2014/main" id="{DB50B706-24CE-480A-B521-BDDBE9319809}"/>
              </a:ext>
            </a:extLst>
          </p:cNvPr>
          <p:cNvSpPr>
            <a:spLocks noGrp="1"/>
          </p:cNvSpPr>
          <p:nvPr>
            <p:ph type="body" sz="half" idx="2"/>
          </p:nvPr>
        </p:nvSpPr>
        <p:spPr>
          <a:xfrm>
            <a:off x="4799012" y="1066800"/>
            <a:ext cx="3581399" cy="457200"/>
          </a:xfrm>
        </p:spPr>
        <p:txBody>
          <a:bodyPr>
            <a:normAutofit/>
          </a:bodyPr>
          <a:lstStyle/>
          <a:p>
            <a:r>
              <a:rPr lang="en-US" b="1" dirty="0"/>
              <a:t>Scenario Analysis Method</a:t>
            </a:r>
          </a:p>
          <a:p>
            <a:endParaRPr lang="en-US" dirty="0"/>
          </a:p>
        </p:txBody>
      </p:sp>
      <p:pic>
        <p:nvPicPr>
          <p:cNvPr id="10" name="Content Placeholder 4" descr="A screenshot of a cell phone&#10;&#10;Description automatically generated">
            <a:extLst>
              <a:ext uri="{FF2B5EF4-FFF2-40B4-BE49-F238E27FC236}">
                <a16:creationId xmlns:a16="http://schemas.microsoft.com/office/drawing/2014/main" id="{A7F7A16B-E005-47DB-92F6-C54638482499}"/>
              </a:ext>
            </a:extLst>
          </p:cNvPr>
          <p:cNvPicPr>
            <a:picLocks noGrp="1" noChangeAspect="1"/>
          </p:cNvPicPr>
          <p:nvPr>
            <p:ph type="pic" idx="1"/>
          </p:nvPr>
        </p:nvPicPr>
        <p:blipFill rotWithShape="1">
          <a:blip r:embed="rId2"/>
          <a:stretch/>
        </p:blipFill>
        <p:spPr>
          <a:xfrm>
            <a:off x="4951414" y="1801807"/>
            <a:ext cx="6400799" cy="3101985"/>
          </a:xfrm>
          <a:prstGeom prst="rect">
            <a:avLst/>
          </a:prstGeom>
          <a:noFill/>
        </p:spPr>
      </p:pic>
    </p:spTree>
    <p:extLst>
      <p:ext uri="{BB962C8B-B14F-4D97-AF65-F5344CB8AC3E}">
        <p14:creationId xmlns:p14="http://schemas.microsoft.com/office/powerpoint/2010/main" val="407112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399" dirty="0">
                <a:ea typeface="ヒラギノ角ゴ Pro W3" charset="-128"/>
              </a:rPr>
              <a:t>Table 4.1 Summary Response of the Quantity of an Asset Demanded to Changes in Wealth, Expected Returns, Risk, and Liquidity</a:t>
            </a:r>
            <a:endParaRPr lang="en-US" sz="2399" dirty="0"/>
          </a:p>
        </p:txBody>
      </p:sp>
      <p:graphicFrame>
        <p:nvGraphicFramePr>
          <p:cNvPr id="4" name="Table 3"/>
          <p:cNvGraphicFramePr>
            <a:graphicFrameLocks noGrp="1"/>
          </p:cNvGraphicFramePr>
          <p:nvPr>
            <p:extLst>
              <p:ext uri="{D42A27DB-BD31-4B8C-83A1-F6EECF244321}">
                <p14:modId xmlns:p14="http://schemas.microsoft.com/office/powerpoint/2010/main" val="2557936038"/>
              </p:ext>
            </p:extLst>
          </p:nvPr>
        </p:nvGraphicFramePr>
        <p:xfrm>
          <a:off x="1709084" y="1905000"/>
          <a:ext cx="9414528" cy="4198157"/>
        </p:xfrm>
        <a:graphic>
          <a:graphicData uri="http://schemas.openxmlformats.org/drawingml/2006/table">
            <a:tbl>
              <a:tblPr firstRow="1" bandRow="1">
                <a:tableStyleId>{2D5ABB26-0587-4C30-8999-92F81FD0307C}</a:tableStyleId>
              </a:tblPr>
              <a:tblGrid>
                <a:gridCol w="3846797">
                  <a:extLst>
                    <a:ext uri="{9D8B030D-6E8A-4147-A177-3AD203B41FA5}">
                      <a16:colId xmlns:a16="http://schemas.microsoft.com/office/drawing/2014/main" val="20000"/>
                    </a:ext>
                  </a:extLst>
                </a:gridCol>
                <a:gridCol w="2748331">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107095">
                <a:tc>
                  <a:txBody>
                    <a:bodyPr/>
                    <a:lstStyle/>
                    <a:p>
                      <a:r>
                        <a:rPr lang="en-US" sz="2400" b="1" dirty="0"/>
                        <a:t>Variable</a:t>
                      </a:r>
                      <a:endParaRPr lang="en-US" sz="2400" b="1"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Change in Variable</a:t>
                      </a:r>
                      <a:endParaRPr lang="en-US" sz="2400" b="1"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Change in Quantity Demanded</a:t>
                      </a:r>
                      <a:endParaRPr lang="en-US" sz="2400" b="1"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9456">
                <a:tc>
                  <a:txBody>
                    <a:bodyPr/>
                    <a:lstStyle/>
                    <a:p>
                      <a:r>
                        <a:rPr lang="en-US" sz="2400" dirty="0"/>
                        <a:t>Wealth</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8100">
                <a:tc>
                  <a:txBody>
                    <a:bodyPr/>
                    <a:lstStyle/>
                    <a:p>
                      <a:r>
                        <a:rPr lang="en-US" sz="2400" dirty="0"/>
                        <a:t>Expected Return relative to other assets</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9335">
                <a:tc>
                  <a:txBody>
                    <a:bodyPr/>
                    <a:lstStyle/>
                    <a:p>
                      <a:r>
                        <a:rPr lang="en-US" sz="2400" dirty="0"/>
                        <a:t>Risk relative to other assets</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latin typeface="+mn-lt"/>
                          <a:ea typeface="+mn-ea"/>
                          <a:cs typeface="+mn-cs"/>
                        </a:rPr>
                        <a:t>?</a:t>
                      </a:r>
                      <a:endParaRPr lang="en-US" sz="2400" dirty="0">
                        <a:solidFill>
                          <a:srgbClr val="FF0000"/>
                        </a:solidFill>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79335">
                <a:tc>
                  <a:txBody>
                    <a:bodyPr/>
                    <a:lstStyle/>
                    <a:p>
                      <a:r>
                        <a:rPr lang="en-US" sz="2400" dirty="0"/>
                        <a:t>Liquidity relative to other assets</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4278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399" dirty="0">
                <a:ea typeface="ヒラギノ角ゴ Pro W3" charset="-128"/>
              </a:rPr>
              <a:t>Table 4.1 Summary Response of the Quantity of an Asset Demanded to Changes in Wealth, Expected Returns, Risk, and Liquidity</a:t>
            </a:r>
            <a:endParaRPr lang="en-US" sz="2399" dirty="0"/>
          </a:p>
        </p:txBody>
      </p:sp>
      <p:graphicFrame>
        <p:nvGraphicFramePr>
          <p:cNvPr id="4" name="Table 3"/>
          <p:cNvGraphicFramePr>
            <a:graphicFrameLocks noGrp="1"/>
          </p:cNvGraphicFramePr>
          <p:nvPr/>
        </p:nvGraphicFramePr>
        <p:xfrm>
          <a:off x="1709084" y="1600676"/>
          <a:ext cx="7927704" cy="4447931"/>
        </p:xfrm>
        <a:graphic>
          <a:graphicData uri="http://schemas.openxmlformats.org/drawingml/2006/table">
            <a:tbl>
              <a:tblPr firstRow="1" bandRow="1">
                <a:tableStyleId>{2D5ABB26-0587-4C30-8999-92F81FD0307C}</a:tableStyleId>
              </a:tblPr>
              <a:tblGrid>
                <a:gridCol w="3239277">
                  <a:extLst>
                    <a:ext uri="{9D8B030D-6E8A-4147-A177-3AD203B41FA5}">
                      <a16:colId xmlns:a16="http://schemas.microsoft.com/office/drawing/2014/main" val="20000"/>
                    </a:ext>
                  </a:extLst>
                </a:gridCol>
                <a:gridCol w="1960615">
                  <a:extLst>
                    <a:ext uri="{9D8B030D-6E8A-4147-A177-3AD203B41FA5}">
                      <a16:colId xmlns:a16="http://schemas.microsoft.com/office/drawing/2014/main" val="20001"/>
                    </a:ext>
                  </a:extLst>
                </a:gridCol>
                <a:gridCol w="2727812">
                  <a:extLst>
                    <a:ext uri="{9D8B030D-6E8A-4147-A177-3AD203B41FA5}">
                      <a16:colId xmlns:a16="http://schemas.microsoft.com/office/drawing/2014/main" val="20002"/>
                    </a:ext>
                  </a:extLst>
                </a:gridCol>
              </a:tblGrid>
              <a:tr h="1188410">
                <a:tc>
                  <a:txBody>
                    <a:bodyPr/>
                    <a:lstStyle/>
                    <a:p>
                      <a:r>
                        <a:rPr lang="en-US" sz="2400" b="1" dirty="0"/>
                        <a:t>Variable</a:t>
                      </a:r>
                      <a:endParaRPr lang="en-US" sz="2400" b="1"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Change in Variable</a:t>
                      </a:r>
                      <a:endParaRPr lang="en-US" sz="2400" b="1"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Change in Quantity Demanded</a:t>
                      </a:r>
                      <a:endParaRPr lang="en-US" sz="2400" b="1"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6875">
                <a:tc>
                  <a:txBody>
                    <a:bodyPr/>
                    <a:lstStyle/>
                    <a:p>
                      <a:r>
                        <a:rPr lang="en-US" sz="2400" dirty="0"/>
                        <a:t>Wealth</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rPr>
                        <a:t>Increase</a:t>
                      </a:r>
                      <a:endParaRPr lang="en-US" sz="2400" dirty="0">
                        <a:solidFill>
                          <a:srgbClr val="FF0000"/>
                        </a:solidFill>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4516">
                <a:tc>
                  <a:txBody>
                    <a:bodyPr/>
                    <a:lstStyle/>
                    <a:p>
                      <a:r>
                        <a:rPr lang="en-US" sz="2400" dirty="0"/>
                        <a:t>Expected Return relative to other assets</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rPr>
                        <a:t>Increase</a:t>
                      </a:r>
                      <a:endParaRPr lang="en-US" sz="2400" dirty="0">
                        <a:solidFill>
                          <a:srgbClr val="FF0000"/>
                        </a:solidFill>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43922">
                <a:tc>
                  <a:txBody>
                    <a:bodyPr/>
                    <a:lstStyle/>
                    <a:p>
                      <a:r>
                        <a:rPr lang="en-US" sz="2400" dirty="0"/>
                        <a:t>Risk relative to other assets</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latin typeface="+mn-lt"/>
                          <a:ea typeface="+mn-ea"/>
                          <a:cs typeface="+mn-cs"/>
                        </a:rPr>
                        <a:t>Decrease</a:t>
                      </a:r>
                      <a:endParaRPr lang="en-US" sz="2400" dirty="0">
                        <a:solidFill>
                          <a:srgbClr val="FF0000"/>
                        </a:solidFill>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43922">
                <a:tc>
                  <a:txBody>
                    <a:bodyPr/>
                    <a:lstStyle/>
                    <a:p>
                      <a:r>
                        <a:rPr lang="en-US" sz="2400" dirty="0"/>
                        <a:t>Liquidity relative to other assets</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Increase</a:t>
                      </a:r>
                      <a:endParaRPr lang="en-US" sz="2400" dirty="0">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rPr>
                        <a:t>Increase</a:t>
                      </a:r>
                      <a:endParaRPr lang="en-US" sz="2400" dirty="0">
                        <a:solidFill>
                          <a:srgbClr val="FF0000"/>
                        </a:solidFill>
                        <a:latin typeface="+mn-lt"/>
                        <a:ea typeface="Verdana" panose="020B0604030504040204" pitchFamily="34" charset="0"/>
                        <a:cs typeface="Verdana" panose="020B0604030504040204" pitchFamily="34" charset="0"/>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248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Supply &amp; Demand in the Bond Market:</a:t>
            </a:r>
            <a:br>
              <a:rPr lang="en-US" altLang="en-US" dirty="0">
                <a:ea typeface="ヒラギノ角ゴ Pro W3" charset="-128"/>
              </a:rPr>
            </a:br>
            <a:r>
              <a:rPr lang="en-US" altLang="en-US" dirty="0">
                <a:ea typeface="ヒラギノ角ゴ Pro W3" charset="-128"/>
              </a:rPr>
              <a:t>Derivation of Demand Curve </a:t>
            </a:r>
            <a:r>
              <a:rPr lang="en-US" altLang="en-US" sz="1799" dirty="0">
                <a:ea typeface="ヒラギノ角ゴ Pro W3" charset="-128"/>
              </a:rPr>
              <a:t>(1 of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defRPr/>
                </a:pPr>
                <a:r>
                  <a:rPr lang="en-US" altLang="ja-JP" sz="2399" dirty="0">
                    <a:ea typeface="ヒラギノ角ゴ Pro W3" charset="-128"/>
                  </a:rPr>
                  <a:t>Consider a one-year discount bond with a face value of $1,000. In this case, the return on this bond is entirely determined by its price. The return is, then, the bond</a:t>
                </a:r>
                <a:r>
                  <a:rPr lang="ja-JP" altLang="en-US" sz="2399" dirty="0"/>
                  <a:t>’</a:t>
                </a:r>
                <a:r>
                  <a:rPr lang="en-US" altLang="ja-JP" sz="2399" dirty="0">
                    <a:ea typeface="ヒラギノ角ゴ Pro W3" charset="-128"/>
                  </a:rPr>
                  <a:t>s yield to maturity.</a:t>
                </a:r>
                <a:endParaRPr lang="en-US" sz="2399" dirty="0"/>
              </a:p>
              <a:p>
                <a:pPr marL="0" indent="0">
                  <a:buNone/>
                  <a:defRPr/>
                </a:pPr>
                <a:endParaRPr lang="en-US" sz="2399" dirty="0"/>
              </a:p>
              <a:p>
                <a:pPr>
                  <a:buFont typeface="Arial"/>
                  <a:buChar char="•"/>
                  <a:defRPr/>
                </a:pPr>
                <a:r>
                  <a:rPr lang="en-US" sz="2399" dirty="0"/>
                  <a:t>Point A: if the bond was selling for $950, then</a:t>
                </a:r>
              </a:p>
              <a:p>
                <a:pPr marL="457063" lvl="1" indent="0">
                  <a:spcAft>
                    <a:spcPts val="1200"/>
                  </a:spcAft>
                  <a:buSzPct val="130000"/>
                  <a:buNone/>
                  <a:defRPr/>
                </a:pPr>
                <a14:m>
                  <m:oMathPara xmlns:m="http://schemas.openxmlformats.org/officeDocument/2006/math">
                    <m:oMathParaPr>
                      <m:jc m:val="centerGroup"/>
                    </m:oMathParaPr>
                    <m:oMath xmlns:m="http://schemas.openxmlformats.org/officeDocument/2006/math">
                      <m:r>
                        <a:rPr lang="en-US" i="1">
                          <a:latin typeface="Cambria Math"/>
                        </a:rPr>
                        <m:t>𝑃</m:t>
                      </m:r>
                      <m:r>
                        <a:rPr lang="en-US" i="1">
                          <a:latin typeface="Cambria Math"/>
                        </a:rPr>
                        <m:t>=$950</m:t>
                      </m:r>
                    </m:oMath>
                  </m:oMathPara>
                </a14:m>
                <a:endParaRPr lang="en-US" dirty="0"/>
              </a:p>
              <a:p>
                <a:pPr marL="457063" lvl="1" indent="0">
                  <a:spcAft>
                    <a:spcPts val="1200"/>
                  </a:spcAft>
                  <a:buSzPct val="130000"/>
                  <a:buNone/>
                  <a:defRPr/>
                </a:pPr>
                <a14:m>
                  <m:oMathPara xmlns:m="http://schemas.openxmlformats.org/officeDocument/2006/math">
                    <m:oMathParaPr>
                      <m:jc m:val="centerGroup"/>
                    </m:oMathParaPr>
                    <m:oMath xmlns:m="http://schemas.openxmlformats.org/officeDocument/2006/math">
                      <m:r>
                        <a:rPr lang="en-US" i="1">
                          <a:latin typeface="Cambria Math"/>
                        </a:rPr>
                        <m:t>𝑖</m:t>
                      </m:r>
                      <m:r>
                        <a:rPr lang="en-US" i="1">
                          <a:latin typeface="Cambria Math"/>
                        </a:rPr>
                        <m:t>=</m:t>
                      </m:r>
                      <m:f>
                        <m:fPr>
                          <m:ctrlPr>
                            <a:rPr lang="en-US" i="1">
                              <a:latin typeface="Cambria Math" panose="02040503050406030204" pitchFamily="18" charset="0"/>
                            </a:rPr>
                          </m:ctrlPr>
                        </m:fPr>
                        <m:num>
                          <m:r>
                            <a:rPr lang="en-US" i="1">
                              <a:latin typeface="Cambria Math"/>
                            </a:rPr>
                            <m:t>($1000−$950)</m:t>
                          </m:r>
                        </m:num>
                        <m:den>
                          <m:r>
                            <a:rPr lang="en-US" i="1">
                              <a:latin typeface="Cambria Math"/>
                            </a:rPr>
                            <m:t>$950</m:t>
                          </m:r>
                        </m:den>
                      </m:f>
                      <m:r>
                        <a:rPr lang="en-US" i="1">
                          <a:latin typeface="Cambria Math"/>
                        </a:rPr>
                        <m:t>=.053=5.3%</m:t>
                      </m:r>
                    </m:oMath>
                  </m:oMathPara>
                </a14:m>
                <a:endParaRPr lang="en-US" dirty="0"/>
              </a:p>
              <a:p>
                <a:pPr marL="457063" lvl="1" indent="0">
                  <a:buSzPct val="130000"/>
                  <a:buNone/>
                  <a:defRPr/>
                </a:pPr>
                <a:r>
                  <a:rPr lang="en-US" dirty="0"/>
                  <a:t>Assume  </a:t>
                </a:r>
                <a14:m>
                  <m:oMath xmlns:m="http://schemas.openxmlformats.org/officeDocument/2006/math">
                    <m:r>
                      <m:rPr>
                        <m:nor/>
                      </m:rPr>
                      <a:rPr lang="en-US" i="1" dirty="0"/>
                      <m:t>B</m:t>
                    </m:r>
                    <m:r>
                      <m:rPr>
                        <m:nor/>
                      </m:rPr>
                      <a:rPr lang="en-US" i="1" baseline="30000" dirty="0"/>
                      <m:t>d</m:t>
                    </m:r>
                    <m:r>
                      <m:rPr>
                        <m:nor/>
                      </m:rPr>
                      <a:rPr lang="en-US" dirty="0"/>
                      <m:t> = </m:t>
                    </m:r>
                    <m:r>
                      <m:rPr>
                        <m:nor/>
                      </m:rPr>
                      <a:rPr lang="en-US" b="0" i="0" dirty="0" smtClean="0"/>
                      <m:t>$</m:t>
                    </m:r>
                    <m:r>
                      <m:rPr>
                        <m:nor/>
                      </m:rPr>
                      <a:rPr lang="en-US" dirty="0"/>
                      <m:t>100</m:t>
                    </m:r>
                    <m:r>
                      <m:rPr>
                        <m:nor/>
                      </m:rPr>
                      <a:rPr lang="en-US" b="0" i="0" dirty="0" smtClean="0"/>
                      <m:t> </m:t>
                    </m:r>
                    <m:r>
                      <m:rPr>
                        <m:nor/>
                      </m:rPr>
                      <a:rPr lang="en-US" b="0" i="0" dirty="0" smtClean="0"/>
                      <m:t>billion</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1961"/>
                </a:stretch>
              </a:blipFill>
            </p:spPr>
            <p:txBody>
              <a:bodyPr/>
              <a:lstStyle/>
              <a:p>
                <a:r>
                  <a:rPr lang="en-US">
                    <a:noFill/>
                  </a:rPr>
                  <a:t> </a:t>
                </a:r>
              </a:p>
            </p:txBody>
          </p:sp>
        </mc:Fallback>
      </mc:AlternateContent>
    </p:spTree>
    <p:extLst>
      <p:ext uri="{BB962C8B-B14F-4D97-AF65-F5344CB8AC3E}">
        <p14:creationId xmlns:p14="http://schemas.microsoft.com/office/powerpoint/2010/main" val="261080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49494"/>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61655"/>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480421" y="3188526"/>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498799" y="4984957"/>
            <a:ext cx="6522456" cy="613891"/>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275570" y="2393960"/>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2531826"/>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330132" y="5154293"/>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39633" y="2431368"/>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132" y="5754637"/>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423746" y="4984956"/>
            <a:ext cx="2666878" cy="369236"/>
          </a:xfrm>
          <a:prstGeom prst="rect">
            <a:avLst/>
          </a:prstGeom>
          <a:noFill/>
        </p:spPr>
        <p:txBody>
          <a:bodyPr wrap="square" rtlCol="0">
            <a:spAutoFit/>
          </a:bodyPr>
          <a:lstStyle/>
          <a:p>
            <a:r>
              <a:rPr lang="en-US" sz="1799"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8107570" y="3052715"/>
            <a:ext cx="632352" cy="1932242"/>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
        <p:nvSpPr>
          <p:cNvPr id="15" name="TextBox 14">
            <a:extLst>
              <a:ext uri="{FF2B5EF4-FFF2-40B4-BE49-F238E27FC236}">
                <a16:creationId xmlns:a16="http://schemas.microsoft.com/office/drawing/2014/main" id="{F4F473C3-FDE4-48E1-8D26-0A73C50309EC}"/>
              </a:ext>
            </a:extLst>
          </p:cNvPr>
          <p:cNvSpPr txBox="1"/>
          <p:nvPr/>
        </p:nvSpPr>
        <p:spPr>
          <a:xfrm>
            <a:off x="9134745" y="3834218"/>
            <a:ext cx="2666878" cy="369236"/>
          </a:xfrm>
          <a:prstGeom prst="rect">
            <a:avLst/>
          </a:prstGeom>
          <a:noFill/>
        </p:spPr>
        <p:txBody>
          <a:bodyPr wrap="square" rtlCol="0">
            <a:spAutoFit/>
          </a:bodyPr>
          <a:lstStyle/>
          <a:p>
            <a:r>
              <a:rPr lang="en-US" sz="1799" b="1" dirty="0">
                <a:solidFill>
                  <a:srgbClr val="FF0000"/>
                </a:solidFill>
              </a:rPr>
              <a:t>Risk Premium</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021" y="2976657"/>
            <a:ext cx="6597311" cy="3118211"/>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TextBox 8">
            <a:extLst>
              <a:ext uri="{FF2B5EF4-FFF2-40B4-BE49-F238E27FC236}">
                <a16:creationId xmlns:a16="http://schemas.microsoft.com/office/drawing/2014/main" id="{2548C6D3-6DE4-4A82-A1E8-5AF6A4EAECBD}"/>
              </a:ext>
            </a:extLst>
          </p:cNvPr>
          <p:cNvSpPr txBox="1"/>
          <p:nvPr/>
        </p:nvSpPr>
        <p:spPr>
          <a:xfrm>
            <a:off x="3682676" y="2801350"/>
            <a:ext cx="1378161" cy="646163"/>
          </a:xfrm>
          <a:prstGeom prst="rect">
            <a:avLst/>
          </a:prstGeom>
          <a:noFill/>
        </p:spPr>
        <p:txBody>
          <a:bodyPr wrap="square" rtlCol="0">
            <a:spAutoFit/>
          </a:bodyPr>
          <a:lstStyle/>
          <a:p>
            <a:r>
              <a:rPr lang="en-US" sz="1799" dirty="0">
                <a:solidFill>
                  <a:srgbClr val="FF0000"/>
                </a:solidFill>
              </a:rPr>
              <a:t>Risk (Volatility)</a:t>
            </a:r>
          </a:p>
        </p:txBody>
      </p:sp>
      <p:sp>
        <p:nvSpPr>
          <p:cNvPr id="18" name="TextBox 17">
            <a:extLst>
              <a:ext uri="{FF2B5EF4-FFF2-40B4-BE49-F238E27FC236}">
                <a16:creationId xmlns:a16="http://schemas.microsoft.com/office/drawing/2014/main" id="{F905E2E4-C70E-468F-BCDB-EC314B7463E8}"/>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428543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Derivation of Demand Curve </a:t>
            </a:r>
            <a:r>
              <a:rPr lang="en-US" altLang="en-US" sz="1799" dirty="0">
                <a:ea typeface="ヒラギノ角ゴ Pro W3" charset="-128"/>
              </a:rPr>
              <a:t>(2 of 3)</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pPr>
                  <a:spcAft>
                    <a:spcPts val="1200"/>
                  </a:spcAft>
                </a:pPr>
                <a:r>
                  <a:rPr lang="en-US" altLang="en-US" sz="2399" dirty="0">
                    <a:ea typeface="ヒラギノ角ゴ Pro W3" charset="-128"/>
                  </a:rPr>
                  <a:t>Point B: if the bond was selling for $900.</a:t>
                </a:r>
              </a:p>
              <a:p>
                <a:pPr marL="0" indent="0">
                  <a:spcAft>
                    <a:spcPts val="1200"/>
                  </a:spcAft>
                  <a:buNone/>
                </a:pPr>
                <a14:m>
                  <m:oMathPara xmlns:m="http://schemas.openxmlformats.org/officeDocument/2006/math">
                    <m:oMathParaPr>
                      <m:jc m:val="centerGroup"/>
                    </m:oMathParaPr>
                    <m:oMath xmlns:m="http://schemas.openxmlformats.org/officeDocument/2006/math">
                      <m:r>
                        <a:rPr lang="en-US" altLang="en-US" sz="2399" i="1">
                          <a:latin typeface="Cambria Math"/>
                          <a:ea typeface="ヒラギノ角ゴ Pro W3" charset="-128"/>
                        </a:rPr>
                        <m:t>𝑃</m:t>
                      </m:r>
                      <m:r>
                        <a:rPr lang="en-US" altLang="en-US" sz="2399" i="1">
                          <a:latin typeface="Cambria Math"/>
                          <a:ea typeface="ヒラギノ角ゴ Pro W3" charset="-128"/>
                        </a:rPr>
                        <m:t>=$900</m:t>
                      </m:r>
                    </m:oMath>
                  </m:oMathPara>
                </a14:m>
                <a:endParaRPr lang="en-US" altLang="en-US" sz="2399" dirty="0">
                  <a:ea typeface="ヒラギノ角ゴ Pro W3" charset="-128"/>
                </a:endParaRPr>
              </a:p>
              <a:p>
                <a:pPr marL="0" indent="0">
                  <a:spcAft>
                    <a:spcPts val="1200"/>
                  </a:spcAft>
                  <a:buNone/>
                </a:pPr>
                <a14:m>
                  <m:oMathPara xmlns:m="http://schemas.openxmlformats.org/officeDocument/2006/math">
                    <m:oMathParaPr>
                      <m:jc m:val="centerGroup"/>
                    </m:oMathParaPr>
                    <m:oMath xmlns:m="http://schemas.openxmlformats.org/officeDocument/2006/math">
                      <m:r>
                        <a:rPr lang="en-US" altLang="en-US" sz="2399" i="1">
                          <a:latin typeface="Cambria Math"/>
                          <a:ea typeface="ヒラギノ角ゴ Pro W3" charset="-128"/>
                        </a:rPr>
                        <m:t>𝑖</m:t>
                      </m:r>
                      <m:r>
                        <a:rPr lang="en-US" altLang="en-US" sz="2399">
                          <a:latin typeface="Cambria Math"/>
                          <a:ea typeface="ヒラギノ角ゴ Pro W3" charset="-128"/>
                        </a:rPr>
                        <m:t>=</m:t>
                      </m:r>
                      <m:f>
                        <m:fPr>
                          <m:ctrlPr>
                            <a:rPr lang="en-US" altLang="en-US" sz="2399" i="1">
                              <a:latin typeface="Cambria Math" panose="02040503050406030204" pitchFamily="18" charset="0"/>
                              <a:ea typeface="ヒラギノ角ゴ Pro W3" charset="-128"/>
                            </a:rPr>
                          </m:ctrlPr>
                        </m:fPr>
                        <m:num>
                          <m:r>
                            <a:rPr lang="en-US" altLang="en-US" sz="2399" i="1">
                              <a:latin typeface="Cambria Math"/>
                              <a:ea typeface="ヒラギノ角ゴ Pro W3" charset="-128"/>
                            </a:rPr>
                            <m:t>($1000−$900)</m:t>
                          </m:r>
                        </m:num>
                        <m:den>
                          <m:r>
                            <a:rPr lang="en-US" altLang="en-US" sz="2399" i="1">
                              <a:latin typeface="Cambria Math"/>
                              <a:ea typeface="ヒラギノ角ゴ Pro W3" charset="-128"/>
                            </a:rPr>
                            <m:t>$900</m:t>
                          </m:r>
                        </m:den>
                      </m:f>
                      <m:r>
                        <a:rPr lang="en-US" altLang="en-US" sz="2399">
                          <a:latin typeface="Cambria Math"/>
                          <a:ea typeface="ヒラギノ角ゴ Pro W3" charset="-128"/>
                        </a:rPr>
                        <m:t>=.111</m:t>
                      </m:r>
                      <m:r>
                        <a:rPr lang="en-US" altLang="en-US" sz="2399" i="1">
                          <a:latin typeface="Cambria Math"/>
                          <a:ea typeface="ヒラギノ角ゴ Pro W3" charset="-128"/>
                        </a:rPr>
                        <m:t>=11.1%</m:t>
                      </m:r>
                    </m:oMath>
                  </m:oMathPara>
                </a14:m>
                <a:endParaRPr lang="en-US" altLang="en-US" sz="2399" dirty="0">
                  <a:ea typeface="ヒラギノ角ゴ Pro W3" charset="-128"/>
                </a:endParaRPr>
              </a:p>
              <a:p>
                <a:pPr marL="0" indent="0">
                  <a:spcAft>
                    <a:spcPts val="1200"/>
                  </a:spcAft>
                  <a:buNone/>
                </a:pPr>
                <a:r>
                  <a:rPr lang="en-US" altLang="en-US" sz="2399" dirty="0">
                    <a:ea typeface="ヒラギノ角ゴ Pro W3" charset="-128"/>
                  </a:rPr>
                  <a:t>Assuming  </a:t>
                </a:r>
                <a14:m>
                  <m:oMath xmlns:m="http://schemas.openxmlformats.org/officeDocument/2006/math">
                    <m:r>
                      <a:rPr lang="en-US" altLang="en-US" sz="2399" i="1">
                        <a:latin typeface="Cambria Math"/>
                        <a:ea typeface="ヒラギノ角ゴ Pro W3" charset="-128"/>
                      </a:rPr>
                      <m:t>𝐵</m:t>
                    </m:r>
                    <m:r>
                      <a:rPr lang="en-US" altLang="en-US" sz="2399" i="1" baseline="30000">
                        <a:latin typeface="Cambria Math"/>
                        <a:ea typeface="ヒラギノ角ゴ Pro W3" charset="-128"/>
                      </a:rPr>
                      <m:t>𝑑</m:t>
                    </m:r>
                    <m:r>
                      <a:rPr lang="en-US" altLang="en-US" sz="2399" i="1">
                        <a:latin typeface="Cambria Math"/>
                        <a:ea typeface="ヒラギノ角ゴ Pro W3" charset="-128"/>
                      </a:rPr>
                      <m:t>=</m:t>
                    </m:r>
                    <m:r>
                      <a:rPr lang="en-US" altLang="en-US" sz="2399" i="1">
                        <a:latin typeface="Cambria Math" panose="02040503050406030204" pitchFamily="18" charset="0"/>
                        <a:ea typeface="ヒラギノ角ゴ Pro W3" charset="-128"/>
                      </a:rPr>
                      <m:t>$</m:t>
                    </m:r>
                    <m:r>
                      <a:rPr lang="en-US" altLang="en-US" sz="2399" i="1">
                        <a:latin typeface="Cambria Math"/>
                        <a:ea typeface="ヒラギノ角ゴ Pro W3" charset="-128"/>
                      </a:rPr>
                      <m:t>200</m:t>
                    </m:r>
                    <m:r>
                      <a:rPr lang="en-US" altLang="en-US" sz="2399" i="1">
                        <a:latin typeface="Cambria Math" panose="02040503050406030204" pitchFamily="18" charset="0"/>
                        <a:ea typeface="ヒラギノ角ゴ Pro W3" charset="-128"/>
                      </a:rPr>
                      <m:t> </m:t>
                    </m:r>
                    <m:r>
                      <a:rPr lang="en-US" altLang="en-US" sz="2399" i="1">
                        <a:latin typeface="Cambria Math" panose="02040503050406030204" pitchFamily="18" charset="0"/>
                        <a:ea typeface="ヒラギノ角ゴ Pro W3" charset="-128"/>
                      </a:rPr>
                      <m:t>𝑏𝑖𝑙𝑙𝑖𝑜𝑛</m:t>
                    </m:r>
                  </m:oMath>
                </a14:m>
                <a:endParaRPr lang="en-US" sz="2399" dirty="0"/>
              </a:p>
              <a:p>
                <a:pPr marL="0" indent="0">
                  <a:spcAft>
                    <a:spcPts val="1200"/>
                  </a:spcAft>
                  <a:buNone/>
                </a:pPr>
                <a:endParaRPr lang="en-US" sz="2399" dirty="0"/>
              </a:p>
              <a:p>
                <a:pPr marL="0" indent="0">
                  <a:spcAft>
                    <a:spcPts val="1200"/>
                  </a:spcAft>
                  <a:buNone/>
                </a:pPr>
                <a:r>
                  <a:rPr lang="en-US" altLang="en-US" sz="2399" dirty="0">
                    <a:ea typeface="ヒラギノ角ゴ Pro W3" charset="-128"/>
                  </a:rPr>
                  <a:t>Here we are applying basic economics—more people will want (demand) the bonds if the expected return is higher.</a:t>
                </a:r>
                <a:endParaRPr lang="en-US" sz="2399" dirty="0"/>
              </a:p>
              <a:p>
                <a:pPr marL="0" indent="0">
                  <a:spcAft>
                    <a:spcPts val="1200"/>
                  </a:spcAft>
                  <a:buNone/>
                </a:pPr>
                <a:endParaRPr lang="en-US" sz="2399"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t="-1775"/>
                </a:stretch>
              </a:blipFill>
            </p:spPr>
            <p:txBody>
              <a:bodyPr/>
              <a:lstStyle/>
              <a:p>
                <a:r>
                  <a:rPr lang="en-US">
                    <a:noFill/>
                  </a:rPr>
                  <a:t> </a:t>
                </a:r>
              </a:p>
            </p:txBody>
          </p:sp>
        </mc:Fallback>
      </mc:AlternateContent>
    </p:spTree>
    <p:extLst>
      <p:ext uri="{BB962C8B-B14F-4D97-AF65-F5344CB8AC3E}">
        <p14:creationId xmlns:p14="http://schemas.microsoft.com/office/powerpoint/2010/main" val="17916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399" dirty="0">
                <a:ea typeface="ヒラギノ角ゴ Pro W3" charset="-128"/>
              </a:rPr>
              <a:t>Figure 4.1 Supply and Demand for Bonds</a:t>
            </a:r>
            <a:endParaRPr lang="en-US" sz="2399" dirty="0"/>
          </a:p>
        </p:txBody>
      </p:sp>
      <p:pic>
        <p:nvPicPr>
          <p:cNvPr id="4" name="Picture 3" descr="The vertical axis has a kink at the origin and is labeled &quot;Price of Bonds, P (dollars).&quot; It ranges from 750 to 1,000 in increments of 50. The horizontal axis is labeled &quot;Quantity of Bonds, B (dollar billions)&quot; and ranges from 0 to 500 in increments of 100. The demand is shown by an upward sloping line and the supply is shown by the downward sloping line and both the lines intersect each other at bond price 850 dollar (i equals 17.6 percent) and quantity of bonds 300. The demand line is labeled &quot;With excess demand, the bond price rises to P equals 850 dollars and i equals 17.6 percent&quot; and the supply curve is labeled &quot;With excess supply, the bond price falls to P equals 850 dollars and i equals 17.6 percent.&quot; The value for demand is shown as 100, 200, 300, 400, and 500.&#10;The value of supply is shown as 950 with i equals 5.3 percent, 900 with i equals 11.1 percent, 850 with i equals 17.6 percent, 800 with i equals 25 percent, and 750 with i equals 33.3 perc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3165" y="1452604"/>
            <a:ext cx="5002498" cy="484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1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Derivation of Supply Curve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altLang="en-US" sz="2399" dirty="0">
                <a:ea typeface="ヒラギノ角ゴ Pro W3" charset="-128"/>
              </a:rPr>
              <a:t>In the last figure, we snuck the supply curve in—the line connecting points F, G, C, H, and I. The derivation follows the same idea as the demand curve.</a:t>
            </a:r>
            <a:endParaRPr lang="en-US" sz="2399" dirty="0"/>
          </a:p>
          <a:p>
            <a:r>
              <a:rPr lang="en-US" altLang="en-US" sz="2399" dirty="0">
                <a:ea typeface="ヒラギノ角ゴ Pro W3" charset="-128"/>
              </a:rPr>
              <a:t>Point F:	</a:t>
            </a:r>
            <a:r>
              <a:rPr lang="en-US" altLang="en-US" sz="2399" i="1" dirty="0">
                <a:ea typeface="ヒラギノ角ゴ Pro W3" charset="-128"/>
              </a:rPr>
              <a:t>P</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$750	</a:t>
            </a:r>
            <a:r>
              <a:rPr lang="en-US" altLang="en-US" sz="2399" i="1" dirty="0">
                <a:ea typeface="ヒラギノ角ゴ Pro W3" charset="-128"/>
              </a:rPr>
              <a:t>i</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33.0%	</a:t>
            </a:r>
            <a:r>
              <a:rPr lang="en-US" altLang="en-US" sz="2399" i="1" dirty="0" err="1">
                <a:ea typeface="ヒラギノ角ゴ Pro W3" charset="-128"/>
              </a:rPr>
              <a:t>B</a:t>
            </a:r>
            <a:r>
              <a:rPr lang="en-US" altLang="en-US" sz="2399" i="1" baseline="30000" dirty="0" err="1">
                <a:ea typeface="ヒラギノ角ゴ Pro W3" charset="-128"/>
              </a:rPr>
              <a:t>s</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100</a:t>
            </a:r>
          </a:p>
          <a:p>
            <a:r>
              <a:rPr lang="en-US" altLang="en-US" sz="2399" dirty="0">
                <a:ea typeface="ヒラギノ角ゴ Pro W3" charset="-128"/>
              </a:rPr>
              <a:t>Point G:	</a:t>
            </a:r>
            <a:r>
              <a:rPr lang="en-US" altLang="en-US" sz="2399" i="1" dirty="0">
                <a:ea typeface="ヒラギノ角ゴ Pro W3" charset="-128"/>
              </a:rPr>
              <a:t>P</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$800	</a:t>
            </a:r>
            <a:r>
              <a:rPr lang="en-US" altLang="en-US" sz="2399" i="1" dirty="0" err="1">
                <a:ea typeface="ヒラギノ角ゴ Pro W3" charset="-128"/>
              </a:rPr>
              <a:t>i</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25.0%	</a:t>
            </a:r>
            <a:r>
              <a:rPr lang="en-US" altLang="en-US" sz="2399" i="1" dirty="0" err="1">
                <a:ea typeface="ヒラギノ角ゴ Pro W3" charset="-128"/>
              </a:rPr>
              <a:t>B</a:t>
            </a:r>
            <a:r>
              <a:rPr lang="en-US" altLang="en-US" sz="2399" i="1" baseline="30000" dirty="0" err="1">
                <a:ea typeface="ヒラギノ角ゴ Pro W3" charset="-128"/>
              </a:rPr>
              <a:t>s</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200</a:t>
            </a:r>
          </a:p>
          <a:p>
            <a:r>
              <a:rPr lang="en-US" altLang="en-US" sz="2399" dirty="0">
                <a:ea typeface="ヒラギノ角ゴ Pro W3" charset="-128"/>
              </a:rPr>
              <a:t>Point C:	</a:t>
            </a:r>
            <a:r>
              <a:rPr lang="en-US" altLang="en-US" sz="2399" i="1" dirty="0">
                <a:ea typeface="ヒラギノ角ゴ Pro W3" charset="-128"/>
              </a:rPr>
              <a:t>P</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$850	</a:t>
            </a:r>
            <a:r>
              <a:rPr lang="en-US" altLang="en-US" sz="2399" i="1" dirty="0" err="1">
                <a:ea typeface="ヒラギノ角ゴ Pro W3" charset="-128"/>
              </a:rPr>
              <a:t>i</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17.6%	</a:t>
            </a:r>
            <a:r>
              <a:rPr lang="en-US" altLang="en-US" sz="2399" i="1" dirty="0" err="1">
                <a:ea typeface="ヒラギノ角ゴ Pro W3" charset="-128"/>
              </a:rPr>
              <a:t>B</a:t>
            </a:r>
            <a:r>
              <a:rPr lang="en-US" altLang="en-US" sz="2399" i="1" baseline="30000" dirty="0" err="1">
                <a:ea typeface="ヒラギノ角ゴ Pro W3" charset="-128"/>
              </a:rPr>
              <a:t>s</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300</a:t>
            </a:r>
          </a:p>
          <a:p>
            <a:r>
              <a:rPr lang="en-US" altLang="en-US" sz="2399" dirty="0">
                <a:ea typeface="ヒラギノ角ゴ Pro W3" charset="-128"/>
              </a:rPr>
              <a:t>Point H:	</a:t>
            </a:r>
            <a:r>
              <a:rPr lang="en-US" altLang="en-US" sz="2399" i="1" dirty="0">
                <a:ea typeface="ヒラギノ角ゴ Pro W3" charset="-128"/>
              </a:rPr>
              <a:t>P</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$900	</a:t>
            </a:r>
            <a:r>
              <a:rPr lang="en-US" altLang="en-US" sz="2399" i="1" dirty="0" err="1">
                <a:ea typeface="ヒラギノ角ゴ Pro W3" charset="-128"/>
              </a:rPr>
              <a:t>i</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11.1%	</a:t>
            </a:r>
            <a:r>
              <a:rPr lang="en-US" altLang="en-US" sz="2399" i="1" dirty="0" err="1">
                <a:ea typeface="ヒラギノ角ゴ Pro W3" charset="-128"/>
              </a:rPr>
              <a:t>B</a:t>
            </a:r>
            <a:r>
              <a:rPr lang="en-US" altLang="en-US" sz="2399" i="1" baseline="30000" dirty="0" err="1">
                <a:ea typeface="ヒラギノ角ゴ Pro W3" charset="-128"/>
              </a:rPr>
              <a:t>s</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400</a:t>
            </a:r>
          </a:p>
          <a:p>
            <a:r>
              <a:rPr lang="en-US" altLang="en-US" sz="2399" dirty="0">
                <a:ea typeface="ヒラギノ角ゴ Pro W3" charset="-128"/>
              </a:rPr>
              <a:t>Point I:	</a:t>
            </a:r>
            <a:r>
              <a:rPr lang="en-US" altLang="en-US" sz="2399" i="1" dirty="0">
                <a:ea typeface="ヒラギノ角ゴ Pro W3" charset="-128"/>
              </a:rPr>
              <a:t>P</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$950	</a:t>
            </a:r>
            <a:r>
              <a:rPr lang="en-US" altLang="en-US" sz="2399" i="1" dirty="0" err="1">
                <a:ea typeface="ヒラギノ角ゴ Pro W3" charset="-128"/>
              </a:rPr>
              <a:t>i</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5.3%	</a:t>
            </a:r>
            <a:r>
              <a:rPr lang="en-US" altLang="en-US" sz="2399" i="1" dirty="0" err="1">
                <a:ea typeface="ヒラギノ角ゴ Pro W3" charset="-128"/>
              </a:rPr>
              <a:t>B</a:t>
            </a:r>
            <a:r>
              <a:rPr lang="en-US" altLang="en-US" sz="2399" i="1" baseline="30000" dirty="0" err="1">
                <a:ea typeface="ヒラギノ角ゴ Pro W3" charset="-128"/>
              </a:rPr>
              <a:t>s</a:t>
            </a:r>
            <a:r>
              <a:rPr lang="en-US" altLang="en-US" sz="2399" dirty="0">
                <a:ea typeface="ヒラギノ角ゴ Pro W3" charset="-128"/>
              </a:rPr>
              <a:t> </a:t>
            </a:r>
            <a:r>
              <a:rPr lang="en-US" altLang="en-US" sz="2399" dirty="0">
                <a:latin typeface="Symbol" panose="05050102010706020507" pitchFamily="18" charset="2"/>
                <a:ea typeface="ヒラギノ角ゴ Pro W3" charset="-128"/>
              </a:rPr>
              <a:t>=</a:t>
            </a:r>
            <a:r>
              <a:rPr lang="en-US" altLang="en-US" sz="2399" dirty="0">
                <a:ea typeface="ヒラギノ角ゴ Pro W3" charset="-128"/>
              </a:rPr>
              <a:t> 500</a:t>
            </a:r>
          </a:p>
          <a:p>
            <a:r>
              <a:rPr lang="en-US" altLang="en-US" sz="2399" dirty="0">
                <a:ea typeface="ヒラギノ角ゴ Pro W3" charset="-128"/>
              </a:rPr>
              <a:t>Supply Curve is </a:t>
            </a:r>
            <a:r>
              <a:rPr lang="en-US" altLang="en-US" sz="2399" i="1" dirty="0" err="1">
                <a:ea typeface="ヒラギノ角ゴ Pro W3" charset="-128"/>
              </a:rPr>
              <a:t>B</a:t>
            </a:r>
            <a:r>
              <a:rPr lang="en-US" altLang="en-US" sz="2399" i="1" baseline="30000" dirty="0" err="1">
                <a:ea typeface="ヒラギノ角ゴ Pro W3" charset="-128"/>
              </a:rPr>
              <a:t>s</a:t>
            </a:r>
            <a:r>
              <a:rPr lang="en-US" altLang="en-US" sz="2399" dirty="0">
                <a:ea typeface="ヒラギノ角ゴ Pro W3" charset="-128"/>
              </a:rPr>
              <a:t> that connects points F, G, C, H, I, and has an upward slope</a:t>
            </a:r>
          </a:p>
          <a:p>
            <a:r>
              <a:rPr lang="en-US" altLang="en-US" sz="2399" dirty="0">
                <a:ea typeface="ヒラギノ角ゴ Pro W3" charset="-128"/>
              </a:rPr>
              <a:t>Again we are applying basic economics—more people will offer (supply) the bonds if the expected return (cost) is lower.</a:t>
            </a:r>
            <a:endParaRPr lang="en-US" sz="2399" dirty="0"/>
          </a:p>
        </p:txBody>
      </p:sp>
    </p:spTree>
    <p:extLst>
      <p:ext uri="{BB962C8B-B14F-4D97-AF65-F5344CB8AC3E}">
        <p14:creationId xmlns:p14="http://schemas.microsoft.com/office/powerpoint/2010/main" val="13530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Market Equilibrium</a:t>
            </a:r>
            <a:endParaRPr lang="en-US" dirty="0"/>
          </a:p>
        </p:txBody>
      </p:sp>
      <p:sp>
        <p:nvSpPr>
          <p:cNvPr id="3" name="Content Placeholder 2"/>
          <p:cNvSpPr>
            <a:spLocks noGrp="1"/>
          </p:cNvSpPr>
          <p:nvPr>
            <p:ph idx="1"/>
          </p:nvPr>
        </p:nvSpPr>
        <p:spPr/>
        <p:txBody>
          <a:bodyPr/>
          <a:lstStyle/>
          <a:p>
            <a:pPr marL="0" indent="0">
              <a:buNone/>
              <a:defRPr/>
            </a:pPr>
            <a:r>
              <a:rPr lang="en-US" sz="2399" dirty="0"/>
              <a:t>The equilibrium follows what we know from supply-demand analysis:</a:t>
            </a:r>
          </a:p>
          <a:p>
            <a:pPr>
              <a:buFont typeface="Arial"/>
              <a:buChar char="•"/>
              <a:defRPr/>
            </a:pPr>
            <a:r>
              <a:rPr lang="en-US" sz="2399" dirty="0"/>
              <a:t>Occurs when </a:t>
            </a:r>
            <a:r>
              <a:rPr lang="en-US" sz="2399" i="1" dirty="0" err="1"/>
              <a:t>B</a:t>
            </a:r>
            <a:r>
              <a:rPr lang="en-US" sz="2399" i="1" baseline="30000" dirty="0" err="1"/>
              <a:t>d</a:t>
            </a:r>
            <a:r>
              <a:rPr lang="en-US" sz="2399" dirty="0"/>
              <a:t> = </a:t>
            </a:r>
            <a:r>
              <a:rPr lang="en-US" sz="2399" i="1" dirty="0" err="1"/>
              <a:t>B</a:t>
            </a:r>
            <a:r>
              <a:rPr lang="en-US" sz="2399" i="1" baseline="30000" dirty="0" err="1"/>
              <a:t>s</a:t>
            </a:r>
            <a:r>
              <a:rPr lang="en-US" sz="2399" dirty="0"/>
              <a:t>, at </a:t>
            </a:r>
            <a:r>
              <a:rPr lang="en-US" sz="2399" i="1" dirty="0"/>
              <a:t>P</a:t>
            </a:r>
            <a:r>
              <a:rPr lang="en-US" sz="2399" dirty="0"/>
              <a:t>* = 850, </a:t>
            </a:r>
            <a:r>
              <a:rPr lang="en-US" sz="2399" i="1" dirty="0" err="1"/>
              <a:t>i</a:t>
            </a:r>
            <a:r>
              <a:rPr lang="en-US" sz="2399" dirty="0"/>
              <a:t>* = 17.6%</a:t>
            </a:r>
          </a:p>
          <a:p>
            <a:pPr>
              <a:buFont typeface="Arial"/>
              <a:buChar char="•"/>
              <a:defRPr/>
            </a:pPr>
            <a:r>
              <a:rPr lang="en-US" sz="2399" dirty="0"/>
              <a:t>When </a:t>
            </a:r>
            <a:r>
              <a:rPr lang="en-US" sz="2399" i="1" dirty="0"/>
              <a:t>P</a:t>
            </a:r>
            <a:r>
              <a:rPr lang="en-US" sz="2399" dirty="0"/>
              <a:t> = $950, </a:t>
            </a:r>
            <a:r>
              <a:rPr lang="en-US" sz="2399" i="1" dirty="0" err="1"/>
              <a:t>i</a:t>
            </a:r>
            <a:r>
              <a:rPr lang="en-US" sz="2399" dirty="0"/>
              <a:t> = 5.3%, </a:t>
            </a:r>
            <a:r>
              <a:rPr lang="en-US" sz="2399" i="1" dirty="0" err="1"/>
              <a:t>B</a:t>
            </a:r>
            <a:r>
              <a:rPr lang="en-US" sz="2399" i="1" baseline="30000" dirty="0" err="1"/>
              <a:t>s</a:t>
            </a:r>
            <a:r>
              <a:rPr lang="en-US" sz="2399" dirty="0"/>
              <a:t> &gt; </a:t>
            </a:r>
            <a:r>
              <a:rPr lang="en-US" sz="2399" i="1" dirty="0" err="1"/>
              <a:t>B</a:t>
            </a:r>
            <a:r>
              <a:rPr lang="en-US" sz="2399" i="1" baseline="30000" dirty="0" err="1"/>
              <a:t>d</a:t>
            </a:r>
            <a:br>
              <a:rPr lang="en-US" sz="2399" dirty="0"/>
            </a:br>
            <a:r>
              <a:rPr lang="en-US" sz="2399" dirty="0"/>
              <a:t>(excess supply): </a:t>
            </a:r>
            <a:r>
              <a:rPr lang="en-US" sz="2399" i="1" dirty="0"/>
              <a:t>P</a:t>
            </a:r>
            <a:r>
              <a:rPr lang="en-US" sz="2399" dirty="0"/>
              <a:t> </a:t>
            </a:r>
            <a:r>
              <a:rPr lang="en-US" sz="2399" dirty="0">
                <a:sym typeface="Symbol"/>
              </a:rPr>
              <a:t>↓ to </a:t>
            </a:r>
            <a:r>
              <a:rPr lang="en-US" sz="2399" i="1" dirty="0">
                <a:sym typeface="Symbol"/>
              </a:rPr>
              <a:t>P</a:t>
            </a:r>
            <a:r>
              <a:rPr lang="en-US" sz="2399" dirty="0">
                <a:sym typeface="Symbol"/>
              </a:rPr>
              <a:t>*, </a:t>
            </a:r>
            <a:r>
              <a:rPr lang="en-US" sz="2399" i="1" dirty="0" err="1">
                <a:sym typeface="Symbol"/>
              </a:rPr>
              <a:t>i</a:t>
            </a:r>
            <a:r>
              <a:rPr lang="en-US" sz="2399" dirty="0">
                <a:sym typeface="Symbol"/>
              </a:rPr>
              <a:t> </a:t>
            </a:r>
            <a:r>
              <a:rPr lang="en-US" sz="2399" dirty="0">
                <a:latin typeface="Times New Roman"/>
                <a:cs typeface="Times New Roman"/>
                <a:sym typeface="Symbol"/>
              </a:rPr>
              <a:t>↑</a:t>
            </a:r>
            <a:r>
              <a:rPr lang="en-US" sz="2399" dirty="0">
                <a:sym typeface="Symbol"/>
              </a:rPr>
              <a:t> to </a:t>
            </a:r>
            <a:r>
              <a:rPr lang="en-US" sz="2399" i="1" dirty="0" err="1">
                <a:sym typeface="Symbol"/>
              </a:rPr>
              <a:t>i</a:t>
            </a:r>
            <a:r>
              <a:rPr lang="en-US" sz="2399" dirty="0">
                <a:sym typeface="Symbol"/>
              </a:rPr>
              <a:t>*</a:t>
            </a:r>
          </a:p>
          <a:p>
            <a:pPr>
              <a:buFont typeface="Arial"/>
              <a:buChar char="•"/>
              <a:defRPr/>
            </a:pPr>
            <a:r>
              <a:rPr lang="en-US" sz="2399" dirty="0"/>
              <a:t>When </a:t>
            </a:r>
            <a:r>
              <a:rPr lang="en-US" sz="2399" i="1" dirty="0"/>
              <a:t>P</a:t>
            </a:r>
            <a:r>
              <a:rPr lang="en-US" sz="2399" dirty="0"/>
              <a:t> = $750, </a:t>
            </a:r>
            <a:r>
              <a:rPr lang="en-US" sz="2399" i="1" dirty="0" err="1"/>
              <a:t>i</a:t>
            </a:r>
            <a:r>
              <a:rPr lang="en-US" sz="2399" dirty="0"/>
              <a:t> = 33.0, </a:t>
            </a:r>
            <a:r>
              <a:rPr lang="en-US" sz="2399" i="1" dirty="0" err="1"/>
              <a:t>B</a:t>
            </a:r>
            <a:r>
              <a:rPr lang="en-US" sz="2399" i="1" baseline="30000" dirty="0" err="1"/>
              <a:t>d</a:t>
            </a:r>
            <a:r>
              <a:rPr lang="en-US" sz="2399" dirty="0"/>
              <a:t> &gt; </a:t>
            </a:r>
            <a:r>
              <a:rPr lang="en-US" sz="2399" i="1" dirty="0" err="1"/>
              <a:t>B</a:t>
            </a:r>
            <a:r>
              <a:rPr lang="en-US" sz="2399" i="1" baseline="30000" dirty="0" err="1"/>
              <a:t>s</a:t>
            </a:r>
            <a:br>
              <a:rPr lang="en-US" sz="2399" dirty="0"/>
            </a:br>
            <a:r>
              <a:rPr lang="en-US" sz="2399" dirty="0"/>
              <a:t>(excess demand): </a:t>
            </a:r>
            <a:r>
              <a:rPr lang="en-US" sz="2399" i="1" dirty="0"/>
              <a:t>P</a:t>
            </a:r>
            <a:r>
              <a:rPr lang="en-US" sz="2399" dirty="0"/>
              <a:t> </a:t>
            </a:r>
            <a:r>
              <a:rPr lang="en-US" sz="2399" dirty="0">
                <a:latin typeface="Times New Roman"/>
                <a:cs typeface="Times New Roman"/>
                <a:sym typeface="Symbol"/>
              </a:rPr>
              <a:t>↑</a:t>
            </a:r>
            <a:r>
              <a:rPr lang="en-US" sz="2399" dirty="0">
                <a:sym typeface="Symbol"/>
              </a:rPr>
              <a:t> to </a:t>
            </a:r>
            <a:r>
              <a:rPr lang="en-US" sz="2399" i="1" dirty="0">
                <a:sym typeface="Symbol"/>
              </a:rPr>
              <a:t>P</a:t>
            </a:r>
            <a:r>
              <a:rPr lang="en-US" sz="2399" dirty="0">
                <a:sym typeface="Symbol"/>
              </a:rPr>
              <a:t>*, </a:t>
            </a:r>
            <a:r>
              <a:rPr lang="en-US" sz="2399" i="1" dirty="0" err="1">
                <a:sym typeface="Symbol"/>
              </a:rPr>
              <a:t>i</a:t>
            </a:r>
            <a:r>
              <a:rPr lang="en-US" sz="2399" dirty="0">
                <a:sym typeface="Symbol"/>
              </a:rPr>
              <a:t> ↓ to </a:t>
            </a:r>
            <a:r>
              <a:rPr lang="en-US" sz="2399" i="1" dirty="0" err="1">
                <a:sym typeface="Symbol"/>
              </a:rPr>
              <a:t>i</a:t>
            </a:r>
            <a:r>
              <a:rPr lang="en-US" sz="2399" dirty="0">
                <a:sym typeface="Symbol"/>
              </a:rPr>
              <a:t>*</a:t>
            </a:r>
            <a:endParaRPr lang="en-US" sz="2399" dirty="0"/>
          </a:p>
        </p:txBody>
      </p:sp>
    </p:spTree>
    <p:extLst>
      <p:ext uri="{BB962C8B-B14F-4D97-AF65-F5344CB8AC3E}">
        <p14:creationId xmlns:p14="http://schemas.microsoft.com/office/powerpoint/2010/main" val="235712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Market Conditions</a:t>
            </a:r>
            <a:endParaRPr lang="en-US" dirty="0"/>
          </a:p>
        </p:txBody>
      </p:sp>
      <p:sp>
        <p:nvSpPr>
          <p:cNvPr id="3" name="Content Placeholder 2"/>
          <p:cNvSpPr>
            <a:spLocks noGrp="1"/>
          </p:cNvSpPr>
          <p:nvPr>
            <p:ph idx="1"/>
          </p:nvPr>
        </p:nvSpPr>
        <p:spPr/>
        <p:txBody>
          <a:bodyPr>
            <a:normAutofit fontScale="92500" lnSpcReduction="10000"/>
          </a:bodyPr>
          <a:lstStyle/>
          <a:p>
            <a:pPr marL="0" indent="0">
              <a:spcBef>
                <a:spcPts val="1200"/>
              </a:spcBef>
              <a:buNone/>
            </a:pPr>
            <a:r>
              <a:rPr lang="en-US" altLang="en-US" sz="2399" b="1" dirty="0">
                <a:ea typeface="ヒラギノ角ゴ Pro W3" charset="-128"/>
              </a:rPr>
              <a:t>Market equilibrium </a:t>
            </a:r>
            <a:r>
              <a:rPr lang="en-US" altLang="en-US" sz="2399" dirty="0">
                <a:ea typeface="ヒラギノ角ゴ Pro W3" charset="-128"/>
              </a:rPr>
              <a:t>occurs when the amount that people are willing to buy (</a:t>
            </a:r>
            <a:r>
              <a:rPr lang="en-US" altLang="en-US" sz="2399" i="1" dirty="0">
                <a:ea typeface="ヒラギノ角ゴ Pro W3" charset="-128"/>
              </a:rPr>
              <a:t>demand</a:t>
            </a:r>
            <a:r>
              <a:rPr lang="en-US" altLang="en-US" sz="2399" dirty="0">
                <a:ea typeface="ヒラギノ角ゴ Pro W3" charset="-128"/>
              </a:rPr>
              <a:t>) equals the amount that people are willing to sell (</a:t>
            </a:r>
            <a:r>
              <a:rPr lang="en-US" altLang="en-US" sz="2399" i="1" dirty="0">
                <a:ea typeface="ヒラギノ角ゴ Pro W3" charset="-128"/>
              </a:rPr>
              <a:t>supply</a:t>
            </a:r>
            <a:r>
              <a:rPr lang="en-US" altLang="en-US" sz="2399" dirty="0">
                <a:ea typeface="ヒラギノ角ゴ Pro W3" charset="-128"/>
              </a:rPr>
              <a:t>) at a given price</a:t>
            </a:r>
          </a:p>
          <a:p>
            <a:pPr marL="0" indent="0">
              <a:spcBef>
                <a:spcPts val="1200"/>
              </a:spcBef>
              <a:buNone/>
            </a:pPr>
            <a:r>
              <a:rPr lang="en-US" altLang="en-US" sz="2399" dirty="0">
                <a:ea typeface="ヒラギノ角ゴ Pro W3" charset="-128"/>
              </a:rPr>
              <a:t>	Trading level</a:t>
            </a:r>
          </a:p>
          <a:p>
            <a:pPr marL="0" indent="0">
              <a:spcBef>
                <a:spcPts val="1200"/>
              </a:spcBef>
              <a:buNone/>
            </a:pPr>
            <a:r>
              <a:rPr lang="en-US" altLang="en-US" sz="2399" b="1" dirty="0">
                <a:ea typeface="ヒラギノ角ゴ Pro W3" charset="-128"/>
              </a:rPr>
              <a:t>Excess supply </a:t>
            </a:r>
            <a:r>
              <a:rPr lang="en-US" altLang="en-US" sz="2399" dirty="0">
                <a:ea typeface="ヒラギノ角ゴ Pro W3" charset="-128"/>
              </a:rPr>
              <a:t>occurs when the amount that people are willing to sell (</a:t>
            </a:r>
            <a:r>
              <a:rPr lang="en-US" altLang="en-US" sz="2399" i="1" dirty="0">
                <a:ea typeface="ヒラギノ角ゴ Pro W3" charset="-128"/>
              </a:rPr>
              <a:t>supply</a:t>
            </a:r>
            <a:r>
              <a:rPr lang="en-US" altLang="en-US" sz="2399" dirty="0">
                <a:ea typeface="ヒラギノ角ゴ Pro W3" charset="-128"/>
              </a:rPr>
              <a:t>) is greater than the amount people are willing to buy (</a:t>
            </a:r>
            <a:r>
              <a:rPr lang="en-US" altLang="en-US" sz="2399" i="1" dirty="0">
                <a:ea typeface="ヒラギノ角ゴ Pro W3" charset="-128"/>
              </a:rPr>
              <a:t>demand</a:t>
            </a:r>
            <a:r>
              <a:rPr lang="en-US" altLang="en-US" sz="2399" dirty="0">
                <a:ea typeface="ヒラギノ角ゴ Pro W3" charset="-128"/>
              </a:rPr>
              <a:t>) at a given price</a:t>
            </a:r>
          </a:p>
          <a:p>
            <a:pPr marL="0" indent="0">
              <a:spcBef>
                <a:spcPts val="1200"/>
              </a:spcBef>
              <a:buNone/>
            </a:pPr>
            <a:r>
              <a:rPr lang="en-US" altLang="en-US" sz="2399" dirty="0">
                <a:ea typeface="ヒラギノ角ゴ Pro W3" charset="-128"/>
              </a:rPr>
              <a:t>	sell more than willing to buy</a:t>
            </a:r>
          </a:p>
          <a:p>
            <a:pPr marL="0" indent="0">
              <a:spcBef>
                <a:spcPts val="1200"/>
              </a:spcBef>
              <a:buNone/>
            </a:pPr>
            <a:r>
              <a:rPr lang="en-US" altLang="en-US" sz="2399" b="1" dirty="0">
                <a:ea typeface="ヒラギノ角ゴ Pro W3" charset="-128"/>
              </a:rPr>
              <a:t>Excess demand </a:t>
            </a:r>
            <a:r>
              <a:rPr lang="en-US" altLang="en-US" sz="2399" dirty="0">
                <a:ea typeface="ヒラギノ角ゴ Pro W3" charset="-128"/>
              </a:rPr>
              <a:t>occurs when the amount that people are willing to buy (</a:t>
            </a:r>
            <a:r>
              <a:rPr lang="en-US" altLang="en-US" sz="2399" i="1" dirty="0">
                <a:ea typeface="ヒラギノ角ゴ Pro W3" charset="-128"/>
              </a:rPr>
              <a:t>demand</a:t>
            </a:r>
            <a:r>
              <a:rPr lang="en-US" altLang="en-US" sz="2399" dirty="0">
                <a:ea typeface="ヒラギノ角ゴ Pro W3" charset="-128"/>
              </a:rPr>
              <a:t>) is greater than the amount that people are willing to sell (</a:t>
            </a:r>
            <a:r>
              <a:rPr lang="en-US" altLang="en-US" sz="2399" i="1" dirty="0">
                <a:ea typeface="ヒラギノ角ゴ Pro W3" charset="-128"/>
              </a:rPr>
              <a:t>supply</a:t>
            </a:r>
            <a:r>
              <a:rPr lang="en-US" altLang="en-US" sz="2399" dirty="0">
                <a:ea typeface="ヒラギノ角ゴ Pro W3" charset="-128"/>
              </a:rPr>
              <a:t>) at a given price</a:t>
            </a:r>
          </a:p>
          <a:p>
            <a:pPr marL="0" indent="0">
              <a:spcBef>
                <a:spcPts val="1200"/>
              </a:spcBef>
              <a:buNone/>
            </a:pPr>
            <a:r>
              <a:rPr lang="en-US" sz="2399" dirty="0">
                <a:ea typeface="ヒラギノ角ゴ Pro W3" charset="-128"/>
              </a:rPr>
              <a:t>	Buy more than willing to sell</a:t>
            </a:r>
            <a:endParaRPr lang="en-US" sz="2399" dirty="0"/>
          </a:p>
        </p:txBody>
      </p:sp>
    </p:spTree>
    <p:extLst>
      <p:ext uri="{BB962C8B-B14F-4D97-AF65-F5344CB8AC3E}">
        <p14:creationId xmlns:p14="http://schemas.microsoft.com/office/powerpoint/2010/main" val="367836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ea typeface="ヒラギノ角ゴ Pro W3" charset="-128"/>
              </a:rPr>
              <a:t>Changes in Equilibrium Interest Rates: How Factors Shift the Demand Curve</a:t>
            </a:r>
            <a:br>
              <a:rPr lang="en-US" altLang="en-US" dirty="0">
                <a:ea typeface="ヒラギノ角ゴ Pro W3" charset="-128"/>
              </a:rPr>
            </a:br>
            <a:r>
              <a:rPr lang="en-US" altLang="en-US" sz="1799" dirty="0">
                <a:ea typeface="ヒラギノ角ゴ Pro W3" charset="-128"/>
              </a:rPr>
              <a:t>(1 of 5)</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altLang="en-US" sz="2399" dirty="0">
                <a:ea typeface="ヒラギノ角ゴ Pro W3" charset="-128"/>
              </a:rPr>
              <a:t>Remember: movements along the curve will be due to price changes alone.</a:t>
            </a:r>
          </a:p>
          <a:p>
            <a:pPr marL="402215" indent="-402215">
              <a:buFontTx/>
              <a:buAutoNum type="arabicPeriod"/>
            </a:pPr>
            <a:endParaRPr lang="en-US" altLang="en-US" sz="2399" dirty="0">
              <a:ea typeface="ヒラギノ角ゴ Pro W3" charset="-128"/>
            </a:endParaRPr>
          </a:p>
          <a:p>
            <a:pPr marL="402215" indent="-402215">
              <a:buFontTx/>
              <a:buAutoNum type="arabicPeriod"/>
            </a:pPr>
            <a:r>
              <a:rPr lang="en-US" altLang="en-US" sz="2399" dirty="0">
                <a:ea typeface="ヒラギノ角ゴ Pro W3" charset="-128"/>
              </a:rPr>
              <a:t>Wealth/saving</a:t>
            </a:r>
          </a:p>
          <a:p>
            <a:pPr lvl="1"/>
            <a:r>
              <a:rPr lang="en-US" altLang="en-US" dirty="0">
                <a:ea typeface="ヒラギノ角ゴ Pro W3" charset="-128"/>
              </a:rPr>
              <a:t>Economy </a:t>
            </a:r>
            <a:r>
              <a:rPr lang="en-US" altLang="en-US" dirty="0">
                <a:ea typeface="ヒラギノ角ゴ Pro W3" charset="-128"/>
                <a:sym typeface="Symbol" panose="05050102010706020507" pitchFamily="18" charset="2"/>
              </a:rPr>
              <a:t>up, wealth up</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a:t>
            </a:r>
            <a:r>
              <a:rPr lang="en-US" altLang="en-US" dirty="0">
                <a:ea typeface="ヒラギノ角ゴ Pro W3" charset="-128"/>
                <a:sym typeface="Symbol" panose="05050102010706020507" pitchFamily="18" charset="2"/>
              </a:rPr>
              <a:t>higher,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shifts out to right</a:t>
            </a:r>
            <a:endParaRPr lang="en-US" dirty="0"/>
          </a:p>
          <a:p>
            <a:pPr marL="1031565" lvl="1">
              <a:spcAft>
                <a:spcPts val="1200"/>
              </a:spcAft>
              <a:buNone/>
            </a:pPr>
            <a:r>
              <a:rPr lang="en-US" altLang="en-US" dirty="0">
                <a:ea typeface="ヒラギノ角ゴ Pro W3" charset="-128"/>
              </a:rPr>
              <a:t>OR</a:t>
            </a:r>
          </a:p>
          <a:p>
            <a:pPr lvl="1"/>
            <a:r>
              <a:rPr lang="en-US" altLang="en-US" dirty="0">
                <a:ea typeface="ヒラギノ角ゴ Pro W3" charset="-128"/>
              </a:rPr>
              <a:t>Economy </a:t>
            </a:r>
            <a:r>
              <a:rPr lang="en-US" altLang="en-US" dirty="0">
                <a:ea typeface="ヒラギノ角ゴ Pro W3" charset="-128"/>
                <a:sym typeface="Symbol" panose="05050102010706020507" pitchFamily="18" charset="2"/>
              </a:rPr>
              <a:t>down, wealth down</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a:t>
            </a:r>
            <a:r>
              <a:rPr lang="en-US" altLang="en-US" dirty="0">
                <a:solidFill>
                  <a:srgbClr val="FF0000"/>
                </a:solidFill>
                <a:ea typeface="ヒラギノ角ゴ Pro W3" charset="-128"/>
                <a:sym typeface="Symbol" panose="05050102010706020507" pitchFamily="18" charset="2"/>
              </a:rPr>
              <a:t>lower</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shifts out to </a:t>
            </a:r>
            <a:r>
              <a:rPr lang="en-US" altLang="en-US" dirty="0">
                <a:solidFill>
                  <a:srgbClr val="FF0000"/>
                </a:solidFill>
                <a:ea typeface="ヒラギノ角ゴ Pro W3" charset="-128"/>
                <a:sym typeface="Symbol" panose="05050102010706020507" pitchFamily="18" charset="2"/>
              </a:rPr>
              <a:t>left</a:t>
            </a:r>
            <a:endParaRPr lang="en-US" dirty="0">
              <a:solidFill>
                <a:srgbClr val="FF0000"/>
              </a:solidFill>
            </a:endParaRPr>
          </a:p>
        </p:txBody>
      </p:sp>
    </p:spTree>
    <p:extLst>
      <p:ext uri="{BB962C8B-B14F-4D97-AF65-F5344CB8AC3E}">
        <p14:creationId xmlns:p14="http://schemas.microsoft.com/office/powerpoint/2010/main" val="161483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How Factors Shift the Demand Curve</a:t>
            </a:r>
            <a:br>
              <a:rPr lang="en-US" altLang="en-US" dirty="0">
                <a:ea typeface="ヒラギノ角ゴ Pro W3" charset="-128"/>
              </a:rPr>
            </a:br>
            <a:r>
              <a:rPr lang="en-US" altLang="en-US" sz="1799" dirty="0">
                <a:ea typeface="ヒラギノ角ゴ Pro W3" charset="-128"/>
              </a:rPr>
              <a:t>(2 of 5)</a:t>
            </a:r>
            <a:endParaRPr lang="en-US" dirty="0"/>
          </a:p>
        </p:txBody>
      </p:sp>
      <p:sp>
        <p:nvSpPr>
          <p:cNvPr id="3" name="Content Placeholder 2"/>
          <p:cNvSpPr>
            <a:spLocks noGrp="1"/>
          </p:cNvSpPr>
          <p:nvPr>
            <p:ph idx="1"/>
          </p:nvPr>
        </p:nvSpPr>
        <p:spPr/>
        <p:txBody>
          <a:bodyPr/>
          <a:lstStyle/>
          <a:p>
            <a:pPr marL="402215" indent="-402215">
              <a:buFontTx/>
              <a:buAutoNum type="arabicPeriod" startAt="2"/>
            </a:pPr>
            <a:r>
              <a:rPr lang="en-US" altLang="en-US" sz="2399" dirty="0">
                <a:ea typeface="ヒラギノ角ゴ Pro W3" charset="-128"/>
              </a:rPr>
              <a:t>Expected Returns on bonds</a:t>
            </a:r>
          </a:p>
          <a:p>
            <a:pPr lvl="1"/>
            <a:r>
              <a:rPr lang="en-US" altLang="en-US" i="1" dirty="0" err="1">
                <a:ea typeface="ヒラギノ角ゴ Pro W3" charset="-128"/>
              </a:rPr>
              <a:t>i</a:t>
            </a:r>
            <a:r>
              <a:rPr lang="en-US" altLang="en-US" dirty="0">
                <a:ea typeface="ヒラギノ角ゴ Pro W3" charset="-128"/>
              </a:rPr>
              <a:t> </a:t>
            </a:r>
            <a:r>
              <a:rPr lang="en-US" altLang="en-US" dirty="0">
                <a:ea typeface="ヒラギノ角ゴ Pro W3" charset="-128"/>
                <a:sym typeface="Symbol" panose="05050102010706020507" pitchFamily="18" charset="2"/>
              </a:rPr>
              <a:t>↓ in future, </a:t>
            </a:r>
            <a:r>
              <a:rPr lang="en-US" altLang="en-US" i="1" dirty="0">
                <a:ea typeface="ヒラギノ角ゴ Pro W3" charset="-128"/>
                <a:sym typeface="Symbol" panose="05050102010706020507" pitchFamily="18" charset="2"/>
              </a:rPr>
              <a:t>R</a:t>
            </a:r>
            <a:r>
              <a:rPr lang="en-US" altLang="en-US" i="1" baseline="30000" dirty="0">
                <a:ea typeface="ヒラギノ角ゴ Pro W3" charset="-128"/>
                <a:sym typeface="Symbol" panose="05050102010706020507" pitchFamily="18" charset="2"/>
              </a:rPr>
              <a:t>e</a:t>
            </a:r>
            <a:r>
              <a:rPr lang="en-US" altLang="en-US" dirty="0">
                <a:ea typeface="ヒラギノ角ゴ Pro W3" charset="-128"/>
                <a:sym typeface="Symbol" panose="05050102010706020507" pitchFamily="18" charset="2"/>
              </a:rPr>
              <a:t> for long-term bonds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a:p>
            <a:pPr marL="1031565" lvl="1">
              <a:spcAft>
                <a:spcPts val="1200"/>
              </a:spcAft>
              <a:buNone/>
            </a:pPr>
            <a:r>
              <a:rPr lang="en-US" altLang="en-US" dirty="0">
                <a:solidFill>
                  <a:srgbClr val="000000"/>
                </a:solidFill>
                <a:ea typeface="ヒラギノ角ゴ Pro W3" charset="-128"/>
              </a:rPr>
              <a:t>OR</a:t>
            </a:r>
          </a:p>
          <a:p>
            <a:pPr lvl="1"/>
            <a:r>
              <a:rPr lang="en-US" altLang="en-US" dirty="0">
                <a:sym typeface="Symbol"/>
              </a:rPr>
              <a:t></a:t>
            </a:r>
            <a:r>
              <a:rPr lang="en-US" altLang="en-US" i="1" baseline="30000" dirty="0">
                <a:ea typeface="ヒラギノ角ゴ Pro W3" charset="-128"/>
              </a:rPr>
              <a:t>e</a:t>
            </a:r>
            <a:r>
              <a:rPr lang="en-US" altLang="en-US" dirty="0">
                <a:ea typeface="ヒラギノ角ゴ Pro W3" charset="-128"/>
              </a:rPr>
              <a:t> </a:t>
            </a:r>
            <a:r>
              <a:rPr lang="en-US" altLang="en-US" dirty="0">
                <a:ea typeface="ヒラギノ角ゴ Pro W3" charset="-128"/>
                <a:sym typeface="Symbol" panose="05050102010706020507" pitchFamily="18" charset="2"/>
              </a:rPr>
              <a:t>↓, relative </a:t>
            </a:r>
            <a:r>
              <a:rPr lang="en-US" altLang="en-US" i="1" dirty="0">
                <a:ea typeface="ヒラギノ角ゴ Pro W3" charset="-128"/>
                <a:sym typeface="Symbol" panose="05050102010706020507" pitchFamily="18" charset="2"/>
              </a:rPr>
              <a:t>R</a:t>
            </a:r>
            <a:r>
              <a:rPr lang="en-US" altLang="en-US" i="1" baseline="30000" dirty="0">
                <a:ea typeface="ヒラギノ角ゴ Pro W3" charset="-128"/>
                <a:sym typeface="Symbol" panose="05050102010706020507" pitchFamily="18" charset="2"/>
              </a:rPr>
              <a:t>e</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p:txBody>
      </p:sp>
    </p:spTree>
    <p:extLst>
      <p:ext uri="{BB962C8B-B14F-4D97-AF65-F5344CB8AC3E}">
        <p14:creationId xmlns:p14="http://schemas.microsoft.com/office/powerpoint/2010/main" val="96306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How Factors Shift the Demand Curve</a:t>
            </a:r>
            <a:br>
              <a:rPr lang="en-US" altLang="en-US" dirty="0">
                <a:ea typeface="ヒラギノ角ゴ Pro W3" charset="-128"/>
              </a:rPr>
            </a:br>
            <a:r>
              <a:rPr lang="en-US" altLang="en-US" sz="1799" dirty="0">
                <a:ea typeface="ヒラギノ角ゴ Pro W3" charset="-128"/>
              </a:rPr>
              <a:t>(3 of 5)</a:t>
            </a:r>
            <a:endParaRPr lang="en-US" dirty="0"/>
          </a:p>
        </p:txBody>
      </p:sp>
      <p:sp>
        <p:nvSpPr>
          <p:cNvPr id="3" name="Content Placeholder 2"/>
          <p:cNvSpPr>
            <a:spLocks noGrp="1"/>
          </p:cNvSpPr>
          <p:nvPr>
            <p:ph idx="1"/>
          </p:nvPr>
        </p:nvSpPr>
        <p:spPr/>
        <p:txBody>
          <a:bodyPr/>
          <a:lstStyle/>
          <a:p>
            <a:pPr marL="0" indent="0">
              <a:buNone/>
            </a:pPr>
            <a:r>
              <a:rPr lang="en-US" altLang="en-US" sz="2399" dirty="0">
                <a:ea typeface="ヒラギノ角ゴ Pro W3" charset="-128"/>
              </a:rPr>
              <a:t>…and Expected Returns on other assets</a:t>
            </a:r>
          </a:p>
          <a:p>
            <a:pPr lvl="1"/>
            <a:r>
              <a:rPr lang="en-US" altLang="en-US" i="1" dirty="0">
                <a:ea typeface="ヒラギノ角ゴ Pro W3" charset="-128"/>
              </a:rPr>
              <a:t>ER </a:t>
            </a:r>
            <a:r>
              <a:rPr lang="en-US" altLang="en-US" dirty="0">
                <a:ea typeface="ヒラギノ角ゴ Pro W3" charset="-128"/>
              </a:rPr>
              <a:t>on other asset (stock) </a:t>
            </a:r>
            <a:r>
              <a:rPr lang="en-US" altLang="en-US" dirty="0">
                <a:ea typeface="ヒラギノ角ゴ Pro W3" charset="-128"/>
                <a:sym typeface="Symbol" panose="05050102010706020507" pitchFamily="18" charset="2"/>
              </a:rPr>
              <a:t>↑</a:t>
            </a:r>
            <a:endParaRPr lang="en-US" dirty="0"/>
          </a:p>
          <a:p>
            <a:pPr lvl="1"/>
            <a:r>
              <a:rPr lang="en-US" altLang="en-US" i="1" dirty="0">
                <a:ea typeface="ヒラギノ角ゴ Pro W3" charset="-128"/>
              </a:rPr>
              <a:t>R</a:t>
            </a:r>
            <a:r>
              <a:rPr lang="en-US" altLang="en-US" i="1" baseline="30000" dirty="0">
                <a:ea typeface="ヒラギノ角ゴ Pro W3" charset="-128"/>
              </a:rPr>
              <a:t>e</a:t>
            </a:r>
            <a:r>
              <a:rPr lang="en-US" altLang="en-US" dirty="0">
                <a:ea typeface="ヒラギノ角ゴ Pro W3" charset="-128"/>
              </a:rPr>
              <a:t> for long-term bonds </a:t>
            </a:r>
            <a:r>
              <a:rPr lang="en-US" altLang="en-US" dirty="0">
                <a:ea typeface="ヒラギノ角ゴ Pro W3" charset="-128"/>
                <a:sym typeface="Symbol" panose="05050102010706020507" pitchFamily="18" charset="2"/>
              </a:rPr>
              <a:t>↓</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left</a:t>
            </a:r>
            <a:endParaRPr lang="en-US" dirty="0"/>
          </a:p>
          <a:p>
            <a:pPr marL="0" indent="0">
              <a:buNone/>
            </a:pPr>
            <a:r>
              <a:rPr lang="en-US" altLang="en-US" sz="2399" dirty="0">
                <a:ea typeface="ヒラギノ角ゴ Pro W3" charset="-128"/>
              </a:rPr>
              <a:t>These are closely tied to </a:t>
            </a:r>
            <a:r>
              <a:rPr lang="en-US" altLang="en-US" sz="2399" i="1" dirty="0">
                <a:ea typeface="ヒラギノ角ゴ Pro W3" charset="-128"/>
              </a:rPr>
              <a:t>expected interest rate</a:t>
            </a:r>
            <a:r>
              <a:rPr lang="en-US" altLang="en-US" sz="2399" dirty="0">
                <a:ea typeface="ヒラギノ角ゴ Pro W3" charset="-128"/>
              </a:rPr>
              <a:t> and </a:t>
            </a:r>
            <a:r>
              <a:rPr lang="en-US" altLang="en-US" sz="2399" i="1" dirty="0">
                <a:ea typeface="ヒラギノ角ゴ Pro W3" charset="-128"/>
              </a:rPr>
              <a:t>expected inflation</a:t>
            </a:r>
            <a:r>
              <a:rPr lang="en-US" altLang="en-US" sz="2399" dirty="0">
                <a:ea typeface="ヒラギノ角ゴ Pro W3" charset="-128"/>
              </a:rPr>
              <a:t> from Table 4.2</a:t>
            </a:r>
            <a:endParaRPr lang="en-US" sz="2399" dirty="0"/>
          </a:p>
        </p:txBody>
      </p:sp>
    </p:spTree>
    <p:extLst>
      <p:ext uri="{BB962C8B-B14F-4D97-AF65-F5344CB8AC3E}">
        <p14:creationId xmlns:p14="http://schemas.microsoft.com/office/powerpoint/2010/main" val="367558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How Factors Shift the Demand Curve</a:t>
            </a:r>
            <a:br>
              <a:rPr lang="en-US" altLang="en-US" dirty="0">
                <a:ea typeface="ヒラギノ角ゴ Pro W3" charset="-128"/>
              </a:rPr>
            </a:br>
            <a:r>
              <a:rPr lang="en-US" altLang="en-US" sz="1799" dirty="0">
                <a:ea typeface="ヒラギノ角ゴ Pro W3" charset="-128"/>
              </a:rPr>
              <a:t>(4 of 5)</a:t>
            </a:r>
            <a:endParaRPr lang="en-US" dirty="0"/>
          </a:p>
        </p:txBody>
      </p:sp>
      <p:sp>
        <p:nvSpPr>
          <p:cNvPr id="3" name="Content Placeholder 2"/>
          <p:cNvSpPr>
            <a:spLocks noGrp="1"/>
          </p:cNvSpPr>
          <p:nvPr>
            <p:ph idx="1"/>
          </p:nvPr>
        </p:nvSpPr>
        <p:spPr/>
        <p:txBody>
          <a:bodyPr/>
          <a:lstStyle/>
          <a:p>
            <a:pPr marL="402215" indent="-402215">
              <a:buFontTx/>
              <a:buAutoNum type="arabicPeriod" startAt="3"/>
            </a:pPr>
            <a:r>
              <a:rPr lang="en-US" altLang="en-US" sz="2399" dirty="0">
                <a:ea typeface="ヒラギノ角ゴ Pro W3" charset="-128"/>
              </a:rPr>
              <a:t>Risk</a:t>
            </a:r>
          </a:p>
          <a:p>
            <a:pPr lvl="1"/>
            <a:r>
              <a:rPr lang="en-US" altLang="en-US" dirty="0">
                <a:ea typeface="ヒラギノ角ゴ Pro W3" charset="-128"/>
              </a:rPr>
              <a:t>Risk of bonds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a:p>
            <a:pPr marL="1031565" lvl="1">
              <a:spcAft>
                <a:spcPts val="1200"/>
              </a:spcAft>
              <a:buNone/>
            </a:pPr>
            <a:r>
              <a:rPr lang="en-US" altLang="en-US" dirty="0">
                <a:solidFill>
                  <a:srgbClr val="000000"/>
                </a:solidFill>
                <a:ea typeface="ヒラギノ角ゴ Pro W3" charset="-128"/>
              </a:rPr>
              <a:t>OR</a:t>
            </a:r>
          </a:p>
          <a:p>
            <a:pPr lvl="1"/>
            <a:r>
              <a:rPr lang="en-US" altLang="en-US" dirty="0">
                <a:ea typeface="ヒラギノ角ゴ Pro W3" charset="-128"/>
              </a:rPr>
              <a:t>Risk of other assets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p:txBody>
      </p:sp>
    </p:spTree>
    <p:extLst>
      <p:ext uri="{BB962C8B-B14F-4D97-AF65-F5344CB8AC3E}">
        <p14:creationId xmlns:p14="http://schemas.microsoft.com/office/powerpoint/2010/main" val="356327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How Factors Shift the Demand Curve</a:t>
            </a:r>
            <a:br>
              <a:rPr lang="en-US" altLang="en-US" dirty="0">
                <a:ea typeface="ヒラギノ角ゴ Pro W3" charset="-128"/>
              </a:rPr>
            </a:br>
            <a:r>
              <a:rPr lang="en-US" altLang="en-US" sz="1799" dirty="0">
                <a:ea typeface="ヒラギノ角ゴ Pro W3" charset="-128"/>
              </a:rPr>
              <a:t>(5 of 5)</a:t>
            </a:r>
            <a:endParaRPr lang="en-US" dirty="0"/>
          </a:p>
        </p:txBody>
      </p:sp>
      <p:sp>
        <p:nvSpPr>
          <p:cNvPr id="3" name="Content Placeholder 2"/>
          <p:cNvSpPr>
            <a:spLocks noGrp="1"/>
          </p:cNvSpPr>
          <p:nvPr>
            <p:ph idx="1"/>
          </p:nvPr>
        </p:nvSpPr>
        <p:spPr/>
        <p:txBody>
          <a:bodyPr/>
          <a:lstStyle/>
          <a:p>
            <a:pPr marL="402215" indent="-402215">
              <a:buFontTx/>
              <a:buAutoNum type="arabicPeriod" startAt="4"/>
            </a:pPr>
            <a:r>
              <a:rPr lang="en-US" altLang="en-US" sz="2399" dirty="0">
                <a:ea typeface="ヒラギノ角ゴ Pro W3" charset="-128"/>
              </a:rPr>
              <a:t>Liquidity</a:t>
            </a:r>
          </a:p>
          <a:p>
            <a:pPr lvl="1"/>
            <a:r>
              <a:rPr lang="en-US" altLang="en-US" dirty="0">
                <a:ea typeface="ヒラギノ角ゴ Pro W3" charset="-128"/>
              </a:rPr>
              <a:t>Liquidity of bonds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a:p>
            <a:pPr marL="1031565" lvl="1">
              <a:spcAft>
                <a:spcPts val="1200"/>
              </a:spcAft>
              <a:buNone/>
            </a:pPr>
            <a:r>
              <a:rPr lang="en-US" altLang="en-US" dirty="0">
                <a:solidFill>
                  <a:srgbClr val="000000"/>
                </a:solidFill>
                <a:ea typeface="ヒラギノ角ゴ Pro W3" charset="-128"/>
              </a:rPr>
              <a:t>OR</a:t>
            </a:r>
          </a:p>
          <a:p>
            <a:pPr lvl="1"/>
            <a:r>
              <a:rPr lang="en-US" altLang="en-US" dirty="0">
                <a:ea typeface="ヒラギノ角ゴ Pro W3" charset="-128"/>
              </a:rPr>
              <a:t>Liquidity of other assets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B</a:t>
            </a:r>
            <a:r>
              <a:rPr lang="en-US" altLang="en-US" i="1" baseline="30000" dirty="0" err="1">
                <a:ea typeface="ヒラギノ角ゴ Pro W3" charset="-128"/>
                <a:sym typeface="Symbol" panose="05050102010706020507" pitchFamily="18" charset="2"/>
              </a:rPr>
              <a:t>d</a:t>
            </a:r>
            <a:r>
              <a:rPr lang="en-US" altLang="en-US" dirty="0">
                <a:ea typeface="ヒラギノ角ゴ Pro W3" charset="-128"/>
                <a:sym typeface="Symbol" panose="05050102010706020507" pitchFamily="18" charset="2"/>
              </a:rPr>
              <a:t> ↑</a:t>
            </a:r>
            <a:endParaRPr lang="en-US" dirty="0"/>
          </a:p>
          <a:p>
            <a:pPr lvl="1"/>
            <a:r>
              <a:rPr lang="en-US" altLang="en-US" i="1" dirty="0" err="1">
                <a:ea typeface="ヒラギノ角ゴ Pro W3" charset="-128"/>
              </a:rPr>
              <a:t>B</a:t>
            </a:r>
            <a:r>
              <a:rPr lang="en-US" altLang="en-US" i="1" baseline="30000" dirty="0" err="1">
                <a:ea typeface="ヒラギノ角ゴ Pro W3" charset="-128"/>
              </a:rPr>
              <a:t>d</a:t>
            </a:r>
            <a:r>
              <a:rPr lang="en-US" altLang="en-US" dirty="0">
                <a:ea typeface="ヒラギノ角ゴ Pro W3" charset="-128"/>
              </a:rPr>
              <a:t> shifts out to right</a:t>
            </a:r>
            <a:endParaRPr lang="en-US" dirty="0"/>
          </a:p>
        </p:txBody>
      </p:sp>
    </p:spTree>
    <p:extLst>
      <p:ext uri="{BB962C8B-B14F-4D97-AF65-F5344CB8AC3E}">
        <p14:creationId xmlns:p14="http://schemas.microsoft.com/office/powerpoint/2010/main" val="310255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285376" y="533413"/>
            <a:ext cx="10457236" cy="779535"/>
          </a:xfrm>
        </p:spPr>
        <p:txBody>
          <a:bodyPr/>
          <a:lstStyle/>
          <a:p>
            <a:r>
              <a:rPr lang="en-US" dirty="0"/>
              <a:t>The Study of Finance</a:t>
            </a:r>
          </a:p>
        </p:txBody>
      </p:sp>
      <p:sp>
        <p:nvSpPr>
          <p:cNvPr id="3" name="Content Placeholder 2">
            <a:extLst>
              <a:ext uri="{FF2B5EF4-FFF2-40B4-BE49-F238E27FC236}">
                <a16:creationId xmlns:a16="http://schemas.microsoft.com/office/drawing/2014/main" id="{96871210-675C-45BE-A438-9985097E236F}"/>
              </a:ext>
            </a:extLst>
          </p:cNvPr>
          <p:cNvSpPr>
            <a:spLocks noGrp="1"/>
          </p:cNvSpPr>
          <p:nvPr>
            <p:ph idx="1"/>
          </p:nvPr>
        </p:nvSpPr>
        <p:spPr>
          <a:xfrm>
            <a:off x="150812" y="1600200"/>
            <a:ext cx="7162800" cy="4859248"/>
          </a:xfrm>
        </p:spPr>
        <p:txBody>
          <a:bodyPr>
            <a:normAutofit/>
          </a:bodyPr>
          <a:lstStyle/>
          <a:p>
            <a:r>
              <a:rPr lang="en-US" u="sng" dirty="0">
                <a:solidFill>
                  <a:schemeClr val="tx1"/>
                </a:solidFill>
              </a:rPr>
              <a:t>3 FACTORS BEFORE YOU </a:t>
            </a:r>
            <a:r>
              <a:rPr lang="en-US" b="1" u="sng" dirty="0">
                <a:solidFill>
                  <a:schemeClr val="tx1"/>
                </a:solidFill>
              </a:rPr>
              <a:t>INVEST</a:t>
            </a:r>
          </a:p>
          <a:p>
            <a:pPr lvl="1"/>
            <a:r>
              <a:rPr lang="en-US" b="1" dirty="0">
                <a:solidFill>
                  <a:schemeClr val="tx1"/>
                </a:solidFill>
              </a:rPr>
              <a:t>Measure  Expected Return</a:t>
            </a:r>
          </a:p>
          <a:p>
            <a:pPr lvl="1"/>
            <a:r>
              <a:rPr lang="en-US" b="1" dirty="0">
                <a:solidFill>
                  <a:schemeClr val="tx1"/>
                </a:solidFill>
              </a:rPr>
              <a:t>Quantify Risk</a:t>
            </a:r>
          </a:p>
          <a:p>
            <a:pPr lvl="1"/>
            <a:r>
              <a:rPr lang="en-US" b="1" dirty="0">
                <a:solidFill>
                  <a:schemeClr val="tx1"/>
                </a:solidFill>
              </a:rPr>
              <a:t>Set Time (Exit)</a:t>
            </a:r>
          </a:p>
          <a:p>
            <a:pPr lvl="1"/>
            <a:endParaRPr lang="en-US" b="1" dirty="0">
              <a:solidFill>
                <a:schemeClr val="tx1"/>
              </a:solidFill>
            </a:endParaRPr>
          </a:p>
          <a:p>
            <a:pPr lvl="1"/>
            <a:endParaRPr lang="en-US" b="1" dirty="0">
              <a:solidFill>
                <a:schemeClr val="tx1"/>
              </a:solidFill>
            </a:endParaRPr>
          </a:p>
          <a:p>
            <a:pPr marL="231775" lvl="1" indent="0">
              <a:buNone/>
            </a:pPr>
            <a:r>
              <a:rPr lang="en-US" u="sng" dirty="0"/>
              <a:t>1 more FACTOR BEFORE YOU </a:t>
            </a:r>
            <a:r>
              <a:rPr lang="en-US" b="1" u="sng" dirty="0"/>
              <a:t>INVEST (discuss in detail later)</a:t>
            </a:r>
          </a:p>
          <a:p>
            <a:pPr lvl="1"/>
            <a:r>
              <a:rPr lang="en-US" b="1" dirty="0">
                <a:solidFill>
                  <a:schemeClr val="tx1"/>
                </a:solidFill>
              </a:rPr>
              <a:t>Allocation / </a:t>
            </a:r>
            <a:r>
              <a:rPr lang="en-US" b="1" dirty="0" err="1">
                <a:solidFill>
                  <a:schemeClr val="tx1"/>
                </a:solidFill>
              </a:rPr>
              <a:t>Diversifiaction</a:t>
            </a:r>
            <a:endParaRPr lang="en-US" b="1" dirty="0">
              <a:solidFill>
                <a:schemeClr val="tx1"/>
              </a:solidFill>
            </a:endParaRPr>
          </a:p>
        </p:txBody>
      </p:sp>
      <p:cxnSp>
        <p:nvCxnSpPr>
          <p:cNvPr id="9" name="Straight Arrow Connector 8">
            <a:extLst>
              <a:ext uri="{FF2B5EF4-FFF2-40B4-BE49-F238E27FC236}">
                <a16:creationId xmlns:a16="http://schemas.microsoft.com/office/drawing/2014/main" id="{C4C5ED01-F76D-4BDF-BBD3-1BCBEE4D8C2E}"/>
              </a:ext>
            </a:extLst>
          </p:cNvPr>
          <p:cNvCxnSpPr>
            <a:cxnSpLocks/>
          </p:cNvCxnSpPr>
          <p:nvPr/>
        </p:nvCxnSpPr>
        <p:spPr>
          <a:xfrm>
            <a:off x="4867982" y="1981200"/>
            <a:ext cx="245286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6F007E-1129-4B0E-9243-201EA8507E03}"/>
              </a:ext>
            </a:extLst>
          </p:cNvPr>
          <p:cNvSpPr txBox="1"/>
          <p:nvPr/>
        </p:nvSpPr>
        <p:spPr>
          <a:xfrm>
            <a:off x="7466012" y="1447800"/>
            <a:ext cx="3931584" cy="1476943"/>
          </a:xfrm>
          <a:prstGeom prst="rect">
            <a:avLst/>
          </a:prstGeom>
          <a:noFill/>
          <a:ln w="66675">
            <a:solidFill>
              <a:srgbClr val="002060"/>
            </a:solidFill>
          </a:ln>
        </p:spPr>
        <p:txBody>
          <a:bodyPr wrap="square" rtlCol="0">
            <a:spAutoFit/>
          </a:bodyPr>
          <a:lstStyle/>
          <a:p>
            <a:pPr marL="285664" indent="-285664">
              <a:buFont typeface="Arial" panose="020B0604020202020204" pitchFamily="34" charset="0"/>
              <a:buChar char="•"/>
            </a:pPr>
            <a:r>
              <a:rPr lang="en-US" sz="1799" dirty="0"/>
              <a:t>Buying Stocks / Buying Bonds</a:t>
            </a:r>
          </a:p>
          <a:p>
            <a:pPr marL="285664" indent="-285664">
              <a:buFont typeface="Arial" panose="020B0604020202020204" pitchFamily="34" charset="0"/>
              <a:buChar char="•"/>
            </a:pPr>
            <a:r>
              <a:rPr lang="en-US" sz="1799" dirty="0"/>
              <a:t>Buying Assets / Equipment</a:t>
            </a:r>
          </a:p>
          <a:p>
            <a:pPr marL="285664" indent="-285664">
              <a:buFont typeface="Arial" panose="020B0604020202020204" pitchFamily="34" charset="0"/>
              <a:buChar char="•"/>
            </a:pPr>
            <a:r>
              <a:rPr lang="en-US" sz="1799" dirty="0"/>
              <a:t>Starting a New Project</a:t>
            </a:r>
          </a:p>
          <a:p>
            <a:pPr marL="285664" indent="-285664">
              <a:buFont typeface="Arial" panose="020B0604020202020204" pitchFamily="34" charset="0"/>
              <a:buChar char="•"/>
            </a:pPr>
            <a:r>
              <a:rPr lang="en-US" sz="1799" dirty="0"/>
              <a:t>Buying a Company</a:t>
            </a:r>
          </a:p>
          <a:p>
            <a:pPr marL="285664" indent="-285664">
              <a:buFont typeface="Arial" panose="020B0604020202020204" pitchFamily="34" charset="0"/>
              <a:buChar char="•"/>
            </a:pPr>
            <a:r>
              <a:rPr lang="en-US" sz="1799" dirty="0"/>
              <a:t>Starting a new Company</a:t>
            </a:r>
          </a:p>
        </p:txBody>
      </p:sp>
    </p:spTree>
    <p:extLst>
      <p:ext uri="{BB962C8B-B14F-4D97-AF65-F5344CB8AC3E}">
        <p14:creationId xmlns:p14="http://schemas.microsoft.com/office/powerpoint/2010/main" val="9246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917" y="893"/>
            <a:ext cx="10512862" cy="469640"/>
          </a:xfrm>
        </p:spPr>
        <p:txBody>
          <a:bodyPr/>
          <a:lstStyle/>
          <a:p>
            <a:r>
              <a:rPr lang="en-US" altLang="en-US" sz="2399" dirty="0">
                <a:ea typeface="ヒラギノ角ゴ Pro W3" charset="-128"/>
              </a:rPr>
              <a:t>Figure 4.2 Shift in the Demand Curve for Bonds</a:t>
            </a:r>
            <a:endParaRPr lang="en-US" sz="2399" dirty="0"/>
          </a:p>
        </p:txBody>
      </p:sp>
      <p:pic>
        <p:nvPicPr>
          <p:cNvPr id="4" name="Picture 2" descr="The vertical axis has a kink at the origin and is labeled &quot;Price of Bonds, P.&quot; It ranges from 750 to 1,000 in increments of 50. The horizontal axis is labeled &quot;Quantity of Bonds, B&quot; and ranges from 0 to 700 in increments of 100. The demand is shown by an downward sloping line and shows that an increase in the demand for bonds shifts the bond demand curve rightward. The price of bonds, P for the demand curve on the left are shown as follows:&#10;◦ 950 for quantity of bond 100&#10;◦ 900 for quantity of bond 200&#10;◦ 850 for quantity of bond 300&#10;◦ 800 for quantity of bond 400&#10;◦ 750 for quantity of bond 500&#10;The price of bonds, P for the demand curve on the right are shown as follows:&#10;◦ 950 for quantity of bond 300&#10;◦ 900 for quantity of bond 400&#10;◦ 850 for quantity of bond 500&#10;◦ 800 for quantity of bond 600&#10;◦ 750 for quantity of bond 7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784" y="499235"/>
            <a:ext cx="7597925" cy="570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56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25" y="117510"/>
            <a:ext cx="10512862" cy="429892"/>
          </a:xfrm>
        </p:spPr>
        <p:txBody>
          <a:bodyPr/>
          <a:lstStyle/>
          <a:p>
            <a:r>
              <a:rPr lang="en-US" altLang="en-US" sz="2399" dirty="0">
                <a:ea typeface="ヒラギノ角ゴ Pro W3" charset="-128"/>
              </a:rPr>
              <a:t>Figure 4.3 Shift in the Supply Curve for Bonds</a:t>
            </a:r>
            <a:endParaRPr lang="en-US" sz="2399" dirty="0"/>
          </a:p>
        </p:txBody>
      </p:sp>
      <p:pic>
        <p:nvPicPr>
          <p:cNvPr id="4" name="Picture 2" descr="The vertical axis has a kink at the origin and is labeled &quot;Price of Bonds, P.&quot; It ranges from 750 to 1,000 in increments of 50. The horizontal axis is labeled &quot;Quantity of Bonds, B&quot; and ranges from 0 to 700 in increments of 100. The supply is shown by an upward sloping line and shows that an increase in the supply of bonds shifts the bond supply curve rightward. The price of bonds, P for the demand curve on the left are shown as follows:&#10;◦ 750 for quantity of bond 100&#10;◦ 800 for quantity of bond 200&#10;◦ 850 for quantity of bond 300&#10;◦ 900 for quantity of bond 400&#10;◦ 950 for quantity of bond 500&#10;The price of bonds, P for the demand curve on the right are shown as follows:&#10;◦ 750 for quantity of bond 300&#10;◦ 800 for quantity of bond 400&#10;◦ 850 for quantity of bond 500&#10;◦ 900 for quantity of bond 600&#10;◦ 950 for quantity of bond 7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561" y="547401"/>
            <a:ext cx="8728742" cy="595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97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Chapter Summary </a:t>
            </a:r>
            <a:endParaRPr lang="en-US" dirty="0"/>
          </a:p>
        </p:txBody>
      </p:sp>
      <p:sp>
        <p:nvSpPr>
          <p:cNvPr id="3" name="Content Placeholder 2"/>
          <p:cNvSpPr>
            <a:spLocks noGrp="1"/>
          </p:cNvSpPr>
          <p:nvPr>
            <p:ph idx="1"/>
          </p:nvPr>
        </p:nvSpPr>
        <p:spPr/>
        <p:txBody>
          <a:bodyPr>
            <a:normAutofit/>
          </a:bodyPr>
          <a:lstStyle/>
          <a:p>
            <a:r>
              <a:rPr lang="en-US" altLang="en-US" dirty="0">
                <a:ea typeface="ヒラギノ角ゴ Pro W3" charset="-128"/>
              </a:rPr>
              <a:t>Determining Asset Demand: We examined the forces that affect the demand and supply of assets.</a:t>
            </a:r>
          </a:p>
          <a:p>
            <a:r>
              <a:rPr lang="en-US" altLang="en-US" dirty="0">
                <a:ea typeface="ヒラギノ角ゴ Pro W3" charset="-128"/>
              </a:rPr>
              <a:t>Supply and Demand in the Bond Market: We examine those forces in the context of bonds, and examined the impact on interest rates.</a:t>
            </a:r>
          </a:p>
          <a:p>
            <a:r>
              <a:rPr lang="en-US" altLang="en-US" dirty="0">
                <a:ea typeface="ヒラギノ角ゴ Pro W3" charset="-128"/>
              </a:rPr>
              <a:t>Changes in Equilibrium Interest Rates: We further examined the dynamics of changes in supply and demand in the bond market, and the corresponding effect on bond prices and interest rates.</a:t>
            </a:r>
            <a:endParaRPr lang="en-US" dirty="0"/>
          </a:p>
          <a:p>
            <a:endParaRPr lang="en-US" dirty="0"/>
          </a:p>
        </p:txBody>
      </p:sp>
    </p:spTree>
    <p:extLst>
      <p:ext uri="{BB962C8B-B14F-4D97-AF65-F5344CB8AC3E}">
        <p14:creationId xmlns:p14="http://schemas.microsoft.com/office/powerpoint/2010/main" val="153144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285376" y="-193727"/>
            <a:ext cx="8532178" cy="1506675"/>
          </a:xfrm>
        </p:spPr>
        <p:txBody>
          <a:bodyPr/>
          <a:lstStyle/>
          <a:p>
            <a:r>
              <a:rPr lang="en-US" dirty="0"/>
              <a:t>The Study of Finance</a:t>
            </a:r>
          </a:p>
        </p:txBody>
      </p:sp>
      <p:sp>
        <p:nvSpPr>
          <p:cNvPr id="3" name="Content Placeholder 2">
            <a:extLst>
              <a:ext uri="{FF2B5EF4-FFF2-40B4-BE49-F238E27FC236}">
                <a16:creationId xmlns:a16="http://schemas.microsoft.com/office/drawing/2014/main" id="{96871210-675C-45BE-A438-9985097E236F}"/>
              </a:ext>
            </a:extLst>
          </p:cNvPr>
          <p:cNvSpPr>
            <a:spLocks noGrp="1"/>
          </p:cNvSpPr>
          <p:nvPr>
            <p:ph idx="1"/>
          </p:nvPr>
        </p:nvSpPr>
        <p:spPr>
          <a:xfrm>
            <a:off x="223515" y="1312948"/>
            <a:ext cx="8532178" cy="2324925"/>
          </a:xfrm>
        </p:spPr>
        <p:txBody>
          <a:bodyPr/>
          <a:lstStyle/>
          <a:p>
            <a:r>
              <a:rPr lang="en-US" u="sng" dirty="0">
                <a:solidFill>
                  <a:schemeClr val="tx1"/>
                </a:solidFill>
              </a:rPr>
              <a:t>3 FACTORS BEFORE YOU INVEST</a:t>
            </a:r>
          </a:p>
          <a:p>
            <a:pPr lvl="1"/>
            <a:r>
              <a:rPr lang="en-US" b="1" dirty="0">
                <a:solidFill>
                  <a:schemeClr val="tx1"/>
                </a:solidFill>
              </a:rPr>
              <a:t>Measure  Expected Return</a:t>
            </a:r>
          </a:p>
          <a:p>
            <a:pPr lvl="1"/>
            <a:r>
              <a:rPr lang="en-US" b="1" dirty="0">
                <a:solidFill>
                  <a:schemeClr val="tx1"/>
                </a:solidFill>
              </a:rPr>
              <a:t>Quantify Risk</a:t>
            </a:r>
          </a:p>
          <a:p>
            <a:pPr lvl="1"/>
            <a:r>
              <a:rPr lang="en-US" b="1" dirty="0">
                <a:solidFill>
                  <a:schemeClr val="tx1"/>
                </a:solidFill>
              </a:rPr>
              <a:t>Set Time (Exit)</a:t>
            </a:r>
          </a:p>
        </p:txBody>
      </p:sp>
      <p:pic>
        <p:nvPicPr>
          <p:cNvPr id="4" name="Picture 3">
            <a:extLst>
              <a:ext uri="{FF2B5EF4-FFF2-40B4-BE49-F238E27FC236}">
                <a16:creationId xmlns:a16="http://schemas.microsoft.com/office/drawing/2014/main" id="{F6B86D6D-661D-4217-99EF-491E2FCF8A8B}"/>
              </a:ext>
            </a:extLst>
          </p:cNvPr>
          <p:cNvPicPr>
            <a:picLocks noChangeAspect="1"/>
          </p:cNvPicPr>
          <p:nvPr/>
        </p:nvPicPr>
        <p:blipFill>
          <a:blip r:embed="rId2"/>
          <a:stretch>
            <a:fillRect/>
          </a:stretch>
        </p:blipFill>
        <p:spPr>
          <a:xfrm>
            <a:off x="4672344" y="1861686"/>
            <a:ext cx="2142567" cy="2142567"/>
          </a:xfrm>
          <a:prstGeom prst="rect">
            <a:avLst/>
          </a:prstGeom>
        </p:spPr>
      </p:pic>
      <p:sp>
        <p:nvSpPr>
          <p:cNvPr id="5" name="TextBox 4">
            <a:extLst>
              <a:ext uri="{FF2B5EF4-FFF2-40B4-BE49-F238E27FC236}">
                <a16:creationId xmlns:a16="http://schemas.microsoft.com/office/drawing/2014/main" id="{F016B02A-09A2-4A4B-9E32-C4579CE3EB97}"/>
              </a:ext>
            </a:extLst>
          </p:cNvPr>
          <p:cNvSpPr txBox="1"/>
          <p:nvPr/>
        </p:nvSpPr>
        <p:spPr>
          <a:xfrm>
            <a:off x="7010346" y="1748337"/>
            <a:ext cx="5086353" cy="2153875"/>
          </a:xfrm>
          <a:prstGeom prst="rect">
            <a:avLst/>
          </a:prstGeom>
          <a:noFill/>
        </p:spPr>
        <p:txBody>
          <a:bodyPr wrap="square" rtlCol="0">
            <a:spAutoFit/>
          </a:bodyPr>
          <a:lstStyle/>
          <a:p>
            <a:r>
              <a:rPr lang="en-US" sz="1799" b="1" u="sng" dirty="0"/>
              <a:t>Game: Tossing a Coin to win $6 (Payoff):</a:t>
            </a:r>
          </a:p>
          <a:p>
            <a:pPr marL="285664" indent="-285664">
              <a:buFont typeface="Arial" panose="020B0604020202020204" pitchFamily="34" charset="0"/>
              <a:buChar char="•"/>
            </a:pPr>
            <a:r>
              <a:rPr lang="en-US" sz="1400" b="1" dirty="0"/>
              <a:t>Measure Expected Return: </a:t>
            </a:r>
            <a:r>
              <a:rPr lang="en-US" sz="1400" b="1" dirty="0">
                <a:solidFill>
                  <a:srgbClr val="FF0000"/>
                </a:solidFill>
              </a:rPr>
              <a:t>$6</a:t>
            </a:r>
            <a:endParaRPr lang="en-US" sz="1400" b="1" dirty="0"/>
          </a:p>
          <a:p>
            <a:pPr marL="285664" indent="-285664">
              <a:buFont typeface="Arial" panose="020B0604020202020204" pitchFamily="34" charset="0"/>
              <a:buChar char="•"/>
            </a:pPr>
            <a:r>
              <a:rPr lang="en-US" sz="1400" b="1" dirty="0"/>
              <a:t>Quantify Risk: </a:t>
            </a:r>
            <a:r>
              <a:rPr lang="en-US" sz="1400" b="1" dirty="0">
                <a:solidFill>
                  <a:srgbClr val="FF0000"/>
                </a:solidFill>
              </a:rPr>
              <a:t>50/50 win/loss</a:t>
            </a:r>
          </a:p>
          <a:p>
            <a:pPr marL="285664" indent="-285664">
              <a:buFont typeface="Arial" panose="020B0604020202020204" pitchFamily="34" charset="0"/>
              <a:buChar char="•"/>
            </a:pPr>
            <a:r>
              <a:rPr lang="en-US" sz="1400" b="1" dirty="0"/>
              <a:t>Time:  </a:t>
            </a:r>
            <a:r>
              <a:rPr lang="en-US" sz="1400" b="1" dirty="0">
                <a:solidFill>
                  <a:srgbClr val="FF0000"/>
                </a:solidFill>
              </a:rPr>
              <a:t>in 2 seconds</a:t>
            </a:r>
          </a:p>
          <a:p>
            <a:pPr marL="285664" indent="-285664">
              <a:buFont typeface="Arial" panose="020B0604020202020204" pitchFamily="34" charset="0"/>
              <a:buChar char="•"/>
            </a:pPr>
            <a:endParaRPr lang="en-US" sz="1400" b="1" dirty="0">
              <a:solidFill>
                <a:srgbClr val="FF0000"/>
              </a:solidFill>
            </a:endParaRPr>
          </a:p>
          <a:p>
            <a:pPr marL="285664" indent="-285664">
              <a:buFont typeface="Arial" panose="020B0604020202020204" pitchFamily="34" charset="0"/>
              <a:buChar char="•"/>
            </a:pPr>
            <a:r>
              <a:rPr lang="en-US" sz="1400" b="1" dirty="0"/>
              <a:t>How much to Invest?</a:t>
            </a:r>
          </a:p>
          <a:p>
            <a:pPr marL="742727" lvl="1" indent="-285664">
              <a:buFont typeface="Arial" panose="020B0604020202020204" pitchFamily="34" charset="0"/>
              <a:buChar char="•"/>
            </a:pPr>
            <a:r>
              <a:rPr lang="en-US" sz="1400" b="1" dirty="0"/>
              <a:t>$3  - mathematically using probability theory is (50% x $6) + (50% x $0) = 	$3 + 0 = $3</a:t>
            </a:r>
          </a:p>
          <a:p>
            <a:endParaRPr lang="en-US" sz="1799" dirty="0"/>
          </a:p>
        </p:txBody>
      </p:sp>
      <p:pic>
        <p:nvPicPr>
          <p:cNvPr id="6" name="Picture 5">
            <a:extLst>
              <a:ext uri="{FF2B5EF4-FFF2-40B4-BE49-F238E27FC236}">
                <a16:creationId xmlns:a16="http://schemas.microsoft.com/office/drawing/2014/main" id="{23E71375-EC2D-446C-ACE5-121809F78FBD}"/>
              </a:ext>
            </a:extLst>
          </p:cNvPr>
          <p:cNvPicPr>
            <a:picLocks noChangeAspect="1"/>
          </p:cNvPicPr>
          <p:nvPr/>
        </p:nvPicPr>
        <p:blipFill>
          <a:blip r:embed="rId3"/>
          <a:stretch>
            <a:fillRect/>
          </a:stretch>
        </p:blipFill>
        <p:spPr>
          <a:xfrm>
            <a:off x="4672344" y="4229668"/>
            <a:ext cx="2113999" cy="2161612"/>
          </a:xfrm>
          <a:prstGeom prst="rect">
            <a:avLst/>
          </a:prstGeom>
        </p:spPr>
      </p:pic>
      <p:sp>
        <p:nvSpPr>
          <p:cNvPr id="7" name="TextBox 6">
            <a:extLst>
              <a:ext uri="{FF2B5EF4-FFF2-40B4-BE49-F238E27FC236}">
                <a16:creationId xmlns:a16="http://schemas.microsoft.com/office/drawing/2014/main" id="{7719D1EB-3041-4292-8210-0B30CB0B52B4}"/>
              </a:ext>
            </a:extLst>
          </p:cNvPr>
          <p:cNvSpPr txBox="1"/>
          <p:nvPr/>
        </p:nvSpPr>
        <p:spPr>
          <a:xfrm>
            <a:off x="7104244" y="4152415"/>
            <a:ext cx="4992456" cy="2369263"/>
          </a:xfrm>
          <a:prstGeom prst="rect">
            <a:avLst/>
          </a:prstGeom>
          <a:noFill/>
        </p:spPr>
        <p:txBody>
          <a:bodyPr wrap="square" rtlCol="0">
            <a:spAutoFit/>
          </a:bodyPr>
          <a:lstStyle/>
          <a:p>
            <a:r>
              <a:rPr lang="en-US" sz="1799" b="1" u="sng" dirty="0"/>
              <a:t>Game: Tossing one dice to win $6 (Payoff):</a:t>
            </a:r>
          </a:p>
          <a:p>
            <a:pPr marL="285664" indent="-285664">
              <a:buFont typeface="Arial" panose="020B0604020202020204" pitchFamily="34" charset="0"/>
              <a:buChar char="•"/>
            </a:pPr>
            <a:r>
              <a:rPr lang="en-US" sz="1400" b="1" dirty="0"/>
              <a:t>Measure Expected Return: </a:t>
            </a:r>
            <a:r>
              <a:rPr lang="en-US" sz="1400" b="1" dirty="0">
                <a:solidFill>
                  <a:srgbClr val="FF0000"/>
                </a:solidFill>
              </a:rPr>
              <a:t>$6</a:t>
            </a:r>
            <a:endParaRPr lang="en-US" sz="1400" b="1" dirty="0"/>
          </a:p>
          <a:p>
            <a:pPr marL="285664" indent="-285664">
              <a:buFont typeface="Arial" panose="020B0604020202020204" pitchFamily="34" charset="0"/>
              <a:buChar char="•"/>
            </a:pPr>
            <a:r>
              <a:rPr lang="en-US" sz="1400" b="1" dirty="0"/>
              <a:t>Quantify Risk: </a:t>
            </a:r>
            <a:r>
              <a:rPr lang="en-US" sz="1400" b="1" dirty="0">
                <a:solidFill>
                  <a:srgbClr val="FF0000"/>
                </a:solidFill>
              </a:rPr>
              <a:t>1/6 to win, 5/6 to lose</a:t>
            </a:r>
          </a:p>
          <a:p>
            <a:pPr marL="285664" indent="-285664">
              <a:buFont typeface="Arial" panose="020B0604020202020204" pitchFamily="34" charset="0"/>
              <a:buChar char="•"/>
            </a:pPr>
            <a:r>
              <a:rPr lang="en-US" sz="1400" b="1" dirty="0"/>
              <a:t>Time:  </a:t>
            </a:r>
            <a:r>
              <a:rPr lang="en-US" sz="1400" b="1" dirty="0">
                <a:solidFill>
                  <a:srgbClr val="FF0000"/>
                </a:solidFill>
              </a:rPr>
              <a:t>in 2 seconds</a:t>
            </a:r>
          </a:p>
          <a:p>
            <a:pPr marL="285664" indent="-285664">
              <a:buFont typeface="Arial" panose="020B0604020202020204" pitchFamily="34" charset="0"/>
              <a:buChar char="•"/>
            </a:pPr>
            <a:endParaRPr lang="en-US" sz="1400" b="1" dirty="0">
              <a:solidFill>
                <a:srgbClr val="FF0000"/>
              </a:solidFill>
            </a:endParaRPr>
          </a:p>
          <a:p>
            <a:pPr marL="285664" indent="-285664">
              <a:buFont typeface="Arial" panose="020B0604020202020204" pitchFamily="34" charset="0"/>
              <a:buChar char="•"/>
            </a:pPr>
            <a:r>
              <a:rPr lang="en-US" sz="1400" b="1" dirty="0"/>
              <a:t>How much to Invest?</a:t>
            </a:r>
          </a:p>
          <a:p>
            <a:pPr marL="742727" lvl="1" indent="-285664">
              <a:buFont typeface="Arial" panose="020B0604020202020204" pitchFamily="34" charset="0"/>
              <a:buChar char="•"/>
            </a:pPr>
            <a:r>
              <a:rPr lang="en-US" sz="1400" b="1" dirty="0"/>
              <a:t>$1  - mathematically using probability theory is (1/6 x $6) + (5/6 x $0) = </a:t>
            </a:r>
          </a:p>
          <a:p>
            <a:pPr lvl="1"/>
            <a:r>
              <a:rPr lang="en-US" sz="1400" b="1" dirty="0"/>
              <a:t>	$1 + 0 = $1</a:t>
            </a:r>
          </a:p>
          <a:p>
            <a:endParaRPr lang="en-US" sz="1799" dirty="0"/>
          </a:p>
        </p:txBody>
      </p:sp>
    </p:spTree>
    <p:extLst>
      <p:ext uri="{BB962C8B-B14F-4D97-AF65-F5344CB8AC3E}">
        <p14:creationId xmlns:p14="http://schemas.microsoft.com/office/powerpoint/2010/main" val="404200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E103-344D-4611-ADF8-59F1DA2BEACE}"/>
              </a:ext>
            </a:extLst>
          </p:cNvPr>
          <p:cNvSpPr>
            <a:spLocks noGrp="1"/>
          </p:cNvSpPr>
          <p:nvPr>
            <p:ph type="title"/>
          </p:nvPr>
        </p:nvSpPr>
        <p:spPr>
          <a:xfrm>
            <a:off x="1522413" y="381000"/>
            <a:ext cx="9144001" cy="1219200"/>
          </a:xfrm>
        </p:spPr>
        <p:txBody>
          <a:bodyPr/>
          <a:lstStyle/>
          <a:p>
            <a:r>
              <a:rPr lang="en-US" b="1" dirty="0"/>
              <a:t>Time Value of Money Concepts - REVIEW</a:t>
            </a:r>
            <a:br>
              <a:rPr lang="en-US" b="1" dirty="0"/>
            </a:br>
            <a:endParaRPr lang="en-US" dirty="0"/>
          </a:p>
        </p:txBody>
      </p:sp>
      <p:sp>
        <p:nvSpPr>
          <p:cNvPr id="3" name="Content Placeholder 2">
            <a:extLst>
              <a:ext uri="{FF2B5EF4-FFF2-40B4-BE49-F238E27FC236}">
                <a16:creationId xmlns:a16="http://schemas.microsoft.com/office/drawing/2014/main" id="{39317428-DF44-426E-83FC-D6EB828D681D}"/>
              </a:ext>
            </a:extLst>
          </p:cNvPr>
          <p:cNvSpPr>
            <a:spLocks noGrp="1"/>
          </p:cNvSpPr>
          <p:nvPr>
            <p:ph idx="1"/>
          </p:nvPr>
        </p:nvSpPr>
        <p:spPr/>
        <p:txBody>
          <a:bodyPr/>
          <a:lstStyle/>
          <a:p>
            <a:r>
              <a:rPr lang="en-US" b="1" dirty="0"/>
              <a:t>One-Time Investment</a:t>
            </a:r>
          </a:p>
          <a:p>
            <a:r>
              <a:rPr lang="en-US" b="1" dirty="0"/>
              <a:t>Annuities or Even Annual Cash flows</a:t>
            </a:r>
          </a:p>
          <a:p>
            <a:r>
              <a:rPr lang="en-US" b="1" dirty="0"/>
              <a:t>Uneven Annual Cash Flows</a:t>
            </a:r>
          </a:p>
          <a:p>
            <a:endParaRPr lang="en-US" dirty="0"/>
          </a:p>
        </p:txBody>
      </p:sp>
    </p:spTree>
    <p:extLst>
      <p:ext uri="{BB962C8B-B14F-4D97-AF65-F5344CB8AC3E}">
        <p14:creationId xmlns:p14="http://schemas.microsoft.com/office/powerpoint/2010/main" val="172823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943600"/>
              </a:xfrm>
            </p:spPr>
            <p:txBody>
              <a:bodyPr>
                <a:normAutofit lnSpcReduction="10000"/>
              </a:bodyPr>
              <a:lstStyle/>
              <a:p>
                <a:pPr marL="0" indent="0">
                  <a:buNone/>
                </a:pPr>
                <a:r>
                  <a:rPr lang="en-US" b="1" u="sng" dirty="0"/>
                  <a:t>FUTURE VALUE</a:t>
                </a:r>
              </a:p>
              <a:p>
                <a:pPr marL="0" indent="0">
                  <a:buNone/>
                </a:pPr>
                <a:r>
                  <a:rPr lang="en-US" dirty="0"/>
                  <a:t>	</a:t>
                </a:r>
                <a:r>
                  <a:rPr lang="en-US" dirty="0">
                    <a:solidFill>
                      <a:srgbClr val="FFFF00"/>
                    </a:solidFill>
                  </a:rPr>
                  <a:t>FV = PV </a:t>
                </a:r>
                <a14:m>
                  <m:oMath xmlns:m="http://schemas.openxmlformats.org/officeDocument/2006/math">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b="0">
                                <a:solidFill>
                                  <a:srgbClr val="FFFF00"/>
                                </a:solidFill>
                                <a:latin typeface="Cambria Math" panose="02040503050406030204" pitchFamily="18" charset="0"/>
                              </a:rPr>
                              <m:t>1+</m:t>
                            </m:r>
                            <m:r>
                              <m:rPr>
                                <m:sty m:val="p"/>
                              </m:rPr>
                              <a:rPr lang="en-US" b="0">
                                <a:solidFill>
                                  <a:srgbClr val="FFFF00"/>
                                </a:solidFill>
                                <a:latin typeface="Cambria Math" panose="02040503050406030204" pitchFamily="18" charset="0"/>
                              </a:rPr>
                              <m:t>i</m:t>
                            </m:r>
                          </m:e>
                        </m:d>
                      </m:e>
                      <m:sup>
                        <m:r>
                          <m:rPr>
                            <m:sty m:val="p"/>
                          </m:rPr>
                          <a:rPr lang="en-US" b="0">
                            <a:solidFill>
                              <a:srgbClr val="FFFF00"/>
                            </a:solidFill>
                            <a:latin typeface="Cambria Math" panose="02040503050406030204" pitchFamily="18" charset="0"/>
                          </a:rPr>
                          <m:t>t</m:t>
                        </m:r>
                      </m:sup>
                    </m:sSup>
                  </m:oMath>
                </a14:m>
                <a:endParaRPr lang="en-US" dirty="0"/>
              </a:p>
              <a:p>
                <a:pPr marL="231775" lvl="1" indent="0">
                  <a:buNone/>
                </a:pPr>
                <a:r>
                  <a:rPr lang="en-US" dirty="0"/>
                  <a:t>where FV is the future value of the investment, PV is the present value of the investment or the initial investment, i is the expected interest rate or rate of return of the investment, and t is time to realize such investment. </a:t>
                </a:r>
              </a:p>
              <a:p>
                <a:pPr marL="231775" lvl="1" indent="0">
                  <a:buNone/>
                </a:pPr>
                <a:endParaRPr lang="en-US" dirty="0"/>
              </a:p>
              <a:p>
                <a:pPr marL="0" lvl="1" indent="0">
                  <a:spcBef>
                    <a:spcPts val="1800"/>
                  </a:spcBef>
                  <a:buNone/>
                </a:pPr>
                <a:r>
                  <a:rPr lang="en-US" sz="2400" b="1" u="sng" dirty="0"/>
                  <a:t>PRESENT  VALUE</a:t>
                </a:r>
              </a:p>
              <a:p>
                <a:pPr marL="0" indent="0">
                  <a:buNone/>
                </a:pPr>
                <a:r>
                  <a:rPr lang="en-US" dirty="0"/>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r>
                      <m:rPr>
                        <m:sty m:val="p"/>
                      </m:rPr>
                      <a:rPr lang="en-US" smtClean="0">
                        <a:solidFill>
                          <a:srgbClr val="FFFF00"/>
                        </a:solidFill>
                        <a:latin typeface="Cambria Math" panose="02040503050406030204" pitchFamily="18" charset="0"/>
                      </a:rPr>
                      <m:t>PV</m:t>
                    </m:r>
                    <m:r>
                      <a:rPr lang="en-US"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FV</m:t>
                        </m:r>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m:rPr>
                                    <m:sty m:val="p"/>
                                  </m:rPr>
                                  <a:rPr lang="en-US">
                                    <a:solidFill>
                                      <a:srgbClr val="FFFF00"/>
                                    </a:solidFill>
                                    <a:latin typeface="Cambria Math" panose="02040503050406030204" pitchFamily="18" charset="0"/>
                                  </a:rPr>
                                  <m:t>i</m:t>
                                </m:r>
                              </m:e>
                            </m:d>
                          </m:e>
                          <m:sup>
                            <m:r>
                              <m:rPr>
                                <m:sty m:val="p"/>
                              </m:rPr>
                              <a:rPr lang="en-US">
                                <a:solidFill>
                                  <a:srgbClr val="FFFF00"/>
                                </a:solidFill>
                                <a:latin typeface="Cambria Math" panose="02040503050406030204" pitchFamily="18" charset="0"/>
                              </a:rPr>
                              <m:t>t</m:t>
                            </m:r>
                          </m:sup>
                        </m:sSup>
                      </m:den>
                    </m:f>
                  </m:oMath>
                </a14:m>
                <a:r>
                  <a:rPr lang="en-US" b="1" i="1" dirty="0"/>
                  <a:t> </a:t>
                </a:r>
              </a:p>
              <a:p>
                <a:pPr marL="0" indent="0">
                  <a:buNone/>
                </a:pPr>
                <a:r>
                  <a:rPr lang="en-US" dirty="0"/>
                  <a:t>As an example, assuming the investor targets an investment that is expected to receive $133.10 in 3 years, representing a 10% interest or expected return (sometimes referred to as the discount rate), the investment required today will be calculated as follows:</a:t>
                </a:r>
              </a:p>
              <a:p>
                <a:r>
                  <a:rPr lang="en-US" dirty="0"/>
                  <a:t> </a:t>
                </a:r>
                <a14:m>
                  <m:oMath xmlns:m="http://schemas.openxmlformats.org/officeDocument/2006/math">
                    <m:r>
                      <m:rPr>
                        <m:sty m:val="p"/>
                      </m:rPr>
                      <a:rPr lang="en-US">
                        <a:latin typeface="Cambria Math" panose="02040503050406030204" pitchFamily="18" charset="0"/>
                      </a:rPr>
                      <m:t>PV</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1.331</m:t>
                        </m:r>
                      </m:den>
                    </m:f>
                    <m:r>
                      <a:rPr lang="en-US">
                        <a:latin typeface="Cambria Math" panose="02040503050406030204" pitchFamily="18" charset="0"/>
                      </a:rPr>
                      <m:t>=100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943600"/>
              </a:xfrm>
              <a:blipFill>
                <a:blip r:embed="rId2"/>
                <a:stretch>
                  <a:fillRect l="-889" t="-1949" r="-667"/>
                </a:stretch>
              </a:blipFill>
            </p:spPr>
            <p:txBody>
              <a:bodyPr/>
              <a:lstStyle/>
              <a:p>
                <a:r>
                  <a:rPr lang="en-US">
                    <a:noFill/>
                  </a:rPr>
                  <a:t> </a:t>
                </a:r>
              </a:p>
            </p:txBody>
          </p:sp>
        </mc:Fallback>
      </mc:AlternateContent>
    </p:spTree>
    <p:extLst>
      <p:ext uri="{BB962C8B-B14F-4D97-AF65-F5344CB8AC3E}">
        <p14:creationId xmlns:p14="http://schemas.microsoft.com/office/powerpoint/2010/main" val="35278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791200"/>
              </a:xfrm>
            </p:spPr>
            <p:txBody>
              <a:bodyPr>
                <a:normAutofit/>
              </a:bodyPr>
              <a:lstStyle/>
              <a:p>
                <a:pPr marL="0" indent="0">
                  <a:buNone/>
                </a:pPr>
                <a:r>
                  <a:rPr lang="en-US" b="1" u="sng" dirty="0"/>
                  <a:t>INTEREST RATES</a:t>
                </a:r>
              </a:p>
              <a:p>
                <a:pPr marL="0" indent="0">
                  <a:buNone/>
                </a:pPr>
                <a:r>
                  <a:rPr lang="en-US" dirty="0"/>
                  <a:t>If the investor knows the amount they are planning to invest today, and targets a specific investment payoff at a set time in the future, then the investor can rearrange the formula to calculate the interest (i) or discount rate that he or she will earn, as follows:</a:t>
                </a:r>
              </a:p>
              <a:p>
                <a:pPr marL="0" indent="0">
                  <a:buNone/>
                </a:pPr>
                <a:r>
                  <a:rPr lang="en-US" dirty="0"/>
                  <a:t>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 and </a:t>
                </a:r>
              </a:p>
              <a:p>
                <a:pPr marL="0" indent="0">
                  <a:buNone/>
                </a:pPr>
                <a:r>
                  <a:rPr lang="en-US" sz="3200" dirty="0">
                    <a:solidFill>
                      <a:srgbClr val="FFFF00"/>
                    </a:solidFill>
                  </a:rPr>
                  <a:t>			</a:t>
                </a:r>
                <a14:m>
                  <m:oMath xmlns:m="http://schemas.openxmlformats.org/officeDocument/2006/math">
                    <m:r>
                      <m:rPr>
                        <m:sty m:val="p"/>
                      </m:rPr>
                      <a:rPr lang="en-US" sz="3200" smtClean="0">
                        <a:solidFill>
                          <a:srgbClr val="FFFF00"/>
                        </a:solidFill>
                        <a:latin typeface="Cambria Math" panose="02040503050406030204" pitchFamily="18" charset="0"/>
                      </a:rPr>
                      <m:t>i</m:t>
                    </m:r>
                  </m:oMath>
                </a14:m>
                <a:r>
                  <a:rPr lang="en-US" sz="3200" b="1" dirty="0">
                    <a:solidFill>
                      <a:srgbClr val="FFFF00"/>
                    </a:solidFill>
                  </a:rPr>
                  <a:t> = </a:t>
                </a:r>
                <a14:m>
                  <m:oMath xmlns:m="http://schemas.openxmlformats.org/officeDocument/2006/math">
                    <m:r>
                      <a:rPr lang="en-US" sz="3200" i="1">
                        <a:solidFill>
                          <a:srgbClr val="FFFF00"/>
                        </a:solidFill>
                        <a:latin typeface="Cambria Math" panose="02040503050406030204" pitchFamily="18" charset="0"/>
                      </a:rPr>
                      <m:t>(</m:t>
                    </m:r>
                    <m:sSup>
                      <m:sSupPr>
                        <m:ctrlPr>
                          <a:rPr lang="en-US" sz="3200" i="1">
                            <a:solidFill>
                              <a:srgbClr val="FFFF00"/>
                            </a:solidFill>
                            <a:latin typeface="Cambria Math" panose="02040503050406030204" pitchFamily="18" charset="0"/>
                          </a:rPr>
                        </m:ctrlPr>
                      </m:sSupPr>
                      <m:e>
                        <m:f>
                          <m:fPr>
                            <m:ctrlPr>
                              <a:rPr lang="en-US" sz="3200" i="1">
                                <a:solidFill>
                                  <a:srgbClr val="FFFF00"/>
                                </a:solidFill>
                                <a:latin typeface="Cambria Math" panose="02040503050406030204" pitchFamily="18" charset="0"/>
                              </a:rPr>
                            </m:ctrlPr>
                          </m:fPr>
                          <m:num>
                            <m:r>
                              <a:rPr lang="en-US" sz="3200" i="1">
                                <a:solidFill>
                                  <a:srgbClr val="FFFF00"/>
                                </a:solidFill>
                                <a:latin typeface="Cambria Math" panose="02040503050406030204" pitchFamily="18" charset="0"/>
                              </a:rPr>
                              <m:t>𝐹𝑉</m:t>
                            </m:r>
                          </m:num>
                          <m:den>
                            <m:r>
                              <a:rPr lang="en-US" sz="3200" i="1">
                                <a:solidFill>
                                  <a:srgbClr val="FFFF00"/>
                                </a:solidFill>
                                <a:latin typeface="Cambria Math" panose="02040503050406030204" pitchFamily="18" charset="0"/>
                              </a:rPr>
                              <m:t>𝑃𝑉</m:t>
                            </m:r>
                          </m:den>
                        </m:f>
                        <m:r>
                          <a:rPr lang="en-US" sz="3200" i="1">
                            <a:solidFill>
                              <a:srgbClr val="FFFF00"/>
                            </a:solidFill>
                            <a:latin typeface="Cambria Math" panose="02040503050406030204" pitchFamily="18" charset="0"/>
                          </a:rPr>
                          <m:t>)</m:t>
                        </m:r>
                      </m:e>
                      <m:sup>
                        <m:f>
                          <m:fPr>
                            <m:ctrlPr>
                              <a:rPr lang="en-US" sz="3200" i="1">
                                <a:solidFill>
                                  <a:srgbClr val="FFFF00"/>
                                </a:solidFill>
                                <a:latin typeface="Cambria Math" panose="02040503050406030204" pitchFamily="18" charset="0"/>
                              </a:rPr>
                            </m:ctrlPr>
                          </m:fPr>
                          <m:num>
                            <m:r>
                              <a:rPr lang="en-US" sz="3200" i="1">
                                <a:solidFill>
                                  <a:srgbClr val="FFFF00"/>
                                </a:solidFill>
                                <a:latin typeface="Cambria Math" panose="02040503050406030204" pitchFamily="18" charset="0"/>
                              </a:rPr>
                              <m:t>1</m:t>
                            </m:r>
                          </m:num>
                          <m:den>
                            <m:r>
                              <a:rPr lang="en-US" sz="3200" i="1">
                                <a:solidFill>
                                  <a:srgbClr val="FFFF00"/>
                                </a:solidFill>
                                <a:latin typeface="Cambria Math" panose="02040503050406030204" pitchFamily="18" charset="0"/>
                              </a:rPr>
                              <m:t>𝑡</m:t>
                            </m:r>
                          </m:den>
                        </m:f>
                      </m:sup>
                    </m:sSup>
                  </m:oMath>
                </a14:m>
                <a:r>
                  <a:rPr lang="en-US" sz="3200" b="1" dirty="0">
                    <a:solidFill>
                      <a:srgbClr val="FFFF00"/>
                    </a:solidFill>
                  </a:rPr>
                  <a:t> – 1 </a:t>
                </a:r>
                <a:endParaRPr lang="en-US" sz="3200" dirty="0">
                  <a:solidFill>
                    <a:srgbClr val="FFFF00"/>
                  </a:solidFill>
                </a:endParaRPr>
              </a:p>
              <a:p>
                <a:pPr marL="0" indent="0">
                  <a:buNone/>
                </a:pPr>
                <a:r>
                  <a:rPr lang="en-US" dirty="0"/>
                  <a:t>As an example, let’s assume the investor invests $100 today and targets an investment that expects to receive $133.10 in 3 years. What will the annual rate of return be on such an investment? </a:t>
                </a:r>
              </a:p>
              <a:p>
                <a:pPr marL="0" indent="0">
                  <a:buNone/>
                </a:pPr>
                <a:r>
                  <a:rPr lang="en-US" dirty="0"/>
                  <a:t>	</a:t>
                </a:r>
                <a14:m>
                  <m:oMath xmlns:m="http://schemas.openxmlformats.org/officeDocument/2006/math">
                    <m:r>
                      <m:rPr>
                        <m:sty m:val="p"/>
                      </m:rPr>
                      <a:rPr lang="en-US">
                        <a:latin typeface="Cambria Math" panose="02040503050406030204" pitchFamily="18" charset="0"/>
                      </a:rPr>
                      <m:t>i</m:t>
                    </m:r>
                  </m:oMath>
                </a14:m>
                <a:r>
                  <a:rPr lang="en-US" dirty="0"/>
                  <a:t> =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𝑡</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133.10</m:t>
                            </m:r>
                          </m:num>
                          <m:den>
                            <m:r>
                              <a:rPr lang="en-US" i="1">
                                <a:latin typeface="Cambria Math" panose="02040503050406030204" pitchFamily="18" charset="0"/>
                              </a:rPr>
                              <m:t>100</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1.331)</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 1.10 – 1 = 0.10 = 10%</a:t>
                </a:r>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791200"/>
              </a:xfrm>
              <a:blipFill>
                <a:blip r:embed="rId2"/>
                <a:stretch>
                  <a:fillRect l="-889" t="-1474"/>
                </a:stretch>
              </a:blipFill>
            </p:spPr>
            <p:txBody>
              <a:bodyPr/>
              <a:lstStyle/>
              <a:p>
                <a:r>
                  <a:rPr lang="en-US">
                    <a:noFill/>
                  </a:rPr>
                  <a:t> </a:t>
                </a:r>
              </a:p>
            </p:txBody>
          </p:sp>
        </mc:Fallback>
      </mc:AlternateContent>
    </p:spTree>
    <p:extLst>
      <p:ext uri="{BB962C8B-B14F-4D97-AF65-F5344CB8AC3E}">
        <p14:creationId xmlns:p14="http://schemas.microsoft.com/office/powerpoint/2010/main" val="4013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791200"/>
              </a:xfrm>
            </p:spPr>
            <p:txBody>
              <a:bodyPr>
                <a:normAutofit fontScale="92500" lnSpcReduction="20000"/>
              </a:bodyPr>
              <a:lstStyle/>
              <a:p>
                <a:pPr marL="0" indent="0">
                  <a:buNone/>
                </a:pPr>
                <a:r>
                  <a:rPr lang="en-US" b="1" u="sng" dirty="0"/>
                  <a:t>TIME </a:t>
                </a:r>
              </a:p>
              <a:p>
                <a:pPr marL="0" indent="0">
                  <a:buNone/>
                </a:pPr>
                <a:r>
                  <a:rPr lang="en-US" dirty="0"/>
                  <a:t>If the investor knows the amount that they are planning to invest today, then sets a target payoff amount in the future and assumes a given rate of return, then he or she can calculate how long it will take to achieve the target. The time (t) to realize the targeted return is calculated by rearranging the formula as follows:</a:t>
                </a:r>
              </a:p>
              <a:p>
                <a:pPr marL="0" indent="0">
                  <a:buNone/>
                </a:pPr>
                <a:r>
                  <a:rPr lang="en-US" dirty="0"/>
                  <a:t>	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then adding ln on both sides, you get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ln</m:t>
                        </m:r>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func>
                    <m:r>
                      <a:rPr lang="en-US" i="1">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i="1" dirty="0"/>
                  <a:t> , and</a:t>
                </a:r>
                <a:endParaRPr lang="en-US" dirty="0"/>
              </a:p>
              <a:p>
                <a:pPr marL="0" indent="0">
                  <a:buNone/>
                </a:pPr>
                <a:r>
                  <a:rPr lang="en-US" dirty="0"/>
                  <a:t>		</a:t>
                </a:r>
              </a:p>
              <a:p>
                <a:pPr marL="0" indent="0">
                  <a:buNone/>
                </a:pPr>
                <a:r>
                  <a:rPr lang="en-US" dirty="0"/>
                  <a:t>				</a:t>
                </a:r>
                <a14:m>
                  <m:oMath xmlns:m="http://schemas.openxmlformats.org/officeDocument/2006/math">
                    <m:r>
                      <m:rPr>
                        <m:sty m:val="p"/>
                      </m:rPr>
                      <a:rPr lang="en-US" sz="3600" smtClean="0">
                        <a:solidFill>
                          <a:srgbClr val="FFFF00"/>
                        </a:solidFill>
                        <a:latin typeface="Cambria Math" panose="02040503050406030204" pitchFamily="18" charset="0"/>
                      </a:rPr>
                      <m:t>t</m:t>
                    </m:r>
                  </m:oMath>
                </a14:m>
                <a:r>
                  <a:rPr lang="en-US" sz="3600" b="1" dirty="0">
                    <a:solidFill>
                      <a:srgbClr val="FFFF00"/>
                    </a:solidFill>
                  </a:rPr>
                  <a:t> = </a:t>
                </a:r>
                <a14:m>
                  <m:oMath xmlns:m="http://schemas.openxmlformats.org/officeDocument/2006/math">
                    <m:f>
                      <m:fPr>
                        <m:ctrlPr>
                          <a:rPr lang="en-US" sz="3600" i="1">
                            <a:solidFill>
                              <a:srgbClr val="FFFF00"/>
                            </a:solidFill>
                            <a:latin typeface="Cambria Math" panose="02040503050406030204" pitchFamily="18" charset="0"/>
                          </a:rPr>
                        </m:ctrlPr>
                      </m:fPr>
                      <m:num>
                        <m:r>
                          <a:rPr lang="en-US" sz="3600" i="1">
                            <a:solidFill>
                              <a:srgbClr val="FFFF00"/>
                            </a:solidFill>
                            <a:latin typeface="Cambria Math" panose="02040503050406030204" pitchFamily="18" charset="0"/>
                          </a:rPr>
                          <m:t>𝑙𝑛</m:t>
                        </m:r>
                        <m:r>
                          <a:rPr lang="en-US" sz="3600">
                            <a:solidFill>
                              <a:srgbClr val="FFFF00"/>
                            </a:solidFill>
                            <a:latin typeface="Cambria Math" panose="02040503050406030204" pitchFamily="18" charset="0"/>
                          </a:rPr>
                          <m:t> (</m:t>
                        </m:r>
                        <m:f>
                          <m:fPr>
                            <m:ctrlPr>
                              <a:rPr lang="en-US" sz="3600" i="1">
                                <a:solidFill>
                                  <a:srgbClr val="FFFF00"/>
                                </a:solidFill>
                                <a:latin typeface="Cambria Math" panose="02040503050406030204" pitchFamily="18" charset="0"/>
                              </a:rPr>
                            </m:ctrlPr>
                          </m:fPr>
                          <m:num>
                            <m:r>
                              <a:rPr lang="en-US" sz="3600" i="1">
                                <a:solidFill>
                                  <a:srgbClr val="FFFF00"/>
                                </a:solidFill>
                                <a:latin typeface="Cambria Math" panose="02040503050406030204" pitchFamily="18" charset="0"/>
                              </a:rPr>
                              <m:t>𝐹𝑉</m:t>
                            </m:r>
                          </m:num>
                          <m:den>
                            <m:r>
                              <a:rPr lang="en-US" sz="3600" i="1">
                                <a:solidFill>
                                  <a:srgbClr val="FFFF00"/>
                                </a:solidFill>
                                <a:latin typeface="Cambria Math" panose="02040503050406030204" pitchFamily="18" charset="0"/>
                              </a:rPr>
                              <m:t>𝑃𝑉</m:t>
                            </m:r>
                          </m:den>
                        </m:f>
                        <m:r>
                          <a:rPr lang="en-US" sz="3600">
                            <a:solidFill>
                              <a:srgbClr val="FFFF00"/>
                            </a:solidFill>
                            <a:latin typeface="Cambria Math" panose="02040503050406030204" pitchFamily="18" charset="0"/>
                          </a:rPr>
                          <m:t>)</m:t>
                        </m:r>
                      </m:num>
                      <m:den>
                        <m:r>
                          <a:rPr lang="en-US" sz="3600" i="1">
                            <a:solidFill>
                              <a:srgbClr val="FFFF00"/>
                            </a:solidFill>
                            <a:latin typeface="Cambria Math" panose="02040503050406030204" pitchFamily="18" charset="0"/>
                          </a:rPr>
                          <m:t>𝑙𝑛</m:t>
                        </m:r>
                        <m:r>
                          <a:rPr lang="en-US" sz="3600">
                            <a:solidFill>
                              <a:srgbClr val="FFFF00"/>
                            </a:solidFill>
                            <a:latin typeface="Cambria Math" panose="02040503050406030204" pitchFamily="18" charset="0"/>
                          </a:rPr>
                          <m:t>⁡(1+</m:t>
                        </m:r>
                        <m:r>
                          <a:rPr lang="en-US" sz="3600" i="1">
                            <a:solidFill>
                              <a:srgbClr val="FFFF00"/>
                            </a:solidFill>
                            <a:latin typeface="Cambria Math" panose="02040503050406030204" pitchFamily="18" charset="0"/>
                          </a:rPr>
                          <m:t>𝑖</m:t>
                        </m:r>
                        <m:r>
                          <a:rPr lang="en-US" sz="3600">
                            <a:solidFill>
                              <a:srgbClr val="FFFF00"/>
                            </a:solidFill>
                            <a:latin typeface="Cambria Math" panose="02040503050406030204" pitchFamily="18" charset="0"/>
                          </a:rPr>
                          <m:t>)</m:t>
                        </m:r>
                      </m:den>
                    </m:f>
                  </m:oMath>
                </a14:m>
                <a:endParaRPr lang="en-US" sz="3600" dirty="0">
                  <a:solidFill>
                    <a:srgbClr val="FFFF00"/>
                  </a:solidFill>
                </a:endParaRPr>
              </a:p>
              <a:p>
                <a:r>
                  <a:rPr lang="en-US" dirty="0"/>
                  <a:t>As an example, assume the investor invests $100 today and wants to find out how long it will take for the investment to reach $133.10 if invested at an annual rate of return of 10%. The time to reach the targeted future value of such investment is calculated as follows: </a:t>
                </a:r>
              </a:p>
              <a:p>
                <a14:m>
                  <m:oMath xmlns:m="http://schemas.openxmlformats.org/officeDocument/2006/math">
                    <m:r>
                      <m:rPr>
                        <m:sty m:val="p"/>
                      </m:rPr>
                      <a:rPr lang="en-US">
                        <a:latin typeface="Cambria Math" panose="02040503050406030204" pitchFamily="18" charset="0"/>
                      </a:rPr>
                      <m:t>t</m:t>
                    </m:r>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(1.331)</m:t>
                        </m:r>
                      </m:num>
                      <m:den>
                        <m:r>
                          <a:rPr lang="en-US" i="1">
                            <a:latin typeface="Cambria Math" panose="02040503050406030204" pitchFamily="18" charset="0"/>
                          </a:rPr>
                          <m:t>𝑙𝑛</m:t>
                        </m:r>
                        <m:r>
                          <a:rPr lang="en-US">
                            <a:latin typeface="Cambria Math" panose="02040503050406030204" pitchFamily="18" charset="0"/>
                          </a:rPr>
                          <m:t>⁡(1.100)</m:t>
                        </m:r>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0.2859</m:t>
                        </m:r>
                      </m:num>
                      <m:den>
                        <m:r>
                          <a:rPr lang="en-US">
                            <a:latin typeface="Cambria Math" panose="02040503050406030204" pitchFamily="18" charset="0"/>
                          </a:rPr>
                          <m:t>0.0953</m:t>
                        </m:r>
                      </m:den>
                    </m:f>
                    <m:r>
                      <a:rPr lang="en-US">
                        <a:latin typeface="Cambria Math" panose="02040503050406030204" pitchFamily="18" charset="0"/>
                      </a:rPr>
                      <m:t>=3 </m:t>
                    </m:r>
                    <m:r>
                      <m:rPr>
                        <m:sty m:val="p"/>
                      </m:rPr>
                      <a:rPr lang="en-US">
                        <a:latin typeface="Cambria Math" panose="02040503050406030204" pitchFamily="18" charset="0"/>
                      </a:rPr>
                      <m:t>years</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791200"/>
              </a:xfrm>
              <a:blipFill>
                <a:blip r:embed="rId2"/>
                <a:stretch>
                  <a:fillRect l="-722" t="-2211"/>
                </a:stretch>
              </a:blipFill>
            </p:spPr>
            <p:txBody>
              <a:bodyPr/>
              <a:lstStyle/>
              <a:p>
                <a:r>
                  <a:rPr lang="en-US">
                    <a:noFill/>
                  </a:rPr>
                  <a:t> </a:t>
                </a:r>
              </a:p>
            </p:txBody>
          </p:sp>
        </mc:Fallback>
      </mc:AlternateContent>
    </p:spTree>
    <p:extLst>
      <p:ext uri="{BB962C8B-B14F-4D97-AF65-F5344CB8AC3E}">
        <p14:creationId xmlns:p14="http://schemas.microsoft.com/office/powerpoint/2010/main" val="290809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3456</Words>
  <Application>Microsoft Office PowerPoint</Application>
  <PresentationFormat>Custom</PresentationFormat>
  <Paragraphs>325</Paragraphs>
  <Slides>42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Cambria Math</vt:lpstr>
      <vt:lpstr>Corbel</vt:lpstr>
      <vt:lpstr>Symbol</vt:lpstr>
      <vt:lpstr>Times New Roman</vt:lpstr>
      <vt:lpstr>ヒラギノ角ゴ Pro W3</vt:lpstr>
      <vt:lpstr>Digital Blue Tunnel 16x9</vt:lpstr>
      <vt:lpstr>Determinants of Interest Rate</vt:lpstr>
      <vt:lpstr>PowerPoint Presentation</vt:lpstr>
      <vt:lpstr>PowerPoint Presentation</vt:lpstr>
      <vt:lpstr>The Study of Finance</vt:lpstr>
      <vt:lpstr>The Study of Finance</vt:lpstr>
      <vt:lpstr>Time Value of Money Concepts - REVIEW </vt:lpstr>
      <vt:lpstr>One-Time Investment </vt:lpstr>
      <vt:lpstr>One-Time Investment </vt:lpstr>
      <vt:lpstr>One-Time Investment </vt:lpstr>
      <vt:lpstr>Annuities or Even Annual Cash flows  </vt:lpstr>
      <vt:lpstr>Annuities or Even Annual Cash flows  </vt:lpstr>
      <vt:lpstr>Uneven Annual Cash Flows</vt:lpstr>
      <vt:lpstr>Excel based formulas:</vt:lpstr>
      <vt:lpstr>Chapter Preview </vt:lpstr>
      <vt:lpstr>Determinants of Asset Demand (1 of 2)</vt:lpstr>
      <vt:lpstr>Rates of Return: Holding Period Return (HPR) </vt:lpstr>
      <vt:lpstr>Measuring Return and Quantifying Risk</vt:lpstr>
      <vt:lpstr>Measuring Return and Quantifying Risk</vt:lpstr>
      <vt:lpstr>Expected Return (weighted)</vt:lpstr>
      <vt:lpstr>Risk: Standard Deviation (1 of 4 )</vt:lpstr>
      <vt:lpstr>Risk: Standard Deviation (2 of 4)</vt:lpstr>
      <vt:lpstr>Risk: Standard Deviation (4 of 4)</vt:lpstr>
      <vt:lpstr>Measuring Return and Quantifying Risk</vt:lpstr>
      <vt:lpstr>Measuring Return and Quantifying Risk</vt:lpstr>
      <vt:lpstr>Return, Return Expectation, Risk and Allocation </vt:lpstr>
      <vt:lpstr>CHPATER 1 REVIEW:   Measuring Return and Return Expectation</vt:lpstr>
      <vt:lpstr>Table 4.1 Summary Response of the Quantity of an Asset Demanded to Changes in Wealth, Expected Returns, Risk, and Liquidity</vt:lpstr>
      <vt:lpstr>Table 4.1 Summary Response of the Quantity of an Asset Demanded to Changes in Wealth, Expected Returns, Risk, and Liquidity</vt:lpstr>
      <vt:lpstr>Supply &amp; Demand in the Bond Market: Derivation of Demand Curve (1 of 3)</vt:lpstr>
      <vt:lpstr>Derivation of Demand Curve (2 of 3)</vt:lpstr>
      <vt:lpstr>Figure 4.1 Supply and Demand for Bonds</vt:lpstr>
      <vt:lpstr>Derivation of Supply Curve </vt:lpstr>
      <vt:lpstr>Market Equilibrium</vt:lpstr>
      <vt:lpstr>Market Conditions</vt:lpstr>
      <vt:lpstr>Changes in Equilibrium Interest Rates: How Factors Shift the Demand Curve (1 of 5)</vt:lpstr>
      <vt:lpstr>How Factors Shift the Demand Curve (2 of 5)</vt:lpstr>
      <vt:lpstr>How Factors Shift the Demand Curve (3 of 5)</vt:lpstr>
      <vt:lpstr>How Factors Shift the Demand Curve (4 of 5)</vt:lpstr>
      <vt:lpstr>How Factors Shift the Demand Curve (5 of 5)</vt:lpstr>
      <vt:lpstr>Figure 4.2 Shift in the Demand Curve for Bonds</vt:lpstr>
      <vt:lpstr>Figure 4.3 Shift in the Supply Curve for Bonds</vt:lpstr>
      <vt:lpstr>Chapter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INVESTMENTS, FINANCE &amp; CREDIT  PORTFOLIO ANALYSIS CONCEPTS Risk, Return, Time and Allocation</dc:title>
  <dc:creator>Chris Droussiotis</dc:creator>
  <cp:lastModifiedBy>Christakis Droussiotis</cp:lastModifiedBy>
  <cp:revision>13</cp:revision>
  <dcterms:created xsi:type="dcterms:W3CDTF">2020-06-22T22:20:38Z</dcterms:created>
  <dcterms:modified xsi:type="dcterms:W3CDTF">2024-02-15T13:47:18Z</dcterms:modified>
</cp:coreProperties>
</file>