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8"/>
  </p:notesMasterIdLst>
  <p:handoutMasterIdLst>
    <p:handoutMasterId r:id="rId39"/>
  </p:handoutMasterIdLst>
  <p:sldIdLst>
    <p:sldId id="256" r:id="rId2"/>
    <p:sldId id="259" r:id="rId3"/>
    <p:sldId id="260" r:id="rId4"/>
    <p:sldId id="261" r:id="rId5"/>
    <p:sldId id="262" r:id="rId6"/>
    <p:sldId id="263" r:id="rId7"/>
    <p:sldId id="264" r:id="rId8"/>
    <p:sldId id="267" r:id="rId9"/>
    <p:sldId id="268" r:id="rId10"/>
    <p:sldId id="271" r:id="rId11"/>
    <p:sldId id="272" r:id="rId12"/>
    <p:sldId id="275" r:id="rId13"/>
    <p:sldId id="327" r:id="rId14"/>
    <p:sldId id="346" r:id="rId15"/>
    <p:sldId id="276" r:id="rId16"/>
    <p:sldId id="278" r:id="rId17"/>
    <p:sldId id="279" r:id="rId18"/>
    <p:sldId id="281" r:id="rId19"/>
    <p:sldId id="284" r:id="rId20"/>
    <p:sldId id="286" r:id="rId21"/>
    <p:sldId id="288" r:id="rId22"/>
    <p:sldId id="290" r:id="rId23"/>
    <p:sldId id="297" r:id="rId24"/>
    <p:sldId id="299" r:id="rId25"/>
    <p:sldId id="301" r:id="rId26"/>
    <p:sldId id="323" r:id="rId27"/>
    <p:sldId id="324" r:id="rId28"/>
    <p:sldId id="326" r:id="rId29"/>
    <p:sldId id="304" r:id="rId30"/>
    <p:sldId id="305" r:id="rId31"/>
    <p:sldId id="306" r:id="rId32"/>
    <p:sldId id="307" r:id="rId33"/>
    <p:sldId id="308" r:id="rId34"/>
    <p:sldId id="310" r:id="rId35"/>
    <p:sldId id="311" r:id="rId36"/>
    <p:sldId id="322" r:id="rId37"/>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411" autoAdjust="0"/>
  </p:normalViewPr>
  <p:slideViewPr>
    <p:cSldViewPr snapToGrid="0">
      <p:cViewPr varScale="1">
        <p:scale>
          <a:sx n="111" d="100"/>
          <a:sy n="111" d="100"/>
        </p:scale>
        <p:origin x="118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ussiotis" userId="66921b89f68d3868" providerId="LiveId" clId="{A55C4B5C-4A01-4435-8CC0-2C9B40CDBC94}"/>
    <pc:docChg chg="custSel modSld">
      <pc:chgData name="Chris Droussiotis" userId="66921b89f68d3868" providerId="LiveId" clId="{A55C4B5C-4A01-4435-8CC0-2C9B40CDBC94}" dt="2024-01-25T15:50:46.642" v="51" actId="14100"/>
      <pc:docMkLst>
        <pc:docMk/>
      </pc:docMkLst>
      <pc:sldChg chg="modSp mod">
        <pc:chgData name="Chris Droussiotis" userId="66921b89f68d3868" providerId="LiveId" clId="{A55C4B5C-4A01-4435-8CC0-2C9B40CDBC94}" dt="2024-01-25T15:38:58.914" v="1" actId="27636"/>
        <pc:sldMkLst>
          <pc:docMk/>
          <pc:sldMk cId="481311931" sldId="259"/>
        </pc:sldMkLst>
        <pc:spChg chg="mod">
          <ac:chgData name="Chris Droussiotis" userId="66921b89f68d3868" providerId="LiveId" clId="{A55C4B5C-4A01-4435-8CC0-2C9B40CDBC94}" dt="2024-01-25T15:38:58.914" v="1" actId="27636"/>
          <ac:spMkLst>
            <pc:docMk/>
            <pc:sldMk cId="481311931" sldId="259"/>
            <ac:spMk id="3" creationId="{00000000-0000-0000-0000-000000000000}"/>
          </ac:spMkLst>
        </pc:spChg>
      </pc:sldChg>
      <pc:sldChg chg="modSp mod">
        <pc:chgData name="Chris Droussiotis" userId="66921b89f68d3868" providerId="LiveId" clId="{A55C4B5C-4A01-4435-8CC0-2C9B40CDBC94}" dt="2024-01-25T15:41:41.936" v="17" actId="13926"/>
        <pc:sldMkLst>
          <pc:docMk/>
          <pc:sldMk cId="2833020282" sldId="260"/>
        </pc:sldMkLst>
        <pc:spChg chg="mod">
          <ac:chgData name="Chris Droussiotis" userId="66921b89f68d3868" providerId="LiveId" clId="{A55C4B5C-4A01-4435-8CC0-2C9B40CDBC94}" dt="2024-01-25T15:41:41.936" v="17" actId="13926"/>
          <ac:spMkLst>
            <pc:docMk/>
            <pc:sldMk cId="2833020282" sldId="260"/>
            <ac:spMk id="3" creationId="{00000000-0000-0000-0000-000000000000}"/>
          </ac:spMkLst>
        </pc:spChg>
      </pc:sldChg>
      <pc:sldChg chg="modSp mod">
        <pc:chgData name="Chris Droussiotis" userId="66921b89f68d3868" providerId="LiveId" clId="{A55C4B5C-4A01-4435-8CC0-2C9B40CDBC94}" dt="2024-01-25T15:42:02.155" v="18" actId="255"/>
        <pc:sldMkLst>
          <pc:docMk/>
          <pc:sldMk cId="3532021214" sldId="262"/>
        </pc:sldMkLst>
        <pc:spChg chg="mod">
          <ac:chgData name="Chris Droussiotis" userId="66921b89f68d3868" providerId="LiveId" clId="{A55C4B5C-4A01-4435-8CC0-2C9B40CDBC94}" dt="2024-01-25T15:42:02.155" v="18" actId="255"/>
          <ac:spMkLst>
            <pc:docMk/>
            <pc:sldMk cId="3532021214" sldId="262"/>
            <ac:spMk id="3" creationId="{00000000-0000-0000-0000-000000000000}"/>
          </ac:spMkLst>
        </pc:spChg>
      </pc:sldChg>
      <pc:sldChg chg="modSp mod">
        <pc:chgData name="Chris Droussiotis" userId="66921b89f68d3868" providerId="LiveId" clId="{A55C4B5C-4A01-4435-8CC0-2C9B40CDBC94}" dt="2024-01-25T15:42:20.064" v="20" actId="27636"/>
        <pc:sldMkLst>
          <pc:docMk/>
          <pc:sldMk cId="1260000802" sldId="264"/>
        </pc:sldMkLst>
        <pc:spChg chg="mod">
          <ac:chgData name="Chris Droussiotis" userId="66921b89f68d3868" providerId="LiveId" clId="{A55C4B5C-4A01-4435-8CC0-2C9B40CDBC94}" dt="2024-01-25T15:42:20.064" v="20" actId="27636"/>
          <ac:spMkLst>
            <pc:docMk/>
            <pc:sldMk cId="1260000802" sldId="264"/>
            <ac:spMk id="3" creationId="{00000000-0000-0000-0000-000000000000}"/>
          </ac:spMkLst>
        </pc:spChg>
      </pc:sldChg>
      <pc:sldChg chg="modSp mod">
        <pc:chgData name="Chris Droussiotis" userId="66921b89f68d3868" providerId="LiveId" clId="{A55C4B5C-4A01-4435-8CC0-2C9B40CDBC94}" dt="2024-01-25T15:45:16.507" v="24" actId="1076"/>
        <pc:sldMkLst>
          <pc:docMk/>
          <pc:sldMk cId="2633972453" sldId="267"/>
        </pc:sldMkLst>
        <pc:spChg chg="mod">
          <ac:chgData name="Chris Droussiotis" userId="66921b89f68d3868" providerId="LiveId" clId="{A55C4B5C-4A01-4435-8CC0-2C9B40CDBC94}" dt="2024-01-25T15:45:16.507" v="24" actId="1076"/>
          <ac:spMkLst>
            <pc:docMk/>
            <pc:sldMk cId="2633972453" sldId="267"/>
            <ac:spMk id="3" creationId="{00000000-0000-0000-0000-000000000000}"/>
          </ac:spMkLst>
        </pc:spChg>
      </pc:sldChg>
      <pc:sldChg chg="modSp mod">
        <pc:chgData name="Chris Droussiotis" userId="66921b89f68d3868" providerId="LiveId" clId="{A55C4B5C-4A01-4435-8CC0-2C9B40CDBC94}" dt="2024-01-25T15:45:35.196" v="26" actId="27636"/>
        <pc:sldMkLst>
          <pc:docMk/>
          <pc:sldMk cId="604933065" sldId="268"/>
        </pc:sldMkLst>
        <pc:spChg chg="mod">
          <ac:chgData name="Chris Droussiotis" userId="66921b89f68d3868" providerId="LiveId" clId="{A55C4B5C-4A01-4435-8CC0-2C9B40CDBC94}" dt="2024-01-25T15:45:35.196" v="26" actId="27636"/>
          <ac:spMkLst>
            <pc:docMk/>
            <pc:sldMk cId="604933065" sldId="268"/>
            <ac:spMk id="3" creationId="{00000000-0000-0000-0000-000000000000}"/>
          </ac:spMkLst>
        </pc:spChg>
      </pc:sldChg>
      <pc:sldChg chg="modSp mod">
        <pc:chgData name="Chris Droussiotis" userId="66921b89f68d3868" providerId="LiveId" clId="{A55C4B5C-4A01-4435-8CC0-2C9B40CDBC94}" dt="2024-01-25T15:45:55.614" v="27" actId="14100"/>
        <pc:sldMkLst>
          <pc:docMk/>
          <pc:sldMk cId="1433261024" sldId="275"/>
        </pc:sldMkLst>
        <pc:graphicFrameChg chg="mod modGraphic">
          <ac:chgData name="Chris Droussiotis" userId="66921b89f68d3868" providerId="LiveId" clId="{A55C4B5C-4A01-4435-8CC0-2C9B40CDBC94}" dt="2024-01-25T15:45:55.614" v="27" actId="14100"/>
          <ac:graphicFrameMkLst>
            <pc:docMk/>
            <pc:sldMk cId="1433261024" sldId="275"/>
            <ac:graphicFrameMk id="5" creationId="{00000000-0000-0000-0000-000000000000}"/>
          </ac:graphicFrameMkLst>
        </pc:graphicFrameChg>
      </pc:sldChg>
      <pc:sldChg chg="modSp mod">
        <pc:chgData name="Chris Droussiotis" userId="66921b89f68d3868" providerId="LiveId" clId="{A55C4B5C-4A01-4435-8CC0-2C9B40CDBC94}" dt="2024-01-25T15:46:58.449" v="34" actId="20577"/>
        <pc:sldMkLst>
          <pc:docMk/>
          <pc:sldMk cId="4146649864" sldId="278"/>
        </pc:sldMkLst>
        <pc:spChg chg="mod">
          <ac:chgData name="Chris Droussiotis" userId="66921b89f68d3868" providerId="LiveId" clId="{A55C4B5C-4A01-4435-8CC0-2C9B40CDBC94}" dt="2024-01-25T15:46:58.449" v="34" actId="20577"/>
          <ac:spMkLst>
            <pc:docMk/>
            <pc:sldMk cId="4146649864" sldId="278"/>
            <ac:spMk id="2" creationId="{00000000-0000-0000-0000-000000000000}"/>
          </ac:spMkLst>
        </pc:spChg>
      </pc:sldChg>
      <pc:sldChg chg="modSp mod">
        <pc:chgData name="Chris Droussiotis" userId="66921b89f68d3868" providerId="LiveId" clId="{A55C4B5C-4A01-4435-8CC0-2C9B40CDBC94}" dt="2024-01-25T15:47:05.786" v="35" actId="14100"/>
        <pc:sldMkLst>
          <pc:docMk/>
          <pc:sldMk cId="587741025" sldId="279"/>
        </pc:sldMkLst>
        <pc:spChg chg="mod">
          <ac:chgData name="Chris Droussiotis" userId="66921b89f68d3868" providerId="LiveId" clId="{A55C4B5C-4A01-4435-8CC0-2C9B40CDBC94}" dt="2024-01-25T15:47:05.786" v="35" actId="14100"/>
          <ac:spMkLst>
            <pc:docMk/>
            <pc:sldMk cId="587741025" sldId="279"/>
            <ac:spMk id="2" creationId="{00000000-0000-0000-0000-000000000000}"/>
          </ac:spMkLst>
        </pc:spChg>
      </pc:sldChg>
      <pc:sldChg chg="modSp mod">
        <pc:chgData name="Chris Droussiotis" userId="66921b89f68d3868" providerId="LiveId" clId="{A55C4B5C-4A01-4435-8CC0-2C9B40CDBC94}" dt="2024-01-25T15:49:34.268" v="48" actId="14100"/>
        <pc:sldMkLst>
          <pc:docMk/>
          <pc:sldMk cId="3237663888" sldId="290"/>
        </pc:sldMkLst>
        <pc:spChg chg="mod">
          <ac:chgData name="Chris Droussiotis" userId="66921b89f68d3868" providerId="LiveId" clId="{A55C4B5C-4A01-4435-8CC0-2C9B40CDBC94}" dt="2024-01-25T15:48:35.401" v="43" actId="1076"/>
          <ac:spMkLst>
            <pc:docMk/>
            <pc:sldMk cId="3237663888" sldId="290"/>
            <ac:spMk id="2" creationId="{00000000-0000-0000-0000-000000000000}"/>
          </ac:spMkLst>
        </pc:spChg>
        <pc:spChg chg="mod">
          <ac:chgData name="Chris Droussiotis" userId="66921b89f68d3868" providerId="LiveId" clId="{A55C4B5C-4A01-4435-8CC0-2C9B40CDBC94}" dt="2024-01-25T15:49:34.268" v="48" actId="14100"/>
          <ac:spMkLst>
            <pc:docMk/>
            <pc:sldMk cId="3237663888" sldId="290"/>
            <ac:spMk id="3" creationId="{00000000-0000-0000-0000-000000000000}"/>
          </ac:spMkLst>
        </pc:spChg>
      </pc:sldChg>
      <pc:sldChg chg="modSp mod">
        <pc:chgData name="Chris Droussiotis" userId="66921b89f68d3868" providerId="LiveId" clId="{A55C4B5C-4A01-4435-8CC0-2C9B40CDBC94}" dt="2024-01-25T15:49:41.192" v="49" actId="14100"/>
        <pc:sldMkLst>
          <pc:docMk/>
          <pc:sldMk cId="1984523899" sldId="297"/>
        </pc:sldMkLst>
        <pc:spChg chg="mod">
          <ac:chgData name="Chris Droussiotis" userId="66921b89f68d3868" providerId="LiveId" clId="{A55C4B5C-4A01-4435-8CC0-2C9B40CDBC94}" dt="2024-01-25T15:49:41.192" v="49" actId="14100"/>
          <ac:spMkLst>
            <pc:docMk/>
            <pc:sldMk cId="1984523899" sldId="297"/>
            <ac:spMk id="3" creationId="{00000000-0000-0000-0000-000000000000}"/>
          </ac:spMkLst>
        </pc:spChg>
      </pc:sldChg>
      <pc:sldChg chg="modSp mod">
        <pc:chgData name="Chris Droussiotis" userId="66921b89f68d3868" providerId="LiveId" clId="{A55C4B5C-4A01-4435-8CC0-2C9B40CDBC94}" dt="2024-01-25T15:50:46.642" v="51" actId="14100"/>
        <pc:sldMkLst>
          <pc:docMk/>
          <pc:sldMk cId="2947023714" sldId="323"/>
        </pc:sldMkLst>
        <pc:spChg chg="mod">
          <ac:chgData name="Chris Droussiotis" userId="66921b89f68d3868" providerId="LiveId" clId="{A55C4B5C-4A01-4435-8CC0-2C9B40CDBC94}" dt="2024-01-25T15:50:46.642" v="51" actId="14100"/>
          <ac:spMkLst>
            <pc:docMk/>
            <pc:sldMk cId="2947023714" sldId="323"/>
            <ac:spMk id="2" creationId="{00000000-0000-0000-0000-000000000000}"/>
          </ac:spMkLst>
        </pc:spChg>
        <pc:picChg chg="mod">
          <ac:chgData name="Chris Droussiotis" userId="66921b89f68d3868" providerId="LiveId" clId="{A55C4B5C-4A01-4435-8CC0-2C9B40CDBC94}" dt="2024-01-25T15:50:43.618" v="50" actId="1076"/>
          <ac:picMkLst>
            <pc:docMk/>
            <pc:sldMk cId="2947023714" sldId="323"/>
            <ac:picMk id="4" creationId="{00000000-0000-0000-0000-000000000000}"/>
          </ac:picMkLst>
        </pc:picChg>
      </pc:sldChg>
      <pc:sldChg chg="modSp mod">
        <pc:chgData name="Chris Droussiotis" userId="66921b89f68d3868" providerId="LiveId" clId="{A55C4B5C-4A01-4435-8CC0-2C9B40CDBC94}" dt="2024-01-25T15:46:06.773" v="28" actId="14100"/>
        <pc:sldMkLst>
          <pc:docMk/>
          <pc:sldMk cId="2024314976" sldId="327"/>
        </pc:sldMkLst>
        <pc:spChg chg="mod">
          <ac:chgData name="Chris Droussiotis" userId="66921b89f68d3868" providerId="LiveId" clId="{A55C4B5C-4A01-4435-8CC0-2C9B40CDBC94}" dt="2024-01-25T15:46:06.773" v="28" actId="14100"/>
          <ac:spMkLst>
            <pc:docMk/>
            <pc:sldMk cId="2024314976" sldId="327"/>
            <ac:spMk id="10" creationId="{6B75D936-5FCA-4D24-AB3C-DB50D7AC2B4F}"/>
          </ac:spMkLst>
        </pc:spChg>
      </pc:sldChg>
      <pc:sldChg chg="modSp mod">
        <pc:chgData name="Chris Droussiotis" userId="66921b89f68d3868" providerId="LiveId" clId="{A55C4B5C-4A01-4435-8CC0-2C9B40CDBC94}" dt="2024-01-25T15:46:29.902" v="30" actId="14100"/>
        <pc:sldMkLst>
          <pc:docMk/>
          <pc:sldMk cId="1675689408" sldId="346"/>
        </pc:sldMkLst>
        <pc:spChg chg="mod">
          <ac:chgData name="Chris Droussiotis" userId="66921b89f68d3868" providerId="LiveId" clId="{A55C4B5C-4A01-4435-8CC0-2C9B40CDBC94}" dt="2024-01-25T15:46:29.902" v="30" actId="14100"/>
          <ac:spMkLst>
            <pc:docMk/>
            <pc:sldMk cId="1675689408" sldId="346"/>
            <ac:spMk id="9" creationId="{D8470311-84F7-49A2-ADB2-16DFA3DE465D}"/>
          </ac:spMkLst>
        </pc:spChg>
        <pc:picChg chg="mod">
          <ac:chgData name="Chris Droussiotis" userId="66921b89f68d3868" providerId="LiveId" clId="{A55C4B5C-4A01-4435-8CC0-2C9B40CDBC94}" dt="2024-01-25T15:46:14.652" v="29" actId="1076"/>
          <ac:picMkLst>
            <pc:docMk/>
            <pc:sldMk cId="1675689408" sldId="346"/>
            <ac:picMk id="2" creationId="{5F5F4BEE-94C7-4F04-A487-FB9FB919A95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C97278AC-40D8-4EB1-8CE5-01326FF31459}" type="datetimeFigureOut">
              <a:rPr lang="en-US" smtClean="0"/>
              <a:t>1/25/2024</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B393F738-42A2-4332-973B-F0ECD213EC0B}" type="slidenum">
              <a:rPr lang="en-US" smtClean="0"/>
              <a:t>‹#›</a:t>
            </a:fld>
            <a:endParaRPr lang="en-US"/>
          </a:p>
        </p:txBody>
      </p:sp>
    </p:spTree>
    <p:extLst>
      <p:ext uri="{BB962C8B-B14F-4D97-AF65-F5344CB8AC3E}">
        <p14:creationId xmlns:p14="http://schemas.microsoft.com/office/powerpoint/2010/main" val="3069230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0106DBE5-0CFA-4A45-84BA-EA9A226B0146}" type="datetimeFigureOut">
              <a:rPr lang="en-US" smtClean="0"/>
              <a:t>1/25/2024</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8910DA92-B680-4416-B86F-5B70174CF18D}" type="slidenum">
              <a:rPr lang="en-US" smtClean="0"/>
              <a:t>‹#›</a:t>
            </a:fld>
            <a:endParaRPr lang="en-US"/>
          </a:p>
        </p:txBody>
      </p:sp>
    </p:spTree>
    <p:extLst>
      <p:ext uri="{BB962C8B-B14F-4D97-AF65-F5344CB8AC3E}">
        <p14:creationId xmlns:p14="http://schemas.microsoft.com/office/powerpoint/2010/main" val="1346134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10DA92-B680-4416-B86F-5B70174CF18D}" type="slidenum">
              <a:rPr lang="en-US" smtClean="0"/>
              <a:t>1</a:t>
            </a:fld>
            <a:endParaRPr lang="en-US"/>
          </a:p>
        </p:txBody>
      </p:sp>
    </p:spTree>
    <p:extLst>
      <p:ext uri="{BB962C8B-B14F-4D97-AF65-F5344CB8AC3E}">
        <p14:creationId xmlns:p14="http://schemas.microsoft.com/office/powerpoint/2010/main" val="1656221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10336-001A-E04D-840B-7CD2ECF64F78}" type="slidenum">
              <a:rPr lang="en-US" smtClean="0"/>
              <a:t>13</a:t>
            </a:fld>
            <a:endParaRPr lang="en-US"/>
          </a:p>
        </p:txBody>
      </p:sp>
    </p:spTree>
    <p:extLst>
      <p:ext uri="{BB962C8B-B14F-4D97-AF65-F5344CB8AC3E}">
        <p14:creationId xmlns:p14="http://schemas.microsoft.com/office/powerpoint/2010/main" val="1479486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C722EB-454D-49FF-B8C6-06C2E844DD4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D0EC2-D1F3-4A18-A81F-7958488C50D2}" type="slidenum">
              <a:rPr lang="en-US" smtClean="0"/>
              <a:t>‹#›</a:t>
            </a:fld>
            <a:endParaRPr lang="en-US"/>
          </a:p>
        </p:txBody>
      </p:sp>
    </p:spTree>
    <p:extLst>
      <p:ext uri="{BB962C8B-B14F-4D97-AF65-F5344CB8AC3E}">
        <p14:creationId xmlns:p14="http://schemas.microsoft.com/office/powerpoint/2010/main" val="1292115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C722EB-454D-49FF-B8C6-06C2E844DD44}"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D0EC2-D1F3-4A18-A81F-7958488C50D2}" type="slidenum">
              <a:rPr lang="en-US" smtClean="0"/>
              <a:t>‹#›</a:t>
            </a:fld>
            <a:endParaRPr lang="en-US"/>
          </a:p>
        </p:txBody>
      </p:sp>
    </p:spTree>
    <p:extLst>
      <p:ext uri="{BB962C8B-B14F-4D97-AF65-F5344CB8AC3E}">
        <p14:creationId xmlns:p14="http://schemas.microsoft.com/office/powerpoint/2010/main" val="594135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2C722EB-454D-49FF-B8C6-06C2E844DD4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D0EC2-D1F3-4A18-A81F-7958488C50D2}" type="slidenum">
              <a:rPr lang="en-US" smtClean="0"/>
              <a:t>‹#›</a:t>
            </a:fld>
            <a:endParaRPr lang="en-US"/>
          </a:p>
        </p:txBody>
      </p:sp>
    </p:spTree>
    <p:extLst>
      <p:ext uri="{BB962C8B-B14F-4D97-AF65-F5344CB8AC3E}">
        <p14:creationId xmlns:p14="http://schemas.microsoft.com/office/powerpoint/2010/main" val="4122880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2C722EB-454D-49FF-B8C6-06C2E844DD4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D0EC2-D1F3-4A18-A81F-7958488C50D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4851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C722EB-454D-49FF-B8C6-06C2E844DD4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D0EC2-D1F3-4A18-A81F-7958488C50D2}" type="slidenum">
              <a:rPr lang="en-US" smtClean="0"/>
              <a:t>‹#›</a:t>
            </a:fld>
            <a:endParaRPr lang="en-US"/>
          </a:p>
        </p:txBody>
      </p:sp>
    </p:spTree>
    <p:extLst>
      <p:ext uri="{BB962C8B-B14F-4D97-AF65-F5344CB8AC3E}">
        <p14:creationId xmlns:p14="http://schemas.microsoft.com/office/powerpoint/2010/main" val="2331087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2C722EB-454D-49FF-B8C6-06C2E844DD44}" type="datetimeFigureOut">
              <a:rPr lang="en-US" smtClean="0"/>
              <a:t>1/25/2024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D0EC2-D1F3-4A18-A81F-7958488C50D2}" type="slidenum">
              <a:rPr lang="en-US" smtClean="0"/>
              <a:t>‹#›</a:t>
            </a:fld>
            <a:endParaRPr lang="en-US"/>
          </a:p>
        </p:txBody>
      </p:sp>
    </p:spTree>
    <p:extLst>
      <p:ext uri="{BB962C8B-B14F-4D97-AF65-F5344CB8AC3E}">
        <p14:creationId xmlns:p14="http://schemas.microsoft.com/office/powerpoint/2010/main" val="2575603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2C722EB-454D-49FF-B8C6-06C2E844DD44}" type="datetimeFigureOut">
              <a:rPr lang="en-US" smtClean="0"/>
              <a:t>1/25/2024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D0EC2-D1F3-4A18-A81F-7958488C50D2}" type="slidenum">
              <a:rPr lang="en-US" smtClean="0"/>
              <a:t>‹#›</a:t>
            </a:fld>
            <a:endParaRPr lang="en-US"/>
          </a:p>
        </p:txBody>
      </p:sp>
    </p:spTree>
    <p:extLst>
      <p:ext uri="{BB962C8B-B14F-4D97-AF65-F5344CB8AC3E}">
        <p14:creationId xmlns:p14="http://schemas.microsoft.com/office/powerpoint/2010/main" val="1853392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C722EB-454D-49FF-B8C6-06C2E844DD4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D0EC2-D1F3-4A18-A81F-7958488C50D2}" type="slidenum">
              <a:rPr lang="en-US" smtClean="0"/>
              <a:t>‹#›</a:t>
            </a:fld>
            <a:endParaRPr lang="en-US"/>
          </a:p>
        </p:txBody>
      </p:sp>
    </p:spTree>
    <p:extLst>
      <p:ext uri="{BB962C8B-B14F-4D97-AF65-F5344CB8AC3E}">
        <p14:creationId xmlns:p14="http://schemas.microsoft.com/office/powerpoint/2010/main" val="4003995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C722EB-454D-49FF-B8C6-06C2E844DD4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D0EC2-D1F3-4A18-A81F-7958488C50D2}" type="slidenum">
              <a:rPr lang="en-US" smtClean="0"/>
              <a:t>‹#›</a:t>
            </a:fld>
            <a:endParaRPr lang="en-US"/>
          </a:p>
        </p:txBody>
      </p:sp>
    </p:spTree>
    <p:extLst>
      <p:ext uri="{BB962C8B-B14F-4D97-AF65-F5344CB8AC3E}">
        <p14:creationId xmlns:p14="http://schemas.microsoft.com/office/powerpoint/2010/main" val="764194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200">
                <a:latin typeface="+mj-lt"/>
              </a:defRPr>
            </a:lvl1p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a:xfrm>
            <a:off x="8447617" y="113072"/>
            <a:ext cx="2844800" cy="182880"/>
          </a:xfrm>
          <a:prstGeom prst="rect">
            <a:avLst/>
          </a:prstGeom>
        </p:spPr>
        <p:txBody>
          <a:bodyPr/>
          <a:lstStyle/>
          <a:p>
            <a:fld id="{A9DF6EFB-3F44-496C-A842-1E0B3D3B975A}" type="datetimeFigureOut">
              <a:rPr lang="en-US" smtClean="0"/>
              <a:pPr/>
              <a:t>1/25/2024</a:t>
            </a:fld>
            <a:endParaRPr lang="en-US" dirty="0"/>
          </a:p>
        </p:txBody>
      </p:sp>
    </p:spTree>
    <p:extLst>
      <p:ext uri="{BB962C8B-B14F-4D97-AF65-F5344CB8AC3E}">
        <p14:creationId xmlns:p14="http://schemas.microsoft.com/office/powerpoint/2010/main" val="291502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2C722EB-454D-49FF-B8C6-06C2E844DD4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D0EC2-D1F3-4A18-A81F-7958488C50D2}" type="slidenum">
              <a:rPr lang="en-US" smtClean="0"/>
              <a:t>‹#›</a:t>
            </a:fld>
            <a:endParaRPr lang="en-US"/>
          </a:p>
        </p:txBody>
      </p:sp>
    </p:spTree>
    <p:extLst>
      <p:ext uri="{BB962C8B-B14F-4D97-AF65-F5344CB8AC3E}">
        <p14:creationId xmlns:p14="http://schemas.microsoft.com/office/powerpoint/2010/main" val="1200905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C722EB-454D-49FF-B8C6-06C2E844DD4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D0EC2-D1F3-4A18-A81F-7958488C50D2}" type="slidenum">
              <a:rPr lang="en-US" smtClean="0"/>
              <a:t>‹#›</a:t>
            </a:fld>
            <a:endParaRPr lang="en-US"/>
          </a:p>
        </p:txBody>
      </p:sp>
    </p:spTree>
    <p:extLst>
      <p:ext uri="{BB962C8B-B14F-4D97-AF65-F5344CB8AC3E}">
        <p14:creationId xmlns:p14="http://schemas.microsoft.com/office/powerpoint/2010/main" val="795956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C722EB-454D-49FF-B8C6-06C2E844DD44}"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D0EC2-D1F3-4A18-A81F-7958488C50D2}" type="slidenum">
              <a:rPr lang="en-US" smtClean="0"/>
              <a:t>‹#›</a:t>
            </a:fld>
            <a:endParaRPr lang="en-US"/>
          </a:p>
        </p:txBody>
      </p:sp>
    </p:spTree>
    <p:extLst>
      <p:ext uri="{BB962C8B-B14F-4D97-AF65-F5344CB8AC3E}">
        <p14:creationId xmlns:p14="http://schemas.microsoft.com/office/powerpoint/2010/main" val="42312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C722EB-454D-49FF-B8C6-06C2E844DD44}" type="datetimeFigureOut">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6D0EC2-D1F3-4A18-A81F-7958488C50D2}" type="slidenum">
              <a:rPr lang="en-US" smtClean="0"/>
              <a:t>‹#›</a:t>
            </a:fld>
            <a:endParaRPr lang="en-US"/>
          </a:p>
        </p:txBody>
      </p:sp>
    </p:spTree>
    <p:extLst>
      <p:ext uri="{BB962C8B-B14F-4D97-AF65-F5344CB8AC3E}">
        <p14:creationId xmlns:p14="http://schemas.microsoft.com/office/powerpoint/2010/main" val="1652564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2C722EB-454D-49FF-B8C6-06C2E844DD44}" type="datetimeFigureOut">
              <a:rPr lang="en-US" smtClean="0"/>
              <a:t>1/25/2024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96D0EC2-D1F3-4A18-A81F-7958488C50D2}" type="slidenum">
              <a:rPr lang="en-US" smtClean="0"/>
              <a:t>‹#›</a:t>
            </a:fld>
            <a:endParaRPr lang="en-US"/>
          </a:p>
        </p:txBody>
      </p:sp>
    </p:spTree>
    <p:extLst>
      <p:ext uri="{BB962C8B-B14F-4D97-AF65-F5344CB8AC3E}">
        <p14:creationId xmlns:p14="http://schemas.microsoft.com/office/powerpoint/2010/main" val="3689524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2C722EB-454D-49FF-B8C6-06C2E844DD44}" type="datetimeFigureOut">
              <a:rPr lang="en-US" smtClean="0"/>
              <a:t>1/25/2024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96D0EC2-D1F3-4A18-A81F-7958488C50D2}" type="slidenum">
              <a:rPr lang="en-US" smtClean="0"/>
              <a:t>‹#›</a:t>
            </a:fld>
            <a:endParaRPr lang="en-US"/>
          </a:p>
        </p:txBody>
      </p:sp>
    </p:spTree>
    <p:extLst>
      <p:ext uri="{BB962C8B-B14F-4D97-AF65-F5344CB8AC3E}">
        <p14:creationId xmlns:p14="http://schemas.microsoft.com/office/powerpoint/2010/main" val="1821627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2C722EB-454D-49FF-B8C6-06C2E844DD44}" type="datetimeFigureOut">
              <a:rPr lang="en-US" smtClean="0"/>
              <a:t>1/25/2024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96D0EC2-D1F3-4A18-A81F-7958488C50D2}" type="slidenum">
              <a:rPr lang="en-US" smtClean="0"/>
              <a:t>‹#›</a:t>
            </a:fld>
            <a:endParaRPr lang="en-US"/>
          </a:p>
        </p:txBody>
      </p:sp>
    </p:spTree>
    <p:extLst>
      <p:ext uri="{BB962C8B-B14F-4D97-AF65-F5344CB8AC3E}">
        <p14:creationId xmlns:p14="http://schemas.microsoft.com/office/powerpoint/2010/main" val="3200461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C722EB-454D-49FF-B8C6-06C2E844DD44}"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D0EC2-D1F3-4A18-A81F-7958488C50D2}" type="slidenum">
              <a:rPr lang="en-US" smtClean="0"/>
              <a:t>‹#›</a:t>
            </a:fld>
            <a:endParaRPr lang="en-US"/>
          </a:p>
        </p:txBody>
      </p:sp>
    </p:spTree>
    <p:extLst>
      <p:ext uri="{BB962C8B-B14F-4D97-AF65-F5344CB8AC3E}">
        <p14:creationId xmlns:p14="http://schemas.microsoft.com/office/powerpoint/2010/main" val="193656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2C722EB-454D-49FF-B8C6-06C2E844DD44}" type="datetimeFigureOut">
              <a:rPr lang="en-US" smtClean="0"/>
              <a:t>1/25/2024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96D0EC2-D1F3-4A18-A81F-7958488C50D2}" type="slidenum">
              <a:rPr lang="en-US" smtClean="0"/>
              <a:t>‹#›</a:t>
            </a:fld>
            <a:endParaRPr lang="en-US"/>
          </a:p>
        </p:txBody>
      </p:sp>
    </p:spTree>
    <p:extLst>
      <p:ext uri="{BB962C8B-B14F-4D97-AF65-F5344CB8AC3E}">
        <p14:creationId xmlns:p14="http://schemas.microsoft.com/office/powerpoint/2010/main" val="1956630113"/>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finance.yahoo.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Picture 4" descr="Calculator, pen, compass, money and a paper with graphs printed on it">
            <a:extLst>
              <a:ext uri="{FF2B5EF4-FFF2-40B4-BE49-F238E27FC236}">
                <a16:creationId xmlns:a16="http://schemas.microsoft.com/office/drawing/2014/main" id="{3278BB69-31EB-F532-EAF0-1D80AD5C12BB}"/>
              </a:ext>
            </a:extLst>
          </p:cNvPr>
          <p:cNvPicPr>
            <a:picLocks noChangeAspect="1"/>
          </p:cNvPicPr>
          <p:nvPr/>
        </p:nvPicPr>
        <p:blipFill rotWithShape="1">
          <a:blip r:embed="rId4">
            <a:duotone>
              <a:prstClr val="black"/>
              <a:schemeClr val="accent5">
                <a:tint val="45000"/>
                <a:satMod val="400000"/>
              </a:schemeClr>
            </a:duotone>
            <a:alphaModFix amt="25000"/>
          </a:blip>
          <a:srcRect t="6639"/>
          <a:stretch/>
        </p:blipFill>
        <p:spPr>
          <a:xfrm>
            <a:off x="20" y="10"/>
            <a:ext cx="12191980" cy="6857990"/>
          </a:xfrm>
          <a:prstGeom prst="rect">
            <a:avLst/>
          </a:prstGeom>
        </p:spPr>
      </p:pic>
      <p:sp>
        <p:nvSpPr>
          <p:cNvPr id="2" name="Title 1"/>
          <p:cNvSpPr>
            <a:spLocks noGrp="1"/>
          </p:cNvSpPr>
          <p:nvPr>
            <p:ph type="ctrTitle"/>
          </p:nvPr>
        </p:nvSpPr>
        <p:spPr>
          <a:xfrm>
            <a:off x="1154955" y="1447801"/>
            <a:ext cx="8886192" cy="2451340"/>
          </a:xfrm>
        </p:spPr>
        <p:txBody>
          <a:bodyPr>
            <a:normAutofit/>
          </a:bodyPr>
          <a:lstStyle/>
          <a:p>
            <a:pPr>
              <a:lnSpc>
                <a:spcPct val="90000"/>
              </a:lnSpc>
            </a:pPr>
            <a:r>
              <a:rPr lang="en-US" b="1" dirty="0"/>
              <a:t>Overview of the Financial System</a:t>
            </a:r>
          </a:p>
        </p:txBody>
      </p:sp>
      <p:sp>
        <p:nvSpPr>
          <p:cNvPr id="3" name="Subtitle 2"/>
          <p:cNvSpPr>
            <a:spLocks noGrp="1"/>
          </p:cNvSpPr>
          <p:nvPr>
            <p:ph type="subTitle" idx="1"/>
          </p:nvPr>
        </p:nvSpPr>
        <p:spPr>
          <a:xfrm>
            <a:off x="1154955" y="4777380"/>
            <a:ext cx="8825658" cy="861420"/>
          </a:xfrm>
        </p:spPr>
        <p:txBody>
          <a:bodyPr>
            <a:normAutofit/>
          </a:bodyPr>
          <a:lstStyle/>
          <a:p>
            <a:pPr>
              <a:lnSpc>
                <a:spcPct val="90000"/>
              </a:lnSpc>
            </a:pPr>
            <a:endParaRPr lang="en-US" sz="700"/>
          </a:p>
          <a:p>
            <a:pPr>
              <a:lnSpc>
                <a:spcPct val="90000"/>
              </a:lnSpc>
            </a:pPr>
            <a:endParaRPr lang="en-US" sz="700"/>
          </a:p>
          <a:p>
            <a:pPr>
              <a:lnSpc>
                <a:spcPct val="90000"/>
              </a:lnSpc>
            </a:pPr>
            <a:endParaRPr lang="en-US" sz="700"/>
          </a:p>
          <a:p>
            <a:pPr>
              <a:lnSpc>
                <a:spcPct val="90000"/>
              </a:lnSpc>
            </a:pPr>
            <a:r>
              <a:rPr lang="en-US" sz="700"/>
              <a:t>Main Reading (Sources): Chap 2  </a:t>
            </a:r>
            <a:r>
              <a:rPr lang="en-US" sz="700" err="1"/>
              <a:t>Mishkin</a:t>
            </a:r>
            <a:r>
              <a:rPr lang="en-US" sz="700"/>
              <a:t> &amp; Eakins, 8</a:t>
            </a:r>
            <a:r>
              <a:rPr lang="en-US" sz="700" baseline="30000"/>
              <a:t>th</a:t>
            </a:r>
            <a:endParaRPr lang="en-US" sz="700"/>
          </a:p>
          <a:p>
            <a:pPr>
              <a:lnSpc>
                <a:spcPct val="90000"/>
              </a:lnSpc>
            </a:pPr>
            <a:endParaRPr lang="en-US" sz="700"/>
          </a:p>
        </p:txBody>
      </p:sp>
      <p:sp>
        <p:nvSpPr>
          <p:cNvPr id="9" name="Rectangle 8">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6947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Classifications of Financial Markets</a:t>
            </a:r>
            <a:endParaRPr lang="en-US" dirty="0"/>
          </a:p>
        </p:txBody>
      </p:sp>
      <p:sp>
        <p:nvSpPr>
          <p:cNvPr id="3" name="Content Placeholder 2"/>
          <p:cNvSpPr>
            <a:spLocks noGrp="1"/>
          </p:cNvSpPr>
          <p:nvPr>
            <p:ph idx="1"/>
          </p:nvPr>
        </p:nvSpPr>
        <p:spPr>
          <a:xfrm>
            <a:off x="1104293" y="1853248"/>
            <a:ext cx="8946541" cy="4195481"/>
          </a:xfrm>
        </p:spPr>
        <p:txBody>
          <a:bodyPr/>
          <a:lstStyle/>
          <a:p>
            <a:pPr marL="0" indent="0">
              <a:buNone/>
              <a:defRPr/>
            </a:pPr>
            <a:r>
              <a:rPr lang="en-US" sz="2400" dirty="0">
                <a:ea typeface="ヒラギノ角ゴ Pro W3" charset="0"/>
                <a:cs typeface="ヒラギノ角ゴ Pro W3" charset="0"/>
              </a:rPr>
              <a:t>We can also classify markets by the maturity of the securities:</a:t>
            </a:r>
          </a:p>
          <a:p>
            <a:pPr marL="406400" indent="-406400">
              <a:buFont typeface="Times" charset="0"/>
              <a:buAutoNum type="arabicPeriod"/>
              <a:defRPr/>
            </a:pPr>
            <a:r>
              <a:rPr lang="en-US" sz="2400" dirty="0">
                <a:ea typeface="ヒラギノ角ゴ Pro W3" charset="0"/>
                <a:cs typeface="ヒラギノ角ゴ Pro W3" charset="0"/>
              </a:rPr>
              <a:t>Money Market: Short-Term</a:t>
            </a:r>
            <a:br>
              <a:rPr lang="en-US" sz="2400" dirty="0">
                <a:ea typeface="ヒラギノ角ゴ Pro W3" charset="0"/>
                <a:cs typeface="ヒラギノ角ゴ Pro W3" charset="0"/>
              </a:rPr>
            </a:br>
            <a:r>
              <a:rPr lang="en-US" sz="2400" dirty="0">
                <a:ea typeface="ヒラギノ角ゴ Pro W3" charset="0"/>
                <a:cs typeface="ヒラギノ角ゴ Pro W3" charset="0"/>
              </a:rPr>
              <a:t>(maturity &lt; 1 year)</a:t>
            </a:r>
          </a:p>
          <a:p>
            <a:pPr marL="406400" indent="-406400">
              <a:buFont typeface="Times" charset="0"/>
              <a:buAutoNum type="arabicPeriod"/>
              <a:defRPr/>
            </a:pPr>
            <a:r>
              <a:rPr lang="en-US" sz="2400" dirty="0">
                <a:ea typeface="ヒラギノ角ゴ Pro W3" charset="0"/>
                <a:cs typeface="ヒラギノ角ゴ Pro W3" charset="0"/>
              </a:rPr>
              <a:t>Capital Market: Long-Term</a:t>
            </a:r>
            <a:br>
              <a:rPr lang="en-US" sz="2400" dirty="0">
                <a:ea typeface="ヒラギノ角ゴ Pro W3" charset="0"/>
                <a:cs typeface="ヒラギノ角ゴ Pro W3" charset="0"/>
              </a:rPr>
            </a:br>
            <a:r>
              <a:rPr lang="en-US" sz="2400" dirty="0">
                <a:ea typeface="ヒラギノ角ゴ Pro W3" charset="0"/>
                <a:cs typeface="ヒラギノ角ゴ Pro W3" charset="0"/>
              </a:rPr>
              <a:t>(maturity &gt; 1 year) plus equities (no maturity)</a:t>
            </a:r>
            <a:endParaRPr lang="en-US" sz="2400" dirty="0"/>
          </a:p>
        </p:txBody>
      </p:sp>
    </p:spTree>
    <p:extLst>
      <p:ext uri="{BB962C8B-B14F-4D97-AF65-F5344CB8AC3E}">
        <p14:creationId xmlns:p14="http://schemas.microsoft.com/office/powerpoint/2010/main" val="3090574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631" y="545432"/>
            <a:ext cx="10515600" cy="473243"/>
          </a:xfrm>
        </p:spPr>
        <p:txBody>
          <a:bodyPr>
            <a:normAutofit fontScale="90000"/>
          </a:bodyPr>
          <a:lstStyle/>
          <a:p>
            <a:r>
              <a:rPr lang="en-US" altLang="en-US" dirty="0">
                <a:ea typeface="ヒラギノ角ゴ Pro W3" pitchFamily="-84" charset="-128"/>
              </a:rPr>
              <a:t>Internationalization of Financial Markets </a:t>
            </a:r>
            <a:br>
              <a:rPr lang="en-US" altLang="en-US" dirty="0">
                <a:ea typeface="ヒラギノ角ゴ Pro W3" pitchFamily="-84" charset="-128"/>
              </a:rPr>
            </a:br>
            <a:endParaRPr lang="en-US" dirty="0"/>
          </a:p>
        </p:txBody>
      </p:sp>
      <p:sp>
        <p:nvSpPr>
          <p:cNvPr id="3" name="Content Placeholder 2"/>
          <p:cNvSpPr>
            <a:spLocks noGrp="1"/>
          </p:cNvSpPr>
          <p:nvPr>
            <p:ph idx="1"/>
          </p:nvPr>
        </p:nvSpPr>
        <p:spPr>
          <a:xfrm>
            <a:off x="726056" y="1571216"/>
            <a:ext cx="10299031" cy="4467273"/>
          </a:xfrm>
        </p:spPr>
        <p:txBody>
          <a:bodyPr>
            <a:normAutofit fontScale="70000" lnSpcReduction="20000"/>
          </a:bodyPr>
          <a:lstStyle/>
          <a:p>
            <a:pPr marL="0" indent="0">
              <a:buNone/>
              <a:defRPr/>
            </a:pPr>
            <a:r>
              <a:rPr lang="en-US" sz="2400" dirty="0">
                <a:ea typeface="ヒラギノ角ゴ Pro W3" charset="0"/>
                <a:cs typeface="ヒラギノ角ゴ Pro W3" charset="0"/>
              </a:rPr>
              <a:t>The internationalization of markets is an important trend. The U.S. no longer dominates the world stage.</a:t>
            </a:r>
          </a:p>
          <a:p>
            <a:pPr>
              <a:defRPr/>
            </a:pPr>
            <a:r>
              <a:rPr lang="en-US" sz="2400" dirty="0">
                <a:ea typeface="ヒラギノ角ゴ Pro W3" charset="0"/>
                <a:cs typeface="ヒラギノ角ゴ Pro W3" charset="0"/>
              </a:rPr>
              <a:t>International Bond Market &amp; Eurobonds</a:t>
            </a:r>
          </a:p>
          <a:p>
            <a:pPr lvl="1"/>
            <a:r>
              <a:rPr lang="en-US" dirty="0">
                <a:ea typeface="ヒラギノ角ゴ Pro W3" charset="0"/>
              </a:rPr>
              <a:t>Foreign bonds</a:t>
            </a:r>
            <a:endParaRPr lang="en-US" dirty="0"/>
          </a:p>
          <a:p>
            <a:pPr lvl="1"/>
            <a:r>
              <a:rPr lang="en-US" dirty="0">
                <a:ea typeface="ヒラギノ角ゴ Pro W3" charset="0"/>
              </a:rPr>
              <a:t>Eurobonds</a:t>
            </a:r>
            <a:endParaRPr lang="en-US" dirty="0"/>
          </a:p>
          <a:p>
            <a:pPr lvl="2">
              <a:defRPr/>
            </a:pPr>
            <a:r>
              <a:rPr lang="en-US" sz="2400" dirty="0">
                <a:ea typeface="ヒラギノ角ゴ Pro W3" charset="0"/>
              </a:rPr>
              <a:t>Denominated in one currency, but sold in a different market</a:t>
            </a:r>
          </a:p>
          <a:p>
            <a:pPr lvl="2">
              <a:defRPr/>
            </a:pPr>
            <a:r>
              <a:rPr lang="en-US" sz="2400" dirty="0">
                <a:ea typeface="ヒラギノ角ゴ Pro W3" charset="0"/>
              </a:rPr>
              <a:t>Now larger than U.S. corporate bond market</a:t>
            </a:r>
          </a:p>
          <a:p>
            <a:pPr lvl="2">
              <a:defRPr/>
            </a:pPr>
            <a:r>
              <a:rPr lang="en-US" sz="2400" dirty="0">
                <a:ea typeface="ヒラギノ角ゴ Pro W3" charset="0"/>
              </a:rPr>
              <a:t>Over 80% of new bonds are Eurobonds</a:t>
            </a:r>
          </a:p>
          <a:p>
            <a:r>
              <a:rPr lang="en-US" altLang="en-US" sz="2400" dirty="0">
                <a:ea typeface="ヒラギノ角ゴ Pro W3" pitchFamily="-84" charset="-128"/>
              </a:rPr>
              <a:t>Eurocurrency Market</a:t>
            </a:r>
          </a:p>
          <a:p>
            <a:pPr lvl="1"/>
            <a:r>
              <a:rPr lang="en-US" altLang="en-US" dirty="0">
                <a:ea typeface="ヒラギノ角ゴ Pro W3" pitchFamily="-84" charset="-128"/>
              </a:rPr>
              <a:t>Foreign currency deposited outside of home country</a:t>
            </a:r>
            <a:endParaRPr lang="en-US" dirty="0"/>
          </a:p>
          <a:p>
            <a:pPr lvl="1"/>
            <a:r>
              <a:rPr lang="en-US" altLang="en-US" dirty="0">
                <a:ea typeface="ヒラギノ角ゴ Pro W3" pitchFamily="-84" charset="-128"/>
              </a:rPr>
              <a:t>Eurodollars are U.S. dollars deposited, say, London.</a:t>
            </a:r>
            <a:endParaRPr lang="en-US" dirty="0"/>
          </a:p>
          <a:p>
            <a:pPr lvl="1"/>
            <a:r>
              <a:rPr lang="en-US" altLang="en-US" dirty="0">
                <a:ea typeface="ヒラギノ角ゴ Pro W3" pitchFamily="-84" charset="-128"/>
              </a:rPr>
              <a:t>Gives U.S. borrows an alternative source for dollars.</a:t>
            </a:r>
            <a:endParaRPr lang="en-US" dirty="0"/>
          </a:p>
          <a:p>
            <a:r>
              <a:rPr lang="en-US" altLang="en-US" sz="2400" dirty="0">
                <a:ea typeface="ヒラギノ角ゴ Pro W3" pitchFamily="-84" charset="-128"/>
              </a:rPr>
              <a:t>World Stock Markets</a:t>
            </a:r>
          </a:p>
          <a:p>
            <a:pPr lvl="1"/>
            <a:r>
              <a:rPr lang="en-US" altLang="en-US" dirty="0">
                <a:ea typeface="ヒラギノ角ゴ Pro W3" pitchFamily="-84" charset="-128"/>
              </a:rPr>
              <a:t>U.S. stock markets are no longer always the largest—at one point, Japan</a:t>
            </a:r>
            <a:r>
              <a:rPr lang="ja-JP" altLang="en-US" dirty="0"/>
              <a:t>’</a:t>
            </a:r>
            <a:r>
              <a:rPr lang="en-US" altLang="ja-JP" dirty="0">
                <a:ea typeface="ヒラギノ角ゴ Pro W3" pitchFamily="-84" charset="-128"/>
              </a:rPr>
              <a:t>s was larger</a:t>
            </a:r>
            <a:endParaRPr lang="en-US" dirty="0"/>
          </a:p>
          <a:p>
            <a:pPr lvl="2">
              <a:defRPr/>
            </a:pPr>
            <a:endParaRPr lang="en-US" sz="2400" dirty="0">
              <a:ea typeface="ヒラギノ角ゴ Pro W3" charset="0"/>
            </a:endParaRPr>
          </a:p>
          <a:p>
            <a:pPr lvl="2">
              <a:defRPr/>
            </a:pPr>
            <a:endParaRPr lang="en-US" sz="240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36842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00" y="98945"/>
            <a:ext cx="10568229" cy="1400530"/>
          </a:xfrm>
        </p:spPr>
        <p:txBody>
          <a:bodyPr/>
          <a:lstStyle/>
          <a:p>
            <a:r>
              <a:rPr lang="en-US" altLang="en-US" dirty="0">
                <a:ea typeface="ヒラギノ角ゴ Pro W3" pitchFamily="-84" charset="-128"/>
              </a:rPr>
              <a:t>Internationalization of Financial Markets </a:t>
            </a:r>
            <a:br>
              <a:rPr lang="en-US" altLang="en-US" dirty="0">
                <a:ea typeface="ヒラギノ角ゴ Pro W3" pitchFamily="-84" charset="-128"/>
              </a:rPr>
            </a:br>
            <a:endParaRPr lang="en-US" dirty="0"/>
          </a:p>
        </p:txBody>
      </p:sp>
      <p:sp>
        <p:nvSpPr>
          <p:cNvPr id="3" name="Content Placeholder 2"/>
          <p:cNvSpPr>
            <a:spLocks noGrp="1"/>
          </p:cNvSpPr>
          <p:nvPr>
            <p:ph idx="1"/>
          </p:nvPr>
        </p:nvSpPr>
        <p:spPr>
          <a:xfrm>
            <a:off x="293864" y="1102750"/>
            <a:ext cx="8067445" cy="304800"/>
          </a:xfrm>
        </p:spPr>
        <p:txBody>
          <a:bodyPr>
            <a:normAutofit fontScale="92500" lnSpcReduction="20000"/>
          </a:bodyPr>
          <a:lstStyle/>
          <a:p>
            <a:pPr marL="0" indent="0">
              <a:buNone/>
              <a:defRPr/>
            </a:pPr>
            <a:r>
              <a:rPr lang="en-US" sz="1800" dirty="0"/>
              <a:t>&gt; FOLLOWING THE FINANCIAL NEWS</a:t>
            </a:r>
          </a:p>
        </p:txBody>
      </p:sp>
      <p:graphicFrame>
        <p:nvGraphicFramePr>
          <p:cNvPr id="5" name="Table 4"/>
          <p:cNvGraphicFramePr>
            <a:graphicFrameLocks noGrp="1"/>
          </p:cNvGraphicFramePr>
          <p:nvPr>
            <p:extLst>
              <p:ext uri="{D42A27DB-BD31-4B8C-83A1-F6EECF244321}">
                <p14:modId xmlns:p14="http://schemas.microsoft.com/office/powerpoint/2010/main" val="3400654463"/>
              </p:ext>
            </p:extLst>
          </p:nvPr>
        </p:nvGraphicFramePr>
        <p:xfrm>
          <a:off x="496019" y="1784230"/>
          <a:ext cx="8949906" cy="4444041"/>
        </p:xfrm>
        <a:graphic>
          <a:graphicData uri="http://schemas.openxmlformats.org/drawingml/2006/table">
            <a:tbl>
              <a:tblPr firstRow="1" bandRow="1">
                <a:tableStyleId>{2D5ABB26-0587-4C30-8999-92F81FD0307C}</a:tableStyleId>
              </a:tblPr>
              <a:tblGrid>
                <a:gridCol w="4474953">
                  <a:extLst>
                    <a:ext uri="{9D8B030D-6E8A-4147-A177-3AD203B41FA5}">
                      <a16:colId xmlns:a16="http://schemas.microsoft.com/office/drawing/2014/main" val="20000"/>
                    </a:ext>
                  </a:extLst>
                </a:gridCol>
                <a:gridCol w="4474953">
                  <a:extLst>
                    <a:ext uri="{9D8B030D-6E8A-4147-A177-3AD203B41FA5}">
                      <a16:colId xmlns:a16="http://schemas.microsoft.com/office/drawing/2014/main" val="20001"/>
                    </a:ext>
                  </a:extLst>
                </a:gridCol>
              </a:tblGrid>
              <a:tr h="419909">
                <a:tc>
                  <a:txBody>
                    <a:bodyPr/>
                    <a:lstStyle/>
                    <a:p>
                      <a:r>
                        <a:rPr lang="en-US" sz="1800" b="1" i="0" u="none" strike="noStrike" kern="1200" baseline="0" dirty="0">
                          <a:solidFill>
                            <a:schemeClr val="tx1"/>
                          </a:solidFill>
                          <a:latin typeface="+mn-lt"/>
                          <a:ea typeface="+mn-ea"/>
                          <a:cs typeface="+mn-cs"/>
                        </a:rPr>
                        <a:t>Foreign Stock Market Indexes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024132">
                <a:tc>
                  <a:txBody>
                    <a:bodyPr/>
                    <a:lstStyle/>
                    <a:p>
                      <a:r>
                        <a:rPr lang="en-US" sz="1400" b="0" i="0" u="none" strike="noStrike" kern="1200" baseline="0" dirty="0">
                          <a:solidFill>
                            <a:schemeClr val="tx1"/>
                          </a:solidFill>
                          <a:latin typeface="+mn-lt"/>
                          <a:ea typeface="+mn-ea"/>
                          <a:cs typeface="+mn-cs"/>
                        </a:rPr>
                        <a:t>Foreign stock market indexes are published daily in newspapers and Internet sites such as </a:t>
                      </a:r>
                      <a:r>
                        <a:rPr lang="en-US" sz="1400" b="0" i="0" u="none" strike="noStrike" kern="1200" baseline="0" dirty="0">
                          <a:solidFill>
                            <a:schemeClr val="tx1"/>
                          </a:solidFill>
                          <a:latin typeface="+mn-lt"/>
                          <a:ea typeface="+mn-ea"/>
                          <a:cs typeface="+mn-cs"/>
                          <a:hlinkClick r:id="rId2"/>
                        </a:rPr>
                        <a:t>www.finance.yahoo.com</a:t>
                      </a:r>
                      <a:r>
                        <a:rPr lang="en-US" sz="1400" b="0" i="0" u="none" strike="noStrike" kern="1200" baseline="0" dirty="0">
                          <a:solidFill>
                            <a:schemeClr val="tx1"/>
                          </a:solidFill>
                          <a:latin typeface="+mn-lt"/>
                          <a:ea typeface="+mn-ea"/>
                          <a:cs typeface="+mn-cs"/>
                        </a:rPr>
                        <a:t>.</a:t>
                      </a:r>
                    </a:p>
                    <a:p>
                      <a:r>
                        <a:rPr lang="en-US" sz="1400" b="0" i="0" u="none" strike="noStrike" kern="1200" baseline="0" dirty="0">
                          <a:solidFill>
                            <a:schemeClr val="tx1"/>
                          </a:solidFill>
                          <a:latin typeface="+mn-lt"/>
                          <a:ea typeface="+mn-ea"/>
                          <a:cs typeface="+mn-cs"/>
                        </a:rPr>
                        <a:t>The most important of these stock market indices are:</a:t>
                      </a:r>
                    </a:p>
                    <a:p>
                      <a:r>
                        <a:rPr lang="en-US" sz="1400" b="1" i="1" u="none" strike="noStrike" kern="1200" baseline="0" dirty="0">
                          <a:solidFill>
                            <a:schemeClr val="tx1"/>
                          </a:solidFill>
                          <a:latin typeface="+mn-lt"/>
                          <a:ea typeface="+mn-ea"/>
                          <a:cs typeface="+mn-cs"/>
                        </a:rPr>
                        <a:t>Dow Jones Industrial Average (DJIA)</a:t>
                      </a:r>
                      <a:r>
                        <a:rPr lang="en-US" sz="1400" b="1" i="0" u="none" strike="noStrike" kern="1200" baseline="0" dirty="0">
                          <a:solidFill>
                            <a:schemeClr val="tx1"/>
                          </a:solidFill>
                          <a:latin typeface="+mn-lt"/>
                          <a:ea typeface="+mn-ea"/>
                          <a:cs typeface="+mn-cs"/>
                        </a:rPr>
                        <a:t> </a:t>
                      </a:r>
                      <a:r>
                        <a:rPr lang="en-US" sz="1400" b="0" i="0" u="none" strike="noStrike" kern="1200" baseline="0" dirty="0">
                          <a:solidFill>
                            <a:schemeClr val="tx1"/>
                          </a:solidFill>
                          <a:latin typeface="+mn-lt"/>
                          <a:ea typeface="+mn-ea"/>
                          <a:cs typeface="+mn-cs"/>
                        </a:rPr>
                        <a:t>An index of the 30 largest publicly traded corporations in the United States maintained by the Dow Jones Corporation.</a:t>
                      </a:r>
                    </a:p>
                    <a:p>
                      <a:r>
                        <a:rPr lang="en-US" sz="1400" b="1" i="1" u="none" strike="noStrike" kern="1200" baseline="0" dirty="0">
                          <a:solidFill>
                            <a:schemeClr val="tx1"/>
                          </a:solidFill>
                          <a:latin typeface="+mn-lt"/>
                          <a:ea typeface="+mn-ea"/>
                          <a:cs typeface="+mn-cs"/>
                        </a:rPr>
                        <a:t>S&amp;P 500</a:t>
                      </a:r>
                      <a:r>
                        <a:rPr lang="en-US" sz="1400" b="1" i="0" u="none" strike="noStrike" kern="1200" baseline="0" dirty="0">
                          <a:solidFill>
                            <a:schemeClr val="tx1"/>
                          </a:solidFill>
                          <a:latin typeface="+mn-lt"/>
                          <a:ea typeface="+mn-ea"/>
                          <a:cs typeface="+mn-cs"/>
                        </a:rPr>
                        <a:t> </a:t>
                      </a:r>
                      <a:r>
                        <a:rPr lang="en-US" sz="1400" b="0" i="0" u="none" strike="noStrike" kern="1200" baseline="0" dirty="0">
                          <a:solidFill>
                            <a:schemeClr val="tx1"/>
                          </a:solidFill>
                          <a:latin typeface="+mn-lt"/>
                          <a:ea typeface="+mn-ea"/>
                          <a:cs typeface="+mn-cs"/>
                        </a:rPr>
                        <a:t>An index of 500 of the largest companies traded in the United States maintained by Standard &amp; Poor’s.</a:t>
                      </a:r>
                    </a:p>
                    <a:p>
                      <a:r>
                        <a:rPr lang="en-US" sz="1400" b="1" i="1" u="none" strike="noStrike" kern="1200" baseline="0" dirty="0">
                          <a:solidFill>
                            <a:schemeClr val="tx1"/>
                          </a:solidFill>
                          <a:latin typeface="+mn-lt"/>
                          <a:ea typeface="+mn-ea"/>
                          <a:cs typeface="+mn-cs"/>
                        </a:rPr>
                        <a:t>Nasdaq Composite</a:t>
                      </a:r>
                      <a:r>
                        <a:rPr lang="en-US" sz="1400" b="1" i="0" u="none" strike="noStrike" kern="1200" baseline="0" dirty="0">
                          <a:solidFill>
                            <a:schemeClr val="tx1"/>
                          </a:solidFill>
                          <a:latin typeface="+mn-lt"/>
                          <a:ea typeface="+mn-ea"/>
                          <a:cs typeface="+mn-cs"/>
                        </a:rPr>
                        <a:t> </a:t>
                      </a:r>
                      <a:r>
                        <a:rPr lang="en-US" sz="1400" b="0" i="0" u="none" strike="noStrike" kern="1200" baseline="0" dirty="0">
                          <a:solidFill>
                            <a:schemeClr val="tx1"/>
                          </a:solidFill>
                          <a:latin typeface="+mn-lt"/>
                          <a:ea typeface="+mn-ea"/>
                          <a:cs typeface="+mn-cs"/>
                        </a:rPr>
                        <a:t>An index for all the stocks that trade on the Nasdaq stock market, where most of the technology stocks in the United States are traded.</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i="1" u="none" strike="noStrike" kern="1200" baseline="0" dirty="0">
                          <a:solidFill>
                            <a:schemeClr val="tx1"/>
                          </a:solidFill>
                          <a:latin typeface="+mn-lt"/>
                          <a:ea typeface="+mn-ea"/>
                          <a:cs typeface="+mn-cs"/>
                        </a:rPr>
                        <a:t>FTSE 100</a:t>
                      </a:r>
                      <a:r>
                        <a:rPr lang="en-US" sz="1400" b="1" i="0" u="none" strike="noStrike" kern="1200" baseline="0" dirty="0">
                          <a:solidFill>
                            <a:schemeClr val="tx1"/>
                          </a:solidFill>
                          <a:latin typeface="+mn-lt"/>
                          <a:ea typeface="+mn-ea"/>
                          <a:cs typeface="+mn-cs"/>
                        </a:rPr>
                        <a:t> </a:t>
                      </a:r>
                      <a:r>
                        <a:rPr lang="en-US" sz="1400" b="0" i="0" u="none" strike="noStrike" kern="1200" baseline="0" dirty="0">
                          <a:solidFill>
                            <a:schemeClr val="tx1"/>
                          </a:solidFill>
                          <a:latin typeface="+mn-lt"/>
                          <a:ea typeface="+mn-ea"/>
                          <a:cs typeface="+mn-cs"/>
                        </a:rPr>
                        <a:t>An index of the 100 most highly capitalized UK companies listed on the London Stock Exchange.</a:t>
                      </a:r>
                    </a:p>
                    <a:p>
                      <a:r>
                        <a:rPr lang="en-US" sz="1400" b="1" i="1" u="none" strike="noStrike" kern="1200" baseline="0" dirty="0">
                          <a:solidFill>
                            <a:schemeClr val="tx1"/>
                          </a:solidFill>
                          <a:latin typeface="+mn-lt"/>
                          <a:ea typeface="+mn-ea"/>
                          <a:cs typeface="+mn-cs"/>
                        </a:rPr>
                        <a:t>DAX</a:t>
                      </a:r>
                      <a:r>
                        <a:rPr lang="en-US" sz="1400" b="1" i="0" u="none" strike="noStrike" kern="1200" baseline="0" dirty="0">
                          <a:solidFill>
                            <a:schemeClr val="tx1"/>
                          </a:solidFill>
                          <a:latin typeface="+mn-lt"/>
                          <a:ea typeface="+mn-ea"/>
                          <a:cs typeface="+mn-cs"/>
                        </a:rPr>
                        <a:t> </a:t>
                      </a:r>
                      <a:r>
                        <a:rPr lang="en-US" sz="1400" b="0" i="0" u="none" strike="noStrike" kern="1200" baseline="0" dirty="0">
                          <a:solidFill>
                            <a:schemeClr val="tx1"/>
                          </a:solidFill>
                          <a:latin typeface="+mn-lt"/>
                          <a:ea typeface="+mn-ea"/>
                          <a:cs typeface="+mn-cs"/>
                        </a:rPr>
                        <a:t>An index of the 30 largest German companies trading on the Frankfurt Stock Exchange.</a:t>
                      </a:r>
                    </a:p>
                    <a:p>
                      <a:r>
                        <a:rPr lang="en-US" sz="1400" b="1" i="1" u="none" strike="noStrike" kern="1200" baseline="0" dirty="0">
                          <a:solidFill>
                            <a:schemeClr val="tx1"/>
                          </a:solidFill>
                          <a:latin typeface="+mn-lt"/>
                          <a:ea typeface="+mn-ea"/>
                          <a:cs typeface="+mn-cs"/>
                        </a:rPr>
                        <a:t>CAC 40</a:t>
                      </a:r>
                      <a:r>
                        <a:rPr lang="en-US" sz="1400" b="1" i="0" u="none" strike="noStrike" kern="1200" baseline="0" dirty="0">
                          <a:solidFill>
                            <a:schemeClr val="tx1"/>
                          </a:solidFill>
                          <a:latin typeface="+mn-lt"/>
                          <a:ea typeface="+mn-ea"/>
                          <a:cs typeface="+mn-cs"/>
                        </a:rPr>
                        <a:t> </a:t>
                      </a:r>
                      <a:r>
                        <a:rPr lang="en-US" sz="1400" b="0" i="0" u="none" strike="noStrike" kern="1200" baseline="0" dirty="0">
                          <a:solidFill>
                            <a:schemeClr val="tx1"/>
                          </a:solidFill>
                          <a:latin typeface="+mn-lt"/>
                          <a:ea typeface="+mn-ea"/>
                          <a:cs typeface="+mn-cs"/>
                        </a:rPr>
                        <a:t>An index of the largest 40 French companies traded on Euronext Paris.</a:t>
                      </a:r>
                    </a:p>
                    <a:p>
                      <a:r>
                        <a:rPr lang="en-US" sz="1400" b="1" i="1" u="none" strike="noStrike" kern="1200" baseline="0" dirty="0">
                          <a:solidFill>
                            <a:schemeClr val="tx1"/>
                          </a:solidFill>
                          <a:latin typeface="+mn-lt"/>
                          <a:ea typeface="+mn-ea"/>
                          <a:cs typeface="+mn-cs"/>
                        </a:rPr>
                        <a:t>Hang Seng</a:t>
                      </a:r>
                      <a:r>
                        <a:rPr lang="en-US" sz="1400" b="1" i="0" u="none" strike="noStrike" kern="1200" baseline="0" dirty="0">
                          <a:solidFill>
                            <a:schemeClr val="tx1"/>
                          </a:solidFill>
                          <a:latin typeface="+mn-lt"/>
                          <a:ea typeface="+mn-ea"/>
                          <a:cs typeface="+mn-cs"/>
                        </a:rPr>
                        <a:t> </a:t>
                      </a:r>
                      <a:r>
                        <a:rPr lang="en-US" sz="1400" b="0" i="0" u="none" strike="noStrike" kern="1200" baseline="0" dirty="0">
                          <a:solidFill>
                            <a:schemeClr val="tx1"/>
                          </a:solidFill>
                          <a:latin typeface="+mn-lt"/>
                          <a:ea typeface="+mn-ea"/>
                          <a:cs typeface="+mn-cs"/>
                        </a:rPr>
                        <a:t>An index of the largest companies traded on the Hong Kong stock markets.</a:t>
                      </a:r>
                    </a:p>
                    <a:p>
                      <a:r>
                        <a:rPr lang="en-US" sz="1400" b="1" i="1" u="none" strike="noStrike" kern="1200" baseline="0" dirty="0">
                          <a:solidFill>
                            <a:schemeClr val="tx1"/>
                          </a:solidFill>
                          <a:latin typeface="+mn-lt"/>
                          <a:ea typeface="+mn-ea"/>
                          <a:cs typeface="+mn-cs"/>
                        </a:rPr>
                        <a:t>Strait Times</a:t>
                      </a:r>
                      <a:r>
                        <a:rPr lang="en-US" sz="1400" b="1" i="0" u="none" strike="noStrike" kern="1200" baseline="0" dirty="0">
                          <a:solidFill>
                            <a:schemeClr val="tx1"/>
                          </a:solidFill>
                          <a:latin typeface="+mn-lt"/>
                          <a:ea typeface="+mn-ea"/>
                          <a:cs typeface="+mn-cs"/>
                        </a:rPr>
                        <a:t> </a:t>
                      </a:r>
                      <a:r>
                        <a:rPr lang="en-US" sz="1400" b="0" i="0" u="none" strike="noStrike" kern="1200" baseline="0" dirty="0">
                          <a:solidFill>
                            <a:schemeClr val="tx1"/>
                          </a:solidFill>
                          <a:latin typeface="+mn-lt"/>
                          <a:ea typeface="+mn-ea"/>
                          <a:cs typeface="+mn-cs"/>
                        </a:rPr>
                        <a:t>An index of the largest 30 companies traded on the Singapore Exchange.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33261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4044" y="352333"/>
            <a:ext cx="8948557" cy="592300"/>
          </a:xfrm>
        </p:spPr>
        <p:txBody>
          <a:bodyPr>
            <a:normAutofit fontScale="90000"/>
          </a:bodyPr>
          <a:lstStyle/>
          <a:p>
            <a:r>
              <a:rPr lang="en-US" b="1" dirty="0"/>
              <a:t>Indices and Tracking Market Performance</a:t>
            </a:r>
            <a:endParaRPr lang="en-US" dirty="0"/>
          </a:p>
        </p:txBody>
      </p:sp>
      <mc:AlternateContent xmlns:mc="http://schemas.openxmlformats.org/markup-compatibility/2006">
        <mc:Choice xmlns:a14="http://schemas.microsoft.com/office/drawing/2010/main" Requires="a14">
          <p:sp>
            <p:nvSpPr>
              <p:cNvPr id="10" name="Content Placeholder 9">
                <a:extLst>
                  <a:ext uri="{FF2B5EF4-FFF2-40B4-BE49-F238E27FC236}">
                    <a16:creationId xmlns:a16="http://schemas.microsoft.com/office/drawing/2014/main" id="{6B75D936-5FCA-4D24-AB3C-DB50D7AC2B4F}"/>
                  </a:ext>
                </a:extLst>
              </p:cNvPr>
              <p:cNvSpPr>
                <a:spLocks noGrp="1"/>
              </p:cNvSpPr>
              <p:nvPr>
                <p:ph idx="1"/>
              </p:nvPr>
            </p:nvSpPr>
            <p:spPr>
              <a:xfrm>
                <a:off x="557386" y="1952103"/>
                <a:ext cx="9871950" cy="4293422"/>
              </a:xfrm>
            </p:spPr>
            <p:txBody>
              <a:bodyPr>
                <a:normAutofit/>
              </a:bodyPr>
              <a:lstStyle/>
              <a:p>
                <a:r>
                  <a:rPr lang="en-US" b="1" dirty="0"/>
                  <a:t>Indices and tracking market performance</a:t>
                </a:r>
                <a:r>
                  <a:rPr lang="en-US" dirty="0"/>
                  <a:t>: </a:t>
                </a:r>
                <a:r>
                  <a:rPr lang="en-US" b="1" dirty="0"/>
                  <a:t>A stock market index is a method of measuring the performance of a specific segment of the stock market or economy</a:t>
                </a:r>
              </a:p>
              <a:p>
                <a:pPr lvl="1"/>
                <a:r>
                  <a:rPr lang="en-US" b="1" dirty="0"/>
                  <a:t>Price weighted - </a:t>
                </a:r>
                <a:r>
                  <a:rPr lang="en-US" dirty="0"/>
                  <a:t>Dow Jones Industrial Average (DJIA)</a:t>
                </a:r>
              </a:p>
              <a:p>
                <a:pPr marL="231775" lvl="1" indent="0">
                  <a:buNone/>
                </a:pPr>
                <a:r>
                  <a:rPr lang="en-US" b="1" dirty="0"/>
                  <a:t> 	</a:t>
                </a:r>
                <a14:m>
                  <m:oMath xmlns:m="http://schemas.openxmlformats.org/officeDocument/2006/math">
                    <m:r>
                      <m:rPr>
                        <m:sty m:val="p"/>
                      </m:rPr>
                      <a:rPr lang="en-US">
                        <a:latin typeface="Cambria Math" panose="02040503050406030204" pitchFamily="18" charset="0"/>
                      </a:rPr>
                      <m:t>DJI</m:t>
                    </m:r>
                    <m:sSub>
                      <m:sSubPr>
                        <m:ctrlPr>
                          <a:rPr lang="en-US" i="1">
                            <a:latin typeface="Cambria Math" panose="02040503050406030204" pitchFamily="18" charset="0"/>
                          </a:rPr>
                        </m:ctrlPr>
                      </m:sSubPr>
                      <m:e>
                        <m:r>
                          <m:rPr>
                            <m:sty m:val="p"/>
                          </m:rPr>
                          <a:rPr lang="en-US">
                            <a:latin typeface="Cambria Math" panose="02040503050406030204" pitchFamily="18" charset="0"/>
                          </a:rPr>
                          <m:t>A</m:t>
                        </m:r>
                      </m:e>
                      <m:sub>
                        <m:r>
                          <m:rPr>
                            <m:sty m:val="p"/>
                          </m:rPr>
                          <a:rPr lang="en-US">
                            <a:latin typeface="Cambria Math" panose="02040503050406030204" pitchFamily="18" charset="0"/>
                          </a:rPr>
                          <m:t>t</m:t>
                        </m:r>
                      </m:sub>
                    </m:sSub>
                    <m:r>
                      <a:rPr lang="en-US">
                        <a:latin typeface="Cambria Math" panose="02040503050406030204" pitchFamily="18" charset="0"/>
                      </a:rPr>
                      <m:t>=</m:t>
                    </m:r>
                    <m:nary>
                      <m:naryPr>
                        <m:chr m:val="∑"/>
                        <m:limLoc m:val="undOvr"/>
                        <m:grow m:val="on"/>
                        <m:ctrlPr>
                          <a:rPr lang="en-US" i="1">
                            <a:latin typeface="Cambria Math" panose="02040503050406030204" pitchFamily="18" charset="0"/>
                          </a:rPr>
                        </m:ctrlPr>
                      </m:naryPr>
                      <m:sub>
                        <m:r>
                          <m:rPr>
                            <m:sty m:val="p"/>
                          </m:rPr>
                          <a:rPr lang="en-US">
                            <a:latin typeface="Cambria Math" panose="02040503050406030204" pitchFamily="18" charset="0"/>
                          </a:rPr>
                          <m:t>i</m:t>
                        </m:r>
                        <m:r>
                          <a:rPr lang="en-US">
                            <a:latin typeface="Cambria Math" panose="02040503050406030204" pitchFamily="18" charset="0"/>
                          </a:rPr>
                          <m:t>=1</m:t>
                        </m:r>
                      </m:sub>
                      <m:sup>
                        <m:r>
                          <a:rPr lang="en-US">
                            <a:latin typeface="Cambria Math" panose="02040503050406030204" pitchFamily="18" charset="0"/>
                          </a:rPr>
                          <m:t>30</m:t>
                        </m:r>
                      </m:sup>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m:rPr>
                                    <m:sty m:val="p"/>
                                  </m:rPr>
                                  <a:rPr lang="en-US">
                                    <a:latin typeface="Cambria Math" panose="02040503050406030204" pitchFamily="18" charset="0"/>
                                  </a:rPr>
                                  <m:t>P</m:t>
                                </m:r>
                              </m:e>
                              <m:sub>
                                <m:r>
                                  <m:rPr>
                                    <m:sty m:val="p"/>
                                  </m:rPr>
                                  <a:rPr lang="en-US">
                                    <a:latin typeface="Cambria Math" panose="02040503050406030204" pitchFamily="18" charset="0"/>
                                  </a:rPr>
                                  <m:t>it</m:t>
                                </m:r>
                              </m:sub>
                            </m:sSub>
                          </m:num>
                          <m:den>
                            <m:r>
                              <m:rPr>
                                <m:sty m:val="p"/>
                              </m:rPr>
                              <a:rPr lang="en-US">
                                <a:latin typeface="Cambria Math" panose="02040503050406030204" pitchFamily="18" charset="0"/>
                              </a:rPr>
                              <m:t>D</m:t>
                            </m:r>
                          </m:den>
                        </m:f>
                      </m:e>
                    </m:nary>
                  </m:oMath>
                </a14:m>
                <a:endParaRPr lang="en-US" dirty="0"/>
              </a:p>
              <a:p>
                <a:pPr lvl="1"/>
                <a:endParaRPr lang="en-US" b="1" dirty="0"/>
              </a:p>
              <a:p>
                <a:pPr lvl="1"/>
                <a:r>
                  <a:rPr lang="en-US" b="1" dirty="0"/>
                  <a:t>Capitalization weighted - </a:t>
                </a:r>
                <a:r>
                  <a:rPr lang="en-US" dirty="0"/>
                  <a:t>Standard &amp; Poor’s 500 (S&amp;P 500) </a:t>
                </a:r>
              </a:p>
              <a:p>
                <a:pPr marL="231775" lvl="1" indent="0">
                  <a:buNone/>
                </a:pPr>
                <a:r>
                  <a:rPr lang="en-US" b="1" dirty="0"/>
                  <a:t> 	</a:t>
                </a:r>
                <a14:m>
                  <m:oMath xmlns:m="http://schemas.openxmlformats.org/officeDocument/2006/math">
                    <m:r>
                      <m:rPr>
                        <m:sty m:val="p"/>
                      </m:rPr>
                      <a:rPr lang="en-US">
                        <a:latin typeface="Cambria Math" panose="02040503050406030204" pitchFamily="18" charset="0"/>
                      </a:rPr>
                      <m:t>Index</m:t>
                    </m:r>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ΣPt</m:t>
                        </m:r>
                        <m:r>
                          <a:rPr lang="en-US">
                            <a:latin typeface="Cambria Math" panose="02040503050406030204" pitchFamily="18" charset="0"/>
                          </a:rPr>
                          <m:t>.</m:t>
                        </m:r>
                        <m:r>
                          <m:rPr>
                            <m:sty m:val="p"/>
                          </m:rPr>
                          <a:rPr lang="en-US">
                            <a:latin typeface="Cambria Math" panose="02040503050406030204" pitchFamily="18" charset="0"/>
                          </a:rPr>
                          <m:t>Qt</m:t>
                        </m:r>
                      </m:num>
                      <m:den>
                        <m:r>
                          <m:rPr>
                            <m:sty m:val="p"/>
                          </m:rPr>
                          <a:rPr lang="en-US" b="0" i="0" smtClean="0">
                            <a:latin typeface="Cambria Math" panose="02040503050406030204" pitchFamily="18" charset="0"/>
                          </a:rPr>
                          <m:t>D</m:t>
                        </m:r>
                      </m:den>
                    </m:f>
                    <m:r>
                      <a:rPr lang="en-US">
                        <a:latin typeface="Cambria Math" panose="02040503050406030204" pitchFamily="18" charset="0"/>
                      </a:rPr>
                      <m:t> </m:t>
                    </m:r>
                  </m:oMath>
                </a14:m>
                <a:endParaRPr lang="en-US" dirty="0"/>
              </a:p>
              <a:p>
                <a:pPr marL="231775" lvl="1" indent="0">
                  <a:buNone/>
                </a:pPr>
                <a:endParaRPr lang="en-US" b="1" dirty="0"/>
              </a:p>
              <a:p>
                <a:pPr lvl="1"/>
                <a:endParaRPr lang="en-US" dirty="0"/>
              </a:p>
            </p:txBody>
          </p:sp>
        </mc:Choice>
        <mc:Fallback>
          <p:sp>
            <p:nvSpPr>
              <p:cNvPr id="10" name="Content Placeholder 9">
                <a:extLst>
                  <a:ext uri="{FF2B5EF4-FFF2-40B4-BE49-F238E27FC236}">
                    <a16:creationId xmlns:a16="http://schemas.microsoft.com/office/drawing/2014/main" id="{6B75D936-5FCA-4D24-AB3C-DB50D7AC2B4F}"/>
                  </a:ext>
                </a:extLst>
              </p:cNvPr>
              <p:cNvSpPr>
                <a:spLocks noGrp="1" noRot="1" noChangeAspect="1" noMove="1" noResize="1" noEditPoints="1" noAdjustHandles="1" noChangeArrowheads="1" noChangeShapeType="1" noTextEdit="1"/>
              </p:cNvSpPr>
              <p:nvPr>
                <p:ph idx="1"/>
              </p:nvPr>
            </p:nvSpPr>
            <p:spPr>
              <a:xfrm>
                <a:off x="557386" y="1952103"/>
                <a:ext cx="9871950" cy="4293422"/>
              </a:xfrm>
              <a:blipFill>
                <a:blip r:embed="rId3"/>
                <a:stretch>
                  <a:fillRect l="-247" t="-70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CC6071B7-C13E-A040-8323-8CF9E68160E2}" type="slidenum">
              <a:rPr lang="en-US" smtClean="0"/>
              <a:t>13</a:t>
            </a:fld>
            <a:endParaRPr lang="en-US"/>
          </a:p>
        </p:txBody>
      </p:sp>
    </p:spTree>
    <p:extLst>
      <p:ext uri="{BB962C8B-B14F-4D97-AF65-F5344CB8AC3E}">
        <p14:creationId xmlns:p14="http://schemas.microsoft.com/office/powerpoint/2010/main" val="202431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61039"/>
            <a:ext cx="7250502" cy="592300"/>
          </a:xfrm>
        </p:spPr>
        <p:txBody>
          <a:bodyPr>
            <a:noAutofit/>
          </a:bodyPr>
          <a:lstStyle/>
          <a:p>
            <a:r>
              <a:rPr lang="en-US" dirty="0"/>
              <a:t>How to Trade Stocks</a:t>
            </a:r>
          </a:p>
        </p:txBody>
      </p:sp>
      <p:sp>
        <p:nvSpPr>
          <p:cNvPr id="9" name="Content Placeholder 8">
            <a:extLst>
              <a:ext uri="{FF2B5EF4-FFF2-40B4-BE49-F238E27FC236}">
                <a16:creationId xmlns:a16="http://schemas.microsoft.com/office/drawing/2014/main" id="{D8470311-84F7-49A2-ADB2-16DFA3DE465D}"/>
              </a:ext>
            </a:extLst>
          </p:cNvPr>
          <p:cNvSpPr>
            <a:spLocks noGrp="1"/>
          </p:cNvSpPr>
          <p:nvPr>
            <p:ph idx="1"/>
          </p:nvPr>
        </p:nvSpPr>
        <p:spPr>
          <a:xfrm>
            <a:off x="429884" y="1148752"/>
            <a:ext cx="10844841" cy="5413519"/>
          </a:xfrm>
        </p:spPr>
        <p:txBody>
          <a:bodyPr>
            <a:normAutofit/>
          </a:bodyPr>
          <a:lstStyle/>
          <a:p>
            <a:r>
              <a:rPr lang="en-US" b="1" dirty="0"/>
              <a:t>Types of Orders</a:t>
            </a:r>
          </a:p>
          <a:p>
            <a:pPr lvl="1"/>
            <a:r>
              <a:rPr lang="en-US" b="1" u="sng" dirty="0"/>
              <a:t>Market Orders</a:t>
            </a:r>
            <a:r>
              <a:rPr lang="en-US" b="1" dirty="0"/>
              <a:t>: Market orders are BUY or SELL orders that need to be executed immediately at the current market price.</a:t>
            </a:r>
          </a:p>
          <a:p>
            <a:pPr marL="231775" lvl="1" indent="0">
              <a:buNone/>
            </a:pPr>
            <a:endParaRPr lang="en-US" b="1" dirty="0"/>
          </a:p>
          <a:p>
            <a:pPr lvl="1"/>
            <a:endParaRPr lang="en-US" b="1" u="sng" dirty="0"/>
          </a:p>
          <a:p>
            <a:pPr lvl="1"/>
            <a:endParaRPr lang="en-US" b="1" u="sng" dirty="0"/>
          </a:p>
          <a:p>
            <a:pPr lvl="1"/>
            <a:endParaRPr lang="en-US" b="1" u="sng" dirty="0"/>
          </a:p>
          <a:p>
            <a:pPr lvl="1"/>
            <a:endParaRPr lang="en-US" b="1" u="sng" dirty="0"/>
          </a:p>
          <a:p>
            <a:pPr lvl="1"/>
            <a:r>
              <a:rPr lang="en-US" b="1" u="sng" dirty="0"/>
              <a:t>Limit Orders</a:t>
            </a:r>
            <a:r>
              <a:rPr lang="en-US" b="1" dirty="0"/>
              <a:t>: Investors may place an order with an instruction to buy or sell at a specific price regardless what the market prices are.</a:t>
            </a:r>
          </a:p>
          <a:p>
            <a:pPr lvl="1"/>
            <a:r>
              <a:rPr lang="en-US" b="1" u="sng" dirty="0"/>
              <a:t>Stop Order (Stop-Loss Orders or Stop-Buy Orders)</a:t>
            </a:r>
            <a:r>
              <a:rPr lang="en-US" b="1" dirty="0"/>
              <a:t>: A stop order is like a limit order with a condition to buy or sell at a certain price but differing on the mechanics</a:t>
            </a:r>
            <a:r>
              <a:rPr lang="en-US" dirty="0"/>
              <a:t> </a:t>
            </a:r>
          </a:p>
          <a:p>
            <a:endParaRPr lang="en-US" dirty="0"/>
          </a:p>
        </p:txBody>
      </p:sp>
      <p:sp>
        <p:nvSpPr>
          <p:cNvPr id="4" name="Slide Number Placeholder 3"/>
          <p:cNvSpPr>
            <a:spLocks noGrp="1"/>
          </p:cNvSpPr>
          <p:nvPr>
            <p:ph type="sldNum" sz="quarter" idx="12"/>
          </p:nvPr>
        </p:nvSpPr>
        <p:spPr/>
        <p:txBody>
          <a:bodyPr/>
          <a:lstStyle/>
          <a:p>
            <a:fld id="{CC6071B7-C13E-A040-8323-8CF9E68160E2}" type="slidenum">
              <a:rPr lang="en-US" smtClean="0"/>
              <a:t>14</a:t>
            </a:fld>
            <a:endParaRPr lang="en-US"/>
          </a:p>
        </p:txBody>
      </p:sp>
      <p:pic>
        <p:nvPicPr>
          <p:cNvPr id="2" name="Picture 1">
            <a:extLst>
              <a:ext uri="{FF2B5EF4-FFF2-40B4-BE49-F238E27FC236}">
                <a16:creationId xmlns:a16="http://schemas.microsoft.com/office/drawing/2014/main" id="{5F5F4BEE-94C7-4F04-A487-FB9FB919A95B}"/>
              </a:ext>
            </a:extLst>
          </p:cNvPr>
          <p:cNvPicPr>
            <a:picLocks noChangeAspect="1"/>
          </p:cNvPicPr>
          <p:nvPr/>
        </p:nvPicPr>
        <p:blipFill>
          <a:blip r:embed="rId2"/>
          <a:stretch>
            <a:fillRect/>
          </a:stretch>
        </p:blipFill>
        <p:spPr>
          <a:xfrm>
            <a:off x="1315529" y="2378016"/>
            <a:ext cx="2428336" cy="1753798"/>
          </a:xfrm>
          <a:prstGeom prst="rect">
            <a:avLst/>
          </a:prstGeom>
          <a:solidFill>
            <a:schemeClr val="accent1">
              <a:lumMod val="20000"/>
              <a:lumOff val="80000"/>
            </a:schemeClr>
          </a:solidFill>
        </p:spPr>
      </p:pic>
    </p:spTree>
    <p:extLst>
      <p:ext uri="{BB962C8B-B14F-4D97-AF65-F5344CB8AC3E}">
        <p14:creationId xmlns:p14="http://schemas.microsoft.com/office/powerpoint/2010/main" val="167568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Global Perspective: Relative Decline of U.S. Capital Markets</a:t>
            </a:r>
            <a:endParaRPr lang="en-US" dirty="0"/>
          </a:p>
        </p:txBody>
      </p:sp>
      <p:sp>
        <p:nvSpPr>
          <p:cNvPr id="3" name="Content Placeholder 2"/>
          <p:cNvSpPr>
            <a:spLocks noGrp="1"/>
          </p:cNvSpPr>
          <p:nvPr>
            <p:ph idx="1"/>
          </p:nvPr>
        </p:nvSpPr>
        <p:spPr/>
        <p:txBody>
          <a:bodyPr>
            <a:normAutofit fontScale="92500" lnSpcReduction="10000"/>
          </a:bodyPr>
          <a:lstStyle/>
          <a:p>
            <a:r>
              <a:rPr lang="en-US" altLang="en-US" sz="2400" dirty="0">
                <a:ea typeface="ヒラギノ角ゴ Pro W3" pitchFamily="-84" charset="-128"/>
              </a:rPr>
              <a:t>The U.S. has lost its dominance in many industries: automobiles and consumer electronics, to name a few.</a:t>
            </a:r>
          </a:p>
          <a:p>
            <a:r>
              <a:rPr lang="en-US" altLang="en-US" sz="2400" dirty="0">
                <a:ea typeface="ヒラギノ角ゴ Pro W3" pitchFamily="-84" charset="-128"/>
              </a:rPr>
              <a:t>A similar trend appears at work for U.S. financial markets, as London and Hong Kong compete. Indeed, many U.S. firms use these markets over the U.S.</a:t>
            </a:r>
          </a:p>
          <a:p>
            <a:pPr marL="609600" indent="-609600">
              <a:buNone/>
              <a:defRPr/>
            </a:pPr>
            <a:r>
              <a:rPr lang="en-US" sz="2400" dirty="0"/>
              <a:t>Why?</a:t>
            </a:r>
          </a:p>
          <a:p>
            <a:pPr marL="402336" indent="-402336">
              <a:buFont typeface="Times"/>
              <a:buAutoNum type="arabicPeriod"/>
              <a:defRPr/>
            </a:pPr>
            <a:r>
              <a:rPr lang="en-US" sz="2400" dirty="0"/>
              <a:t>New technology in foreign exchanges</a:t>
            </a:r>
          </a:p>
          <a:p>
            <a:pPr marL="402336" indent="-402336">
              <a:buFont typeface="Times"/>
              <a:buAutoNum type="arabicPeriod"/>
              <a:defRPr/>
            </a:pPr>
            <a:r>
              <a:rPr lang="en-US" sz="2400" dirty="0"/>
              <a:t>9–11 made U.S. regulations tighter</a:t>
            </a:r>
          </a:p>
          <a:p>
            <a:pPr marL="402336" indent="-402336">
              <a:buFont typeface="Times"/>
              <a:buAutoNum type="arabicPeriod"/>
              <a:defRPr/>
            </a:pPr>
            <a:r>
              <a:rPr lang="en-US" sz="2400" dirty="0"/>
              <a:t>Greater risk of lawsuit in the U.S.</a:t>
            </a:r>
          </a:p>
          <a:p>
            <a:pPr marL="402336" indent="-402336">
              <a:buFont typeface="Times"/>
              <a:buAutoNum type="arabicPeriod"/>
              <a:defRPr/>
            </a:pPr>
            <a:r>
              <a:rPr lang="en-US" sz="2400" dirty="0"/>
              <a:t>Sarbanes-Oxley has increased the cost of being a U.S.-listed public company</a:t>
            </a:r>
          </a:p>
          <a:p>
            <a:endParaRPr lang="en-US" sz="2400" dirty="0"/>
          </a:p>
        </p:txBody>
      </p:sp>
    </p:spTree>
    <p:extLst>
      <p:ext uri="{BB962C8B-B14F-4D97-AF65-F5344CB8AC3E}">
        <p14:creationId xmlns:p14="http://schemas.microsoft.com/office/powerpoint/2010/main" val="2692506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338" y="158091"/>
            <a:ext cx="11592465" cy="886159"/>
          </a:xfrm>
        </p:spPr>
        <p:txBody>
          <a:bodyPr/>
          <a:lstStyle/>
          <a:p>
            <a:r>
              <a:rPr lang="en-US" altLang="en-US" dirty="0"/>
              <a:t>The top part of Figure —indirect finance.</a:t>
            </a:r>
            <a:endParaRPr lang="en-US" dirty="0"/>
          </a:p>
        </p:txBody>
      </p:sp>
      <p:pic>
        <p:nvPicPr>
          <p:cNvPr id="4" name="Picture 1" descr="We again show Figure 2.1 - the flow of funds, focusing on Indirect Financ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9239" y="1325928"/>
            <a:ext cx="6313522" cy="5022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6649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827021" cy="1400530"/>
          </a:xfrm>
        </p:spPr>
        <p:txBody>
          <a:bodyPr/>
          <a:lstStyle/>
          <a:p>
            <a:r>
              <a:rPr lang="en-US" altLang="en-US" dirty="0">
                <a:ea typeface="ヒラギノ角ゴ Pro W3" pitchFamily="-84" charset="-128"/>
              </a:rPr>
              <a:t>Function of Financial </a:t>
            </a:r>
            <a:br>
              <a:rPr lang="en-US" altLang="en-US" dirty="0">
                <a:ea typeface="ヒラギノ角ゴ Pro W3" pitchFamily="-84" charset="-128"/>
              </a:rPr>
            </a:br>
            <a:r>
              <a:rPr lang="en-US" altLang="en-US" dirty="0">
                <a:ea typeface="ヒラギノ角ゴ Pro W3" pitchFamily="-84" charset="-128"/>
              </a:rPr>
              <a:t>Intermediaries: Indirect Finance</a:t>
            </a:r>
            <a:endParaRPr lang="en-US" dirty="0"/>
          </a:p>
        </p:txBody>
      </p:sp>
      <p:sp>
        <p:nvSpPr>
          <p:cNvPr id="3" name="Content Placeholder 2"/>
          <p:cNvSpPr>
            <a:spLocks noGrp="1"/>
          </p:cNvSpPr>
          <p:nvPr>
            <p:ph idx="1"/>
          </p:nvPr>
        </p:nvSpPr>
        <p:spPr/>
        <p:txBody>
          <a:bodyPr>
            <a:normAutofit fontScale="92500" lnSpcReduction="10000"/>
          </a:bodyPr>
          <a:lstStyle/>
          <a:p>
            <a:pPr>
              <a:spcBef>
                <a:spcPct val="30000"/>
              </a:spcBef>
              <a:buClr>
                <a:schemeClr val="tx1"/>
              </a:buClr>
              <a:buNone/>
            </a:pPr>
            <a:r>
              <a:rPr lang="en-US" altLang="en-US" sz="2400" dirty="0"/>
              <a:t>Instead of savers lending/investing directly with borrowers, a financial intermediary (such as a bank) plays as the middleman:</a:t>
            </a:r>
          </a:p>
          <a:p>
            <a:pPr marL="256032" lvl="1" indent="-256032">
              <a:spcBef>
                <a:spcPts val="1500"/>
              </a:spcBef>
              <a:buSzPct val="100000"/>
            </a:pPr>
            <a:r>
              <a:rPr lang="en-US" altLang="en-US" dirty="0"/>
              <a:t>the intermediary obtains funds from savers</a:t>
            </a:r>
          </a:p>
          <a:p>
            <a:pPr marL="256032" lvl="1" indent="-256032">
              <a:spcBef>
                <a:spcPts val="1500"/>
              </a:spcBef>
              <a:buSzPct val="100000"/>
            </a:pPr>
            <a:r>
              <a:rPr lang="en-US" altLang="en-US" dirty="0"/>
              <a:t>the intermediary then makes loans/investments with borrowers</a:t>
            </a:r>
          </a:p>
          <a:p>
            <a:pPr marL="0" indent="0">
              <a:buNone/>
            </a:pPr>
            <a:r>
              <a:rPr lang="en-US" altLang="en-US" sz="2400" dirty="0">
                <a:ea typeface="ヒラギノ角ゴ Pro W3" pitchFamily="-84" charset="-128"/>
              </a:rPr>
              <a:t>This process, called financial intermediation, is actually the primary means of moving funds from lenders to borrowers.</a:t>
            </a:r>
          </a:p>
          <a:p>
            <a:r>
              <a:rPr lang="en-US" altLang="en-US" sz="2400" dirty="0">
                <a:ea typeface="ヒラギノ角ゴ Pro W3" pitchFamily="-84" charset="-128"/>
              </a:rPr>
              <a:t>More important source of finance than securities markets (such as stocks)</a:t>
            </a:r>
          </a:p>
          <a:p>
            <a:r>
              <a:rPr lang="en-US" altLang="en-US" sz="2400" dirty="0">
                <a:ea typeface="ヒラギノ角ゴ Pro W3" pitchFamily="-84" charset="-128"/>
              </a:rPr>
              <a:t>Needed because of transactions costs, risk sharing, and asymmetric information</a:t>
            </a:r>
            <a:endParaRPr lang="en-US" sz="2400" dirty="0">
              <a:ea typeface="Verdana" panose="020B0604030504040204" pitchFamily="34" charset="0"/>
              <a:cs typeface="Verdana" panose="020B0604030504040204" pitchFamily="34" charset="0"/>
            </a:endParaRPr>
          </a:p>
          <a:p>
            <a:pPr marL="0" lvl="1" indent="0">
              <a:spcBef>
                <a:spcPts val="1500"/>
              </a:spcBef>
              <a:buSzPct val="100000"/>
              <a:buNone/>
            </a:pPr>
            <a:endParaRPr lang="en-US" dirty="0"/>
          </a:p>
        </p:txBody>
      </p:sp>
    </p:spTree>
    <p:extLst>
      <p:ext uri="{BB962C8B-B14F-4D97-AF65-F5344CB8AC3E}">
        <p14:creationId xmlns:p14="http://schemas.microsoft.com/office/powerpoint/2010/main" val="587741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Function of Financial </a:t>
            </a:r>
            <a:br>
              <a:rPr lang="en-US" altLang="en-US" dirty="0">
                <a:ea typeface="ヒラギノ角ゴ Pro W3" pitchFamily="-84" charset="-128"/>
              </a:rPr>
            </a:br>
            <a:r>
              <a:rPr lang="en-US" altLang="en-US" dirty="0">
                <a:ea typeface="ヒラギノ角ゴ Pro W3" pitchFamily="-84" charset="-128"/>
              </a:rPr>
              <a:t>Intermediaries: Indirect Finance</a:t>
            </a:r>
            <a:endParaRPr lang="en-US" dirty="0"/>
          </a:p>
        </p:txBody>
      </p:sp>
      <p:sp>
        <p:nvSpPr>
          <p:cNvPr id="3" name="Content Placeholder 2"/>
          <p:cNvSpPr>
            <a:spLocks noGrp="1"/>
          </p:cNvSpPr>
          <p:nvPr>
            <p:ph idx="1"/>
          </p:nvPr>
        </p:nvSpPr>
        <p:spPr/>
        <p:txBody>
          <a:bodyPr>
            <a:normAutofit fontScale="92500"/>
          </a:bodyPr>
          <a:lstStyle/>
          <a:p>
            <a:r>
              <a:rPr lang="en-US" altLang="en-US" sz="2400" dirty="0">
                <a:ea typeface="ヒラギノ角ゴ Pro W3" pitchFamily="-84" charset="-128"/>
              </a:rPr>
              <a:t>Transactions Costs</a:t>
            </a:r>
          </a:p>
          <a:p>
            <a:pPr marL="740664" lvl="1" indent="-402336">
              <a:spcBef>
                <a:spcPts val="1500"/>
              </a:spcBef>
              <a:buFont typeface="Times" panose="02020603050405020304" pitchFamily="18" charset="0"/>
              <a:buAutoNum type="arabicPeriod"/>
            </a:pPr>
            <a:r>
              <a:rPr lang="en-US" altLang="en-US" dirty="0">
                <a:ea typeface="ヒラギノ角ゴ Pro W3" pitchFamily="-84" charset="-128"/>
              </a:rPr>
              <a:t>Financial intermediaries make profits by reducing transactions costs</a:t>
            </a:r>
          </a:p>
          <a:p>
            <a:pPr marL="740664" lvl="1" indent="-402336">
              <a:spcBef>
                <a:spcPts val="1500"/>
              </a:spcBef>
              <a:buFont typeface="Times" panose="02020603050405020304" pitchFamily="18" charset="0"/>
              <a:buAutoNum type="arabicPeriod"/>
            </a:pPr>
            <a:r>
              <a:rPr lang="en-US" altLang="en-US" dirty="0">
                <a:ea typeface="ヒラギノ角ゴ Pro W3" pitchFamily="-84" charset="-128"/>
              </a:rPr>
              <a:t>Reduce transactions costs by developing expertise and taking advantage of economies of scale</a:t>
            </a:r>
            <a:endParaRPr lang="en-US" altLang="en-US" dirty="0"/>
          </a:p>
          <a:p>
            <a:r>
              <a:rPr lang="en-US" altLang="en-US" sz="2400" dirty="0">
                <a:ea typeface="ヒラギノ角ゴ Pro W3" pitchFamily="-84" charset="-128"/>
              </a:rPr>
              <a:t>A financial intermediary</a:t>
            </a:r>
            <a:r>
              <a:rPr lang="ja-JP" altLang="en-US" sz="2400" dirty="0"/>
              <a:t>’</a:t>
            </a:r>
            <a:r>
              <a:rPr lang="en-US" altLang="ja-JP" sz="2400" dirty="0">
                <a:ea typeface="ヒラギノ角ゴ Pro W3" pitchFamily="-84" charset="-128"/>
              </a:rPr>
              <a:t>s low transaction costs mean that it can provide its customers with </a:t>
            </a:r>
            <a:r>
              <a:rPr lang="en-US" altLang="ja-JP" sz="2400" b="1" dirty="0">
                <a:ea typeface="ヒラギノ角ゴ Pro W3" pitchFamily="-84" charset="-128"/>
              </a:rPr>
              <a:t>liquidity services</a:t>
            </a:r>
            <a:r>
              <a:rPr lang="en-US" altLang="ja-JP" sz="2400" dirty="0">
                <a:ea typeface="ヒラギノ角ゴ Pro W3" pitchFamily="-84" charset="-128"/>
              </a:rPr>
              <a:t>, services that make it easier for customers to conduct transactions</a:t>
            </a:r>
            <a:endParaRPr lang="en-US" altLang="ja-JP" dirty="0">
              <a:ea typeface="ヒラギノ角ゴ Pro W3" pitchFamily="-84" charset="-128"/>
            </a:endParaRPr>
          </a:p>
          <a:p>
            <a:pPr marL="740664" lvl="1" indent="-402336">
              <a:spcBef>
                <a:spcPts val="900"/>
              </a:spcBef>
              <a:buFont typeface="Times" panose="02020603050405020304" pitchFamily="18" charset="0"/>
              <a:buAutoNum type="arabicPeriod"/>
            </a:pPr>
            <a:r>
              <a:rPr lang="en-US" altLang="en-US" dirty="0">
                <a:ea typeface="ヒラギノ角ゴ Pro W3" pitchFamily="-84" charset="-128"/>
              </a:rPr>
              <a:t>Banks provide depositors with checking accounts that enable them to pay their bills easily</a:t>
            </a:r>
          </a:p>
          <a:p>
            <a:pPr marL="740664" lvl="1" indent="-402336">
              <a:spcBef>
                <a:spcPts val="900"/>
              </a:spcBef>
              <a:buFont typeface="Times" panose="02020603050405020304" pitchFamily="18" charset="0"/>
              <a:buAutoNum type="arabicPeriod"/>
            </a:pPr>
            <a:r>
              <a:rPr lang="en-US" altLang="en-US" dirty="0">
                <a:ea typeface="ヒラギノ角ゴ Pro W3" pitchFamily="-84" charset="-128"/>
              </a:rPr>
              <a:t>Depositors can earn interest on checking and savings accounts and yet still convert them into goods and services whenever necessary</a:t>
            </a:r>
            <a:endParaRPr lang="en-US" dirty="0"/>
          </a:p>
          <a:p>
            <a:pPr marL="338328" lvl="1" indent="0">
              <a:spcBef>
                <a:spcPts val="1500"/>
              </a:spcBef>
              <a:buNone/>
            </a:pPr>
            <a:endParaRPr lang="en-US" altLang="en-US" dirty="0">
              <a:ea typeface="ヒラギノ角ゴ Pro W3" pitchFamily="-84" charset="-128"/>
            </a:endParaRPr>
          </a:p>
        </p:txBody>
      </p:sp>
    </p:spTree>
    <p:extLst>
      <p:ext uri="{BB962C8B-B14F-4D97-AF65-F5344CB8AC3E}">
        <p14:creationId xmlns:p14="http://schemas.microsoft.com/office/powerpoint/2010/main" val="2628530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Function of Financial </a:t>
            </a:r>
            <a:br>
              <a:rPr lang="en-US" altLang="en-US" dirty="0"/>
            </a:br>
            <a:r>
              <a:rPr lang="en-US" altLang="en-US" dirty="0"/>
              <a:t>Intermediaries: Indirect Finance</a:t>
            </a:r>
            <a:endParaRPr lang="en-US" b="0" dirty="0"/>
          </a:p>
        </p:txBody>
      </p:sp>
      <p:sp>
        <p:nvSpPr>
          <p:cNvPr id="3" name="Content Placeholder 2"/>
          <p:cNvSpPr>
            <a:spLocks noGrp="1"/>
          </p:cNvSpPr>
          <p:nvPr>
            <p:ph idx="1"/>
          </p:nvPr>
        </p:nvSpPr>
        <p:spPr/>
        <p:txBody>
          <a:bodyPr>
            <a:normAutofit fontScale="92500" lnSpcReduction="10000"/>
          </a:bodyPr>
          <a:lstStyle/>
          <a:p>
            <a:r>
              <a:rPr lang="en-US" altLang="en-US" sz="2400" dirty="0">
                <a:ea typeface="ヒラギノ角ゴ Pro W3" pitchFamily="-84" charset="-128"/>
              </a:rPr>
              <a:t>Another benefit made possible by the FI</a:t>
            </a:r>
            <a:r>
              <a:rPr lang="ja-JP" altLang="en-US" sz="2400" dirty="0"/>
              <a:t>’</a:t>
            </a:r>
            <a:r>
              <a:rPr lang="en-US" altLang="ja-JP" sz="2400" dirty="0">
                <a:ea typeface="ヒラギノ角ゴ Pro W3" pitchFamily="-84" charset="-128"/>
              </a:rPr>
              <a:t>s low transaction costs is that they can help reduce the exposure of investors to risk, through a process known as </a:t>
            </a:r>
            <a:r>
              <a:rPr lang="en-US" altLang="ja-JP" sz="2400" b="1" dirty="0">
                <a:ea typeface="ヒラギノ角ゴ Pro W3" pitchFamily="-84" charset="-128"/>
              </a:rPr>
              <a:t>risk sharing</a:t>
            </a:r>
            <a:endParaRPr lang="en-US" altLang="ja-JP" dirty="0">
              <a:ea typeface="ヒラギノ角ゴ Pro W3" pitchFamily="-84" charset="-128"/>
            </a:endParaRPr>
          </a:p>
          <a:p>
            <a:pPr lvl="1"/>
            <a:r>
              <a:rPr lang="en-US" altLang="en-US" dirty="0">
                <a:ea typeface="ヒラギノ角ゴ Pro W3" pitchFamily="-84" charset="-128"/>
              </a:rPr>
              <a:t>FIs create and sell assets with lesser risk to one </a:t>
            </a:r>
            <a:br>
              <a:rPr lang="en-US" altLang="en-US" dirty="0">
                <a:ea typeface="ヒラギノ角ゴ Pro W3" pitchFamily="-84" charset="-128"/>
              </a:rPr>
            </a:br>
            <a:r>
              <a:rPr lang="en-US" altLang="en-US" dirty="0">
                <a:ea typeface="ヒラギノ角ゴ Pro W3" pitchFamily="-84" charset="-128"/>
              </a:rPr>
              <a:t>party in order to buy assets with greater risk from another party</a:t>
            </a:r>
            <a:endParaRPr lang="en-US" dirty="0"/>
          </a:p>
          <a:p>
            <a:pPr lvl="1"/>
            <a:r>
              <a:rPr lang="en-US" altLang="en-US" dirty="0">
                <a:ea typeface="ヒラギノ角ゴ Pro W3" pitchFamily="-84" charset="-128"/>
              </a:rPr>
              <a:t>This process is referred to as </a:t>
            </a:r>
            <a:r>
              <a:rPr lang="en-US" altLang="en-US" b="1" dirty="0">
                <a:ea typeface="ヒラギノ角ゴ Pro W3" pitchFamily="-84" charset="-128"/>
              </a:rPr>
              <a:t>asset transformation</a:t>
            </a:r>
            <a:r>
              <a:rPr lang="en-US" altLang="en-US" dirty="0">
                <a:ea typeface="ヒラギノ角ゴ Pro W3" pitchFamily="-84" charset="-128"/>
              </a:rPr>
              <a:t>, because in a sense risky assets are turned into safer assets for investors</a:t>
            </a:r>
            <a:endParaRPr lang="en-US" altLang="en-US" dirty="0"/>
          </a:p>
          <a:p>
            <a:r>
              <a:rPr lang="en-US" altLang="en-US" sz="2400" dirty="0">
                <a:ea typeface="ヒラギノ角ゴ Pro W3" pitchFamily="-84" charset="-128"/>
              </a:rPr>
              <a:t>Financial intermediaries also help by providing the means for individuals and businesses to </a:t>
            </a:r>
            <a:r>
              <a:rPr lang="en-US" altLang="en-US" sz="2400" b="1" dirty="0">
                <a:ea typeface="ヒラギノ角ゴ Pro W3" pitchFamily="-84" charset="-128"/>
              </a:rPr>
              <a:t>diversify</a:t>
            </a:r>
            <a:r>
              <a:rPr lang="en-US" altLang="en-US" sz="2400" dirty="0">
                <a:ea typeface="ヒラギノ角ゴ Pro W3" pitchFamily="-84" charset="-128"/>
              </a:rPr>
              <a:t> their asset holdings.</a:t>
            </a:r>
          </a:p>
          <a:p>
            <a:r>
              <a:rPr lang="en-US" altLang="en-US" sz="2400" dirty="0">
                <a:ea typeface="ヒラギノ角ゴ Pro W3" pitchFamily="-84" charset="-128"/>
              </a:rPr>
              <a:t>Low transaction costs allow them to buy a range of assets, pool them, and then sell rights to the diversified pool to individuals.</a:t>
            </a:r>
            <a:endParaRPr lang="en-US" sz="2400" dirty="0"/>
          </a:p>
          <a:p>
            <a:pPr lvl="1"/>
            <a:endParaRPr lang="en-US" altLang="en-US" dirty="0">
              <a:ea typeface="ヒラギノ角ゴ Pro W3" pitchFamily="-84" charset="-128"/>
            </a:endParaRPr>
          </a:p>
        </p:txBody>
      </p:sp>
    </p:spTree>
    <p:extLst>
      <p:ext uri="{BB962C8B-B14F-4D97-AF65-F5344CB8AC3E}">
        <p14:creationId xmlns:p14="http://schemas.microsoft.com/office/powerpoint/2010/main" val="2284844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Chapter Preview</a:t>
            </a:r>
            <a:endParaRPr lang="en-US" dirty="0"/>
          </a:p>
        </p:txBody>
      </p:sp>
      <p:sp>
        <p:nvSpPr>
          <p:cNvPr id="3" name="Content Placeholder 2"/>
          <p:cNvSpPr>
            <a:spLocks noGrp="1"/>
          </p:cNvSpPr>
          <p:nvPr>
            <p:ph idx="1"/>
          </p:nvPr>
        </p:nvSpPr>
        <p:spPr>
          <a:xfrm>
            <a:off x="1104293" y="1509454"/>
            <a:ext cx="9946145" cy="4195481"/>
          </a:xfrm>
        </p:spPr>
        <p:txBody>
          <a:bodyPr>
            <a:normAutofit/>
          </a:bodyPr>
          <a:lstStyle/>
          <a:p>
            <a:pPr marL="0" indent="0">
              <a:buNone/>
            </a:pPr>
            <a:r>
              <a:rPr lang="en-US" altLang="en-US" sz="2400" dirty="0">
                <a:ea typeface="ヒラギノ角ゴ Pro W3" pitchFamily="-84" charset="-128"/>
              </a:rPr>
              <a:t>In this chapter, we examine the role of the financial system in an advanced economy. We study the effects of financial markets and institutions on the economy, and look at their general structure and operations. Topics include:</a:t>
            </a:r>
            <a:endParaRPr lang="en-US" altLang="en-US" dirty="0">
              <a:ea typeface="ヒラギノ角ゴ Pro W3" pitchFamily="-84" charset="-128"/>
            </a:endParaRPr>
          </a:p>
          <a:p>
            <a:pPr lvl="1"/>
            <a:r>
              <a:rPr lang="en-US" altLang="en-US" dirty="0">
                <a:ea typeface="ヒラギノ角ゴ Pro W3" pitchFamily="-84" charset="-128"/>
              </a:rPr>
              <a:t>Function of Financial Markets</a:t>
            </a:r>
            <a:endParaRPr lang="en-US" dirty="0"/>
          </a:p>
          <a:p>
            <a:pPr lvl="1"/>
            <a:r>
              <a:rPr lang="en-US" altLang="en-US" dirty="0">
                <a:ea typeface="ヒラギノ角ゴ Pro W3" pitchFamily="-84" charset="-128"/>
              </a:rPr>
              <a:t>Structure of Financial Markets</a:t>
            </a:r>
            <a:endParaRPr lang="en-US" dirty="0"/>
          </a:p>
          <a:p>
            <a:pPr lvl="1"/>
            <a:r>
              <a:rPr lang="en-US" altLang="en-US" dirty="0">
                <a:ea typeface="ヒラギノ角ゴ Pro W3" pitchFamily="-84" charset="-128"/>
              </a:rPr>
              <a:t>Internationalization of Financial Markets</a:t>
            </a:r>
            <a:endParaRPr lang="en-US" dirty="0"/>
          </a:p>
          <a:p>
            <a:pPr lvl="1"/>
            <a:r>
              <a:rPr lang="en-US" altLang="en-US" dirty="0">
                <a:ea typeface="ヒラギノ角ゴ Pro W3" pitchFamily="-84" charset="-128"/>
              </a:rPr>
              <a:t>Function of Financial Intermediaries: Indirect Finance</a:t>
            </a:r>
            <a:endParaRPr lang="en-US" dirty="0"/>
          </a:p>
          <a:p>
            <a:pPr lvl="1"/>
            <a:r>
              <a:rPr lang="en-US" altLang="en-US" dirty="0">
                <a:ea typeface="ヒラギノ角ゴ Pro W3" pitchFamily="-84" charset="-128"/>
              </a:rPr>
              <a:t>Types of Financial Intermediaries</a:t>
            </a:r>
            <a:endParaRPr lang="en-US" dirty="0"/>
          </a:p>
          <a:p>
            <a:pPr lvl="1"/>
            <a:r>
              <a:rPr lang="en-US" altLang="en-US" dirty="0">
                <a:ea typeface="ヒラギノ角ゴ Pro W3" pitchFamily="-84" charset="-128"/>
              </a:rPr>
              <a:t>Regulation of the Financial System</a:t>
            </a:r>
            <a:endParaRPr lang="en-US" dirty="0"/>
          </a:p>
        </p:txBody>
      </p:sp>
    </p:spTree>
    <p:extLst>
      <p:ext uri="{BB962C8B-B14F-4D97-AF65-F5344CB8AC3E}">
        <p14:creationId xmlns:p14="http://schemas.microsoft.com/office/powerpoint/2010/main" val="481311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Function of Financial</a:t>
            </a:r>
            <a:br>
              <a:rPr lang="en-US" altLang="en-US" dirty="0">
                <a:ea typeface="ヒラギノ角ゴ Pro W3" pitchFamily="-84" charset="-128"/>
              </a:rPr>
            </a:br>
            <a:r>
              <a:rPr lang="en-US" altLang="en-US" dirty="0">
                <a:ea typeface="ヒラギノ角ゴ Pro W3" pitchFamily="-84" charset="-128"/>
              </a:rPr>
              <a:t>Intermediaries: Indirect Finance</a:t>
            </a:r>
            <a:endParaRPr lang="en-US" dirty="0"/>
          </a:p>
        </p:txBody>
      </p:sp>
      <p:sp>
        <p:nvSpPr>
          <p:cNvPr id="3" name="Content Placeholder 2"/>
          <p:cNvSpPr>
            <a:spLocks noGrp="1"/>
          </p:cNvSpPr>
          <p:nvPr>
            <p:ph idx="1"/>
          </p:nvPr>
        </p:nvSpPr>
        <p:spPr/>
        <p:txBody>
          <a:bodyPr>
            <a:normAutofit fontScale="92500" lnSpcReduction="10000"/>
          </a:bodyPr>
          <a:lstStyle/>
          <a:p>
            <a:r>
              <a:rPr lang="en-US" altLang="en-US" sz="2400" dirty="0">
                <a:ea typeface="ヒラギノ角ゴ Pro W3" pitchFamily="-84" charset="-128"/>
              </a:rPr>
              <a:t>Another reason FIs exist is to reduce the impact of </a:t>
            </a:r>
            <a:r>
              <a:rPr lang="en-US" altLang="en-US" sz="2400" b="1" dirty="0">
                <a:ea typeface="ヒラギノ角ゴ Pro W3" pitchFamily="-84" charset="-128"/>
              </a:rPr>
              <a:t>asymmetric information</a:t>
            </a:r>
            <a:r>
              <a:rPr lang="en-US" altLang="en-US" sz="2400" dirty="0">
                <a:ea typeface="ヒラギノ角ゴ Pro W3" pitchFamily="-84" charset="-128"/>
              </a:rPr>
              <a:t>.</a:t>
            </a:r>
          </a:p>
          <a:p>
            <a:r>
              <a:rPr lang="en-US" altLang="en-US" sz="2400" dirty="0">
                <a:ea typeface="ヒラギノ角ゴ Pro W3" pitchFamily="-84" charset="-128"/>
              </a:rPr>
              <a:t>One party lacks crucial information about another party, impacting decision-making.</a:t>
            </a:r>
          </a:p>
          <a:p>
            <a:r>
              <a:rPr lang="en-US" altLang="en-US" sz="2400" dirty="0">
                <a:ea typeface="ヒラギノ角ゴ Pro W3" pitchFamily="-84" charset="-128"/>
              </a:rPr>
              <a:t>We usually discuss this problem along two fronts: adverse selection and moral hazard.</a:t>
            </a:r>
          </a:p>
          <a:p>
            <a:r>
              <a:rPr lang="en-US" altLang="en-US" sz="2400" dirty="0">
                <a:ea typeface="ヒラギノ角ゴ Pro W3" pitchFamily="-84" charset="-128"/>
              </a:rPr>
              <a:t>Adverse Selection</a:t>
            </a:r>
            <a:endParaRPr lang="en-US" altLang="en-US" dirty="0">
              <a:ea typeface="ヒラギノ角ゴ Pro W3" pitchFamily="-84" charset="-128"/>
            </a:endParaRPr>
          </a:p>
          <a:p>
            <a:pPr marL="740664" lvl="1" indent="-402336">
              <a:buFont typeface="Times" panose="02020603050405020304" pitchFamily="18" charset="0"/>
              <a:buAutoNum type="arabicPeriod"/>
            </a:pPr>
            <a:r>
              <a:rPr lang="en-US" altLang="en-US" dirty="0">
                <a:ea typeface="ヒラギノ角ゴ Pro W3" pitchFamily="-84" charset="-128"/>
              </a:rPr>
              <a:t>Before transaction occurs</a:t>
            </a:r>
          </a:p>
          <a:p>
            <a:pPr marL="740664" lvl="1" indent="-402336">
              <a:buFont typeface="Times" panose="02020603050405020304" pitchFamily="18" charset="0"/>
              <a:buAutoNum type="arabicPeriod"/>
            </a:pPr>
            <a:r>
              <a:rPr lang="en-US" altLang="en-US" dirty="0">
                <a:ea typeface="ヒラギノ角ゴ Pro W3" pitchFamily="-84" charset="-128"/>
              </a:rPr>
              <a:t>Potential borrowers most likely to produce adverse outcome are ones most likely to seek a loan</a:t>
            </a:r>
          </a:p>
          <a:p>
            <a:pPr marL="740664" lvl="1" indent="-402336">
              <a:buFont typeface="Times" panose="02020603050405020304" pitchFamily="18" charset="0"/>
              <a:buAutoNum type="arabicPeriod"/>
            </a:pPr>
            <a:r>
              <a:rPr lang="en-US" altLang="en-US" dirty="0">
                <a:ea typeface="ヒラギノ角ゴ Pro W3" pitchFamily="-84" charset="-128"/>
              </a:rPr>
              <a:t>Similar problems occur with insurance where unhealthy people want their known medical problems covered</a:t>
            </a:r>
            <a:endParaRPr lang="en-US" dirty="0"/>
          </a:p>
          <a:p>
            <a:pPr marL="0" indent="0">
              <a:buNone/>
            </a:pPr>
            <a:endParaRPr lang="en-US" sz="240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93820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Asymmetric Information: Adverse Selection and Moral Hazard </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Moral Hazard</a:t>
            </a:r>
            <a:endParaRPr lang="en-US" altLang="en-US" dirty="0">
              <a:ea typeface="ヒラギノ角ゴ Pro W3" pitchFamily="-84" charset="-128"/>
            </a:endParaRPr>
          </a:p>
          <a:p>
            <a:pPr marL="740664" lvl="1" indent="-402336">
              <a:buFont typeface="Times" panose="02020603050405020304" pitchFamily="18" charset="0"/>
              <a:buAutoNum type="arabicPeriod"/>
            </a:pPr>
            <a:r>
              <a:rPr lang="en-US" altLang="en-US" dirty="0">
                <a:ea typeface="ヒラギノ角ゴ Pro W3" pitchFamily="-84" charset="-128"/>
              </a:rPr>
              <a:t>After transaction occurs</a:t>
            </a:r>
          </a:p>
          <a:p>
            <a:pPr marL="740664" lvl="1" indent="-402336">
              <a:buFont typeface="Times" panose="02020603050405020304" pitchFamily="18" charset="0"/>
              <a:buAutoNum type="arabicPeriod"/>
            </a:pPr>
            <a:r>
              <a:rPr lang="en-US" altLang="en-US" u="sng" dirty="0">
                <a:ea typeface="ヒラギノ角ゴ Pro W3" pitchFamily="-84" charset="-128"/>
              </a:rPr>
              <a:t>Hazard</a:t>
            </a:r>
            <a:r>
              <a:rPr lang="en-US" altLang="en-US" dirty="0">
                <a:ea typeface="ヒラギノ角ゴ Pro W3" pitchFamily="-84" charset="-128"/>
              </a:rPr>
              <a:t> that borrower has incentives to engage in undesirable (</a:t>
            </a:r>
            <a:r>
              <a:rPr lang="en-US" altLang="en-US" u="sng" dirty="0">
                <a:ea typeface="ヒラギノ角ゴ Pro W3" pitchFamily="-84" charset="-128"/>
              </a:rPr>
              <a:t>immoral</a:t>
            </a:r>
            <a:r>
              <a:rPr lang="en-US" altLang="en-US" dirty="0">
                <a:ea typeface="ヒラギノ角ゴ Pro W3" pitchFamily="-84" charset="-128"/>
              </a:rPr>
              <a:t>) activities making it more likely that won</a:t>
            </a:r>
            <a:r>
              <a:rPr lang="ja-JP" altLang="en-US" dirty="0"/>
              <a:t>’</a:t>
            </a:r>
            <a:r>
              <a:rPr lang="en-US" altLang="ja-JP" dirty="0">
                <a:ea typeface="ヒラギノ角ゴ Pro W3" pitchFamily="-84" charset="-128"/>
              </a:rPr>
              <a:t>t pay loan back</a:t>
            </a:r>
          </a:p>
          <a:p>
            <a:pPr marL="740664" lvl="1" indent="-402336">
              <a:buFont typeface="Times" panose="02020603050405020304" pitchFamily="18" charset="0"/>
              <a:buAutoNum type="arabicPeriod"/>
            </a:pPr>
            <a:r>
              <a:rPr lang="en-US" altLang="en-US" dirty="0">
                <a:ea typeface="ヒラギノ角ゴ Pro W3" pitchFamily="-84" charset="-128"/>
              </a:rPr>
              <a:t>Again, with insurance, people may engage in risky activities only after being insured</a:t>
            </a:r>
          </a:p>
          <a:p>
            <a:pPr marL="740664" lvl="1" indent="-402336">
              <a:buFont typeface="Times" panose="02020603050405020304" pitchFamily="18" charset="0"/>
              <a:buAutoNum type="arabicPeriod"/>
            </a:pPr>
            <a:r>
              <a:rPr lang="en-US" altLang="en-US" dirty="0">
                <a:ea typeface="ヒラギノ角ゴ Pro W3" pitchFamily="-84" charset="-128"/>
              </a:rPr>
              <a:t>Another view is a </a:t>
            </a:r>
            <a:r>
              <a:rPr lang="en-US" altLang="en-US" b="1" dirty="0">
                <a:ea typeface="ヒラギノ角ゴ Pro W3" pitchFamily="-84" charset="-128"/>
              </a:rPr>
              <a:t>conflict of interest</a:t>
            </a:r>
          </a:p>
          <a:p>
            <a:pPr marL="338328" lvl="1" indent="0">
              <a:buNone/>
            </a:pPr>
            <a:r>
              <a:rPr lang="en-US" altLang="en-US" dirty="0">
                <a:ea typeface="ヒラギノ角ゴ Pro W3" pitchFamily="-84" charset="-128"/>
              </a:rPr>
              <a:t>Financial intermediaries reduce adverse selection and moral hazard problems, enabling them to make profits. How they accomplish this is covered in many of the chapters to come.</a:t>
            </a:r>
            <a:endParaRPr lang="en-US" dirty="0"/>
          </a:p>
          <a:p>
            <a:pPr marL="338328" lvl="1" indent="0">
              <a:buNone/>
            </a:pPr>
            <a:endParaRPr lang="en-US" dirty="0"/>
          </a:p>
        </p:txBody>
      </p:sp>
    </p:spTree>
    <p:extLst>
      <p:ext uri="{BB962C8B-B14F-4D97-AF65-F5344CB8AC3E}">
        <p14:creationId xmlns:p14="http://schemas.microsoft.com/office/powerpoint/2010/main" val="3361805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444" y="288815"/>
            <a:ext cx="10766597" cy="1324324"/>
          </a:xfrm>
        </p:spPr>
        <p:txBody>
          <a:bodyPr/>
          <a:lstStyle/>
          <a:p>
            <a:r>
              <a:rPr lang="en-US" altLang="en-US" sz="3600" dirty="0">
                <a:ea typeface="ヒラギノ角ゴ Pro W3" pitchFamily="-84" charset="-128"/>
              </a:rPr>
              <a:t>Economies of Scope and Conflicts of Interest</a:t>
            </a:r>
            <a:endParaRPr lang="en-US" sz="3600" dirty="0"/>
          </a:p>
        </p:txBody>
      </p:sp>
      <p:sp>
        <p:nvSpPr>
          <p:cNvPr id="3" name="Content Placeholder 2"/>
          <p:cNvSpPr>
            <a:spLocks noGrp="1"/>
          </p:cNvSpPr>
          <p:nvPr>
            <p:ph idx="1"/>
          </p:nvPr>
        </p:nvSpPr>
        <p:spPr>
          <a:xfrm>
            <a:off x="335579" y="1509454"/>
            <a:ext cx="10904640" cy="4252991"/>
          </a:xfrm>
        </p:spPr>
        <p:txBody>
          <a:bodyPr/>
          <a:lstStyle/>
          <a:p>
            <a:r>
              <a:rPr lang="en-US" altLang="en-US" sz="2400" dirty="0">
                <a:ea typeface="ヒラギノ角ゴ Pro W3" pitchFamily="-84" charset="-128"/>
              </a:rPr>
              <a:t>FIs are able to lower the production cost of information by using the information for multiple services: bank accounts, loans, auto insurance, retirement savings, etc. This is called </a:t>
            </a:r>
            <a:r>
              <a:rPr lang="en-US" altLang="en-US" sz="2400" b="1" dirty="0">
                <a:ea typeface="ヒラギノ角ゴ Pro W3" pitchFamily="-84" charset="-128"/>
              </a:rPr>
              <a:t>economies of scope.</a:t>
            </a:r>
            <a:endParaRPr lang="en-US" altLang="en-US" sz="2400" dirty="0">
              <a:ea typeface="ヒラギノ角ゴ Pro W3" pitchFamily="-84" charset="-128"/>
            </a:endParaRPr>
          </a:p>
          <a:p>
            <a:r>
              <a:rPr lang="en-US" altLang="en-US" sz="2400" dirty="0">
                <a:ea typeface="ヒラギノ角ゴ Pro W3" pitchFamily="-84" charset="-128"/>
              </a:rPr>
              <a:t>But, providing multiple services may lead to </a:t>
            </a:r>
            <a:r>
              <a:rPr lang="en-US" altLang="en-US" sz="2400" b="1" dirty="0">
                <a:ea typeface="ヒラギノ角ゴ Pro W3" pitchFamily="-84" charset="-128"/>
              </a:rPr>
              <a:t>conflicts of interest</a:t>
            </a:r>
            <a:r>
              <a:rPr lang="en-US" altLang="en-US" sz="2400" dirty="0">
                <a:ea typeface="ヒラギノ角ゴ Pro W3" pitchFamily="-84" charset="-128"/>
              </a:rPr>
              <a:t>, perhaps causing one area of the FI to hide or conceal information from another area (or the economy as a whole). This may actually make financial markets less efficient!</a:t>
            </a:r>
            <a:endParaRPr lang="en-US" sz="240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37663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Types of Financial Intermediaries: Depository Institutions</a:t>
            </a:r>
            <a:endParaRPr lang="en-US" dirty="0"/>
          </a:p>
        </p:txBody>
      </p:sp>
      <p:sp>
        <p:nvSpPr>
          <p:cNvPr id="3" name="Content Placeholder 2"/>
          <p:cNvSpPr>
            <a:spLocks noGrp="1"/>
          </p:cNvSpPr>
          <p:nvPr>
            <p:ph idx="1"/>
          </p:nvPr>
        </p:nvSpPr>
        <p:spPr>
          <a:xfrm>
            <a:off x="1103312" y="2052918"/>
            <a:ext cx="9404723" cy="4195481"/>
          </a:xfrm>
        </p:spPr>
        <p:txBody>
          <a:bodyPr/>
          <a:lstStyle/>
          <a:p>
            <a:r>
              <a:rPr lang="en-US" altLang="en-US" sz="2400" dirty="0">
                <a:ea typeface="ヒラギノ角ゴ Pro W3" pitchFamily="-84" charset="-128"/>
              </a:rPr>
              <a:t>Depository Institutions (Banks): accept deposits and make loans. These include commercial banks and thrifts.</a:t>
            </a:r>
          </a:p>
          <a:p>
            <a:r>
              <a:rPr lang="en-US" altLang="en-US" sz="2400" dirty="0">
                <a:ea typeface="ヒラギノ角ゴ Pro W3" pitchFamily="-84" charset="-128"/>
              </a:rPr>
              <a:t>Commercial banks (about 5,000 at end of 2015)</a:t>
            </a:r>
          </a:p>
          <a:p>
            <a:pPr lvl="1"/>
            <a:r>
              <a:rPr lang="en-US" altLang="en-US" dirty="0">
                <a:ea typeface="ヒラギノ角ゴ Pro W3" pitchFamily="-84" charset="-128"/>
              </a:rPr>
              <a:t>Raise funds primarily by issuing checkable, savings, and time deposits which are used to make commercial, consumer and mortgage loans</a:t>
            </a:r>
            <a:endParaRPr lang="en-US" dirty="0"/>
          </a:p>
          <a:p>
            <a:pPr lvl="1"/>
            <a:r>
              <a:rPr lang="en-US" altLang="en-US" dirty="0">
                <a:ea typeface="ヒラギノ角ゴ Pro W3" pitchFamily="-84" charset="-128"/>
              </a:rPr>
              <a:t>Collectively, these banks comprise the largest financial intermediary and have the most diversified asset portfolios</a:t>
            </a:r>
          </a:p>
          <a:p>
            <a:r>
              <a:rPr lang="en-US" altLang="en-US" dirty="0">
                <a:ea typeface="ヒラギノ角ゴ Pro W3" pitchFamily="-84" charset="-128"/>
              </a:rPr>
              <a:t>Thrifts: S&amp;Ls &amp; Mutual Savings Banks and Credit Unions (around 900 of each)</a:t>
            </a:r>
          </a:p>
          <a:p>
            <a:pPr marL="457200" lvl="1" indent="0">
              <a:buNone/>
            </a:pPr>
            <a:endParaRPr lang="en-US" dirty="0"/>
          </a:p>
        </p:txBody>
      </p:sp>
    </p:spTree>
    <p:extLst>
      <p:ext uri="{BB962C8B-B14F-4D97-AF65-F5344CB8AC3E}">
        <p14:creationId xmlns:p14="http://schemas.microsoft.com/office/powerpoint/2010/main" val="1984523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2505"/>
            <a:ext cx="10515600" cy="1498183"/>
          </a:xfrm>
        </p:spPr>
        <p:txBody>
          <a:bodyPr>
            <a:normAutofit fontScale="90000"/>
          </a:bodyPr>
          <a:lstStyle/>
          <a:p>
            <a:r>
              <a:rPr lang="en-US" altLang="en-US" dirty="0">
                <a:ea typeface="ヒラギノ角ゴ Pro W3" pitchFamily="-84" charset="-128"/>
              </a:rPr>
              <a:t>Types of Financial Intermediaries: Contractual Savings Institutions (CSIs) </a:t>
            </a:r>
            <a:br>
              <a:rPr lang="en-US" altLang="en-US" dirty="0">
                <a:ea typeface="ヒラギノ角ゴ Pro W3" pitchFamily="-84" charset="-128"/>
              </a:rPr>
            </a:b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All CSIs acquire funds from clients at periodic intervals on a contractual basis and have fairly predictable future payout requirements.</a:t>
            </a:r>
          </a:p>
          <a:p>
            <a:pPr lvl="1"/>
            <a:r>
              <a:rPr lang="en-US" altLang="en-US" b="1" dirty="0">
                <a:ea typeface="ヒラギノ角ゴ Pro W3" pitchFamily="-84" charset="-128"/>
              </a:rPr>
              <a:t>Life Insurance Companies</a:t>
            </a:r>
            <a:endParaRPr lang="en-US" dirty="0"/>
          </a:p>
          <a:p>
            <a:pPr lvl="1"/>
            <a:r>
              <a:rPr lang="en-US" altLang="en-US" b="1" dirty="0">
                <a:ea typeface="ヒラギノ角ゴ Pro W3" pitchFamily="-84" charset="-128"/>
              </a:rPr>
              <a:t>Fire and Casualty Insurance Companies</a:t>
            </a:r>
            <a:r>
              <a:rPr lang="en-US" altLang="en-US" dirty="0">
                <a:ea typeface="ヒラギノ角ゴ Pro W3" pitchFamily="-84" charset="-128"/>
              </a:rPr>
              <a:t> </a:t>
            </a:r>
          </a:p>
          <a:p>
            <a:pPr lvl="1"/>
            <a:r>
              <a:rPr lang="en-US" altLang="en-US" b="1" dirty="0">
                <a:ea typeface="ヒラギノ角ゴ Pro W3" pitchFamily="-84" charset="-128"/>
              </a:rPr>
              <a:t>Pension and Government Retirement Funds</a:t>
            </a:r>
            <a:endParaRPr lang="en-US" dirty="0"/>
          </a:p>
        </p:txBody>
      </p:sp>
    </p:spTree>
    <p:extLst>
      <p:ext uri="{BB962C8B-B14F-4D97-AF65-F5344CB8AC3E}">
        <p14:creationId xmlns:p14="http://schemas.microsoft.com/office/powerpoint/2010/main" val="4051089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Types of Financial Intermediaries: Investment Intermediaries</a:t>
            </a:r>
            <a:endParaRPr lang="en-US" dirty="0"/>
          </a:p>
        </p:txBody>
      </p:sp>
      <p:sp>
        <p:nvSpPr>
          <p:cNvPr id="3" name="Content Placeholder 2"/>
          <p:cNvSpPr>
            <a:spLocks noGrp="1"/>
          </p:cNvSpPr>
          <p:nvPr>
            <p:ph idx="1"/>
          </p:nvPr>
        </p:nvSpPr>
        <p:spPr/>
        <p:txBody>
          <a:bodyPr/>
          <a:lstStyle/>
          <a:p>
            <a:r>
              <a:rPr lang="en-US" altLang="en-US" sz="2400" b="1" dirty="0">
                <a:ea typeface="ヒラギノ角ゴ Pro W3" pitchFamily="-84" charset="-128"/>
              </a:rPr>
              <a:t>Finance Companies</a:t>
            </a:r>
            <a:r>
              <a:rPr lang="en-US" altLang="en-US" sz="2400" dirty="0">
                <a:ea typeface="ヒラギノ角ゴ Pro W3" pitchFamily="-84" charset="-128"/>
              </a:rPr>
              <a:t> </a:t>
            </a:r>
          </a:p>
          <a:p>
            <a:r>
              <a:rPr lang="en-US" altLang="en-US" sz="2400" b="1" dirty="0">
                <a:ea typeface="ヒラギノ角ゴ Pro W3" pitchFamily="-84" charset="-128"/>
              </a:rPr>
              <a:t>Mutual Funds</a:t>
            </a:r>
          </a:p>
          <a:p>
            <a:r>
              <a:rPr lang="en-US" altLang="en-US" sz="2400" b="1" dirty="0">
                <a:ea typeface="ヒラギノ角ゴ Pro W3" pitchFamily="-84" charset="-128"/>
              </a:rPr>
              <a:t>Money Market</a:t>
            </a:r>
            <a:r>
              <a:rPr lang="en-US" altLang="en-US" sz="2400" dirty="0">
                <a:ea typeface="ヒラギノ角ゴ Pro W3" pitchFamily="-84" charset="-128"/>
              </a:rPr>
              <a:t> </a:t>
            </a:r>
            <a:r>
              <a:rPr lang="en-US" altLang="en-US" sz="2400" b="1" dirty="0">
                <a:ea typeface="ヒラギノ角ゴ Pro W3" pitchFamily="-84" charset="-128"/>
              </a:rPr>
              <a:t>Mutual Funds</a:t>
            </a:r>
          </a:p>
          <a:p>
            <a:r>
              <a:rPr lang="en-US" altLang="en-US" sz="2400" b="1" dirty="0">
                <a:ea typeface="ヒラギノ角ゴ Pro W3" pitchFamily="-84" charset="-128"/>
              </a:rPr>
              <a:t>Hedge Funds</a:t>
            </a:r>
          </a:p>
          <a:p>
            <a:r>
              <a:rPr lang="en-US" altLang="en-US" sz="2400" b="1" dirty="0">
                <a:ea typeface="ヒラギノ角ゴ Pro W3" pitchFamily="-84" charset="-128"/>
              </a:rPr>
              <a:t>Investment Banks</a:t>
            </a:r>
          </a:p>
          <a:p>
            <a:endParaRPr lang="en-US" sz="240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61512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137572" cy="1400530"/>
          </a:xfrm>
        </p:spPr>
        <p:txBody>
          <a:bodyPr/>
          <a:lstStyle/>
          <a:p>
            <a:r>
              <a:rPr lang="en-US" dirty="0"/>
              <a:t>Table 2.1 Primary Assets and Liabilities of Financial Intermediaries </a:t>
            </a:r>
            <a:r>
              <a:rPr lang="en-US" sz="3600" dirty="0"/>
              <a:t>(1 of 3)</a:t>
            </a:r>
            <a:endParaRPr lang="en-US" dirty="0"/>
          </a:p>
        </p:txBody>
      </p:sp>
      <p:pic>
        <p:nvPicPr>
          <p:cNvPr id="4" name="Content Placeholder 3"/>
          <p:cNvPicPr>
            <a:picLocks noGrp="1" noChangeAspect="1"/>
          </p:cNvPicPr>
          <p:nvPr>
            <p:ph idx="1"/>
          </p:nvPr>
        </p:nvPicPr>
        <p:blipFill>
          <a:blip r:embed="rId2"/>
          <a:stretch>
            <a:fillRect/>
          </a:stretch>
        </p:blipFill>
        <p:spPr>
          <a:xfrm>
            <a:off x="945454" y="2685425"/>
            <a:ext cx="8590008" cy="3603048"/>
          </a:xfrm>
          <a:prstGeom prst="rect">
            <a:avLst/>
          </a:prstGeom>
          <a:solidFill>
            <a:schemeClr val="tx1"/>
          </a:solidFill>
        </p:spPr>
      </p:pic>
    </p:spTree>
    <p:extLst>
      <p:ext uri="{BB962C8B-B14F-4D97-AF65-F5344CB8AC3E}">
        <p14:creationId xmlns:p14="http://schemas.microsoft.com/office/powerpoint/2010/main" val="2947023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344" y="151059"/>
            <a:ext cx="10279555" cy="1432643"/>
          </a:xfrm>
        </p:spPr>
        <p:txBody>
          <a:bodyPr/>
          <a:lstStyle/>
          <a:p>
            <a:r>
              <a:rPr lang="en-US" dirty="0"/>
              <a:t>Table 2.1 Primary Assets and Liabilities of Financial Intermediaries </a:t>
            </a:r>
            <a:r>
              <a:rPr lang="en-US" sz="3600" dirty="0"/>
              <a:t>(1 of 3)</a:t>
            </a:r>
            <a:endParaRPr lang="en-US" dirty="0"/>
          </a:p>
        </p:txBody>
      </p:sp>
      <p:pic>
        <p:nvPicPr>
          <p:cNvPr id="5" name="Content Placeholder 4"/>
          <p:cNvPicPr>
            <a:picLocks noGrp="1" noChangeAspect="1"/>
          </p:cNvPicPr>
          <p:nvPr>
            <p:ph idx="1"/>
          </p:nvPr>
        </p:nvPicPr>
        <p:blipFill>
          <a:blip r:embed="rId2"/>
          <a:stretch>
            <a:fillRect/>
          </a:stretch>
        </p:blipFill>
        <p:spPr>
          <a:xfrm>
            <a:off x="549923" y="1829796"/>
            <a:ext cx="8602202" cy="4005419"/>
          </a:xfrm>
          <a:prstGeom prst="rect">
            <a:avLst/>
          </a:prstGeom>
          <a:solidFill>
            <a:schemeClr val="tx1"/>
          </a:solidFill>
        </p:spPr>
      </p:pic>
    </p:spTree>
    <p:extLst>
      <p:ext uri="{BB962C8B-B14F-4D97-AF65-F5344CB8AC3E}">
        <p14:creationId xmlns:p14="http://schemas.microsoft.com/office/powerpoint/2010/main" val="344298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232421" cy="1400530"/>
          </a:xfrm>
        </p:spPr>
        <p:txBody>
          <a:bodyPr/>
          <a:lstStyle/>
          <a:p>
            <a:r>
              <a:rPr lang="en-US" dirty="0"/>
              <a:t>Table 2.1 Primary Assets and Liabilities of Financial Intermediaries </a:t>
            </a:r>
            <a:r>
              <a:rPr lang="en-US" sz="3600" dirty="0"/>
              <a:t>(1 of 3)</a:t>
            </a:r>
            <a:endParaRPr lang="en-US" dirty="0"/>
          </a:p>
        </p:txBody>
      </p:sp>
      <p:pic>
        <p:nvPicPr>
          <p:cNvPr id="4" name="Content Placeholder 3"/>
          <p:cNvPicPr>
            <a:picLocks noGrp="1" noChangeAspect="1"/>
          </p:cNvPicPr>
          <p:nvPr>
            <p:ph idx="1"/>
          </p:nvPr>
        </p:nvPicPr>
        <p:blipFill>
          <a:blip r:embed="rId2"/>
          <a:stretch>
            <a:fillRect/>
          </a:stretch>
        </p:blipFill>
        <p:spPr>
          <a:xfrm>
            <a:off x="805011" y="2710786"/>
            <a:ext cx="8638781" cy="3694496"/>
          </a:xfrm>
          <a:prstGeom prst="rect">
            <a:avLst/>
          </a:prstGeom>
          <a:solidFill>
            <a:schemeClr val="tx1"/>
          </a:solidFill>
        </p:spPr>
      </p:pic>
    </p:spTree>
    <p:extLst>
      <p:ext uri="{BB962C8B-B14F-4D97-AF65-F5344CB8AC3E}">
        <p14:creationId xmlns:p14="http://schemas.microsoft.com/office/powerpoint/2010/main" val="3631273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Table 2.3 Principal Regulatory Agencies of the U.S. Financial System </a:t>
            </a:r>
            <a:r>
              <a:rPr lang="en-US" sz="1800" dirty="0"/>
              <a:t>(1 of 3)</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410521458"/>
              </p:ext>
            </p:extLst>
          </p:nvPr>
        </p:nvGraphicFramePr>
        <p:xfrm>
          <a:off x="2247900" y="1600200"/>
          <a:ext cx="8677767" cy="4621491"/>
        </p:xfrm>
        <a:graphic>
          <a:graphicData uri="http://schemas.openxmlformats.org/drawingml/2006/table">
            <a:tbl>
              <a:tblPr firstRow="1" bandRow="1">
                <a:tableStyleId>{2D5ABB26-0587-4C30-8999-92F81FD0307C}</a:tableStyleId>
              </a:tblPr>
              <a:tblGrid>
                <a:gridCol w="2892589">
                  <a:extLst>
                    <a:ext uri="{9D8B030D-6E8A-4147-A177-3AD203B41FA5}">
                      <a16:colId xmlns:a16="http://schemas.microsoft.com/office/drawing/2014/main" val="20000"/>
                    </a:ext>
                  </a:extLst>
                </a:gridCol>
                <a:gridCol w="2892589">
                  <a:extLst>
                    <a:ext uri="{9D8B030D-6E8A-4147-A177-3AD203B41FA5}">
                      <a16:colId xmlns:a16="http://schemas.microsoft.com/office/drawing/2014/main" val="20001"/>
                    </a:ext>
                  </a:extLst>
                </a:gridCol>
                <a:gridCol w="2892589">
                  <a:extLst>
                    <a:ext uri="{9D8B030D-6E8A-4147-A177-3AD203B41FA5}">
                      <a16:colId xmlns:a16="http://schemas.microsoft.com/office/drawing/2014/main" val="20002"/>
                    </a:ext>
                  </a:extLst>
                </a:gridCol>
              </a:tblGrid>
              <a:tr h="530335">
                <a:tc>
                  <a:txBody>
                    <a:bodyPr/>
                    <a:lstStyle/>
                    <a:p>
                      <a:r>
                        <a:rPr lang="en-US" sz="1800" u="none" strike="noStrike" kern="1200" baseline="0" dirty="0"/>
                        <a:t>Regulatory Agency</a:t>
                      </a:r>
                      <a:endParaRPr lang="en-US" sz="18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Subject of Regulation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Nature of Regulations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84908">
                <a:tc>
                  <a:txBody>
                    <a:bodyPr/>
                    <a:lstStyle/>
                    <a:p>
                      <a:r>
                        <a:rPr lang="en-US" sz="1800" u="none" strike="noStrike" kern="1200" baseline="0" dirty="0"/>
                        <a:t>Securities and</a:t>
                      </a:r>
                    </a:p>
                    <a:p>
                      <a:r>
                        <a:rPr lang="en-US" sz="1800" u="none" strike="noStrike" kern="1200" baseline="0" dirty="0"/>
                        <a:t>Exchange Commission (SEC)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Organized exchanges</a:t>
                      </a:r>
                    </a:p>
                    <a:p>
                      <a:r>
                        <a:rPr lang="en-US" sz="1800" u="none" strike="noStrike" kern="1200" baseline="0" dirty="0"/>
                        <a:t>and financial markets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Requires disclosure of</a:t>
                      </a:r>
                    </a:p>
                    <a:p>
                      <a:r>
                        <a:rPr lang="en-US" sz="1800" u="none" strike="noStrike" kern="1200" baseline="0" dirty="0"/>
                        <a:t>information; restricts insider trading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84908">
                <a:tc>
                  <a:txBody>
                    <a:bodyPr/>
                    <a:lstStyle/>
                    <a:p>
                      <a:r>
                        <a:rPr lang="en-US" sz="1800" u="none" strike="noStrike" kern="1200" baseline="0" dirty="0"/>
                        <a:t>Commodities Futures</a:t>
                      </a:r>
                    </a:p>
                    <a:p>
                      <a:r>
                        <a:rPr lang="en-US" sz="1800" u="none" strike="noStrike" kern="1200" baseline="0" dirty="0"/>
                        <a:t>Trading Commission</a:t>
                      </a:r>
                    </a:p>
                    <a:p>
                      <a:r>
                        <a:rPr lang="en-US" sz="1800" u="none" strike="noStrike" kern="1200" baseline="0" dirty="0"/>
                        <a:t>(CFTC)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Futures market</a:t>
                      </a:r>
                    </a:p>
                    <a:p>
                      <a:r>
                        <a:rPr lang="en-US" sz="1800" u="none" strike="noStrike" kern="1200" baseline="0" dirty="0"/>
                        <a:t>exchanges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Regulates procedures for trading</a:t>
                      </a:r>
                    </a:p>
                    <a:p>
                      <a:r>
                        <a:rPr lang="en-US" sz="1800" u="none" strike="noStrike" kern="1200" baseline="0" dirty="0"/>
                        <a:t>in futures markets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121340">
                <a:tc>
                  <a:txBody>
                    <a:bodyPr/>
                    <a:lstStyle/>
                    <a:p>
                      <a:r>
                        <a:rPr lang="en-US" sz="1800" u="none" strike="noStrike" kern="1200" baseline="0" dirty="0"/>
                        <a:t>Office of the</a:t>
                      </a:r>
                    </a:p>
                    <a:p>
                      <a:r>
                        <a:rPr lang="en-US" sz="1800" u="none" strike="noStrike" kern="1200" baseline="0" dirty="0"/>
                        <a:t>Comptroller of the</a:t>
                      </a:r>
                    </a:p>
                    <a:p>
                      <a:r>
                        <a:rPr lang="en-US" sz="1800" u="none" strike="noStrike" kern="1200" baseline="0" dirty="0"/>
                        <a:t>Currency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Federally chartered</a:t>
                      </a:r>
                    </a:p>
                    <a:p>
                      <a:r>
                        <a:rPr lang="en-US" sz="1800" u="none" strike="noStrike" kern="1200" baseline="0" dirty="0"/>
                        <a:t>commercial banks and</a:t>
                      </a:r>
                    </a:p>
                    <a:p>
                      <a:r>
                        <a:rPr lang="en-US" sz="1800" u="none" strike="noStrike" kern="1200" baseline="0" dirty="0"/>
                        <a:t>thrift institutions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Charters and examines the books of federally chartered commercial banks and thrift</a:t>
                      </a:r>
                    </a:p>
                    <a:p>
                      <a:r>
                        <a:rPr lang="en-US" sz="1800" u="none" strike="noStrike" kern="1200" baseline="0" dirty="0"/>
                        <a:t>institutions; imposes restrictions on assets they can hold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18913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Function of Financial Markets</a:t>
            </a:r>
            <a:endParaRPr lang="en-US" dirty="0"/>
          </a:p>
        </p:txBody>
      </p:sp>
      <p:sp>
        <p:nvSpPr>
          <p:cNvPr id="3" name="Content Placeholder 2"/>
          <p:cNvSpPr>
            <a:spLocks noGrp="1"/>
          </p:cNvSpPr>
          <p:nvPr>
            <p:ph idx="1"/>
          </p:nvPr>
        </p:nvSpPr>
        <p:spPr>
          <a:xfrm>
            <a:off x="1084108" y="1311046"/>
            <a:ext cx="10544299" cy="5158765"/>
          </a:xfrm>
        </p:spPr>
        <p:txBody>
          <a:bodyPr>
            <a:normAutofit lnSpcReduction="10000"/>
          </a:bodyPr>
          <a:lstStyle/>
          <a:p>
            <a:r>
              <a:rPr lang="en-US" altLang="en-US" sz="2400" dirty="0">
                <a:ea typeface="ヒラギノ角ゴ Pro W3" pitchFamily="-84" charset="-128"/>
              </a:rPr>
              <a:t>Channels funds from person or business without investment opportunities (i.e., </a:t>
            </a:r>
            <a:r>
              <a:rPr lang="ja-JP" altLang="en-US" sz="2400" dirty="0"/>
              <a:t>“</a:t>
            </a:r>
            <a:r>
              <a:rPr lang="en-US" altLang="ja-JP" sz="2400" dirty="0">
                <a:ea typeface="ヒラギノ角ゴ Pro W3" pitchFamily="-84" charset="-128"/>
              </a:rPr>
              <a:t>Lender-Savers</a:t>
            </a:r>
            <a:r>
              <a:rPr lang="ja-JP" altLang="en-US" sz="2400" dirty="0"/>
              <a:t>”</a:t>
            </a:r>
            <a:r>
              <a:rPr lang="en-US" altLang="ja-JP" sz="2400" dirty="0">
                <a:ea typeface="ヒラギノ角ゴ Pro W3" pitchFamily="-84" charset="-128"/>
              </a:rPr>
              <a:t>) to one who has them (i.e., </a:t>
            </a:r>
            <a:r>
              <a:rPr lang="ja-JP" altLang="en-US" sz="2400" dirty="0"/>
              <a:t>“</a:t>
            </a:r>
            <a:r>
              <a:rPr lang="en-US" altLang="ja-JP" sz="2400" dirty="0">
                <a:ea typeface="ヒラギノ角ゴ Pro W3" pitchFamily="-84" charset="-128"/>
              </a:rPr>
              <a:t>Borrower-Spenders</a:t>
            </a:r>
            <a:r>
              <a:rPr lang="ja-JP" altLang="en-US" sz="2400" dirty="0"/>
              <a:t>”</a:t>
            </a:r>
            <a:r>
              <a:rPr lang="en-US" altLang="ja-JP" sz="2400" dirty="0">
                <a:ea typeface="ヒラギノ角ゴ Pro W3" pitchFamily="-84" charset="-128"/>
              </a:rPr>
              <a:t>)</a:t>
            </a:r>
          </a:p>
          <a:p>
            <a:pPr lvl="1"/>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This process - financial intermediation, involves the movement of funds from individuals or businesses that have </a:t>
            </a:r>
            <a:r>
              <a:rPr lang="en-US" sz="2000" dirty="0">
                <a:solidFill>
                  <a:schemeClr val="bg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surplus funds </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but lack investment opportunities (such as lenders or savers) to those who have investment opportunities but </a:t>
            </a:r>
            <a:r>
              <a:rPr lang="en-US" sz="2000" dirty="0">
                <a:solidFill>
                  <a:schemeClr val="bg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lack funds </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(such as borrowers or spenders). </a:t>
            </a:r>
          </a:p>
          <a:p>
            <a:pPr lvl="1"/>
            <a:r>
              <a:rPr lang="en-US" sz="2000" dirty="0">
                <a:effectLst/>
                <a:latin typeface="Calibri" panose="020F0502020204030204" pitchFamily="34" charset="0"/>
                <a:ea typeface="Times New Roman" panose="02020603050405020304" pitchFamily="18" charset="0"/>
                <a:cs typeface="Times New Roman" panose="02020603050405020304" pitchFamily="18" charset="0"/>
              </a:rPr>
              <a:t>Financial intermediaries play a crucial role in this process by </a:t>
            </a:r>
            <a:r>
              <a:rPr lang="en-US" sz="2000" dirty="0">
                <a:solidFill>
                  <a:schemeClr val="bg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acting as intermediaries </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between the two parties, facilitating the flow of funds and enabling economic growth. </a:t>
            </a:r>
          </a:p>
          <a:p>
            <a:pPr lvl="1"/>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These intermediaries can include banks, credit unions, mutual funds, and other financial institutions that bring together savers and borrowers, thereby </a:t>
            </a:r>
            <a:r>
              <a:rPr lang="en-US" sz="2000" dirty="0">
                <a:solidFill>
                  <a:schemeClr val="bg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allocating capital efficiently and promoting economic activity. </a:t>
            </a:r>
          </a:p>
          <a:p>
            <a:pPr lvl="1"/>
            <a:r>
              <a:rPr lang="en-US" sz="2000" dirty="0">
                <a:effectLst/>
                <a:latin typeface="Calibri" panose="020F0502020204030204" pitchFamily="34" charset="0"/>
                <a:ea typeface="Times New Roman" panose="02020603050405020304" pitchFamily="18" charset="0"/>
                <a:cs typeface="Times New Roman" panose="02020603050405020304" pitchFamily="18" charset="0"/>
              </a:rPr>
              <a:t>By channeling funds from surplus units to deficit units, financial intermediation helps to </a:t>
            </a:r>
            <a:r>
              <a:rPr lang="en-US" sz="2000" dirty="0">
                <a:solidFill>
                  <a:schemeClr val="bg1"/>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bridge the gap between those who have excess funds and those who need them </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for productive purposes, fostering economic development and wealth creation.</a:t>
            </a:r>
          </a:p>
        </p:txBody>
      </p:sp>
    </p:spTree>
    <p:extLst>
      <p:ext uri="{BB962C8B-B14F-4D97-AF65-F5344CB8AC3E}">
        <p14:creationId xmlns:p14="http://schemas.microsoft.com/office/powerpoint/2010/main" val="2833020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Table 2.3 Principal Regulatory Agencies of the U.S. Financial System </a:t>
            </a:r>
            <a:r>
              <a:rPr lang="en-US" sz="1800" dirty="0"/>
              <a:t>(2 of 3)</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624762054"/>
              </p:ext>
            </p:extLst>
          </p:nvPr>
        </p:nvGraphicFramePr>
        <p:xfrm>
          <a:off x="646111" y="1628480"/>
          <a:ext cx="9297990" cy="4358640"/>
        </p:xfrm>
        <a:graphic>
          <a:graphicData uri="http://schemas.openxmlformats.org/drawingml/2006/table">
            <a:tbl>
              <a:tblPr firstRow="1" bandRow="1">
                <a:tableStyleId>{2D5ABB26-0587-4C30-8999-92F81FD0307C}</a:tableStyleId>
              </a:tblPr>
              <a:tblGrid>
                <a:gridCol w="3099330">
                  <a:extLst>
                    <a:ext uri="{9D8B030D-6E8A-4147-A177-3AD203B41FA5}">
                      <a16:colId xmlns:a16="http://schemas.microsoft.com/office/drawing/2014/main" val="20000"/>
                    </a:ext>
                  </a:extLst>
                </a:gridCol>
                <a:gridCol w="3099330">
                  <a:extLst>
                    <a:ext uri="{9D8B030D-6E8A-4147-A177-3AD203B41FA5}">
                      <a16:colId xmlns:a16="http://schemas.microsoft.com/office/drawing/2014/main" val="20001"/>
                    </a:ext>
                  </a:extLst>
                </a:gridCol>
                <a:gridCol w="3099330">
                  <a:extLst>
                    <a:ext uri="{9D8B030D-6E8A-4147-A177-3AD203B41FA5}">
                      <a16:colId xmlns:a16="http://schemas.microsoft.com/office/drawing/2014/main" val="20002"/>
                    </a:ext>
                  </a:extLst>
                </a:gridCol>
              </a:tblGrid>
              <a:tr h="609600">
                <a:tc>
                  <a:txBody>
                    <a:bodyPr/>
                    <a:lstStyle/>
                    <a:p>
                      <a:r>
                        <a:rPr lang="en-US" sz="1800" u="none" strike="noStrike" kern="1200" baseline="0" dirty="0"/>
                        <a:t>Regulatory Agency</a:t>
                      </a:r>
                      <a:endParaRPr lang="en-US" sz="18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Subject of Regulation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Nature of Regulations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09600">
                <a:tc>
                  <a:txBody>
                    <a:bodyPr/>
                    <a:lstStyle/>
                    <a:p>
                      <a:r>
                        <a:rPr lang="en-US" sz="1800" u="none" strike="noStrike" kern="1200" baseline="0" dirty="0"/>
                        <a:t>National Credit Union</a:t>
                      </a:r>
                    </a:p>
                    <a:p>
                      <a:r>
                        <a:rPr lang="en-US" sz="1800" u="none" strike="noStrike" kern="1200" baseline="0" dirty="0"/>
                        <a:t>Administration</a:t>
                      </a:r>
                    </a:p>
                    <a:p>
                      <a:r>
                        <a:rPr lang="en-US" sz="1800" u="none" strike="noStrike" kern="1200" baseline="0" dirty="0"/>
                        <a:t>(NCUA)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Federally chartered</a:t>
                      </a:r>
                    </a:p>
                    <a:p>
                      <a:r>
                        <a:rPr lang="en-US" sz="1800" u="none" strike="noStrike" kern="1200" baseline="0" dirty="0"/>
                        <a:t>credit unions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Charters and examines the books of federally chartered credit unions and imposes restrictions on assets they can hold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09600">
                <a:tc>
                  <a:txBody>
                    <a:bodyPr/>
                    <a:lstStyle/>
                    <a:p>
                      <a:r>
                        <a:rPr lang="en-US" sz="1800" u="none" strike="noStrike" kern="1200" baseline="0" dirty="0"/>
                        <a:t>State banking</a:t>
                      </a:r>
                    </a:p>
                    <a:p>
                      <a:r>
                        <a:rPr lang="en-US" sz="1800" u="none" strike="noStrike" kern="1200" baseline="0" dirty="0"/>
                        <a:t>and insurance</a:t>
                      </a:r>
                    </a:p>
                    <a:p>
                      <a:r>
                        <a:rPr lang="en-US" sz="1800" u="none" strike="noStrike" kern="1200" baseline="0" dirty="0"/>
                        <a:t>commissions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State-chartered</a:t>
                      </a:r>
                    </a:p>
                    <a:p>
                      <a:r>
                        <a:rPr lang="en-US" sz="1800" u="none" strike="noStrike" kern="1200" baseline="0" dirty="0"/>
                        <a:t>depository institutions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Charter and examine the books of state-chartered banks and</a:t>
                      </a:r>
                    </a:p>
                    <a:p>
                      <a:r>
                        <a:rPr lang="en-US" sz="1800" u="none" strike="noStrike" kern="1200" baseline="0" dirty="0"/>
                        <a:t>insurance companies; impose restrictions on assets they can hold; and impose restrictions on branching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45091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Table 2.3 Principal Regulatory Agencies of the U.S. Financial System </a:t>
            </a:r>
            <a:r>
              <a:rPr lang="en-US" sz="1800" dirty="0"/>
              <a:t>(3 of 3)</a:t>
            </a:r>
            <a:endParaRPr lang="en-US" sz="2400" dirty="0"/>
          </a:p>
        </p:txBody>
      </p:sp>
      <p:graphicFrame>
        <p:nvGraphicFramePr>
          <p:cNvPr id="4" name="Table 3"/>
          <p:cNvGraphicFramePr>
            <a:graphicFrameLocks noGrp="1"/>
          </p:cNvGraphicFramePr>
          <p:nvPr/>
        </p:nvGraphicFramePr>
        <p:xfrm>
          <a:off x="2247900" y="1600200"/>
          <a:ext cx="7696200" cy="4937760"/>
        </p:xfrm>
        <a:graphic>
          <a:graphicData uri="http://schemas.openxmlformats.org/drawingml/2006/table">
            <a:tbl>
              <a:tblPr firstRow="1" bandRow="1">
                <a:tableStyleId>{2D5ABB26-0587-4C30-8999-92F81FD0307C}</a:tableStyleId>
              </a:tblPr>
              <a:tblGrid>
                <a:gridCol w="2565400">
                  <a:extLst>
                    <a:ext uri="{9D8B030D-6E8A-4147-A177-3AD203B41FA5}">
                      <a16:colId xmlns:a16="http://schemas.microsoft.com/office/drawing/2014/main" val="20000"/>
                    </a:ext>
                  </a:extLst>
                </a:gridCol>
                <a:gridCol w="2565400">
                  <a:extLst>
                    <a:ext uri="{9D8B030D-6E8A-4147-A177-3AD203B41FA5}">
                      <a16:colId xmlns:a16="http://schemas.microsoft.com/office/drawing/2014/main" val="20001"/>
                    </a:ext>
                  </a:extLst>
                </a:gridCol>
                <a:gridCol w="2565400">
                  <a:extLst>
                    <a:ext uri="{9D8B030D-6E8A-4147-A177-3AD203B41FA5}">
                      <a16:colId xmlns:a16="http://schemas.microsoft.com/office/drawing/2014/main" val="20002"/>
                    </a:ext>
                  </a:extLst>
                </a:gridCol>
              </a:tblGrid>
              <a:tr h="609600">
                <a:tc>
                  <a:txBody>
                    <a:bodyPr/>
                    <a:lstStyle/>
                    <a:p>
                      <a:r>
                        <a:rPr lang="en-US" sz="1800" u="none" strike="noStrike" kern="1200" baseline="0" dirty="0"/>
                        <a:t>Regulatory Agency</a:t>
                      </a:r>
                      <a:endParaRPr lang="en-US" sz="18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Subject of Regulation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Nature of Regulations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09600">
                <a:tc>
                  <a:txBody>
                    <a:bodyPr/>
                    <a:lstStyle/>
                    <a:p>
                      <a:r>
                        <a:rPr lang="en-US" sz="1800" u="none" strike="noStrike" kern="1200" baseline="0" dirty="0"/>
                        <a:t>Federal Deposit</a:t>
                      </a:r>
                    </a:p>
                    <a:p>
                      <a:r>
                        <a:rPr lang="en-US" sz="1800" u="none" strike="noStrike" kern="1200" baseline="0" dirty="0"/>
                        <a:t>Insurance</a:t>
                      </a:r>
                    </a:p>
                    <a:p>
                      <a:r>
                        <a:rPr lang="en-US" sz="1800" u="none" strike="noStrike" kern="1200" baseline="0" dirty="0"/>
                        <a:t>Corporation (FDIC)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Commercial banks,</a:t>
                      </a:r>
                    </a:p>
                    <a:p>
                      <a:r>
                        <a:rPr lang="en-US" sz="1800" u="none" strike="noStrike" kern="1200" baseline="0" dirty="0"/>
                        <a:t>mutual savings banks,</a:t>
                      </a:r>
                    </a:p>
                    <a:p>
                      <a:r>
                        <a:rPr lang="en-US" sz="1800" u="none" strike="noStrike" kern="1200" baseline="0" dirty="0"/>
                        <a:t>savings and loan</a:t>
                      </a:r>
                    </a:p>
                    <a:p>
                      <a:r>
                        <a:rPr lang="en-US" sz="1800" u="none" strike="noStrike" kern="1200" baseline="0" dirty="0"/>
                        <a:t>associations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Provides insurance of up to $250,000 for each depositor</a:t>
                      </a:r>
                    </a:p>
                    <a:p>
                      <a:r>
                        <a:rPr lang="en-US" sz="1800" u="none" strike="noStrike" kern="1200" baseline="0" dirty="0"/>
                        <a:t>at a bank; examines the books of insured banks; and imposes</a:t>
                      </a:r>
                    </a:p>
                    <a:p>
                      <a:r>
                        <a:rPr lang="en-US" sz="1800" u="none" strike="noStrike" kern="1200" baseline="0" dirty="0"/>
                        <a:t>restrictions on assets they can hold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09600">
                <a:tc>
                  <a:txBody>
                    <a:bodyPr/>
                    <a:lstStyle/>
                    <a:p>
                      <a:r>
                        <a:rPr lang="en-US" sz="1800" u="none" strike="noStrike" kern="1200" baseline="0" dirty="0"/>
                        <a:t>Federal Reserve</a:t>
                      </a:r>
                    </a:p>
                    <a:p>
                      <a:r>
                        <a:rPr lang="en-US" sz="1800" u="none" strike="noStrike" kern="1200" baseline="0" dirty="0"/>
                        <a:t>System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All depository</a:t>
                      </a:r>
                    </a:p>
                    <a:p>
                      <a:r>
                        <a:rPr lang="en-US" sz="1800" u="none" strike="noStrike" kern="1200" baseline="0" dirty="0"/>
                        <a:t>institutions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dirty="0"/>
                        <a:t>Examines the books of</a:t>
                      </a:r>
                    </a:p>
                    <a:p>
                      <a:r>
                        <a:rPr lang="en-US" sz="1800" u="none" strike="noStrike" kern="1200" baseline="0" dirty="0"/>
                        <a:t>commercial banks that are members of the system; sets reserve requirements for all banks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74196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Regulation of Financial Markets</a:t>
            </a:r>
            <a:endParaRPr lang="en-US" dirty="0"/>
          </a:p>
        </p:txBody>
      </p:sp>
      <p:sp>
        <p:nvSpPr>
          <p:cNvPr id="3" name="Content Placeholder 2"/>
          <p:cNvSpPr>
            <a:spLocks noGrp="1"/>
          </p:cNvSpPr>
          <p:nvPr>
            <p:ph idx="1"/>
          </p:nvPr>
        </p:nvSpPr>
        <p:spPr/>
        <p:txBody>
          <a:bodyPr/>
          <a:lstStyle/>
          <a:p>
            <a:pPr marL="341313" indent="-341313">
              <a:buNone/>
            </a:pPr>
            <a:r>
              <a:rPr lang="en-US" altLang="en-US" sz="2400" dirty="0">
                <a:ea typeface="ヒラギノ角ゴ Pro W3" pitchFamily="-84" charset="-128"/>
              </a:rPr>
              <a:t>Main Reasons for Regulation</a:t>
            </a:r>
          </a:p>
          <a:p>
            <a:pPr marL="402336" indent="-402336">
              <a:buFont typeface="Times" panose="02020603050405020304" pitchFamily="18" charset="0"/>
              <a:buAutoNum type="arabicPeriod"/>
            </a:pPr>
            <a:r>
              <a:rPr lang="en-US" altLang="en-US" sz="2400" dirty="0">
                <a:ea typeface="ヒラギノ角ゴ Pro W3" pitchFamily="-84" charset="-128"/>
              </a:rPr>
              <a:t>Increase Information to Investors</a:t>
            </a:r>
          </a:p>
          <a:p>
            <a:pPr marL="402336" indent="-402336">
              <a:buFont typeface="Times" panose="02020603050405020304" pitchFamily="18" charset="0"/>
              <a:buAutoNum type="arabicPeriod"/>
            </a:pPr>
            <a:r>
              <a:rPr lang="en-US" altLang="en-US" sz="2400" dirty="0">
                <a:ea typeface="ヒラギノ角ゴ Pro W3" pitchFamily="-84" charset="-128"/>
              </a:rPr>
              <a:t>Ensure the Soundness of Financial Intermediaries</a:t>
            </a:r>
            <a:endParaRPr lang="en-US" sz="2400" dirty="0"/>
          </a:p>
        </p:txBody>
      </p:sp>
    </p:spTree>
    <p:extLst>
      <p:ext uri="{BB962C8B-B14F-4D97-AF65-F5344CB8AC3E}">
        <p14:creationId xmlns:p14="http://schemas.microsoft.com/office/powerpoint/2010/main" val="3353772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Regulation Reason: Increase Investor Information </a:t>
            </a:r>
            <a:endParaRPr lang="en-US" dirty="0"/>
          </a:p>
        </p:txBody>
      </p:sp>
      <p:sp>
        <p:nvSpPr>
          <p:cNvPr id="3" name="Content Placeholder 2"/>
          <p:cNvSpPr>
            <a:spLocks noGrp="1"/>
          </p:cNvSpPr>
          <p:nvPr>
            <p:ph idx="1"/>
          </p:nvPr>
        </p:nvSpPr>
        <p:spPr/>
        <p:txBody>
          <a:bodyPr>
            <a:normAutofit fontScale="85000" lnSpcReduction="10000"/>
          </a:bodyPr>
          <a:lstStyle/>
          <a:p>
            <a:r>
              <a:rPr lang="en-US" altLang="en-US" sz="2400" dirty="0">
                <a:ea typeface="ヒラギノ角ゴ Pro W3" pitchFamily="-84" charset="-128"/>
              </a:rPr>
              <a:t>Asymmetric information in financial markets means that investors may be subject to adverse selection and moral hazard problems that may hinder the efficient operation of financial markets and may also keep investors away from financial markets.</a:t>
            </a:r>
          </a:p>
          <a:p>
            <a:r>
              <a:rPr lang="en-US" altLang="en-US" sz="2400" dirty="0">
                <a:ea typeface="ヒラギノ角ゴ Pro W3" pitchFamily="-84" charset="-128"/>
              </a:rPr>
              <a:t>The Securities and Exchange Commission (SEC) requires corporations issuing securities to disclose certain information about their sales, assets, and earnings to the public and restricts trading by the largest stockholders (known as insiders) in the corporation.</a:t>
            </a:r>
          </a:p>
          <a:p>
            <a:r>
              <a:rPr lang="en-US" altLang="en-US" sz="2400" dirty="0">
                <a:ea typeface="ヒラギノ角ゴ Pro W3" pitchFamily="-84" charset="-128"/>
              </a:rPr>
              <a:t>Such government regulation can reduce adverse selection and moral hazard problems in financial markets and increase their efficiency by increasing the amount of information available to investors. Indeed, the SEC has been particularly active recently in pursuing illegal insider trading.</a:t>
            </a:r>
            <a:endParaRPr lang="en-US" sz="2400" dirty="0">
              <a:ea typeface="Verdana" panose="020B0604030504040204" pitchFamily="34" charset="0"/>
              <a:cs typeface="Verdana" panose="020B0604030504040204" pitchFamily="34" charset="0"/>
            </a:endParaRPr>
          </a:p>
          <a:p>
            <a:endParaRPr lang="en-US" sz="2400" dirty="0"/>
          </a:p>
        </p:txBody>
      </p:sp>
    </p:spTree>
    <p:extLst>
      <p:ext uri="{BB962C8B-B14F-4D97-AF65-F5344CB8AC3E}">
        <p14:creationId xmlns:p14="http://schemas.microsoft.com/office/powerpoint/2010/main" val="1145128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771" y="226475"/>
            <a:ext cx="11071407" cy="1400530"/>
          </a:xfrm>
        </p:spPr>
        <p:txBody>
          <a:bodyPr/>
          <a:lstStyle/>
          <a:p>
            <a:r>
              <a:rPr lang="en-US" altLang="en-US" dirty="0">
                <a:ea typeface="ヒラギノ角ゴ Pro W3" pitchFamily="-84" charset="-128"/>
              </a:rPr>
              <a:t>Regulation Reason: Ensure Soundness of Financial Intermediaries </a:t>
            </a:r>
            <a:r>
              <a:rPr lang="en-US" altLang="en-US" sz="1800" dirty="0">
                <a:ea typeface="ヒラギノ角ゴ Pro W3" pitchFamily="-84" charset="-128"/>
              </a:rPr>
              <a:t>(1 of 2)</a:t>
            </a:r>
            <a:endParaRPr lang="en-US" dirty="0"/>
          </a:p>
        </p:txBody>
      </p:sp>
      <p:sp>
        <p:nvSpPr>
          <p:cNvPr id="3" name="Content Placeholder 2"/>
          <p:cNvSpPr>
            <a:spLocks noGrp="1"/>
          </p:cNvSpPr>
          <p:nvPr>
            <p:ph idx="1"/>
          </p:nvPr>
        </p:nvSpPr>
        <p:spPr>
          <a:xfrm>
            <a:off x="641399" y="1939796"/>
            <a:ext cx="8946541" cy="4195481"/>
          </a:xfrm>
        </p:spPr>
        <p:txBody>
          <a:bodyPr/>
          <a:lstStyle/>
          <a:p>
            <a:r>
              <a:rPr lang="en-US" altLang="en-US" sz="2400" dirty="0">
                <a:ea typeface="ヒラギノ角ゴ Pro W3" pitchFamily="-84" charset="-128"/>
              </a:rPr>
              <a:t>Providers of funds (depositors, like you) to financial intermediaries may not be able to assess whether the institutions holding their funds are sound or not.</a:t>
            </a:r>
          </a:p>
          <a:p>
            <a:r>
              <a:rPr lang="en-US" altLang="en-US" sz="2400" dirty="0">
                <a:ea typeface="ヒラギノ角ゴ Pro W3" pitchFamily="-84" charset="-128"/>
              </a:rPr>
              <a:t>If they have doubts about the overall health of financial intermediaries, they may want to pull their funds out of both sound and unsound institutions, which can lead to a financial panic.</a:t>
            </a:r>
          </a:p>
          <a:p>
            <a:r>
              <a:rPr lang="en-US" altLang="en-US" sz="2400" dirty="0">
                <a:ea typeface="ヒラギノ角ゴ Pro W3" pitchFamily="-84" charset="-128"/>
              </a:rPr>
              <a:t>Such panics produces large losses for the public and causes serious damage to the economy.</a:t>
            </a:r>
            <a:endParaRPr lang="en-US" sz="2400" dirty="0"/>
          </a:p>
        </p:txBody>
      </p:sp>
    </p:spTree>
    <p:extLst>
      <p:ext uri="{BB962C8B-B14F-4D97-AF65-F5344CB8AC3E}">
        <p14:creationId xmlns:p14="http://schemas.microsoft.com/office/powerpoint/2010/main" val="68378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332" y="160487"/>
            <a:ext cx="11222235" cy="1400530"/>
          </a:xfrm>
        </p:spPr>
        <p:txBody>
          <a:bodyPr/>
          <a:lstStyle/>
          <a:p>
            <a:r>
              <a:rPr lang="en-US" altLang="en-US" dirty="0">
                <a:ea typeface="ヒラギノ角ゴ Pro W3" pitchFamily="-84" charset="-128"/>
              </a:rPr>
              <a:t>Regulation Reason: Ensure Soundness of Financial Intermediaries </a:t>
            </a:r>
            <a:r>
              <a:rPr lang="en-US" altLang="en-US" sz="1800" dirty="0">
                <a:ea typeface="ヒラギノ角ゴ Pro W3" pitchFamily="-84" charset="-128"/>
              </a:rPr>
              <a:t>(2 of 2)</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To protect the public and the economy from financial panics, the government has implemented six types of regulations:</a:t>
            </a:r>
          </a:p>
          <a:p>
            <a:pPr lvl="1"/>
            <a:r>
              <a:rPr lang="en-US" altLang="en-US" dirty="0">
                <a:ea typeface="ヒラギノ角ゴ Pro W3" pitchFamily="-84" charset="-128"/>
              </a:rPr>
              <a:t>Restrictions on Entry</a:t>
            </a:r>
            <a:endParaRPr lang="en-US" dirty="0"/>
          </a:p>
          <a:p>
            <a:pPr lvl="1"/>
            <a:r>
              <a:rPr lang="en-US" altLang="en-US" dirty="0">
                <a:ea typeface="ヒラギノ角ゴ Pro W3" pitchFamily="-84" charset="-128"/>
              </a:rPr>
              <a:t>Disclosure</a:t>
            </a:r>
            <a:endParaRPr lang="en-US" dirty="0"/>
          </a:p>
          <a:p>
            <a:pPr lvl="1"/>
            <a:r>
              <a:rPr lang="en-US" altLang="en-US" dirty="0">
                <a:ea typeface="ヒラギノ角ゴ Pro W3" pitchFamily="-84" charset="-128"/>
              </a:rPr>
              <a:t>Restrictions on Assets and Activities</a:t>
            </a:r>
            <a:endParaRPr lang="en-US" dirty="0"/>
          </a:p>
          <a:p>
            <a:pPr lvl="1"/>
            <a:r>
              <a:rPr lang="en-US" altLang="en-US" dirty="0">
                <a:ea typeface="ヒラギノ角ゴ Pro W3" pitchFamily="-84" charset="-128"/>
              </a:rPr>
              <a:t>Deposit Insurance</a:t>
            </a:r>
            <a:endParaRPr lang="en-US" dirty="0"/>
          </a:p>
          <a:p>
            <a:pPr lvl="1"/>
            <a:r>
              <a:rPr lang="en-US" altLang="en-US" dirty="0">
                <a:ea typeface="ヒラギノ角ゴ Pro W3" pitchFamily="-84" charset="-128"/>
              </a:rPr>
              <a:t>Limits on Competition</a:t>
            </a:r>
            <a:endParaRPr lang="en-US" dirty="0"/>
          </a:p>
          <a:p>
            <a:pPr lvl="1"/>
            <a:r>
              <a:rPr lang="en-US" altLang="en-US" dirty="0">
                <a:ea typeface="ヒラギノ角ゴ Pro W3" pitchFamily="-84" charset="-128"/>
              </a:rPr>
              <a:t>Restrictions on Interest Rates</a:t>
            </a:r>
            <a:endParaRPr lang="en-US" dirty="0"/>
          </a:p>
        </p:txBody>
      </p:sp>
    </p:spTree>
    <p:extLst>
      <p:ext uri="{BB962C8B-B14F-4D97-AF65-F5344CB8AC3E}">
        <p14:creationId xmlns:p14="http://schemas.microsoft.com/office/powerpoint/2010/main" val="420754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17191"/>
          </a:xfrm>
        </p:spPr>
        <p:txBody>
          <a:bodyPr>
            <a:normAutofit fontScale="90000"/>
          </a:bodyPr>
          <a:lstStyle/>
          <a:p>
            <a:r>
              <a:rPr lang="en-US" altLang="en-US" dirty="0">
                <a:ea typeface="ヒラギノ角ゴ Pro W3" pitchFamily="-84" charset="-128"/>
              </a:rPr>
              <a:t>Chapter Summary </a:t>
            </a:r>
            <a:endParaRPr lang="en-US" dirty="0"/>
          </a:p>
        </p:txBody>
      </p:sp>
      <p:sp>
        <p:nvSpPr>
          <p:cNvPr id="3" name="Content Placeholder 2"/>
          <p:cNvSpPr>
            <a:spLocks noGrp="1"/>
          </p:cNvSpPr>
          <p:nvPr>
            <p:ph idx="1"/>
          </p:nvPr>
        </p:nvSpPr>
        <p:spPr>
          <a:xfrm>
            <a:off x="659091" y="1262396"/>
            <a:ext cx="10515600" cy="5230479"/>
          </a:xfrm>
        </p:spPr>
        <p:txBody>
          <a:bodyPr>
            <a:normAutofit fontScale="92500" lnSpcReduction="10000"/>
          </a:bodyPr>
          <a:lstStyle/>
          <a:p>
            <a:r>
              <a:rPr lang="en-US" altLang="en-US" sz="2400" dirty="0">
                <a:ea typeface="ヒラギノ角ゴ Pro W3" pitchFamily="-84" charset="-128"/>
              </a:rPr>
              <a:t>Function of Financial Markets: We examined the flow of funds through the financial system and the role of intermediaries in this process.</a:t>
            </a:r>
          </a:p>
          <a:p>
            <a:r>
              <a:rPr lang="en-US" altLang="en-US" sz="2400" dirty="0">
                <a:ea typeface="ヒラギノ角ゴ Pro W3" pitchFamily="-84" charset="-128"/>
              </a:rPr>
              <a:t>Structure of Financial Markets: We examined market structure from several perspectives, including types of instruments, purpose, organization, and time horizon.</a:t>
            </a:r>
          </a:p>
          <a:p>
            <a:r>
              <a:rPr lang="en-US" altLang="en-US" sz="2400" dirty="0">
                <a:ea typeface="ヒラギノ角ゴ Pro W3" pitchFamily="-84" charset="-128"/>
              </a:rPr>
              <a:t>Internationalization of Financial Markets: We briefly examined how debt and equity markets have expanded in the international setting.</a:t>
            </a:r>
          </a:p>
          <a:p>
            <a:r>
              <a:rPr lang="en-US" altLang="en-US" sz="2400" dirty="0">
                <a:ea typeface="ヒラギノ角ゴ Pro W3" pitchFamily="-84" charset="-128"/>
              </a:rPr>
              <a:t>Function of Financial Intermediaries: We examined the roles of intermediaries in reducing transaction costs, sharing risk, and reducing information problems.</a:t>
            </a:r>
          </a:p>
          <a:p>
            <a:r>
              <a:rPr lang="en-US" altLang="en-US" sz="2400" dirty="0">
                <a:ea typeface="ヒラギノ角ゴ Pro W3" pitchFamily="-84" charset="-128"/>
              </a:rPr>
              <a:t>Types of Financial Intermediaries: We outlined the numerous types of financial intermediaries to be further examined in later chapters.</a:t>
            </a:r>
          </a:p>
          <a:p>
            <a:r>
              <a:rPr lang="en-US" altLang="en-US" sz="2400" dirty="0">
                <a:ea typeface="ヒラギノ角ゴ Pro W3" pitchFamily="-84" charset="-128"/>
              </a:rPr>
              <a:t>Regulation of the Financial System: We outlined some of the agencies charged with the oversight of various institutions and markets.</a:t>
            </a:r>
            <a:endParaRPr lang="en-US" sz="2400" dirty="0"/>
          </a:p>
          <a:p>
            <a:endParaRPr lang="en-US" sz="2400" dirty="0"/>
          </a:p>
          <a:p>
            <a:endParaRPr lang="en-US" sz="2400" dirty="0"/>
          </a:p>
        </p:txBody>
      </p:sp>
    </p:spTree>
    <p:extLst>
      <p:ext uri="{BB962C8B-B14F-4D97-AF65-F5344CB8AC3E}">
        <p14:creationId xmlns:p14="http://schemas.microsoft.com/office/powerpoint/2010/main" val="4088143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Financial Markets Funds Transferees</a:t>
            </a:r>
            <a:endParaRPr lang="en-US" dirty="0"/>
          </a:p>
        </p:txBody>
      </p:sp>
      <p:pic>
        <p:nvPicPr>
          <p:cNvPr id="5" name="Picture 4">
            <a:extLst>
              <a:ext uri="{FF2B5EF4-FFF2-40B4-BE49-F238E27FC236}">
                <a16:creationId xmlns:a16="http://schemas.microsoft.com/office/drawing/2014/main" id="{C472469D-D02E-883E-7193-C986A2AB6B1F}"/>
              </a:ext>
            </a:extLst>
          </p:cNvPr>
          <p:cNvPicPr>
            <a:picLocks noChangeAspect="1"/>
          </p:cNvPicPr>
          <p:nvPr/>
        </p:nvPicPr>
        <p:blipFill>
          <a:blip r:embed="rId2"/>
          <a:stretch>
            <a:fillRect/>
          </a:stretch>
        </p:blipFill>
        <p:spPr>
          <a:xfrm>
            <a:off x="879893" y="1152982"/>
            <a:ext cx="7003065" cy="5252299"/>
          </a:xfrm>
          <a:prstGeom prst="rect">
            <a:avLst/>
          </a:prstGeom>
        </p:spPr>
      </p:pic>
    </p:spTree>
    <p:extLst>
      <p:ext uri="{BB962C8B-B14F-4D97-AF65-F5344CB8AC3E}">
        <p14:creationId xmlns:p14="http://schemas.microsoft.com/office/powerpoint/2010/main" val="2158535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30" y="629266"/>
            <a:ext cx="9252154" cy="1223983"/>
          </a:xfrm>
        </p:spPr>
        <p:txBody>
          <a:bodyPr>
            <a:normAutofit/>
          </a:bodyPr>
          <a:lstStyle/>
          <a:p>
            <a:r>
              <a:rPr lang="en-US" altLang="en-US" dirty="0">
                <a:ea typeface="ヒラギノ角ゴ Pro W3" pitchFamily="-84" charset="-128"/>
              </a:rPr>
              <a:t>Segments of Financial Markets</a:t>
            </a:r>
            <a:endParaRPr lang="en-US" dirty="0"/>
          </a:p>
        </p:txBody>
      </p:sp>
      <p:sp>
        <p:nvSpPr>
          <p:cNvPr id="3" name="Content Placeholder 2"/>
          <p:cNvSpPr>
            <a:spLocks noGrp="1"/>
          </p:cNvSpPr>
          <p:nvPr>
            <p:ph idx="1"/>
          </p:nvPr>
        </p:nvSpPr>
        <p:spPr>
          <a:xfrm>
            <a:off x="648930" y="1853249"/>
            <a:ext cx="10720685" cy="4375485"/>
          </a:xfrm>
        </p:spPr>
        <p:txBody>
          <a:bodyPr>
            <a:normAutofit/>
          </a:bodyPr>
          <a:lstStyle/>
          <a:p>
            <a:pPr marL="402336" indent="-402336">
              <a:lnSpc>
                <a:spcPct val="90000"/>
              </a:lnSpc>
              <a:buFont typeface="Times" panose="02020603050405020304" pitchFamily="18" charset="0"/>
              <a:buAutoNum type="arabicPeriod"/>
            </a:pPr>
            <a:r>
              <a:rPr lang="en-US" altLang="en-US" sz="2400" dirty="0">
                <a:ea typeface="ヒラギノ角ゴ Pro W3" pitchFamily="-84" charset="-128"/>
              </a:rPr>
              <a:t>Direct Finance</a:t>
            </a:r>
          </a:p>
          <a:p>
            <a:pPr lvl="1">
              <a:lnSpc>
                <a:spcPct val="90000"/>
              </a:lnSpc>
            </a:pPr>
            <a:r>
              <a:rPr lang="en-US" altLang="en-US" sz="2400" dirty="0">
                <a:ea typeface="ヒラギノ角ゴ Pro W3" pitchFamily="-84" charset="-128"/>
              </a:rPr>
              <a:t>Borrowers borrow directly from lenders in financial markets by selling financial instruments which are claims on the borrower</a:t>
            </a:r>
            <a:r>
              <a:rPr lang="ja-JP" altLang="en-US" sz="2400" dirty="0"/>
              <a:t>’</a:t>
            </a:r>
            <a:r>
              <a:rPr lang="en-US" altLang="ja-JP" sz="2400" dirty="0">
                <a:ea typeface="ヒラギノ角ゴ Pro W3" pitchFamily="-84" charset="-128"/>
              </a:rPr>
              <a:t>s future income or assets</a:t>
            </a:r>
            <a:endParaRPr lang="en-US" sz="2400" dirty="0"/>
          </a:p>
          <a:p>
            <a:pPr marL="402336" indent="-402336">
              <a:lnSpc>
                <a:spcPct val="90000"/>
              </a:lnSpc>
              <a:buFont typeface="Times" panose="02020603050405020304" pitchFamily="18" charset="0"/>
              <a:buAutoNum type="arabicPeriod"/>
            </a:pPr>
            <a:r>
              <a:rPr lang="en-US" altLang="en-US" sz="2400" dirty="0">
                <a:ea typeface="ヒラギノ角ゴ Pro W3" pitchFamily="-84" charset="-128"/>
              </a:rPr>
              <a:t>Indirect Finance</a:t>
            </a:r>
          </a:p>
          <a:p>
            <a:pPr lvl="1">
              <a:lnSpc>
                <a:spcPct val="90000"/>
              </a:lnSpc>
            </a:pPr>
            <a:r>
              <a:rPr lang="en-US" altLang="en-US" sz="2400" dirty="0">
                <a:ea typeface="ヒラギノ角ゴ Pro W3" pitchFamily="-84" charset="-128"/>
              </a:rPr>
              <a:t>Borrowers borrow indirectly from lenders via financial intermediaries (established to source both loanable funds and loan opportunities) by issuing financial instruments which are claims on the borrower</a:t>
            </a:r>
            <a:r>
              <a:rPr lang="ja-JP" altLang="en-US" sz="2400" dirty="0"/>
              <a:t>’</a:t>
            </a:r>
            <a:r>
              <a:rPr lang="en-US" altLang="ja-JP" sz="2400" dirty="0">
                <a:ea typeface="ヒラギノ角ゴ Pro W3" pitchFamily="-84" charset="-128"/>
              </a:rPr>
              <a:t>s future income or assets</a:t>
            </a:r>
            <a:endParaRPr lang="en-US" sz="2400" dirty="0"/>
          </a:p>
        </p:txBody>
      </p:sp>
    </p:spTree>
    <p:extLst>
      <p:ext uri="{BB962C8B-B14F-4D97-AF65-F5344CB8AC3E}">
        <p14:creationId xmlns:p14="http://schemas.microsoft.com/office/powerpoint/2010/main" val="3532021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3654"/>
          </a:xfrm>
        </p:spPr>
        <p:txBody>
          <a:bodyPr/>
          <a:lstStyle/>
          <a:p>
            <a:r>
              <a:rPr lang="en-US" sz="2400" dirty="0"/>
              <a:t>Figure 2.1 Flows of Funds Through the Financial System</a:t>
            </a:r>
          </a:p>
        </p:txBody>
      </p:sp>
      <p:pic>
        <p:nvPicPr>
          <p:cNvPr id="4" name="Picture 4" descr="The diagram shows that in direct finance financial market get funds from lender-savers such as households, business firms, government, and foreigners and from financial intermediaries and provide funds to borrower-spenders such as business firms, government, households, and foreigners. In case of indirect finance financial intermediaries get funds from lender-savers such as households, business firms, government, and foreigners and provide funds to borrower-spenders such as business firms, government, households, and foreigners and to the financial marke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354" y="1058781"/>
            <a:ext cx="8028163" cy="5113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3590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Importance of Financial Markets </a:t>
            </a:r>
            <a:endParaRPr lang="en-US" dirty="0"/>
          </a:p>
        </p:txBody>
      </p:sp>
      <p:sp>
        <p:nvSpPr>
          <p:cNvPr id="3" name="Content Placeholder 2"/>
          <p:cNvSpPr>
            <a:spLocks noGrp="1"/>
          </p:cNvSpPr>
          <p:nvPr>
            <p:ph idx="1"/>
          </p:nvPr>
        </p:nvSpPr>
        <p:spPr>
          <a:xfrm>
            <a:off x="875201" y="1656103"/>
            <a:ext cx="10088973" cy="4195481"/>
          </a:xfrm>
        </p:spPr>
        <p:txBody>
          <a:bodyPr>
            <a:normAutofit fontScale="92500"/>
          </a:bodyPr>
          <a:lstStyle/>
          <a:p>
            <a:r>
              <a:rPr lang="en-US" altLang="en-US" sz="2400" dirty="0">
                <a:ea typeface="ヒラギノ角ゴ Pro W3" pitchFamily="-84" charset="-128"/>
              </a:rPr>
              <a:t>This is important. For example, if you save $1,000, but there are no financial markets, then you can earn no return on this - might as well put the money under your mattress.</a:t>
            </a:r>
          </a:p>
          <a:p>
            <a:r>
              <a:rPr lang="en-US" altLang="en-US" sz="2400" dirty="0">
                <a:ea typeface="ヒラギノ角ゴ Pro W3" pitchFamily="-84" charset="-128"/>
              </a:rPr>
              <a:t>However, if a carpenter could use that money to buy a new saw (increasing her productivity), then she is willing to pay you some interest for the use of the funds.</a:t>
            </a:r>
          </a:p>
          <a:p>
            <a:r>
              <a:rPr lang="en-US" altLang="en-US" sz="2400" dirty="0">
                <a:ea typeface="ヒラギノ角ゴ Pro W3" pitchFamily="-84" charset="-128"/>
              </a:rPr>
              <a:t>Financial markets are critical for producing an efficient allocation of capital, allowing funds to move from people who lack productive investment opportunities to people who have them.</a:t>
            </a:r>
          </a:p>
          <a:p>
            <a:r>
              <a:rPr lang="en-US" altLang="en-US" sz="2400" dirty="0">
                <a:ea typeface="ヒラギノ角ゴ Pro W3" pitchFamily="-84" charset="-128"/>
              </a:rPr>
              <a:t>Financial markets also improve the well-being of consumers, allowing them to time their purchases better.</a:t>
            </a:r>
            <a:endParaRPr lang="en-US" sz="2400" dirty="0"/>
          </a:p>
          <a:p>
            <a:endParaRPr lang="en-US" sz="240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60000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Structure of Financial Markets</a:t>
            </a:r>
            <a:endParaRPr lang="en-US" dirty="0"/>
          </a:p>
        </p:txBody>
      </p:sp>
      <p:sp>
        <p:nvSpPr>
          <p:cNvPr id="3" name="Content Placeholder 2"/>
          <p:cNvSpPr>
            <a:spLocks noGrp="1"/>
          </p:cNvSpPr>
          <p:nvPr>
            <p:ph idx="1"/>
          </p:nvPr>
        </p:nvSpPr>
        <p:spPr>
          <a:xfrm>
            <a:off x="766880" y="1569838"/>
            <a:ext cx="10456085" cy="4460026"/>
          </a:xfrm>
        </p:spPr>
        <p:txBody>
          <a:bodyPr/>
          <a:lstStyle/>
          <a:p>
            <a:pPr marL="402336" indent="-402336">
              <a:buFont typeface="Times" panose="02020603050405020304" pitchFamily="18" charset="0"/>
              <a:buAutoNum type="arabicPeriod"/>
            </a:pPr>
            <a:r>
              <a:rPr lang="en-US" altLang="en-US" sz="2400" dirty="0">
                <a:ea typeface="ヒラギノ角ゴ Pro W3" pitchFamily="-84" charset="-128"/>
              </a:rPr>
              <a:t>Debt Markets</a:t>
            </a:r>
          </a:p>
          <a:p>
            <a:pPr lvl="1"/>
            <a:r>
              <a:rPr lang="en-US" altLang="en-US" dirty="0">
                <a:ea typeface="ヒラギノ角ゴ Pro W3" pitchFamily="-84" charset="-128"/>
              </a:rPr>
              <a:t>Short-Term (maturity &lt; 1 year)</a:t>
            </a:r>
            <a:endParaRPr lang="en-US" dirty="0"/>
          </a:p>
          <a:p>
            <a:pPr lvl="1"/>
            <a:r>
              <a:rPr lang="en-US" altLang="en-US" dirty="0">
                <a:ea typeface="ヒラギノ角ゴ Pro W3" pitchFamily="-84" charset="-128"/>
              </a:rPr>
              <a:t>Long-Term (maturity &gt; 10 year)</a:t>
            </a:r>
            <a:endParaRPr lang="en-US" dirty="0"/>
          </a:p>
          <a:p>
            <a:pPr lvl="1"/>
            <a:r>
              <a:rPr lang="en-US" altLang="en-US" dirty="0">
                <a:ea typeface="ヒラギノ角ゴ Pro W3" pitchFamily="-84" charset="-128"/>
              </a:rPr>
              <a:t>Intermediate term (maturity in-between)</a:t>
            </a:r>
            <a:endParaRPr lang="en-US" dirty="0"/>
          </a:p>
          <a:p>
            <a:pPr marL="402336" indent="-402336">
              <a:buFont typeface="Times" panose="02020603050405020304" pitchFamily="18" charset="0"/>
              <a:buAutoNum type="arabicPeriod"/>
            </a:pPr>
            <a:r>
              <a:rPr lang="en-US" altLang="en-US" sz="2400" dirty="0">
                <a:ea typeface="ヒラギノ角ゴ Pro W3" pitchFamily="-84" charset="-128"/>
              </a:rPr>
              <a:t>Equity Markets</a:t>
            </a:r>
          </a:p>
          <a:p>
            <a:pPr lvl="1"/>
            <a:r>
              <a:rPr lang="en-US" altLang="en-US" dirty="0">
                <a:ea typeface="ヒラギノ角ゴ Pro W3" pitchFamily="-84" charset="-128"/>
              </a:rPr>
              <a:t>Pay dividends, in theory forever</a:t>
            </a:r>
            <a:endParaRPr lang="en-US" dirty="0"/>
          </a:p>
          <a:p>
            <a:pPr lvl="1"/>
            <a:r>
              <a:rPr lang="en-US" altLang="en-US" dirty="0">
                <a:ea typeface="ヒラギノ角ゴ Pro W3" pitchFamily="-84" charset="-128"/>
              </a:rPr>
              <a:t>Represents an ownership claim in the firm</a:t>
            </a:r>
            <a:endParaRPr lang="en-US" dirty="0"/>
          </a:p>
        </p:txBody>
      </p:sp>
    </p:spTree>
    <p:extLst>
      <p:ext uri="{BB962C8B-B14F-4D97-AF65-F5344CB8AC3E}">
        <p14:creationId xmlns:p14="http://schemas.microsoft.com/office/powerpoint/2010/main" val="2633972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Structure of Financial Markets</a:t>
            </a:r>
            <a:endParaRPr lang="en-US" dirty="0"/>
          </a:p>
        </p:txBody>
      </p:sp>
      <p:sp>
        <p:nvSpPr>
          <p:cNvPr id="3" name="Content Placeholder 2"/>
          <p:cNvSpPr>
            <a:spLocks noGrp="1"/>
          </p:cNvSpPr>
          <p:nvPr>
            <p:ph idx="1"/>
          </p:nvPr>
        </p:nvSpPr>
        <p:spPr>
          <a:xfrm>
            <a:off x="948036" y="1647476"/>
            <a:ext cx="9404723" cy="4667060"/>
          </a:xfrm>
        </p:spPr>
        <p:txBody>
          <a:bodyPr>
            <a:normAutofit fontScale="92500" lnSpcReduction="20000"/>
          </a:bodyPr>
          <a:lstStyle/>
          <a:p>
            <a:pPr marL="402336" indent="-402336">
              <a:buFont typeface="Times" panose="02020603050405020304" pitchFamily="18" charset="0"/>
              <a:buAutoNum type="arabicPeriod"/>
            </a:pPr>
            <a:r>
              <a:rPr lang="en-US" altLang="en-US" sz="2400" dirty="0">
                <a:ea typeface="ヒラギノ角ゴ Pro W3" pitchFamily="-84" charset="-128"/>
              </a:rPr>
              <a:t>Primary Market</a:t>
            </a:r>
          </a:p>
          <a:p>
            <a:pPr lvl="1"/>
            <a:r>
              <a:rPr lang="en-US" altLang="en-US" dirty="0">
                <a:ea typeface="ヒラギノ角ゴ Pro W3" pitchFamily="-84" charset="-128"/>
              </a:rPr>
              <a:t>New security issues sold to initial buyers</a:t>
            </a:r>
            <a:endParaRPr lang="en-US" dirty="0"/>
          </a:p>
          <a:p>
            <a:pPr lvl="1"/>
            <a:r>
              <a:rPr lang="en-US" altLang="en-US" dirty="0">
                <a:ea typeface="ヒラギノ角ゴ Pro W3" pitchFamily="-84" charset="-128"/>
              </a:rPr>
              <a:t>Typically involves an investment bank who underwrites the offering</a:t>
            </a:r>
            <a:endParaRPr lang="en-US" dirty="0"/>
          </a:p>
          <a:p>
            <a:pPr marL="402336" indent="-402336">
              <a:buFont typeface="Times" panose="02020603050405020304" pitchFamily="18" charset="0"/>
              <a:buAutoNum type="arabicPeriod"/>
            </a:pPr>
            <a:r>
              <a:rPr lang="en-US" altLang="en-US" sz="2400" dirty="0">
                <a:ea typeface="ヒラギノ角ゴ Pro W3" pitchFamily="-84" charset="-128"/>
              </a:rPr>
              <a:t>Secondary Market</a:t>
            </a:r>
          </a:p>
          <a:p>
            <a:pPr lvl="1"/>
            <a:r>
              <a:rPr lang="en-US" altLang="en-US" dirty="0">
                <a:ea typeface="ヒラギノ角ゴ Pro W3" pitchFamily="-84" charset="-128"/>
              </a:rPr>
              <a:t>Securities previously issued are bought and sold</a:t>
            </a:r>
            <a:endParaRPr lang="en-US" dirty="0"/>
          </a:p>
          <a:p>
            <a:pPr lvl="1"/>
            <a:r>
              <a:rPr lang="en-US" altLang="en-US" dirty="0">
                <a:ea typeface="ヒラギノ角ゴ Pro W3" pitchFamily="-84" charset="-128"/>
              </a:rPr>
              <a:t>Examples include the NYSE and Nasdaq</a:t>
            </a:r>
            <a:endParaRPr lang="en-US" dirty="0"/>
          </a:p>
          <a:p>
            <a:pPr lvl="1"/>
            <a:r>
              <a:rPr lang="en-US" altLang="en-US" dirty="0">
                <a:ea typeface="ヒラギノ角ゴ Pro W3" pitchFamily="-84" charset="-128"/>
              </a:rPr>
              <a:t>Involves both brokers and dealers (do you know the difference?)</a:t>
            </a:r>
          </a:p>
          <a:p>
            <a:pPr marL="0" indent="0">
              <a:buNone/>
              <a:defRPr/>
            </a:pPr>
            <a:r>
              <a:rPr lang="en-US" sz="2400" dirty="0">
                <a:ea typeface="ヒラギノ角ゴ Pro W3" charset="0"/>
                <a:cs typeface="ヒラギノ角ゴ Pro W3" charset="0"/>
              </a:rPr>
              <a:t>We can further classify secondary markets as follows:</a:t>
            </a:r>
          </a:p>
          <a:p>
            <a:pPr marL="402336" indent="-402336">
              <a:buFont typeface="Times" charset="0"/>
              <a:buAutoNum type="arabicPeriod"/>
              <a:defRPr/>
            </a:pPr>
            <a:r>
              <a:rPr lang="en-US" sz="2400" dirty="0">
                <a:ea typeface="ヒラギノ角ゴ Pro W3" charset="0"/>
                <a:cs typeface="ヒラギノ角ゴ Pro W3" charset="0"/>
              </a:rPr>
              <a:t>Exchanges</a:t>
            </a:r>
          </a:p>
          <a:p>
            <a:pPr lvl="1"/>
            <a:r>
              <a:rPr lang="en-US" dirty="0">
                <a:ea typeface="ヒラギノ角ゴ Pro W3" charset="0"/>
              </a:rPr>
              <a:t>Trades conducted in central locations (e.g., New York Stock Exchange, CBT)</a:t>
            </a:r>
            <a:endParaRPr lang="en-US" dirty="0"/>
          </a:p>
          <a:p>
            <a:pPr marL="402336" indent="-402336">
              <a:buFont typeface="Times" charset="0"/>
              <a:buAutoNum type="arabicPeriod"/>
              <a:defRPr/>
            </a:pPr>
            <a:r>
              <a:rPr lang="en-US" sz="2400" dirty="0">
                <a:ea typeface="ヒラギノ角ゴ Pro W3" charset="0"/>
                <a:cs typeface="ヒラギノ角ゴ Pro W3" charset="0"/>
              </a:rPr>
              <a:t>Over-the-Counter Markets</a:t>
            </a:r>
          </a:p>
          <a:p>
            <a:pPr lvl="1"/>
            <a:r>
              <a:rPr lang="en-US" dirty="0">
                <a:ea typeface="ヒラギノ角ゴ Pro W3" charset="0"/>
              </a:rPr>
              <a:t>Dealers at different locations buy and sell</a:t>
            </a:r>
            <a:endParaRPr lang="en-US" dirty="0"/>
          </a:p>
          <a:p>
            <a:pPr lvl="1"/>
            <a:r>
              <a:rPr lang="en-US" dirty="0">
                <a:ea typeface="ヒラギノ角ゴ Pro W3" charset="0"/>
              </a:rPr>
              <a:t>Best example is the market for Treasury Securities</a:t>
            </a:r>
            <a:endParaRPr lang="en-US" dirty="0"/>
          </a:p>
          <a:p>
            <a:pPr lvl="1"/>
            <a:endParaRPr lang="en-US" dirty="0"/>
          </a:p>
        </p:txBody>
      </p:sp>
    </p:spTree>
    <p:extLst>
      <p:ext uri="{BB962C8B-B14F-4D97-AF65-F5344CB8AC3E}">
        <p14:creationId xmlns:p14="http://schemas.microsoft.com/office/powerpoint/2010/main" val="6049330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191</TotalTime>
  <Words>2749</Words>
  <Application>Microsoft Office PowerPoint</Application>
  <PresentationFormat>Widescreen</PresentationFormat>
  <Paragraphs>261</Paragraphs>
  <Slides>36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Cambria Math</vt:lpstr>
      <vt:lpstr>Century Gothic</vt:lpstr>
      <vt:lpstr>Times</vt:lpstr>
      <vt:lpstr>Verdana</vt:lpstr>
      <vt:lpstr>Wingdings 3</vt:lpstr>
      <vt:lpstr>ヒラギノ角ゴ Pro W3</vt:lpstr>
      <vt:lpstr>Ion</vt:lpstr>
      <vt:lpstr>Overview of the Financial System</vt:lpstr>
      <vt:lpstr>Chapter Preview</vt:lpstr>
      <vt:lpstr>Function of Financial Markets</vt:lpstr>
      <vt:lpstr>Financial Markets Funds Transferees</vt:lpstr>
      <vt:lpstr>Segments of Financial Markets</vt:lpstr>
      <vt:lpstr>Figure 2.1 Flows of Funds Through the Financial System</vt:lpstr>
      <vt:lpstr>Importance of Financial Markets </vt:lpstr>
      <vt:lpstr>Structure of Financial Markets</vt:lpstr>
      <vt:lpstr>Structure of Financial Markets</vt:lpstr>
      <vt:lpstr>Classifications of Financial Markets</vt:lpstr>
      <vt:lpstr>Internationalization of Financial Markets  </vt:lpstr>
      <vt:lpstr>Internationalization of Financial Markets  </vt:lpstr>
      <vt:lpstr>Indices and Tracking Market Performance</vt:lpstr>
      <vt:lpstr>How to Trade Stocks</vt:lpstr>
      <vt:lpstr>Global Perspective: Relative Decline of U.S. Capital Markets</vt:lpstr>
      <vt:lpstr>The top part of Figure —indirect finance.</vt:lpstr>
      <vt:lpstr>Function of Financial  Intermediaries: Indirect Finance</vt:lpstr>
      <vt:lpstr>Function of Financial  Intermediaries: Indirect Finance</vt:lpstr>
      <vt:lpstr>Function of Financial  Intermediaries: Indirect Finance</vt:lpstr>
      <vt:lpstr>Function of Financial Intermediaries: Indirect Finance</vt:lpstr>
      <vt:lpstr>Asymmetric Information: Adverse Selection and Moral Hazard </vt:lpstr>
      <vt:lpstr>Economies of Scope and Conflicts of Interest</vt:lpstr>
      <vt:lpstr>Types of Financial Intermediaries: Depository Institutions</vt:lpstr>
      <vt:lpstr>Types of Financial Intermediaries: Contractual Savings Institutions (CSIs)  </vt:lpstr>
      <vt:lpstr>Types of Financial Intermediaries: Investment Intermediaries</vt:lpstr>
      <vt:lpstr>Table 2.1 Primary Assets and Liabilities of Financial Intermediaries (1 of 3)</vt:lpstr>
      <vt:lpstr>Table 2.1 Primary Assets and Liabilities of Financial Intermediaries (1 of 3)</vt:lpstr>
      <vt:lpstr>Table 2.1 Primary Assets and Liabilities of Financial Intermediaries (1 of 3)</vt:lpstr>
      <vt:lpstr>Table 2.3 Principal Regulatory Agencies of the U.S. Financial System (1 of 3)</vt:lpstr>
      <vt:lpstr>Table 2.3 Principal Regulatory Agencies of the U.S. Financial System (2 of 3)</vt:lpstr>
      <vt:lpstr>Table 2.3 Principal Regulatory Agencies of the U.S. Financial System (3 of 3)</vt:lpstr>
      <vt:lpstr>Regulation of Financial Markets</vt:lpstr>
      <vt:lpstr>Regulation Reason: Increase Investor Information </vt:lpstr>
      <vt:lpstr>Regulation Reason: Ensure Soundness of Financial Intermediaries (1 of 2)</vt:lpstr>
      <vt:lpstr>Regulation Reason: Ensure Soundness of Financial Intermediaries (2 of 2)</vt:lpstr>
      <vt:lpstr>Chapter Summary </vt:lpstr>
    </vt:vector>
  </TitlesOfParts>
  <Company>Seton Hall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2 Overview of the Financial System</dc:title>
  <dc:creator>Kangzhen Xie</dc:creator>
  <cp:lastModifiedBy>Christakis Droussiotis</cp:lastModifiedBy>
  <cp:revision>17</cp:revision>
  <cp:lastPrinted>2017-08-30T15:52:34Z</cp:lastPrinted>
  <dcterms:created xsi:type="dcterms:W3CDTF">2017-08-30T14:57:54Z</dcterms:created>
  <dcterms:modified xsi:type="dcterms:W3CDTF">2024-01-25T15:50:52Z</dcterms:modified>
</cp:coreProperties>
</file>