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6"/>
  </p:notesMasterIdLst>
  <p:handoutMasterIdLst>
    <p:handoutMasterId r:id="rId27"/>
  </p:handoutMasterIdLst>
  <p:sldIdLst>
    <p:sldId id="292" r:id="rId2"/>
    <p:sldId id="293"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80" r:id="rId19"/>
    <p:sldId id="283" r:id="rId20"/>
    <p:sldId id="284" r:id="rId21"/>
    <p:sldId id="285" r:id="rId22"/>
    <p:sldId id="286" r:id="rId23"/>
    <p:sldId id="287" r:id="rId24"/>
    <p:sldId id="289" r:id="rId2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1E119-6611-4039-9E9D-7AA3D191E923}" v="8" dt="2024-01-23T12:00:27.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4660"/>
  </p:normalViewPr>
  <p:slideViewPr>
    <p:cSldViewPr snapToGrid="0">
      <p:cViewPr varScale="1">
        <p:scale>
          <a:sx n="63" d="100"/>
          <a:sy n="63"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E881E119-6611-4039-9E9D-7AA3D191E923}"/>
    <pc:docChg chg="undo custSel modSld modMainMaster">
      <pc:chgData name="Chris Droussiotis" userId="66921b89f68d3868" providerId="LiveId" clId="{E881E119-6611-4039-9E9D-7AA3D191E923}" dt="2024-01-23T12:02:55.457" v="62" actId="27636"/>
      <pc:docMkLst>
        <pc:docMk/>
      </pc:docMkLst>
      <pc:sldChg chg="modSp mod">
        <pc:chgData name="Chris Droussiotis" userId="66921b89f68d3868" providerId="LiveId" clId="{E881E119-6611-4039-9E9D-7AA3D191E923}" dt="2024-01-23T11:49:27.585" v="7" actId="27636"/>
        <pc:sldMkLst>
          <pc:docMk/>
          <pc:sldMk cId="4079410862" sldId="262"/>
        </pc:sldMkLst>
        <pc:spChg chg="mod">
          <ac:chgData name="Chris Droussiotis" userId="66921b89f68d3868" providerId="LiveId" clId="{E881E119-6611-4039-9E9D-7AA3D191E923}" dt="2024-01-23T11:49:27.266" v="5"/>
          <ac:spMkLst>
            <pc:docMk/>
            <pc:sldMk cId="4079410862" sldId="262"/>
            <ac:spMk id="2" creationId="{00000000-0000-0000-0000-000000000000}"/>
          </ac:spMkLst>
        </pc:spChg>
        <pc:spChg chg="mod">
          <ac:chgData name="Chris Droussiotis" userId="66921b89f68d3868" providerId="LiveId" clId="{E881E119-6611-4039-9E9D-7AA3D191E923}" dt="2024-01-23T11:49:27.585" v="7" actId="27636"/>
          <ac:spMkLst>
            <pc:docMk/>
            <pc:sldMk cId="4079410862" sldId="262"/>
            <ac:spMk id="3" creationId="{00000000-0000-0000-0000-000000000000}"/>
          </ac:spMkLst>
        </pc:spChg>
      </pc:sldChg>
      <pc:sldChg chg="modSp">
        <pc:chgData name="Chris Droussiotis" userId="66921b89f68d3868" providerId="LiveId" clId="{E881E119-6611-4039-9E9D-7AA3D191E923}" dt="2024-01-23T11:49:27.266" v="5"/>
        <pc:sldMkLst>
          <pc:docMk/>
          <pc:sldMk cId="1822213387" sldId="264"/>
        </pc:sldMkLst>
        <pc:spChg chg="mod">
          <ac:chgData name="Chris Droussiotis" userId="66921b89f68d3868" providerId="LiveId" clId="{E881E119-6611-4039-9E9D-7AA3D191E923}" dt="2024-01-23T11:49:27.266" v="5"/>
          <ac:spMkLst>
            <pc:docMk/>
            <pc:sldMk cId="1822213387" sldId="264"/>
            <ac:spMk id="2" creationId="{00000000-0000-0000-0000-000000000000}"/>
          </ac:spMkLst>
        </pc:spChg>
        <pc:spChg chg="mod">
          <ac:chgData name="Chris Droussiotis" userId="66921b89f68d3868" providerId="LiveId" clId="{E881E119-6611-4039-9E9D-7AA3D191E923}" dt="2024-01-23T11:49:27.266" v="5"/>
          <ac:spMkLst>
            <pc:docMk/>
            <pc:sldMk cId="1822213387" sldId="264"/>
            <ac:spMk id="3" creationId="{00000000-0000-0000-0000-000000000000}"/>
          </ac:spMkLst>
        </pc:spChg>
      </pc:sldChg>
      <pc:sldChg chg="modSp">
        <pc:chgData name="Chris Droussiotis" userId="66921b89f68d3868" providerId="LiveId" clId="{E881E119-6611-4039-9E9D-7AA3D191E923}" dt="2024-01-23T11:49:27.266" v="5"/>
        <pc:sldMkLst>
          <pc:docMk/>
          <pc:sldMk cId="2273068788" sldId="265"/>
        </pc:sldMkLst>
        <pc:spChg chg="mod">
          <ac:chgData name="Chris Droussiotis" userId="66921b89f68d3868" providerId="LiveId" clId="{E881E119-6611-4039-9E9D-7AA3D191E923}" dt="2024-01-23T11:49:27.266" v="5"/>
          <ac:spMkLst>
            <pc:docMk/>
            <pc:sldMk cId="2273068788" sldId="265"/>
            <ac:spMk id="2" creationId="{00000000-0000-0000-0000-000000000000}"/>
          </ac:spMkLst>
        </pc:spChg>
        <pc:spChg chg="mod">
          <ac:chgData name="Chris Droussiotis" userId="66921b89f68d3868" providerId="LiveId" clId="{E881E119-6611-4039-9E9D-7AA3D191E923}" dt="2024-01-23T11:49:27.266" v="5"/>
          <ac:spMkLst>
            <pc:docMk/>
            <pc:sldMk cId="2273068788" sldId="265"/>
            <ac:spMk id="3" creationId="{00000000-0000-0000-0000-000000000000}"/>
          </ac:spMkLst>
        </pc:spChg>
      </pc:sldChg>
      <pc:sldChg chg="modSp mod">
        <pc:chgData name="Chris Droussiotis" userId="66921b89f68d3868" providerId="LiveId" clId="{E881E119-6611-4039-9E9D-7AA3D191E923}" dt="2024-01-23T11:49:27.601" v="8" actId="27636"/>
        <pc:sldMkLst>
          <pc:docMk/>
          <pc:sldMk cId="1647872448" sldId="266"/>
        </pc:sldMkLst>
        <pc:spChg chg="mod">
          <ac:chgData name="Chris Droussiotis" userId="66921b89f68d3868" providerId="LiveId" clId="{E881E119-6611-4039-9E9D-7AA3D191E923}" dt="2024-01-23T11:49:27.266" v="5"/>
          <ac:spMkLst>
            <pc:docMk/>
            <pc:sldMk cId="1647872448" sldId="266"/>
            <ac:spMk id="2" creationId="{00000000-0000-0000-0000-000000000000}"/>
          </ac:spMkLst>
        </pc:spChg>
        <pc:spChg chg="mod">
          <ac:chgData name="Chris Droussiotis" userId="66921b89f68d3868" providerId="LiveId" clId="{E881E119-6611-4039-9E9D-7AA3D191E923}" dt="2024-01-23T11:49:27.601" v="8" actId="27636"/>
          <ac:spMkLst>
            <pc:docMk/>
            <pc:sldMk cId="1647872448" sldId="266"/>
            <ac:spMk id="3" creationId="{00000000-0000-0000-0000-000000000000}"/>
          </ac:spMkLst>
        </pc:spChg>
      </pc:sldChg>
      <pc:sldChg chg="addSp delSp modSp mod">
        <pc:chgData name="Chris Droussiotis" userId="66921b89f68d3868" providerId="LiveId" clId="{E881E119-6611-4039-9E9D-7AA3D191E923}" dt="2024-01-23T11:55:03.628" v="27" actId="14100"/>
        <pc:sldMkLst>
          <pc:docMk/>
          <pc:sldMk cId="596350181" sldId="267"/>
        </pc:sldMkLst>
        <pc:spChg chg="mod">
          <ac:chgData name="Chris Droussiotis" userId="66921b89f68d3868" providerId="LiveId" clId="{E881E119-6611-4039-9E9D-7AA3D191E923}" dt="2024-01-23T11:49:27.266" v="5"/>
          <ac:spMkLst>
            <pc:docMk/>
            <pc:sldMk cId="596350181" sldId="267"/>
            <ac:spMk id="2" creationId="{00000000-0000-0000-0000-000000000000}"/>
          </ac:spMkLst>
        </pc:spChg>
        <pc:spChg chg="mod">
          <ac:chgData name="Chris Droussiotis" userId="66921b89f68d3868" providerId="LiveId" clId="{E881E119-6611-4039-9E9D-7AA3D191E923}" dt="2024-01-23T11:49:27.617" v="9" actId="27636"/>
          <ac:spMkLst>
            <pc:docMk/>
            <pc:sldMk cId="596350181" sldId="267"/>
            <ac:spMk id="3" creationId="{00000000-0000-0000-0000-000000000000}"/>
          </ac:spMkLst>
        </pc:spChg>
        <pc:picChg chg="del">
          <ac:chgData name="Chris Droussiotis" userId="66921b89f68d3868" providerId="LiveId" clId="{E881E119-6611-4039-9E9D-7AA3D191E923}" dt="2024-01-23T11:54:41.563" v="20" actId="478"/>
          <ac:picMkLst>
            <pc:docMk/>
            <pc:sldMk cId="596350181" sldId="267"/>
            <ac:picMk id="4" creationId="{00000000-0000-0000-0000-000000000000}"/>
          </ac:picMkLst>
        </pc:picChg>
        <pc:picChg chg="del">
          <ac:chgData name="Chris Droussiotis" userId="66921b89f68d3868" providerId="LiveId" clId="{E881E119-6611-4039-9E9D-7AA3D191E923}" dt="2024-01-23T11:50:43.166" v="19" actId="478"/>
          <ac:picMkLst>
            <pc:docMk/>
            <pc:sldMk cId="596350181" sldId="267"/>
            <ac:picMk id="5" creationId="{10F90B20-F4BB-FE61-23A1-B4B5C430E380}"/>
          </ac:picMkLst>
        </pc:picChg>
        <pc:picChg chg="add mod">
          <ac:chgData name="Chris Droussiotis" userId="66921b89f68d3868" providerId="LiveId" clId="{E881E119-6611-4039-9E9D-7AA3D191E923}" dt="2024-01-23T11:55:03.628" v="27" actId="14100"/>
          <ac:picMkLst>
            <pc:docMk/>
            <pc:sldMk cId="596350181" sldId="267"/>
            <ac:picMk id="6" creationId="{E4D32145-9484-4647-B603-27C3883945DD}"/>
          </ac:picMkLst>
        </pc:picChg>
      </pc:sldChg>
      <pc:sldChg chg="modSp">
        <pc:chgData name="Chris Droussiotis" userId="66921b89f68d3868" providerId="LiveId" clId="{E881E119-6611-4039-9E9D-7AA3D191E923}" dt="2024-01-23T11:49:27.266" v="5"/>
        <pc:sldMkLst>
          <pc:docMk/>
          <pc:sldMk cId="1522857441" sldId="268"/>
        </pc:sldMkLst>
        <pc:spChg chg="mod">
          <ac:chgData name="Chris Droussiotis" userId="66921b89f68d3868" providerId="LiveId" clId="{E881E119-6611-4039-9E9D-7AA3D191E923}" dt="2024-01-23T11:49:27.266" v="5"/>
          <ac:spMkLst>
            <pc:docMk/>
            <pc:sldMk cId="1522857441" sldId="268"/>
            <ac:spMk id="2" creationId="{00000000-0000-0000-0000-000000000000}"/>
          </ac:spMkLst>
        </pc:spChg>
        <pc:spChg chg="mod">
          <ac:chgData name="Chris Droussiotis" userId="66921b89f68d3868" providerId="LiveId" clId="{E881E119-6611-4039-9E9D-7AA3D191E923}" dt="2024-01-23T11:49:27.266" v="5"/>
          <ac:spMkLst>
            <pc:docMk/>
            <pc:sldMk cId="1522857441" sldId="268"/>
            <ac:spMk id="3" creationId="{00000000-0000-0000-0000-000000000000}"/>
          </ac:spMkLst>
        </pc:spChg>
      </pc:sldChg>
      <pc:sldChg chg="modSp">
        <pc:chgData name="Chris Droussiotis" userId="66921b89f68d3868" providerId="LiveId" clId="{E881E119-6611-4039-9E9D-7AA3D191E923}" dt="2024-01-23T11:49:27.266" v="5"/>
        <pc:sldMkLst>
          <pc:docMk/>
          <pc:sldMk cId="2690806829" sldId="269"/>
        </pc:sldMkLst>
        <pc:spChg chg="mod">
          <ac:chgData name="Chris Droussiotis" userId="66921b89f68d3868" providerId="LiveId" clId="{E881E119-6611-4039-9E9D-7AA3D191E923}" dt="2024-01-23T11:49:27.266" v="5"/>
          <ac:spMkLst>
            <pc:docMk/>
            <pc:sldMk cId="2690806829" sldId="269"/>
            <ac:spMk id="2" creationId="{00000000-0000-0000-0000-000000000000}"/>
          </ac:spMkLst>
        </pc:spChg>
        <pc:spChg chg="mod">
          <ac:chgData name="Chris Droussiotis" userId="66921b89f68d3868" providerId="LiveId" clId="{E881E119-6611-4039-9E9D-7AA3D191E923}" dt="2024-01-23T11:49:27.266" v="5"/>
          <ac:spMkLst>
            <pc:docMk/>
            <pc:sldMk cId="2690806829" sldId="269"/>
            <ac:spMk id="3" creationId="{00000000-0000-0000-0000-000000000000}"/>
          </ac:spMkLst>
        </pc:spChg>
      </pc:sldChg>
      <pc:sldChg chg="addSp delSp modSp mod">
        <pc:chgData name="Chris Droussiotis" userId="66921b89f68d3868" providerId="LiveId" clId="{E881E119-6611-4039-9E9D-7AA3D191E923}" dt="2024-01-23T11:56:49.812" v="39" actId="14100"/>
        <pc:sldMkLst>
          <pc:docMk/>
          <pc:sldMk cId="841279472" sldId="270"/>
        </pc:sldMkLst>
        <pc:spChg chg="mod">
          <ac:chgData name="Chris Droussiotis" userId="66921b89f68d3868" providerId="LiveId" clId="{E881E119-6611-4039-9E9D-7AA3D191E923}" dt="2024-01-23T11:56:08.488" v="32" actId="20577"/>
          <ac:spMkLst>
            <pc:docMk/>
            <pc:sldMk cId="841279472" sldId="270"/>
            <ac:spMk id="2" creationId="{00000000-0000-0000-0000-000000000000}"/>
          </ac:spMkLst>
        </pc:spChg>
        <pc:spChg chg="mod">
          <ac:chgData name="Chris Droussiotis" userId="66921b89f68d3868" providerId="LiveId" clId="{E881E119-6611-4039-9E9D-7AA3D191E923}" dt="2024-01-23T11:49:27.617" v="10" actId="27636"/>
          <ac:spMkLst>
            <pc:docMk/>
            <pc:sldMk cId="841279472" sldId="270"/>
            <ac:spMk id="3" creationId="{00000000-0000-0000-0000-000000000000}"/>
          </ac:spMkLst>
        </pc:spChg>
        <pc:picChg chg="del">
          <ac:chgData name="Chris Droussiotis" userId="66921b89f68d3868" providerId="LiveId" clId="{E881E119-6611-4039-9E9D-7AA3D191E923}" dt="2024-01-23T11:56:01.876" v="28" actId="478"/>
          <ac:picMkLst>
            <pc:docMk/>
            <pc:sldMk cId="841279472" sldId="270"/>
            <ac:picMk id="4" creationId="{00000000-0000-0000-0000-000000000000}"/>
          </ac:picMkLst>
        </pc:picChg>
        <pc:picChg chg="add del mod">
          <ac:chgData name="Chris Droussiotis" userId="66921b89f68d3868" providerId="LiveId" clId="{E881E119-6611-4039-9E9D-7AA3D191E923}" dt="2024-01-23T11:56:21.423" v="35" actId="478"/>
          <ac:picMkLst>
            <pc:docMk/>
            <pc:sldMk cId="841279472" sldId="270"/>
            <ac:picMk id="5" creationId="{D339B03D-83B3-ACF0-76FE-1D4D79C51B84}"/>
          </ac:picMkLst>
        </pc:picChg>
        <pc:picChg chg="add mod">
          <ac:chgData name="Chris Droussiotis" userId="66921b89f68d3868" providerId="LiveId" clId="{E881E119-6611-4039-9E9D-7AA3D191E923}" dt="2024-01-23T11:56:49.812" v="39" actId="14100"/>
          <ac:picMkLst>
            <pc:docMk/>
            <pc:sldMk cId="841279472" sldId="270"/>
            <ac:picMk id="6" creationId="{8C961C92-43A6-D25F-CD77-63C0984F99BF}"/>
          </ac:picMkLst>
        </pc:picChg>
      </pc:sldChg>
      <pc:sldChg chg="modSp">
        <pc:chgData name="Chris Droussiotis" userId="66921b89f68d3868" providerId="LiveId" clId="{E881E119-6611-4039-9E9D-7AA3D191E923}" dt="2024-01-23T11:49:27.266" v="5"/>
        <pc:sldMkLst>
          <pc:docMk/>
          <pc:sldMk cId="3419701389" sldId="271"/>
        </pc:sldMkLst>
        <pc:spChg chg="mod">
          <ac:chgData name="Chris Droussiotis" userId="66921b89f68d3868" providerId="LiveId" clId="{E881E119-6611-4039-9E9D-7AA3D191E923}" dt="2024-01-23T11:49:27.266" v="5"/>
          <ac:spMkLst>
            <pc:docMk/>
            <pc:sldMk cId="3419701389" sldId="271"/>
            <ac:spMk id="2" creationId="{00000000-0000-0000-0000-000000000000}"/>
          </ac:spMkLst>
        </pc:spChg>
        <pc:spChg chg="mod">
          <ac:chgData name="Chris Droussiotis" userId="66921b89f68d3868" providerId="LiveId" clId="{E881E119-6611-4039-9E9D-7AA3D191E923}" dt="2024-01-23T11:49:27.266" v="5"/>
          <ac:spMkLst>
            <pc:docMk/>
            <pc:sldMk cId="3419701389" sldId="271"/>
            <ac:spMk id="3" creationId="{00000000-0000-0000-0000-000000000000}"/>
          </ac:spMkLst>
        </pc:spChg>
      </pc:sldChg>
      <pc:sldChg chg="modSp">
        <pc:chgData name="Chris Droussiotis" userId="66921b89f68d3868" providerId="LiveId" clId="{E881E119-6611-4039-9E9D-7AA3D191E923}" dt="2024-01-23T11:49:27.266" v="5"/>
        <pc:sldMkLst>
          <pc:docMk/>
          <pc:sldMk cId="1602250804" sldId="272"/>
        </pc:sldMkLst>
        <pc:spChg chg="mod">
          <ac:chgData name="Chris Droussiotis" userId="66921b89f68d3868" providerId="LiveId" clId="{E881E119-6611-4039-9E9D-7AA3D191E923}" dt="2024-01-23T11:49:27.266" v="5"/>
          <ac:spMkLst>
            <pc:docMk/>
            <pc:sldMk cId="1602250804" sldId="272"/>
            <ac:spMk id="2" creationId="{00000000-0000-0000-0000-000000000000}"/>
          </ac:spMkLst>
        </pc:spChg>
        <pc:spChg chg="mod">
          <ac:chgData name="Chris Droussiotis" userId="66921b89f68d3868" providerId="LiveId" clId="{E881E119-6611-4039-9E9D-7AA3D191E923}" dt="2024-01-23T11:49:27.266" v="5"/>
          <ac:spMkLst>
            <pc:docMk/>
            <pc:sldMk cId="1602250804" sldId="272"/>
            <ac:spMk id="3" creationId="{00000000-0000-0000-0000-000000000000}"/>
          </ac:spMkLst>
        </pc:spChg>
      </pc:sldChg>
      <pc:sldChg chg="modSp">
        <pc:chgData name="Chris Droussiotis" userId="66921b89f68d3868" providerId="LiveId" clId="{E881E119-6611-4039-9E9D-7AA3D191E923}" dt="2024-01-23T11:49:27.266" v="5"/>
        <pc:sldMkLst>
          <pc:docMk/>
          <pc:sldMk cId="1283185183" sldId="273"/>
        </pc:sldMkLst>
        <pc:spChg chg="mod">
          <ac:chgData name="Chris Droussiotis" userId="66921b89f68d3868" providerId="LiveId" clId="{E881E119-6611-4039-9E9D-7AA3D191E923}" dt="2024-01-23T11:49:27.266" v="5"/>
          <ac:spMkLst>
            <pc:docMk/>
            <pc:sldMk cId="1283185183" sldId="273"/>
            <ac:spMk id="2" creationId="{00000000-0000-0000-0000-000000000000}"/>
          </ac:spMkLst>
        </pc:spChg>
        <pc:spChg chg="mod">
          <ac:chgData name="Chris Droussiotis" userId="66921b89f68d3868" providerId="LiveId" clId="{E881E119-6611-4039-9E9D-7AA3D191E923}" dt="2024-01-23T11:49:27.266" v="5"/>
          <ac:spMkLst>
            <pc:docMk/>
            <pc:sldMk cId="1283185183" sldId="273"/>
            <ac:spMk id="3" creationId="{00000000-0000-0000-0000-000000000000}"/>
          </ac:spMkLst>
        </pc:spChg>
      </pc:sldChg>
      <pc:sldChg chg="addSp delSp modSp mod">
        <pc:chgData name="Chris Droussiotis" userId="66921b89f68d3868" providerId="LiveId" clId="{E881E119-6611-4039-9E9D-7AA3D191E923}" dt="2024-01-23T12:00:32.191" v="50" actId="14100"/>
        <pc:sldMkLst>
          <pc:docMk/>
          <pc:sldMk cId="3873924453" sldId="274"/>
        </pc:sldMkLst>
        <pc:spChg chg="mod">
          <ac:chgData name="Chris Droussiotis" userId="66921b89f68d3868" providerId="LiveId" clId="{E881E119-6611-4039-9E9D-7AA3D191E923}" dt="2024-01-23T11:58:32.994" v="44" actId="20577"/>
          <ac:spMkLst>
            <pc:docMk/>
            <pc:sldMk cId="3873924453" sldId="274"/>
            <ac:spMk id="2" creationId="{00000000-0000-0000-0000-000000000000}"/>
          </ac:spMkLst>
        </pc:spChg>
        <pc:spChg chg="mod">
          <ac:chgData name="Chris Droussiotis" userId="66921b89f68d3868" providerId="LiveId" clId="{E881E119-6611-4039-9E9D-7AA3D191E923}" dt="2024-01-23T11:49:27.648" v="11" actId="27636"/>
          <ac:spMkLst>
            <pc:docMk/>
            <pc:sldMk cId="3873924453" sldId="274"/>
            <ac:spMk id="3" creationId="{00000000-0000-0000-0000-000000000000}"/>
          </ac:spMkLst>
        </pc:spChg>
        <pc:picChg chg="del mod">
          <ac:chgData name="Chris Droussiotis" userId="66921b89f68d3868" providerId="LiveId" clId="{E881E119-6611-4039-9E9D-7AA3D191E923}" dt="2024-01-23T11:58:26.572" v="40" actId="478"/>
          <ac:picMkLst>
            <pc:docMk/>
            <pc:sldMk cId="3873924453" sldId="274"/>
            <ac:picMk id="4" creationId="{00000000-0000-0000-0000-000000000000}"/>
          </ac:picMkLst>
        </pc:picChg>
        <pc:picChg chg="add del mod">
          <ac:chgData name="Chris Droussiotis" userId="66921b89f68d3868" providerId="LiveId" clId="{E881E119-6611-4039-9E9D-7AA3D191E923}" dt="2024-01-23T11:58:41.187" v="47" actId="478"/>
          <ac:picMkLst>
            <pc:docMk/>
            <pc:sldMk cId="3873924453" sldId="274"/>
            <ac:picMk id="5" creationId="{84E1AD44-59A3-EA10-ED78-1D1ED4C45A47}"/>
          </ac:picMkLst>
        </pc:picChg>
        <pc:picChg chg="add mod">
          <ac:chgData name="Chris Droussiotis" userId="66921b89f68d3868" providerId="LiveId" clId="{E881E119-6611-4039-9E9D-7AA3D191E923}" dt="2024-01-23T12:00:32.191" v="50" actId="14100"/>
          <ac:picMkLst>
            <pc:docMk/>
            <pc:sldMk cId="3873924453" sldId="274"/>
            <ac:picMk id="6" creationId="{1C3626A6-4E74-0AEA-BA4B-01B5358276F5}"/>
          </ac:picMkLst>
        </pc:picChg>
      </pc:sldChg>
      <pc:sldChg chg="modSp">
        <pc:chgData name="Chris Droussiotis" userId="66921b89f68d3868" providerId="LiveId" clId="{E881E119-6611-4039-9E9D-7AA3D191E923}" dt="2024-01-23T11:49:27.266" v="5"/>
        <pc:sldMkLst>
          <pc:docMk/>
          <pc:sldMk cId="3497452958" sldId="275"/>
        </pc:sldMkLst>
        <pc:spChg chg="mod">
          <ac:chgData name="Chris Droussiotis" userId="66921b89f68d3868" providerId="LiveId" clId="{E881E119-6611-4039-9E9D-7AA3D191E923}" dt="2024-01-23T11:49:27.266" v="5"/>
          <ac:spMkLst>
            <pc:docMk/>
            <pc:sldMk cId="3497452958" sldId="275"/>
            <ac:spMk id="2" creationId="{00000000-0000-0000-0000-000000000000}"/>
          </ac:spMkLst>
        </pc:spChg>
        <pc:spChg chg="mod">
          <ac:chgData name="Chris Droussiotis" userId="66921b89f68d3868" providerId="LiveId" clId="{E881E119-6611-4039-9E9D-7AA3D191E923}" dt="2024-01-23T11:49:27.266" v="5"/>
          <ac:spMkLst>
            <pc:docMk/>
            <pc:sldMk cId="3497452958" sldId="275"/>
            <ac:spMk id="3" creationId="{00000000-0000-0000-0000-000000000000}"/>
          </ac:spMkLst>
        </pc:spChg>
      </pc:sldChg>
      <pc:sldChg chg="modSp">
        <pc:chgData name="Chris Droussiotis" userId="66921b89f68d3868" providerId="LiveId" clId="{E881E119-6611-4039-9E9D-7AA3D191E923}" dt="2024-01-23T11:49:27.266" v="5"/>
        <pc:sldMkLst>
          <pc:docMk/>
          <pc:sldMk cId="626503685" sldId="277"/>
        </pc:sldMkLst>
        <pc:spChg chg="mod">
          <ac:chgData name="Chris Droussiotis" userId="66921b89f68d3868" providerId="LiveId" clId="{E881E119-6611-4039-9E9D-7AA3D191E923}" dt="2024-01-23T11:49:27.266" v="5"/>
          <ac:spMkLst>
            <pc:docMk/>
            <pc:sldMk cId="626503685" sldId="277"/>
            <ac:spMk id="2" creationId="{00000000-0000-0000-0000-000000000000}"/>
          </ac:spMkLst>
        </pc:spChg>
        <pc:spChg chg="mod">
          <ac:chgData name="Chris Droussiotis" userId="66921b89f68d3868" providerId="LiveId" clId="{E881E119-6611-4039-9E9D-7AA3D191E923}" dt="2024-01-23T11:49:27.266" v="5"/>
          <ac:spMkLst>
            <pc:docMk/>
            <pc:sldMk cId="626503685" sldId="277"/>
            <ac:spMk id="3" creationId="{00000000-0000-0000-0000-000000000000}"/>
          </ac:spMkLst>
        </pc:spChg>
      </pc:sldChg>
      <pc:sldChg chg="modSp">
        <pc:chgData name="Chris Droussiotis" userId="66921b89f68d3868" providerId="LiveId" clId="{E881E119-6611-4039-9E9D-7AA3D191E923}" dt="2024-01-23T11:49:27.266" v="5"/>
        <pc:sldMkLst>
          <pc:docMk/>
          <pc:sldMk cId="2156055089" sldId="278"/>
        </pc:sldMkLst>
        <pc:spChg chg="mod">
          <ac:chgData name="Chris Droussiotis" userId="66921b89f68d3868" providerId="LiveId" clId="{E881E119-6611-4039-9E9D-7AA3D191E923}" dt="2024-01-23T11:49:27.266" v="5"/>
          <ac:spMkLst>
            <pc:docMk/>
            <pc:sldMk cId="2156055089" sldId="278"/>
            <ac:spMk id="2" creationId="{00000000-0000-0000-0000-000000000000}"/>
          </ac:spMkLst>
        </pc:spChg>
        <pc:spChg chg="mod">
          <ac:chgData name="Chris Droussiotis" userId="66921b89f68d3868" providerId="LiveId" clId="{E881E119-6611-4039-9E9D-7AA3D191E923}" dt="2024-01-23T11:49:27.266" v="5"/>
          <ac:spMkLst>
            <pc:docMk/>
            <pc:sldMk cId="2156055089" sldId="278"/>
            <ac:spMk id="3" creationId="{00000000-0000-0000-0000-000000000000}"/>
          </ac:spMkLst>
        </pc:spChg>
      </pc:sldChg>
      <pc:sldChg chg="modSp">
        <pc:chgData name="Chris Droussiotis" userId="66921b89f68d3868" providerId="LiveId" clId="{E881E119-6611-4039-9E9D-7AA3D191E923}" dt="2024-01-23T11:49:27.266" v="5"/>
        <pc:sldMkLst>
          <pc:docMk/>
          <pc:sldMk cId="3726818828" sldId="280"/>
        </pc:sldMkLst>
        <pc:spChg chg="mod">
          <ac:chgData name="Chris Droussiotis" userId="66921b89f68d3868" providerId="LiveId" clId="{E881E119-6611-4039-9E9D-7AA3D191E923}" dt="2024-01-23T11:49:27.266" v="5"/>
          <ac:spMkLst>
            <pc:docMk/>
            <pc:sldMk cId="3726818828" sldId="280"/>
            <ac:spMk id="2" creationId="{00000000-0000-0000-0000-000000000000}"/>
          </ac:spMkLst>
        </pc:spChg>
        <pc:spChg chg="mod">
          <ac:chgData name="Chris Droussiotis" userId="66921b89f68d3868" providerId="LiveId" clId="{E881E119-6611-4039-9E9D-7AA3D191E923}" dt="2024-01-23T11:49:27.266" v="5"/>
          <ac:spMkLst>
            <pc:docMk/>
            <pc:sldMk cId="3726818828" sldId="280"/>
            <ac:spMk id="3" creationId="{00000000-0000-0000-0000-000000000000}"/>
          </ac:spMkLst>
        </pc:spChg>
      </pc:sldChg>
      <pc:sldChg chg="addSp delSp modSp mod setBg setClrOvrMap">
        <pc:chgData name="Chris Droussiotis" userId="66921b89f68d3868" providerId="LiveId" clId="{E881E119-6611-4039-9E9D-7AA3D191E923}" dt="2024-01-23T12:02:55.457" v="62" actId="27636"/>
        <pc:sldMkLst>
          <pc:docMk/>
          <pc:sldMk cId="764244428" sldId="283"/>
        </pc:sldMkLst>
        <pc:spChg chg="mod">
          <ac:chgData name="Chris Droussiotis" userId="66921b89f68d3868" providerId="LiveId" clId="{E881E119-6611-4039-9E9D-7AA3D191E923}" dt="2024-01-23T12:02:05.553" v="58" actId="26606"/>
          <ac:spMkLst>
            <pc:docMk/>
            <pc:sldMk cId="764244428" sldId="283"/>
            <ac:spMk id="2" creationId="{00000000-0000-0000-0000-000000000000}"/>
          </ac:spMkLst>
        </pc:spChg>
        <pc:spChg chg="add del mod">
          <ac:chgData name="Chris Droussiotis" userId="66921b89f68d3868" providerId="LiveId" clId="{E881E119-6611-4039-9E9D-7AA3D191E923}" dt="2024-01-23T12:01:40.510" v="55" actId="26606"/>
          <ac:spMkLst>
            <pc:docMk/>
            <pc:sldMk cId="764244428" sldId="283"/>
            <ac:spMk id="3" creationId="{00000000-0000-0000-0000-000000000000}"/>
          </ac:spMkLst>
        </pc:spChg>
        <pc:spChg chg="add del">
          <ac:chgData name="Chris Droussiotis" userId="66921b89f68d3868" providerId="LiveId" clId="{E881E119-6611-4039-9E9D-7AA3D191E923}" dt="2024-01-23T12:01:27.027" v="52" actId="26606"/>
          <ac:spMkLst>
            <pc:docMk/>
            <pc:sldMk cId="764244428" sldId="283"/>
            <ac:spMk id="9" creationId="{F747F1B4-B831-4277-8AB0-32767F7EB7BF}"/>
          </ac:spMkLst>
        </pc:spChg>
        <pc:spChg chg="add del">
          <ac:chgData name="Chris Droussiotis" userId="66921b89f68d3868" providerId="LiveId" clId="{E881E119-6611-4039-9E9D-7AA3D191E923}" dt="2024-01-23T12:01:27.027" v="52" actId="26606"/>
          <ac:spMkLst>
            <pc:docMk/>
            <pc:sldMk cId="764244428" sldId="283"/>
            <ac:spMk id="11" creationId="{D80CFA21-AB7C-4BEB-9BFF-05764FBBF3C6}"/>
          </ac:spMkLst>
        </pc:spChg>
        <pc:spChg chg="add del">
          <ac:chgData name="Chris Droussiotis" userId="66921b89f68d3868" providerId="LiveId" clId="{E881E119-6611-4039-9E9D-7AA3D191E923}" dt="2024-01-23T12:01:27.027" v="52" actId="26606"/>
          <ac:spMkLst>
            <pc:docMk/>
            <pc:sldMk cId="764244428" sldId="283"/>
            <ac:spMk id="13" creationId="{12F7E335-851A-4CAE-B09F-E657819D4600}"/>
          </ac:spMkLst>
        </pc:spChg>
        <pc:spChg chg="add del">
          <ac:chgData name="Chris Droussiotis" userId="66921b89f68d3868" providerId="LiveId" clId="{E881E119-6611-4039-9E9D-7AA3D191E923}" dt="2024-01-23T12:01:27.027" v="52" actId="26606"/>
          <ac:spMkLst>
            <pc:docMk/>
            <pc:sldMk cId="764244428" sldId="283"/>
            <ac:spMk id="15" creationId="{10B541F0-7F6E-402E-84D8-CF96EACA5FBC}"/>
          </ac:spMkLst>
        </pc:spChg>
        <pc:spChg chg="add del">
          <ac:chgData name="Chris Droussiotis" userId="66921b89f68d3868" providerId="LiveId" clId="{E881E119-6611-4039-9E9D-7AA3D191E923}" dt="2024-01-23T12:01:40.479" v="54" actId="26606"/>
          <ac:spMkLst>
            <pc:docMk/>
            <pc:sldMk cId="764244428" sldId="283"/>
            <ac:spMk id="17" creationId="{C8A3C342-1D03-412F-8DD3-BF519E8E0AE9}"/>
          </ac:spMkLst>
        </pc:spChg>
        <pc:spChg chg="add del">
          <ac:chgData name="Chris Droussiotis" userId="66921b89f68d3868" providerId="LiveId" clId="{E881E119-6611-4039-9E9D-7AA3D191E923}" dt="2024-01-23T12:01:40.479" v="54" actId="26606"/>
          <ac:spMkLst>
            <pc:docMk/>
            <pc:sldMk cId="764244428" sldId="283"/>
            <ac:spMk id="18" creationId="{00000000-0000-0000-0000-000000000000}"/>
          </ac:spMkLst>
        </pc:spChg>
        <pc:spChg chg="add del">
          <ac:chgData name="Chris Droussiotis" userId="66921b89f68d3868" providerId="LiveId" clId="{E881E119-6611-4039-9E9D-7AA3D191E923}" dt="2024-01-23T12:01:40.479" v="54" actId="26606"/>
          <ac:spMkLst>
            <pc:docMk/>
            <pc:sldMk cId="764244428" sldId="283"/>
            <ac:spMk id="19" creationId="{81CC9B02-E087-4350-AEBD-2C3CF001AF01}"/>
          </ac:spMkLst>
        </pc:spChg>
        <pc:spChg chg="add del">
          <ac:chgData name="Chris Droussiotis" userId="66921b89f68d3868" providerId="LiveId" clId="{E881E119-6611-4039-9E9D-7AA3D191E923}" dt="2024-01-23T12:02:05.601" v="59" actId="26606"/>
          <ac:spMkLst>
            <pc:docMk/>
            <pc:sldMk cId="764244428" sldId="283"/>
            <ac:spMk id="22" creationId="{29787B81-C7DF-412B-A405-EF4454012DEE}"/>
          </ac:spMkLst>
        </pc:spChg>
        <pc:spChg chg="add mod">
          <ac:chgData name="Chris Droussiotis" userId="66921b89f68d3868" providerId="LiveId" clId="{E881E119-6611-4039-9E9D-7AA3D191E923}" dt="2024-01-23T12:02:55.457" v="62" actId="27636"/>
          <ac:spMkLst>
            <pc:docMk/>
            <pc:sldMk cId="764244428" sldId="283"/>
            <ac:spMk id="24" creationId="{00000000-0000-0000-0000-000000000000}"/>
          </ac:spMkLst>
        </pc:spChg>
        <pc:spChg chg="add del">
          <ac:chgData name="Chris Droussiotis" userId="66921b89f68d3868" providerId="LiveId" clId="{E881E119-6611-4039-9E9D-7AA3D191E923}" dt="2024-01-23T12:02:05.553" v="58" actId="26606"/>
          <ac:spMkLst>
            <pc:docMk/>
            <pc:sldMk cId="764244428" sldId="283"/>
            <ac:spMk id="29" creationId="{C8A3C342-1D03-412F-8DD3-BF519E8E0AE9}"/>
          </ac:spMkLst>
        </pc:spChg>
        <pc:spChg chg="add del">
          <ac:chgData name="Chris Droussiotis" userId="66921b89f68d3868" providerId="LiveId" clId="{E881E119-6611-4039-9E9D-7AA3D191E923}" dt="2024-01-23T12:02:05.553" v="58" actId="26606"/>
          <ac:spMkLst>
            <pc:docMk/>
            <pc:sldMk cId="764244428" sldId="283"/>
            <ac:spMk id="31" creationId="{81CC9B02-E087-4350-AEBD-2C3CF001AF01}"/>
          </ac:spMkLst>
        </pc:spChg>
        <pc:spChg chg="add">
          <ac:chgData name="Chris Droussiotis" userId="66921b89f68d3868" providerId="LiveId" clId="{E881E119-6611-4039-9E9D-7AA3D191E923}" dt="2024-01-23T12:02:05.601" v="59" actId="26606"/>
          <ac:spMkLst>
            <pc:docMk/>
            <pc:sldMk cId="764244428" sldId="283"/>
            <ac:spMk id="33" creationId="{909FE742-1A27-4AEF-B5F0-F8C383EAB1D7}"/>
          </ac:spMkLst>
        </pc:spChg>
        <pc:graphicFrameChg chg="add del">
          <ac:chgData name="Chris Droussiotis" userId="66921b89f68d3868" providerId="LiveId" clId="{E881E119-6611-4039-9E9D-7AA3D191E923}" dt="2024-01-23T12:01:27.027" v="52" actId="26606"/>
          <ac:graphicFrameMkLst>
            <pc:docMk/>
            <pc:sldMk cId="764244428" sldId="283"/>
            <ac:graphicFrameMk id="5" creationId="{CC0A411B-F765-DA19-4D27-A2B8382EB68A}"/>
          </ac:graphicFrameMkLst>
        </pc:graphicFrameChg>
        <pc:picChg chg="add del">
          <ac:chgData name="Chris Droussiotis" userId="66921b89f68d3868" providerId="LiveId" clId="{E881E119-6611-4039-9E9D-7AA3D191E923}" dt="2024-01-23T12:01:40.479" v="54" actId="26606"/>
          <ac:picMkLst>
            <pc:docMk/>
            <pc:sldMk cId="764244428" sldId="283"/>
            <ac:picMk id="20" creationId="{1F5288C7-8C06-2BF4-C16E-50A2D2413824}"/>
          </ac:picMkLst>
        </pc:picChg>
        <pc:picChg chg="add mod ord">
          <ac:chgData name="Chris Droussiotis" userId="66921b89f68d3868" providerId="LiveId" clId="{E881E119-6611-4039-9E9D-7AA3D191E923}" dt="2024-01-23T12:02:05.601" v="59" actId="26606"/>
          <ac:picMkLst>
            <pc:docMk/>
            <pc:sldMk cId="764244428" sldId="283"/>
            <ac:picMk id="23" creationId="{C4D66AD7-6A83-2497-30CE-839CEA3AC9A0}"/>
          </ac:picMkLst>
        </pc:picChg>
      </pc:sldChg>
      <pc:sldChg chg="modSp">
        <pc:chgData name="Chris Droussiotis" userId="66921b89f68d3868" providerId="LiveId" clId="{E881E119-6611-4039-9E9D-7AA3D191E923}" dt="2024-01-23T11:49:27.266" v="5"/>
        <pc:sldMkLst>
          <pc:docMk/>
          <pc:sldMk cId="2216915590" sldId="284"/>
        </pc:sldMkLst>
        <pc:spChg chg="mod">
          <ac:chgData name="Chris Droussiotis" userId="66921b89f68d3868" providerId="LiveId" clId="{E881E119-6611-4039-9E9D-7AA3D191E923}" dt="2024-01-23T11:49:27.266" v="5"/>
          <ac:spMkLst>
            <pc:docMk/>
            <pc:sldMk cId="2216915590" sldId="284"/>
            <ac:spMk id="2" creationId="{00000000-0000-0000-0000-000000000000}"/>
          </ac:spMkLst>
        </pc:spChg>
        <pc:spChg chg="mod">
          <ac:chgData name="Chris Droussiotis" userId="66921b89f68d3868" providerId="LiveId" clId="{E881E119-6611-4039-9E9D-7AA3D191E923}" dt="2024-01-23T11:49:27.266" v="5"/>
          <ac:spMkLst>
            <pc:docMk/>
            <pc:sldMk cId="2216915590" sldId="284"/>
            <ac:spMk id="3" creationId="{00000000-0000-0000-0000-000000000000}"/>
          </ac:spMkLst>
        </pc:spChg>
      </pc:sldChg>
      <pc:sldChg chg="modSp">
        <pc:chgData name="Chris Droussiotis" userId="66921b89f68d3868" providerId="LiveId" clId="{E881E119-6611-4039-9E9D-7AA3D191E923}" dt="2024-01-23T11:49:27.266" v="5"/>
        <pc:sldMkLst>
          <pc:docMk/>
          <pc:sldMk cId="2449375079" sldId="285"/>
        </pc:sldMkLst>
        <pc:spChg chg="mod">
          <ac:chgData name="Chris Droussiotis" userId="66921b89f68d3868" providerId="LiveId" clId="{E881E119-6611-4039-9E9D-7AA3D191E923}" dt="2024-01-23T11:49:27.266" v="5"/>
          <ac:spMkLst>
            <pc:docMk/>
            <pc:sldMk cId="2449375079" sldId="285"/>
            <ac:spMk id="2" creationId="{00000000-0000-0000-0000-000000000000}"/>
          </ac:spMkLst>
        </pc:spChg>
      </pc:sldChg>
      <pc:sldChg chg="modSp mod">
        <pc:chgData name="Chris Droussiotis" userId="66921b89f68d3868" providerId="LiveId" clId="{E881E119-6611-4039-9E9D-7AA3D191E923}" dt="2024-01-23T11:49:27.680" v="13" actId="27636"/>
        <pc:sldMkLst>
          <pc:docMk/>
          <pc:sldMk cId="1415223044" sldId="286"/>
        </pc:sldMkLst>
        <pc:spChg chg="mod">
          <ac:chgData name="Chris Droussiotis" userId="66921b89f68d3868" providerId="LiveId" clId="{E881E119-6611-4039-9E9D-7AA3D191E923}" dt="2024-01-23T11:49:27.266" v="5"/>
          <ac:spMkLst>
            <pc:docMk/>
            <pc:sldMk cId="1415223044" sldId="286"/>
            <ac:spMk id="2" creationId="{00000000-0000-0000-0000-000000000000}"/>
          </ac:spMkLst>
        </pc:spChg>
        <pc:spChg chg="mod">
          <ac:chgData name="Chris Droussiotis" userId="66921b89f68d3868" providerId="LiveId" clId="{E881E119-6611-4039-9E9D-7AA3D191E923}" dt="2024-01-23T11:49:27.680" v="13" actId="27636"/>
          <ac:spMkLst>
            <pc:docMk/>
            <pc:sldMk cId="1415223044" sldId="286"/>
            <ac:spMk id="3" creationId="{00000000-0000-0000-0000-000000000000}"/>
          </ac:spMkLst>
        </pc:spChg>
      </pc:sldChg>
      <pc:sldChg chg="modSp">
        <pc:chgData name="Chris Droussiotis" userId="66921b89f68d3868" providerId="LiveId" clId="{E881E119-6611-4039-9E9D-7AA3D191E923}" dt="2024-01-23T11:49:27.266" v="5"/>
        <pc:sldMkLst>
          <pc:docMk/>
          <pc:sldMk cId="2128264080" sldId="287"/>
        </pc:sldMkLst>
        <pc:spChg chg="mod">
          <ac:chgData name="Chris Droussiotis" userId="66921b89f68d3868" providerId="LiveId" clId="{E881E119-6611-4039-9E9D-7AA3D191E923}" dt="2024-01-23T11:49:27.266" v="5"/>
          <ac:spMkLst>
            <pc:docMk/>
            <pc:sldMk cId="2128264080" sldId="287"/>
            <ac:spMk id="2" creationId="{00000000-0000-0000-0000-000000000000}"/>
          </ac:spMkLst>
        </pc:spChg>
      </pc:sldChg>
      <pc:sldChg chg="modSp mod">
        <pc:chgData name="Chris Droussiotis" userId="66921b89f68d3868" providerId="LiveId" clId="{E881E119-6611-4039-9E9D-7AA3D191E923}" dt="2024-01-23T11:49:27.695" v="14" actId="27636"/>
        <pc:sldMkLst>
          <pc:docMk/>
          <pc:sldMk cId="606459527" sldId="289"/>
        </pc:sldMkLst>
        <pc:spChg chg="mod">
          <ac:chgData name="Chris Droussiotis" userId="66921b89f68d3868" providerId="LiveId" clId="{E881E119-6611-4039-9E9D-7AA3D191E923}" dt="2024-01-23T11:49:27.266" v="5"/>
          <ac:spMkLst>
            <pc:docMk/>
            <pc:sldMk cId="606459527" sldId="289"/>
            <ac:spMk id="2" creationId="{00000000-0000-0000-0000-000000000000}"/>
          </ac:spMkLst>
        </pc:spChg>
        <pc:spChg chg="mod">
          <ac:chgData name="Chris Droussiotis" userId="66921b89f68d3868" providerId="LiveId" clId="{E881E119-6611-4039-9E9D-7AA3D191E923}" dt="2024-01-23T11:49:27.695" v="14" actId="27636"/>
          <ac:spMkLst>
            <pc:docMk/>
            <pc:sldMk cId="606459527" sldId="289"/>
            <ac:spMk id="3" creationId="{00000000-0000-0000-0000-000000000000}"/>
          </ac:spMkLst>
        </pc:spChg>
      </pc:sldChg>
      <pc:sldChg chg="addSp delSp modSp mod setBg addAnim delDesignElem">
        <pc:chgData name="Chris Droussiotis" userId="66921b89f68d3868" providerId="LiveId" clId="{E881E119-6611-4039-9E9D-7AA3D191E923}" dt="2024-01-23T11:48:42.093" v="3"/>
        <pc:sldMkLst>
          <pc:docMk/>
          <pc:sldMk cId="4091129242" sldId="292"/>
        </pc:sldMkLst>
        <pc:spChg chg="mod">
          <ac:chgData name="Chris Droussiotis" userId="66921b89f68d3868" providerId="LiveId" clId="{E881E119-6611-4039-9E9D-7AA3D191E923}" dt="2024-01-23T11:48:07.871" v="0" actId="26606"/>
          <ac:spMkLst>
            <pc:docMk/>
            <pc:sldMk cId="4091129242" sldId="292"/>
            <ac:spMk id="16387" creationId="{00000000-0000-0000-0000-000000000000}"/>
          </ac:spMkLst>
        </pc:spChg>
        <pc:spChg chg="mod">
          <ac:chgData name="Chris Droussiotis" userId="66921b89f68d3868" providerId="LiveId" clId="{E881E119-6611-4039-9E9D-7AA3D191E923}" dt="2024-01-23T11:48:42.093" v="3"/>
          <ac:spMkLst>
            <pc:docMk/>
            <pc:sldMk cId="4091129242" sldId="292"/>
            <ac:spMk id="139266" creationId="{00000000-0000-0000-0000-000000000000}"/>
          </ac:spMkLst>
        </pc:spChg>
        <pc:spChg chg="add del">
          <ac:chgData name="Chris Droussiotis" userId="66921b89f68d3868" providerId="LiveId" clId="{E881E119-6611-4039-9E9D-7AA3D191E923}" dt="2024-01-23T11:48:42.093" v="3"/>
          <ac:spMkLst>
            <pc:docMk/>
            <pc:sldMk cId="4091129242" sldId="292"/>
            <ac:spMk id="139272" creationId="{C1DD1A8A-57D5-4A81-AD04-532B043C5611}"/>
          </ac:spMkLst>
        </pc:spChg>
        <pc:spChg chg="add del">
          <ac:chgData name="Chris Droussiotis" userId="66921b89f68d3868" providerId="LiveId" clId="{E881E119-6611-4039-9E9D-7AA3D191E923}" dt="2024-01-23T11:48:42.093" v="3"/>
          <ac:spMkLst>
            <pc:docMk/>
            <pc:sldMk cId="4091129242" sldId="292"/>
            <ac:spMk id="139274" creationId="{007891EC-4501-44ED-A8C8-B11B6DB767AB}"/>
          </ac:spMkLst>
        </pc:spChg>
        <pc:picChg chg="add">
          <ac:chgData name="Chris Droussiotis" userId="66921b89f68d3868" providerId="LiveId" clId="{E881E119-6611-4039-9E9D-7AA3D191E923}" dt="2024-01-23T11:48:07.871" v="0" actId="26606"/>
          <ac:picMkLst>
            <pc:docMk/>
            <pc:sldMk cId="4091129242" sldId="292"/>
            <ac:picMk id="139268" creationId="{42C7C039-2DF5-6D38-3C95-F64715E5D337}"/>
          </ac:picMkLst>
        </pc:picChg>
      </pc:sldChg>
      <pc:sldChg chg="modSp mod">
        <pc:chgData name="Chris Droussiotis" userId="66921b89f68d3868" providerId="LiveId" clId="{E881E119-6611-4039-9E9D-7AA3D191E923}" dt="2024-01-23T11:49:44.060" v="16" actId="1076"/>
        <pc:sldMkLst>
          <pc:docMk/>
          <pc:sldMk cId="545888849" sldId="293"/>
        </pc:sldMkLst>
        <pc:spChg chg="mod">
          <ac:chgData name="Chris Droussiotis" userId="66921b89f68d3868" providerId="LiveId" clId="{E881E119-6611-4039-9E9D-7AA3D191E923}" dt="2024-01-23T11:49:27.582" v="6" actId="27636"/>
          <ac:spMkLst>
            <pc:docMk/>
            <pc:sldMk cId="545888849" sldId="293"/>
            <ac:spMk id="3" creationId="{00000000-0000-0000-0000-000000000000}"/>
          </ac:spMkLst>
        </pc:spChg>
        <pc:picChg chg="mod">
          <ac:chgData name="Chris Droussiotis" userId="66921b89f68d3868" providerId="LiveId" clId="{E881E119-6611-4039-9E9D-7AA3D191E923}" dt="2024-01-23T11:49:42.107" v="15" actId="1076"/>
          <ac:picMkLst>
            <pc:docMk/>
            <pc:sldMk cId="545888849" sldId="293"/>
            <ac:picMk id="2" creationId="{704AE5C8-E546-D381-1E81-A24AE907F3B4}"/>
          </ac:picMkLst>
        </pc:picChg>
        <pc:picChg chg="mod">
          <ac:chgData name="Chris Droussiotis" userId="66921b89f68d3868" providerId="LiveId" clId="{E881E119-6611-4039-9E9D-7AA3D191E923}" dt="2024-01-23T11:49:44.060" v="16" actId="1076"/>
          <ac:picMkLst>
            <pc:docMk/>
            <pc:sldMk cId="545888849" sldId="293"/>
            <ac:picMk id="4" creationId="{93B00876-8B4C-D3BF-785E-D3F5078AF39C}"/>
          </ac:picMkLst>
        </pc:picChg>
      </pc:sldChg>
      <pc:sldMasterChg chg="modSldLayout">
        <pc:chgData name="Chris Droussiotis" userId="66921b89f68d3868" providerId="LiveId" clId="{E881E119-6611-4039-9E9D-7AA3D191E923}" dt="2024-01-23T11:48:42.093" v="3"/>
        <pc:sldMasterMkLst>
          <pc:docMk/>
          <pc:sldMasterMk cId="3169781740" sldId="2147483662"/>
        </pc:sldMasterMkLst>
        <pc:sldLayoutChg chg="delSp">
          <pc:chgData name="Chris Droussiotis" userId="66921b89f68d3868" providerId="LiveId" clId="{E881E119-6611-4039-9E9D-7AA3D191E923}" dt="2024-01-23T11:48:42.093" v="3"/>
          <pc:sldLayoutMkLst>
            <pc:docMk/>
            <pc:sldMasterMk cId="3169781740" sldId="2147483662"/>
            <pc:sldLayoutMk cId="3906264083" sldId="2147483674"/>
          </pc:sldLayoutMkLst>
          <pc:spChg chg="del">
            <ac:chgData name="Chris Droussiotis" userId="66921b89f68d3868" providerId="LiveId" clId="{E881E119-6611-4039-9E9D-7AA3D191E923}" dt="2024-01-23T11:48:42.093" v="3"/>
            <ac:spMkLst>
              <pc:docMk/>
              <pc:sldMasterMk cId="3169781740" sldId="2147483662"/>
              <pc:sldLayoutMk cId="3906264083" sldId="2147483674"/>
              <ac:spMk id="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DC29DAE-333C-4F95-8E7B-C39E91488A29}" type="datetimeFigureOut">
              <a:rPr lang="en-US" smtClean="0"/>
              <a:t>1/23/2024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4226B38-7E51-47D9-9CCE-0BA1E9FD2F7C}" type="slidenum">
              <a:rPr lang="en-US" smtClean="0"/>
              <a:t>‹#›</a:t>
            </a:fld>
            <a:endParaRPr lang="en-US"/>
          </a:p>
        </p:txBody>
      </p:sp>
    </p:spTree>
    <p:extLst>
      <p:ext uri="{BB962C8B-B14F-4D97-AF65-F5344CB8AC3E}">
        <p14:creationId xmlns:p14="http://schemas.microsoft.com/office/powerpoint/2010/main" val="262189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C2A4784-A91B-4EDC-81DD-0E5A194D1BA2}" type="datetimeFigureOut">
              <a:rPr lang="en-US" smtClean="0"/>
              <a:t>1/23/2024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55A9390-1FF5-4AA7-83CC-63874AD83B1D}" type="slidenum">
              <a:rPr lang="en-US" smtClean="0"/>
              <a:t>‹#›</a:t>
            </a:fld>
            <a:endParaRPr lang="en-US"/>
          </a:p>
        </p:txBody>
      </p:sp>
    </p:spTree>
    <p:extLst>
      <p:ext uri="{BB962C8B-B14F-4D97-AF65-F5344CB8AC3E}">
        <p14:creationId xmlns:p14="http://schemas.microsoft.com/office/powerpoint/2010/main" val="30348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defRPr>
            </a:lvl1pPr>
            <a:lvl2pPr marL="742950" indent="-285750" defTabSz="915988">
              <a:defRPr>
                <a:solidFill>
                  <a:schemeClr val="tx1"/>
                </a:solidFill>
                <a:latin typeface="Arial" panose="020B0604020202020204" pitchFamily="34" charset="0"/>
              </a:defRPr>
            </a:lvl2pPr>
            <a:lvl3pPr marL="1143000" indent="-228600" defTabSz="915988">
              <a:defRPr>
                <a:solidFill>
                  <a:schemeClr val="tx1"/>
                </a:solidFill>
                <a:latin typeface="Arial" panose="020B0604020202020204" pitchFamily="34" charset="0"/>
              </a:defRPr>
            </a:lvl3pPr>
            <a:lvl4pPr marL="1600200" indent="-228600" defTabSz="915988">
              <a:defRPr>
                <a:solidFill>
                  <a:schemeClr val="tx1"/>
                </a:solidFill>
                <a:latin typeface="Arial" panose="020B0604020202020204" pitchFamily="34" charset="0"/>
              </a:defRPr>
            </a:lvl4pPr>
            <a:lvl5pPr marL="2057400" indent="-228600" defTabSz="915988">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fld id="{CC3C6372-0082-439A-922E-91FF746E7DF0}"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290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briefly examine each of these markets, key statistics, and how we will examine them throughout this course.</a:t>
            </a:r>
          </a:p>
          <a:p>
            <a:endParaRPr lang="en-US" dirty="0"/>
          </a:p>
        </p:txBody>
      </p:sp>
      <p:sp>
        <p:nvSpPr>
          <p:cNvPr id="4" name="Slide Number Placeholder 3"/>
          <p:cNvSpPr>
            <a:spLocks noGrp="1"/>
          </p:cNvSpPr>
          <p:nvPr>
            <p:ph type="sldNum" sz="quarter" idx="10"/>
          </p:nvPr>
        </p:nvSpPr>
        <p:spPr/>
        <p:txBody>
          <a:bodyPr/>
          <a:lstStyle/>
          <a:p>
            <a:fld id="{455A9390-1FF5-4AA7-83CC-63874AD83B1D}" type="slidenum">
              <a:rPr lang="en-US" smtClean="0"/>
              <a:t>3</a:t>
            </a:fld>
            <a:endParaRPr lang="en-US"/>
          </a:p>
        </p:txBody>
      </p:sp>
    </p:spTree>
    <p:extLst>
      <p:ext uri="{BB962C8B-B14F-4D97-AF65-F5344CB8AC3E}">
        <p14:creationId xmlns:p14="http://schemas.microsoft.com/office/powerpoint/2010/main" val="185748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ヒラギノ角ゴ Pro W3" charset="0"/>
              </a:rPr>
              <a:t>Concluding </a:t>
            </a:r>
            <a:r>
              <a:rPr lang="en-US" dirty="0" err="1">
                <a:ea typeface="ヒラギノ角ゴ Pro W3" charset="0"/>
              </a:rPr>
              <a:t>Remarks:</a:t>
            </a:r>
            <a:r>
              <a:rPr lang="en-US" sz="1200" dirty="0" err="1">
                <a:ea typeface="ヒラギノ角ゴ Pro W3" charset="0"/>
                <a:cs typeface="ヒラギノ角ゴ Pro W3" charset="0"/>
              </a:rPr>
              <a:t>This</a:t>
            </a:r>
            <a:r>
              <a:rPr lang="en-US" sz="1200" dirty="0">
                <a:ea typeface="ヒラギノ角ゴ Pro W3" charset="0"/>
                <a:cs typeface="ヒラギノ角ゴ Pro W3" charset="0"/>
              </a:rPr>
              <a:t> field is an exciting one, and this course will help you develop skills to further your career and your understanding of financial events.</a:t>
            </a:r>
          </a:p>
          <a:p>
            <a:r>
              <a:rPr lang="en-US" sz="1200" dirty="0">
                <a:ea typeface="ヒラギノ角ゴ Pro W3" charset="0"/>
                <a:cs typeface="ヒラギノ角ゴ Pro W3" charset="0"/>
              </a:rPr>
              <a:t>You will also have a better understanding of the controversies to hotly debated in the political arena.</a:t>
            </a:r>
            <a:endParaRPr lang="en-US" sz="1200" dirty="0"/>
          </a:p>
          <a:p>
            <a:endParaRPr lang="en-US" dirty="0"/>
          </a:p>
        </p:txBody>
      </p:sp>
      <p:sp>
        <p:nvSpPr>
          <p:cNvPr id="4" name="Slide Number Placeholder 3"/>
          <p:cNvSpPr>
            <a:spLocks noGrp="1"/>
          </p:cNvSpPr>
          <p:nvPr>
            <p:ph type="sldNum" sz="quarter" idx="10"/>
          </p:nvPr>
        </p:nvSpPr>
        <p:spPr/>
        <p:txBody>
          <a:bodyPr/>
          <a:lstStyle/>
          <a:p>
            <a:fld id="{455A9390-1FF5-4AA7-83CC-63874AD83B1D}" type="slidenum">
              <a:rPr lang="en-US" smtClean="0"/>
              <a:t>24</a:t>
            </a:fld>
            <a:endParaRPr lang="en-US"/>
          </a:p>
        </p:txBody>
      </p:sp>
    </p:spTree>
    <p:extLst>
      <p:ext uri="{BB962C8B-B14F-4D97-AF65-F5344CB8AC3E}">
        <p14:creationId xmlns:p14="http://schemas.microsoft.com/office/powerpoint/2010/main" val="138313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292896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E4D2-4B74-45C4-9AA8-17C0C916998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215404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392378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140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56167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36816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32715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05689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858610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142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286637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33206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0E4D2-4B74-45C4-9AA8-17C0C916998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212741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0E4D2-4B74-45C4-9AA8-17C0C9169987}"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228132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8152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1199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840E4D2-4B74-45C4-9AA8-17C0C9169987}" type="datetimeFigureOut">
              <a:rPr lang="en-US" smtClean="0"/>
              <a:t>1/23/2024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316073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E4D2-4B74-45C4-9AA8-17C0C916998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BE4F8-AE60-48E6-B6EC-36B4D0CD2E3E}" type="slidenum">
              <a:rPr lang="en-US" smtClean="0"/>
              <a:t>‹#›</a:t>
            </a:fld>
            <a:endParaRPr lang="en-US"/>
          </a:p>
        </p:txBody>
      </p:sp>
    </p:spTree>
    <p:extLst>
      <p:ext uri="{BB962C8B-B14F-4D97-AF65-F5344CB8AC3E}">
        <p14:creationId xmlns:p14="http://schemas.microsoft.com/office/powerpoint/2010/main" val="302295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40E4D2-4B74-45C4-9AA8-17C0C9169987}" type="datetimeFigureOut">
              <a:rPr lang="en-US" smtClean="0"/>
              <a:t>1/23/2024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EBE4F8-AE60-48E6-B6EC-36B4D0CD2E3E}" type="slidenum">
              <a:rPr lang="en-US" smtClean="0"/>
              <a:t>‹#›</a:t>
            </a:fld>
            <a:endParaRPr lang="en-US"/>
          </a:p>
        </p:txBody>
      </p:sp>
    </p:spTree>
    <p:extLst>
      <p:ext uri="{BB962C8B-B14F-4D97-AF65-F5344CB8AC3E}">
        <p14:creationId xmlns:p14="http://schemas.microsoft.com/office/powerpoint/2010/main" val="1785528547"/>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red.stlouisfed.org/series/DJ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red.stlouisfed.org/series/TWEXMMT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tfdb.com/" TargetMode="External"/><Relationship Id="rId13" Type="http://schemas.openxmlformats.org/officeDocument/2006/relationships/hyperlink" Target="https://en.macromicro.me/" TargetMode="External"/><Relationship Id="rId18" Type="http://schemas.openxmlformats.org/officeDocument/2006/relationships/hyperlink" Target="https://lnkd.in/gQEjzWzW" TargetMode="External"/><Relationship Id="rId3" Type="http://schemas.openxmlformats.org/officeDocument/2006/relationships/image" Target="../media/image15.jpeg"/><Relationship Id="rId21" Type="http://schemas.openxmlformats.org/officeDocument/2006/relationships/hyperlink" Target="https://finance.yahoo.com/" TargetMode="External"/><Relationship Id="rId7" Type="http://schemas.openxmlformats.org/officeDocument/2006/relationships/hyperlink" Target="https://lnkd.in/gP9FEXzX" TargetMode="External"/><Relationship Id="rId12" Type="http://schemas.openxmlformats.org/officeDocument/2006/relationships/hyperlink" Target="https://www.investing.com/" TargetMode="External"/><Relationship Id="rId17" Type="http://schemas.openxmlformats.org/officeDocument/2006/relationships/hyperlink" Target="https://seekingalpha.com/" TargetMode="External"/><Relationship Id="rId2" Type="http://schemas.openxmlformats.org/officeDocument/2006/relationships/image" Target="../media/image1.jpeg"/><Relationship Id="rId16" Type="http://schemas.openxmlformats.org/officeDocument/2006/relationships/hyperlink" Target="https://lnkd.in/gRCA676Q" TargetMode="External"/><Relationship Id="rId20" Type="http://schemas.openxmlformats.org/officeDocument/2006/relationships/hyperlink" Target="https://lnkd.in/gDcDb6dy" TargetMode="External"/><Relationship Id="rId1" Type="http://schemas.openxmlformats.org/officeDocument/2006/relationships/slideLayout" Target="../slideLayouts/slideLayout2.xml"/><Relationship Id="rId6" Type="http://schemas.openxmlformats.org/officeDocument/2006/relationships/hyperlink" Target="https://lnkd.in/g8ThTi3a" TargetMode="External"/><Relationship Id="rId11" Type="http://schemas.openxmlformats.org/officeDocument/2006/relationships/hyperlink" Target="https://lnkd.in/gWHw9Fhg" TargetMode="External"/><Relationship Id="rId5" Type="http://schemas.openxmlformats.org/officeDocument/2006/relationships/hyperlink" Target="https://www.barchart.com/" TargetMode="External"/><Relationship Id="rId15" Type="http://schemas.openxmlformats.org/officeDocument/2006/relationships/hyperlink" Target="https://lnkd.in/giKy_WHw" TargetMode="External"/><Relationship Id="rId10" Type="http://schemas.openxmlformats.org/officeDocument/2006/relationships/hyperlink" Target="https://lnkd.in/g8dKMMN2" TargetMode="External"/><Relationship Id="rId19" Type="http://schemas.openxmlformats.org/officeDocument/2006/relationships/hyperlink" Target="https://www.tiingo.com/" TargetMode="External"/><Relationship Id="rId4" Type="http://schemas.openxmlformats.org/officeDocument/2006/relationships/hyperlink" Target="https://lnkd.in/g7wv6F9K" TargetMode="External"/><Relationship Id="rId9" Type="http://schemas.openxmlformats.org/officeDocument/2006/relationships/hyperlink" Target="https://finviz.com/" TargetMode="External"/><Relationship Id="rId14" Type="http://schemas.openxmlformats.org/officeDocument/2006/relationships/hyperlink" Target="https://lnkd.in/gcWCY34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red.stlouisfed.org/series/GS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series/GS10" TargetMode="External"/><Relationship Id="rId2" Type="http://schemas.openxmlformats.org/officeDocument/2006/relationships/hyperlink" Target="https://fred.stlouisfed.org/series/GS1"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ed.stlouisfed.org/series/GS10" TargetMode="External"/><Relationship Id="rId2" Type="http://schemas.openxmlformats.org/officeDocument/2006/relationships/hyperlink" Target="https://fred.stlouisfed.org/series/TB3M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fred.stlouisfed.org/series/BA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268" name="Picture 139267" descr="Calculator, pen, compass, money and a paper with graphs printed on it">
            <a:extLst>
              <a:ext uri="{FF2B5EF4-FFF2-40B4-BE49-F238E27FC236}">
                <a16:creationId xmlns:a16="http://schemas.microsoft.com/office/drawing/2014/main" id="{42C7C039-2DF5-6D38-3C95-F64715E5D337}"/>
              </a:ext>
            </a:extLst>
          </p:cNvPr>
          <p:cNvPicPr>
            <a:picLocks noChangeAspect="1"/>
          </p:cNvPicPr>
          <p:nvPr/>
        </p:nvPicPr>
        <p:blipFill rotWithShape="1">
          <a:blip r:embed="rId3"/>
          <a:srcRect b="6639"/>
          <a:stretch/>
        </p:blipFill>
        <p:spPr>
          <a:xfrm>
            <a:off x="-3047" y="10"/>
            <a:ext cx="12191999" cy="6857990"/>
          </a:xfrm>
          <a:prstGeom prst="rect">
            <a:avLst/>
          </a:prstGeom>
        </p:spPr>
      </p:pic>
      <p:sp>
        <p:nvSpPr>
          <p:cNvPr id="139266" name="Rectangle 2"/>
          <p:cNvSpPr>
            <a:spLocks noGrp="1" noChangeArrowheads="1"/>
          </p:cNvSpPr>
          <p:nvPr>
            <p:ph type="ctrTitle" idx="4294967295"/>
          </p:nvPr>
        </p:nvSpPr>
        <p:spPr bwMode="auto">
          <a:xfrm>
            <a:off x="2133600" y="325438"/>
            <a:ext cx="10058400" cy="3575050"/>
          </a:xfrm>
          <a:effectLst>
            <a:outerShdw blurRad="50800" dist="38100" dir="2700000" algn="tl" rotWithShape="0">
              <a:prstClr val="black">
                <a:alpha val="40000"/>
              </a:prstClr>
            </a:outerShdw>
          </a:effectLst>
        </p:spPr>
        <p:txBody>
          <a:bodyPr vert="horz" lIns="92075" tIns="46038" rIns="92075" bIns="46038" rtlCol="0">
            <a:normAutofit/>
          </a:bodyPr>
          <a:lstStyle/>
          <a:p>
            <a:pPr algn="ctr">
              <a:defRPr/>
            </a:pPr>
            <a:r>
              <a:rPr lang="en-US" sz="5200">
                <a:solidFill>
                  <a:srgbClr val="FFFFFF"/>
                </a:solidFill>
              </a:rPr>
              <a:t>Topic #1: Introduction</a:t>
            </a:r>
            <a:br>
              <a:rPr lang="en-US" sz="5200">
                <a:solidFill>
                  <a:srgbClr val="FFFFFF"/>
                </a:solidFill>
              </a:rPr>
            </a:br>
            <a:r>
              <a:rPr lang="en-US" sz="5200">
                <a:solidFill>
                  <a:srgbClr val="FFFFFF"/>
                </a:solidFill>
              </a:rPr>
              <a:t> </a:t>
            </a:r>
            <a:br>
              <a:rPr lang="en-US" sz="5200">
                <a:solidFill>
                  <a:srgbClr val="FFFFFF"/>
                </a:solidFill>
                <a:effectLst>
                  <a:outerShdw blurRad="38100" dist="38100" dir="2700000" algn="tl">
                    <a:srgbClr val="C0C0C0"/>
                  </a:outerShdw>
                </a:effectLst>
              </a:rPr>
            </a:br>
            <a:r>
              <a:rPr lang="en-US" sz="5200" b="0" i="0">
                <a:solidFill>
                  <a:srgbClr val="FFFFFF"/>
                </a:solidFill>
                <a:effectLst>
                  <a:outerShdw blurRad="38100" dist="38100" dir="2700000" algn="tl">
                    <a:srgbClr val="C0C0C0"/>
                  </a:outerShdw>
                </a:effectLst>
              </a:rPr>
              <a:t> </a:t>
            </a:r>
          </a:p>
        </p:txBody>
      </p:sp>
      <p:sp>
        <p:nvSpPr>
          <p:cNvPr id="16387" name="TextBox 2"/>
          <p:cNvSpPr txBox="1">
            <a:spLocks noChangeArrowheads="1"/>
          </p:cNvSpPr>
          <p:nvPr/>
        </p:nvSpPr>
        <p:spPr bwMode="auto">
          <a:xfrm>
            <a:off x="1100051" y="4072043"/>
            <a:ext cx="10058400" cy="128270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50000"/>
              </a:spcBef>
              <a:buClrTx/>
              <a:buFontTx/>
              <a:buNone/>
            </a:pPr>
            <a:r>
              <a:rPr lang="en-US" altLang="en-US">
                <a:solidFill>
                  <a:srgbClr val="FFFFFF"/>
                </a:solidFill>
                <a:latin typeface="Times New Roman" panose="02020603050405020304" pitchFamily="18" charset="0"/>
                <a:cs typeface="Times New Roman" panose="02020603050405020304" pitchFamily="18" charset="0"/>
              </a:rPr>
              <a:t>ECON 2408</a:t>
            </a:r>
          </a:p>
          <a:p>
            <a:pPr algn="ctr" eaLnBrk="1" hangingPunct="1">
              <a:lnSpc>
                <a:spcPct val="90000"/>
              </a:lnSpc>
              <a:spcBef>
                <a:spcPct val="50000"/>
              </a:spcBef>
              <a:buClrTx/>
              <a:buFontTx/>
              <a:buNone/>
            </a:pPr>
            <a:r>
              <a:rPr lang="en-US" altLang="en-US">
                <a:solidFill>
                  <a:srgbClr val="FFFFFF"/>
                </a:solidFill>
                <a:latin typeface="Times New Roman" panose="02020603050405020304" pitchFamily="18" charset="0"/>
                <a:cs typeface="Times New Roman" panose="02020603050405020304" pitchFamily="18" charset="0"/>
              </a:rPr>
              <a:t>Money and Banking</a:t>
            </a:r>
          </a:p>
        </p:txBody>
      </p:sp>
    </p:spTree>
    <p:extLst>
      <p:ext uri="{BB962C8B-B14F-4D97-AF65-F5344CB8AC3E}">
        <p14:creationId xmlns:p14="http://schemas.microsoft.com/office/powerpoint/2010/main" val="409112924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9266"/>
                                        </p:tgtEl>
                                        <p:attrNameLst>
                                          <p:attrName>style.visibility</p:attrName>
                                        </p:attrNameLst>
                                      </p:cBhvr>
                                      <p:to>
                                        <p:strVal val="visible"/>
                                      </p:to>
                                    </p:set>
                                    <p:animEffect transition="in" filter="fade">
                                      <p:cBhvr>
                                        <p:cTn id="7" dur="7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1.2 Stock Prices as Measured by the Dow Jones Industrial Average</a:t>
            </a:r>
          </a:p>
        </p:txBody>
      </p:sp>
      <p:sp>
        <p:nvSpPr>
          <p:cNvPr id="3" name="Content Placeholder 2"/>
          <p:cNvSpPr>
            <a:spLocks noGrp="1"/>
          </p:cNvSpPr>
          <p:nvPr>
            <p:ph idx="1"/>
          </p:nvPr>
        </p:nvSpPr>
        <p:spPr>
          <a:xfrm>
            <a:off x="1981200" y="5715001"/>
            <a:ext cx="8229600" cy="258763"/>
          </a:xfrm>
        </p:spPr>
        <p:txBody>
          <a:bodyPr>
            <a:normAutofit lnSpcReduction="10000"/>
          </a:bodyPr>
          <a:lstStyle/>
          <a:p>
            <a:pPr marL="0" indent="0">
              <a:buNone/>
            </a:pPr>
            <a:r>
              <a:rPr lang="en-IN" sz="1200" i="1" dirty="0"/>
              <a:t>Source</a:t>
            </a:r>
            <a:r>
              <a:rPr lang="en-IN" sz="1200" dirty="0"/>
              <a:t>: Federal Reserve Bank of St. Louis, FRED database: </a:t>
            </a:r>
            <a:r>
              <a:rPr lang="en-IN" sz="1200" dirty="0">
                <a:hlinkClick r:id="rId2"/>
              </a:rPr>
              <a:t>https://fred.stlouisfed.org/series/DJIA</a:t>
            </a:r>
            <a:r>
              <a:rPr lang="en-IN" sz="1200" dirty="0"/>
              <a:t>.</a:t>
            </a:r>
            <a:endParaRPr lang="en-US" sz="1200" dirty="0"/>
          </a:p>
        </p:txBody>
      </p:sp>
      <p:pic>
        <p:nvPicPr>
          <p:cNvPr id="6" name="Picture 5">
            <a:extLst>
              <a:ext uri="{FF2B5EF4-FFF2-40B4-BE49-F238E27FC236}">
                <a16:creationId xmlns:a16="http://schemas.microsoft.com/office/drawing/2014/main" id="{8C961C92-43A6-D25F-CD77-63C0984F99BF}"/>
              </a:ext>
            </a:extLst>
          </p:cNvPr>
          <p:cNvPicPr>
            <a:picLocks noChangeAspect="1"/>
          </p:cNvPicPr>
          <p:nvPr/>
        </p:nvPicPr>
        <p:blipFill>
          <a:blip r:embed="rId3"/>
          <a:stretch>
            <a:fillRect/>
          </a:stretch>
        </p:blipFill>
        <p:spPr>
          <a:xfrm>
            <a:off x="924560" y="1403618"/>
            <a:ext cx="6238240" cy="4089281"/>
          </a:xfrm>
          <a:prstGeom prst="rect">
            <a:avLst/>
          </a:prstGeom>
        </p:spPr>
      </p:pic>
    </p:spTree>
    <p:extLst>
      <p:ext uri="{BB962C8B-B14F-4D97-AF65-F5344CB8AC3E}">
        <p14:creationId xmlns:p14="http://schemas.microsoft.com/office/powerpoint/2010/main" val="84127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The Stock Market </a:t>
            </a:r>
            <a:r>
              <a:rPr lang="en-US" sz="1800" dirty="0">
                <a:ea typeface="ヒラギノ角ゴ Pro W3" charset="0"/>
              </a:rPr>
              <a:t>(2 of 3)</a:t>
            </a:r>
            <a:endParaRPr lang="en-US" dirty="0"/>
          </a:p>
        </p:txBody>
      </p:sp>
      <p:sp>
        <p:nvSpPr>
          <p:cNvPr id="3" name="Content Placeholder 2"/>
          <p:cNvSpPr>
            <a:spLocks noGrp="1"/>
          </p:cNvSpPr>
          <p:nvPr>
            <p:ph idx="1"/>
          </p:nvPr>
        </p:nvSpPr>
        <p:spPr/>
        <p:txBody>
          <a:bodyPr/>
          <a:lstStyle/>
          <a:p>
            <a:pPr marL="0" indent="0">
              <a:buNone/>
            </a:pPr>
            <a:r>
              <a:rPr lang="en-US" sz="2400" dirty="0">
                <a:ea typeface="ヒラギノ角ゴ Pro W3" charset="0"/>
                <a:cs typeface="ヒラギノ角ゴ Pro W3" charset="0"/>
              </a:rPr>
              <a:t>Companies, not just individuals, also watch the market.</a:t>
            </a:r>
          </a:p>
          <a:p>
            <a:r>
              <a:rPr lang="en-US" sz="2400" dirty="0">
                <a:ea typeface="ヒラギノ角ゴ Pro W3" charset="0"/>
                <a:cs typeface="ヒラギノ角ゴ Pro W3" charset="0"/>
              </a:rPr>
              <a:t>Often seeking additional funding</a:t>
            </a:r>
          </a:p>
          <a:p>
            <a:r>
              <a:rPr lang="en-US" sz="2400" dirty="0">
                <a:ea typeface="ヒラギノ角ゴ Pro W3" charset="0"/>
                <a:cs typeface="ヒラギノ角ゴ Pro W3" charset="0"/>
              </a:rPr>
              <a:t>The success of SEOs is dependent on the company’s stock</a:t>
            </a:r>
          </a:p>
          <a:p>
            <a:pPr lvl="1"/>
            <a:r>
              <a:rPr lang="en-US" sz="2000" dirty="0"/>
              <a:t>Fundamental – Profit translates to Firm Value to higher stock</a:t>
            </a:r>
          </a:p>
        </p:txBody>
      </p:sp>
    </p:spTree>
    <p:extLst>
      <p:ext uri="{BB962C8B-B14F-4D97-AF65-F5344CB8AC3E}">
        <p14:creationId xmlns:p14="http://schemas.microsoft.com/office/powerpoint/2010/main" val="341970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The Stock Market </a:t>
            </a:r>
            <a:r>
              <a:rPr lang="en-US" sz="1800" dirty="0">
                <a:ea typeface="ヒラギノ角ゴ Pro W3" charset="0"/>
              </a:rPr>
              <a:t>(3 of 3)</a:t>
            </a:r>
            <a:endParaRPr lang="en-US" dirty="0"/>
          </a:p>
        </p:txBody>
      </p:sp>
      <p:sp>
        <p:nvSpPr>
          <p:cNvPr id="3" name="Content Placeholder 2"/>
          <p:cNvSpPr>
            <a:spLocks noGrp="1"/>
          </p:cNvSpPr>
          <p:nvPr>
            <p:ph idx="1"/>
          </p:nvPr>
        </p:nvSpPr>
        <p:spPr/>
        <p:txBody>
          <a:bodyPr/>
          <a:lstStyle/>
          <a:p>
            <a:r>
              <a:rPr lang="en-US" sz="2400" dirty="0">
                <a:ea typeface="ヒラギノ角ゴ Pro W3" charset="0"/>
                <a:cs typeface="ヒラギノ角ゴ Pro W3" charset="0"/>
              </a:rPr>
              <a:t>In chapter 2, we will examine the role of the stock market in the financial system.</a:t>
            </a:r>
          </a:p>
          <a:p>
            <a:r>
              <a:rPr lang="en-US" sz="2400" dirty="0">
                <a:ea typeface="ヒラギノ角ゴ Pro W3" charset="0"/>
                <a:cs typeface="ヒラギノ角ゴ Pro W3" charset="0"/>
              </a:rPr>
              <a:t>In 13, we will further look at how stock prices behave to information in the marketplace.</a:t>
            </a:r>
          </a:p>
          <a:p>
            <a:pPr lvl="1"/>
            <a:r>
              <a:rPr lang="en-US" sz="2000" dirty="0"/>
              <a:t>Fundamental</a:t>
            </a:r>
          </a:p>
          <a:p>
            <a:pPr lvl="1"/>
            <a:r>
              <a:rPr lang="en-US" sz="2000" dirty="0"/>
              <a:t>Technical</a:t>
            </a:r>
          </a:p>
          <a:p>
            <a:pPr lvl="1"/>
            <a:r>
              <a:rPr lang="en-US" sz="2000" dirty="0"/>
              <a:t>Behavioral</a:t>
            </a:r>
          </a:p>
        </p:txBody>
      </p:sp>
    </p:spTree>
    <p:extLst>
      <p:ext uri="{BB962C8B-B14F-4D97-AF65-F5344CB8AC3E}">
        <p14:creationId xmlns:p14="http://schemas.microsoft.com/office/powerpoint/2010/main" val="160225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The Foreign Exchange Market </a:t>
            </a:r>
            <a:r>
              <a:rPr lang="en-US" sz="1800" dirty="0">
                <a:ea typeface="ヒラギノ角ゴ Pro W3" charset="0"/>
              </a:rPr>
              <a:t>(1 of 2)</a:t>
            </a:r>
            <a:endParaRPr lang="en-US" dirty="0"/>
          </a:p>
        </p:txBody>
      </p:sp>
      <p:sp>
        <p:nvSpPr>
          <p:cNvPr id="3" name="Content Placeholder 2"/>
          <p:cNvSpPr>
            <a:spLocks noGrp="1"/>
          </p:cNvSpPr>
          <p:nvPr>
            <p:ph idx="1"/>
          </p:nvPr>
        </p:nvSpPr>
        <p:spPr/>
        <p:txBody>
          <a:bodyPr/>
          <a:lstStyle/>
          <a:p>
            <a:r>
              <a:rPr lang="en-US" sz="2400" dirty="0">
                <a:ea typeface="ヒラギノ角ゴ Pro W3" charset="0"/>
                <a:cs typeface="ヒラギノ角ゴ Pro W3" charset="0"/>
              </a:rPr>
              <a:t>The foreign exchange market is where international currencies trade and exchange rates are set.</a:t>
            </a:r>
          </a:p>
          <a:p>
            <a:r>
              <a:rPr lang="en-US" sz="2400" dirty="0">
                <a:ea typeface="ヒラギノ角ゴ Pro W3" charset="0"/>
                <a:cs typeface="ヒラギノ角ゴ Pro W3" charset="0"/>
              </a:rPr>
              <a:t>Although most people know little about this market, it has a </a:t>
            </a:r>
            <a:r>
              <a:rPr lang="en-US" sz="2400" b="1" i="1" dirty="0">
                <a:ea typeface="ヒラギノ角ゴ Pro W3" charset="0"/>
                <a:cs typeface="ヒラギノ角ゴ Pro W3" charset="0"/>
              </a:rPr>
              <a:t>daily</a:t>
            </a:r>
            <a:r>
              <a:rPr lang="en-US" sz="2400" dirty="0">
                <a:ea typeface="ヒラギノ角ゴ Pro W3" charset="0"/>
                <a:cs typeface="ヒラギノ角ゴ Pro W3" charset="0"/>
              </a:rPr>
              <a:t> volume around $5 trillion!</a:t>
            </a:r>
            <a:endParaRPr lang="en-US" sz="2400" dirty="0"/>
          </a:p>
        </p:txBody>
      </p:sp>
    </p:spTree>
    <p:extLst>
      <p:ext uri="{BB962C8B-B14F-4D97-AF65-F5344CB8AC3E}">
        <p14:creationId xmlns:p14="http://schemas.microsoft.com/office/powerpoint/2010/main" val="128318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1.3 Exchange Rate of the U.S. Dollar</a:t>
            </a:r>
          </a:p>
        </p:txBody>
      </p:sp>
      <p:sp>
        <p:nvSpPr>
          <p:cNvPr id="3" name="Content Placeholder 2"/>
          <p:cNvSpPr>
            <a:spLocks noGrp="1"/>
          </p:cNvSpPr>
          <p:nvPr>
            <p:ph idx="1"/>
          </p:nvPr>
        </p:nvSpPr>
        <p:spPr>
          <a:xfrm>
            <a:off x="1981200" y="5788153"/>
            <a:ext cx="8229600" cy="258763"/>
          </a:xfrm>
        </p:spPr>
        <p:txBody>
          <a:bodyPr>
            <a:normAutofit lnSpcReduction="10000"/>
          </a:bodyPr>
          <a:lstStyle/>
          <a:p>
            <a:pPr marL="0" indent="0">
              <a:buNone/>
            </a:pPr>
            <a:r>
              <a:rPr lang="en-IN" sz="1200" i="1" dirty="0"/>
              <a:t>Source</a:t>
            </a:r>
            <a:r>
              <a:rPr lang="en-IN" sz="1200" dirty="0"/>
              <a:t>: Federal Reserve Bank of St. Louis, FRED database: </a:t>
            </a:r>
            <a:r>
              <a:rPr lang="en-IN" sz="1200" dirty="0">
                <a:hlinkClick r:id="rId2"/>
              </a:rPr>
              <a:t>https://fred.stlouisfed.org/series/TWEXMMTH</a:t>
            </a:r>
            <a:r>
              <a:rPr lang="en-IN" sz="1200" dirty="0"/>
              <a:t>.</a:t>
            </a:r>
            <a:endParaRPr lang="en-US" sz="1200" dirty="0"/>
          </a:p>
        </p:txBody>
      </p:sp>
      <p:pic>
        <p:nvPicPr>
          <p:cNvPr id="6" name="Picture 5">
            <a:extLst>
              <a:ext uri="{FF2B5EF4-FFF2-40B4-BE49-F238E27FC236}">
                <a16:creationId xmlns:a16="http://schemas.microsoft.com/office/drawing/2014/main" id="{1C3626A6-4E74-0AEA-BA4B-01B5358276F5}"/>
              </a:ext>
            </a:extLst>
          </p:cNvPr>
          <p:cNvPicPr>
            <a:picLocks noChangeAspect="1"/>
          </p:cNvPicPr>
          <p:nvPr/>
        </p:nvPicPr>
        <p:blipFill>
          <a:blip r:embed="rId3"/>
          <a:stretch>
            <a:fillRect/>
          </a:stretch>
        </p:blipFill>
        <p:spPr>
          <a:xfrm>
            <a:off x="904557" y="1265237"/>
            <a:ext cx="4957763" cy="4299471"/>
          </a:xfrm>
          <a:prstGeom prst="rect">
            <a:avLst/>
          </a:prstGeom>
        </p:spPr>
      </p:pic>
    </p:spTree>
    <p:extLst>
      <p:ext uri="{BB962C8B-B14F-4D97-AF65-F5344CB8AC3E}">
        <p14:creationId xmlns:p14="http://schemas.microsoft.com/office/powerpoint/2010/main" val="387392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a:t>
            </a:r>
            <a:br>
              <a:rPr lang="en-US" dirty="0">
                <a:ea typeface="ヒラギノ角ゴ Pro W3" charset="0"/>
              </a:rPr>
            </a:br>
            <a:r>
              <a:rPr lang="en-US" dirty="0">
                <a:ea typeface="ヒラギノ角ゴ Pro W3" charset="0"/>
              </a:rPr>
              <a:t>The Foreign Exchange Market </a:t>
            </a:r>
            <a:r>
              <a:rPr lang="en-US" sz="1800" dirty="0">
                <a:ea typeface="ヒラギノ角ゴ Pro W3" charset="0"/>
              </a:rPr>
              <a:t>(2 of 2)</a:t>
            </a:r>
            <a:endParaRPr lang="en-US" dirty="0"/>
          </a:p>
        </p:txBody>
      </p:sp>
      <p:sp>
        <p:nvSpPr>
          <p:cNvPr id="3" name="Content Placeholder 2"/>
          <p:cNvSpPr>
            <a:spLocks noGrp="1"/>
          </p:cNvSpPr>
          <p:nvPr>
            <p:ph idx="1"/>
          </p:nvPr>
        </p:nvSpPr>
        <p:spPr/>
        <p:txBody>
          <a:bodyPr/>
          <a:lstStyle/>
          <a:p>
            <a:pPr>
              <a:defRPr/>
            </a:pPr>
            <a:r>
              <a:rPr lang="en-US" altLang="en-US" sz="2400" dirty="0"/>
              <a:t>These fluctuations matter!</a:t>
            </a:r>
          </a:p>
          <a:p>
            <a:pPr lvl="1"/>
            <a:r>
              <a:rPr lang="en-US" altLang="en-US" dirty="0"/>
              <a:t>This past year, consumers have found that vacationing in Europe is cheap, due to a strong dollar relative to the Euro – That’s Good</a:t>
            </a:r>
            <a:endParaRPr lang="en-US" dirty="0"/>
          </a:p>
          <a:p>
            <a:pPr lvl="1"/>
            <a:r>
              <a:rPr lang="en-US" altLang="en-US" dirty="0"/>
              <a:t>When the dollar strengthens, foreign purchase of domestic goods falls. – That’s bad</a:t>
            </a:r>
          </a:p>
          <a:p>
            <a:pPr marL="0" indent="0">
              <a:buNone/>
            </a:pPr>
            <a:r>
              <a:rPr lang="en-US" dirty="0">
                <a:ea typeface="ヒラギノ角ゴ Pro W3" charset="0"/>
                <a:cs typeface="ヒラギノ角ゴ Pro W3" charset="0"/>
              </a:rPr>
              <a:t>In chapter 15, we will examine how exchange rates are determined in both the short- and long-run.</a:t>
            </a:r>
            <a:endParaRPr lang="en-US" dirty="0"/>
          </a:p>
          <a:p>
            <a:pPr marL="457200" lvl="1" indent="0">
              <a:buNone/>
            </a:pPr>
            <a:endParaRPr lang="en-US" altLang="en-US" dirty="0"/>
          </a:p>
        </p:txBody>
      </p:sp>
    </p:spTree>
    <p:extLst>
      <p:ext uri="{BB962C8B-B14F-4D97-AF65-F5344CB8AC3E}">
        <p14:creationId xmlns:p14="http://schemas.microsoft.com/office/powerpoint/2010/main" val="349745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Institutions? </a:t>
            </a:r>
            <a:r>
              <a:rPr lang="en-US" sz="1800" dirty="0">
                <a:ea typeface="ヒラギノ角ゴ Pro W3" charset="0"/>
              </a:rPr>
              <a:t>(1 of 3)</a:t>
            </a:r>
            <a:endParaRPr lang="en-US" dirty="0"/>
          </a:p>
        </p:txBody>
      </p:sp>
      <p:sp>
        <p:nvSpPr>
          <p:cNvPr id="3" name="Content Placeholder 2"/>
          <p:cNvSpPr>
            <a:spLocks noGrp="1"/>
          </p:cNvSpPr>
          <p:nvPr>
            <p:ph idx="1"/>
          </p:nvPr>
        </p:nvSpPr>
        <p:spPr/>
        <p:txBody>
          <a:bodyPr/>
          <a:lstStyle/>
          <a:p>
            <a:pPr marL="0" indent="0">
              <a:buNone/>
            </a:pPr>
            <a:r>
              <a:rPr lang="en-US" sz="2400" dirty="0">
                <a:cs typeface="ヒラギノ角ゴ Pro W3" charset="0"/>
              </a:rPr>
              <a:t>We will also spend considerable time discussing financial institutions - the corporations, organizations, and networks that operate the so-called </a:t>
            </a:r>
            <a:r>
              <a:rPr lang="ja-JP" altLang="en-US" sz="2400" dirty="0">
                <a:cs typeface="ヒラギノ角ゴ Pro W3" charset="0"/>
              </a:rPr>
              <a:t>“</a:t>
            </a:r>
            <a:r>
              <a:rPr lang="en-US" sz="2400" dirty="0">
                <a:cs typeface="ヒラギノ角ゴ Pro W3" charset="0"/>
              </a:rPr>
              <a:t>marketplaces.</a:t>
            </a:r>
            <a:r>
              <a:rPr lang="ja-JP" altLang="en-US" sz="2400" dirty="0">
                <a:cs typeface="ヒラギノ角ゴ Pro W3" charset="0"/>
              </a:rPr>
              <a:t>”</a:t>
            </a:r>
            <a:r>
              <a:rPr lang="en-US" sz="2400" dirty="0">
                <a:cs typeface="ヒラギノ角ゴ Pro W3" charset="0"/>
              </a:rPr>
              <a:t> We will look at:</a:t>
            </a:r>
            <a:endParaRPr lang="en-US" sz="2400" dirty="0"/>
          </a:p>
          <a:p>
            <a:pPr marL="402336" indent="-402336">
              <a:buFont typeface="Arial" charset="0"/>
              <a:buAutoNum type="arabicPeriod"/>
            </a:pPr>
            <a:r>
              <a:rPr lang="en-US" sz="2400" dirty="0">
                <a:cs typeface="ヒラギノ角ゴ Pro W3" charset="0"/>
              </a:rPr>
              <a:t>Structure of the Financial System</a:t>
            </a:r>
          </a:p>
          <a:p>
            <a:pPr lvl="1"/>
            <a:r>
              <a:rPr lang="en-US" dirty="0">
                <a:cs typeface="ヒラギノ角ゴ Pro W3" charset="0"/>
              </a:rPr>
              <a:t>Helps funds move from savers to investors, typically through financial intermediaries</a:t>
            </a:r>
            <a:endParaRPr lang="en-US" dirty="0"/>
          </a:p>
          <a:p>
            <a:pPr marL="402336" indent="-402336">
              <a:buFont typeface="Arial" charset="0"/>
              <a:buAutoNum type="arabicPeriod"/>
            </a:pPr>
            <a:r>
              <a:rPr lang="en-US" sz="2400" dirty="0">
                <a:cs typeface="ヒラギノ角ゴ Pro W3" charset="0"/>
              </a:rPr>
              <a:t>Financial Crises</a:t>
            </a:r>
          </a:p>
          <a:p>
            <a:pPr lvl="1"/>
            <a:r>
              <a:rPr lang="en-US" dirty="0">
                <a:cs typeface="ヒラギノ角ゴ Pro W3" charset="0"/>
              </a:rPr>
              <a:t>The </a:t>
            </a:r>
            <a:r>
              <a:rPr lang="ja-JP" altLang="en-US" dirty="0">
                <a:cs typeface="ヒラギノ角ゴ Pro W3" charset="0"/>
              </a:rPr>
              <a:t>“</a:t>
            </a:r>
            <a:r>
              <a:rPr lang="en-US" dirty="0">
                <a:cs typeface="ヒラギノ角ゴ Pro W3" charset="0"/>
              </a:rPr>
              <a:t>Great Recession</a:t>
            </a:r>
            <a:r>
              <a:rPr lang="ja-JP" altLang="en-US" dirty="0">
                <a:cs typeface="ヒラギノ角ゴ Pro W3" charset="0"/>
              </a:rPr>
              <a:t>”</a:t>
            </a:r>
            <a:r>
              <a:rPr lang="en-US" dirty="0">
                <a:cs typeface="ヒラギノ角ゴ Pro W3" charset="0"/>
              </a:rPr>
              <a:t> of 2007–2009 was the worst financial crisis since the Great Depression. Why did it happen?</a:t>
            </a:r>
            <a:endParaRPr lang="en-US" dirty="0"/>
          </a:p>
        </p:txBody>
      </p:sp>
    </p:spTree>
    <p:extLst>
      <p:ext uri="{BB962C8B-B14F-4D97-AF65-F5344CB8AC3E}">
        <p14:creationId xmlns:p14="http://schemas.microsoft.com/office/powerpoint/2010/main" val="62650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Institutions? </a:t>
            </a:r>
            <a:r>
              <a:rPr lang="en-US" sz="1800" dirty="0">
                <a:ea typeface="ヒラギノ角ゴ Pro W3" charset="0"/>
              </a:rPr>
              <a:t>(2 of 3)</a:t>
            </a:r>
            <a:endParaRPr lang="en-US" dirty="0"/>
          </a:p>
        </p:txBody>
      </p:sp>
      <p:sp>
        <p:nvSpPr>
          <p:cNvPr id="3" name="Content Placeholder 2"/>
          <p:cNvSpPr>
            <a:spLocks noGrp="1"/>
          </p:cNvSpPr>
          <p:nvPr>
            <p:ph idx="1"/>
          </p:nvPr>
        </p:nvSpPr>
        <p:spPr/>
        <p:txBody>
          <a:bodyPr/>
          <a:lstStyle/>
          <a:p>
            <a:pPr marL="402336" indent="-402336">
              <a:buFont typeface="+mj-lt"/>
              <a:buAutoNum type="arabicPeriod" startAt="3"/>
              <a:defRPr/>
            </a:pPr>
            <a:r>
              <a:rPr lang="en-US" sz="2400" dirty="0"/>
              <a:t>Central Banks and the Conduit of Monetary Policy</a:t>
            </a:r>
          </a:p>
          <a:p>
            <a:pPr lvl="1"/>
            <a:r>
              <a:rPr lang="en-US" dirty="0"/>
              <a:t>The role of the Fed, and foreign counterparts, in the management of interest rates and the money supply</a:t>
            </a:r>
          </a:p>
          <a:p>
            <a:pPr lvl="2"/>
            <a:r>
              <a:rPr lang="en-US" dirty="0"/>
              <a:t>Monetary Vs Fiscal Policy</a:t>
            </a:r>
          </a:p>
          <a:p>
            <a:pPr marL="0" indent="0">
              <a:buNone/>
            </a:pPr>
            <a:r>
              <a:rPr lang="en-US" sz="2400" dirty="0">
                <a:ea typeface="ヒラギノ角ゴ Pro W3" charset="0"/>
                <a:cs typeface="ヒラギノ角ゴ Pro W3" charset="0"/>
              </a:rPr>
              <a:t>4. Management and Trend in Banking Industry</a:t>
            </a:r>
          </a:p>
          <a:p>
            <a:pPr lvl="1"/>
            <a:r>
              <a:rPr lang="en-US" dirty="0"/>
              <a:t>How Banks Manage their assets and liabilities</a:t>
            </a:r>
          </a:p>
          <a:p>
            <a:pPr lvl="1"/>
            <a:r>
              <a:rPr lang="en-US" dirty="0">
                <a:ea typeface="ヒラギノ角ゴ Pro W3" charset="0"/>
                <a:cs typeface="ヒラギノ角ゴ Pro W3" charset="0"/>
              </a:rPr>
              <a:t>Focusing on improvements in technology and the impact on financial product delivery</a:t>
            </a:r>
          </a:p>
          <a:p>
            <a:pPr lvl="1"/>
            <a:endParaRPr lang="en-US" dirty="0"/>
          </a:p>
          <a:p>
            <a:pPr lvl="1"/>
            <a:endParaRPr lang="en-US" dirty="0"/>
          </a:p>
        </p:txBody>
      </p:sp>
    </p:spTree>
    <p:extLst>
      <p:ext uri="{BB962C8B-B14F-4D97-AF65-F5344CB8AC3E}">
        <p14:creationId xmlns:p14="http://schemas.microsoft.com/office/powerpoint/2010/main" val="215605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Applied Managerial Perspective</a:t>
            </a:r>
            <a:endParaRPr lang="en-US" dirty="0"/>
          </a:p>
        </p:txBody>
      </p:sp>
      <p:sp>
        <p:nvSpPr>
          <p:cNvPr id="3" name="Content Placeholder 2"/>
          <p:cNvSpPr>
            <a:spLocks noGrp="1"/>
          </p:cNvSpPr>
          <p:nvPr>
            <p:ph idx="1"/>
          </p:nvPr>
        </p:nvSpPr>
        <p:spPr/>
        <p:txBody>
          <a:bodyPr/>
          <a:lstStyle/>
          <a:p>
            <a:r>
              <a:rPr lang="en-US" sz="2400" dirty="0">
                <a:ea typeface="ヒラギノ角ゴ Pro W3" charset="0"/>
                <a:cs typeface="ヒラギノ角ゴ Pro W3" charset="0"/>
              </a:rPr>
              <a:t>Financial institutions are among the largest employers in the U.S. and often pay high salaries.</a:t>
            </a:r>
          </a:p>
          <a:p>
            <a:r>
              <a:rPr lang="en-US" sz="2400" dirty="0">
                <a:ea typeface="ヒラギノ角ゴ Pro W3" charset="0"/>
                <a:cs typeface="ヒラギノ角ゴ Pro W3" charset="0"/>
              </a:rPr>
              <a:t>Knowing how financial institutions are managed may help you better deal with them.</a:t>
            </a:r>
            <a:endParaRPr lang="en-US" sz="2400" dirty="0"/>
          </a:p>
        </p:txBody>
      </p:sp>
    </p:spTree>
    <p:extLst>
      <p:ext uri="{BB962C8B-B14F-4D97-AF65-F5344CB8AC3E}">
        <p14:creationId xmlns:p14="http://schemas.microsoft.com/office/powerpoint/2010/main" val="372681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3" name="Picture 22" descr="A digital globe">
            <a:extLst>
              <a:ext uri="{FF2B5EF4-FFF2-40B4-BE49-F238E27FC236}">
                <a16:creationId xmlns:a16="http://schemas.microsoft.com/office/drawing/2014/main" id="{C4D66AD7-6A83-2497-30CE-839CEA3AC9A0}"/>
              </a:ext>
            </a:extLst>
          </p:cNvPr>
          <p:cNvPicPr>
            <a:picLocks noChangeAspect="1"/>
          </p:cNvPicPr>
          <p:nvPr/>
        </p:nvPicPr>
        <p:blipFill rotWithShape="1">
          <a:blip r:embed="rId3">
            <a:duotone>
              <a:prstClr val="black"/>
              <a:schemeClr val="accent5">
                <a:tint val="45000"/>
                <a:satMod val="400000"/>
              </a:schemeClr>
            </a:duotone>
            <a:alphaModFix amt="15000"/>
          </a:blip>
          <a:srcRect/>
          <a:stretch/>
        </p:blipFill>
        <p:spPr>
          <a:xfrm>
            <a:off x="20" y="0"/>
            <a:ext cx="12191980" cy="6858000"/>
          </a:xfrm>
          <a:prstGeom prst="rect">
            <a:avLst/>
          </a:prstGeom>
        </p:spPr>
      </p:pic>
      <p:sp>
        <p:nvSpPr>
          <p:cNvPr id="2" name="Title 1"/>
          <p:cNvSpPr>
            <a:spLocks noGrp="1"/>
          </p:cNvSpPr>
          <p:nvPr>
            <p:ph type="title"/>
          </p:nvPr>
        </p:nvSpPr>
        <p:spPr>
          <a:xfrm>
            <a:off x="646111" y="452718"/>
            <a:ext cx="9404723" cy="1400530"/>
          </a:xfrm>
        </p:spPr>
        <p:txBody>
          <a:bodyPr>
            <a:normAutofit/>
          </a:bodyPr>
          <a:lstStyle/>
          <a:p>
            <a:r>
              <a:rPr lang="en-US">
                <a:ea typeface="ヒラギノ角ゴ Pro W3" charset="0"/>
              </a:rPr>
              <a:t>Exploring the Web (1 of 2)</a:t>
            </a:r>
            <a:endParaRPr lang="en-US" dirty="0"/>
          </a:p>
        </p:txBody>
      </p:sp>
      <p:sp>
        <p:nvSpPr>
          <p:cNvPr id="33" name="Rectangle 32">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Content Placeholder 2"/>
          <p:cNvSpPr>
            <a:spLocks noGrp="1"/>
          </p:cNvSpPr>
          <p:nvPr>
            <p:ph idx="1"/>
          </p:nvPr>
        </p:nvSpPr>
        <p:spPr>
          <a:xfrm>
            <a:off x="259134" y="1239520"/>
            <a:ext cx="9790720" cy="5008879"/>
          </a:xfrm>
        </p:spPr>
        <p:txBody>
          <a:bodyPr anchor="ctr">
            <a:normAutofit lnSpcReduction="10000"/>
          </a:bodyPr>
          <a:lstStyle/>
          <a:p>
            <a:pPr marL="0" indent="0">
              <a:lnSpc>
                <a:spcPct val="90000"/>
              </a:lnSpc>
              <a:buNone/>
            </a:pPr>
            <a:r>
              <a:rPr lang="en-US" sz="1600" b="1" dirty="0">
                <a:ea typeface="ヒラギノ角ゴ Pro W3" charset="0"/>
                <a:cs typeface="ヒラギノ角ゴ Pro W3" charset="0"/>
              </a:rPr>
              <a:t>Web Exercise</a:t>
            </a:r>
          </a:p>
          <a:p>
            <a:pPr marL="256032" lvl="1" indent="0">
              <a:lnSpc>
                <a:spcPct val="90000"/>
              </a:lnSpc>
              <a:buNone/>
            </a:pPr>
            <a:r>
              <a:rPr lang="en-US" sz="1600" dirty="0">
                <a:ea typeface="ヒラギノ角ゴ Pro W3" charset="0"/>
                <a:cs typeface="ヒラギノ角ゴ Pro W3" charset="0"/>
              </a:rPr>
              <a:t>The World Wide Web is an enormous resource for present and historical information. We will periodically present </a:t>
            </a:r>
            <a:r>
              <a:rPr lang="en-US" sz="1600" b="1" dirty="0">
                <a:ea typeface="ヒラギノ角ゴ Pro W3" charset="0"/>
                <a:cs typeface="ヒラギノ角ゴ Pro W3" charset="0"/>
              </a:rPr>
              <a:t>web exercises</a:t>
            </a:r>
            <a:r>
              <a:rPr lang="en-US" sz="1600" dirty="0">
                <a:ea typeface="ヒラギノ角ゴ Pro W3" charset="0"/>
                <a:cs typeface="ヒラギノ角ゴ Pro W3" charset="0"/>
              </a:rPr>
              <a:t> to introduce some of the important locations for information, and how to use it.</a:t>
            </a:r>
          </a:p>
          <a:p>
            <a:pPr marL="256032" lvl="1" indent="0">
              <a:lnSpc>
                <a:spcPct val="90000"/>
              </a:lnSpc>
              <a:spcBef>
                <a:spcPts val="0"/>
              </a:spcBef>
              <a:buNone/>
            </a:pPr>
            <a:endParaRPr lang="en-US" sz="1600" dirty="0">
              <a:ea typeface="ヒラギノ角ゴ Pro W3" charset="0"/>
              <a:cs typeface="ヒラギノ角ゴ Pro W3" charset="0"/>
            </a:endParaRPr>
          </a:p>
          <a:p>
            <a:pPr marL="0" marR="0" indent="0">
              <a:lnSpc>
                <a:spcPct val="90000"/>
              </a:lnSpc>
              <a:spcBef>
                <a:spcPts val="0"/>
              </a:spcBef>
              <a:buNone/>
            </a:pPr>
            <a:r>
              <a:rPr lang="en-US" sz="1600" dirty="0">
                <a:effectLst/>
                <a:ea typeface="Times New Roman" panose="02020603050405020304" pitchFamily="18" charset="0"/>
                <a:cs typeface="Times New Roman" panose="02020603050405020304" pitchFamily="18" charset="0"/>
              </a:rPr>
              <a:t>Alpha Vantage: </a:t>
            </a:r>
            <a:r>
              <a:rPr lang="en-US" sz="1600" u="sng" dirty="0">
                <a:effectLst/>
                <a:ea typeface="Times New Roman" panose="02020603050405020304" pitchFamily="18" charset="0"/>
                <a:cs typeface="Times New Roman" panose="02020603050405020304" pitchFamily="18" charset="0"/>
                <a:hlinkClick r:id="rId4"/>
              </a:rPr>
              <a:t>https://lnkd.in/g7wv6F9K</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Barchart</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5"/>
              </a:rPr>
              <a:t>https://www.barchart.com/</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CNBC: </a:t>
            </a:r>
            <a:r>
              <a:rPr lang="en-US" sz="1600" u="sng" dirty="0">
                <a:effectLst/>
                <a:ea typeface="Times New Roman" panose="02020603050405020304" pitchFamily="18" charset="0"/>
                <a:cs typeface="Times New Roman" panose="02020603050405020304" pitchFamily="18" charset="0"/>
                <a:hlinkClick r:id="rId6"/>
              </a:rPr>
              <a:t>https://lnkd.in/g8ThTi3a</a:t>
            </a:r>
            <a:endParaRPr lang="en-US" sz="1600" dirty="0">
              <a:effectLst/>
              <a:ea typeface="Times New Roman" panose="02020603050405020304" pitchFamily="18" charset="0"/>
              <a:cs typeface="Times New Roman" panose="02020603050405020304" pitchFamily="18" charset="0"/>
            </a:endParaRPr>
          </a:p>
          <a:p>
            <a:pPr marL="0" marR="0" indent="0">
              <a:lnSpc>
                <a:spcPct val="90000"/>
              </a:lnSpc>
              <a:spcBef>
                <a:spcPts val="0"/>
              </a:spcBef>
              <a:buNone/>
            </a:pPr>
            <a:r>
              <a:rPr lang="en-US" sz="1600" dirty="0">
                <a:effectLst/>
                <a:ea typeface="Times New Roman" panose="02020603050405020304" pitchFamily="18" charset="0"/>
                <a:cs typeface="Times New Roman" panose="02020603050405020304" pitchFamily="18" charset="0"/>
              </a:rPr>
              <a:t>EOD Historical Data: </a:t>
            </a:r>
            <a:r>
              <a:rPr lang="en-US" sz="1600" u="sng" dirty="0">
                <a:effectLst/>
                <a:ea typeface="Times New Roman" panose="02020603050405020304" pitchFamily="18" charset="0"/>
                <a:cs typeface="Times New Roman" panose="02020603050405020304" pitchFamily="18" charset="0"/>
                <a:hlinkClick r:id="rId7"/>
              </a:rPr>
              <a:t>https://lnkd.in/gP9FEXzX</a:t>
            </a:r>
            <a:endParaRPr lang="en-US" sz="1600" dirty="0">
              <a:effectLst/>
              <a:ea typeface="Times New Roman" panose="02020603050405020304" pitchFamily="18" charset="0"/>
              <a:cs typeface="Times New Roman" panose="02020603050405020304" pitchFamily="18" charset="0"/>
            </a:endParaRPr>
          </a:p>
          <a:p>
            <a:pPr marL="0" marR="0" indent="0">
              <a:lnSpc>
                <a:spcPct val="90000"/>
              </a:lnSpc>
              <a:spcBef>
                <a:spcPts val="0"/>
              </a:spcBef>
              <a:buNone/>
            </a:pPr>
            <a:r>
              <a:rPr lang="en-US" sz="1600" dirty="0">
                <a:effectLst/>
                <a:ea typeface="Times New Roman" panose="02020603050405020304" pitchFamily="18" charset="0"/>
                <a:cs typeface="Times New Roman" panose="02020603050405020304" pitchFamily="18" charset="0"/>
              </a:rPr>
              <a:t>ETF Database: </a:t>
            </a:r>
            <a:r>
              <a:rPr lang="en-US" sz="1600" u="sng" dirty="0">
                <a:effectLst/>
                <a:ea typeface="Times New Roman" panose="02020603050405020304" pitchFamily="18" charset="0"/>
                <a:cs typeface="Times New Roman" panose="02020603050405020304" pitchFamily="18" charset="0"/>
                <a:hlinkClick r:id="rId8"/>
              </a:rPr>
              <a:t>https://etfdb.com/</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FinViz</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9"/>
              </a:rPr>
              <a:t>https://finviz.com/</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FRED (Federal Reserve Economic Data): </a:t>
            </a:r>
            <a:r>
              <a:rPr lang="en-US" sz="1600" u="sng" dirty="0">
                <a:effectLst/>
                <a:ea typeface="Times New Roman" panose="02020603050405020304" pitchFamily="18" charset="0"/>
                <a:cs typeface="Times New Roman" panose="02020603050405020304" pitchFamily="18" charset="0"/>
                <a:hlinkClick r:id="rId10"/>
              </a:rPr>
              <a:t>https://lnkd.in/g8dKMMN2</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Google Finance: </a:t>
            </a:r>
            <a:r>
              <a:rPr lang="en-US" sz="1600" u="sng" dirty="0">
                <a:effectLst/>
                <a:ea typeface="Times New Roman" panose="02020603050405020304" pitchFamily="18" charset="0"/>
                <a:cs typeface="Times New Roman" panose="02020603050405020304" pitchFamily="18" charset="0"/>
                <a:hlinkClick r:id="rId11"/>
              </a:rPr>
              <a:t>https://lnkd.in/gWHw9Fhg</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Investing: </a:t>
            </a:r>
            <a:r>
              <a:rPr lang="en-US" sz="1600" u="sng" dirty="0">
                <a:effectLst/>
                <a:ea typeface="Times New Roman" panose="02020603050405020304" pitchFamily="18" charset="0"/>
                <a:cs typeface="Times New Roman" panose="02020603050405020304" pitchFamily="18" charset="0"/>
                <a:hlinkClick r:id="rId12"/>
              </a:rPr>
              <a:t>https://www.investing.com/</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Macromicro</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13"/>
              </a:rPr>
              <a:t>https://en.macromicro.me/</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MarketWatch: </a:t>
            </a:r>
            <a:r>
              <a:rPr lang="en-US" sz="1600" u="sng" dirty="0">
                <a:effectLst/>
                <a:ea typeface="Times New Roman" panose="02020603050405020304" pitchFamily="18" charset="0"/>
                <a:cs typeface="Times New Roman" panose="02020603050405020304" pitchFamily="18" charset="0"/>
                <a:hlinkClick r:id="rId14"/>
              </a:rPr>
              <a:t>https://lnkd.in/gcWCY34e</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Morningstar: </a:t>
            </a:r>
            <a:r>
              <a:rPr lang="en-US" sz="1600" u="sng" dirty="0">
                <a:effectLst/>
                <a:ea typeface="Times New Roman" panose="02020603050405020304" pitchFamily="18" charset="0"/>
                <a:cs typeface="Times New Roman" panose="02020603050405020304" pitchFamily="18" charset="0"/>
                <a:hlinkClick r:id="rId15"/>
              </a:rPr>
              <a:t>https://lnkd.in/giKy_WHw</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Quandl</a:t>
            </a:r>
            <a:r>
              <a:rPr lang="en-US" sz="1600" dirty="0">
                <a:effectLst/>
                <a:ea typeface="Times New Roman" panose="02020603050405020304" pitchFamily="18" charset="0"/>
                <a:cs typeface="Times New Roman" panose="02020603050405020304" pitchFamily="18" charset="0"/>
              </a:rPr>
              <a:t> or Nasdaq Data Link: </a:t>
            </a:r>
            <a:r>
              <a:rPr lang="en-US" sz="1600" u="sng" dirty="0">
                <a:effectLst/>
                <a:ea typeface="Times New Roman" panose="02020603050405020304" pitchFamily="18" charset="0"/>
                <a:cs typeface="Times New Roman" panose="02020603050405020304" pitchFamily="18" charset="0"/>
                <a:hlinkClick r:id="rId16"/>
              </a:rPr>
              <a:t>https://lnkd.in/gRCA676Q</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Seeking Alpha: </a:t>
            </a:r>
            <a:r>
              <a:rPr lang="en-US" sz="1600" u="sng" dirty="0">
                <a:effectLst/>
                <a:ea typeface="Times New Roman" panose="02020603050405020304" pitchFamily="18" charset="0"/>
                <a:cs typeface="Times New Roman" panose="02020603050405020304" pitchFamily="18" charset="0"/>
                <a:hlinkClick r:id="rId17"/>
              </a:rPr>
              <a:t>https://seekingalpha.com/</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StockCharts</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18"/>
              </a:rPr>
              <a:t>https://lnkd.in/gQEjzWzW</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Tiingo</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19"/>
              </a:rPr>
              <a:t>https://www.tiingo.com/</a:t>
            </a:r>
            <a:br>
              <a:rPr lang="en-US" sz="1600" dirty="0">
                <a:effectLst/>
                <a:ea typeface="Times New Roman" panose="02020603050405020304" pitchFamily="18" charset="0"/>
                <a:cs typeface="Times New Roman" panose="02020603050405020304" pitchFamily="18" charset="0"/>
              </a:rPr>
            </a:br>
            <a:r>
              <a:rPr lang="en-US" sz="1600" dirty="0" err="1">
                <a:effectLst/>
                <a:ea typeface="Times New Roman" panose="02020603050405020304" pitchFamily="18" charset="0"/>
                <a:cs typeface="Times New Roman" panose="02020603050405020304" pitchFamily="18" charset="0"/>
              </a:rPr>
              <a:t>TradingView</a:t>
            </a:r>
            <a:r>
              <a:rPr lang="en-US" sz="1600" dirty="0">
                <a:effectLst/>
                <a:ea typeface="Times New Roman" panose="02020603050405020304" pitchFamily="18" charset="0"/>
                <a:cs typeface="Times New Roman" panose="02020603050405020304" pitchFamily="18" charset="0"/>
              </a:rPr>
              <a:t>: </a:t>
            </a:r>
            <a:r>
              <a:rPr lang="en-US" sz="1600" u="sng" dirty="0">
                <a:effectLst/>
                <a:ea typeface="Times New Roman" panose="02020603050405020304" pitchFamily="18" charset="0"/>
                <a:cs typeface="Times New Roman" panose="02020603050405020304" pitchFamily="18" charset="0"/>
                <a:hlinkClick r:id="rId20"/>
              </a:rPr>
              <a:t>https://lnkd.in/gDcDb6dy</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Yahoo Finance: </a:t>
            </a:r>
            <a:r>
              <a:rPr lang="en-US" sz="1600" u="sng" dirty="0">
                <a:effectLst/>
                <a:ea typeface="Times New Roman" panose="02020603050405020304" pitchFamily="18" charset="0"/>
                <a:cs typeface="Times New Roman" panose="02020603050405020304" pitchFamily="18" charset="0"/>
                <a:hlinkClick r:id="rId21"/>
              </a:rPr>
              <a:t>https://finance.yahoo.com/</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 </a:t>
            </a:r>
          </a:p>
          <a:p>
            <a:pPr marL="256032" lvl="1" indent="0">
              <a:lnSpc>
                <a:spcPct val="90000"/>
              </a:lnSpc>
              <a:buNone/>
            </a:pPr>
            <a:endParaRPr lang="en-US" sz="1000" b="1" dirty="0"/>
          </a:p>
        </p:txBody>
      </p:sp>
    </p:spTree>
    <p:extLst>
      <p:ext uri="{BB962C8B-B14F-4D97-AF65-F5344CB8AC3E}">
        <p14:creationId xmlns:p14="http://schemas.microsoft.com/office/powerpoint/2010/main" val="76424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53" y="497866"/>
            <a:ext cx="10515600" cy="5902934"/>
          </a:xfrm>
        </p:spPr>
        <p:txBody>
          <a:bodyPr>
            <a:normAutofit/>
          </a:bodyPr>
          <a:lstStyle/>
          <a:p>
            <a:pPr marL="0" indent="0" algn="ctr">
              <a:buNone/>
            </a:pPr>
            <a:r>
              <a:rPr lang="en-US" altLang="en-US" b="1" dirty="0"/>
              <a:t>Topic 1: Introduction</a:t>
            </a:r>
          </a:p>
          <a:p>
            <a:pPr marL="0" indent="0">
              <a:buNone/>
            </a:pPr>
            <a:r>
              <a:rPr lang="en-US" altLang="en-US" dirty="0"/>
              <a:t>Why Study Money and Banking? Financial Markets and Institutions in Particular?</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Main Reading (Sources): chap 1 of Mishkin and Eakins, 8</a:t>
            </a:r>
            <a:r>
              <a:rPr lang="en-US" baseline="30000" dirty="0"/>
              <a:t>th</a:t>
            </a:r>
            <a:r>
              <a:rPr lang="en-US" dirty="0"/>
              <a:t> Ed. </a:t>
            </a:r>
          </a:p>
        </p:txBody>
      </p:sp>
      <p:pic>
        <p:nvPicPr>
          <p:cNvPr id="2" name="Picture 1">
            <a:extLst>
              <a:ext uri="{FF2B5EF4-FFF2-40B4-BE49-F238E27FC236}">
                <a16:creationId xmlns:a16="http://schemas.microsoft.com/office/drawing/2014/main" id="{704AE5C8-E546-D381-1E81-A24AE907F3B4}"/>
              </a:ext>
            </a:extLst>
          </p:cNvPr>
          <p:cNvPicPr>
            <a:picLocks noChangeAspect="1"/>
          </p:cNvPicPr>
          <p:nvPr/>
        </p:nvPicPr>
        <p:blipFill>
          <a:blip r:embed="rId2"/>
          <a:stretch>
            <a:fillRect/>
          </a:stretch>
        </p:blipFill>
        <p:spPr>
          <a:xfrm>
            <a:off x="575153" y="1491848"/>
            <a:ext cx="4920728" cy="3442572"/>
          </a:xfrm>
          <a:prstGeom prst="rect">
            <a:avLst/>
          </a:prstGeom>
        </p:spPr>
      </p:pic>
      <p:pic>
        <p:nvPicPr>
          <p:cNvPr id="4" name="Picture 3">
            <a:extLst>
              <a:ext uri="{FF2B5EF4-FFF2-40B4-BE49-F238E27FC236}">
                <a16:creationId xmlns:a16="http://schemas.microsoft.com/office/drawing/2014/main" id="{93B00876-8B4C-D3BF-785E-D3F5078AF39C}"/>
              </a:ext>
            </a:extLst>
          </p:cNvPr>
          <p:cNvPicPr>
            <a:picLocks noChangeAspect="1"/>
          </p:cNvPicPr>
          <p:nvPr/>
        </p:nvPicPr>
        <p:blipFill>
          <a:blip r:embed="rId3"/>
          <a:stretch>
            <a:fillRect/>
          </a:stretch>
        </p:blipFill>
        <p:spPr>
          <a:xfrm>
            <a:off x="5832953" y="1491848"/>
            <a:ext cx="5843306" cy="3442572"/>
          </a:xfrm>
          <a:prstGeom prst="rect">
            <a:avLst/>
          </a:prstGeom>
          <a:solidFill>
            <a:schemeClr val="tx1"/>
          </a:solidFill>
          <a:ln w="47625">
            <a:solidFill>
              <a:schemeClr val="tx1"/>
            </a:solidFill>
          </a:ln>
        </p:spPr>
      </p:pic>
    </p:spTree>
    <p:extLst>
      <p:ext uri="{BB962C8B-B14F-4D97-AF65-F5344CB8AC3E}">
        <p14:creationId xmlns:p14="http://schemas.microsoft.com/office/powerpoint/2010/main" val="54588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Exploring the Web </a:t>
            </a:r>
            <a:r>
              <a:rPr lang="en-US" sz="1800" dirty="0">
                <a:ea typeface="ヒラギノ角ゴ Pro W3" charset="0"/>
              </a:rPr>
              <a:t>(2 of 2)</a:t>
            </a:r>
            <a:endParaRPr lang="en-US" dirty="0"/>
          </a:p>
        </p:txBody>
      </p:sp>
      <p:sp>
        <p:nvSpPr>
          <p:cNvPr id="3" name="Content Placeholder 2"/>
          <p:cNvSpPr>
            <a:spLocks noGrp="1"/>
          </p:cNvSpPr>
          <p:nvPr>
            <p:ph idx="1"/>
          </p:nvPr>
        </p:nvSpPr>
        <p:spPr/>
        <p:txBody>
          <a:bodyPr/>
          <a:lstStyle/>
          <a:p>
            <a:pPr marL="0" indent="0">
              <a:buNone/>
            </a:pPr>
            <a:r>
              <a:rPr lang="en-US" sz="2400" b="1" dirty="0">
                <a:ea typeface="ヒラギノ角ゴ Pro W3" charset="0"/>
                <a:cs typeface="ヒラギノ角ゴ Pro W3" charset="0"/>
              </a:rPr>
              <a:t>Web Exercise</a:t>
            </a:r>
          </a:p>
          <a:p>
            <a:pPr marL="256032" lvl="1" indent="0">
              <a:buNone/>
            </a:pPr>
            <a:r>
              <a:rPr lang="en-US" dirty="0">
                <a:ea typeface="ヒラギノ角ゴ Pro W3" charset="0"/>
                <a:cs typeface="ヒラギノ角ゴ Pro W3" charset="0"/>
              </a:rPr>
              <a:t>The next three slides (starting on page 11 in the text) show you how to (1) find historical interest rates from the Fed and save the information, (2) how to import the data into Excel, and (3) how to examine the information using an Excel chart.</a:t>
            </a:r>
            <a:endParaRPr lang="en-US" dirty="0"/>
          </a:p>
        </p:txBody>
      </p:sp>
    </p:spTree>
    <p:extLst>
      <p:ext uri="{BB962C8B-B14F-4D97-AF65-F5344CB8AC3E}">
        <p14:creationId xmlns:p14="http://schemas.microsoft.com/office/powerpoint/2010/main" val="221691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1.4 Federal Reserve Bank of St. Louis, FRED Database</a:t>
            </a:r>
          </a:p>
        </p:txBody>
      </p:sp>
      <p:sp>
        <p:nvSpPr>
          <p:cNvPr id="3" name="Content Placeholder 2"/>
          <p:cNvSpPr>
            <a:spLocks noGrp="1"/>
          </p:cNvSpPr>
          <p:nvPr>
            <p:ph idx="1"/>
          </p:nvPr>
        </p:nvSpPr>
        <p:spPr>
          <a:xfrm>
            <a:off x="1981200" y="5989638"/>
            <a:ext cx="8229600" cy="334963"/>
          </a:xfrm>
        </p:spPr>
        <p:txBody>
          <a:bodyPr/>
          <a:lstStyle/>
          <a:p>
            <a:pPr marL="0" indent="0">
              <a:buNone/>
            </a:pPr>
            <a:r>
              <a:rPr lang="en-IN" sz="1200" i="1" dirty="0"/>
              <a:t>Source</a:t>
            </a:r>
            <a:r>
              <a:rPr lang="en-IN" sz="1200" dirty="0"/>
              <a:t>: </a:t>
            </a:r>
            <a:r>
              <a:rPr lang="en-IN" sz="1200" dirty="0">
                <a:hlinkClick r:id="rId2"/>
              </a:rPr>
              <a:t>https://fred.stlouisfed.org/series/GS10</a:t>
            </a:r>
            <a:r>
              <a:rPr lang="en-IN" sz="1200" dirty="0"/>
              <a:t>.</a:t>
            </a:r>
            <a:endParaRPr lang="en-US" sz="1200" dirty="0"/>
          </a:p>
        </p:txBody>
      </p:sp>
      <p:pic>
        <p:nvPicPr>
          <p:cNvPr id="4" name="Picture 2" descr="The screenshot shows &quot;Search&quot; option on the left panel with options like sources, releases, seasonal adjustments, frequencies et cetera. The right panel shows search results of 10-year treasury constant maturity rate."/>
          <p:cNvPicPr>
            <a:picLocks noChangeAspect="1" noChangeArrowheads="1"/>
          </p:cNvPicPr>
          <p:nvPr/>
        </p:nvPicPr>
        <p:blipFill>
          <a:blip r:embed="rId3" cstate="print"/>
          <a:stretch>
            <a:fillRect/>
          </a:stretch>
        </p:blipFill>
        <p:spPr bwMode="auto">
          <a:xfrm>
            <a:off x="1235652" y="1221906"/>
            <a:ext cx="7943973" cy="4935213"/>
          </a:xfrm>
          <a:prstGeom prst="rect">
            <a:avLst/>
          </a:prstGeom>
          <a:noFill/>
          <a:ln w="9525">
            <a:noFill/>
            <a:miter lim="800000"/>
            <a:headEnd/>
            <a:tailEnd/>
          </a:ln>
        </p:spPr>
      </p:pic>
    </p:spTree>
    <p:extLst>
      <p:ext uri="{BB962C8B-B14F-4D97-AF65-F5344CB8AC3E}">
        <p14:creationId xmlns:p14="http://schemas.microsoft.com/office/powerpoint/2010/main" val="244937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1.5 Excel Spreadsheet with Interest-Rate Data</a:t>
            </a:r>
          </a:p>
        </p:txBody>
      </p:sp>
      <p:sp>
        <p:nvSpPr>
          <p:cNvPr id="3" name="Content Placeholder 2"/>
          <p:cNvSpPr>
            <a:spLocks noGrp="1"/>
          </p:cNvSpPr>
          <p:nvPr>
            <p:ph idx="1"/>
          </p:nvPr>
        </p:nvSpPr>
        <p:spPr>
          <a:xfrm>
            <a:off x="1981200" y="5791201"/>
            <a:ext cx="8229600" cy="411163"/>
          </a:xfrm>
        </p:spPr>
        <p:txBody>
          <a:bodyPr>
            <a:normAutofit fontScale="92500" lnSpcReduction="10000"/>
          </a:bodyPr>
          <a:lstStyle/>
          <a:p>
            <a:pPr marL="0" indent="0">
              <a:buNone/>
            </a:pPr>
            <a:r>
              <a:rPr lang="en-IN" sz="1200" i="1" dirty="0"/>
              <a:t>Source</a:t>
            </a:r>
            <a:r>
              <a:rPr lang="en-IN" sz="1200" dirty="0"/>
              <a:t>: Used with permission from Microsoft Corporation; </a:t>
            </a:r>
            <a:r>
              <a:rPr lang="en-IN" sz="1200" dirty="0">
                <a:hlinkClick r:id="rId2"/>
              </a:rPr>
              <a:t>https://fred.stlouisfed.org/series/GS1</a:t>
            </a:r>
            <a:r>
              <a:rPr lang="en-IN" sz="1200" dirty="0"/>
              <a:t>; </a:t>
            </a:r>
            <a:r>
              <a:rPr lang="en-IN" sz="1200" dirty="0">
                <a:hlinkClick r:id="rId3"/>
              </a:rPr>
              <a:t>https://fred.stlouisfed.org/series/GS10</a:t>
            </a:r>
            <a:r>
              <a:rPr lang="en-IN" sz="1200" dirty="0"/>
              <a:t>.</a:t>
            </a:r>
            <a:endParaRPr lang="en-US" sz="1200" dirty="0"/>
          </a:p>
        </p:txBody>
      </p:sp>
      <p:pic>
        <p:nvPicPr>
          <p:cNvPr id="4" name="Picture 2" descr="The sheet shows &quot;FRED graphs observations&quot; at the top followed by a link. The interest rate for GS10 (10-year treasury constant maturity rate, percent, monthly, not seasonally adjusted) and GS1 (1-year treasury constant maturity rate, percent, monthly, not seasonally adjusted) for different observation dates are shown."/>
          <p:cNvPicPr>
            <a:picLocks noChangeAspect="1" noChangeArrowheads="1"/>
          </p:cNvPicPr>
          <p:nvPr/>
        </p:nvPicPr>
        <p:blipFill>
          <a:blip r:embed="rId4" cstate="print"/>
          <a:stretch>
            <a:fillRect/>
          </a:stretch>
        </p:blipFill>
        <p:spPr bwMode="auto">
          <a:xfrm>
            <a:off x="2711224" y="1583580"/>
            <a:ext cx="6769552" cy="4131420"/>
          </a:xfrm>
          <a:prstGeom prst="rect">
            <a:avLst/>
          </a:prstGeom>
          <a:noFill/>
          <a:ln w="9525">
            <a:noFill/>
            <a:miter lim="800000"/>
            <a:headEnd/>
            <a:tailEnd/>
          </a:ln>
        </p:spPr>
      </p:pic>
    </p:spTree>
    <p:extLst>
      <p:ext uri="{BB962C8B-B14F-4D97-AF65-F5344CB8AC3E}">
        <p14:creationId xmlns:p14="http://schemas.microsoft.com/office/powerpoint/2010/main" val="141522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1.6 Excel Graph of Interest-Data</a:t>
            </a:r>
          </a:p>
        </p:txBody>
      </p:sp>
      <p:sp>
        <p:nvSpPr>
          <p:cNvPr id="3" name="Content Placeholder 2"/>
          <p:cNvSpPr>
            <a:spLocks noGrp="1"/>
          </p:cNvSpPr>
          <p:nvPr>
            <p:ph idx="1"/>
          </p:nvPr>
        </p:nvSpPr>
        <p:spPr>
          <a:xfrm>
            <a:off x="1981200" y="5913438"/>
            <a:ext cx="8229600" cy="334963"/>
          </a:xfrm>
        </p:spPr>
        <p:txBody>
          <a:bodyPr/>
          <a:lstStyle/>
          <a:p>
            <a:pPr marL="0" indent="0">
              <a:buNone/>
            </a:pPr>
            <a:r>
              <a:rPr lang="en-IN" sz="1200" i="1" dirty="0"/>
              <a:t>Source</a:t>
            </a:r>
            <a:r>
              <a:rPr lang="en-IN" sz="1200" dirty="0"/>
              <a:t>: Used with permission from Microsoft Corporation.</a:t>
            </a:r>
            <a:endParaRPr lang="en-US" sz="1200" dirty="0"/>
          </a:p>
        </p:txBody>
      </p:sp>
      <p:pic>
        <p:nvPicPr>
          <p:cNvPr id="4" name="Picture 2" descr="The sheet shows &quot;FRED graphs observations&quot; at the top followed by a link. The interest rate for GS10 (10-year treasury constant maturity rate, percent, monthly, not seasonally adjusted) and GS1 (1-year treasury constant maturity rate, percent, monthly, not seasonally adjusted) for different observation dates are shown. A line graph for the given data is also shown."/>
          <p:cNvPicPr>
            <a:picLocks noChangeAspect="1" noChangeArrowheads="1"/>
          </p:cNvPicPr>
          <p:nvPr/>
        </p:nvPicPr>
        <p:blipFill>
          <a:blip r:embed="rId2" cstate="print"/>
          <a:stretch>
            <a:fillRect/>
          </a:stretch>
        </p:blipFill>
        <p:spPr bwMode="auto">
          <a:xfrm>
            <a:off x="2184927" y="1493520"/>
            <a:ext cx="7822146" cy="4297680"/>
          </a:xfrm>
          <a:prstGeom prst="rect">
            <a:avLst/>
          </a:prstGeom>
          <a:noFill/>
          <a:ln w="9525">
            <a:noFill/>
            <a:miter lim="800000"/>
            <a:headEnd/>
            <a:tailEnd/>
          </a:ln>
        </p:spPr>
      </p:pic>
    </p:spTree>
    <p:extLst>
      <p:ext uri="{BB962C8B-B14F-4D97-AF65-F5344CB8AC3E}">
        <p14:creationId xmlns:p14="http://schemas.microsoft.com/office/powerpoint/2010/main" val="212826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Chapter Summary</a:t>
            </a:r>
            <a:endParaRPr lang="en-US" dirty="0"/>
          </a:p>
        </p:txBody>
      </p:sp>
      <p:sp>
        <p:nvSpPr>
          <p:cNvPr id="3" name="Content Placeholder 2"/>
          <p:cNvSpPr>
            <a:spLocks noGrp="1"/>
          </p:cNvSpPr>
          <p:nvPr>
            <p:ph idx="1"/>
          </p:nvPr>
        </p:nvSpPr>
        <p:spPr/>
        <p:txBody>
          <a:bodyPr>
            <a:normAutofit lnSpcReduction="10000"/>
          </a:bodyPr>
          <a:lstStyle/>
          <a:p>
            <a:r>
              <a:rPr lang="en-US" sz="2400" dirty="0">
                <a:ea typeface="ヒラギノ角ゴ Pro W3" charset="0"/>
                <a:cs typeface="ヒラギノ角ゴ Pro W3" charset="0"/>
              </a:rPr>
              <a:t>Why Study Financial Markets?: the three primary markets (bond, stock, and foreign exchange) were briefly introduced.</a:t>
            </a:r>
          </a:p>
          <a:p>
            <a:r>
              <a:rPr lang="en-US" sz="2400" dirty="0">
                <a:ea typeface="ヒラギノ角ゴ Pro W3" charset="0"/>
                <a:cs typeface="ヒラギノ角ゴ Pro W3" charset="0"/>
              </a:rPr>
              <a:t>Why Study Financial Institutions?: the market, institutions, and key changes affecting these were outlined.</a:t>
            </a:r>
          </a:p>
          <a:p>
            <a:r>
              <a:rPr lang="en-US" sz="2400" dirty="0">
                <a:ea typeface="ヒラギノ角ゴ Pro W3" charset="0"/>
                <a:cs typeface="ヒラギノ角ゴ Pro W3" charset="0"/>
              </a:rPr>
              <a:t>Applied Managerial Perspective: the course will often present material to better understand how actual managers use the information in daily operations.</a:t>
            </a:r>
          </a:p>
          <a:p>
            <a:r>
              <a:rPr lang="en-US" sz="2400" dirty="0">
                <a:ea typeface="ヒラギノ角ゴ Pro W3" charset="0"/>
                <a:cs typeface="ヒラギノ角ゴ Pro W3" charset="0"/>
              </a:rPr>
              <a:t>How We Will Study Financial Markets and Institutions: we outlines the three key components: analytical framework, features, and web exercises.</a:t>
            </a:r>
          </a:p>
          <a:p>
            <a:endParaRPr lang="en-US" sz="2400" dirty="0"/>
          </a:p>
        </p:txBody>
      </p:sp>
    </p:spTree>
    <p:extLst>
      <p:ext uri="{BB962C8B-B14F-4D97-AF65-F5344CB8AC3E}">
        <p14:creationId xmlns:p14="http://schemas.microsoft.com/office/powerpoint/2010/main" val="60645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a:t>
            </a:r>
            <a:r>
              <a:rPr lang="en-US">
                <a:ea typeface="ヒラギノ角ゴ Pro W3" charset="0"/>
              </a:rPr>
              <a:t>?</a:t>
            </a:r>
            <a:r>
              <a:rPr lang="en-US" b="0">
                <a:ea typeface="ヒラギノ角ゴ Pro W3" charset="0"/>
              </a:rPr>
              <a:t> </a:t>
            </a:r>
            <a:endParaRPr lang="en-US" dirty="0"/>
          </a:p>
        </p:txBody>
      </p:sp>
      <p:sp>
        <p:nvSpPr>
          <p:cNvPr id="3" name="Content Placeholder 2"/>
          <p:cNvSpPr>
            <a:spLocks noGrp="1"/>
          </p:cNvSpPr>
          <p:nvPr>
            <p:ph idx="1"/>
          </p:nvPr>
        </p:nvSpPr>
        <p:spPr>
          <a:xfrm>
            <a:off x="838200" y="1490597"/>
            <a:ext cx="10515600" cy="4686366"/>
          </a:xfrm>
        </p:spPr>
        <p:txBody>
          <a:bodyPr>
            <a:normAutofit fontScale="92500"/>
          </a:bodyPr>
          <a:lstStyle/>
          <a:p>
            <a:pPr marL="0" indent="0">
              <a:buNone/>
              <a:defRPr/>
            </a:pPr>
            <a:r>
              <a:rPr lang="en-US" sz="2400" dirty="0"/>
              <a:t>Financial markets are crucial in our economy.</a:t>
            </a:r>
          </a:p>
          <a:p>
            <a:pPr marL="402336" indent="-402336">
              <a:buFont typeface="Times" pitchFamily="1" charset="0"/>
              <a:buAutoNum type="arabicPeriod"/>
              <a:defRPr/>
            </a:pPr>
            <a:r>
              <a:rPr lang="en-US" sz="2400" dirty="0"/>
              <a:t>Channel funds from savers to investors, promoting economic efficiency</a:t>
            </a:r>
          </a:p>
          <a:p>
            <a:pPr marL="457200" lvl="1" indent="0">
              <a:buNone/>
              <a:defRPr/>
            </a:pPr>
            <a:r>
              <a:rPr lang="en-US" sz="2000" dirty="0"/>
              <a:t>Intermediation promote economic efficiency by facilitating the efficiency via allocation of resources, diversifying risk, gathering and analyzing information and facilitating financial transactions.  </a:t>
            </a:r>
          </a:p>
          <a:p>
            <a:pPr marL="402336" indent="-402336">
              <a:buFont typeface="Times" pitchFamily="1" charset="0"/>
              <a:buAutoNum type="arabicPeriod"/>
              <a:defRPr/>
            </a:pPr>
            <a:r>
              <a:rPr lang="en-US" sz="2400" dirty="0"/>
              <a:t>Market activity affects personal wealth, business firms, and economy</a:t>
            </a:r>
          </a:p>
          <a:p>
            <a:pPr marL="457200" lvl="1" indent="0">
              <a:buNone/>
              <a:defRPr/>
            </a:pPr>
            <a:r>
              <a:rPr lang="en-US" sz="2000" dirty="0"/>
              <a:t>Buying and selling goods, services and </a:t>
            </a:r>
            <a:r>
              <a:rPr lang="en-US" sz="2000" b="1" dirty="0"/>
              <a:t>financial assets (investments in new tech, infrastructure)</a:t>
            </a:r>
          </a:p>
          <a:p>
            <a:pPr marL="402336" indent="-402336">
              <a:buFont typeface="Times" pitchFamily="1" charset="0"/>
              <a:buAutoNum type="arabicPeriod"/>
              <a:defRPr/>
            </a:pPr>
            <a:r>
              <a:rPr lang="en-US" sz="2400" dirty="0"/>
              <a:t>Well functioning financial markets are key factors in producing high economic growth.</a:t>
            </a:r>
          </a:p>
          <a:p>
            <a:pPr marL="457200" lvl="1" indent="0">
              <a:buNone/>
              <a:defRPr/>
            </a:pPr>
            <a:r>
              <a:rPr lang="en-US" sz="2000" dirty="0"/>
              <a:t>Access to capital from individuals, companies, government </a:t>
            </a:r>
          </a:p>
          <a:p>
            <a:pPr marL="0" indent="0">
              <a:buNone/>
              <a:defRPr/>
            </a:pPr>
            <a:endParaRPr lang="en-US" sz="2400" dirty="0"/>
          </a:p>
          <a:p>
            <a:pPr marL="402336" indent="-402336">
              <a:buFont typeface="Times" pitchFamily="1" charset="0"/>
              <a:buAutoNum type="arabicPeriod"/>
              <a:defRPr/>
            </a:pPr>
            <a:endParaRPr lang="en-US" sz="2400" dirty="0"/>
          </a:p>
        </p:txBody>
      </p:sp>
    </p:spTree>
    <p:extLst>
      <p:ext uri="{BB962C8B-B14F-4D97-AF65-F5344CB8AC3E}">
        <p14:creationId xmlns:p14="http://schemas.microsoft.com/office/powerpoint/2010/main" val="407941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a:t>
            </a:r>
            <a:br>
              <a:rPr lang="en-US" dirty="0">
                <a:ea typeface="ヒラギノ角ゴ Pro W3" charset="0"/>
              </a:rPr>
            </a:br>
            <a:r>
              <a:rPr lang="en-US" dirty="0">
                <a:ea typeface="ヒラギノ角ゴ Pro W3" charset="0"/>
              </a:rPr>
              <a:t>Debt Markets &amp; Interest Rates </a:t>
            </a:r>
            <a:r>
              <a:rPr lang="en-US" sz="1800" dirty="0">
                <a:ea typeface="ヒラギノ角ゴ Pro W3" charset="0"/>
              </a:rPr>
              <a:t>(1 of 4)</a:t>
            </a:r>
            <a:endParaRPr lang="en-US" dirty="0"/>
          </a:p>
        </p:txBody>
      </p:sp>
      <p:sp>
        <p:nvSpPr>
          <p:cNvPr id="3" name="Content Placeholder 2"/>
          <p:cNvSpPr>
            <a:spLocks noGrp="1"/>
          </p:cNvSpPr>
          <p:nvPr>
            <p:ph idx="1"/>
          </p:nvPr>
        </p:nvSpPr>
        <p:spPr/>
        <p:txBody>
          <a:bodyPr/>
          <a:lstStyle/>
          <a:p>
            <a:pPr>
              <a:defRPr/>
            </a:pPr>
            <a:r>
              <a:rPr lang="en-US" sz="2400" dirty="0"/>
              <a:t>Debt markets allow governments, corporations, and individuals to borrow.</a:t>
            </a:r>
          </a:p>
          <a:p>
            <a:pPr lvl="1">
              <a:defRPr/>
            </a:pPr>
            <a:r>
              <a:rPr lang="en-US" sz="2000" dirty="0"/>
              <a:t>Growth of Money</a:t>
            </a:r>
          </a:p>
          <a:p>
            <a:pPr lvl="1">
              <a:defRPr/>
            </a:pPr>
            <a:r>
              <a:rPr lang="en-US" sz="2000" dirty="0"/>
              <a:t>Arbitrage (Borrow versus Lending)</a:t>
            </a:r>
          </a:p>
          <a:p>
            <a:pPr>
              <a:defRPr/>
            </a:pPr>
            <a:r>
              <a:rPr lang="en-US" sz="2400" dirty="0"/>
              <a:t>Borrowers issue a security, called a bond, offering interest and principal over time.</a:t>
            </a:r>
          </a:p>
          <a:p>
            <a:pPr>
              <a:defRPr/>
            </a:pPr>
            <a:r>
              <a:rPr lang="en-US" sz="2400" dirty="0"/>
              <a:t>The interest rate is the cost of borrowing.</a:t>
            </a:r>
          </a:p>
          <a:p>
            <a:pPr lvl="1">
              <a:defRPr/>
            </a:pPr>
            <a:r>
              <a:rPr lang="en-US" sz="2000" dirty="0"/>
              <a:t>Housing – government support – encourage mortgages – try keep low rates </a:t>
            </a:r>
          </a:p>
        </p:txBody>
      </p:sp>
    </p:spTree>
    <p:extLst>
      <p:ext uri="{BB962C8B-B14F-4D97-AF65-F5344CB8AC3E}">
        <p14:creationId xmlns:p14="http://schemas.microsoft.com/office/powerpoint/2010/main" val="182221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Debt Markets &amp; Interest Rates </a:t>
            </a:r>
            <a:r>
              <a:rPr lang="en-US" sz="1800" dirty="0">
                <a:ea typeface="ヒラギノ角ゴ Pro W3" charset="0"/>
              </a:rPr>
              <a:t>(2 of 4)</a:t>
            </a:r>
            <a:endParaRPr lang="en-US" dirty="0"/>
          </a:p>
        </p:txBody>
      </p:sp>
      <p:sp>
        <p:nvSpPr>
          <p:cNvPr id="3" name="Content Placeholder 2"/>
          <p:cNvSpPr>
            <a:spLocks noGrp="1"/>
          </p:cNvSpPr>
          <p:nvPr>
            <p:ph idx="1"/>
          </p:nvPr>
        </p:nvSpPr>
        <p:spPr/>
        <p:txBody>
          <a:bodyPr/>
          <a:lstStyle/>
          <a:p>
            <a:pPr>
              <a:defRPr/>
            </a:pPr>
            <a:r>
              <a:rPr lang="en-US" sz="2400" dirty="0"/>
              <a:t>Many types of market interest rates: mortgage rates, car loan rates, credit card rates, etc.</a:t>
            </a:r>
          </a:p>
          <a:p>
            <a:pPr lvl="1">
              <a:defRPr/>
            </a:pPr>
            <a:r>
              <a:rPr lang="en-US" sz="2000" dirty="0"/>
              <a:t>Risk adjusted</a:t>
            </a:r>
          </a:p>
          <a:p>
            <a:pPr lvl="1">
              <a:defRPr/>
            </a:pPr>
            <a:r>
              <a:rPr lang="en-US" sz="2000" dirty="0"/>
              <a:t>Includes – pricing the loss</a:t>
            </a:r>
          </a:p>
          <a:p>
            <a:pPr lvl="1">
              <a:defRPr/>
            </a:pPr>
            <a:endParaRPr lang="en-US" sz="2000" dirty="0"/>
          </a:p>
          <a:p>
            <a:pPr>
              <a:defRPr/>
            </a:pPr>
            <a:r>
              <a:rPr lang="en-US" sz="2400" dirty="0"/>
              <a:t>The level of these rates are important. For example, mortgage rates in the early part of 1983 exceeded 13%.</a:t>
            </a:r>
          </a:p>
        </p:txBody>
      </p:sp>
    </p:spTree>
    <p:extLst>
      <p:ext uri="{BB962C8B-B14F-4D97-AF65-F5344CB8AC3E}">
        <p14:creationId xmlns:p14="http://schemas.microsoft.com/office/powerpoint/2010/main" val="227306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Debt Markets &amp; Interest Rates </a:t>
            </a:r>
            <a:r>
              <a:rPr lang="en-US" sz="1800" dirty="0">
                <a:ea typeface="ヒラギノ角ゴ Pro W3" charset="0"/>
              </a:rPr>
              <a:t>(3 of 4)</a:t>
            </a:r>
            <a:endParaRPr lang="en-US" dirty="0"/>
          </a:p>
        </p:txBody>
      </p:sp>
      <p:sp>
        <p:nvSpPr>
          <p:cNvPr id="3" name="Content Placeholder 2"/>
          <p:cNvSpPr>
            <a:spLocks noGrp="1"/>
          </p:cNvSpPr>
          <p:nvPr>
            <p:ph idx="1"/>
          </p:nvPr>
        </p:nvSpPr>
        <p:spPr>
          <a:xfrm>
            <a:off x="838200" y="1825624"/>
            <a:ext cx="10515600" cy="4800643"/>
          </a:xfrm>
        </p:spPr>
        <p:txBody>
          <a:bodyPr>
            <a:normAutofit fontScale="92500" lnSpcReduction="20000"/>
          </a:bodyPr>
          <a:lstStyle/>
          <a:p>
            <a:r>
              <a:rPr lang="en-US" sz="2400" dirty="0">
                <a:ea typeface="ヒラギノ角ゴ Pro W3" charset="0"/>
                <a:cs typeface="ヒラギノ角ゴ Pro W3" charset="0"/>
              </a:rPr>
              <a:t>Understanding the history of interest rates is beneficial.</a:t>
            </a: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pPr marL="0" indent="0">
              <a:buNone/>
            </a:pPr>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endParaRPr lang="en-US" sz="2400" dirty="0">
              <a:ea typeface="ヒラギノ角ゴ Pro W3" charset="0"/>
              <a:cs typeface="ヒラギノ角ゴ Pro W3" charset="0"/>
            </a:endParaRPr>
          </a:p>
          <a:p>
            <a:r>
              <a:rPr lang="en-US" sz="2400" dirty="0">
                <a:ea typeface="ヒラギノ角ゴ Pro W3" charset="0"/>
                <a:cs typeface="ヒラギノ角ゴ Pro W3" charset="0"/>
              </a:rPr>
              <a:t>We will study these further in the course: types and characteristics of bonds; theories on how rates are determined.</a:t>
            </a:r>
            <a:endParaRPr lang="en-US" sz="2400" dirty="0"/>
          </a:p>
        </p:txBody>
      </p:sp>
      <p:pic>
        <p:nvPicPr>
          <p:cNvPr id="5" name="Picture 4">
            <a:extLst>
              <a:ext uri="{FF2B5EF4-FFF2-40B4-BE49-F238E27FC236}">
                <a16:creationId xmlns:a16="http://schemas.microsoft.com/office/drawing/2014/main" id="{C4005EEF-7BA0-A6A2-6B50-36426E5CE512}"/>
              </a:ext>
            </a:extLst>
          </p:cNvPr>
          <p:cNvPicPr>
            <a:picLocks noChangeAspect="1"/>
          </p:cNvPicPr>
          <p:nvPr/>
        </p:nvPicPr>
        <p:blipFill>
          <a:blip r:embed="rId2"/>
          <a:stretch>
            <a:fillRect/>
          </a:stretch>
        </p:blipFill>
        <p:spPr>
          <a:xfrm>
            <a:off x="416560" y="2231136"/>
            <a:ext cx="5466080" cy="3153664"/>
          </a:xfrm>
          <a:prstGeom prst="rect">
            <a:avLst/>
          </a:prstGeom>
        </p:spPr>
      </p:pic>
      <p:pic>
        <p:nvPicPr>
          <p:cNvPr id="6" name="Picture 5">
            <a:extLst>
              <a:ext uri="{FF2B5EF4-FFF2-40B4-BE49-F238E27FC236}">
                <a16:creationId xmlns:a16="http://schemas.microsoft.com/office/drawing/2014/main" id="{8A6BFFCB-5C92-0B6C-CCA7-D5B70E7B31DC}"/>
              </a:ext>
            </a:extLst>
          </p:cNvPr>
          <p:cNvPicPr>
            <a:picLocks noChangeAspect="1"/>
          </p:cNvPicPr>
          <p:nvPr/>
        </p:nvPicPr>
        <p:blipFill>
          <a:blip r:embed="rId3"/>
          <a:stretch>
            <a:fillRect/>
          </a:stretch>
        </p:blipFill>
        <p:spPr>
          <a:xfrm>
            <a:off x="6167120" y="2231136"/>
            <a:ext cx="5857240" cy="3254022"/>
          </a:xfrm>
          <a:prstGeom prst="rect">
            <a:avLst/>
          </a:prstGeom>
        </p:spPr>
      </p:pic>
    </p:spTree>
    <p:extLst>
      <p:ext uri="{BB962C8B-B14F-4D97-AF65-F5344CB8AC3E}">
        <p14:creationId xmlns:p14="http://schemas.microsoft.com/office/powerpoint/2010/main" val="164787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1.1 Interest Rates on Selected Bonds, 1950–2016</a:t>
            </a:r>
          </a:p>
        </p:txBody>
      </p:sp>
      <p:sp>
        <p:nvSpPr>
          <p:cNvPr id="3" name="Content Placeholder 2"/>
          <p:cNvSpPr>
            <a:spLocks noGrp="1"/>
          </p:cNvSpPr>
          <p:nvPr>
            <p:ph idx="1"/>
          </p:nvPr>
        </p:nvSpPr>
        <p:spPr>
          <a:xfrm>
            <a:off x="1981200" y="5715001"/>
            <a:ext cx="8229600" cy="411163"/>
          </a:xfrm>
        </p:spPr>
        <p:txBody>
          <a:bodyPr>
            <a:normAutofit fontScale="92500" lnSpcReduction="10000"/>
          </a:bodyPr>
          <a:lstStyle/>
          <a:p>
            <a:pPr marL="0" indent="0">
              <a:buNone/>
            </a:pPr>
            <a:r>
              <a:rPr lang="en-IN" sz="1200" i="1" dirty="0"/>
              <a:t>Source</a:t>
            </a:r>
            <a:r>
              <a:rPr lang="en-IN" sz="1200" dirty="0"/>
              <a:t>: Federal Reserve Bank of St. Louis, FRED database: </a:t>
            </a:r>
            <a:r>
              <a:rPr lang="en-IN" sz="1200" dirty="0">
                <a:hlinkClick r:id="rId2"/>
              </a:rPr>
              <a:t>https://fred.stlouisfed.org/series/TB3MS</a:t>
            </a:r>
            <a:r>
              <a:rPr lang="en-IN" sz="1200" dirty="0"/>
              <a:t>; </a:t>
            </a:r>
            <a:r>
              <a:rPr lang="en-IN" sz="1200" dirty="0">
                <a:hlinkClick r:id="rId3"/>
              </a:rPr>
              <a:t>https://fred.stlouisfed.org/series/GS10</a:t>
            </a:r>
            <a:r>
              <a:rPr lang="en-IN" sz="1200" dirty="0"/>
              <a:t>; </a:t>
            </a:r>
            <a:r>
              <a:rPr lang="en-IN" sz="1200" dirty="0">
                <a:hlinkClick r:id="rId4"/>
              </a:rPr>
              <a:t>https://fred.stlouisfed.org/series/BAA</a:t>
            </a:r>
            <a:r>
              <a:rPr lang="en-IN" sz="1200" dirty="0"/>
              <a:t>.</a:t>
            </a:r>
            <a:endParaRPr lang="en-US" sz="1200" dirty="0"/>
          </a:p>
        </p:txBody>
      </p:sp>
      <p:pic>
        <p:nvPicPr>
          <p:cNvPr id="6" name="Picture 5">
            <a:extLst>
              <a:ext uri="{FF2B5EF4-FFF2-40B4-BE49-F238E27FC236}">
                <a16:creationId xmlns:a16="http://schemas.microsoft.com/office/drawing/2014/main" id="{E4D32145-9484-4647-B603-27C3883945DD}"/>
              </a:ext>
            </a:extLst>
          </p:cNvPr>
          <p:cNvPicPr>
            <a:picLocks noChangeAspect="1"/>
          </p:cNvPicPr>
          <p:nvPr/>
        </p:nvPicPr>
        <p:blipFill>
          <a:blip r:embed="rId5"/>
          <a:stretch>
            <a:fillRect/>
          </a:stretch>
        </p:blipFill>
        <p:spPr>
          <a:xfrm>
            <a:off x="643203" y="1066800"/>
            <a:ext cx="6192655" cy="4490720"/>
          </a:xfrm>
          <a:prstGeom prst="rect">
            <a:avLst/>
          </a:prstGeom>
        </p:spPr>
      </p:pic>
    </p:spTree>
    <p:extLst>
      <p:ext uri="{BB962C8B-B14F-4D97-AF65-F5344CB8AC3E}">
        <p14:creationId xmlns:p14="http://schemas.microsoft.com/office/powerpoint/2010/main" val="59635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 </a:t>
            </a:r>
            <a:br>
              <a:rPr lang="en-US" dirty="0">
                <a:ea typeface="ヒラギノ角ゴ Pro W3" charset="0"/>
              </a:rPr>
            </a:br>
            <a:r>
              <a:rPr lang="en-US" dirty="0">
                <a:ea typeface="ヒラギノ角ゴ Pro W3" charset="0"/>
              </a:rPr>
              <a:t>Debt Markets &amp; Interest Rates </a:t>
            </a:r>
            <a:r>
              <a:rPr lang="en-US" sz="1800" dirty="0">
                <a:ea typeface="ヒラギノ角ゴ Pro W3" charset="0"/>
              </a:rPr>
              <a:t>(4 of 4)</a:t>
            </a:r>
            <a:endParaRPr lang="en-US" dirty="0"/>
          </a:p>
        </p:txBody>
      </p:sp>
      <p:sp>
        <p:nvSpPr>
          <p:cNvPr id="3" name="Content Placeholder 2"/>
          <p:cNvSpPr>
            <a:spLocks noGrp="1"/>
          </p:cNvSpPr>
          <p:nvPr>
            <p:ph idx="1"/>
          </p:nvPr>
        </p:nvSpPr>
        <p:spPr/>
        <p:txBody>
          <a:bodyPr/>
          <a:lstStyle/>
          <a:p>
            <a:pPr>
              <a:defRPr/>
            </a:pPr>
            <a:r>
              <a:rPr lang="en-US" sz="2400" dirty="0"/>
              <a:t>For the moment, we will turn to other topics, but revisit these topics.</a:t>
            </a:r>
          </a:p>
          <a:p>
            <a:pPr>
              <a:defRPr/>
            </a:pPr>
            <a:r>
              <a:rPr lang="en-US" sz="2400" dirty="0"/>
              <a:t>In chapters 2, 11, 12, and 14, we will examine the role of debt markets in the economy.</a:t>
            </a:r>
          </a:p>
          <a:p>
            <a:pPr>
              <a:defRPr/>
            </a:pPr>
            <a:r>
              <a:rPr lang="en-US" sz="2400" dirty="0"/>
              <a:t>In chapters 3 through 5, we will examine the characteristics of interest rates.</a:t>
            </a:r>
          </a:p>
        </p:txBody>
      </p:sp>
    </p:spTree>
    <p:extLst>
      <p:ext uri="{BB962C8B-B14F-4D97-AF65-F5344CB8AC3E}">
        <p14:creationId xmlns:p14="http://schemas.microsoft.com/office/powerpoint/2010/main" val="152285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0"/>
              </a:rPr>
              <a:t>Why Study Financial Markets?</a:t>
            </a:r>
            <a:br>
              <a:rPr lang="en-US" dirty="0">
                <a:ea typeface="ヒラギノ角ゴ Pro W3" charset="0"/>
              </a:rPr>
            </a:br>
            <a:r>
              <a:rPr lang="en-US" dirty="0">
                <a:ea typeface="ヒラギノ角ゴ Pro W3" charset="0"/>
              </a:rPr>
              <a:t>The Stock Market </a:t>
            </a:r>
            <a:r>
              <a:rPr lang="en-US" sz="1800" dirty="0">
                <a:ea typeface="ヒラギノ角ゴ Pro W3" charset="0"/>
              </a:rPr>
              <a:t>(1 of 3)</a:t>
            </a:r>
            <a:endParaRPr lang="en-US" dirty="0"/>
          </a:p>
        </p:txBody>
      </p:sp>
      <p:sp>
        <p:nvSpPr>
          <p:cNvPr id="3" name="Content Placeholder 2"/>
          <p:cNvSpPr>
            <a:spLocks noGrp="1"/>
          </p:cNvSpPr>
          <p:nvPr>
            <p:ph idx="1"/>
          </p:nvPr>
        </p:nvSpPr>
        <p:spPr/>
        <p:txBody>
          <a:bodyPr/>
          <a:lstStyle/>
          <a:p>
            <a:pPr>
              <a:defRPr/>
            </a:pPr>
            <a:r>
              <a:rPr lang="en-US" altLang="en-US" sz="2400" dirty="0"/>
              <a:t>The stock market is the market where common stock (or just stock) are traded.</a:t>
            </a:r>
          </a:p>
          <a:p>
            <a:pPr>
              <a:defRPr/>
            </a:pPr>
            <a:r>
              <a:rPr lang="en-US" altLang="en-US" sz="2400" dirty="0"/>
              <a:t>Companies initially sell stock (in the primary market) to raise money. After that, the stock is traded among investors.</a:t>
            </a:r>
          </a:p>
          <a:p>
            <a:pPr lvl="1">
              <a:defRPr/>
            </a:pPr>
            <a:r>
              <a:rPr lang="en-US" altLang="en-US" sz="2000" dirty="0"/>
              <a:t>Primary vs Secondary Market or Direct and Indirect Finance</a:t>
            </a:r>
          </a:p>
          <a:p>
            <a:pPr>
              <a:defRPr/>
            </a:pPr>
            <a:r>
              <a:rPr lang="en-US" altLang="en-US" sz="2400" dirty="0"/>
              <a:t>The stock market receives the most attention from the media.</a:t>
            </a:r>
            <a:endParaRPr lang="en-US" sz="2400" dirty="0"/>
          </a:p>
        </p:txBody>
      </p:sp>
    </p:spTree>
    <p:extLst>
      <p:ext uri="{BB962C8B-B14F-4D97-AF65-F5344CB8AC3E}">
        <p14:creationId xmlns:p14="http://schemas.microsoft.com/office/powerpoint/2010/main" val="2690806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1036</TotalTime>
  <Words>1577</Words>
  <Application>Microsoft Office PowerPoint</Application>
  <PresentationFormat>Widescreen</PresentationFormat>
  <Paragraphs>125</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Times</vt:lpstr>
      <vt:lpstr>Times New Roman</vt:lpstr>
      <vt:lpstr>Wingdings 3</vt:lpstr>
      <vt:lpstr>ヒラギノ角ゴ Pro W3</vt:lpstr>
      <vt:lpstr>Ion</vt:lpstr>
      <vt:lpstr>Topic #1: Introduction    </vt:lpstr>
      <vt:lpstr>PowerPoint Presentation</vt:lpstr>
      <vt:lpstr>Why Study Financial Markets? </vt:lpstr>
      <vt:lpstr>Why Study Financial Markets? Debt Markets &amp; Interest Rates (1 of 4)</vt:lpstr>
      <vt:lpstr>Why Study Financial Markets?  Debt Markets &amp; Interest Rates (2 of 4)</vt:lpstr>
      <vt:lpstr>Why Study Financial Markets?  Debt Markets &amp; Interest Rates (3 of 4)</vt:lpstr>
      <vt:lpstr>Figure 1.1 Interest Rates on Selected Bonds, 1950–2016</vt:lpstr>
      <vt:lpstr>Why Study Financial Markets?  Debt Markets &amp; Interest Rates (4 of 4)</vt:lpstr>
      <vt:lpstr>Why Study Financial Markets? The Stock Market (1 of 3)</vt:lpstr>
      <vt:lpstr>Figure 1.2 Stock Prices as Measured by the Dow Jones Industrial Average</vt:lpstr>
      <vt:lpstr>Why Study Financial Markets?  The Stock Market (2 of 3)</vt:lpstr>
      <vt:lpstr>Why Study Financial Markets?  The Stock Market (3 of 3)</vt:lpstr>
      <vt:lpstr>Why Study Financial Markets?  The Foreign Exchange Market (1 of 2)</vt:lpstr>
      <vt:lpstr>Figure 1.3 Exchange Rate of the U.S. Dollar</vt:lpstr>
      <vt:lpstr>Why Study Financial Markets? The Foreign Exchange Market (2 of 2)</vt:lpstr>
      <vt:lpstr>Why Study Financial Institutions? (1 of 3)</vt:lpstr>
      <vt:lpstr>Why Study Financial Institutions? (2 of 3)</vt:lpstr>
      <vt:lpstr>Applied Managerial Perspective</vt:lpstr>
      <vt:lpstr>Exploring the Web (1 of 2)</vt:lpstr>
      <vt:lpstr>Exploring the Web (2 of 2)</vt:lpstr>
      <vt:lpstr>Figure 1.4 Federal Reserve Bank of St. Louis, FRED Database</vt:lpstr>
      <vt:lpstr>Figure 1.5 Excel Spreadsheet with Interest-Rate Data</vt:lpstr>
      <vt:lpstr>Figure 1.6 Excel Graph of Interest-Data</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Introduction</dc:title>
  <dc:creator>Kangzhen Xie</dc:creator>
  <cp:lastModifiedBy>Christakis Droussiotis</cp:lastModifiedBy>
  <cp:revision>15</cp:revision>
  <cp:lastPrinted>2017-08-28T15:58:23Z</cp:lastPrinted>
  <dcterms:created xsi:type="dcterms:W3CDTF">2017-08-28T01:57:51Z</dcterms:created>
  <dcterms:modified xsi:type="dcterms:W3CDTF">2024-01-23T12:03:04Z</dcterms:modified>
</cp:coreProperties>
</file>