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7" r:id="rId2"/>
    <p:sldId id="321" r:id="rId3"/>
    <p:sldId id="322" r:id="rId4"/>
    <p:sldId id="324" r:id="rId5"/>
    <p:sldId id="325" r:id="rId6"/>
    <p:sldId id="326" r:id="rId7"/>
    <p:sldId id="328" r:id="rId8"/>
    <p:sldId id="330" r:id="rId9"/>
    <p:sldId id="331" r:id="rId10"/>
    <p:sldId id="332" r:id="rId11"/>
    <p:sldId id="333" r:id="rId12"/>
    <p:sldId id="334" r:id="rId13"/>
    <p:sldId id="336" r:id="rId14"/>
    <p:sldId id="337" r:id="rId15"/>
    <p:sldId id="339" r:id="rId16"/>
    <p:sldId id="340" r:id="rId17"/>
    <p:sldId id="341" r:id="rId18"/>
    <p:sldId id="343" r:id="rId19"/>
    <p:sldId id="344" r:id="rId20"/>
    <p:sldId id="345" r:id="rId21"/>
    <p:sldId id="346" r:id="rId22"/>
    <p:sldId id="347" r:id="rId23"/>
    <p:sldId id="348" r:id="rId24"/>
    <p:sldId id="349" r:id="rId25"/>
    <p:sldId id="350" r:id="rId26"/>
    <p:sldId id="351" r:id="rId27"/>
    <p:sldId id="353" r:id="rId28"/>
    <p:sldId id="354" r:id="rId29"/>
    <p:sldId id="356" r:id="rId30"/>
    <p:sldId id="357" r:id="rId31"/>
    <p:sldId id="358" r:id="rId32"/>
    <p:sldId id="359" r:id="rId33"/>
    <p:sldId id="360" r:id="rId34"/>
    <p:sldId id="361" r:id="rId35"/>
    <p:sldId id="363" r:id="rId36"/>
    <p:sldId id="365" r:id="rId37"/>
    <p:sldId id="366" r:id="rId38"/>
    <p:sldId id="368" r:id="rId39"/>
    <p:sldId id="370" r:id="rId40"/>
    <p:sldId id="3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33" autoAdjust="0"/>
  </p:normalViewPr>
  <p:slideViewPr>
    <p:cSldViewPr snapToGrid="0">
      <p:cViewPr varScale="1">
        <p:scale>
          <a:sx n="102" d="100"/>
          <a:sy n="102" d="100"/>
        </p:scale>
        <p:origin x="9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98AC-749E-45C7-A873-C2995AAAEC85}"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8E5D-8E2C-40FD-8823-3DEDC7713F37}" type="slidenum">
              <a:rPr lang="en-US" smtClean="0"/>
              <a:t>‹#›</a:t>
            </a:fld>
            <a:endParaRPr lang="en-US"/>
          </a:p>
        </p:txBody>
      </p:sp>
    </p:spTree>
    <p:extLst>
      <p:ext uri="{BB962C8B-B14F-4D97-AF65-F5344CB8AC3E}">
        <p14:creationId xmlns:p14="http://schemas.microsoft.com/office/powerpoint/2010/main" val="28986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a:t>
            </a:fld>
            <a:endParaRPr lang="en-US"/>
          </a:p>
        </p:txBody>
      </p:sp>
    </p:spTree>
    <p:extLst>
      <p:ext uri="{BB962C8B-B14F-4D97-AF65-F5344CB8AC3E}">
        <p14:creationId xmlns:p14="http://schemas.microsoft.com/office/powerpoint/2010/main" val="13294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3</a:t>
            </a:fld>
            <a:endParaRPr lang="en-US"/>
          </a:p>
        </p:txBody>
      </p:sp>
    </p:spTree>
    <p:extLst>
      <p:ext uri="{BB962C8B-B14F-4D97-AF65-F5344CB8AC3E}">
        <p14:creationId xmlns:p14="http://schemas.microsoft.com/office/powerpoint/2010/main" val="4155366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13</a:t>
            </a:fld>
            <a:endParaRPr lang="en-US"/>
          </a:p>
        </p:txBody>
      </p:sp>
    </p:spTree>
    <p:extLst>
      <p:ext uri="{BB962C8B-B14F-4D97-AF65-F5344CB8AC3E}">
        <p14:creationId xmlns:p14="http://schemas.microsoft.com/office/powerpoint/2010/main" val="375723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20</a:t>
            </a:fld>
            <a:endParaRPr lang="en-US"/>
          </a:p>
        </p:txBody>
      </p:sp>
    </p:spTree>
    <p:extLst>
      <p:ext uri="{BB962C8B-B14F-4D97-AF65-F5344CB8AC3E}">
        <p14:creationId xmlns:p14="http://schemas.microsoft.com/office/powerpoint/2010/main" val="34965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30</a:t>
            </a:fld>
            <a:endParaRPr lang="en-US"/>
          </a:p>
        </p:txBody>
      </p:sp>
    </p:spTree>
    <p:extLst>
      <p:ext uri="{BB962C8B-B14F-4D97-AF65-F5344CB8AC3E}">
        <p14:creationId xmlns:p14="http://schemas.microsoft.com/office/powerpoint/2010/main" val="175431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32</a:t>
            </a:fld>
            <a:endParaRPr lang="en-US"/>
          </a:p>
        </p:txBody>
      </p:sp>
    </p:spTree>
    <p:extLst>
      <p:ext uri="{BB962C8B-B14F-4D97-AF65-F5344CB8AC3E}">
        <p14:creationId xmlns:p14="http://schemas.microsoft.com/office/powerpoint/2010/main" val="98680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33</a:t>
            </a:fld>
            <a:endParaRPr lang="en-US"/>
          </a:p>
        </p:txBody>
      </p:sp>
    </p:spTree>
    <p:extLst>
      <p:ext uri="{BB962C8B-B14F-4D97-AF65-F5344CB8AC3E}">
        <p14:creationId xmlns:p14="http://schemas.microsoft.com/office/powerpoint/2010/main" val="131521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416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3236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330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63073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16927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ED6EA-C736-4FB0-AC39-FA8263ED9BB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18717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ED6EA-C736-4FB0-AC39-FA8263ED9BBD}"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94337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ED6EA-C736-4FB0-AC39-FA8263ED9BBD}"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5211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D6EA-C736-4FB0-AC39-FA8263ED9BBD}"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88230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26366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701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D6EA-C736-4FB0-AC39-FA8263ED9BBD}" type="datetimeFigureOut">
              <a:rPr lang="en-US" smtClean="0"/>
              <a:t>4/17/2019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9F2F4-16F8-4400-98EF-FD3F6C1E5995}" type="slidenum">
              <a:rPr lang="en-US" smtClean="0"/>
              <a:t>‹#›</a:t>
            </a:fld>
            <a:endParaRPr lang="en-US"/>
          </a:p>
        </p:txBody>
      </p:sp>
    </p:spTree>
    <p:extLst>
      <p:ext uri="{BB962C8B-B14F-4D97-AF65-F5344CB8AC3E}">
        <p14:creationId xmlns:p14="http://schemas.microsoft.com/office/powerpoint/2010/main" val="306038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red.stlouisfed.org/series/M13036USM193NNB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fred.stlouisfed.org/series/LTGOVTB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red.stlouisfed.org/series/SPCS20RS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74" y="1521135"/>
            <a:ext cx="8876099" cy="1384204"/>
          </a:xfrm>
        </p:spPr>
        <p:txBody>
          <a:bodyPr>
            <a:normAutofit fontScale="90000"/>
          </a:bodyPr>
          <a:lstStyle/>
          <a:p>
            <a:r>
              <a:rPr lang="en-US" altLang="en-US" sz="3000" b="1" dirty="0" smtClean="0"/>
              <a:t/>
            </a:r>
            <a:br>
              <a:rPr lang="en-US" altLang="en-US" sz="3000" b="1" dirty="0" smtClean="0"/>
            </a:br>
            <a:r>
              <a:rPr lang="en-US" altLang="en-US" sz="3000" b="1" dirty="0"/>
              <a:t/>
            </a:r>
            <a:br>
              <a:rPr lang="en-US" altLang="en-US" sz="3000" b="1" dirty="0"/>
            </a:br>
            <a:r>
              <a:rPr lang="en-US" altLang="en-US" sz="3000" b="1" dirty="0" smtClean="0"/>
              <a:t/>
            </a:r>
            <a:br>
              <a:rPr lang="en-US" altLang="en-US" sz="3000" b="1" dirty="0" smtClean="0"/>
            </a:br>
            <a:r>
              <a:rPr lang="en-US" altLang="en-US" sz="3000" b="1" dirty="0"/>
              <a:t/>
            </a:r>
            <a:br>
              <a:rPr lang="en-US" altLang="en-US" sz="3000" b="1" dirty="0"/>
            </a:br>
            <a:r>
              <a:rPr lang="en-US" altLang="en-US" sz="3000" b="1" smtClean="0"/>
              <a:t>Topic 12: </a:t>
            </a:r>
            <a:r>
              <a:rPr lang="en-US" altLang="en-US" sz="3000" b="1" dirty="0"/>
              <a:t>Why Do Financial Crises</a:t>
            </a:r>
            <a:br>
              <a:rPr lang="en-US" altLang="en-US" sz="3000" b="1" dirty="0"/>
            </a:br>
            <a:r>
              <a:rPr lang="en-US" altLang="en-US" sz="3000" b="1" dirty="0"/>
              <a:t>Occur and Why Are They So Damaging to the Economy?</a:t>
            </a:r>
            <a:r>
              <a:rPr lang="en-US" sz="3000" b="1" dirty="0"/>
              <a:t/>
            </a:r>
            <a:br>
              <a:rPr lang="en-US" sz="3000" b="1" dirty="0"/>
            </a:br>
            <a:endParaRPr lang="en-US" sz="3000" b="1" dirty="0"/>
          </a:p>
        </p:txBody>
      </p:sp>
      <p:sp>
        <p:nvSpPr>
          <p:cNvPr id="3" name="Subtitle 2"/>
          <p:cNvSpPr>
            <a:spLocks noGrp="1"/>
          </p:cNvSpPr>
          <p:nvPr>
            <p:ph type="subTitle" idx="1"/>
          </p:nvPr>
        </p:nvSpPr>
        <p:spPr>
          <a:xfrm>
            <a:off x="1524000" y="4547936"/>
            <a:ext cx="9144000" cy="709863"/>
          </a:xfrm>
        </p:spPr>
        <p:txBody>
          <a:bodyPr/>
          <a:lstStyle/>
          <a:p>
            <a:pPr algn="l"/>
            <a:r>
              <a:rPr lang="en-US" dirty="0" smtClean="0"/>
              <a:t>Main Reading (Sources): Chap 8  </a:t>
            </a:r>
            <a:r>
              <a:rPr lang="en-US" dirty="0" err="1" smtClean="0"/>
              <a:t>Mishkin</a:t>
            </a:r>
            <a:r>
              <a:rPr lang="en-US" dirty="0" smtClean="0"/>
              <a:t> &amp; Eakins, 8</a:t>
            </a:r>
            <a:r>
              <a:rPr lang="en-US" baseline="30000" dirty="0" smtClean="0"/>
              <a:t>th</a:t>
            </a:r>
            <a:endParaRPr lang="en-US" dirty="0" smtClean="0"/>
          </a:p>
          <a:p>
            <a:endParaRPr lang="en-US" dirty="0"/>
          </a:p>
        </p:txBody>
      </p:sp>
    </p:spTree>
    <p:extLst>
      <p:ext uri="{BB962C8B-B14F-4D97-AF65-F5344CB8AC3E}">
        <p14:creationId xmlns:p14="http://schemas.microsoft.com/office/powerpoint/2010/main" val="526421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6920"/>
          </a:xfrm>
        </p:spPr>
        <p:txBody>
          <a:bodyPr/>
          <a:lstStyle/>
          <a:p>
            <a:r>
              <a:rPr lang="en-US" altLang="en-US" dirty="0">
                <a:ea typeface="ヒラギノ角ゴ Pro W3" pitchFamily="-84" charset="-128"/>
              </a:rPr>
              <a:t>Stage Two: Banking Crisis</a:t>
            </a:r>
            <a:endParaRPr lang="en-US" dirty="0"/>
          </a:p>
        </p:txBody>
      </p:sp>
      <p:sp>
        <p:nvSpPr>
          <p:cNvPr id="3" name="Content Placeholder 2"/>
          <p:cNvSpPr>
            <a:spLocks noGrp="1"/>
          </p:cNvSpPr>
          <p:nvPr>
            <p:ph idx="1"/>
          </p:nvPr>
        </p:nvSpPr>
        <p:spPr>
          <a:xfrm>
            <a:off x="838200" y="1527142"/>
            <a:ext cx="10515600" cy="4649821"/>
          </a:xfrm>
        </p:spPr>
        <p:txBody>
          <a:bodyPr/>
          <a:lstStyle/>
          <a:p>
            <a:pPr marL="0" indent="0">
              <a:buNone/>
            </a:pPr>
            <a:r>
              <a:rPr lang="en-US" altLang="en-US" sz="2400" dirty="0">
                <a:ea typeface="ヒラギノ角ゴ Pro W3" pitchFamily="-84" charset="-128"/>
              </a:rPr>
              <a:t>Deteriorating balance sheets lead financial institutions into insolvency. If severe enough, these factors can lead to a </a:t>
            </a:r>
            <a:r>
              <a:rPr lang="en-US" altLang="en-US" sz="2400" b="1" dirty="0">
                <a:ea typeface="ヒラギノ角ゴ Pro W3" pitchFamily="-84" charset="-128"/>
              </a:rPr>
              <a:t>bank panic</a:t>
            </a:r>
            <a:r>
              <a:rPr lang="en-US" altLang="en-US" sz="2400" dirty="0">
                <a:ea typeface="ヒラギノ角ゴ Pro W3" pitchFamily="-84" charset="-128"/>
              </a:rPr>
              <a:t>.</a:t>
            </a:r>
          </a:p>
          <a:p>
            <a:pPr>
              <a:spcBef>
                <a:spcPts val="1200"/>
              </a:spcBef>
            </a:pPr>
            <a:r>
              <a:rPr lang="en-US" altLang="en-US" sz="2400" dirty="0">
                <a:ea typeface="ヒラギノ角ゴ Pro W3" pitchFamily="-84" charset="-128"/>
              </a:rPr>
              <a:t>Panics occur when depositors are unsure which banks are insolvent, causing all depositors to withdraw all funds immediately</a:t>
            </a:r>
          </a:p>
          <a:p>
            <a:pPr>
              <a:spcBef>
                <a:spcPts val="1200"/>
              </a:spcBef>
            </a:pPr>
            <a:r>
              <a:rPr lang="en-US" altLang="en-US" sz="2400" dirty="0">
                <a:ea typeface="ヒラギノ角ゴ Pro W3" pitchFamily="-84" charset="-128"/>
              </a:rPr>
              <a:t>As cash balances fall, FIs must sell assets quickly, further deteriorating their balance sheet</a:t>
            </a:r>
          </a:p>
          <a:p>
            <a:pPr>
              <a:spcBef>
                <a:spcPts val="1200"/>
              </a:spcBef>
            </a:pPr>
            <a:r>
              <a:rPr lang="en-US" altLang="en-US" sz="2400" dirty="0">
                <a:ea typeface="ヒラギノ角ゴ Pro W3" pitchFamily="-84" charset="-128"/>
              </a:rPr>
              <a:t>Adverse selection and moral hazard become severe – it takes years for a full recovery</a:t>
            </a:r>
            <a:endParaRPr lang="en-US" sz="2400" dirty="0"/>
          </a:p>
        </p:txBody>
      </p:sp>
    </p:spTree>
    <p:extLst>
      <p:ext uri="{BB962C8B-B14F-4D97-AF65-F5344CB8AC3E}">
        <p14:creationId xmlns:p14="http://schemas.microsoft.com/office/powerpoint/2010/main" val="84412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Stage Three: Debt Deflation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Consider a firm in 2015 with assets of $100 million (in 2015 dollars), $90 million of long-term liabilities, and so $10 million in net worth.</a:t>
            </a:r>
          </a:p>
          <a:p>
            <a:r>
              <a:rPr lang="en-US" altLang="en-US" sz="2400" dirty="0">
                <a:ea typeface="ヒラギノ角ゴ Pro W3" pitchFamily="-84" charset="-128"/>
              </a:rPr>
              <a:t>Price levels fall by 10% in 2016. Real value of assets (in 2015 dollars) remains the same.</a:t>
            </a:r>
          </a:p>
          <a:p>
            <a:r>
              <a:rPr lang="en-US" altLang="en-US" sz="2400" dirty="0">
                <a:ea typeface="ヒラギノ角ゴ Pro W3" pitchFamily="-84" charset="-128"/>
              </a:rPr>
              <a:t>Real value of liabilities rise to $99 million (in 2015 dollars), and so net worth falls to just $1 million!</a:t>
            </a:r>
            <a:endParaRPr lang="en-US" sz="2400" dirty="0"/>
          </a:p>
        </p:txBody>
      </p:sp>
    </p:spTree>
    <p:extLst>
      <p:ext uri="{BB962C8B-B14F-4D97-AF65-F5344CB8AC3E}">
        <p14:creationId xmlns:p14="http://schemas.microsoft.com/office/powerpoint/2010/main" val="45016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Stage Three: Debt Deflation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pPr marL="0" indent="0">
              <a:buNone/>
              <a:defRPr/>
            </a:pPr>
            <a:r>
              <a:rPr lang="en-US" sz="2400" dirty="0"/>
              <a:t>If the crisis also leads to a sharp decline in prices, </a:t>
            </a:r>
            <a:r>
              <a:rPr lang="en-US" sz="2400" b="1" dirty="0"/>
              <a:t>debt deflation </a:t>
            </a:r>
            <a:r>
              <a:rPr lang="en-US" sz="2400" dirty="0"/>
              <a:t>can occur, where asset prices fall, but debt levels do not adjust, increasing debt burdens.</a:t>
            </a:r>
          </a:p>
          <a:p>
            <a:pPr>
              <a:defRPr/>
            </a:pPr>
            <a:r>
              <a:rPr lang="en-US" sz="2400" dirty="0"/>
              <a:t>This leads to an increase in adverse selection and moral hazard, which is followed by decreased lending</a:t>
            </a:r>
          </a:p>
          <a:p>
            <a:pPr>
              <a:defRPr/>
            </a:pPr>
            <a:r>
              <a:rPr lang="en-US" sz="2400" dirty="0"/>
              <a:t>Economic activity remains depressed for a long time</a:t>
            </a:r>
          </a:p>
        </p:txBody>
      </p:sp>
    </p:spTree>
    <p:extLst>
      <p:ext uri="{BB962C8B-B14F-4D97-AF65-F5344CB8AC3E}">
        <p14:creationId xmlns:p14="http://schemas.microsoft.com/office/powerpoint/2010/main" val="158676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Case: The Great Depression </a:t>
            </a:r>
            <a:r>
              <a:rPr lang="en-US" altLang="en-US" sz="1800" dirty="0">
                <a:ea typeface="ヒラギノ角ゴ Pro W3" pitchFamily="-84" charset="-128"/>
              </a:rPr>
              <a:t>(1 of </a:t>
            </a:r>
            <a:r>
              <a:rPr lang="en-US" altLang="en-US" sz="1800" dirty="0" smtClean="0">
                <a:ea typeface="ヒラギノ角ゴ Pro W3" pitchFamily="-84" charset="-128"/>
              </a:rPr>
              <a:t>3)</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a:ea typeface="ヒラギノ角ゴ Pro W3" pitchFamily="-84" charset="-128"/>
              </a:rPr>
              <a:t>In 1928 and 1929, stock prices doubled in the U.S. The Fed tried to curb this period of excessive speculation with a tight monetary policy. But this lead to a stock market collapse of more than 20% in October of 1929, and losing an additional 20% by the end of 1929.</a:t>
            </a:r>
          </a:p>
          <a:p>
            <a:r>
              <a:rPr lang="en-US" altLang="en-US" sz="2400" dirty="0" smtClean="0">
                <a:ea typeface="ヒラギノ角ゴ Pro W3" pitchFamily="-84" charset="-128"/>
              </a:rPr>
              <a:t>The </a:t>
            </a:r>
            <a:r>
              <a:rPr lang="en-US" altLang="en-US" sz="2400" dirty="0">
                <a:ea typeface="ヒラギノ角ゴ Pro W3" pitchFamily="-84" charset="-128"/>
              </a:rPr>
              <a:t>decline continued for several years</a:t>
            </a:r>
            <a:r>
              <a:rPr lang="en-US" altLang="en-US" sz="2400" dirty="0" smtClean="0">
                <a:ea typeface="ヒラギノ角ゴ Pro W3" pitchFamily="-84" charset="-128"/>
              </a:rPr>
              <a:t>.</a:t>
            </a:r>
          </a:p>
          <a:p>
            <a:r>
              <a:rPr lang="en-US" altLang="en-US" sz="2400" dirty="0">
                <a:ea typeface="ヒラギノ角ゴ Pro W3" pitchFamily="-84" charset="-128"/>
              </a:rPr>
              <a:t>What might have been a normal recession turned into something far worse, when severe droughts in 1930 in the Midwest led to a sharp decline in agricultural production.</a:t>
            </a:r>
          </a:p>
          <a:p>
            <a:r>
              <a:rPr lang="en-US" altLang="en-US" sz="2400" dirty="0">
                <a:ea typeface="ヒラギノ角ゴ Pro W3" pitchFamily="-84" charset="-128"/>
              </a:rPr>
              <a:t>Between 1930 and 1933, one-third of U.S. banks went out of business as these agricultural shocks led to bank failures.</a:t>
            </a:r>
          </a:p>
          <a:p>
            <a:r>
              <a:rPr lang="en-US" altLang="en-US" sz="2400" dirty="0">
                <a:ea typeface="ヒラギノ角ゴ Pro W3" pitchFamily="-84" charset="-128"/>
              </a:rPr>
              <a:t>For more than two years, the Fed sat idly by through one bank panic after another.</a:t>
            </a:r>
            <a:endParaRPr lang="en-US" sz="2400" dirty="0"/>
          </a:p>
          <a:p>
            <a:endParaRPr lang="en-US" sz="2400" dirty="0"/>
          </a:p>
        </p:txBody>
      </p:sp>
    </p:spTree>
    <p:extLst>
      <p:ext uri="{BB962C8B-B14F-4D97-AF65-F5344CB8AC3E}">
        <p14:creationId xmlns:p14="http://schemas.microsoft.com/office/powerpoint/2010/main" val="175907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516"/>
          </a:xfrm>
        </p:spPr>
        <p:txBody>
          <a:bodyPr/>
          <a:lstStyle/>
          <a:p>
            <a:r>
              <a:rPr lang="en-US" altLang="en-US" sz="2400" dirty="0">
                <a:ea typeface="ヒラギノ角ゴ Pro W3" pitchFamily="-84" charset="-128"/>
              </a:rPr>
              <a:t>Figure 8.2 Stock Price Data During the Great Depression Period</a:t>
            </a:r>
            <a:endParaRPr lang="en-US" sz="2400" dirty="0"/>
          </a:p>
        </p:txBody>
      </p:sp>
      <p:pic>
        <p:nvPicPr>
          <p:cNvPr id="4" name="Picture 2" descr="The vertical axis is labeled &quot;Stock Prices (Dow-Jones Industrial Average, September 1929 equals 100)&quot; and ranges from 0 to 100 in increments of 10. The horizontal axis lists dates from 1929 to 1940 in 1-year increments. The stock price for 1929 is shown as 80 which increases to a peak value of 100 during the end of this year. With a fluctuating trend the stock price falls down steeply to a minimum value of 10 during year 1932 but recovers back to 50 during year 1937. The value falls down once again and becomes 40 percent for the year 1940. The peak value is labeled &quot;Stock market peak&quot; while the minimum value is labeled &quot;Stock market trough in December 1932 at 10 percent of September 1929 peak value.&quot; The values used in the description are approximate."/>
          <p:cNvPicPr>
            <a:picLocks noChangeAspect="1" noChangeArrowheads="1"/>
          </p:cNvPicPr>
          <p:nvPr/>
        </p:nvPicPr>
        <p:blipFill>
          <a:blip r:embed="rId2" cstate="print"/>
          <a:srcRect b="4456"/>
          <a:stretch>
            <a:fillRect/>
          </a:stretch>
        </p:blipFill>
        <p:spPr bwMode="auto">
          <a:xfrm>
            <a:off x="791425" y="1261641"/>
            <a:ext cx="11052883" cy="4757193"/>
          </a:xfrm>
          <a:prstGeom prst="rect">
            <a:avLst/>
          </a:prstGeom>
          <a:noFill/>
          <a:ln w="9525">
            <a:noFill/>
            <a:miter lim="800000"/>
            <a:headEnd/>
            <a:tailEnd/>
          </a:ln>
        </p:spPr>
      </p:pic>
    </p:spTree>
    <p:extLst>
      <p:ext uri="{BB962C8B-B14F-4D97-AF65-F5344CB8AC3E}">
        <p14:creationId xmlns:p14="http://schemas.microsoft.com/office/powerpoint/2010/main" val="77488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Case: The Great Depression </a:t>
            </a:r>
            <a:r>
              <a:rPr lang="en-US" altLang="en-US" sz="1800" dirty="0" smtClean="0">
                <a:ea typeface="ヒラギノ角ゴ Pro W3" pitchFamily="-84" charset="-128"/>
              </a:rPr>
              <a:t>(2 </a:t>
            </a:r>
            <a:r>
              <a:rPr lang="en-US" altLang="en-US" sz="1800" dirty="0">
                <a:ea typeface="ヒラギノ角ゴ Pro W3" pitchFamily="-84" charset="-128"/>
              </a:rPr>
              <a:t>of </a:t>
            </a:r>
            <a:r>
              <a:rPr lang="en-US" altLang="en-US" sz="1800" dirty="0" smtClean="0">
                <a:ea typeface="ヒラギノ角ゴ Pro W3" pitchFamily="-84" charset="-128"/>
              </a:rPr>
              <a:t>3)</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Adverse selection and moral hazard in credit markets became severe. Firms with productive uses of funds were unable to get financing. </a:t>
            </a:r>
            <a:r>
              <a:rPr lang="en-US" altLang="en-US" sz="2400" dirty="0" smtClean="0">
                <a:ea typeface="ヒラギノ角ゴ Pro W3" pitchFamily="-84" charset="-128"/>
              </a:rPr>
              <a:t>Credit </a:t>
            </a:r>
            <a:r>
              <a:rPr lang="en-US" altLang="en-US" sz="2400" dirty="0">
                <a:ea typeface="ヒラギノ角ゴ Pro W3" pitchFamily="-84" charset="-128"/>
              </a:rPr>
              <a:t>spreads increased from 2% to nearly 8% during the height of the Depression in 1932.</a:t>
            </a:r>
            <a:endParaRPr lang="en-US" sz="2400" dirty="0"/>
          </a:p>
        </p:txBody>
      </p:sp>
    </p:spTree>
    <p:extLst>
      <p:ext uri="{BB962C8B-B14F-4D97-AF65-F5344CB8AC3E}">
        <p14:creationId xmlns:p14="http://schemas.microsoft.com/office/powerpoint/2010/main" val="295630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8.3 Credit Spreads During the Great Depression</a:t>
            </a:r>
            <a:endParaRPr lang="en-US" sz="2400" dirty="0"/>
          </a:p>
        </p:txBody>
      </p:sp>
      <p:pic>
        <p:nvPicPr>
          <p:cNvPr id="4" name="Picture 2" descr="The vertical axis is labeled &quot;Baa-U.S. Treasury Spread (percent)&quot; and ranges from 0 to 10 in increments of 2. The horizontal axis lists dates from 1929 to 1939 in 1-year increments. The treasure spread for 1929 is shown as 2 percent which increases to a peak value of 7.5 in 1932. With a fluctuating trend the stock price falls down steeply to 2 percent during year 1936 and 3 percent in 1939. The values used in the description are approximate."/>
          <p:cNvPicPr>
            <a:picLocks noChangeAspect="1" noChangeArrowheads="1"/>
          </p:cNvPicPr>
          <p:nvPr/>
        </p:nvPicPr>
        <p:blipFill>
          <a:blip r:embed="rId2" cstate="print"/>
          <a:srcRect/>
          <a:stretch>
            <a:fillRect/>
          </a:stretch>
        </p:blipFill>
        <p:spPr bwMode="auto">
          <a:xfrm>
            <a:off x="1866900" y="1551536"/>
            <a:ext cx="8458200" cy="3754928"/>
          </a:xfrm>
          <a:prstGeom prst="rect">
            <a:avLst/>
          </a:prstGeom>
          <a:noFill/>
          <a:ln w="9525">
            <a:noFill/>
            <a:miter lim="800000"/>
            <a:headEnd/>
            <a:tailEnd/>
          </a:ln>
        </p:spPr>
      </p:pic>
      <p:sp>
        <p:nvSpPr>
          <p:cNvPr id="3" name="Content Placeholder 2"/>
          <p:cNvSpPr>
            <a:spLocks noGrp="1"/>
          </p:cNvSpPr>
          <p:nvPr>
            <p:ph idx="1"/>
          </p:nvPr>
        </p:nvSpPr>
        <p:spPr>
          <a:xfrm>
            <a:off x="1981200" y="5518836"/>
            <a:ext cx="8229600" cy="348564"/>
          </a:xfrm>
        </p:spPr>
        <p:txBody>
          <a:bodyPr>
            <a:normAutofit fontScale="92500" lnSpcReduction="20000"/>
          </a:bodyPr>
          <a:lstStyle/>
          <a:p>
            <a:pPr marL="0" indent="0">
              <a:buNone/>
            </a:pPr>
            <a:r>
              <a:rPr lang="en-US" sz="1200" dirty="0"/>
              <a:t>Source: Federal Reserve Bank of St. Louis, FRED database: </a:t>
            </a:r>
            <a:r>
              <a:rPr lang="en-US" sz="1200" dirty="0">
                <a:hlinkClick r:id="rId3"/>
              </a:rPr>
              <a:t>https://fred.stlouisfed.org/series/M13036USM193NNBR</a:t>
            </a:r>
            <a:r>
              <a:rPr lang="en-US" sz="1200" dirty="0"/>
              <a:t>, </a:t>
            </a:r>
            <a:r>
              <a:rPr lang="en-US" sz="1200" dirty="0">
                <a:hlinkClick r:id="rId4"/>
              </a:rPr>
              <a:t>https://fred.stlouisfed.org/series/LTGOVTBD</a:t>
            </a:r>
            <a:r>
              <a:rPr lang="en-US" sz="1200" dirty="0"/>
              <a:t>.</a:t>
            </a:r>
          </a:p>
        </p:txBody>
      </p:sp>
    </p:spTree>
    <p:extLst>
      <p:ext uri="{BB962C8B-B14F-4D97-AF65-F5344CB8AC3E}">
        <p14:creationId xmlns:p14="http://schemas.microsoft.com/office/powerpoint/2010/main" val="177199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Case: The Great Depression </a:t>
            </a:r>
            <a:r>
              <a:rPr lang="en-US" altLang="en-US" sz="1800" dirty="0" smtClean="0">
                <a:ea typeface="ヒラギノ角ゴ Pro W3" pitchFamily="-84" charset="-128"/>
              </a:rPr>
              <a:t>(3 </a:t>
            </a:r>
            <a:r>
              <a:rPr lang="en-US" altLang="en-US" sz="1800" dirty="0">
                <a:ea typeface="ヒラギノ角ゴ Pro W3" pitchFamily="-84" charset="-128"/>
              </a:rPr>
              <a:t>of </a:t>
            </a:r>
            <a:r>
              <a:rPr lang="en-US" altLang="en-US" sz="1800" dirty="0" smtClean="0">
                <a:ea typeface="ヒラギノ角ゴ Pro W3" pitchFamily="-84" charset="-128"/>
              </a:rPr>
              <a:t>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deflation during the period lead to a 25% decline in price levels.</a:t>
            </a:r>
          </a:p>
          <a:p>
            <a:r>
              <a:rPr lang="en-US" altLang="en-US" sz="2400" dirty="0">
                <a:ea typeface="ヒラギノ角ゴ Pro W3" pitchFamily="-84" charset="-128"/>
              </a:rPr>
              <a:t>The prolonged economic contraction lead to an unemployment rate around 25%.</a:t>
            </a:r>
          </a:p>
          <a:p>
            <a:r>
              <a:rPr lang="en-US" altLang="en-US" sz="2400" dirty="0">
                <a:ea typeface="ヒラギノ角ゴ Pro W3" pitchFamily="-84" charset="-128"/>
              </a:rPr>
              <a:t>The Depression was the worst financial crisis ever in the U.S. It explains why the economic contraction was also the most severe ever experienced by the nation</a:t>
            </a:r>
            <a:r>
              <a:rPr lang="en-US" altLang="en-US" sz="2400" dirty="0" smtClean="0">
                <a:ea typeface="ヒラギノ角ゴ Pro W3" pitchFamily="-84" charset="-128"/>
              </a:rPr>
              <a:t>.</a:t>
            </a:r>
          </a:p>
          <a:p>
            <a:endParaRPr lang="en-US" sz="2400" dirty="0">
              <a:ea typeface="ヒラギノ角ゴ Pro W3" pitchFamily="-84" charset="-128"/>
            </a:endParaRPr>
          </a:p>
          <a:p>
            <a:r>
              <a:rPr lang="en-US" altLang="en-US" sz="2400" dirty="0">
                <a:ea typeface="ヒラギノ角ゴ Pro W3" pitchFamily="-84" charset="-128"/>
              </a:rPr>
              <a:t>Bank panics in the U.S. spread to the rest of the world, and the contraction of the U.S. economy decreased demand for foreign goods.</a:t>
            </a:r>
          </a:p>
          <a:p>
            <a:r>
              <a:rPr lang="en-US" altLang="en-US" sz="2400" dirty="0">
                <a:ea typeface="ヒラギノ角ゴ Pro W3" pitchFamily="-84" charset="-128"/>
              </a:rPr>
              <a:t>The worldwide depression caused great hardship, and the resulting discontent led to the rise of fascism and WWII.</a:t>
            </a:r>
            <a:endParaRPr lang="en-US" sz="2400" dirty="0"/>
          </a:p>
          <a:p>
            <a:endParaRPr lang="en-US" sz="2400" dirty="0"/>
          </a:p>
        </p:txBody>
      </p:sp>
    </p:spTree>
    <p:extLst>
      <p:ext uri="{BB962C8B-B14F-4D97-AF65-F5344CB8AC3E}">
        <p14:creationId xmlns:p14="http://schemas.microsoft.com/office/powerpoint/2010/main" val="277140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ヒラギノ角ゴ Pro W3" pitchFamily="-84" charset="-128"/>
              </a:rPr>
              <a:t>Case: The Global Financial Crisis of </a:t>
            </a:r>
            <a:r>
              <a:rPr lang="en-US" altLang="en-US" dirty="0" smtClean="0">
                <a:ea typeface="ヒラギノ角ゴ Pro W3" pitchFamily="-84" charset="-128"/>
              </a:rPr>
              <a:t>2007–2009</a:t>
            </a:r>
            <a:br>
              <a:rPr lang="en-US" altLang="en-US" dirty="0" smtClean="0">
                <a:ea typeface="ヒラギノ角ゴ Pro W3" pitchFamily="-84" charset="-128"/>
              </a:rPr>
            </a:br>
            <a:r>
              <a:rPr lang="en-US" altLang="en-US" sz="3600" b="1" dirty="0" smtClean="0">
                <a:ea typeface="ヒラギノ角ゴ Pro W3" pitchFamily="-84" charset="-128"/>
              </a:rPr>
              <a:t>Causes of the 2007-2009 Global Financial Crisis </a:t>
            </a:r>
            <a:r>
              <a:rPr lang="en-US" altLang="en-US" sz="1800" dirty="0">
                <a:ea typeface="ヒラギノ角ゴ Pro W3" pitchFamily="-84" charset="-128"/>
              </a:rPr>
              <a:t>(1 of 4)</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We begin our look at the 2007–2009 financial crisis by examining three central factors:</a:t>
            </a:r>
          </a:p>
          <a:p>
            <a:r>
              <a:rPr lang="en-US" altLang="en-US" sz="2400" dirty="0">
                <a:ea typeface="ヒラギノ角ゴ Pro W3" pitchFamily="-84" charset="-128"/>
              </a:rPr>
              <a:t>financial innovation in mortgage markets</a:t>
            </a:r>
          </a:p>
          <a:p>
            <a:r>
              <a:rPr lang="en-US" altLang="en-US" sz="2400" dirty="0">
                <a:ea typeface="ヒラギノ角ゴ Pro W3" pitchFamily="-84" charset="-128"/>
              </a:rPr>
              <a:t>agency problems in mortgage markets</a:t>
            </a:r>
          </a:p>
          <a:p>
            <a:r>
              <a:rPr lang="en-US" altLang="en-US" sz="2400" dirty="0">
                <a:ea typeface="ヒラギノ角ゴ Pro W3" pitchFamily="-84" charset="-128"/>
              </a:rPr>
              <a:t>the role of asymmetric information in the credit rating process</a:t>
            </a:r>
            <a:endParaRPr lang="en-US" sz="2400" dirty="0"/>
          </a:p>
        </p:txBody>
      </p:sp>
    </p:spTree>
    <p:extLst>
      <p:ext uri="{BB962C8B-B14F-4D97-AF65-F5344CB8AC3E}">
        <p14:creationId xmlns:p14="http://schemas.microsoft.com/office/powerpoint/2010/main" val="101533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ea typeface="ヒラギノ角ゴ Pro W3" pitchFamily="-84" charset="-128"/>
              </a:rPr>
              <a:t>Causes of the 2007-2009 Global Financial Crisis</a:t>
            </a:r>
            <a:r>
              <a:rPr lang="en-US" altLang="en-US" sz="1800" dirty="0" smtClean="0">
                <a:ea typeface="ヒラギノ角ゴ Pro W3" pitchFamily="-84" charset="-128"/>
              </a:rPr>
              <a:t>(2 </a:t>
            </a:r>
            <a:r>
              <a:rPr lang="en-US" altLang="en-US" sz="1800" dirty="0">
                <a:ea typeface="ヒラギノ角ゴ Pro W3" pitchFamily="-84" charset="-128"/>
              </a:rPr>
              <a:t>of 4)</a:t>
            </a:r>
            <a:endParaRPr lang="en-US" dirty="0"/>
          </a:p>
        </p:txBody>
      </p:sp>
      <p:sp>
        <p:nvSpPr>
          <p:cNvPr id="3" name="Content Placeholder 2"/>
          <p:cNvSpPr>
            <a:spLocks noGrp="1"/>
          </p:cNvSpPr>
          <p:nvPr>
            <p:ph idx="1"/>
          </p:nvPr>
        </p:nvSpPr>
        <p:spPr/>
        <p:txBody>
          <a:bodyPr/>
          <a:lstStyle/>
          <a:p>
            <a:pPr marL="0" indent="0">
              <a:buNone/>
              <a:defRPr/>
            </a:pPr>
            <a:r>
              <a:rPr lang="en-US" sz="2400" dirty="0"/>
              <a:t>Financial innovation in mortgage markets developed along a few lines:</a:t>
            </a:r>
          </a:p>
          <a:p>
            <a:pPr>
              <a:defRPr/>
            </a:pPr>
            <a:r>
              <a:rPr lang="en-US" sz="2400" dirty="0"/>
              <a:t>Less-than-credit worthy borrowers found the ability to purchase homes through subprime lending, a practice almost nonexistent until the 2000s</a:t>
            </a:r>
          </a:p>
          <a:p>
            <a:pPr>
              <a:defRPr/>
            </a:pPr>
            <a:r>
              <a:rPr lang="en-US" sz="2400" dirty="0"/>
              <a:t>Financial engineering developed new financial products to further enhance and distribute risk from mortgage lending</a:t>
            </a:r>
          </a:p>
        </p:txBody>
      </p:sp>
    </p:spTree>
    <p:extLst>
      <p:ext uri="{BB962C8B-B14F-4D97-AF65-F5344CB8AC3E}">
        <p14:creationId xmlns:p14="http://schemas.microsoft.com/office/powerpoint/2010/main" val="1557503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a:t>
            </a:r>
            <a:r>
              <a:rPr lang="en-US" altLang="en-US" dirty="0" smtClean="0">
                <a:ea typeface="ヒラギノ角ゴ Pro W3" pitchFamily="-84" charset="-128"/>
              </a:rPr>
              <a:t>Preview</a:t>
            </a:r>
            <a:endParaRPr lang="en-US" dirty="0"/>
          </a:p>
        </p:txBody>
      </p:sp>
      <p:sp>
        <p:nvSpPr>
          <p:cNvPr id="3" name="Content Placeholder 2"/>
          <p:cNvSpPr>
            <a:spLocks noGrp="1"/>
          </p:cNvSpPr>
          <p:nvPr>
            <p:ph idx="1"/>
          </p:nvPr>
        </p:nvSpPr>
        <p:spPr/>
        <p:txBody>
          <a:bodyPr/>
          <a:lstStyle/>
          <a:p>
            <a:pPr marL="0" indent="0">
              <a:buNone/>
              <a:defRPr/>
            </a:pPr>
            <a:r>
              <a:rPr lang="en-US" sz="2400" dirty="0"/>
              <a:t>In this chapter, we develop a framework to understand the dynamics of financial crises. Topics include:</a:t>
            </a:r>
          </a:p>
          <a:p>
            <a:pPr>
              <a:defRPr/>
            </a:pPr>
            <a:r>
              <a:rPr lang="en-US" sz="2400" dirty="0"/>
              <a:t>What Is a Financial Crises</a:t>
            </a:r>
          </a:p>
          <a:p>
            <a:pPr>
              <a:defRPr/>
            </a:pPr>
            <a:r>
              <a:rPr lang="en-US" sz="2400" dirty="0"/>
              <a:t>Dynamics of Financial Crises in Advanced Economies</a:t>
            </a:r>
          </a:p>
        </p:txBody>
      </p:sp>
    </p:spTree>
    <p:extLst>
      <p:ext uri="{BB962C8B-B14F-4D97-AF65-F5344CB8AC3E}">
        <p14:creationId xmlns:p14="http://schemas.microsoft.com/office/powerpoint/2010/main" val="355430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ea typeface="ヒラギノ角ゴ Pro W3" pitchFamily="-84" charset="-128"/>
              </a:rPr>
              <a:t>Causes of the 2007-2009 Global Financial </a:t>
            </a:r>
            <a:r>
              <a:rPr lang="en-US" altLang="en-US" sz="3200" b="1" dirty="0" smtClean="0">
                <a:ea typeface="ヒラギノ角ゴ Pro W3" pitchFamily="-84" charset="-128"/>
              </a:rPr>
              <a:t>Crisis</a:t>
            </a:r>
            <a:r>
              <a:rPr lang="en-US" altLang="en-US" sz="1800" dirty="0" smtClean="0">
                <a:ea typeface="ヒラギノ角ゴ Pro W3" pitchFamily="-84" charset="-128"/>
              </a:rPr>
              <a:t>(3 </a:t>
            </a:r>
            <a:r>
              <a:rPr lang="en-US" altLang="en-US" sz="1800" dirty="0">
                <a:ea typeface="ヒラギノ角ゴ Pro W3" pitchFamily="-84" charset="-128"/>
              </a:rPr>
              <a:t>of 4)</a:t>
            </a:r>
            <a:endParaRPr lang="en-US" sz="3200" dirty="0"/>
          </a:p>
        </p:txBody>
      </p:sp>
      <p:sp>
        <p:nvSpPr>
          <p:cNvPr id="3" name="Content Placeholder 2"/>
          <p:cNvSpPr>
            <a:spLocks noGrp="1"/>
          </p:cNvSpPr>
          <p:nvPr>
            <p:ph idx="1"/>
          </p:nvPr>
        </p:nvSpPr>
        <p:spPr/>
        <p:txBody>
          <a:bodyPr/>
          <a:lstStyle/>
          <a:p>
            <a:pPr marL="0" indent="0">
              <a:buNone/>
              <a:defRPr/>
            </a:pPr>
            <a:r>
              <a:rPr lang="en-US" sz="2400" dirty="0">
                <a:ea typeface="ヒラギノ角ゴ Pro W3" charset="0"/>
                <a:cs typeface="ヒラギノ角ゴ Pro W3" charset="0"/>
              </a:rPr>
              <a:t>Agency problems in mortgage markets also reached new levels:</a:t>
            </a:r>
          </a:p>
          <a:p>
            <a:pPr marL="287338" indent="-287338">
              <a:defRPr/>
            </a:pPr>
            <a:r>
              <a:rPr lang="en-US" sz="2400" dirty="0">
                <a:ea typeface="ヒラギノ角ゴ Pro W3" charset="0"/>
                <a:cs typeface="ヒラギノ角ゴ Pro W3" charset="0"/>
              </a:rPr>
              <a:t>Mortgage originators did not hold the actual mortgage, but sold the note in the secondary market</a:t>
            </a:r>
          </a:p>
          <a:p>
            <a:pPr marL="287338" indent="-287338">
              <a:defRPr/>
            </a:pPr>
            <a:r>
              <a:rPr lang="en-US" sz="2400" dirty="0">
                <a:ea typeface="ヒラギノ角ゴ Pro W3" charset="0"/>
                <a:cs typeface="ヒラギノ角ゴ Pro W3" charset="0"/>
              </a:rPr>
              <a:t>Mortgage originators earned fees from the volume of the loans produced, not the quality</a:t>
            </a:r>
          </a:p>
          <a:p>
            <a:pPr marL="287338" indent="-287338">
              <a:defRPr/>
            </a:pPr>
            <a:r>
              <a:rPr lang="en-US" sz="2400" dirty="0">
                <a:ea typeface="ヒラギノ角ゴ Pro W3" charset="0"/>
                <a:cs typeface="ヒラギノ角ゴ Pro W3" charset="0"/>
              </a:rPr>
              <a:t>In the extreme, unqualified borrowers bought houses they could not afford through either creative mortgage products or outright fraud (such as inflated income)</a:t>
            </a:r>
            <a:endParaRPr lang="en-US" sz="2400" dirty="0"/>
          </a:p>
        </p:txBody>
      </p:sp>
    </p:spTree>
    <p:extLst>
      <p:ext uri="{BB962C8B-B14F-4D97-AF65-F5344CB8AC3E}">
        <p14:creationId xmlns:p14="http://schemas.microsoft.com/office/powerpoint/2010/main" val="301387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ea typeface="ヒラギノ角ゴ Pro W3" pitchFamily="-84" charset="-128"/>
              </a:rPr>
              <a:t>Causes of the 2007-2009 Global Financial </a:t>
            </a:r>
            <a:r>
              <a:rPr lang="en-US" altLang="en-US" sz="3200" b="1" dirty="0" smtClean="0">
                <a:ea typeface="ヒラギノ角ゴ Pro W3" pitchFamily="-84" charset="-128"/>
              </a:rPr>
              <a:t>Crisis </a:t>
            </a:r>
            <a:r>
              <a:rPr lang="en-US" altLang="en-US" sz="1800" dirty="0" smtClean="0">
                <a:ea typeface="ヒラギノ角ゴ Pro W3" pitchFamily="-84" charset="-128"/>
              </a:rPr>
              <a:t>(4 </a:t>
            </a:r>
            <a:r>
              <a:rPr lang="en-US" altLang="en-US" sz="1800" dirty="0">
                <a:ea typeface="ヒラギノ角ゴ Pro W3" pitchFamily="-84" charset="-128"/>
              </a:rPr>
              <a:t>of 4)</a:t>
            </a:r>
            <a:endParaRPr lang="en-US" sz="3200" dirty="0"/>
          </a:p>
        </p:txBody>
      </p:sp>
      <p:sp>
        <p:nvSpPr>
          <p:cNvPr id="3" name="Content Placeholder 2"/>
          <p:cNvSpPr>
            <a:spLocks noGrp="1"/>
          </p:cNvSpPr>
          <p:nvPr>
            <p:ph idx="1"/>
          </p:nvPr>
        </p:nvSpPr>
        <p:spPr/>
        <p:txBody>
          <a:bodyPr/>
          <a:lstStyle/>
          <a:p>
            <a:pPr marL="0" indent="0">
              <a:spcBef>
                <a:spcPts val="1200"/>
              </a:spcBef>
              <a:buNone/>
            </a:pPr>
            <a:r>
              <a:rPr lang="en-US" altLang="en-US" sz="2400" dirty="0"/>
              <a:t>Finally, the rating agencies </a:t>
            </a:r>
            <a:r>
              <a:rPr lang="en-US" altLang="en-US" sz="2400" dirty="0" err="1"/>
              <a:t>didn</a:t>
            </a:r>
            <a:r>
              <a:rPr lang="ja-JP" altLang="en-US" sz="2400" dirty="0"/>
              <a:t>’</a:t>
            </a:r>
            <a:r>
              <a:rPr lang="en-US" altLang="ja-JP" sz="2400" dirty="0"/>
              <a:t>t help:</a:t>
            </a:r>
          </a:p>
          <a:p>
            <a:r>
              <a:rPr lang="en-US" altLang="en-US" sz="2400" dirty="0"/>
              <a:t>Agencies consulted with firms on structuring products to achieve the highest rating, creating a clear conflict</a:t>
            </a:r>
          </a:p>
          <a:p>
            <a:r>
              <a:rPr lang="en-US" altLang="en-US" sz="2400" dirty="0"/>
              <a:t>Further, the rating system was hardly designed to address the complex nature of the structured debt designs</a:t>
            </a:r>
          </a:p>
          <a:p>
            <a:r>
              <a:rPr lang="en-US" altLang="en-US" sz="2400" dirty="0"/>
              <a:t>The result was meaningless ratings that investors had relied on to assess the quality of their investments</a:t>
            </a:r>
            <a:endParaRPr lang="en-US" sz="2400" dirty="0"/>
          </a:p>
        </p:txBody>
      </p:sp>
    </p:spTree>
    <p:extLst>
      <p:ext uri="{BB962C8B-B14F-4D97-AF65-F5344CB8AC3E}">
        <p14:creationId xmlns:p14="http://schemas.microsoft.com/office/powerpoint/2010/main" val="312727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Mini-Case: CDOs </a:t>
            </a: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pPr marL="0" indent="0">
              <a:spcBef>
                <a:spcPts val="1200"/>
              </a:spcBef>
              <a:buNone/>
            </a:pPr>
            <a:r>
              <a:rPr lang="en-US" altLang="en-US" sz="2400" dirty="0"/>
              <a:t>Before continuing with the crisis, let</a:t>
            </a:r>
            <a:r>
              <a:rPr lang="ja-JP" altLang="en-US" sz="2400" dirty="0"/>
              <a:t>’</a:t>
            </a:r>
            <a:r>
              <a:rPr lang="en-US" altLang="ja-JP" sz="2400" dirty="0"/>
              <a:t>s take a detour and see how Collateralized Debt Obligations (CDOs) played a role in the crisis.</a:t>
            </a:r>
          </a:p>
          <a:p>
            <a:r>
              <a:rPr lang="en-US" altLang="en-US" sz="2400" dirty="0">
                <a:ea typeface="ヒラギノ角ゴ Pro W3" pitchFamily="-84" charset="-128"/>
              </a:rPr>
              <a:t>A </a:t>
            </a:r>
            <a:r>
              <a:rPr lang="en-US" altLang="en-US" sz="2400" i="1" dirty="0">
                <a:ea typeface="ヒラギノ角ゴ Pro W3" pitchFamily="-84" charset="-128"/>
              </a:rPr>
              <a:t>special purpose vehicle</a:t>
            </a:r>
            <a:r>
              <a:rPr lang="en-US" altLang="en-US" sz="2400" dirty="0">
                <a:ea typeface="ヒラギノ角ゴ Pro W3" pitchFamily="-84" charset="-128"/>
              </a:rPr>
              <a:t> (SPV) is created to buy assets, create securities from those assets, and then sell those securities to investors.</a:t>
            </a:r>
          </a:p>
          <a:p>
            <a:r>
              <a:rPr lang="en-US" altLang="en-US" sz="2400" dirty="0">
                <a:ea typeface="ヒラギノ角ゴ Pro W3" pitchFamily="-84" charset="-128"/>
              </a:rPr>
              <a:t>In a CDO, the securities (or tranches) are created based on default priorities. The first defaults go to the lowest rated tranches. The highest rated tranches suffer defaults if most of the assets default.</a:t>
            </a:r>
            <a:endParaRPr lang="en-US" sz="2400" dirty="0"/>
          </a:p>
        </p:txBody>
      </p:sp>
    </p:spTree>
    <p:extLst>
      <p:ext uri="{BB962C8B-B14F-4D97-AF65-F5344CB8AC3E}">
        <p14:creationId xmlns:p14="http://schemas.microsoft.com/office/powerpoint/2010/main" val="418310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Mini-Case: CDOs </a:t>
            </a:r>
            <a:r>
              <a:rPr lang="en-US" altLang="en-US" sz="1800" dirty="0">
                <a:ea typeface="ヒラギノ角ゴ Pro W3" pitchFamily="-84" charset="-128"/>
              </a:rPr>
              <a:t>(2 of 3)</a:t>
            </a:r>
            <a:endParaRPr lang="en-US" dirty="0"/>
          </a:p>
        </p:txBody>
      </p:sp>
      <p:sp>
        <p:nvSpPr>
          <p:cNvPr id="3" name="Content Placeholder 2"/>
          <p:cNvSpPr>
            <a:spLocks noGrp="1"/>
          </p:cNvSpPr>
          <p:nvPr>
            <p:ph idx="1"/>
          </p:nvPr>
        </p:nvSpPr>
        <p:spPr/>
        <p:txBody>
          <a:bodyPr/>
          <a:lstStyle/>
          <a:p>
            <a:pPr marL="0" indent="0">
              <a:spcBef>
                <a:spcPts val="1200"/>
              </a:spcBef>
              <a:buNone/>
            </a:pPr>
            <a:r>
              <a:rPr lang="en-US" altLang="en-US" sz="2400" dirty="0">
                <a:ea typeface="ヒラギノ角ゴ Pro W3" pitchFamily="-84" charset="-128"/>
              </a:rPr>
              <a:t>There are many, many tranches in a CDO, each with different exposure to defaults:</a:t>
            </a:r>
          </a:p>
          <a:p>
            <a:r>
              <a:rPr lang="en-US" altLang="en-US" sz="2400" dirty="0">
                <a:ea typeface="ヒラギノ角ゴ Pro W3" pitchFamily="-84" charset="-128"/>
              </a:rPr>
              <a:t>The highest rated tranches are called super senior tranches</a:t>
            </a:r>
          </a:p>
          <a:p>
            <a:r>
              <a:rPr lang="en-US" altLang="en-US" sz="2400" dirty="0">
                <a:ea typeface="ヒラギノ角ゴ Pro W3" pitchFamily="-84" charset="-128"/>
              </a:rPr>
              <a:t>The next bucket is known as the senior tranche – it has a little more risk and pays a higher interest rate</a:t>
            </a:r>
          </a:p>
          <a:p>
            <a:r>
              <a:rPr lang="en-US" altLang="en-US" sz="2400" dirty="0">
                <a:ea typeface="ヒラギノ角ゴ Pro W3" pitchFamily="-84" charset="-128"/>
              </a:rPr>
              <a:t>The next tranche is the mezzanine tranche - it bears more risk and has an even higher interest</a:t>
            </a:r>
          </a:p>
          <a:p>
            <a:r>
              <a:rPr lang="en-US" altLang="en-US" sz="2400" dirty="0">
                <a:ea typeface="ヒラギノ角ゴ Pro W3" pitchFamily="-84" charset="-128"/>
              </a:rPr>
              <a:t>The lowest tranche is the equity tranche - this is the first tranche that suffers losses from defaults</a:t>
            </a:r>
            <a:endParaRPr lang="en-US" sz="2400" dirty="0"/>
          </a:p>
        </p:txBody>
      </p:sp>
    </p:spTree>
    <p:extLst>
      <p:ext uri="{BB962C8B-B14F-4D97-AF65-F5344CB8AC3E}">
        <p14:creationId xmlns:p14="http://schemas.microsoft.com/office/powerpoint/2010/main" val="314854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Mini-Case: CDOs </a:t>
            </a: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If this sounds complicated, you are right. It can be difficult to determine exactly what they are worth and who has the rights to what cash flows.</a:t>
            </a:r>
          </a:p>
          <a:p>
            <a:r>
              <a:rPr lang="en-US" altLang="en-US" sz="2400" dirty="0">
                <a:ea typeface="ヒラギノ角ゴ Pro W3" pitchFamily="-84" charset="-128"/>
              </a:rPr>
              <a:t>In a speech in the middle of the crisis, Ben Bernanke, the chairman of the Federal Reserve, joked that he </a:t>
            </a:r>
            <a:r>
              <a:rPr lang="ja-JP" altLang="en-US" sz="2400" dirty="0"/>
              <a:t>“</a:t>
            </a:r>
            <a:r>
              <a:rPr lang="en-US" altLang="ja-JP" sz="2400" dirty="0">
                <a:ea typeface="ヒラギノ角ゴ Pro W3" pitchFamily="-84" charset="-128"/>
              </a:rPr>
              <a:t>would like to know what those damn things are worth.</a:t>
            </a:r>
            <a:r>
              <a:rPr lang="ja-JP" altLang="en-US" sz="2400" dirty="0"/>
              <a:t>”</a:t>
            </a:r>
            <a:endParaRPr lang="en-US" altLang="ja-JP" sz="2400" dirty="0">
              <a:ea typeface="ヒラギノ角ゴ Pro W3" pitchFamily="-84" charset="-128"/>
            </a:endParaRPr>
          </a:p>
          <a:p>
            <a:r>
              <a:rPr lang="en-US" altLang="en-US" sz="2400" dirty="0">
                <a:ea typeface="ヒラギノ角ゴ Pro W3" pitchFamily="-84" charset="-128"/>
              </a:rPr>
              <a:t>Bottom line - increased complexity of structured products can actually reduce the amount of information in financial markets. Makes you wonder who is willing to buy these in the first place!</a:t>
            </a:r>
            <a:endParaRPr lang="en-US" sz="2400" dirty="0"/>
          </a:p>
        </p:txBody>
      </p:sp>
    </p:spTree>
    <p:extLst>
      <p:ext uri="{BB962C8B-B14F-4D97-AF65-F5344CB8AC3E}">
        <p14:creationId xmlns:p14="http://schemas.microsoft.com/office/powerpoint/2010/main" val="64824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ea typeface="ヒラギノ角ゴ Pro W3" pitchFamily="-84" charset="-128"/>
              </a:rPr>
              <a:t>Effects of </a:t>
            </a:r>
            <a:r>
              <a:rPr lang="en-US" altLang="en-US" sz="3200" dirty="0">
                <a:ea typeface="ヒラギノ角ゴ Pro W3" pitchFamily="-84" charset="-128"/>
              </a:rPr>
              <a:t>The Global Financial Crisis of 2007-2009 </a:t>
            </a:r>
            <a:endParaRPr lang="en-US" sz="3200"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Many suffered as a result of the 2007–2009 financial crisis. We will look at five areas:</a:t>
            </a:r>
          </a:p>
          <a:p>
            <a:r>
              <a:rPr lang="en-US" altLang="en-US" sz="2400" dirty="0">
                <a:ea typeface="ヒラギノ角ゴ Pro W3" pitchFamily="-84" charset="-128"/>
              </a:rPr>
              <a:t>U.S. residential housing</a:t>
            </a:r>
          </a:p>
          <a:p>
            <a:r>
              <a:rPr lang="en-US" altLang="en-US" sz="2400" dirty="0">
                <a:ea typeface="ヒラギノ角ゴ Pro W3" pitchFamily="-84" charset="-128"/>
              </a:rPr>
              <a:t>FIs balance sheets</a:t>
            </a:r>
          </a:p>
          <a:p>
            <a:r>
              <a:rPr lang="en-US" altLang="en-US" sz="2400" dirty="0">
                <a:ea typeface="ヒラギノ角ゴ Pro W3" pitchFamily="-84" charset="-128"/>
              </a:rPr>
              <a:t>The “shadow” banking system</a:t>
            </a:r>
          </a:p>
          <a:p>
            <a:r>
              <a:rPr lang="en-US" altLang="en-US" sz="2400" dirty="0">
                <a:ea typeface="ヒラギノ角ゴ Pro W3" pitchFamily="-84" charset="-128"/>
              </a:rPr>
              <a:t>Global financial markets</a:t>
            </a:r>
          </a:p>
          <a:p>
            <a:r>
              <a:rPr lang="en-US" altLang="en-US" sz="2400" dirty="0">
                <a:ea typeface="ヒラギノ角ゴ Pro W3" pitchFamily="-84" charset="-128"/>
              </a:rPr>
              <a:t>The failure of major financial firms</a:t>
            </a:r>
            <a:endParaRPr lang="en-US" sz="2400" dirty="0"/>
          </a:p>
        </p:txBody>
      </p:sp>
    </p:spTree>
    <p:extLst>
      <p:ext uri="{BB962C8B-B14F-4D97-AF65-F5344CB8AC3E}">
        <p14:creationId xmlns:p14="http://schemas.microsoft.com/office/powerpoint/2010/main" val="154362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ヒラギノ角ゴ Pro W3" pitchFamily="-84" charset="-128"/>
              </a:rPr>
              <a:t>Effects of The Global Financial Crisis of </a:t>
            </a:r>
            <a:r>
              <a:rPr lang="en-US" altLang="en-US" sz="3200" dirty="0" smtClean="0">
                <a:ea typeface="ヒラギノ角ゴ Pro W3" pitchFamily="-84" charset="-128"/>
              </a:rPr>
              <a:t>2007-2009</a:t>
            </a:r>
            <a:endParaRPr lang="en-US" sz="3200" dirty="0"/>
          </a:p>
        </p:txBody>
      </p:sp>
      <p:sp>
        <p:nvSpPr>
          <p:cNvPr id="3" name="Content Placeholder 2"/>
          <p:cNvSpPr>
            <a:spLocks noGrp="1"/>
          </p:cNvSpPr>
          <p:nvPr>
            <p:ph idx="1"/>
          </p:nvPr>
        </p:nvSpPr>
        <p:spPr/>
        <p:txBody>
          <a:bodyPr/>
          <a:lstStyle/>
          <a:p>
            <a:pPr marL="0" indent="0">
              <a:buNone/>
            </a:pPr>
            <a:r>
              <a:rPr lang="en-US" altLang="en-US" sz="2400" dirty="0" smtClean="0">
                <a:ea typeface="ヒラギノ角ゴ Pro W3" pitchFamily="-84" charset="-128"/>
              </a:rPr>
              <a:t>1. Impact on Residential Housing</a:t>
            </a:r>
          </a:p>
          <a:p>
            <a:r>
              <a:rPr lang="en-US" altLang="en-US" sz="2400" dirty="0" smtClean="0">
                <a:ea typeface="ヒラギノ角ゴ Pro W3" pitchFamily="-84" charset="-128"/>
              </a:rPr>
              <a:t>Initially</a:t>
            </a:r>
            <a:r>
              <a:rPr lang="en-US" altLang="en-US" sz="2400" dirty="0">
                <a:ea typeface="ヒラギノ角ゴ Pro W3" pitchFamily="-84" charset="-128"/>
              </a:rPr>
              <a:t>, the housing boom was lauded by economics and politicians. The housing boom helped stimulate growth in the subprime market as well.</a:t>
            </a:r>
          </a:p>
          <a:p>
            <a:r>
              <a:rPr lang="en-US" altLang="en-US" sz="2400" dirty="0">
                <a:ea typeface="ヒラギノ角ゴ Pro W3" pitchFamily="-84" charset="-128"/>
              </a:rPr>
              <a:t>However, underwriting standard fell. People were clearly buying houses they could not afford, except for the ability to sell the house for a higher price</a:t>
            </a:r>
            <a:r>
              <a:rPr lang="en-US" altLang="en-US" sz="2400" dirty="0" smtClean="0">
                <a:ea typeface="ヒラギノ角ゴ Pro W3" pitchFamily="-84" charset="-128"/>
              </a:rPr>
              <a:t>.</a:t>
            </a:r>
          </a:p>
          <a:p>
            <a:r>
              <a:rPr lang="en-US" altLang="en-US" sz="2400" dirty="0">
                <a:ea typeface="ヒラギノ角ゴ Pro W3" pitchFamily="-84" charset="-128"/>
              </a:rPr>
              <a:t>Lending standards also allowed for near 100% financing, so owners had little to lose by defaulting when the housing bubble burst.</a:t>
            </a:r>
          </a:p>
          <a:p>
            <a:r>
              <a:rPr lang="en-US" altLang="en-US" sz="2400" dirty="0">
                <a:ea typeface="ヒラギノ角ゴ Pro W3" pitchFamily="-84" charset="-128"/>
              </a:rPr>
              <a:t>The next slide shows the rise and fall of housing prices in the U.S. The number of defaults continues to plague the U.S. banking system.</a:t>
            </a:r>
            <a:endParaRPr lang="en-US" sz="2400" dirty="0"/>
          </a:p>
          <a:p>
            <a:endParaRPr lang="en-US" sz="2400" dirty="0"/>
          </a:p>
        </p:txBody>
      </p:sp>
    </p:spTree>
    <p:extLst>
      <p:ext uri="{BB962C8B-B14F-4D97-AF65-F5344CB8AC3E}">
        <p14:creationId xmlns:p14="http://schemas.microsoft.com/office/powerpoint/2010/main" val="334870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8.4 Housing Prices and the Financial Crisis of 2007–2009</a:t>
            </a:r>
            <a:endParaRPr lang="en-US" dirty="0"/>
          </a:p>
        </p:txBody>
      </p:sp>
      <p:pic>
        <p:nvPicPr>
          <p:cNvPr id="4" name="Picture 2" descr="The vertical axis is labeled &quot;Housing Prices (Case-Shiller Index, 2006, Q2 equals 100)&quot; and ranges from 60 to 100 in increments of 10. The horizontal axis lists date from 2002 to 2009 in 1-year increments. The house price for year 2002 is shown as 60 which with a good growth rate reaches to a peak value of 100 in 2006 but declines down steeply to fall down to a minimum value of 68 in 2009. The maximum value is labeled &quot;Housing market peak&quot; while the minimum value is labeled &quot;By 2009, housing prices had fallen by over 30 percent.&quot; The values used in the description are approximate."/>
          <p:cNvPicPr>
            <a:picLocks noChangeAspect="1" noChangeArrowheads="1"/>
          </p:cNvPicPr>
          <p:nvPr/>
        </p:nvPicPr>
        <p:blipFill>
          <a:blip r:embed="rId2" cstate="print"/>
          <a:srcRect/>
          <a:stretch>
            <a:fillRect/>
          </a:stretch>
        </p:blipFill>
        <p:spPr bwMode="auto">
          <a:xfrm>
            <a:off x="2667000" y="1524000"/>
            <a:ext cx="6858000" cy="4114800"/>
          </a:xfrm>
          <a:prstGeom prst="rect">
            <a:avLst/>
          </a:prstGeom>
          <a:noFill/>
          <a:ln w="9525">
            <a:noFill/>
            <a:miter lim="800000"/>
            <a:headEnd/>
            <a:tailEnd/>
          </a:ln>
        </p:spPr>
      </p:pic>
      <p:sp>
        <p:nvSpPr>
          <p:cNvPr id="3" name="Content Placeholder 2"/>
          <p:cNvSpPr>
            <a:spLocks noGrp="1"/>
          </p:cNvSpPr>
          <p:nvPr>
            <p:ph idx="1"/>
          </p:nvPr>
        </p:nvSpPr>
        <p:spPr>
          <a:xfrm>
            <a:off x="1981200" y="5761038"/>
            <a:ext cx="8229600" cy="411163"/>
          </a:xfrm>
        </p:spPr>
        <p:txBody>
          <a:bodyPr>
            <a:normAutofit lnSpcReduction="10000"/>
          </a:bodyPr>
          <a:lstStyle/>
          <a:p>
            <a:pPr marL="0" indent="0">
              <a:buNone/>
            </a:pPr>
            <a:r>
              <a:rPr lang="en-US" sz="1200" dirty="0"/>
              <a:t>Source: Case-Shiller 20-City Composite Home Price Index in Federal Reserve Bank of St. Louis, FRED database: </a:t>
            </a:r>
            <a:r>
              <a:rPr lang="en-US" sz="1200" dirty="0">
                <a:hlinkClick r:id="rId3"/>
              </a:rPr>
              <a:t>https://fred.stlouisfed.org/series/SPCS20RSA</a:t>
            </a:r>
            <a:r>
              <a:rPr lang="en-US" sz="1200" dirty="0"/>
              <a:t>.</a:t>
            </a:r>
          </a:p>
        </p:txBody>
      </p:sp>
    </p:spTree>
    <p:extLst>
      <p:ext uri="{BB962C8B-B14F-4D97-AF65-F5344CB8AC3E}">
        <p14:creationId xmlns:p14="http://schemas.microsoft.com/office/powerpoint/2010/main" val="39922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Was the Fed to Blame for the Housing Price Bubble?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Some argue that low interest rates from 2003 to 2006 fueled the housing bubble (the Taylor rule).</a:t>
            </a:r>
          </a:p>
          <a:p>
            <a:r>
              <a:rPr lang="en-US" altLang="en-US" sz="2400" dirty="0">
                <a:ea typeface="ヒラギノ角ゴ Pro W3" pitchFamily="-84" charset="-128"/>
              </a:rPr>
              <a:t>In early 2010, Mr. Bernanke rebutted this argument. He argued rates were appropriate</a:t>
            </a:r>
            <a:r>
              <a:rPr lang="en-US" altLang="en-US" sz="2400" dirty="0" smtClean="0">
                <a:ea typeface="ヒラギノ角ゴ Pro W3" pitchFamily="-84" charset="-128"/>
              </a:rPr>
              <a:t>.</a:t>
            </a:r>
          </a:p>
          <a:p>
            <a:r>
              <a:rPr lang="en-US" altLang="en-US" sz="2400" dirty="0"/>
              <a:t>He also pointed to new mortgage products, relaxed lending standards, and capital inflows as more likely causes.</a:t>
            </a:r>
          </a:p>
          <a:p>
            <a:r>
              <a:rPr lang="en-US" altLang="en-US" sz="2400" dirty="0"/>
              <a:t>Bernanke</a:t>
            </a:r>
            <a:r>
              <a:rPr lang="ja-JP" altLang="en-US" sz="2400" dirty="0"/>
              <a:t>’</a:t>
            </a:r>
            <a:r>
              <a:rPr lang="en-US" altLang="ja-JP" sz="2400" dirty="0"/>
              <a:t>s speech was very controversial, and the debate over whether monetary policy was to blame for the housing price bubble continues to this day.</a:t>
            </a:r>
            <a:endParaRPr lang="en-US" sz="2400" dirty="0"/>
          </a:p>
          <a:p>
            <a:endParaRPr lang="en-US" sz="2400" dirty="0"/>
          </a:p>
        </p:txBody>
      </p:sp>
    </p:spTree>
    <p:extLst>
      <p:ext uri="{BB962C8B-B14F-4D97-AF65-F5344CB8AC3E}">
        <p14:creationId xmlns:p14="http://schemas.microsoft.com/office/powerpoint/2010/main" val="281193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ヒラギノ角ゴ Pro W3" pitchFamily="-84" charset="-128"/>
              </a:rPr>
              <a:t>Effects of The Global Financial Crisis of 2007-2009</a:t>
            </a:r>
            <a:endParaRPr lang="en-US" sz="3200" dirty="0"/>
          </a:p>
        </p:txBody>
      </p:sp>
      <p:sp>
        <p:nvSpPr>
          <p:cNvPr id="3" name="Content Placeholder 2"/>
          <p:cNvSpPr>
            <a:spLocks noGrp="1"/>
          </p:cNvSpPr>
          <p:nvPr>
            <p:ph idx="1"/>
          </p:nvPr>
        </p:nvSpPr>
        <p:spPr/>
        <p:txBody>
          <a:bodyPr/>
          <a:lstStyle/>
          <a:p>
            <a:pPr marL="0" indent="0">
              <a:buNone/>
            </a:pPr>
            <a:r>
              <a:rPr lang="en-US" altLang="en-US" sz="2400" dirty="0" smtClean="0">
                <a:ea typeface="ヒラギノ角ゴ Pro W3" pitchFamily="-84" charset="-128"/>
              </a:rPr>
              <a:t>2. Impact on Financial Institutions’ Balance Sheet</a:t>
            </a:r>
          </a:p>
          <a:p>
            <a:r>
              <a:rPr lang="en-US" altLang="en-US" sz="2400" dirty="0" smtClean="0">
                <a:ea typeface="ヒラギノ角ゴ Pro W3" pitchFamily="-84" charset="-128"/>
              </a:rPr>
              <a:t>As </a:t>
            </a:r>
            <a:r>
              <a:rPr lang="en-US" altLang="en-US" sz="2400" dirty="0">
                <a:ea typeface="ヒラギノ角ゴ Pro W3" pitchFamily="-84" charset="-128"/>
              </a:rPr>
              <a:t>mortgage defaults rose, banks and other FIs saw the value of their assets fall. This was further complicated by the complexity of mortgages, CDOs, defaults swaps, and other difficult-to-value assets.</a:t>
            </a:r>
          </a:p>
          <a:p>
            <a:r>
              <a:rPr lang="en-US" altLang="en-US" sz="2400" dirty="0">
                <a:ea typeface="ヒラギノ角ゴ Pro W3" pitchFamily="-84" charset="-128"/>
              </a:rPr>
              <a:t>Banks began the deleveraging process, selling assets and restricting credit, further depressing the struggling economy.</a:t>
            </a:r>
            <a:endParaRPr lang="en-US" sz="2400" dirty="0"/>
          </a:p>
        </p:txBody>
      </p:sp>
    </p:spTree>
    <p:extLst>
      <p:ext uri="{BB962C8B-B14F-4D97-AF65-F5344CB8AC3E}">
        <p14:creationId xmlns:p14="http://schemas.microsoft.com/office/powerpoint/2010/main" val="372718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What Is a Financial </a:t>
            </a:r>
            <a:r>
              <a:rPr lang="en-US" altLang="en-US" dirty="0" smtClean="0">
                <a:ea typeface="ヒラギノ角ゴ Pro W3" pitchFamily="-84" charset="-128"/>
              </a:rPr>
              <a:t>Crisis</a:t>
            </a:r>
            <a:r>
              <a:rPr lang="en-US" altLang="en-US" dirty="0">
                <a:ea typeface="ヒラギノ角ゴ Pro W3" pitchFamily="-84" charset="-128"/>
              </a:rPr>
              <a:t>? </a:t>
            </a:r>
            <a:endParaRPr lang="en-US" dirty="0"/>
          </a:p>
        </p:txBody>
      </p:sp>
      <p:sp>
        <p:nvSpPr>
          <p:cNvPr id="3" name="Content Placeholder 2"/>
          <p:cNvSpPr>
            <a:spLocks noGrp="1"/>
          </p:cNvSpPr>
          <p:nvPr>
            <p:ph idx="1"/>
          </p:nvPr>
        </p:nvSpPr>
        <p:spPr/>
        <p:txBody>
          <a:bodyPr/>
          <a:lstStyle/>
          <a:p>
            <a:r>
              <a:rPr lang="en-US" altLang="en-US" sz="2400" dirty="0" smtClean="0">
                <a:ea typeface="ヒラギノ角ゴ Pro W3" pitchFamily="-84" charset="-128"/>
              </a:rPr>
              <a:t>Financial crises are major disruptions in financial markets characterized by sharp declines in asset prices and </a:t>
            </a:r>
            <a:r>
              <a:rPr lang="en-US" altLang="en-US" sz="2400" smtClean="0">
                <a:ea typeface="ヒラギノ角ゴ Pro W3" pitchFamily="-84" charset="-128"/>
              </a:rPr>
              <a:t>firm failures.</a:t>
            </a:r>
            <a:endParaRPr lang="en-US" altLang="en-US" sz="2400" dirty="0" smtClean="0">
              <a:ea typeface="ヒラギノ角ゴ Pro W3" pitchFamily="-84" charset="-128"/>
            </a:endParaRPr>
          </a:p>
          <a:p>
            <a:r>
              <a:rPr lang="en-US" altLang="en-US" sz="2400" dirty="0" smtClean="0">
                <a:ea typeface="ヒラギノ角ゴ Pro W3" pitchFamily="-84" charset="-128"/>
              </a:rPr>
              <a:t>Asymmetric </a:t>
            </a:r>
            <a:r>
              <a:rPr lang="en-US" altLang="en-US" sz="2400" dirty="0">
                <a:ea typeface="ヒラギノ角ゴ Pro W3" pitchFamily="-84" charset="-128"/>
              </a:rPr>
              <a:t>information creates barriers between savers and firms with productive investment opportunities. Both moral hazard and adverse selection are still present in our financial system. </a:t>
            </a:r>
            <a:endParaRPr lang="en-US" altLang="en-US" sz="2400" dirty="0" smtClean="0">
              <a:ea typeface="ヒラギノ角ゴ Pro W3" pitchFamily="-84" charset="-128"/>
            </a:endParaRPr>
          </a:p>
          <a:p>
            <a:r>
              <a:rPr lang="en-US" altLang="en-US" sz="2400" dirty="0" smtClean="0">
                <a:ea typeface="ヒラギノ角ゴ Pro W3" pitchFamily="-84" charset="-128"/>
              </a:rPr>
              <a:t>A </a:t>
            </a:r>
            <a:r>
              <a:rPr lang="en-US" altLang="en-US" sz="2400" dirty="0">
                <a:ea typeface="ヒラギノ角ゴ Pro W3" pitchFamily="-84" charset="-128"/>
              </a:rPr>
              <a:t>financial crisis occurs when information flows in financial markets experience a particularly large disruption. Financial markets may stop functioning completely</a:t>
            </a:r>
            <a:r>
              <a:rPr lang="en-US" altLang="en-US" sz="2400" dirty="0" smtClean="0">
                <a:ea typeface="ヒラギノ角ゴ Pro W3" pitchFamily="-84" charset="-128"/>
              </a:rPr>
              <a:t>.</a:t>
            </a:r>
          </a:p>
          <a:p>
            <a:r>
              <a:rPr lang="en-US" altLang="en-US" sz="2400" dirty="0">
                <a:ea typeface="ヒラギノ角ゴ Pro W3" pitchFamily="-84" charset="-128"/>
              </a:rPr>
              <a:t>The study of these problems (agency theory) is the basis for understanding and defining a financial crisis. </a:t>
            </a:r>
          </a:p>
          <a:p>
            <a:endParaRPr lang="en-US" sz="2400" dirty="0"/>
          </a:p>
          <a:p>
            <a:endParaRPr lang="en-US" sz="2400" dirty="0"/>
          </a:p>
        </p:txBody>
      </p:sp>
    </p:spTree>
    <p:extLst>
      <p:ext uri="{BB962C8B-B14F-4D97-AF65-F5344CB8AC3E}">
        <p14:creationId xmlns:p14="http://schemas.microsoft.com/office/powerpoint/2010/main" val="202450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ヒラギノ角ゴ Pro W3" pitchFamily="-84" charset="-128"/>
              </a:rPr>
              <a:t>Effects of The Global Financial Crisis of 2007-2009</a:t>
            </a:r>
            <a:endParaRPr lang="en-US" sz="3200" dirty="0"/>
          </a:p>
        </p:txBody>
      </p:sp>
      <p:sp>
        <p:nvSpPr>
          <p:cNvPr id="3" name="Content Placeholder 2"/>
          <p:cNvSpPr>
            <a:spLocks noGrp="1"/>
          </p:cNvSpPr>
          <p:nvPr>
            <p:ph idx="1"/>
          </p:nvPr>
        </p:nvSpPr>
        <p:spPr/>
        <p:txBody>
          <a:bodyPr/>
          <a:lstStyle/>
          <a:p>
            <a:pPr marL="0" indent="0">
              <a:buNone/>
            </a:pPr>
            <a:r>
              <a:rPr lang="en-US" altLang="en-US" sz="2400" dirty="0" smtClean="0"/>
              <a:t>3. Run on the </a:t>
            </a:r>
            <a:r>
              <a:rPr lang="en-US" altLang="en-US" sz="2400" b="1" dirty="0"/>
              <a:t>shadow banking </a:t>
            </a:r>
            <a:r>
              <a:rPr lang="en-US" altLang="en-US" sz="2400" b="1" dirty="0" smtClean="0"/>
              <a:t>system</a:t>
            </a:r>
          </a:p>
          <a:p>
            <a:r>
              <a:rPr lang="en-US" altLang="en-US" sz="2400" dirty="0" smtClean="0"/>
              <a:t> </a:t>
            </a:r>
            <a:r>
              <a:rPr lang="en-US" altLang="en-US" sz="2400" dirty="0"/>
              <a:t>These are the hedge funds, investment banks, and other liquidity providers in our financial system. </a:t>
            </a:r>
            <a:r>
              <a:rPr lang="en-US" altLang="en-US" sz="2400" dirty="0" smtClean="0"/>
              <a:t>They used their funds to  support the issuance of low interest-rate mortgages and auto loans.</a:t>
            </a:r>
          </a:p>
          <a:p>
            <a:r>
              <a:rPr lang="en-US" altLang="en-US" sz="2400" dirty="0" smtClean="0"/>
              <a:t>They use repurchase agreements (repos) short term borrowing to fund their investment. The Repos require collateral and they use assets like mortgage-back securities. </a:t>
            </a:r>
          </a:p>
          <a:p>
            <a:r>
              <a:rPr lang="en-US" altLang="en-US" sz="2400" dirty="0" smtClean="0"/>
              <a:t>When </a:t>
            </a:r>
            <a:r>
              <a:rPr lang="en-US" altLang="en-US" sz="2400" dirty="0"/>
              <a:t>the short-term debt markets seized, so did the availability of credit to this system. This lead to further </a:t>
            </a:r>
            <a:r>
              <a:rPr lang="ja-JP" altLang="en-US" sz="2400" dirty="0"/>
              <a:t>“</a:t>
            </a:r>
            <a:r>
              <a:rPr lang="en-US" altLang="ja-JP" sz="2400" dirty="0"/>
              <a:t>fire</a:t>
            </a:r>
            <a:r>
              <a:rPr lang="ja-JP" altLang="en-US" sz="2400" dirty="0"/>
              <a:t>”</a:t>
            </a:r>
            <a:r>
              <a:rPr lang="en-US" altLang="ja-JP" sz="2400" dirty="0"/>
              <a:t> sales of assets to meet higher credit standards.</a:t>
            </a:r>
            <a:endParaRPr lang="en-US" sz="2400" dirty="0"/>
          </a:p>
        </p:txBody>
      </p:sp>
    </p:spTree>
    <p:extLst>
      <p:ext uri="{BB962C8B-B14F-4D97-AF65-F5344CB8AC3E}">
        <p14:creationId xmlns:p14="http://schemas.microsoft.com/office/powerpoint/2010/main" val="193641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ヒラギノ角ゴ Pro W3" pitchFamily="-84" charset="-128"/>
              </a:rPr>
              <a:t>Effects of The Global Financial Crisis of 2007-2009</a:t>
            </a:r>
            <a:endParaRPr lang="en-US" sz="3200" dirty="0"/>
          </a:p>
        </p:txBody>
      </p:sp>
      <p:sp>
        <p:nvSpPr>
          <p:cNvPr id="3" name="Content Placeholder 2"/>
          <p:cNvSpPr>
            <a:spLocks noGrp="1"/>
          </p:cNvSpPr>
          <p:nvPr>
            <p:ph idx="1"/>
          </p:nvPr>
        </p:nvSpPr>
        <p:spPr/>
        <p:txBody>
          <a:bodyPr/>
          <a:lstStyle/>
          <a:p>
            <a:r>
              <a:rPr lang="en-US" altLang="en-US" sz="2400" dirty="0" smtClean="0">
                <a:ea typeface="ヒラギノ角ゴ Pro W3" pitchFamily="-84" charset="-128"/>
              </a:rPr>
              <a:t>The </a:t>
            </a:r>
            <a:r>
              <a:rPr lang="en-US" altLang="en-US" sz="2400" dirty="0">
                <a:ea typeface="ヒラギノ角ゴ Pro W3" pitchFamily="-84" charset="-128"/>
              </a:rPr>
              <a:t>fall in the stock market and the rise in credit spreads further weakened both firm and household balance sheets.</a:t>
            </a:r>
          </a:p>
          <a:p>
            <a:r>
              <a:rPr lang="en-US" altLang="en-US" sz="2400" dirty="0">
                <a:ea typeface="ヒラギノ角ゴ Pro W3" pitchFamily="-84" charset="-128"/>
              </a:rPr>
              <a:t>Both consumption and real investment fell, causing a sharp contraction in the economy.</a:t>
            </a:r>
            <a:endParaRPr lang="en-US" sz="2400" dirty="0"/>
          </a:p>
        </p:txBody>
      </p:sp>
    </p:spTree>
    <p:extLst>
      <p:ext uri="{BB962C8B-B14F-4D97-AF65-F5344CB8AC3E}">
        <p14:creationId xmlns:p14="http://schemas.microsoft.com/office/powerpoint/2010/main" val="343140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79" y="145207"/>
            <a:ext cx="10515600" cy="607148"/>
          </a:xfrm>
        </p:spPr>
        <p:txBody>
          <a:bodyPr/>
          <a:lstStyle/>
          <a:p>
            <a:r>
              <a:rPr lang="en-US" altLang="en-US" sz="2400" dirty="0">
                <a:ea typeface="ヒラギノ角ゴ Pro W3" pitchFamily="-84" charset="-128"/>
              </a:rPr>
              <a:t>Figure 8.5 Stock Prices and the Financial Crisis of 2007–2009</a:t>
            </a:r>
            <a:endParaRPr lang="en-US" dirty="0"/>
          </a:p>
        </p:txBody>
      </p:sp>
      <p:pic>
        <p:nvPicPr>
          <p:cNvPr id="4" name="Picture 2" descr="The vertical axis is labeled &quot;Stock Prices (Dow-Jones Industrial Average,&#10;October 2007 equals 100)&quot; and ranges from 50 to 100 in increments of 10. The horizontal axis lists date from 2002 to 2009 in 1-year increments. The stock price for year 2002 is shown as 72 which decreases down to 54 during end of this year but shows a sudden increase to reach a value of 64 by the year 2003. With a fluctuating trend over the year the stock price reaches to a maximum value of 100 in 2008 but slops down steeply to 0 by 2009. The maximum value is labeled &quot;Stock market peak&quot; while the minimum value is labeled &quot;Stock market trough at less than 50 percent of October 2007 peak value.&quot; The values used in the description are approximate."/>
          <p:cNvPicPr>
            <a:picLocks noChangeAspect="1" noChangeArrowheads="1"/>
          </p:cNvPicPr>
          <p:nvPr/>
        </p:nvPicPr>
        <p:blipFill>
          <a:blip r:embed="rId3" cstate="print"/>
          <a:srcRect/>
          <a:stretch>
            <a:fillRect/>
          </a:stretch>
        </p:blipFill>
        <p:spPr bwMode="auto">
          <a:xfrm>
            <a:off x="908778" y="752354"/>
            <a:ext cx="9804637" cy="5775767"/>
          </a:xfrm>
          <a:prstGeom prst="rect">
            <a:avLst/>
          </a:prstGeom>
          <a:noFill/>
          <a:ln w="9525">
            <a:noFill/>
            <a:miter lim="800000"/>
            <a:headEnd/>
            <a:tailEnd/>
          </a:ln>
        </p:spPr>
      </p:pic>
    </p:spTree>
    <p:extLst>
      <p:ext uri="{BB962C8B-B14F-4D97-AF65-F5344CB8AC3E}">
        <p14:creationId xmlns:p14="http://schemas.microsoft.com/office/powerpoint/2010/main" val="143235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8.6 Credit Spreads and the 2007–2009 Financial Crisis</a:t>
            </a:r>
            <a:endParaRPr lang="en-US" sz="2400" dirty="0"/>
          </a:p>
        </p:txBody>
      </p:sp>
      <p:pic>
        <p:nvPicPr>
          <p:cNvPr id="4" name="Picture 4" descr="The vertical axis is labeled &quot;Baa-U.S. Treasury Spread (percent)&quot; and ranges from 0 to 6 in increments of 2. The horizontal axis lists date from 2002 to 2009 in 1-year increments. The treasure spread for year 2002 is shown as 2.5 which decreases down to 0.5 2004 and recovers back to reach a maximum value of 5.5 by the year 2008. The value falls down to 2 percent by 2009. The maximum value is labeled &quot;Credit spread peak.&quot; The values used in the description are approximate."/>
          <p:cNvPicPr>
            <a:picLocks noChangeAspect="1" noChangeArrowheads="1"/>
          </p:cNvPicPr>
          <p:nvPr/>
        </p:nvPicPr>
        <p:blipFill>
          <a:blip r:embed="rId3" cstate="print"/>
          <a:srcRect/>
          <a:stretch>
            <a:fillRect/>
          </a:stretch>
        </p:blipFill>
        <p:spPr bwMode="auto">
          <a:xfrm>
            <a:off x="838200" y="1533746"/>
            <a:ext cx="11109856" cy="4670284"/>
          </a:xfrm>
          <a:prstGeom prst="rect">
            <a:avLst/>
          </a:prstGeom>
          <a:noFill/>
          <a:ln w="9525">
            <a:noFill/>
            <a:miter lim="800000"/>
            <a:headEnd/>
            <a:tailEnd/>
          </a:ln>
        </p:spPr>
      </p:pic>
    </p:spTree>
    <p:extLst>
      <p:ext uri="{BB962C8B-B14F-4D97-AF65-F5344CB8AC3E}">
        <p14:creationId xmlns:p14="http://schemas.microsoft.com/office/powerpoint/2010/main" val="4674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ヒラギノ角ゴ Pro W3" pitchFamily="-84" charset="-128"/>
              </a:rPr>
              <a:t>Effects of The Global Financial Crisis of 2007-2009</a:t>
            </a:r>
            <a:endParaRPr lang="en-US" sz="3200" dirty="0"/>
          </a:p>
        </p:txBody>
      </p:sp>
      <p:sp>
        <p:nvSpPr>
          <p:cNvPr id="3" name="Content Placeholder 2"/>
          <p:cNvSpPr>
            <a:spLocks noGrp="1"/>
          </p:cNvSpPr>
          <p:nvPr>
            <p:ph idx="1"/>
          </p:nvPr>
        </p:nvSpPr>
        <p:spPr/>
        <p:txBody>
          <a:bodyPr/>
          <a:lstStyle/>
          <a:p>
            <a:pPr marL="0" indent="0">
              <a:buNone/>
            </a:pPr>
            <a:r>
              <a:rPr lang="en-US" altLang="en-US" sz="2400" dirty="0" smtClean="0">
                <a:ea typeface="ヒラギノ角ゴ Pro W3" pitchFamily="-84" charset="-128"/>
              </a:rPr>
              <a:t>4. Impact on global financial markets. </a:t>
            </a:r>
          </a:p>
          <a:p>
            <a:r>
              <a:rPr lang="en-US" altLang="en-US" sz="2400" dirty="0" smtClean="0">
                <a:ea typeface="ヒラギノ角ゴ Pro W3" pitchFamily="-84" charset="-128"/>
              </a:rPr>
              <a:t>Europe </a:t>
            </a:r>
            <a:r>
              <a:rPr lang="en-US" altLang="en-US" sz="2400" dirty="0">
                <a:ea typeface="ヒラギノ角ゴ Pro W3" pitchFamily="-84" charset="-128"/>
              </a:rPr>
              <a:t>was actually first to raise the alarm in the crisis. With the downgrade of $10 billion in mortgage related products, short term money markets froze, and in August 2007, a French investment house suspended redemption of some of its money market funds. Banks and firms began to horde cash</a:t>
            </a:r>
            <a:r>
              <a:rPr lang="en-US" altLang="en-US" sz="2400" dirty="0" smtClean="0">
                <a:ea typeface="ヒラギノ角ゴ Pro W3" pitchFamily="-84" charset="-128"/>
              </a:rPr>
              <a:t>.</a:t>
            </a:r>
          </a:p>
          <a:p>
            <a:r>
              <a:rPr lang="en-US" altLang="en-US" sz="2400" dirty="0">
                <a:ea typeface="ヒラギノ角ゴ Pro W3" pitchFamily="-84" charset="-128"/>
              </a:rPr>
              <a:t>The end of credit lead to several bank failures.</a:t>
            </a:r>
          </a:p>
          <a:p>
            <a:r>
              <a:rPr lang="en-US" altLang="en-US" sz="2400" dirty="0">
                <a:ea typeface="ヒラギノ角ゴ Pro W3" pitchFamily="-84" charset="-128"/>
              </a:rPr>
              <a:t>Northern Rock was one of the first, relying on short–term credit markets for funding. Others soon followed.</a:t>
            </a:r>
          </a:p>
          <a:p>
            <a:r>
              <a:rPr lang="en-US" altLang="en-US" sz="2400" dirty="0">
                <a:ea typeface="ヒラギノ角ゴ Pro W3" pitchFamily="-84" charset="-128"/>
              </a:rPr>
              <a:t>By most standards, Europe experienced a more severe downturn that the U.S.</a:t>
            </a:r>
            <a:endParaRPr lang="en-US" sz="2400" dirty="0"/>
          </a:p>
          <a:p>
            <a:endParaRPr lang="en-US" sz="2400" dirty="0"/>
          </a:p>
        </p:txBody>
      </p:sp>
    </p:spTree>
    <p:extLst>
      <p:ext uri="{BB962C8B-B14F-4D97-AF65-F5344CB8AC3E}">
        <p14:creationId xmlns:p14="http://schemas.microsoft.com/office/powerpoint/2010/main" val="56896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ヒラギノ角ゴ Pro W3" pitchFamily="-84" charset="-128"/>
              </a:rPr>
              <a:t>Effects of The Global Financial Crisis of 2007-2009</a:t>
            </a:r>
            <a:endParaRPr lang="en-US" sz="3200" dirty="0"/>
          </a:p>
        </p:txBody>
      </p:sp>
      <p:sp>
        <p:nvSpPr>
          <p:cNvPr id="3" name="Content Placeholder 2"/>
          <p:cNvSpPr>
            <a:spLocks noGrp="1"/>
          </p:cNvSpPr>
          <p:nvPr>
            <p:ph idx="1"/>
          </p:nvPr>
        </p:nvSpPr>
        <p:spPr/>
        <p:txBody>
          <a:bodyPr/>
          <a:lstStyle/>
          <a:p>
            <a:pPr marL="0" indent="0">
              <a:buNone/>
              <a:defRPr/>
            </a:pPr>
            <a:r>
              <a:rPr lang="en-US" sz="2400" dirty="0" smtClean="0"/>
              <a:t>5. Failure of high-profile firms</a:t>
            </a:r>
          </a:p>
          <a:p>
            <a:pPr>
              <a:defRPr/>
            </a:pPr>
            <a:r>
              <a:rPr lang="en-US" sz="2400" dirty="0" smtClean="0"/>
              <a:t>Finally</a:t>
            </a:r>
            <a:r>
              <a:rPr lang="en-US" sz="2400" dirty="0"/>
              <a:t>, the collapse of several high-profile U.S. investment firms only further deteriorated confidence in the U.S.</a:t>
            </a:r>
          </a:p>
          <a:p>
            <a:pPr>
              <a:defRPr/>
            </a:pPr>
            <a:r>
              <a:rPr lang="en-US" sz="2400" dirty="0"/>
              <a:t>March 2008: Bear Sterns fails and is sold to JP Morgan for 5% of its value only 1 year ago</a:t>
            </a:r>
          </a:p>
          <a:p>
            <a:pPr>
              <a:defRPr/>
            </a:pPr>
            <a:r>
              <a:rPr lang="en-US" sz="2400" dirty="0"/>
              <a:t>September 2008: both Freddie and Fannie put into conservatorship after heaving subprime losses.</a:t>
            </a:r>
          </a:p>
        </p:txBody>
      </p:sp>
    </p:spTree>
    <p:extLst>
      <p:ext uri="{BB962C8B-B14F-4D97-AF65-F5344CB8AC3E}">
        <p14:creationId xmlns:p14="http://schemas.microsoft.com/office/powerpoint/2010/main" val="72029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ea typeface="ヒラギノ角ゴ Pro W3" pitchFamily="-84" charset="-128"/>
              </a:rPr>
              <a:t>Height of the 2007-2009 Financial Crisis</a:t>
            </a:r>
            <a:endParaRPr lang="en-US" sz="3200" dirty="0"/>
          </a:p>
        </p:txBody>
      </p:sp>
      <p:sp>
        <p:nvSpPr>
          <p:cNvPr id="3" name="Content Placeholder 2"/>
          <p:cNvSpPr>
            <a:spLocks noGrp="1"/>
          </p:cNvSpPr>
          <p:nvPr>
            <p:ph idx="1"/>
          </p:nvPr>
        </p:nvSpPr>
        <p:spPr/>
        <p:txBody>
          <a:bodyPr/>
          <a:lstStyle/>
          <a:p>
            <a:pPr marL="0" indent="0">
              <a:buNone/>
              <a:defRPr/>
            </a:pPr>
            <a:r>
              <a:rPr lang="en-US" altLang="en-US" sz="2400" dirty="0"/>
              <a:t>The crisis and impaired credit markets have caused the worst economic contraction since World War II.</a:t>
            </a:r>
          </a:p>
          <a:p>
            <a:pPr>
              <a:defRPr/>
            </a:pPr>
            <a:r>
              <a:rPr lang="en-US" altLang="en-US" sz="2400" dirty="0"/>
              <a:t>The crisis peaked in September of 2008.</a:t>
            </a:r>
          </a:p>
          <a:p>
            <a:pPr>
              <a:defRPr/>
            </a:pPr>
            <a:r>
              <a:rPr lang="en-US" altLang="en-US" sz="2400" dirty="0"/>
              <a:t>Congress passed a bailout package, but the stock market continued to decline, and credit spreads reached over 500 bps.</a:t>
            </a:r>
            <a:endParaRPr lang="en-US" sz="2400" dirty="0"/>
          </a:p>
        </p:txBody>
      </p:sp>
    </p:spTree>
    <p:extLst>
      <p:ext uri="{BB962C8B-B14F-4D97-AF65-F5344CB8AC3E}">
        <p14:creationId xmlns:p14="http://schemas.microsoft.com/office/powerpoint/2010/main" val="225115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pPr algn="ctr"/>
            <a:r>
              <a:rPr lang="en-US" sz="3200" dirty="0" smtClean="0">
                <a:ea typeface="ヒラギノ角ゴ Pro W3" pitchFamily="-84" charset="-128"/>
              </a:rPr>
              <a:t>Height of the 2007-2009 Financial Crisis</a:t>
            </a:r>
            <a:endParaRPr lang="en-US" sz="3200" dirty="0"/>
          </a:p>
        </p:txBody>
      </p:sp>
      <p:sp>
        <p:nvSpPr>
          <p:cNvPr id="3" name="Content Placeholder 2"/>
          <p:cNvSpPr>
            <a:spLocks noGrp="1"/>
          </p:cNvSpPr>
          <p:nvPr>
            <p:ph idx="1"/>
          </p:nvPr>
        </p:nvSpPr>
        <p:spPr>
          <a:xfrm>
            <a:off x="838200" y="1207910"/>
            <a:ext cx="10515600" cy="5271911"/>
          </a:xfrm>
        </p:spPr>
        <p:txBody>
          <a:bodyPr>
            <a:normAutofit lnSpcReduction="10000"/>
          </a:bodyPr>
          <a:lstStyle/>
          <a:p>
            <a:r>
              <a:rPr lang="en-US" altLang="en-US" sz="2400" dirty="0"/>
              <a:t>The fall in real GDP and increase in unemployment to over 10% in 2009 impacted almost everyone.</a:t>
            </a:r>
          </a:p>
          <a:p>
            <a:r>
              <a:rPr lang="en-US" altLang="en-US" sz="2400" dirty="0"/>
              <a:t>The recession that started in December 2007 became the worst economic contraction in the United States since World War II, and is now called the </a:t>
            </a:r>
            <a:r>
              <a:rPr lang="ja-JP" altLang="en-US" sz="2400" dirty="0"/>
              <a:t>“</a:t>
            </a:r>
            <a:r>
              <a:rPr lang="en-US" altLang="ja-JP" sz="2400" dirty="0"/>
              <a:t>Great Recession.</a:t>
            </a:r>
            <a:r>
              <a:rPr lang="ja-JP" altLang="en-US" sz="2400" dirty="0" smtClean="0"/>
              <a:t>”</a:t>
            </a:r>
            <a:endParaRPr lang="en-US" altLang="ja-JP" sz="2400" dirty="0" smtClean="0"/>
          </a:p>
          <a:p>
            <a:r>
              <a:rPr lang="en-US" altLang="en-US" sz="2400" dirty="0">
                <a:ea typeface="ヒラギノ角ゴ Pro W3" pitchFamily="-84" charset="-128"/>
              </a:rPr>
              <a:t>Starting in March 2009, a bull market in stocks got under way and credit spreads began to fall.</a:t>
            </a:r>
          </a:p>
          <a:p>
            <a:r>
              <a:rPr lang="en-US" altLang="en-US" sz="2400" dirty="0">
                <a:ea typeface="ヒラギノ角ゴ Pro W3" pitchFamily="-84" charset="-128"/>
              </a:rPr>
              <a:t>Unfortunately, the pace of the recovery has been slow.</a:t>
            </a:r>
          </a:p>
          <a:p>
            <a:pPr lvl="0"/>
            <a:r>
              <a:rPr lang="en-US" altLang="en-US" sz="2400" dirty="0">
                <a:ea typeface="ヒラギノ角ゴ Pro W3" pitchFamily="-84" charset="-128"/>
              </a:rPr>
              <a:t>Global: The European Sovereign Debt Crisis</a:t>
            </a:r>
          </a:p>
          <a:p>
            <a:pPr lvl="1"/>
            <a:r>
              <a:rPr lang="en-US" altLang="en-US" sz="2000" dirty="0" smtClean="0">
                <a:ea typeface="ヒラギノ角ゴ Pro W3" pitchFamily="-84" charset="-128"/>
              </a:rPr>
              <a:t>Up until 2007, all the countries that had adopted the euro found their interest rates converging to very low levels.</a:t>
            </a:r>
            <a:endParaRPr lang="en-US" sz="2000" dirty="0" smtClean="0"/>
          </a:p>
          <a:p>
            <a:pPr lvl="1"/>
            <a:r>
              <a:rPr lang="en-US" altLang="en-US" sz="2000" dirty="0" smtClean="0">
                <a:ea typeface="ヒラギノ角ゴ Pro W3" pitchFamily="-84" charset="-128"/>
              </a:rPr>
              <a:t>At the same time, several of these countries were hit very hard:</a:t>
            </a:r>
            <a:endParaRPr lang="en-US" sz="2000" dirty="0" smtClean="0"/>
          </a:p>
          <a:p>
            <a:pPr lvl="2"/>
            <a:r>
              <a:rPr lang="en-US" altLang="en-US" dirty="0" smtClean="0"/>
              <a:t>Lower tax revenue from economic contraction</a:t>
            </a:r>
          </a:p>
          <a:p>
            <a:pPr lvl="2"/>
            <a:r>
              <a:rPr lang="en-US" altLang="en-US" dirty="0" smtClean="0"/>
              <a:t>High outlays for FI bailouts</a:t>
            </a:r>
          </a:p>
          <a:p>
            <a:pPr lvl="2"/>
            <a:r>
              <a:rPr lang="en-US" altLang="en-US" dirty="0" smtClean="0"/>
              <a:t>Fear of </a:t>
            </a:r>
            <a:r>
              <a:rPr lang="en-US" altLang="en-US" dirty="0" err="1" smtClean="0"/>
              <a:t>gov</a:t>
            </a:r>
            <a:r>
              <a:rPr lang="ja-JP" altLang="en-US" dirty="0" smtClean="0"/>
              <a:t>’</a:t>
            </a:r>
            <a:r>
              <a:rPr lang="en-US" altLang="ja-JP" dirty="0" smtClean="0"/>
              <a:t>t default cause rates to surge</a:t>
            </a:r>
            <a:endParaRPr lang="en-US" sz="2400" dirty="0" smtClean="0"/>
          </a:p>
          <a:p>
            <a:endParaRPr lang="en-US" sz="2400" dirty="0"/>
          </a:p>
        </p:txBody>
      </p:sp>
    </p:spTree>
    <p:extLst>
      <p:ext uri="{BB962C8B-B14F-4D97-AF65-F5344CB8AC3E}">
        <p14:creationId xmlns:p14="http://schemas.microsoft.com/office/powerpoint/2010/main" val="136241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ea typeface="ヒラギノ角ゴ Pro W3" pitchFamily="-84" charset="-128"/>
              </a:rPr>
              <a:t>Global: The European Sovereign Debt Crisis (1 of </a:t>
            </a:r>
            <a:r>
              <a:rPr lang="en-US" altLang="en-US" sz="3600" dirty="0" smtClean="0">
                <a:ea typeface="ヒラギノ角ゴ Pro W3" pitchFamily="-84" charset="-128"/>
              </a:rPr>
              <a:t>2)</a:t>
            </a:r>
            <a:endParaRPr lang="en-US" sz="3600"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Greece was the first domino to fall</a:t>
            </a:r>
          </a:p>
          <a:p>
            <a:pPr lvl="1"/>
            <a:r>
              <a:rPr lang="en-US" altLang="en-US" dirty="0">
                <a:ea typeface="ヒラギノ角ゴ Pro W3" pitchFamily="-84" charset="-128"/>
              </a:rPr>
              <a:t>In September 2008, </a:t>
            </a:r>
            <a:r>
              <a:rPr lang="en-US" altLang="en-US" dirty="0" err="1">
                <a:ea typeface="ヒラギノ角ゴ Pro W3" pitchFamily="-84" charset="-128"/>
              </a:rPr>
              <a:t>gov</a:t>
            </a:r>
            <a:r>
              <a:rPr lang="ja-JP" altLang="en-US" dirty="0"/>
              <a:t>’</a:t>
            </a:r>
            <a:r>
              <a:rPr lang="en-US" altLang="ja-JP" dirty="0">
                <a:ea typeface="ヒラギノ角ゴ Pro W3" pitchFamily="-84" charset="-128"/>
              </a:rPr>
              <a:t>t projected a 6% deficit and debt-to-GDP of 100</a:t>
            </a:r>
            <a:r>
              <a:rPr lang="en-US" altLang="ja-JP" dirty="0" smtClean="0">
                <a:ea typeface="ヒラギノ角ゴ Pro W3" pitchFamily="-84" charset="-128"/>
              </a:rPr>
              <a:t>%</a:t>
            </a:r>
            <a:endParaRPr lang="en-US" dirty="0"/>
          </a:p>
          <a:p>
            <a:pPr lvl="1"/>
            <a:r>
              <a:rPr lang="en-US" altLang="en-US" dirty="0" smtClean="0">
                <a:ea typeface="ヒラギノ角ゴ Pro W3" pitchFamily="-84" charset="-128"/>
              </a:rPr>
              <a:t>In </a:t>
            </a:r>
            <a:r>
              <a:rPr lang="en-US" altLang="en-US" dirty="0">
                <a:ea typeface="ヒラギノ角ゴ Pro W3" pitchFamily="-84" charset="-128"/>
              </a:rPr>
              <a:t>October, with newly elected officials, numbers were shown to be far </a:t>
            </a:r>
            <a:r>
              <a:rPr lang="en-US" altLang="en-US" dirty="0" smtClean="0">
                <a:ea typeface="ヒラギノ角ゴ Pro W3" pitchFamily="-84" charset="-128"/>
              </a:rPr>
              <a:t>worse</a:t>
            </a:r>
            <a:endParaRPr lang="en-US" dirty="0"/>
          </a:p>
          <a:p>
            <a:pPr lvl="1"/>
            <a:r>
              <a:rPr lang="en-US" altLang="en-US" dirty="0" smtClean="0">
                <a:ea typeface="ヒラギノ角ゴ Pro W3" pitchFamily="-84" charset="-128"/>
              </a:rPr>
              <a:t>Fear </a:t>
            </a:r>
            <a:r>
              <a:rPr lang="en-US" altLang="en-US" dirty="0">
                <a:ea typeface="ヒラギノ角ゴ Pro W3" pitchFamily="-84" charset="-128"/>
              </a:rPr>
              <a:t>of default caused rates on Greek debt to peak near 40</a:t>
            </a:r>
            <a:r>
              <a:rPr lang="en-US" altLang="en-US" dirty="0" smtClean="0">
                <a:ea typeface="ヒラギノ角ゴ Pro W3" pitchFamily="-84" charset="-128"/>
              </a:rPr>
              <a:t>%</a:t>
            </a:r>
            <a:endParaRPr lang="en-US" dirty="0"/>
          </a:p>
          <a:p>
            <a:pPr lvl="1"/>
            <a:r>
              <a:rPr lang="en-US" altLang="en-US" dirty="0" smtClean="0">
                <a:ea typeface="ヒラギノ角ゴ Pro W3" pitchFamily="-84" charset="-128"/>
              </a:rPr>
              <a:t>Debt-to-GDP </a:t>
            </a:r>
            <a:r>
              <a:rPr lang="en-US" altLang="en-US" dirty="0">
                <a:ea typeface="ヒラギノ角ゴ Pro W3" pitchFamily="-84" charset="-128"/>
              </a:rPr>
              <a:t>rose to 160% in </a:t>
            </a:r>
            <a:r>
              <a:rPr lang="en-US" altLang="en-US" dirty="0" smtClean="0">
                <a:ea typeface="ヒラギノ角ゴ Pro W3" pitchFamily="-84" charset="-128"/>
              </a:rPr>
              <a:t>2012</a:t>
            </a:r>
          </a:p>
          <a:p>
            <a:pPr lvl="1"/>
            <a:r>
              <a:rPr lang="en-US" altLang="en-US" dirty="0">
                <a:ea typeface="ヒラギノ角ゴ Pro W3" pitchFamily="-84" charset="-128"/>
              </a:rPr>
              <a:t>Greece was forced to write-down its debt (partial default)</a:t>
            </a:r>
          </a:p>
          <a:p>
            <a:pPr lvl="1"/>
            <a:r>
              <a:rPr lang="en-US" altLang="en-US" dirty="0">
                <a:ea typeface="ヒラギノ角ゴ Pro W3" pitchFamily="-84" charset="-128"/>
              </a:rPr>
              <a:t>Civil unrest broke out as unemployment rates climbed</a:t>
            </a:r>
          </a:p>
          <a:p>
            <a:pPr lvl="1"/>
            <a:r>
              <a:rPr lang="en-US" altLang="en-US" dirty="0">
                <a:ea typeface="ヒラギノ角ゴ Pro W3" pitchFamily="-84" charset="-128"/>
              </a:rPr>
              <a:t>The prime minister was eventually forced to resign</a:t>
            </a:r>
            <a:endParaRPr lang="en-US" dirty="0">
              <a:ea typeface="ヒラギノ角ゴ Pro W3" pitchFamily="-84" charset="-128"/>
            </a:endParaRPr>
          </a:p>
          <a:p>
            <a:pPr lvl="1"/>
            <a:endParaRPr lang="en-US" dirty="0"/>
          </a:p>
        </p:txBody>
      </p:sp>
    </p:spTree>
    <p:extLst>
      <p:ext uri="{BB962C8B-B14F-4D97-AF65-F5344CB8AC3E}">
        <p14:creationId xmlns:p14="http://schemas.microsoft.com/office/powerpoint/2010/main" val="249080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ea typeface="ヒラギノ角ゴ Pro W3" pitchFamily="-84" charset="-128"/>
              </a:rPr>
              <a:t>Global: The European Sovereign Debt Crisis </a:t>
            </a:r>
            <a:r>
              <a:rPr lang="en-US" altLang="en-US" sz="3600" dirty="0" smtClean="0">
                <a:ea typeface="ヒラギノ角ゴ Pro W3" pitchFamily="-84" charset="-128"/>
              </a:rPr>
              <a:t>(1 </a:t>
            </a:r>
            <a:r>
              <a:rPr lang="en-US" altLang="en-US" sz="3600" dirty="0">
                <a:ea typeface="ヒラギノ角ゴ Pro W3" pitchFamily="-84" charset="-128"/>
              </a:rPr>
              <a:t>of </a:t>
            </a:r>
            <a:r>
              <a:rPr lang="en-US" altLang="en-US" sz="3600" dirty="0" smtClean="0">
                <a:ea typeface="ヒラギノ角ゴ Pro W3" pitchFamily="-84" charset="-128"/>
              </a:rPr>
              <a:t>2)</a:t>
            </a:r>
            <a:endParaRPr lang="en-US" sz="3600"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Ireland, Portugal, Spain, and Italy followed</a:t>
            </a:r>
          </a:p>
          <a:p>
            <a:pPr lvl="1"/>
            <a:r>
              <a:rPr lang="en-US" altLang="en-US" dirty="0">
                <a:ea typeface="ヒラギノ角ゴ Pro W3" pitchFamily="-84" charset="-128"/>
              </a:rPr>
              <a:t>Governments forced to embrace austerity measures to shore up their public </a:t>
            </a:r>
            <a:r>
              <a:rPr lang="en-US" altLang="en-US" dirty="0" smtClean="0">
                <a:ea typeface="ヒラギノ角ゴ Pro W3" pitchFamily="-84" charset="-128"/>
              </a:rPr>
              <a:t>finances</a:t>
            </a:r>
            <a:endParaRPr lang="en-US" dirty="0"/>
          </a:p>
          <a:p>
            <a:pPr lvl="1"/>
            <a:r>
              <a:rPr lang="en-US" altLang="en-US" dirty="0" smtClean="0">
                <a:ea typeface="ヒラギノ角ゴ Pro W3" pitchFamily="-84" charset="-128"/>
              </a:rPr>
              <a:t>Interest </a:t>
            </a:r>
            <a:r>
              <a:rPr lang="en-US" altLang="en-US" dirty="0">
                <a:ea typeface="ヒラギノ角ゴ Pro W3" pitchFamily="-84" charset="-128"/>
              </a:rPr>
              <a:t>rates climbed to double-digit </a:t>
            </a:r>
            <a:r>
              <a:rPr lang="en-US" altLang="en-US" dirty="0" smtClean="0">
                <a:ea typeface="ヒラギノ角ゴ Pro W3" pitchFamily="-84" charset="-128"/>
              </a:rPr>
              <a:t>levels</a:t>
            </a:r>
            <a:endParaRPr lang="en-US" dirty="0"/>
          </a:p>
          <a:p>
            <a:pPr lvl="1"/>
            <a:r>
              <a:rPr lang="en-US" altLang="en-US" dirty="0" smtClean="0">
                <a:ea typeface="ヒラギノ角ゴ Pro W3" pitchFamily="-84" charset="-128"/>
              </a:rPr>
              <a:t>Severe </a:t>
            </a:r>
            <a:r>
              <a:rPr lang="en-US" altLang="en-US" dirty="0">
                <a:ea typeface="ヒラギノ角ゴ Pro W3" pitchFamily="-84" charset="-128"/>
              </a:rPr>
              <a:t>recessions resulted, despite assurances from the ECB to </a:t>
            </a:r>
            <a:r>
              <a:rPr lang="en-US" altLang="en-US" dirty="0" smtClean="0">
                <a:ea typeface="ヒラギノ角ゴ Pro W3" pitchFamily="-84" charset="-128"/>
              </a:rPr>
              <a:t>help</a:t>
            </a:r>
            <a:endParaRPr lang="en-US" dirty="0"/>
          </a:p>
          <a:p>
            <a:pPr lvl="1"/>
            <a:r>
              <a:rPr lang="en-US" altLang="en-US" dirty="0" smtClean="0">
                <a:ea typeface="ヒラギノ角ゴ Pro W3" pitchFamily="-84" charset="-128"/>
              </a:rPr>
              <a:t>Unemployment </a:t>
            </a:r>
            <a:r>
              <a:rPr lang="en-US" altLang="en-US" dirty="0">
                <a:ea typeface="ヒラギノ角ゴ Pro W3" pitchFamily="-84" charset="-128"/>
              </a:rPr>
              <a:t>rates rose to double-digits (25% in Spain</a:t>
            </a:r>
            <a:r>
              <a:rPr lang="en-US" altLang="en-US" dirty="0" smtClean="0">
                <a:ea typeface="ヒラギノ角ゴ Pro W3" pitchFamily="-84" charset="-128"/>
              </a:rPr>
              <a:t>)</a:t>
            </a:r>
            <a:endParaRPr lang="en-US" dirty="0"/>
          </a:p>
          <a:p>
            <a:r>
              <a:rPr lang="en-US" altLang="en-US" sz="2400" dirty="0">
                <a:ea typeface="ヒラギノ角ゴ Pro W3" pitchFamily="-84" charset="-128"/>
              </a:rPr>
              <a:t>Will the euro survive?</a:t>
            </a:r>
            <a:endParaRPr lang="en-US" sz="2400" dirty="0"/>
          </a:p>
        </p:txBody>
      </p:sp>
    </p:spTree>
    <p:extLst>
      <p:ext uri="{BB962C8B-B14F-4D97-AF65-F5344CB8AC3E}">
        <p14:creationId xmlns:p14="http://schemas.microsoft.com/office/powerpoint/2010/main" val="176467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Dynamics of Financial Crises in Advanced Economies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Financial crises hit countries like United States every so often, and each event helps economists gain insights into present-day turmoil.</a:t>
            </a:r>
          </a:p>
          <a:p>
            <a:r>
              <a:rPr lang="en-US" altLang="en-US" sz="2400" dirty="0">
                <a:ea typeface="ヒラギノ角ゴ Pro W3" pitchFamily="-84" charset="-128"/>
              </a:rPr>
              <a:t>These crises usually proceed in 2 or 3 stages, as the next two slides outline:</a:t>
            </a:r>
            <a:endParaRPr lang="en-US" sz="2400" dirty="0"/>
          </a:p>
        </p:txBody>
      </p:sp>
    </p:spTree>
    <p:extLst>
      <p:ext uri="{BB962C8B-B14F-4D97-AF65-F5344CB8AC3E}">
        <p14:creationId xmlns:p14="http://schemas.microsoft.com/office/powerpoint/2010/main" val="328458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Summary</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What Is a Financial Crises: we revisited the ideas of embodied in agency theory as a framework to examine what a financial crisis is.</a:t>
            </a:r>
          </a:p>
          <a:p>
            <a:r>
              <a:rPr lang="en-US" altLang="en-US" sz="2400" dirty="0">
                <a:ea typeface="ヒラギノ角ゴ Pro W3" pitchFamily="-84" charset="-128"/>
              </a:rPr>
              <a:t>Dynamics of Financial Crises in Advanced Economies: We examined the stages of a crisis in an advanced economy. We further examined the 20</a:t>
            </a:r>
            <a:r>
              <a:rPr lang="en-US" altLang="ja-JP" sz="2400" dirty="0">
                <a:ea typeface="ヒラギノ角ゴ Pro W3" pitchFamily="-84" charset="-128"/>
              </a:rPr>
              <a:t>07–2009 U.S. Financial Crisis.</a:t>
            </a:r>
            <a:endParaRPr lang="en-US" sz="2400" dirty="0"/>
          </a:p>
        </p:txBody>
      </p:sp>
    </p:spTree>
    <p:extLst>
      <p:ext uri="{BB962C8B-B14F-4D97-AF65-F5344CB8AC3E}">
        <p14:creationId xmlns:p14="http://schemas.microsoft.com/office/powerpoint/2010/main" val="240973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2322"/>
            <a:ext cx="10515600" cy="351312"/>
          </a:xfrm>
        </p:spPr>
        <p:txBody>
          <a:bodyPr>
            <a:normAutofit fontScale="90000"/>
          </a:bodyPr>
          <a:lstStyle/>
          <a:p>
            <a:r>
              <a:rPr lang="en-US" altLang="en-US" sz="2400" dirty="0">
                <a:ea typeface="ヒラギノ角ゴ Pro W3" pitchFamily="-84" charset="-128"/>
              </a:rPr>
              <a:t>Figure 8.1 Sequence of Events in Financial Crises in Advanced Economies</a:t>
            </a:r>
            <a:endParaRPr lang="en-US" sz="2400" dirty="0"/>
          </a:p>
        </p:txBody>
      </p:sp>
      <p:pic>
        <p:nvPicPr>
          <p:cNvPr id="4" name="Picture 2" descr="It shows events three stages. Each stage shows factors causing financial crises and consequences of changes in factors as follows:&#10;Stage 1: Initial Phase&#10;Factors: Deterioration in financial institutions’ balance sheets, asset-price decline, and increase in uncertainty&#10;Consequence: Adverse selection and moral hazard problems worsen and lending contracts&#10;Stage 2: Banking Crisis&#10;Consequence from stage 1: Economic activity declines&#10;Factor: Banking crisis&#10;Consequences:&#10;◦ Adverse selection and moral hazard Problems Worsen and Lending contracts&#10;◦ Economic activity declines&#10;Stage 3: Debt deflation&#10;Factor: Unanticipated decline in price level&#10;Consequences:&#10;◦ Adverse selection and moral hazard problems worsen and lending contracts&#10;◦ Economic activity declines"/>
          <p:cNvPicPr>
            <a:picLocks noChangeAspect="1" noChangeArrowheads="1"/>
          </p:cNvPicPr>
          <p:nvPr/>
        </p:nvPicPr>
        <p:blipFill>
          <a:blip r:embed="rId2" cstate="print"/>
          <a:srcRect/>
          <a:stretch>
            <a:fillRect/>
          </a:stretch>
        </p:blipFill>
        <p:spPr bwMode="auto">
          <a:xfrm>
            <a:off x="2912883" y="369528"/>
            <a:ext cx="5825766" cy="6408344"/>
          </a:xfrm>
          <a:prstGeom prst="rect">
            <a:avLst/>
          </a:prstGeom>
          <a:noFill/>
          <a:ln w="9525">
            <a:noFill/>
            <a:miter lim="800000"/>
            <a:headEnd/>
            <a:tailEnd/>
          </a:ln>
        </p:spPr>
      </p:pic>
    </p:spTree>
    <p:extLst>
      <p:ext uri="{BB962C8B-B14F-4D97-AF65-F5344CB8AC3E}">
        <p14:creationId xmlns:p14="http://schemas.microsoft.com/office/powerpoint/2010/main" val="228910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1568"/>
          </a:xfrm>
        </p:spPr>
        <p:txBody>
          <a:bodyPr>
            <a:normAutofit fontScale="90000"/>
          </a:bodyPr>
          <a:lstStyle/>
          <a:p>
            <a:r>
              <a:rPr lang="en-US" altLang="en-US" dirty="0">
                <a:ea typeface="ヒラギノ角ゴ Pro W3" pitchFamily="-84" charset="-128"/>
              </a:rPr>
              <a:t>Stage One: Initial Phase </a:t>
            </a:r>
            <a:r>
              <a:rPr lang="en-US" altLang="en-US" sz="1800" dirty="0">
                <a:ea typeface="ヒラギノ角ゴ Pro W3" pitchFamily="-84" charset="-128"/>
              </a:rPr>
              <a:t>(1 of </a:t>
            </a:r>
            <a:r>
              <a:rPr lang="en-US" altLang="en-US" sz="1800" dirty="0" smtClean="0">
                <a:ea typeface="ヒラギノ角ゴ Pro W3" pitchFamily="-84" charset="-128"/>
              </a:rPr>
              <a:t>4)</a:t>
            </a:r>
            <a:endParaRPr lang="en-US" dirty="0"/>
          </a:p>
        </p:txBody>
      </p:sp>
      <p:sp>
        <p:nvSpPr>
          <p:cNvPr id="3" name="Content Placeholder 2"/>
          <p:cNvSpPr>
            <a:spLocks noGrp="1"/>
          </p:cNvSpPr>
          <p:nvPr>
            <p:ph idx="1"/>
          </p:nvPr>
        </p:nvSpPr>
        <p:spPr>
          <a:xfrm>
            <a:off x="838200" y="1621410"/>
            <a:ext cx="10515600" cy="4555553"/>
          </a:xfrm>
        </p:spPr>
        <p:txBody>
          <a:bodyPr>
            <a:normAutofit/>
          </a:bodyPr>
          <a:lstStyle/>
          <a:p>
            <a:pPr>
              <a:defRPr/>
            </a:pPr>
            <a:r>
              <a:rPr lang="en-US" dirty="0"/>
              <a:t>Financial crisis can begin in several ways:</a:t>
            </a:r>
          </a:p>
          <a:p>
            <a:pPr lvl="1">
              <a:buFont typeface="Wingdings" panose="05000000000000000000" pitchFamily="2" charset="2"/>
              <a:buChar char="Ø"/>
              <a:defRPr/>
            </a:pPr>
            <a:r>
              <a:rPr lang="en-US" dirty="0"/>
              <a:t>Credit Boom and Bust</a:t>
            </a:r>
          </a:p>
          <a:p>
            <a:pPr lvl="1">
              <a:buFont typeface="Wingdings" panose="05000000000000000000" pitchFamily="2" charset="2"/>
              <a:buChar char="Ø"/>
              <a:defRPr/>
            </a:pPr>
            <a:r>
              <a:rPr lang="en-US" dirty="0"/>
              <a:t>Asset-Price Boom and bust</a:t>
            </a:r>
          </a:p>
          <a:p>
            <a:pPr lvl="1">
              <a:buFont typeface="Wingdings" panose="05000000000000000000" pitchFamily="2" charset="2"/>
              <a:buChar char="Ø"/>
              <a:defRPr/>
            </a:pPr>
            <a:r>
              <a:rPr lang="en-US" dirty="0"/>
              <a:t>Increase in </a:t>
            </a:r>
            <a:r>
              <a:rPr lang="en-US" dirty="0" smtClean="0"/>
              <a:t>Uncertainty</a:t>
            </a:r>
          </a:p>
          <a:p>
            <a:pPr marL="0" indent="0">
              <a:buNone/>
              <a:defRPr/>
            </a:pPr>
            <a:endParaRPr lang="en-US" dirty="0"/>
          </a:p>
        </p:txBody>
      </p:sp>
    </p:spTree>
    <p:extLst>
      <p:ext uri="{BB962C8B-B14F-4D97-AF65-F5344CB8AC3E}">
        <p14:creationId xmlns:p14="http://schemas.microsoft.com/office/powerpoint/2010/main" val="188544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938"/>
            <a:ext cx="10515600" cy="518474"/>
          </a:xfrm>
        </p:spPr>
        <p:txBody>
          <a:bodyPr>
            <a:normAutofit fontScale="90000"/>
          </a:bodyPr>
          <a:lstStyle/>
          <a:p>
            <a:r>
              <a:rPr lang="en-US" altLang="en-US" dirty="0">
                <a:ea typeface="ヒラギノ角ゴ Pro W3" pitchFamily="-84" charset="-128"/>
              </a:rPr>
              <a:t>Stage One: Initial Phase </a:t>
            </a:r>
            <a:r>
              <a:rPr lang="en-US" altLang="en-US" sz="1800" dirty="0" smtClean="0">
                <a:ea typeface="ヒラギノ角ゴ Pro W3" pitchFamily="-84" charset="-128"/>
              </a:rPr>
              <a:t>(2 </a:t>
            </a:r>
            <a:r>
              <a:rPr lang="en-US" altLang="en-US" sz="1800" dirty="0">
                <a:ea typeface="ヒラギノ角ゴ Pro W3" pitchFamily="-84" charset="-128"/>
              </a:rPr>
              <a:t>of </a:t>
            </a:r>
            <a:r>
              <a:rPr lang="en-US" altLang="en-US" sz="1800" dirty="0" smtClean="0">
                <a:ea typeface="ヒラギノ角ゴ Pro W3" pitchFamily="-84" charset="-128"/>
              </a:rPr>
              <a:t>4)</a:t>
            </a:r>
            <a:endParaRPr lang="en-US" dirty="0"/>
          </a:p>
        </p:txBody>
      </p:sp>
      <p:sp>
        <p:nvSpPr>
          <p:cNvPr id="3" name="Content Placeholder 2"/>
          <p:cNvSpPr>
            <a:spLocks noGrp="1"/>
          </p:cNvSpPr>
          <p:nvPr>
            <p:ph idx="1"/>
          </p:nvPr>
        </p:nvSpPr>
        <p:spPr>
          <a:xfrm>
            <a:off x="838200" y="952108"/>
            <a:ext cx="10515600" cy="5224856"/>
          </a:xfrm>
        </p:spPr>
        <p:txBody>
          <a:bodyPr>
            <a:normAutofit fontScale="92500"/>
          </a:bodyPr>
          <a:lstStyle/>
          <a:p>
            <a:r>
              <a:rPr lang="en-US" altLang="en-US" sz="2400" dirty="0">
                <a:ea typeface="ヒラギノ角ゴ Pro W3" pitchFamily="-84" charset="-128"/>
              </a:rPr>
              <a:t>The seeds of a financial crisis can begin with </a:t>
            </a:r>
            <a:r>
              <a:rPr lang="en-US" altLang="en-US" sz="2400" b="1" dirty="0">
                <a:ea typeface="ヒラギノ角ゴ Pro W3" pitchFamily="-84" charset="-128"/>
              </a:rPr>
              <a:t>mismanagement of financial liberalization or innovation</a:t>
            </a:r>
            <a:r>
              <a:rPr lang="en-US" altLang="en-US" sz="2400" dirty="0">
                <a:ea typeface="ヒラギノ角ゴ Pro W3" pitchFamily="-84" charset="-128"/>
              </a:rPr>
              <a:t>:</a:t>
            </a:r>
          </a:p>
          <a:p>
            <a:pPr lvl="1"/>
            <a:r>
              <a:rPr lang="en-US" altLang="en-US" dirty="0">
                <a:ea typeface="ヒラギノ角ゴ Pro W3" pitchFamily="-84" charset="-128"/>
              </a:rPr>
              <a:t>elimination of restrictions</a:t>
            </a:r>
            <a:endParaRPr lang="en-US" dirty="0"/>
          </a:p>
          <a:p>
            <a:pPr lvl="1"/>
            <a:r>
              <a:rPr lang="en-US" altLang="en-US" dirty="0">
                <a:ea typeface="ヒラギノ角ゴ Pro W3" pitchFamily="-84" charset="-128"/>
              </a:rPr>
              <a:t>introduction of new types of loans or other financial products</a:t>
            </a:r>
            <a:endParaRPr lang="en-US" dirty="0"/>
          </a:p>
          <a:p>
            <a:r>
              <a:rPr lang="en-US" altLang="en-US" sz="2400" dirty="0">
                <a:ea typeface="ヒラギノ角ゴ Pro W3" pitchFamily="-84" charset="-128"/>
              </a:rPr>
              <a:t>Either can lead to a credit boom, where risk management is lacking</a:t>
            </a:r>
            <a:r>
              <a:rPr lang="en-US" altLang="en-US" sz="2400" dirty="0" smtClean="0">
                <a:ea typeface="ヒラギノ角ゴ Pro W3" pitchFamily="-84" charset="-128"/>
              </a:rPr>
              <a:t>.</a:t>
            </a:r>
          </a:p>
          <a:p>
            <a:r>
              <a:rPr lang="en-US" altLang="en-US" sz="2400" dirty="0" smtClean="0">
                <a:ea typeface="ヒラギノ角ゴ Pro W3" pitchFamily="-84" charset="-128"/>
              </a:rPr>
              <a:t>Government </a:t>
            </a:r>
            <a:r>
              <a:rPr lang="en-US" altLang="en-US" sz="2400" dirty="0">
                <a:ea typeface="ヒラギノ角ゴ Pro W3" pitchFamily="-84" charset="-128"/>
              </a:rPr>
              <a:t>safety nets weaken incentives for risk management. Depositors ignore bank risk-taking.</a:t>
            </a:r>
          </a:p>
          <a:p>
            <a:r>
              <a:rPr lang="en-US" altLang="en-US" sz="2400" dirty="0">
                <a:ea typeface="ヒラギノ角ゴ Pro W3" pitchFamily="-84" charset="-128"/>
              </a:rPr>
              <a:t>Eventually, loan losses accrue, and asset values fall, leading to a reduction in capital.</a:t>
            </a:r>
          </a:p>
          <a:p>
            <a:r>
              <a:rPr lang="en-US" altLang="en-US" sz="2400" dirty="0">
                <a:ea typeface="ヒラギノ角ゴ Pro W3" pitchFamily="-84" charset="-128"/>
              </a:rPr>
              <a:t>Financial institutions cut back in </a:t>
            </a:r>
            <a:r>
              <a:rPr lang="en-US" altLang="en-US" sz="2400" dirty="0" smtClean="0">
                <a:ea typeface="ヒラギノ角ゴ Pro W3" pitchFamily="-84" charset="-128"/>
              </a:rPr>
              <a:t>lending and borrowing, </a:t>
            </a:r>
            <a:r>
              <a:rPr lang="en-US" altLang="en-US" sz="2400" dirty="0">
                <a:ea typeface="ヒラギノ角ゴ Pro W3" pitchFamily="-84" charset="-128"/>
              </a:rPr>
              <a:t>a process called </a:t>
            </a:r>
            <a:r>
              <a:rPr lang="en-US" altLang="en-US" sz="2400" b="1" dirty="0">
                <a:ea typeface="ヒラギノ角ゴ Pro W3" pitchFamily="-84" charset="-128"/>
              </a:rPr>
              <a:t>deleveraging</a:t>
            </a:r>
            <a:r>
              <a:rPr lang="en-US" altLang="en-US" sz="2400" dirty="0">
                <a:ea typeface="ヒラギノ角ゴ Pro W3" pitchFamily="-84" charset="-128"/>
              </a:rPr>
              <a:t>. Banking funding falls as well</a:t>
            </a:r>
            <a:r>
              <a:rPr lang="en-US" altLang="en-US" sz="2400" dirty="0">
                <a:ea typeface="ヒラギノ角ゴ Pro W3" pitchFamily="-84" charset="-128"/>
              </a:rPr>
              <a:t>. (</a:t>
            </a:r>
            <a:r>
              <a:rPr lang="en-US" sz="2400" dirty="0">
                <a:ea typeface="ヒラギノ角ゴ Pro W3" pitchFamily="-84" charset="-128"/>
              </a:rPr>
              <a:t>the process or practice of reducing the level of one's debt by rapidly selling one's assets</a:t>
            </a:r>
            <a:r>
              <a:rPr lang="en-US" altLang="en-US" sz="2400" dirty="0">
                <a:ea typeface="ヒラギノ角ゴ Pro W3" pitchFamily="-84" charset="-128"/>
              </a:rPr>
              <a:t>)</a:t>
            </a:r>
          </a:p>
          <a:p>
            <a:r>
              <a:rPr lang="en-US" altLang="en-US" sz="2400" dirty="0">
                <a:ea typeface="ヒラギノ角ゴ Pro W3" pitchFamily="-84" charset="-128"/>
              </a:rPr>
              <a:t>As FIs cut back on lending, no one is left to evaluate firms. The financial system losses its primary institution to address adverse selection and moral hazard.</a:t>
            </a:r>
          </a:p>
          <a:p>
            <a:r>
              <a:rPr lang="en-US" altLang="en-US" sz="2400" dirty="0">
                <a:ea typeface="ヒラギノ角ゴ Pro W3" pitchFamily="-84" charset="-128"/>
              </a:rPr>
              <a:t>Economic spending contracts as loans become scarce.</a:t>
            </a:r>
            <a:endParaRPr lang="en-US" sz="2400" dirty="0"/>
          </a:p>
          <a:p>
            <a:endParaRPr lang="en-US" sz="2400" dirty="0"/>
          </a:p>
        </p:txBody>
      </p:sp>
    </p:spTree>
    <p:extLst>
      <p:ext uri="{BB962C8B-B14F-4D97-AF65-F5344CB8AC3E}">
        <p14:creationId xmlns:p14="http://schemas.microsoft.com/office/powerpoint/2010/main" val="46411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Stage One: Initial Phase </a:t>
            </a:r>
            <a:r>
              <a:rPr lang="en-US" altLang="en-US" sz="1800" dirty="0" smtClean="0">
                <a:ea typeface="ヒラギノ角ゴ Pro W3" pitchFamily="-84" charset="-128"/>
              </a:rPr>
              <a:t>(3 </a:t>
            </a:r>
            <a:r>
              <a:rPr lang="en-US" altLang="en-US" sz="1800" dirty="0">
                <a:ea typeface="ヒラギノ角ゴ Pro W3" pitchFamily="-84" charset="-128"/>
              </a:rPr>
              <a:t>of </a:t>
            </a:r>
            <a:r>
              <a:rPr lang="en-US" altLang="en-US" sz="1800" dirty="0" smtClean="0">
                <a:ea typeface="ヒラギノ角ゴ Pro W3" pitchFamily="-84" charset="-128"/>
              </a:rPr>
              <a:t>4)</a:t>
            </a:r>
            <a:endParaRPr lang="en-US" dirty="0"/>
          </a:p>
        </p:txBody>
      </p:sp>
      <p:sp>
        <p:nvSpPr>
          <p:cNvPr id="3" name="Content Placeholder 2"/>
          <p:cNvSpPr>
            <a:spLocks noGrp="1"/>
          </p:cNvSpPr>
          <p:nvPr>
            <p:ph idx="1"/>
          </p:nvPr>
        </p:nvSpPr>
        <p:spPr/>
        <p:txBody>
          <a:bodyPr/>
          <a:lstStyle/>
          <a:p>
            <a:pPr marL="0" indent="0">
              <a:spcBef>
                <a:spcPts val="1200"/>
              </a:spcBef>
              <a:buNone/>
              <a:defRPr/>
            </a:pPr>
            <a:r>
              <a:rPr lang="en-US" sz="2400" dirty="0">
                <a:ea typeface="ヒラギノ角ゴ Pro W3" charset="0"/>
                <a:cs typeface="ヒラギノ角ゴ Pro W3" charset="0"/>
              </a:rPr>
              <a:t>A financial crisis can also begin with an </a:t>
            </a:r>
            <a:r>
              <a:rPr lang="en-US" sz="2400" b="1" dirty="0">
                <a:ea typeface="ヒラギノ角ゴ Pro W3" charset="0"/>
                <a:cs typeface="ヒラギノ角ゴ Pro W3" charset="0"/>
              </a:rPr>
              <a:t>asset- price boom and bust</a:t>
            </a:r>
            <a:r>
              <a:rPr lang="en-US" sz="2400" dirty="0">
                <a:ea typeface="ヒラギノ角ゴ Pro W3" charset="0"/>
                <a:cs typeface="ヒラギノ角ゴ Pro W3" charset="0"/>
              </a:rPr>
              <a:t>:</a:t>
            </a:r>
          </a:p>
          <a:p>
            <a:pPr>
              <a:spcBef>
                <a:spcPts val="1200"/>
              </a:spcBef>
              <a:defRPr/>
            </a:pPr>
            <a:r>
              <a:rPr lang="en-US" sz="2400" dirty="0">
                <a:ea typeface="ヒラギノ角ゴ Pro W3" charset="0"/>
                <a:cs typeface="ヒラギノ角ゴ Pro W3" charset="0"/>
              </a:rPr>
              <a:t>A pricing bubble starts, where asset values exceed their fundamental values.</a:t>
            </a:r>
          </a:p>
          <a:p>
            <a:pPr>
              <a:spcBef>
                <a:spcPts val="1200"/>
              </a:spcBef>
              <a:defRPr/>
            </a:pPr>
            <a:r>
              <a:rPr lang="en-US" sz="2400" dirty="0">
                <a:ea typeface="ヒラギノ角ゴ Pro W3" charset="0"/>
                <a:cs typeface="ヒラギノ角ゴ Pro W3" charset="0"/>
              </a:rPr>
              <a:t>When the bubble bursts and prices fall, corporate net worth falls as well. Moral hazard increases as firms have little to lose.</a:t>
            </a:r>
          </a:p>
          <a:p>
            <a:pPr>
              <a:spcBef>
                <a:spcPts val="1200"/>
              </a:spcBef>
              <a:defRPr/>
            </a:pPr>
            <a:r>
              <a:rPr lang="en-US" sz="2400" dirty="0">
                <a:ea typeface="ヒラギノ角ゴ Pro W3" charset="0"/>
                <a:cs typeface="ヒラギノ角ゴ Pro W3" charset="0"/>
              </a:rPr>
              <a:t>FIs also see a fall in their assets, leading again to deleveraging.</a:t>
            </a:r>
            <a:endParaRPr lang="en-US" sz="2400" dirty="0"/>
          </a:p>
        </p:txBody>
      </p:sp>
    </p:spTree>
    <p:extLst>
      <p:ext uri="{BB962C8B-B14F-4D97-AF65-F5344CB8AC3E}">
        <p14:creationId xmlns:p14="http://schemas.microsoft.com/office/powerpoint/2010/main" val="220604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Stage One: Initial Phase </a:t>
            </a:r>
            <a:r>
              <a:rPr lang="en-US" altLang="en-US" sz="1800" dirty="0" smtClean="0">
                <a:ea typeface="ヒラギノ角ゴ Pro W3" pitchFamily="-84" charset="-128"/>
              </a:rPr>
              <a:t>(4 </a:t>
            </a:r>
            <a:r>
              <a:rPr lang="en-US" altLang="en-US" sz="1800" dirty="0">
                <a:ea typeface="ヒラギノ角ゴ Pro W3" pitchFamily="-84" charset="-128"/>
              </a:rPr>
              <a:t>of </a:t>
            </a:r>
            <a:r>
              <a:rPr lang="en-US" altLang="en-US" sz="1800" dirty="0" smtClean="0">
                <a:ea typeface="ヒラギノ角ゴ Pro W3" pitchFamily="-84" charset="-128"/>
              </a:rPr>
              <a:t>4)</a:t>
            </a:r>
            <a:endParaRPr lang="en-US" dirty="0"/>
          </a:p>
        </p:txBody>
      </p:sp>
      <p:sp>
        <p:nvSpPr>
          <p:cNvPr id="3" name="Content Placeholder 2"/>
          <p:cNvSpPr>
            <a:spLocks noGrp="1"/>
          </p:cNvSpPr>
          <p:nvPr>
            <p:ph idx="1"/>
          </p:nvPr>
        </p:nvSpPr>
        <p:spPr/>
        <p:txBody>
          <a:bodyPr/>
          <a:lstStyle/>
          <a:p>
            <a:pPr marL="0" indent="0">
              <a:buNone/>
              <a:defRPr/>
            </a:pPr>
            <a:r>
              <a:rPr lang="en-US" sz="2400" dirty="0">
                <a:ea typeface="ヒラギノ角ゴ Pro W3" charset="0"/>
                <a:cs typeface="ヒラギノ角ゴ Pro W3" charset="0"/>
              </a:rPr>
              <a:t>Finally, a financial crisis can begin with an increase in uncertainty:</a:t>
            </a:r>
          </a:p>
          <a:p>
            <a:pPr marL="287338" indent="-287338">
              <a:defRPr/>
            </a:pPr>
            <a:r>
              <a:rPr lang="en-US" sz="2400" dirty="0">
                <a:ea typeface="ヒラギノ角ゴ Pro W3" charset="0"/>
                <a:cs typeface="ヒラギノ角ゴ Pro W3" charset="0"/>
              </a:rPr>
              <a:t>Periods of high uncertainty can lead to crises, such as stock market crashes or the failure of a major financial institution. Examples include:</a:t>
            </a:r>
          </a:p>
          <a:p>
            <a:pPr lvl="1"/>
            <a:r>
              <a:rPr lang="en-US" dirty="0">
                <a:ea typeface="ヒラギノ角ゴ Pro W3" charset="0"/>
              </a:rPr>
              <a:t>1857, when the Ohio Life Insurance &amp; Trust Company </a:t>
            </a:r>
            <a:r>
              <a:rPr lang="en-US" dirty="0" smtClean="0">
                <a:ea typeface="ヒラギノ角ゴ Pro W3" charset="0"/>
              </a:rPr>
              <a:t>failed</a:t>
            </a:r>
            <a:endParaRPr lang="en-US" dirty="0"/>
          </a:p>
          <a:p>
            <a:pPr lvl="1"/>
            <a:r>
              <a:rPr lang="en-US" dirty="0" smtClean="0">
                <a:ea typeface="ヒラギノ角ゴ Pro W3" charset="0"/>
              </a:rPr>
              <a:t>2008</a:t>
            </a:r>
            <a:r>
              <a:rPr lang="en-US" dirty="0">
                <a:ea typeface="ヒラギノ角ゴ Pro W3" charset="0"/>
              </a:rPr>
              <a:t>, when AIG, Bear Sterns, and Lehman Bros. </a:t>
            </a:r>
            <a:r>
              <a:rPr lang="en-US" dirty="0" smtClean="0">
                <a:ea typeface="ヒラギノ角ゴ Pro W3" charset="0"/>
              </a:rPr>
              <a:t>failed</a:t>
            </a:r>
            <a:endParaRPr lang="en-US" dirty="0"/>
          </a:p>
          <a:p>
            <a:pPr marL="287338" indent="-287338">
              <a:defRPr/>
            </a:pPr>
            <a:r>
              <a:rPr lang="en-US" sz="2400" dirty="0">
                <a:ea typeface="ヒラギノ角ゴ Pro W3" charset="0"/>
                <a:cs typeface="ヒラギノ角ゴ Pro W3" charset="0"/>
              </a:rPr>
              <a:t>With information hard to come by, moral hazard and adverse selection problems increase, reducing lending and economic activity</a:t>
            </a:r>
            <a:endParaRPr lang="en-US" sz="2400" dirty="0"/>
          </a:p>
        </p:txBody>
      </p:sp>
    </p:spTree>
    <p:extLst>
      <p:ext uri="{BB962C8B-B14F-4D97-AF65-F5344CB8AC3E}">
        <p14:creationId xmlns:p14="http://schemas.microsoft.com/office/powerpoint/2010/main" val="151883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2858</Words>
  <Application>Microsoft Office PowerPoint</Application>
  <PresentationFormat>Widescreen</PresentationFormat>
  <Paragraphs>191</Paragraphs>
  <Slides>40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游ゴシック</vt:lpstr>
      <vt:lpstr>Arial</vt:lpstr>
      <vt:lpstr>Calibri</vt:lpstr>
      <vt:lpstr>Calibri Light</vt:lpstr>
      <vt:lpstr>Wingdings</vt:lpstr>
      <vt:lpstr>ヒラギノ角ゴ Pro W3</vt:lpstr>
      <vt:lpstr>Office Theme</vt:lpstr>
      <vt:lpstr>    Topic 12: Why Do Financial Crises Occur and Why Are They So Damaging to the Economy? </vt:lpstr>
      <vt:lpstr>Chapter Preview</vt:lpstr>
      <vt:lpstr>What Is a Financial Crisis? </vt:lpstr>
      <vt:lpstr>Dynamics of Financial Crises in Advanced Economies</vt:lpstr>
      <vt:lpstr>Figure 8.1 Sequence of Events in Financial Crises in Advanced Economies</vt:lpstr>
      <vt:lpstr>Stage One: Initial Phase (1 of 4)</vt:lpstr>
      <vt:lpstr>Stage One: Initial Phase (2 of 4)</vt:lpstr>
      <vt:lpstr>Stage One: Initial Phase (3 of 4)</vt:lpstr>
      <vt:lpstr>Stage One: Initial Phase (4 of 4)</vt:lpstr>
      <vt:lpstr>Stage Two: Banking Crisis</vt:lpstr>
      <vt:lpstr>Stage Three: Debt Deflation (1 of 2)</vt:lpstr>
      <vt:lpstr>Stage Three: Debt Deflation (2 of 2)</vt:lpstr>
      <vt:lpstr>Case: The Great Depression (1 of 3)</vt:lpstr>
      <vt:lpstr>Figure 8.2 Stock Price Data During the Great Depression Period</vt:lpstr>
      <vt:lpstr>Case: The Great Depression (2 of 3)</vt:lpstr>
      <vt:lpstr>Figure 8.3 Credit Spreads During the Great Depression</vt:lpstr>
      <vt:lpstr>Case: The Great Depression (3 of 3)</vt:lpstr>
      <vt:lpstr>Case: The Global Financial Crisis of 2007–2009 Causes of the 2007-2009 Global Financial Crisis (1 of 4)</vt:lpstr>
      <vt:lpstr>Causes of the 2007-2009 Global Financial Crisis(2 of 4)</vt:lpstr>
      <vt:lpstr>Causes of the 2007-2009 Global Financial Crisis(3 of 4)</vt:lpstr>
      <vt:lpstr>Causes of the 2007-2009 Global Financial Crisis (4 of 4)</vt:lpstr>
      <vt:lpstr>Mini-Case: CDOs (1 of 3)</vt:lpstr>
      <vt:lpstr>Mini-Case: CDOs (2 of 3)</vt:lpstr>
      <vt:lpstr>Mini-Case: CDOs (3 of 3)</vt:lpstr>
      <vt:lpstr>Effects of The Global Financial Crisis of 2007-2009 </vt:lpstr>
      <vt:lpstr>Effects of The Global Financial Crisis of 2007-2009</vt:lpstr>
      <vt:lpstr>Figure 8.4 Housing Prices and the Financial Crisis of 2007–2009</vt:lpstr>
      <vt:lpstr>Was the Fed to Blame for the Housing Price Bubble? </vt:lpstr>
      <vt:lpstr>Effects of The Global Financial Crisis of 2007-2009</vt:lpstr>
      <vt:lpstr>Effects of The Global Financial Crisis of 2007-2009</vt:lpstr>
      <vt:lpstr>Effects of The Global Financial Crisis of 2007-2009</vt:lpstr>
      <vt:lpstr>Figure 8.5 Stock Prices and the Financial Crisis of 2007–2009</vt:lpstr>
      <vt:lpstr>Figure 8.6 Credit Spreads and the 2007–2009 Financial Crisis</vt:lpstr>
      <vt:lpstr>Effects of The Global Financial Crisis of 2007-2009</vt:lpstr>
      <vt:lpstr>Effects of The Global Financial Crisis of 2007-2009</vt:lpstr>
      <vt:lpstr>Height of the 2007-2009 Financial Crisis</vt:lpstr>
      <vt:lpstr>Height of the 2007-2009 Financial Crisis</vt:lpstr>
      <vt:lpstr>Global: The European Sovereign Debt Crisis (1 of 2)</vt:lpstr>
      <vt:lpstr>Global: The European Sovereign Debt Crisis (1 of 2)</vt:lpstr>
      <vt:lpstr>Chapter Summary</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Kangzhen Xie</dc:creator>
  <cp:lastModifiedBy>Kangzhen Xie</cp:lastModifiedBy>
  <cp:revision>56</cp:revision>
  <dcterms:created xsi:type="dcterms:W3CDTF">2017-09-30T17:56:03Z</dcterms:created>
  <dcterms:modified xsi:type="dcterms:W3CDTF">2019-04-17T15:13:46Z</dcterms:modified>
</cp:coreProperties>
</file>