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17" r:id="rId2"/>
    <p:sldId id="259" r:id="rId3"/>
    <p:sldId id="261" r:id="rId4"/>
    <p:sldId id="263" r:id="rId5"/>
    <p:sldId id="264" r:id="rId6"/>
    <p:sldId id="266" r:id="rId7"/>
    <p:sldId id="268" r:id="rId8"/>
    <p:sldId id="272" r:id="rId9"/>
    <p:sldId id="275" r:id="rId10"/>
    <p:sldId id="276" r:id="rId11"/>
    <p:sldId id="278" r:id="rId12"/>
    <p:sldId id="281" r:id="rId13"/>
    <p:sldId id="283" r:id="rId14"/>
    <p:sldId id="284" r:id="rId15"/>
    <p:sldId id="286" r:id="rId16"/>
    <p:sldId id="287" r:id="rId17"/>
    <p:sldId id="289" r:id="rId18"/>
    <p:sldId id="291" r:id="rId19"/>
    <p:sldId id="292" r:id="rId20"/>
    <p:sldId id="293" r:id="rId21"/>
    <p:sldId id="294" r:id="rId22"/>
    <p:sldId id="295" r:id="rId23"/>
    <p:sldId id="296" r:id="rId24"/>
    <p:sldId id="297" r:id="rId25"/>
    <p:sldId id="299" r:id="rId26"/>
    <p:sldId id="300" r:id="rId27"/>
    <p:sldId id="303" r:id="rId28"/>
    <p:sldId id="305" r:id="rId29"/>
    <p:sldId id="308" r:id="rId30"/>
    <p:sldId id="309" r:id="rId31"/>
    <p:sldId id="310" r:id="rId32"/>
    <p:sldId id="31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133" autoAdjust="0"/>
  </p:normalViewPr>
  <p:slideViewPr>
    <p:cSldViewPr snapToGrid="0">
      <p:cViewPr varScale="1">
        <p:scale>
          <a:sx n="102" d="100"/>
          <a:sy n="102" d="100"/>
        </p:scale>
        <p:origin x="9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E98AC-749E-45C7-A873-C2995AAAEC85}" type="datetimeFigureOut">
              <a:rPr lang="en-US" smtClean="0"/>
              <a:t>4/3/2018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D8E5D-8E2C-40FD-8823-3DEDC7713F37}" type="slidenum">
              <a:rPr lang="en-US" smtClean="0"/>
              <a:t>‹#›</a:t>
            </a:fld>
            <a:endParaRPr lang="en-US"/>
          </a:p>
        </p:txBody>
      </p:sp>
    </p:spTree>
    <p:extLst>
      <p:ext uri="{BB962C8B-B14F-4D97-AF65-F5344CB8AC3E}">
        <p14:creationId xmlns:p14="http://schemas.microsoft.com/office/powerpoint/2010/main" val="28986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a:t>
            </a:fld>
            <a:endParaRPr lang="en-US"/>
          </a:p>
        </p:txBody>
      </p:sp>
    </p:spTree>
    <p:extLst>
      <p:ext uri="{BB962C8B-B14F-4D97-AF65-F5344CB8AC3E}">
        <p14:creationId xmlns:p14="http://schemas.microsoft.com/office/powerpoint/2010/main" val="3640438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32</a:t>
            </a:fld>
            <a:endParaRPr lang="en-US"/>
          </a:p>
        </p:txBody>
      </p:sp>
    </p:spTree>
    <p:extLst>
      <p:ext uri="{BB962C8B-B14F-4D97-AF65-F5344CB8AC3E}">
        <p14:creationId xmlns:p14="http://schemas.microsoft.com/office/powerpoint/2010/main" val="37207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4</a:t>
            </a:fld>
            <a:endParaRPr lang="en-US"/>
          </a:p>
        </p:txBody>
      </p:sp>
    </p:spTree>
    <p:extLst>
      <p:ext uri="{BB962C8B-B14F-4D97-AF65-F5344CB8AC3E}">
        <p14:creationId xmlns:p14="http://schemas.microsoft.com/office/powerpoint/2010/main" val="2591485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8</a:t>
            </a:fld>
            <a:endParaRPr lang="en-US"/>
          </a:p>
        </p:txBody>
      </p:sp>
    </p:spTree>
    <p:extLst>
      <p:ext uri="{BB962C8B-B14F-4D97-AF65-F5344CB8AC3E}">
        <p14:creationId xmlns:p14="http://schemas.microsoft.com/office/powerpoint/2010/main" val="2220226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9</a:t>
            </a:fld>
            <a:endParaRPr lang="en-US"/>
          </a:p>
        </p:txBody>
      </p:sp>
    </p:spTree>
    <p:extLst>
      <p:ext uri="{BB962C8B-B14F-4D97-AF65-F5344CB8AC3E}">
        <p14:creationId xmlns:p14="http://schemas.microsoft.com/office/powerpoint/2010/main" val="167506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11</a:t>
            </a:fld>
            <a:endParaRPr lang="en-US"/>
          </a:p>
        </p:txBody>
      </p:sp>
    </p:spTree>
    <p:extLst>
      <p:ext uri="{BB962C8B-B14F-4D97-AF65-F5344CB8AC3E}">
        <p14:creationId xmlns:p14="http://schemas.microsoft.com/office/powerpoint/2010/main" val="3160641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27</a:t>
            </a:fld>
            <a:endParaRPr lang="en-US"/>
          </a:p>
        </p:txBody>
      </p:sp>
    </p:spTree>
    <p:extLst>
      <p:ext uri="{BB962C8B-B14F-4D97-AF65-F5344CB8AC3E}">
        <p14:creationId xmlns:p14="http://schemas.microsoft.com/office/powerpoint/2010/main" val="2547127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28</a:t>
            </a:fld>
            <a:endParaRPr lang="en-US"/>
          </a:p>
        </p:txBody>
      </p:sp>
    </p:spTree>
    <p:extLst>
      <p:ext uri="{BB962C8B-B14F-4D97-AF65-F5344CB8AC3E}">
        <p14:creationId xmlns:p14="http://schemas.microsoft.com/office/powerpoint/2010/main" val="955604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29</a:t>
            </a:fld>
            <a:endParaRPr lang="en-US"/>
          </a:p>
        </p:txBody>
      </p:sp>
    </p:spTree>
    <p:extLst>
      <p:ext uri="{BB962C8B-B14F-4D97-AF65-F5344CB8AC3E}">
        <p14:creationId xmlns:p14="http://schemas.microsoft.com/office/powerpoint/2010/main" val="679749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31</a:t>
            </a:fld>
            <a:endParaRPr lang="en-US"/>
          </a:p>
        </p:txBody>
      </p:sp>
    </p:spTree>
    <p:extLst>
      <p:ext uri="{BB962C8B-B14F-4D97-AF65-F5344CB8AC3E}">
        <p14:creationId xmlns:p14="http://schemas.microsoft.com/office/powerpoint/2010/main" val="255833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41641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3236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330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ED6EA-C736-4FB0-AC39-FA8263ED9BBD}"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630737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8ED6EA-C736-4FB0-AC39-FA8263ED9BBD}"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416927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8ED6EA-C736-4FB0-AC39-FA8263ED9BBD}"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18717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8ED6EA-C736-4FB0-AC39-FA8263ED9BBD}" type="datetimeFigureOut">
              <a:rPr lang="en-US" smtClean="0"/>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94337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8ED6EA-C736-4FB0-AC39-FA8263ED9BBD}" type="datetimeFigureOut">
              <a:rPr lang="en-US" smtClean="0"/>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52118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ED6EA-C736-4FB0-AC39-FA8263ED9BBD}" type="datetimeFigureOut">
              <a:rPr lang="en-US" smtClean="0"/>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88230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126366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701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ED6EA-C736-4FB0-AC39-FA8263ED9BBD}" type="datetimeFigureOut">
              <a:rPr lang="en-US" smtClean="0"/>
              <a:t>4/3/2018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9F2F4-16F8-4400-98EF-FD3F6C1E5995}" type="slidenum">
              <a:rPr lang="en-US" smtClean="0"/>
              <a:t>‹#›</a:t>
            </a:fld>
            <a:endParaRPr lang="en-US"/>
          </a:p>
        </p:txBody>
      </p:sp>
    </p:spTree>
    <p:extLst>
      <p:ext uri="{BB962C8B-B14F-4D97-AF65-F5344CB8AC3E}">
        <p14:creationId xmlns:p14="http://schemas.microsoft.com/office/powerpoint/2010/main" val="3060389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8103" y="618309"/>
            <a:ext cx="8351520" cy="1384204"/>
          </a:xfrm>
        </p:spPr>
        <p:txBody>
          <a:bodyPr>
            <a:normAutofit fontScale="90000"/>
          </a:bodyPr>
          <a:lstStyle/>
          <a:p>
            <a:r>
              <a:rPr lang="en-US" altLang="en-US" sz="3000" b="1" dirty="0" smtClean="0"/>
              <a:t/>
            </a:r>
            <a:br>
              <a:rPr lang="en-US" altLang="en-US" sz="3000" b="1" dirty="0" smtClean="0"/>
            </a:br>
            <a:r>
              <a:rPr lang="en-US" altLang="en-US" sz="3000" b="1" dirty="0"/>
              <a:t/>
            </a:r>
            <a:br>
              <a:rPr lang="en-US" altLang="en-US" sz="3000" b="1" dirty="0"/>
            </a:br>
            <a:r>
              <a:rPr lang="en-US" altLang="en-US" sz="3000" b="1" dirty="0" smtClean="0"/>
              <a:t/>
            </a:r>
            <a:br>
              <a:rPr lang="en-US" altLang="en-US" sz="3000" b="1" dirty="0" smtClean="0"/>
            </a:br>
            <a:r>
              <a:rPr lang="en-US" altLang="en-US" sz="3000" b="1" dirty="0"/>
              <a:t/>
            </a:r>
            <a:br>
              <a:rPr lang="en-US" altLang="en-US" sz="3000" b="1" dirty="0"/>
            </a:br>
            <a:r>
              <a:rPr lang="en-US" altLang="en-US" sz="3000" b="1" smtClean="0"/>
              <a:t>Topic </a:t>
            </a:r>
            <a:r>
              <a:rPr lang="en-US" altLang="en-US" sz="3000" b="1" smtClean="0"/>
              <a:t>11: </a:t>
            </a:r>
            <a:r>
              <a:rPr lang="en-US" altLang="en-US" sz="3000" b="1" dirty="0"/>
              <a:t>Why Do Financial Institutions Exist?</a:t>
            </a:r>
            <a:br>
              <a:rPr lang="en-US" altLang="en-US" sz="3000" b="1" dirty="0"/>
            </a:br>
            <a:r>
              <a:rPr lang="en-US" altLang="en-US" sz="3000" b="1" dirty="0"/>
              <a:t/>
            </a:r>
            <a:br>
              <a:rPr lang="en-US" altLang="en-US" sz="3000" b="1" dirty="0"/>
            </a:br>
            <a:endParaRPr lang="en-US" sz="3000" b="1" dirty="0"/>
          </a:p>
        </p:txBody>
      </p:sp>
      <p:sp>
        <p:nvSpPr>
          <p:cNvPr id="3" name="Subtitle 2"/>
          <p:cNvSpPr>
            <a:spLocks noGrp="1"/>
          </p:cNvSpPr>
          <p:nvPr>
            <p:ph type="subTitle" idx="1"/>
          </p:nvPr>
        </p:nvSpPr>
        <p:spPr>
          <a:xfrm>
            <a:off x="1524000" y="4547936"/>
            <a:ext cx="9144000" cy="709863"/>
          </a:xfrm>
        </p:spPr>
        <p:txBody>
          <a:bodyPr/>
          <a:lstStyle/>
          <a:p>
            <a:pPr algn="l"/>
            <a:r>
              <a:rPr lang="en-US" dirty="0" smtClean="0"/>
              <a:t>Main Reading (Sources): Chap 7  </a:t>
            </a:r>
            <a:r>
              <a:rPr lang="en-US" dirty="0" err="1" smtClean="0"/>
              <a:t>Mishkin</a:t>
            </a:r>
            <a:r>
              <a:rPr lang="en-US" dirty="0" smtClean="0"/>
              <a:t> &amp; Eakins, 8</a:t>
            </a:r>
            <a:r>
              <a:rPr lang="en-US" baseline="30000" dirty="0" smtClean="0"/>
              <a:t>th</a:t>
            </a:r>
            <a:endParaRPr lang="en-US" dirty="0" smtClean="0"/>
          </a:p>
          <a:p>
            <a:endParaRPr lang="en-US" dirty="0"/>
          </a:p>
        </p:txBody>
      </p:sp>
    </p:spTree>
    <p:extLst>
      <p:ext uri="{BB962C8B-B14F-4D97-AF65-F5344CB8AC3E}">
        <p14:creationId xmlns:p14="http://schemas.microsoft.com/office/powerpoint/2010/main" val="526421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ea typeface="ヒラギノ角ゴ Pro W3" pitchFamily="-84" charset="-128"/>
              </a:rPr>
              <a:t>The Lemons Problem: How Adverse Selection Influences Financial Structure </a:t>
            </a:r>
            <a:r>
              <a:rPr lang="en-US" altLang="en-US" dirty="0" smtClean="0">
                <a:ea typeface="ヒラギノ角ゴ Pro W3" pitchFamily="-84" charset="-128"/>
              </a:rPr>
              <a:t/>
            </a:r>
            <a:br>
              <a:rPr lang="en-US" altLang="en-US" dirty="0" smtClean="0">
                <a:ea typeface="ヒラギノ角ゴ Pro W3" pitchFamily="-84" charset="-128"/>
              </a:rPr>
            </a:br>
            <a:r>
              <a:rPr lang="en-US" altLang="en-US" sz="1800" dirty="0">
                <a:ea typeface="ヒラギノ角ゴ Pro W3" pitchFamily="-84" charset="-128"/>
              </a:rPr>
              <a:t>(2 of </a:t>
            </a:r>
            <a:r>
              <a:rPr lang="en-US" altLang="en-US" sz="1800" dirty="0" smtClean="0">
                <a:ea typeface="ヒラギノ角ゴ Pro W3" pitchFamily="-84" charset="-128"/>
              </a:rPr>
              <a:t>2)</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Lemons Problem in Securities Markets</a:t>
            </a:r>
          </a:p>
          <a:p>
            <a:pPr lvl="1"/>
            <a:r>
              <a:rPr lang="en-US" altLang="en-US" dirty="0">
                <a:ea typeface="ヒラギノ角ゴ Pro W3" pitchFamily="-84" charset="-128"/>
              </a:rPr>
              <a:t>If we can't distinguish between good and bad securities, willing to pay only </a:t>
            </a:r>
            <a:r>
              <a:rPr lang="en-US" altLang="en-US" u="sng" dirty="0">
                <a:ea typeface="ヒラギノ角ゴ Pro W3" pitchFamily="-84" charset="-128"/>
              </a:rPr>
              <a:t>average</a:t>
            </a:r>
            <a:r>
              <a:rPr lang="en-US" altLang="en-US" dirty="0">
                <a:ea typeface="ヒラギノ角ゴ Pro W3" pitchFamily="-84" charset="-128"/>
              </a:rPr>
              <a:t> of good and bad securities</a:t>
            </a:r>
            <a:r>
              <a:rPr lang="ja-JP" altLang="en-US" dirty="0"/>
              <a:t>’</a:t>
            </a:r>
            <a:r>
              <a:rPr lang="en-US" altLang="ja-JP" dirty="0">
                <a:ea typeface="ヒラギノ角ゴ Pro W3" pitchFamily="-84" charset="-128"/>
              </a:rPr>
              <a:t> </a:t>
            </a:r>
            <a:r>
              <a:rPr lang="en-US" altLang="ja-JP" dirty="0" smtClean="0">
                <a:ea typeface="ヒラギノ角ゴ Pro W3" pitchFamily="-84" charset="-128"/>
              </a:rPr>
              <a:t>value</a:t>
            </a:r>
            <a:endParaRPr lang="en-US" dirty="0"/>
          </a:p>
          <a:p>
            <a:pPr lvl="1"/>
            <a:r>
              <a:rPr lang="en-US" altLang="en-US" dirty="0" smtClean="0">
                <a:ea typeface="ヒラギノ角ゴ Pro W3" pitchFamily="-84" charset="-128"/>
              </a:rPr>
              <a:t>Result</a:t>
            </a:r>
            <a:r>
              <a:rPr lang="en-US" altLang="en-US" dirty="0">
                <a:ea typeface="ヒラギノ角ゴ Pro W3" pitchFamily="-84" charset="-128"/>
              </a:rPr>
              <a:t>: Good securities undervalued and firms won't issue them; bad securities overvalued so too many </a:t>
            </a:r>
            <a:r>
              <a:rPr lang="en-US" altLang="en-US" dirty="0" smtClean="0">
                <a:ea typeface="ヒラギノ角ゴ Pro W3" pitchFamily="-84" charset="-128"/>
              </a:rPr>
              <a:t>issued</a:t>
            </a:r>
          </a:p>
          <a:p>
            <a:pPr marL="681228" lvl="1" indent="-342900">
              <a:tabLst>
                <a:tab pos="800100" algn="l"/>
              </a:tabLst>
            </a:pPr>
            <a:r>
              <a:rPr lang="en-US" altLang="en-US" dirty="0" smtClean="0">
                <a:ea typeface="ヒラギノ角ゴ Pro W3" pitchFamily="-84" charset="-128"/>
              </a:rPr>
              <a:t>Investors don't want buy bad securities, so market don't function well</a:t>
            </a:r>
          </a:p>
          <a:p>
            <a:pPr lvl="2"/>
            <a:r>
              <a:rPr lang="en-US" altLang="en-US" sz="2400" dirty="0" smtClean="0">
                <a:ea typeface="ヒラギノ角ゴ Pro W3" pitchFamily="-84" charset="-128"/>
              </a:rPr>
              <a:t>Explains Fact # 1 and # 2 </a:t>
            </a:r>
          </a:p>
          <a:p>
            <a:pPr lvl="2"/>
            <a:r>
              <a:rPr lang="en-US" altLang="en-US" sz="2400" dirty="0" smtClean="0">
                <a:ea typeface="ヒラギノ角ゴ Pro W3" pitchFamily="-84" charset="-128"/>
              </a:rPr>
              <a:t>Also explains Fact # 6 : Less asymmetric info for well known firms, so smaller lemons problem</a:t>
            </a:r>
            <a:endParaRPr lang="en-US" sz="2400" dirty="0" smtClean="0"/>
          </a:p>
          <a:p>
            <a:pPr lvl="1"/>
            <a:endParaRPr lang="en-US" altLang="en-US" dirty="0" smtClean="0">
              <a:ea typeface="ヒラギノ角ゴ Pro W3" pitchFamily="-84" charset="-128"/>
            </a:endParaRPr>
          </a:p>
          <a:p>
            <a:pPr lvl="1"/>
            <a:endParaRPr lang="en-US" dirty="0"/>
          </a:p>
        </p:txBody>
      </p:sp>
    </p:spTree>
    <p:extLst>
      <p:ext uri="{BB962C8B-B14F-4D97-AF65-F5344CB8AC3E}">
        <p14:creationId xmlns:p14="http://schemas.microsoft.com/office/powerpoint/2010/main" val="1725138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Tools to Help Solve Adverse Selection (Lemons) Problems </a:t>
            </a:r>
            <a:endParaRPr lang="en-US" dirty="0"/>
          </a:p>
        </p:txBody>
      </p:sp>
      <p:sp>
        <p:nvSpPr>
          <p:cNvPr id="3" name="Content Placeholder 2"/>
          <p:cNvSpPr>
            <a:spLocks noGrp="1"/>
          </p:cNvSpPr>
          <p:nvPr>
            <p:ph idx="1"/>
          </p:nvPr>
        </p:nvSpPr>
        <p:spPr/>
        <p:txBody>
          <a:bodyPr>
            <a:normAutofit lnSpcReduction="10000"/>
          </a:bodyPr>
          <a:lstStyle/>
          <a:p>
            <a:pPr marL="402336" indent="-402336">
              <a:buFontTx/>
              <a:buAutoNum type="arabicPeriod"/>
            </a:pPr>
            <a:r>
              <a:rPr lang="en-US" altLang="en-US" sz="2400" dirty="0">
                <a:ea typeface="ヒラギノ角ゴ Pro W3" pitchFamily="-84" charset="-128"/>
              </a:rPr>
              <a:t>Private Production and Sale of Information</a:t>
            </a:r>
          </a:p>
          <a:p>
            <a:pPr lvl="1"/>
            <a:r>
              <a:rPr lang="en-US" altLang="en-US" dirty="0">
                <a:ea typeface="ヒラギノ角ゴ Pro W3" pitchFamily="-84" charset="-128"/>
              </a:rPr>
              <a:t>Free-rider problem interferes with this </a:t>
            </a:r>
            <a:r>
              <a:rPr lang="en-US" altLang="en-US" dirty="0" smtClean="0">
                <a:ea typeface="ヒラギノ角ゴ Pro W3" pitchFamily="-84" charset="-128"/>
              </a:rPr>
              <a:t>solution</a:t>
            </a:r>
            <a:endParaRPr lang="en-US" dirty="0"/>
          </a:p>
          <a:p>
            <a:pPr marL="402336" indent="-402336">
              <a:buFontTx/>
              <a:buAutoNum type="arabicPeriod"/>
            </a:pPr>
            <a:r>
              <a:rPr lang="en-US" altLang="en-US" sz="2400" dirty="0">
                <a:ea typeface="ヒラギノ角ゴ Pro W3" pitchFamily="-84" charset="-128"/>
              </a:rPr>
              <a:t>Government Regulation to Increase Information (explains Fact # </a:t>
            </a:r>
            <a:r>
              <a:rPr lang="en-US" altLang="en-US" sz="2400" dirty="0" smtClean="0">
                <a:ea typeface="ヒラギノ角ゴ Pro W3" pitchFamily="-84" charset="-128"/>
              </a:rPr>
              <a:t>5)</a:t>
            </a:r>
            <a:endParaRPr lang="en-US" altLang="en-US" sz="2400" dirty="0">
              <a:ea typeface="ヒラギノ角ゴ Pro W3" pitchFamily="-84" charset="-128"/>
            </a:endParaRPr>
          </a:p>
          <a:p>
            <a:pPr lvl="1"/>
            <a:r>
              <a:rPr lang="en-US" altLang="en-US" dirty="0">
                <a:ea typeface="ヒラギノ角ゴ Pro W3" pitchFamily="-84" charset="-128"/>
              </a:rPr>
              <a:t>For example, annual audits of public </a:t>
            </a:r>
            <a:r>
              <a:rPr lang="en-US" altLang="en-US" dirty="0" smtClean="0">
                <a:ea typeface="ヒラギノ角ゴ Pro W3" pitchFamily="-84" charset="-128"/>
              </a:rPr>
              <a:t>corporations (Enron case)</a:t>
            </a:r>
          </a:p>
          <a:p>
            <a:pPr marL="402336" indent="-402336">
              <a:buFontTx/>
              <a:buAutoNum type="arabicPeriod" startAt="3"/>
            </a:pPr>
            <a:r>
              <a:rPr lang="en-US" altLang="en-US" sz="2400" dirty="0" smtClean="0">
                <a:ea typeface="ヒラギノ角ゴ Pro W3" pitchFamily="-84" charset="-128"/>
              </a:rPr>
              <a:t>Financial Intermediation</a:t>
            </a:r>
          </a:p>
          <a:p>
            <a:pPr lvl="1"/>
            <a:r>
              <a:rPr lang="en-US" altLang="en-US" dirty="0" smtClean="0">
                <a:ea typeface="ヒラギノ角ゴ Pro W3" pitchFamily="-84" charset="-128"/>
              </a:rPr>
              <a:t>Analogy to solution to lemons problem provided by used car dealers</a:t>
            </a:r>
            <a:endParaRPr lang="en-US" dirty="0" smtClean="0"/>
          </a:p>
          <a:p>
            <a:pPr lvl="1"/>
            <a:r>
              <a:rPr lang="en-US" altLang="en-US" dirty="0" smtClean="0">
                <a:ea typeface="ヒラギノ角ゴ Pro W3" pitchFamily="-84" charset="-128"/>
              </a:rPr>
              <a:t>Avoid free-rider problem by making private loans (explains Fact # 3 and # 4)</a:t>
            </a:r>
            <a:endParaRPr lang="en-US" dirty="0" smtClean="0"/>
          </a:p>
          <a:p>
            <a:pPr lvl="1"/>
            <a:r>
              <a:rPr lang="en-US" altLang="en-US" dirty="0" smtClean="0">
                <a:ea typeface="ヒラギノ角ゴ Pro W3" pitchFamily="-84" charset="-128"/>
              </a:rPr>
              <a:t>Also explains fact #6—large firms are more likely to use direct instead of indirect financing</a:t>
            </a:r>
          </a:p>
          <a:p>
            <a:pPr marL="402336" indent="-402336">
              <a:buFontTx/>
              <a:buAutoNum type="arabicPeriod" startAt="4"/>
            </a:pPr>
            <a:r>
              <a:rPr lang="en-US" altLang="en-US" sz="2400" dirty="0" smtClean="0">
                <a:ea typeface="ヒラギノ角ゴ Pro W3" pitchFamily="-84" charset="-128"/>
              </a:rPr>
              <a:t>Collateral and Net Worth</a:t>
            </a:r>
          </a:p>
          <a:p>
            <a:pPr lvl="1"/>
            <a:r>
              <a:rPr lang="en-US" altLang="en-US" dirty="0" smtClean="0">
                <a:ea typeface="ヒラギノ角ゴ Pro W3" pitchFamily="-84" charset="-128"/>
              </a:rPr>
              <a:t>Explains Fact # 7</a:t>
            </a:r>
            <a:endParaRPr lang="en-US" dirty="0" smtClean="0"/>
          </a:p>
          <a:p>
            <a:pPr marL="0" indent="0">
              <a:buNone/>
            </a:pPr>
            <a:endParaRPr lang="en-US" dirty="0"/>
          </a:p>
        </p:txBody>
      </p:sp>
    </p:spTree>
    <p:extLst>
      <p:ext uri="{BB962C8B-B14F-4D97-AF65-F5344CB8AC3E}">
        <p14:creationId xmlns:p14="http://schemas.microsoft.com/office/powerpoint/2010/main" val="463384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The </a:t>
            </a:r>
            <a:r>
              <a:rPr lang="en-US" altLang="en-US">
                <a:ea typeface="ヒラギノ角ゴ Pro W3" pitchFamily="-84" charset="-128"/>
              </a:rPr>
              <a:t>Enron </a:t>
            </a:r>
            <a:r>
              <a:rPr lang="en-US" altLang="en-US" smtClean="0">
                <a:ea typeface="ヒラギノ角ゴ Pro W3" pitchFamily="-84" charset="-128"/>
              </a:rPr>
              <a:t>Implosion</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Up to 2001, Enron appeared to be a very successful firm engaged in energy trading.</a:t>
            </a:r>
          </a:p>
          <a:p>
            <a:r>
              <a:rPr lang="en-US" altLang="en-US" sz="2400" dirty="0">
                <a:ea typeface="ヒラギノ角ゴ Pro W3" pitchFamily="-84" charset="-128"/>
              </a:rPr>
              <a:t>However, that the firm had severe financial problems, and hid many of its problems in complex financial structures that allowed Enron to </a:t>
            </a:r>
            <a:r>
              <a:rPr lang="en-US" altLang="en-US" sz="2400" i="1" dirty="0">
                <a:ea typeface="ヒラギノ角ゴ Pro W3" pitchFamily="-84" charset="-128"/>
              </a:rPr>
              <a:t>not</a:t>
            </a:r>
            <a:r>
              <a:rPr lang="en-US" altLang="en-US" sz="2400" dirty="0">
                <a:ea typeface="ヒラギノ角ゴ Pro W3" pitchFamily="-84" charset="-128"/>
              </a:rPr>
              <a:t> report them.</a:t>
            </a:r>
          </a:p>
          <a:p>
            <a:r>
              <a:rPr lang="en-US" altLang="en-US" sz="2400" dirty="0">
                <a:ea typeface="ヒラギノ角ゴ Pro W3" pitchFamily="-84" charset="-128"/>
              </a:rPr>
              <a:t>Even though Enron regularly filed records with the SEC, the problem was not prevented</a:t>
            </a:r>
            <a:r>
              <a:rPr lang="en-US" altLang="en-US" sz="2400" dirty="0" smtClean="0">
                <a:ea typeface="ヒラギノ角ゴ Pro W3" pitchFamily="-84" charset="-128"/>
              </a:rPr>
              <a:t>.</a:t>
            </a:r>
          </a:p>
          <a:p>
            <a:r>
              <a:rPr lang="en-US" altLang="en-US" sz="2400" dirty="0" smtClean="0">
                <a:ea typeface="ヒラギノ角ゴ Pro W3" pitchFamily="-84" charset="-128"/>
              </a:rPr>
              <a:t>Even worse, its auditor </a:t>
            </a:r>
            <a:r>
              <a:rPr lang="en-US" altLang="en-US" sz="2400" i="1" dirty="0" smtClean="0">
                <a:ea typeface="ヒラギノ角ゴ Pro W3" pitchFamily="-84" charset="-128"/>
              </a:rPr>
              <a:t>Arthur Andersen </a:t>
            </a:r>
            <a:r>
              <a:rPr lang="en-US" altLang="en-US" sz="2400" dirty="0" smtClean="0">
                <a:ea typeface="ヒラギノ角ゴ Pro W3" pitchFamily="-84" charset="-128"/>
              </a:rPr>
              <a:t>eventually plead guilty to obstruction of justice charges. With that plea, one the largest </a:t>
            </a:r>
            <a:r>
              <a:rPr lang="en-US" altLang="en-US" sz="2400" i="1" dirty="0" smtClean="0">
                <a:ea typeface="ヒラギノ角ゴ Pro W3" pitchFamily="-84" charset="-128"/>
              </a:rPr>
              <a:t>and trusted</a:t>
            </a:r>
            <a:r>
              <a:rPr lang="en-US" altLang="en-US" sz="2400" dirty="0" smtClean="0">
                <a:ea typeface="ヒラギノ角ゴ Pro W3" pitchFamily="-84" charset="-128"/>
              </a:rPr>
              <a:t> auditors closed its doors forever.</a:t>
            </a:r>
            <a:endParaRPr lang="en-US" sz="2400" dirty="0" smtClean="0"/>
          </a:p>
          <a:p>
            <a:endParaRPr lang="en-US" sz="2400" dirty="0"/>
          </a:p>
        </p:txBody>
      </p:sp>
    </p:spTree>
    <p:extLst>
      <p:ext uri="{BB962C8B-B14F-4D97-AF65-F5344CB8AC3E}">
        <p14:creationId xmlns:p14="http://schemas.microsoft.com/office/powerpoint/2010/main" val="2369800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How Moral Hazard Affects the Choice Between Debt and Equity Contracts </a:t>
            </a:r>
            <a:r>
              <a:rPr lang="en-US" altLang="en-US" sz="1800" dirty="0">
                <a:ea typeface="ヒラギノ角ゴ Pro W3" pitchFamily="-84" charset="-128"/>
              </a:rPr>
              <a:t>(1 of </a:t>
            </a:r>
            <a:r>
              <a:rPr lang="en-US" altLang="en-US" sz="1800" dirty="0" smtClean="0">
                <a:ea typeface="ヒラギノ角ゴ Pro W3" pitchFamily="-84" charset="-128"/>
              </a:rPr>
              <a:t>3)</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Moral Hazard in Equity Contracts: the Principal-Agent Problem</a:t>
            </a:r>
          </a:p>
          <a:p>
            <a:pPr marL="740664" lvl="1" indent="-402336">
              <a:buFontTx/>
              <a:buAutoNum type="arabicPeriod"/>
            </a:pPr>
            <a:r>
              <a:rPr lang="en-US" altLang="en-US" dirty="0">
                <a:ea typeface="ヒラギノ角ゴ Pro W3" pitchFamily="-84" charset="-128"/>
              </a:rPr>
              <a:t>Result of separation of ownership by stockholders (</a:t>
            </a:r>
            <a:r>
              <a:rPr lang="en-US" altLang="en-US" i="1" dirty="0">
                <a:ea typeface="ヒラギノ角ゴ Pro W3" pitchFamily="-84" charset="-128"/>
              </a:rPr>
              <a:t>principals</a:t>
            </a:r>
            <a:r>
              <a:rPr lang="en-US" altLang="en-US" dirty="0">
                <a:ea typeface="ヒラギノ角ゴ Pro W3" pitchFamily="-84" charset="-128"/>
              </a:rPr>
              <a:t>) from control by managers (</a:t>
            </a:r>
            <a:r>
              <a:rPr lang="en-US" altLang="en-US" i="1" dirty="0">
                <a:ea typeface="ヒラギノ角ゴ Pro W3" pitchFamily="-84" charset="-128"/>
              </a:rPr>
              <a:t>agents</a:t>
            </a:r>
            <a:r>
              <a:rPr lang="en-US" altLang="en-US" dirty="0">
                <a:ea typeface="ヒラギノ角ゴ Pro W3" pitchFamily="-84" charset="-128"/>
              </a:rPr>
              <a:t>)</a:t>
            </a:r>
          </a:p>
          <a:p>
            <a:pPr marL="740664" lvl="1" indent="-402336">
              <a:buFontTx/>
              <a:buAutoNum type="arabicPeriod"/>
            </a:pPr>
            <a:r>
              <a:rPr lang="en-US" altLang="en-US" dirty="0">
                <a:ea typeface="ヒラギノ角ゴ Pro W3" pitchFamily="-84" charset="-128"/>
              </a:rPr>
              <a:t>Managers act in own rather than stockholders' interest</a:t>
            </a:r>
            <a:endParaRPr lang="en-US" dirty="0"/>
          </a:p>
        </p:txBody>
      </p:sp>
    </p:spTree>
    <p:extLst>
      <p:ext uri="{BB962C8B-B14F-4D97-AF65-F5344CB8AC3E}">
        <p14:creationId xmlns:p14="http://schemas.microsoft.com/office/powerpoint/2010/main" val="3103803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How Moral Hazard Affects the Choice Between Debt and Equity Contracts </a:t>
            </a:r>
            <a:r>
              <a:rPr lang="en-US" altLang="en-US" sz="1800" dirty="0">
                <a:ea typeface="ヒラギノ角ゴ Pro W3" pitchFamily="-84" charset="-128"/>
              </a:rPr>
              <a:t>(2 of </a:t>
            </a:r>
            <a:r>
              <a:rPr lang="en-US" altLang="en-US" sz="1800" dirty="0" smtClean="0">
                <a:ea typeface="ヒラギノ角ゴ Pro W3" pitchFamily="-84" charset="-128"/>
              </a:rPr>
              <a:t>3)</a:t>
            </a:r>
            <a:endParaRPr lang="en-US" dirty="0"/>
          </a:p>
        </p:txBody>
      </p:sp>
      <p:sp>
        <p:nvSpPr>
          <p:cNvPr id="3" name="Content Placeholder 2"/>
          <p:cNvSpPr>
            <a:spLocks noGrp="1"/>
          </p:cNvSpPr>
          <p:nvPr>
            <p:ph idx="1"/>
          </p:nvPr>
        </p:nvSpPr>
        <p:spPr/>
        <p:txBody>
          <a:bodyPr/>
          <a:lstStyle/>
          <a:p>
            <a:r>
              <a:rPr lang="en-US" altLang="en-US" sz="2400" dirty="0" smtClean="0">
                <a:ea typeface="ヒラギノ角ゴ Pro W3" pitchFamily="-84" charset="-128"/>
              </a:rPr>
              <a:t>Suppose </a:t>
            </a:r>
            <a:r>
              <a:rPr lang="en-US" altLang="en-US" sz="2400" dirty="0">
                <a:ea typeface="ヒラギノ角ゴ Pro W3" pitchFamily="-84" charset="-128"/>
              </a:rPr>
              <a:t>you become a silent partner in an ice cream store, providing 90% of the equity capital ($9,000). The other owner, Steve, provides the remaining $1,000 and will act as the manager. If Steve works hard, the store will make $50,000 after expenses, and you are entitled to $45,000 of it</a:t>
            </a:r>
            <a:r>
              <a:rPr lang="en-US" altLang="en-US" sz="2400" dirty="0" smtClean="0">
                <a:ea typeface="ヒラギノ角ゴ Pro W3" pitchFamily="-84" charset="-128"/>
              </a:rPr>
              <a:t>.</a:t>
            </a:r>
          </a:p>
          <a:p>
            <a:pPr marL="0" indent="0">
              <a:buNone/>
            </a:pPr>
            <a:endParaRPr lang="en-US" sz="2400" dirty="0">
              <a:ea typeface="ヒラギノ角ゴ Pro W3" pitchFamily="-84" charset="-128"/>
            </a:endParaRPr>
          </a:p>
          <a:p>
            <a:r>
              <a:rPr lang="en-US" altLang="en-US" sz="2400" dirty="0" smtClean="0">
                <a:ea typeface="ヒラギノ角ゴ Pro W3" pitchFamily="-84" charset="-128"/>
              </a:rPr>
              <a:t>However, Steve </a:t>
            </a:r>
            <a:r>
              <a:rPr lang="en-US" altLang="en-US" sz="2400" dirty="0" err="1" smtClean="0">
                <a:ea typeface="ヒラギノ角ゴ Pro W3" pitchFamily="-84" charset="-128"/>
              </a:rPr>
              <a:t>doesn</a:t>
            </a:r>
            <a:r>
              <a:rPr lang="ja-JP" altLang="en-US" sz="2400" dirty="0" smtClean="0"/>
              <a:t>’</a:t>
            </a:r>
            <a:r>
              <a:rPr lang="en-US" altLang="ja-JP" sz="2400" dirty="0" smtClean="0">
                <a:ea typeface="ヒラギノ角ゴ Pro W3" pitchFamily="-84" charset="-128"/>
              </a:rPr>
              <a:t>t really value the $5,000 (his part), so he goes to the beach, relaxes, and even spends some of the </a:t>
            </a:r>
            <a:r>
              <a:rPr lang="ja-JP" altLang="en-US" sz="2400" dirty="0" smtClean="0"/>
              <a:t>“</a:t>
            </a:r>
            <a:r>
              <a:rPr lang="en-US" altLang="ja-JP" sz="2400" dirty="0" smtClean="0">
                <a:ea typeface="ヒラギノ角ゴ Pro W3" pitchFamily="-84" charset="-128"/>
              </a:rPr>
              <a:t>profit</a:t>
            </a:r>
            <a:r>
              <a:rPr lang="ja-JP" altLang="en-US" sz="2400" dirty="0" smtClean="0"/>
              <a:t>”</a:t>
            </a:r>
            <a:r>
              <a:rPr lang="en-US" altLang="ja-JP" sz="2400" dirty="0" smtClean="0">
                <a:ea typeface="ヒラギノ角ゴ Pro W3" pitchFamily="-84" charset="-128"/>
              </a:rPr>
              <a:t> on art for his office. How do you, as a 90% owner, give Steve the proper incentives to work hard?</a:t>
            </a:r>
            <a:endParaRPr lang="en-US" sz="2400" dirty="0" smtClean="0"/>
          </a:p>
          <a:p>
            <a:pPr marL="0" indent="0">
              <a:buNone/>
            </a:pPr>
            <a:endParaRPr lang="en-US" sz="2400" dirty="0"/>
          </a:p>
        </p:txBody>
      </p:sp>
    </p:spTree>
    <p:extLst>
      <p:ext uri="{BB962C8B-B14F-4D97-AF65-F5344CB8AC3E}">
        <p14:creationId xmlns:p14="http://schemas.microsoft.com/office/powerpoint/2010/main" val="3864401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How Moral Hazard Affects the Choice Between Debt and Equity Contracts </a:t>
            </a:r>
            <a:r>
              <a:rPr lang="en-US" altLang="en-US" sz="1800" dirty="0" smtClean="0">
                <a:ea typeface="ヒラギノ角ゴ Pro W3" pitchFamily="-84" charset="-128"/>
              </a:rPr>
              <a:t>(3 </a:t>
            </a:r>
            <a:r>
              <a:rPr lang="en-US" altLang="en-US" sz="1800" dirty="0">
                <a:ea typeface="ヒラギノ角ゴ Pro W3" pitchFamily="-84" charset="-128"/>
              </a:rPr>
              <a:t>of </a:t>
            </a:r>
            <a:r>
              <a:rPr lang="en-US" altLang="en-US" sz="1800" dirty="0" smtClean="0">
                <a:ea typeface="ヒラギノ角ゴ Pro W3" pitchFamily="-84" charset="-128"/>
              </a:rPr>
              <a:t>3)</a:t>
            </a:r>
            <a:endParaRPr lang="en-US" dirty="0"/>
          </a:p>
        </p:txBody>
      </p:sp>
      <p:sp>
        <p:nvSpPr>
          <p:cNvPr id="3" name="Content Placeholder 2"/>
          <p:cNvSpPr>
            <a:spLocks noGrp="1"/>
          </p:cNvSpPr>
          <p:nvPr>
            <p:ph idx="1"/>
          </p:nvPr>
        </p:nvSpPr>
        <p:spPr/>
        <p:txBody>
          <a:bodyPr/>
          <a:lstStyle/>
          <a:p>
            <a:r>
              <a:rPr lang="en-US" altLang="en-US" sz="2400" dirty="0" smtClean="0">
                <a:ea typeface="ヒラギノ角ゴ Pro W3" pitchFamily="-84" charset="-128"/>
              </a:rPr>
              <a:t>Tools </a:t>
            </a:r>
            <a:r>
              <a:rPr lang="en-US" altLang="en-US" sz="2400" dirty="0">
                <a:ea typeface="ヒラギノ角ゴ Pro W3" pitchFamily="-84" charset="-128"/>
              </a:rPr>
              <a:t>to Help Solve the Principal-Agent Problem</a:t>
            </a:r>
          </a:p>
          <a:p>
            <a:pPr marL="740664" lvl="1" indent="-402336">
              <a:buFontTx/>
              <a:buAutoNum type="arabicPeriod"/>
            </a:pPr>
            <a:r>
              <a:rPr lang="en-US" altLang="en-US" dirty="0">
                <a:ea typeface="ヒラギノ角ゴ Pro W3" pitchFamily="-84" charset="-128"/>
              </a:rPr>
              <a:t>Production of Information: Monitoring</a:t>
            </a:r>
          </a:p>
          <a:p>
            <a:pPr marL="740664" lvl="1" indent="-402336">
              <a:buFontTx/>
              <a:buAutoNum type="arabicPeriod"/>
            </a:pPr>
            <a:r>
              <a:rPr lang="en-US" altLang="en-US" dirty="0">
                <a:ea typeface="ヒラギノ角ゴ Pro W3" pitchFamily="-84" charset="-128"/>
              </a:rPr>
              <a:t>Government Regulation to Increase Information</a:t>
            </a:r>
          </a:p>
          <a:p>
            <a:pPr marL="740664" lvl="1" indent="-402336">
              <a:buFontTx/>
              <a:buAutoNum type="arabicPeriod"/>
            </a:pPr>
            <a:r>
              <a:rPr lang="en-US" altLang="en-US" dirty="0">
                <a:ea typeface="ヒラギノ角ゴ Pro W3" pitchFamily="-84" charset="-128"/>
              </a:rPr>
              <a:t>Financial Intermediation (</a:t>
            </a:r>
            <a:r>
              <a:rPr lang="en-US" altLang="en-US" dirty="0" err="1">
                <a:ea typeface="ヒラギノ角ゴ Pro W3" pitchFamily="-84" charset="-128"/>
              </a:rPr>
              <a:t>e.g</a:t>
            </a:r>
            <a:r>
              <a:rPr lang="en-US" altLang="en-US" dirty="0">
                <a:ea typeface="ヒラギノ角ゴ Pro W3" pitchFamily="-84" charset="-128"/>
              </a:rPr>
              <a:t>, venture capital)</a:t>
            </a:r>
          </a:p>
          <a:p>
            <a:pPr marL="740664" lvl="1" indent="-402336">
              <a:buFontTx/>
              <a:buAutoNum type="arabicPeriod"/>
            </a:pPr>
            <a:r>
              <a:rPr lang="en-US" altLang="en-US" dirty="0">
                <a:ea typeface="ヒラギノ角ゴ Pro W3" pitchFamily="-84" charset="-128"/>
              </a:rPr>
              <a:t>Debt Contracts</a:t>
            </a:r>
          </a:p>
          <a:p>
            <a:r>
              <a:rPr lang="en-US" altLang="en-US" sz="2400" dirty="0">
                <a:ea typeface="ヒラギノ角ゴ Pro W3" pitchFamily="-84" charset="-128"/>
              </a:rPr>
              <a:t>Explains Fact # </a:t>
            </a:r>
            <a:r>
              <a:rPr lang="en-US" altLang="en-US" sz="2400" dirty="0" smtClean="0">
                <a:ea typeface="ヒラギノ角ゴ Pro W3" pitchFamily="-84" charset="-128"/>
              </a:rPr>
              <a:t>1</a:t>
            </a:r>
            <a:r>
              <a:rPr lang="en-US" altLang="en-US" sz="2400" dirty="0">
                <a:ea typeface="ヒラギノ角ゴ Pro W3" pitchFamily="-84" charset="-128"/>
              </a:rPr>
              <a:t> </a:t>
            </a:r>
            <a:r>
              <a:rPr lang="en-US" altLang="en-US" sz="2400" dirty="0" smtClean="0">
                <a:ea typeface="ヒラギノ角ゴ Pro W3" pitchFamily="-84" charset="-128"/>
              </a:rPr>
              <a:t>: </a:t>
            </a:r>
            <a:r>
              <a:rPr lang="en-US" altLang="en-US" sz="2400" dirty="0">
                <a:ea typeface="ヒラギノ角ゴ Pro W3" pitchFamily="-84" charset="-128"/>
              </a:rPr>
              <a:t>Why debt is used more than equity</a:t>
            </a:r>
            <a:endParaRPr lang="en-US" sz="2400" dirty="0"/>
          </a:p>
        </p:txBody>
      </p:sp>
    </p:spTree>
    <p:extLst>
      <p:ext uri="{BB962C8B-B14F-4D97-AF65-F5344CB8AC3E}">
        <p14:creationId xmlns:p14="http://schemas.microsoft.com/office/powerpoint/2010/main" val="84547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How Moral Hazard Influences Financial Structure in Debt Markets </a:t>
            </a:r>
            <a:r>
              <a:rPr lang="en-US" altLang="en-US" sz="1800" dirty="0">
                <a:ea typeface="ヒラギノ角ゴ Pro W3" pitchFamily="-84" charset="-128"/>
              </a:rPr>
              <a:t>(1 of </a:t>
            </a:r>
            <a:r>
              <a:rPr lang="en-US" altLang="en-US" sz="1800" dirty="0" smtClean="0">
                <a:ea typeface="ヒラギノ角ゴ Pro W3" pitchFamily="-84" charset="-128"/>
              </a:rPr>
              <a:t>2)</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Even with the advantages just described, debt is still subject to moral hazard. In fact, debt may create an incentive to take on very risky projects. This is important to understand. Let</a:t>
            </a:r>
            <a:r>
              <a:rPr lang="ja-JP" altLang="en-US" sz="2400" dirty="0"/>
              <a:t>’</a:t>
            </a:r>
            <a:r>
              <a:rPr lang="en-US" altLang="ja-JP" sz="2400" dirty="0">
                <a:ea typeface="ヒラギノ角ゴ Pro W3" pitchFamily="-84" charset="-128"/>
              </a:rPr>
              <a:t>s looks at a simple example</a:t>
            </a:r>
            <a:r>
              <a:rPr lang="en-US" altLang="ja-JP" sz="2400" dirty="0" smtClean="0">
                <a:ea typeface="ヒラギノ角ゴ Pro W3" pitchFamily="-84" charset="-128"/>
              </a:rPr>
              <a:t>.</a:t>
            </a:r>
          </a:p>
          <a:p>
            <a:r>
              <a:rPr lang="en-US" altLang="en-US" sz="2400" dirty="0" smtClean="0">
                <a:ea typeface="ヒラギノ角ゴ Pro W3" pitchFamily="-84" charset="-128"/>
              </a:rPr>
              <a:t>Most debt contracts require the borrower to pay a fixed amount (interest) and keep any cash flow above this amount.</a:t>
            </a:r>
          </a:p>
          <a:p>
            <a:r>
              <a:rPr lang="en-US" altLang="en-US" sz="2400" dirty="0" smtClean="0">
                <a:ea typeface="ヒラギノ角ゴ Pro W3" pitchFamily="-84" charset="-128"/>
              </a:rPr>
              <a:t>For example, what if a firm owes $100 in interest, but only has $90? It is essentially bankrupt. The firm </a:t>
            </a:r>
            <a:r>
              <a:rPr lang="ja-JP" altLang="en-US" sz="2400" dirty="0" smtClean="0"/>
              <a:t>“</a:t>
            </a:r>
            <a:r>
              <a:rPr lang="en-US" altLang="ja-JP" sz="2400" dirty="0" smtClean="0">
                <a:ea typeface="ヒラギノ角ゴ Pro W3" pitchFamily="-84" charset="-128"/>
              </a:rPr>
              <a:t>has nothing to lose</a:t>
            </a:r>
            <a:r>
              <a:rPr lang="ja-JP" altLang="en-US" sz="2400" dirty="0" smtClean="0"/>
              <a:t>”</a:t>
            </a:r>
            <a:r>
              <a:rPr lang="en-US" altLang="ja-JP" sz="2400" dirty="0" smtClean="0">
                <a:ea typeface="ヒラギノ角ゴ Pro W3" pitchFamily="-84" charset="-128"/>
              </a:rPr>
              <a:t> by looking for </a:t>
            </a:r>
            <a:r>
              <a:rPr lang="ja-JP" altLang="en-US" sz="2400" dirty="0" smtClean="0"/>
              <a:t>“</a:t>
            </a:r>
            <a:r>
              <a:rPr lang="en-US" altLang="ja-JP" sz="2400" dirty="0" smtClean="0">
                <a:ea typeface="ヒラギノ角ゴ Pro W3" pitchFamily="-84" charset="-128"/>
              </a:rPr>
              <a:t>risky</a:t>
            </a:r>
            <a:r>
              <a:rPr lang="ja-JP" altLang="en-US" sz="2400" dirty="0" smtClean="0"/>
              <a:t>”</a:t>
            </a:r>
            <a:r>
              <a:rPr lang="en-US" altLang="ja-JP" sz="2400" dirty="0" smtClean="0">
                <a:ea typeface="ヒラギノ角ゴ Pro W3" pitchFamily="-84" charset="-128"/>
              </a:rPr>
              <a:t> projects to raise the needed cash.</a:t>
            </a:r>
            <a:endParaRPr lang="en-US" sz="2400" dirty="0" smtClean="0"/>
          </a:p>
          <a:p>
            <a:endParaRPr lang="en-US" sz="2400" dirty="0"/>
          </a:p>
        </p:txBody>
      </p:sp>
    </p:spTree>
    <p:extLst>
      <p:ext uri="{BB962C8B-B14F-4D97-AF65-F5344CB8AC3E}">
        <p14:creationId xmlns:p14="http://schemas.microsoft.com/office/powerpoint/2010/main" val="1270057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4386"/>
          </a:xfrm>
        </p:spPr>
        <p:txBody>
          <a:bodyPr>
            <a:normAutofit fontScale="90000"/>
          </a:bodyPr>
          <a:lstStyle/>
          <a:p>
            <a:r>
              <a:rPr lang="en-US" altLang="en-US" dirty="0">
                <a:ea typeface="ヒラギノ角ゴ Pro W3" pitchFamily="-84" charset="-128"/>
              </a:rPr>
              <a:t>How Moral Hazard Influences Financial Structure in Debt Markets </a:t>
            </a:r>
            <a:r>
              <a:rPr lang="en-US" altLang="en-US" sz="1800" dirty="0" smtClean="0">
                <a:ea typeface="ヒラギノ角ゴ Pro W3" pitchFamily="-84" charset="-128"/>
              </a:rPr>
              <a:t>(2 </a:t>
            </a:r>
            <a:r>
              <a:rPr lang="en-US" altLang="en-US" sz="1800" dirty="0">
                <a:ea typeface="ヒラギノ角ゴ Pro W3" pitchFamily="-84" charset="-128"/>
              </a:rPr>
              <a:t>of </a:t>
            </a:r>
            <a:r>
              <a:rPr lang="en-US" altLang="en-US" sz="1800" dirty="0" smtClean="0">
                <a:ea typeface="ヒラギノ角ゴ Pro W3" pitchFamily="-84" charset="-128"/>
              </a:rPr>
              <a:t>2)</a:t>
            </a:r>
            <a:endParaRPr lang="en-US" dirty="0"/>
          </a:p>
        </p:txBody>
      </p:sp>
      <p:sp>
        <p:nvSpPr>
          <p:cNvPr id="3" name="Content Placeholder 2"/>
          <p:cNvSpPr>
            <a:spLocks noGrp="1"/>
          </p:cNvSpPr>
          <p:nvPr>
            <p:ph idx="1"/>
          </p:nvPr>
        </p:nvSpPr>
        <p:spPr>
          <a:xfrm>
            <a:off x="838200" y="1422400"/>
            <a:ext cx="10515600" cy="4754563"/>
          </a:xfrm>
        </p:spPr>
        <p:txBody>
          <a:bodyPr/>
          <a:lstStyle/>
          <a:p>
            <a:r>
              <a:rPr lang="en-US" altLang="en-US" sz="2400" dirty="0">
                <a:ea typeface="ヒラギノ角ゴ Pro W3" pitchFamily="-84" charset="-128"/>
              </a:rPr>
              <a:t>Tools to Help Solve Moral Hazard in Debt Contracts</a:t>
            </a:r>
          </a:p>
          <a:p>
            <a:pPr marL="740664" lvl="1" indent="-402336">
              <a:buFontTx/>
              <a:buAutoNum type="arabicPeriod"/>
            </a:pPr>
            <a:r>
              <a:rPr lang="en-US" altLang="en-US" dirty="0">
                <a:ea typeface="ヒラギノ角ゴ Pro W3" pitchFamily="-84" charset="-128"/>
              </a:rPr>
              <a:t>Net Worth and Collateral</a:t>
            </a:r>
          </a:p>
          <a:p>
            <a:pPr marL="740664" lvl="1" indent="-402336">
              <a:buFontTx/>
              <a:buAutoNum type="arabicPeriod"/>
            </a:pPr>
            <a:r>
              <a:rPr lang="en-US" altLang="en-US" dirty="0">
                <a:ea typeface="ヒラギノ角ゴ Pro W3" pitchFamily="-84" charset="-128"/>
              </a:rPr>
              <a:t>Monitoring and Enforcement of Restrictive Covenants. Examples are covenants that …</a:t>
            </a:r>
          </a:p>
          <a:p>
            <a:pPr lvl="2"/>
            <a:r>
              <a:rPr lang="en-US" altLang="en-US" sz="2400" dirty="0">
                <a:ea typeface="ヒラギノ角ゴ Pro W3" pitchFamily="-84" charset="-128"/>
              </a:rPr>
              <a:t>discourage undesirable behavior</a:t>
            </a:r>
          </a:p>
          <a:p>
            <a:pPr lvl="2"/>
            <a:r>
              <a:rPr lang="en-US" altLang="en-US" sz="2400" dirty="0">
                <a:ea typeface="ヒラギノ角ゴ Pro W3" pitchFamily="-84" charset="-128"/>
              </a:rPr>
              <a:t>encourage desirable behavior</a:t>
            </a:r>
          </a:p>
          <a:p>
            <a:pPr lvl="2"/>
            <a:r>
              <a:rPr lang="en-US" altLang="en-US" sz="2400" dirty="0">
                <a:ea typeface="ヒラギノ角ゴ Pro W3" pitchFamily="-84" charset="-128"/>
              </a:rPr>
              <a:t>keep collateral valuable</a:t>
            </a:r>
          </a:p>
          <a:p>
            <a:pPr lvl="2"/>
            <a:r>
              <a:rPr lang="en-US" altLang="en-US" sz="2400" dirty="0">
                <a:ea typeface="ヒラギノ角ゴ Pro W3" pitchFamily="-84" charset="-128"/>
              </a:rPr>
              <a:t>provide </a:t>
            </a:r>
            <a:r>
              <a:rPr lang="en-US" altLang="en-US" sz="2400" dirty="0" smtClean="0">
                <a:ea typeface="ヒラギノ角ゴ Pro W3" pitchFamily="-84" charset="-128"/>
              </a:rPr>
              <a:t>information</a:t>
            </a:r>
          </a:p>
          <a:p>
            <a:pPr marL="740664" lvl="1" indent="-402336">
              <a:buFontTx/>
              <a:buAutoNum type="arabicPeriod" startAt="3"/>
            </a:pPr>
            <a:r>
              <a:rPr lang="en-US" altLang="en-US" dirty="0" smtClean="0">
                <a:ea typeface="ヒラギノ角ゴ Pro W3" pitchFamily="-84" charset="-128"/>
              </a:rPr>
              <a:t>Financial Intermediation—banks and other intermediaries have special advantages in monitoring</a:t>
            </a:r>
          </a:p>
          <a:p>
            <a:r>
              <a:rPr lang="en-US" altLang="en-US" sz="2400" dirty="0" smtClean="0">
                <a:ea typeface="ヒラギノ角ゴ Pro W3" pitchFamily="-84" charset="-128"/>
              </a:rPr>
              <a:t>Explains Facts # 1–4</a:t>
            </a:r>
            <a:endParaRPr lang="en-US" sz="2400" dirty="0" smtClean="0"/>
          </a:p>
          <a:p>
            <a:pPr lvl="1"/>
            <a:endParaRPr lang="en-US" sz="2800" dirty="0"/>
          </a:p>
        </p:txBody>
      </p:sp>
    </p:spTree>
    <p:extLst>
      <p:ext uri="{BB962C8B-B14F-4D97-AF65-F5344CB8AC3E}">
        <p14:creationId xmlns:p14="http://schemas.microsoft.com/office/powerpoint/2010/main" val="1051446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pitchFamily="-84" charset="-128"/>
              </a:rPr>
              <a:t>Table 7.1 Summary of Asymmetric Information Problems and Tools to Solve Them </a:t>
            </a:r>
            <a:r>
              <a:rPr lang="en-US" altLang="en-US" sz="1800" dirty="0">
                <a:ea typeface="ヒラギノ角ゴ Pro W3" pitchFamily="-84" charset="-128"/>
              </a:rPr>
              <a:t>(1 of 3)</a:t>
            </a:r>
            <a:endParaRPr lang="en-US" sz="2400" dirty="0"/>
          </a:p>
        </p:txBody>
      </p:sp>
      <p:graphicFrame>
        <p:nvGraphicFramePr>
          <p:cNvPr id="4" name="Table 3"/>
          <p:cNvGraphicFramePr>
            <a:graphicFrameLocks noGrp="1"/>
          </p:cNvGraphicFramePr>
          <p:nvPr>
            <p:extLst/>
          </p:nvPr>
        </p:nvGraphicFramePr>
        <p:xfrm>
          <a:off x="1714500" y="2098040"/>
          <a:ext cx="8763000" cy="2661920"/>
        </p:xfrm>
        <a:graphic>
          <a:graphicData uri="http://schemas.openxmlformats.org/drawingml/2006/table">
            <a:tbl>
              <a:tblPr firstRow="1" bandRow="1">
                <a:tableStyleId>{2D5ABB26-0587-4C30-8999-92F81FD0307C}</a:tableStyleId>
              </a:tblPr>
              <a:tblGrid>
                <a:gridCol w="3162300">
                  <a:extLst>
                    <a:ext uri="{9D8B030D-6E8A-4147-A177-3AD203B41FA5}">
                      <a16:colId xmlns:a16="http://schemas.microsoft.com/office/drawing/2014/main" val="20000"/>
                    </a:ext>
                  </a:extLst>
                </a:gridCol>
                <a:gridCol w="33909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370840">
                <a:tc>
                  <a:txBody>
                    <a:bodyPr/>
                    <a:lstStyle/>
                    <a:p>
                      <a:pPr algn="ctr"/>
                      <a:r>
                        <a:rPr lang="en-US" b="1" dirty="0"/>
                        <a:t>Asymmetric </a:t>
                      </a:r>
                      <a:r>
                        <a:rPr lang="en-US" b="1" dirty="0" smtClean="0"/>
                        <a:t/>
                      </a:r>
                      <a:br>
                        <a:rPr lang="en-US" b="1" dirty="0" smtClean="0"/>
                      </a:br>
                      <a:r>
                        <a:rPr lang="en-US" b="1" dirty="0" smtClean="0"/>
                        <a:t>Information </a:t>
                      </a:r>
                      <a:r>
                        <a:rPr lang="en-US" b="1" dirty="0"/>
                        <a:t>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Tools to Solve</a:t>
                      </a:r>
                      <a:r>
                        <a:rPr lang="en-US" b="1" baseline="0" dirty="0"/>
                        <a:t> It</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Explains Fact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dirty="0"/>
                        <a:t>Adverse Selection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Private production and sale of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1600" dirty="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Government regulation to increase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160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Financial intermediation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sz="1600" dirty="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Collateral</a:t>
                      </a:r>
                      <a:r>
                        <a:rPr lang="en-US" baseline="0" dirty="0"/>
                        <a:t> and net worth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6107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pitchFamily="-84" charset="-128"/>
              </a:rPr>
              <a:t>Table 7.1 Summary of Asymmetric Information Problems and Tools to Solve Them </a:t>
            </a:r>
            <a:r>
              <a:rPr lang="en-US" altLang="en-US" sz="1800" dirty="0">
                <a:ea typeface="ヒラギノ角ゴ Pro W3" pitchFamily="-84" charset="-128"/>
              </a:rPr>
              <a:t>(2 of 3)</a:t>
            </a:r>
            <a:endParaRPr lang="en-US" sz="2400" dirty="0"/>
          </a:p>
        </p:txBody>
      </p:sp>
      <p:graphicFrame>
        <p:nvGraphicFramePr>
          <p:cNvPr id="4" name="Table 3"/>
          <p:cNvGraphicFramePr>
            <a:graphicFrameLocks noGrp="1"/>
          </p:cNvGraphicFramePr>
          <p:nvPr>
            <p:extLst/>
          </p:nvPr>
        </p:nvGraphicFramePr>
        <p:xfrm>
          <a:off x="1714500" y="2098040"/>
          <a:ext cx="8763000" cy="2661920"/>
        </p:xfrm>
        <a:graphic>
          <a:graphicData uri="http://schemas.openxmlformats.org/drawingml/2006/table">
            <a:tbl>
              <a:tblPr firstRow="1" bandRow="1">
                <a:tableStyleId>{2D5ABB26-0587-4C30-8999-92F81FD0307C}</a:tableStyleId>
              </a:tblPr>
              <a:tblGrid>
                <a:gridCol w="3543300">
                  <a:extLst>
                    <a:ext uri="{9D8B030D-6E8A-4147-A177-3AD203B41FA5}">
                      <a16:colId xmlns:a16="http://schemas.microsoft.com/office/drawing/2014/main" val="20000"/>
                    </a:ext>
                  </a:extLst>
                </a:gridCol>
                <a:gridCol w="30099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370840">
                <a:tc>
                  <a:txBody>
                    <a:bodyPr/>
                    <a:lstStyle/>
                    <a:p>
                      <a:pPr algn="ctr"/>
                      <a:r>
                        <a:rPr lang="en-US" b="1" dirty="0"/>
                        <a:t>Asymmetric </a:t>
                      </a:r>
                      <a:r>
                        <a:rPr lang="en-US" b="1" dirty="0" smtClean="0"/>
                        <a:t/>
                      </a:r>
                      <a:br>
                        <a:rPr lang="en-US" b="1" dirty="0" smtClean="0"/>
                      </a:br>
                      <a:r>
                        <a:rPr lang="en-US" b="1" dirty="0" smtClean="0"/>
                        <a:t>Information </a:t>
                      </a:r>
                      <a:r>
                        <a:rPr lang="en-US" b="1" dirty="0"/>
                        <a:t>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Tools to Solve</a:t>
                      </a:r>
                      <a:r>
                        <a:rPr lang="en-US" b="1" baseline="0" dirty="0"/>
                        <a:t> It</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Explains Fact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dirty="0"/>
                        <a:t>Moral hazard in equity contracts (principal-agent 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Production</a:t>
                      </a:r>
                      <a:r>
                        <a:rPr lang="en-US" baseline="0" dirty="0"/>
                        <a:t> of information monitoring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160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Government regulation to increase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160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Financial intermediation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sz="1600" dirty="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Debt contracts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05499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Chapter Preview </a:t>
            </a:r>
            <a:endParaRPr lang="en-US" dirty="0"/>
          </a:p>
        </p:txBody>
      </p:sp>
      <p:sp>
        <p:nvSpPr>
          <p:cNvPr id="3" name="Content Placeholder 2"/>
          <p:cNvSpPr>
            <a:spLocks noGrp="1"/>
          </p:cNvSpPr>
          <p:nvPr>
            <p:ph idx="1"/>
          </p:nvPr>
        </p:nvSpPr>
        <p:spPr>
          <a:xfrm>
            <a:off x="838200" y="1546578"/>
            <a:ext cx="10515600" cy="4630385"/>
          </a:xfrm>
        </p:spPr>
        <p:txBody>
          <a:bodyPr/>
          <a:lstStyle/>
          <a:p>
            <a:pPr marL="0" indent="0">
              <a:buNone/>
              <a:defRPr/>
            </a:pPr>
            <a:r>
              <a:rPr lang="en-US" sz="2400" dirty="0"/>
              <a:t>In this chapter, we take a closer look at why financial institutions exist and how they promote economic efficiency. Topics include:</a:t>
            </a:r>
          </a:p>
          <a:p>
            <a:pPr>
              <a:defRPr/>
            </a:pPr>
            <a:r>
              <a:rPr lang="en-US" sz="2400" dirty="0"/>
              <a:t>Basic Facts About Financial Structure Throughout the World</a:t>
            </a:r>
          </a:p>
          <a:p>
            <a:pPr>
              <a:defRPr/>
            </a:pPr>
            <a:r>
              <a:rPr lang="en-US" sz="2400" dirty="0"/>
              <a:t>Transaction Costs</a:t>
            </a:r>
          </a:p>
          <a:p>
            <a:pPr>
              <a:defRPr/>
            </a:pPr>
            <a:r>
              <a:rPr lang="en-US" sz="2400" dirty="0"/>
              <a:t>Asymmetric Information: Adverse Selection and Moral </a:t>
            </a:r>
            <a:r>
              <a:rPr lang="en-US" sz="2400" dirty="0" smtClean="0"/>
              <a:t>Hazard</a:t>
            </a:r>
          </a:p>
          <a:p>
            <a:r>
              <a:rPr lang="en-US" altLang="en-US" sz="2400" dirty="0" smtClean="0">
                <a:ea typeface="ヒラギノ角ゴ Pro W3" pitchFamily="-84" charset="-128"/>
              </a:rPr>
              <a:t>The Lemons Problem: How Adverse Selection Influences Financial Structure</a:t>
            </a:r>
          </a:p>
          <a:p>
            <a:r>
              <a:rPr lang="en-US" altLang="en-US" sz="2400" dirty="0" smtClean="0">
                <a:ea typeface="ヒラギノ角ゴ Pro W3" pitchFamily="-84" charset="-128"/>
              </a:rPr>
              <a:t>How Moral Hazard Affects the Choice Between Debt and Equity Contracts</a:t>
            </a:r>
          </a:p>
          <a:p>
            <a:r>
              <a:rPr lang="en-US" altLang="en-US" sz="2400" dirty="0" smtClean="0">
                <a:ea typeface="ヒラギノ角ゴ Pro W3" pitchFamily="-84" charset="-128"/>
              </a:rPr>
              <a:t>How Moral Hazard Influences Financial Structure in Debt Markets</a:t>
            </a:r>
          </a:p>
          <a:p>
            <a:r>
              <a:rPr lang="en-US" altLang="en-US" sz="2400" dirty="0" smtClean="0">
                <a:ea typeface="ヒラギノ角ゴ Pro W3" pitchFamily="-84" charset="-128"/>
              </a:rPr>
              <a:t>Conflicts of Interest</a:t>
            </a:r>
            <a:endParaRPr lang="en-US" sz="2400" dirty="0" smtClean="0"/>
          </a:p>
          <a:p>
            <a:pPr>
              <a:defRPr/>
            </a:pPr>
            <a:endParaRPr lang="en-US" sz="2400" dirty="0"/>
          </a:p>
        </p:txBody>
      </p:sp>
    </p:spTree>
    <p:extLst>
      <p:ext uri="{BB962C8B-B14F-4D97-AF65-F5344CB8AC3E}">
        <p14:creationId xmlns:p14="http://schemas.microsoft.com/office/powerpoint/2010/main" val="4150273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pitchFamily="-84" charset="-128"/>
              </a:rPr>
              <a:t>Table 7.1 Summary of Asymmetric Information Problems and Tools to Solve Them </a:t>
            </a:r>
            <a:r>
              <a:rPr lang="en-US" altLang="en-US" sz="1800" dirty="0">
                <a:ea typeface="ヒラギノ角ゴ Pro W3" pitchFamily="-84" charset="-128"/>
              </a:rPr>
              <a:t>(3 of 3)</a:t>
            </a:r>
            <a:endParaRPr lang="en-US" sz="2400" dirty="0"/>
          </a:p>
        </p:txBody>
      </p:sp>
      <p:graphicFrame>
        <p:nvGraphicFramePr>
          <p:cNvPr id="4" name="Table 3"/>
          <p:cNvGraphicFramePr>
            <a:graphicFrameLocks noGrp="1"/>
          </p:cNvGraphicFramePr>
          <p:nvPr>
            <p:extLst/>
          </p:nvPr>
        </p:nvGraphicFramePr>
        <p:xfrm>
          <a:off x="1714500" y="2098040"/>
          <a:ext cx="8763000" cy="2021840"/>
        </p:xfrm>
        <a:graphic>
          <a:graphicData uri="http://schemas.openxmlformats.org/drawingml/2006/table">
            <a:tbl>
              <a:tblPr firstRow="1" bandRow="1">
                <a:tableStyleId>{2D5ABB26-0587-4C30-8999-92F81FD0307C}</a:tableStyleId>
              </a:tblPr>
              <a:tblGrid>
                <a:gridCol w="35433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tblGrid>
              <a:tr h="370840">
                <a:tc>
                  <a:txBody>
                    <a:bodyPr/>
                    <a:lstStyle/>
                    <a:p>
                      <a:pPr algn="ctr"/>
                      <a:r>
                        <a:rPr lang="en-US" b="1" dirty="0"/>
                        <a:t>Asymmetric </a:t>
                      </a:r>
                      <a:r>
                        <a:rPr lang="en-US" b="1" dirty="0" smtClean="0"/>
                        <a:t/>
                      </a:r>
                      <a:br>
                        <a:rPr lang="en-US" b="1" dirty="0" smtClean="0"/>
                      </a:br>
                      <a:r>
                        <a:rPr lang="en-US" b="1" dirty="0" smtClean="0"/>
                        <a:t>Information </a:t>
                      </a:r>
                      <a:r>
                        <a:rPr lang="en-US" b="1" dirty="0"/>
                        <a:t>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Tools to Solve</a:t>
                      </a:r>
                      <a:r>
                        <a:rPr lang="en-US" b="1" baseline="0" dirty="0"/>
                        <a:t> It</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t>Explains Fact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dirty="0"/>
                        <a:t>Moral hazard in debt contracts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Collateral and net worth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160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Monitoring and enforcement of restrictive</a:t>
                      </a:r>
                      <a:r>
                        <a:rPr lang="en-US" baseline="0" dirty="0"/>
                        <a:t> covenants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1600" dirty="0" smtClean="0">
                          <a:solidFill>
                            <a:schemeClr val="bg1"/>
                          </a:solidFill>
                        </a:rPr>
                        <a:t>Blank</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Financial intermediation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8441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Case: Financial Development </a:t>
            </a:r>
            <a:r>
              <a:rPr lang="en-US" altLang="en-US" dirty="0" smtClean="0">
                <a:ea typeface="ヒラギノ角ゴ Pro W3" pitchFamily="-84" charset="-128"/>
              </a:rPr>
              <a:t>and Economic </a:t>
            </a:r>
            <a:r>
              <a:rPr lang="en-US" altLang="en-US" dirty="0">
                <a:ea typeface="ヒラギノ角ゴ Pro W3" pitchFamily="-84" charset="-128"/>
              </a:rPr>
              <a:t>Growth</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Financial repression leads to low growth</a:t>
            </a:r>
          </a:p>
          <a:p>
            <a:r>
              <a:rPr lang="en-US" altLang="en-US" sz="2400" dirty="0">
                <a:ea typeface="ヒラギノ角ゴ Pro W3" pitchFamily="-84" charset="-128"/>
              </a:rPr>
              <a:t>Why?</a:t>
            </a:r>
          </a:p>
          <a:p>
            <a:pPr marL="740664" lvl="1" indent="-402336">
              <a:buFontTx/>
              <a:buAutoNum type="arabicPeriod"/>
            </a:pPr>
            <a:r>
              <a:rPr lang="en-US" altLang="en-US" dirty="0">
                <a:ea typeface="ヒラギノ角ゴ Pro W3" pitchFamily="-84" charset="-128"/>
              </a:rPr>
              <a:t>Poor legal system</a:t>
            </a:r>
          </a:p>
          <a:p>
            <a:pPr marL="740664" lvl="1" indent="-402336">
              <a:buFontTx/>
              <a:buAutoNum type="arabicPeriod"/>
            </a:pPr>
            <a:r>
              <a:rPr lang="en-US" altLang="en-US" dirty="0">
                <a:ea typeface="ヒラギノ角ゴ Pro W3" pitchFamily="-84" charset="-128"/>
              </a:rPr>
              <a:t>Weak accounting </a:t>
            </a:r>
            <a:r>
              <a:rPr lang="en-US" altLang="en-US" dirty="0" smtClean="0">
                <a:ea typeface="ヒラギノ角ゴ Pro W3" pitchFamily="-84" charset="-128"/>
              </a:rPr>
              <a:t>standards</a:t>
            </a:r>
            <a:endParaRPr lang="en-US" altLang="en-US" dirty="0">
              <a:ea typeface="ヒラギノ角ゴ Pro W3" pitchFamily="-84" charset="-128"/>
            </a:endParaRPr>
          </a:p>
          <a:p>
            <a:pPr marL="740664" lvl="1" indent="-402336">
              <a:buFontTx/>
              <a:buAutoNum type="arabicPeriod"/>
            </a:pPr>
            <a:r>
              <a:rPr lang="en-US" altLang="en-US" dirty="0">
                <a:ea typeface="ヒラギノ角ゴ Pro W3" pitchFamily="-84" charset="-128"/>
              </a:rPr>
              <a:t>Government directs credit (state-owned banks)</a:t>
            </a:r>
          </a:p>
          <a:p>
            <a:pPr marL="740664" lvl="1" indent="-402336">
              <a:buFontTx/>
              <a:buAutoNum type="arabicPeriod"/>
            </a:pPr>
            <a:r>
              <a:rPr lang="en-US" altLang="en-US" dirty="0">
                <a:ea typeface="ヒラギノ角ゴ Pro W3" pitchFamily="-84" charset="-128"/>
              </a:rPr>
              <a:t>Financial institutions nationalized</a:t>
            </a:r>
          </a:p>
          <a:p>
            <a:pPr marL="740664" lvl="1" indent="-402336">
              <a:buFontTx/>
              <a:buAutoNum type="arabicPeriod"/>
            </a:pPr>
            <a:r>
              <a:rPr lang="en-US" altLang="en-US" dirty="0">
                <a:ea typeface="ヒラギノ角ゴ Pro W3" pitchFamily="-84" charset="-128"/>
              </a:rPr>
              <a:t>Inadequate government regulation</a:t>
            </a:r>
          </a:p>
          <a:p>
            <a:r>
              <a:rPr lang="en-US" altLang="en-US" sz="2400" dirty="0">
                <a:ea typeface="ヒラギノ角ゴ Pro W3" pitchFamily="-84" charset="-128"/>
              </a:rPr>
              <a:t>Financial Crises</a:t>
            </a:r>
            <a:endParaRPr lang="en-US" sz="2400" dirty="0"/>
          </a:p>
        </p:txBody>
      </p:sp>
    </p:spTree>
    <p:extLst>
      <p:ext uri="{BB962C8B-B14F-4D97-AF65-F5344CB8AC3E}">
        <p14:creationId xmlns:p14="http://schemas.microsoft.com/office/powerpoint/2010/main" val="294044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a typeface="ヒラギノ角ゴ Pro W3" pitchFamily="-84" charset="-128"/>
              </a:rPr>
              <a:t>Mini-Case: The Tyranny of Collateral</a:t>
            </a:r>
            <a:endParaRPr lang="en-US"/>
          </a:p>
        </p:txBody>
      </p:sp>
      <p:sp>
        <p:nvSpPr>
          <p:cNvPr id="3" name="Content Placeholder 2"/>
          <p:cNvSpPr>
            <a:spLocks noGrp="1"/>
          </p:cNvSpPr>
          <p:nvPr>
            <p:ph idx="1"/>
          </p:nvPr>
        </p:nvSpPr>
        <p:spPr/>
        <p:txBody>
          <a:bodyPr/>
          <a:lstStyle/>
          <a:p>
            <a:pPr>
              <a:defRPr/>
            </a:pPr>
            <a:r>
              <a:rPr lang="en-US" altLang="ja-JP" sz="2400" dirty="0">
                <a:ea typeface="ヒラギノ角ゴ Pro W3" pitchFamily="-84" charset="-128"/>
              </a:rPr>
              <a:t>Legal title to land in foreign countries is much more complicated than in the U.S.</a:t>
            </a:r>
          </a:p>
          <a:p>
            <a:pPr lvl="1"/>
            <a:r>
              <a:rPr lang="en-US" altLang="ja-JP" dirty="0">
                <a:ea typeface="ヒラギノ角ゴ Pro W3" pitchFamily="-84" charset="-128"/>
              </a:rPr>
              <a:t>Legal title to a dwelling land in the Philippines involves 168 bureaucratic </a:t>
            </a:r>
            <a:r>
              <a:rPr lang="en-US" altLang="ja-JP" dirty="0" smtClean="0">
                <a:ea typeface="ヒラギノ角ゴ Pro W3" pitchFamily="-84" charset="-128"/>
              </a:rPr>
              <a:t>steps</a:t>
            </a:r>
            <a:endParaRPr lang="en-US" dirty="0"/>
          </a:p>
          <a:p>
            <a:pPr lvl="1"/>
            <a:r>
              <a:rPr lang="en-US" altLang="ja-JP" dirty="0" smtClean="0">
                <a:ea typeface="ヒラギノ角ゴ Pro W3" pitchFamily="-84" charset="-128"/>
              </a:rPr>
              <a:t>In </a:t>
            </a:r>
            <a:r>
              <a:rPr lang="en-US" altLang="ja-JP" dirty="0">
                <a:ea typeface="ヒラギノ角ゴ Pro W3" pitchFamily="-84" charset="-128"/>
              </a:rPr>
              <a:t>Haiti? 176 steps over nineteen </a:t>
            </a:r>
            <a:r>
              <a:rPr lang="en-US" altLang="ja-JP" dirty="0" smtClean="0">
                <a:ea typeface="ヒラギノ角ゴ Pro W3" pitchFamily="-84" charset="-128"/>
              </a:rPr>
              <a:t>years</a:t>
            </a:r>
            <a:endParaRPr lang="en-US" dirty="0"/>
          </a:p>
          <a:p>
            <a:pPr>
              <a:defRPr/>
            </a:pPr>
            <a:r>
              <a:rPr lang="en-US" altLang="ja-JP" sz="2400" dirty="0">
                <a:ea typeface="ヒラギノ角ゴ Pro W3" pitchFamily="-84" charset="-128"/>
              </a:rPr>
              <a:t>Article argues that trillions is held in land not legally titled. And in that case, land cannot be used as collateral for loans.</a:t>
            </a:r>
          </a:p>
          <a:p>
            <a:pPr>
              <a:defRPr/>
            </a:pPr>
            <a:r>
              <a:rPr lang="en-US" altLang="ja-JP" sz="2400" dirty="0">
                <a:ea typeface="ヒラギノ角ゴ Pro W3" pitchFamily="-84" charset="-128"/>
              </a:rPr>
              <a:t>Adverse selection problem becomes worse.</a:t>
            </a:r>
          </a:p>
          <a:p>
            <a:pPr>
              <a:defRPr/>
            </a:pPr>
            <a:r>
              <a:rPr lang="en-US" altLang="ja-JP" sz="2400" dirty="0">
                <a:ea typeface="ヒラギノ角ゴ Pro W3" pitchFamily="-84" charset="-128"/>
              </a:rPr>
              <a:t>Contributes to the problem of the poor.</a:t>
            </a:r>
            <a:endParaRPr lang="en-US" sz="2400" dirty="0"/>
          </a:p>
        </p:txBody>
      </p:sp>
    </p:spTree>
    <p:extLst>
      <p:ext uri="{BB962C8B-B14F-4D97-AF65-F5344CB8AC3E}">
        <p14:creationId xmlns:p14="http://schemas.microsoft.com/office/powerpoint/2010/main" val="3010006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Financial Crises and Aggregate Economic Activity</a:t>
            </a:r>
            <a:endParaRPr lang="en-US" dirty="0"/>
          </a:p>
        </p:txBody>
      </p:sp>
      <p:sp>
        <p:nvSpPr>
          <p:cNvPr id="3" name="Content Placeholder 2"/>
          <p:cNvSpPr>
            <a:spLocks noGrp="1"/>
          </p:cNvSpPr>
          <p:nvPr>
            <p:ph idx="1"/>
          </p:nvPr>
        </p:nvSpPr>
        <p:spPr/>
        <p:txBody>
          <a:bodyPr/>
          <a:lstStyle/>
          <a:p>
            <a:pPr marL="0" indent="0">
              <a:buNone/>
            </a:pPr>
            <a:r>
              <a:rPr lang="en-US" altLang="en-US" sz="2400" dirty="0">
                <a:ea typeface="ヒラギノ角ゴ Pro W3" pitchFamily="-84" charset="-128"/>
              </a:rPr>
              <a:t>Our analysis of the effects of adverse selection and moral hazard can also assist us in understanding </a:t>
            </a:r>
            <a:r>
              <a:rPr lang="en-US" altLang="en-US" sz="2400" b="1" dirty="0">
                <a:ea typeface="ヒラギノ角ゴ Pro W3" pitchFamily="-84" charset="-128"/>
              </a:rPr>
              <a:t>financial crises</a:t>
            </a:r>
            <a:r>
              <a:rPr lang="en-US" altLang="en-US" sz="2400" dirty="0">
                <a:ea typeface="ヒラギノ角ゴ Pro W3" pitchFamily="-84" charset="-128"/>
              </a:rPr>
              <a:t>, major disruptions in financial markets. The end result of most financial crises in the inability of markets to channel funds from savers to productive investment opportunities.</a:t>
            </a:r>
            <a:endParaRPr lang="en-US" sz="2400" dirty="0"/>
          </a:p>
        </p:txBody>
      </p:sp>
    </p:spTree>
    <p:extLst>
      <p:ext uri="{BB962C8B-B14F-4D97-AF65-F5344CB8AC3E}">
        <p14:creationId xmlns:p14="http://schemas.microsoft.com/office/powerpoint/2010/main" val="1012418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Is China a Counter-example? </a:t>
            </a:r>
            <a:endParaRPr lang="en-US" dirty="0"/>
          </a:p>
        </p:txBody>
      </p:sp>
      <p:sp>
        <p:nvSpPr>
          <p:cNvPr id="3" name="Content Placeholder 2"/>
          <p:cNvSpPr>
            <a:spLocks noGrp="1"/>
          </p:cNvSpPr>
          <p:nvPr>
            <p:ph idx="1"/>
          </p:nvPr>
        </p:nvSpPr>
        <p:spPr/>
        <p:txBody>
          <a:bodyPr/>
          <a:lstStyle/>
          <a:p>
            <a:pPr>
              <a:defRPr/>
            </a:pPr>
            <a:r>
              <a:rPr lang="en-US" altLang="en-US" sz="2400" dirty="0">
                <a:ea typeface="ヒラギノ角ゴ Pro W3" pitchFamily="-84" charset="-128"/>
              </a:rPr>
              <a:t>Even with its booming economy, China</a:t>
            </a:r>
            <a:r>
              <a:rPr lang="ja-JP" altLang="en-US" sz="2400" dirty="0"/>
              <a:t>’</a:t>
            </a:r>
            <a:r>
              <a:rPr lang="en-US" altLang="ja-JP" sz="2400" dirty="0">
                <a:ea typeface="ヒラギノ角ゴ Pro W3" pitchFamily="-84" charset="-128"/>
              </a:rPr>
              <a:t>s financial development is still in an early stage.</a:t>
            </a:r>
          </a:p>
          <a:p>
            <a:pPr>
              <a:defRPr/>
            </a:pPr>
            <a:r>
              <a:rPr lang="en-US" altLang="en-US" sz="2400" dirty="0">
                <a:ea typeface="ヒラギノ角ゴ Pro W3" pitchFamily="-84" charset="-128"/>
              </a:rPr>
              <a:t>Per capital income is around $10,000, but savings are around 40%, allowing China to build up capital stock as labor moves out of subsistence agriculture.</a:t>
            </a:r>
          </a:p>
          <a:p>
            <a:pPr>
              <a:defRPr/>
            </a:pPr>
            <a:r>
              <a:rPr lang="en-US" altLang="en-US" sz="2400" dirty="0">
                <a:ea typeface="ヒラギノ角ゴ Pro W3" pitchFamily="-84" charset="-128"/>
              </a:rPr>
              <a:t>However, this is unlikely to work for long</a:t>
            </a:r>
            <a:r>
              <a:rPr lang="en-US" altLang="en-US" sz="2400" dirty="0" smtClean="0">
                <a:ea typeface="ヒラギノ角ゴ Pro W3" pitchFamily="-84" charset="-128"/>
              </a:rPr>
              <a:t>.</a:t>
            </a:r>
          </a:p>
          <a:p>
            <a:pPr>
              <a:defRPr/>
            </a:pPr>
            <a:r>
              <a:rPr lang="en-US" altLang="en-US" sz="2400" dirty="0">
                <a:ea typeface="ヒラギノ角ゴ Pro W3" pitchFamily="-84" charset="-128"/>
              </a:rPr>
              <a:t>Russia in the 1950s had a similar economy, and few would argue that modern Russia is a success story.</a:t>
            </a:r>
          </a:p>
          <a:p>
            <a:pPr>
              <a:defRPr/>
            </a:pPr>
            <a:r>
              <a:rPr lang="en-US" altLang="en-US" sz="2400" dirty="0">
                <a:ea typeface="ヒラギノ角ゴ Pro W3" pitchFamily="-84" charset="-128"/>
              </a:rPr>
              <a:t>To continue its growth, China needs to allocate capital more efficiently. Many of the </a:t>
            </a:r>
            <a:r>
              <a:rPr lang="en-US" altLang="en-US" sz="2400" i="1" dirty="0">
                <a:ea typeface="ヒラギノ角ゴ Pro W3" pitchFamily="-84" charset="-128"/>
              </a:rPr>
              <a:t>financial repression</a:t>
            </a:r>
            <a:r>
              <a:rPr lang="en-US" altLang="en-US" sz="2400" dirty="0">
                <a:ea typeface="ヒラギノ角ゴ Pro W3" pitchFamily="-84" charset="-128"/>
              </a:rPr>
              <a:t> problems we outlined are being addressed by Chinese authorities today.</a:t>
            </a:r>
            <a:endParaRPr lang="en-US" sz="2400" dirty="0"/>
          </a:p>
          <a:p>
            <a:pPr>
              <a:defRPr/>
            </a:pPr>
            <a:endParaRPr lang="en-US" sz="2400" dirty="0"/>
          </a:p>
        </p:txBody>
      </p:sp>
    </p:spTree>
    <p:extLst>
      <p:ext uri="{BB962C8B-B14F-4D97-AF65-F5344CB8AC3E}">
        <p14:creationId xmlns:p14="http://schemas.microsoft.com/office/powerpoint/2010/main" val="2744213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Conflicts of Interest</a:t>
            </a:r>
            <a:endParaRPr lang="en-US" dirty="0"/>
          </a:p>
        </p:txBody>
      </p:sp>
      <p:sp>
        <p:nvSpPr>
          <p:cNvPr id="3" name="Content Placeholder 2"/>
          <p:cNvSpPr>
            <a:spLocks noGrp="1"/>
          </p:cNvSpPr>
          <p:nvPr>
            <p:ph idx="1"/>
          </p:nvPr>
        </p:nvSpPr>
        <p:spPr/>
        <p:txBody>
          <a:bodyPr/>
          <a:lstStyle/>
          <a:p>
            <a:pPr>
              <a:defRPr/>
            </a:pPr>
            <a:r>
              <a:rPr lang="en-US" altLang="en-US" sz="2400" dirty="0">
                <a:ea typeface="ヒラギノ角ゴ Pro W3" pitchFamily="-84" charset="-128"/>
              </a:rPr>
              <a:t>Conflicts of interest are a type of moral hazard that occurs when a person or institution has multiple interests, and serving one interest is detrimental to the other.</a:t>
            </a:r>
          </a:p>
          <a:p>
            <a:pPr>
              <a:defRPr/>
            </a:pPr>
            <a:r>
              <a:rPr lang="en-US" altLang="en-US" sz="2400" dirty="0">
                <a:ea typeface="ヒラギノ角ゴ Pro W3" pitchFamily="-84" charset="-128"/>
              </a:rPr>
              <a:t>Three classic conflicts developed in financial institutions. Looking at these closely offers insight in avoiding these conflicts in the future.</a:t>
            </a:r>
            <a:endParaRPr lang="en-US" sz="2400" dirty="0"/>
          </a:p>
        </p:txBody>
      </p:sp>
    </p:spTree>
    <p:extLst>
      <p:ext uri="{BB962C8B-B14F-4D97-AF65-F5344CB8AC3E}">
        <p14:creationId xmlns:p14="http://schemas.microsoft.com/office/powerpoint/2010/main" val="140140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3142"/>
          </a:xfrm>
        </p:spPr>
        <p:txBody>
          <a:bodyPr>
            <a:noAutofit/>
          </a:bodyPr>
          <a:lstStyle/>
          <a:p>
            <a:r>
              <a:rPr lang="en-US" altLang="en-US" sz="3600" dirty="0">
                <a:ea typeface="ヒラギノ角ゴ Pro W3" pitchFamily="-84" charset="-128"/>
              </a:rPr>
              <a:t>Conflicts of Interest: Underwriting and Research in Investment Banking </a:t>
            </a:r>
            <a:endParaRPr lang="en-US" sz="3600" dirty="0"/>
          </a:p>
        </p:txBody>
      </p:sp>
      <p:sp>
        <p:nvSpPr>
          <p:cNvPr id="3" name="Content Placeholder 2"/>
          <p:cNvSpPr>
            <a:spLocks noGrp="1"/>
          </p:cNvSpPr>
          <p:nvPr>
            <p:ph idx="1"/>
          </p:nvPr>
        </p:nvSpPr>
        <p:spPr>
          <a:xfrm>
            <a:off x="838200" y="1174044"/>
            <a:ext cx="10515600" cy="5070652"/>
          </a:xfrm>
        </p:spPr>
        <p:txBody>
          <a:bodyPr>
            <a:normAutofit/>
          </a:bodyPr>
          <a:lstStyle/>
          <a:p>
            <a:pPr>
              <a:defRPr/>
            </a:pPr>
            <a:r>
              <a:rPr lang="en-US" altLang="en-US" sz="2400" dirty="0">
                <a:ea typeface="ヒラギノ角ゴ Pro W3" pitchFamily="-84" charset="-128"/>
              </a:rPr>
              <a:t>Investment banks may both research companies with public securities, as well as underwrite securities for companies for sale to the public.</a:t>
            </a:r>
          </a:p>
          <a:p>
            <a:pPr>
              <a:defRPr/>
            </a:pPr>
            <a:r>
              <a:rPr lang="en-US" altLang="en-US" sz="2400" dirty="0">
                <a:ea typeface="ヒラギノ角ゴ Pro W3" pitchFamily="-84" charset="-128"/>
              </a:rPr>
              <a:t>Research is expected to be unbiased and accurate, reflecting the facts about the firm. It is used by the public to form investment choices.</a:t>
            </a:r>
          </a:p>
          <a:p>
            <a:pPr>
              <a:defRPr/>
            </a:pPr>
            <a:r>
              <a:rPr lang="en-US" altLang="en-US" sz="2400" dirty="0">
                <a:ea typeface="ヒラギノ角ゴ Pro W3" pitchFamily="-84" charset="-128"/>
              </a:rPr>
              <a:t>Underwriters will have an easier time if research is positive. Underwriters can better serve the firm going public if the firm</a:t>
            </a:r>
            <a:r>
              <a:rPr lang="ja-JP" altLang="en-US" sz="2400" dirty="0"/>
              <a:t>’</a:t>
            </a:r>
            <a:r>
              <a:rPr lang="en-US" altLang="ja-JP" sz="2400" dirty="0">
                <a:ea typeface="ヒラギノ角ゴ Pro W3" pitchFamily="-84" charset="-128"/>
              </a:rPr>
              <a:t>s outlook is optimistic</a:t>
            </a:r>
            <a:r>
              <a:rPr lang="en-US" altLang="ja-JP" sz="2400" dirty="0" smtClean="0">
                <a:ea typeface="ヒラギノ角ゴ Pro W3" pitchFamily="-84" charset="-128"/>
              </a:rPr>
              <a:t>.</a:t>
            </a:r>
          </a:p>
          <a:p>
            <a:pPr>
              <a:defRPr/>
            </a:pPr>
            <a:r>
              <a:rPr lang="en-US" altLang="en-US" sz="2400" dirty="0">
                <a:ea typeface="ヒラギノ角ゴ Pro W3" pitchFamily="-84" charset="-128"/>
              </a:rPr>
              <a:t>An investment bank acting as both a researcher and underwriter of securities for companies clearly has a conflict—serve the interest of the issuing firm or the public</a:t>
            </a:r>
            <a:r>
              <a:rPr lang="en-US" altLang="en-US" sz="2400" dirty="0" smtClean="0">
                <a:ea typeface="ヒラギノ角ゴ Pro W3" pitchFamily="-84" charset="-128"/>
              </a:rPr>
              <a:t>?</a:t>
            </a:r>
          </a:p>
          <a:p>
            <a:r>
              <a:rPr lang="en-US" altLang="en-US" sz="2400" dirty="0" smtClean="0">
                <a:ea typeface="ヒラギノ角ゴ Pro W3" pitchFamily="-84" charset="-128"/>
              </a:rPr>
              <a:t>During the tech boom, research reports were clearly distorted to please issuers. Firms with no hope of ever earning a profit received favorable research.</a:t>
            </a:r>
          </a:p>
          <a:p>
            <a:r>
              <a:rPr lang="en-US" altLang="en-US" sz="2400" dirty="0" smtClean="0">
                <a:ea typeface="ヒラギノ角ゴ Pro W3" pitchFamily="-84" charset="-128"/>
              </a:rPr>
              <a:t>This also lead to </a:t>
            </a:r>
            <a:r>
              <a:rPr lang="en-US" altLang="en-US" sz="2400" b="1" dirty="0" smtClean="0">
                <a:ea typeface="ヒラギノ角ゴ Pro W3" pitchFamily="-84" charset="-128"/>
              </a:rPr>
              <a:t>spinning</a:t>
            </a:r>
            <a:r>
              <a:rPr lang="en-US" altLang="en-US" sz="2400" dirty="0" smtClean="0">
                <a:ea typeface="ヒラギノ角ゴ Pro W3" pitchFamily="-84" charset="-128"/>
              </a:rPr>
              <a:t>, where underpriced equity was allocated to executives who would promise future business to the investment bank.</a:t>
            </a:r>
            <a:endParaRPr lang="en-US" sz="2400" dirty="0" smtClean="0"/>
          </a:p>
          <a:p>
            <a:pPr>
              <a:defRPr/>
            </a:pPr>
            <a:endParaRPr lang="en-US" sz="2400" dirty="0"/>
          </a:p>
          <a:p>
            <a:pPr>
              <a:defRPr/>
            </a:pPr>
            <a:endParaRPr lang="en-US" sz="2400" dirty="0"/>
          </a:p>
        </p:txBody>
      </p:sp>
    </p:spTree>
    <p:extLst>
      <p:ext uri="{BB962C8B-B14F-4D97-AF65-F5344CB8AC3E}">
        <p14:creationId xmlns:p14="http://schemas.microsoft.com/office/powerpoint/2010/main" val="3094512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Conflicts of Interest: Auditing and Consulting in Accounting Firms</a:t>
            </a:r>
            <a:r>
              <a:rPr lang="en-US" altLang="en-US" b="0" dirty="0">
                <a:ea typeface="ヒラギノ角ゴ Pro W3" pitchFamily="-84" charset="-128"/>
              </a:rPr>
              <a:t> </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Auditors check the assets and books of a firm for the quality and accuracy of the information. The objective in an unbiased opinion of the firm</a:t>
            </a:r>
            <a:r>
              <a:rPr lang="ja-JP" altLang="en-US" sz="2400" dirty="0"/>
              <a:t>’</a:t>
            </a:r>
            <a:r>
              <a:rPr lang="en-US" altLang="ja-JP" sz="2400" dirty="0">
                <a:ea typeface="ヒラギノ角ゴ Pro W3" pitchFamily="-84" charset="-128"/>
              </a:rPr>
              <a:t>s financial health.</a:t>
            </a:r>
          </a:p>
          <a:p>
            <a:r>
              <a:rPr lang="en-US" altLang="en-US" sz="2400" dirty="0">
                <a:ea typeface="ヒラギノ角ゴ Pro W3" pitchFamily="-84" charset="-128"/>
              </a:rPr>
              <a:t>Consultants, for a fee, help firms with variety of managerial, strategic, and operational projects.</a:t>
            </a:r>
          </a:p>
          <a:p>
            <a:r>
              <a:rPr lang="en-US" altLang="en-US" sz="2400" dirty="0">
                <a:ea typeface="ヒラギノ角ゴ Pro W3" pitchFamily="-84" charset="-128"/>
              </a:rPr>
              <a:t>An auditor acting as both an auditor and consultant for a firm clearly is not objective, especially if the consulting fees exceed the auditing fees</a:t>
            </a:r>
            <a:r>
              <a:rPr lang="en-US" altLang="en-US" sz="2400" dirty="0" smtClean="0">
                <a:ea typeface="ヒラギノ角ゴ Pro W3" pitchFamily="-84" charset="-128"/>
              </a:rPr>
              <a:t>.</a:t>
            </a:r>
          </a:p>
          <a:p>
            <a:r>
              <a:rPr lang="en-US" altLang="en-US" sz="2400" dirty="0" smtClean="0">
                <a:ea typeface="ヒラギノ角ゴ Pro W3" pitchFamily="-84" charset="-128"/>
              </a:rPr>
              <a:t>The Mini-case of Arthur Andersen, of course, epitomizes this conflict. A myriad of conflicts with its client Enron resulted in the eventual demise of Arthur Andersen when Enron collapsed. </a:t>
            </a:r>
            <a:endParaRPr lang="en-US" sz="2400" dirty="0" smtClean="0"/>
          </a:p>
          <a:p>
            <a:endParaRPr lang="en-US" sz="2400" dirty="0"/>
          </a:p>
        </p:txBody>
      </p:sp>
    </p:spTree>
    <p:extLst>
      <p:ext uri="{BB962C8B-B14F-4D97-AF65-F5344CB8AC3E}">
        <p14:creationId xmlns:p14="http://schemas.microsoft.com/office/powerpoint/2010/main" val="1266839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Conflicts of Interest: Credit Assessment and Consulting in Rating Agencies </a:t>
            </a:r>
            <a:endParaRPr lang="en-US" sz="2800" dirty="0"/>
          </a:p>
        </p:txBody>
      </p:sp>
      <p:sp>
        <p:nvSpPr>
          <p:cNvPr id="3" name="Content Placeholder 2"/>
          <p:cNvSpPr>
            <a:spLocks noGrp="1"/>
          </p:cNvSpPr>
          <p:nvPr>
            <p:ph idx="1"/>
          </p:nvPr>
        </p:nvSpPr>
        <p:spPr/>
        <p:txBody>
          <a:bodyPr>
            <a:normAutofit lnSpcReduction="10000"/>
          </a:bodyPr>
          <a:lstStyle/>
          <a:p>
            <a:pPr>
              <a:defRPr/>
            </a:pPr>
            <a:r>
              <a:rPr lang="en-US" altLang="en-US" sz="2400" dirty="0">
                <a:ea typeface="ヒラギノ角ゴ Pro W3" pitchFamily="-84" charset="-128"/>
              </a:rPr>
              <a:t>Rating agencies assign a credit rating to a security issuance of a firm based on projected cash flow, assets pledged, etc. The rating helps determine the riskiness of a security.</a:t>
            </a:r>
          </a:p>
          <a:p>
            <a:pPr>
              <a:defRPr/>
            </a:pPr>
            <a:r>
              <a:rPr lang="en-US" altLang="en-US" sz="2400" dirty="0">
                <a:ea typeface="ヒラギノ角ゴ Pro W3" pitchFamily="-84" charset="-128"/>
              </a:rPr>
              <a:t>Consultants, for a fee, help firms with variety of managerial, strategic, and operational projects.</a:t>
            </a:r>
          </a:p>
          <a:p>
            <a:pPr>
              <a:defRPr/>
            </a:pPr>
            <a:r>
              <a:rPr lang="en-US" altLang="en-US" sz="2400" dirty="0">
                <a:ea typeface="ヒラギノ角ゴ Pro W3" pitchFamily="-84" charset="-128"/>
              </a:rPr>
              <a:t>An rating agency acting as both a rater and consultant for a firm clearly is not objective, especially if the consulting fees exceed the rating fees</a:t>
            </a:r>
            <a:r>
              <a:rPr lang="en-US" altLang="en-US" sz="2400" dirty="0" smtClean="0">
                <a:ea typeface="ヒラギノ角ゴ Pro W3" pitchFamily="-84" charset="-128"/>
              </a:rPr>
              <a:t>.</a:t>
            </a:r>
          </a:p>
          <a:p>
            <a:pPr>
              <a:defRPr/>
            </a:pPr>
            <a:r>
              <a:rPr lang="en-US" altLang="en-US" sz="2400" dirty="0">
                <a:ea typeface="ヒラギノ角ゴ Pro W3" pitchFamily="-84" charset="-128"/>
              </a:rPr>
              <a:t>Rating agencies, such as Moody</a:t>
            </a:r>
            <a:r>
              <a:rPr lang="ja-JP" altLang="en-US" sz="2400" dirty="0"/>
              <a:t>’</a:t>
            </a:r>
            <a:r>
              <a:rPr lang="en-US" altLang="ja-JP" sz="2400" dirty="0">
                <a:ea typeface="ヒラギノ角ゴ Pro W3" pitchFamily="-84" charset="-128"/>
              </a:rPr>
              <a:t>s and Standard and Poor, were caught in this game during the housing bubble. Firms asked the rater to help structure debt offerings to attain the highest rating possible. When the debt subsequently defaulted, it was difficult for the agency to justify the original high rating. Perhaps it was just error. But few believe that—most see the rating agencies as being blinded by high consulting fees.</a:t>
            </a:r>
          </a:p>
          <a:p>
            <a:pPr>
              <a:defRPr/>
            </a:pPr>
            <a:endParaRPr lang="en-US" sz="2400" dirty="0"/>
          </a:p>
        </p:txBody>
      </p:sp>
    </p:spTree>
    <p:extLst>
      <p:ext uri="{BB962C8B-B14F-4D97-AF65-F5344CB8AC3E}">
        <p14:creationId xmlns:p14="http://schemas.microsoft.com/office/powerpoint/2010/main" val="717249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Remedies? </a:t>
            </a:r>
            <a:r>
              <a:rPr lang="en-US" altLang="en-US" sz="1800" dirty="0">
                <a:ea typeface="ヒラギノ角ゴ Pro W3" pitchFamily="-84" charset="-128"/>
              </a:rPr>
              <a:t>(1 of 3)</a:t>
            </a:r>
            <a:endParaRPr lang="en-US" dirty="0"/>
          </a:p>
        </p:txBody>
      </p:sp>
      <p:sp>
        <p:nvSpPr>
          <p:cNvPr id="3" name="Content Placeholder 2"/>
          <p:cNvSpPr>
            <a:spLocks noGrp="1"/>
          </p:cNvSpPr>
          <p:nvPr>
            <p:ph idx="1"/>
          </p:nvPr>
        </p:nvSpPr>
        <p:spPr/>
        <p:txBody>
          <a:bodyPr/>
          <a:lstStyle/>
          <a:p>
            <a:r>
              <a:rPr lang="en-US" altLang="en-US" sz="2400" dirty="0" smtClean="0">
                <a:ea typeface="ヒラギノ角ゴ Pro W3" pitchFamily="-84" charset="-128"/>
              </a:rPr>
              <a:t>Sarbanes-Oxley </a:t>
            </a:r>
            <a:r>
              <a:rPr lang="en-US" altLang="en-US" sz="2400" dirty="0">
                <a:ea typeface="ヒラギノ角ゴ Pro W3" pitchFamily="-84" charset="-128"/>
              </a:rPr>
              <a:t>Act of 2002</a:t>
            </a:r>
          </a:p>
          <a:p>
            <a:pPr lvl="1"/>
            <a:r>
              <a:rPr lang="en-US" altLang="en-US" dirty="0">
                <a:ea typeface="ヒラギノ角ゴ Pro W3" pitchFamily="-84" charset="-128"/>
              </a:rPr>
              <a:t>Established an oversight board to supervise accounting </a:t>
            </a:r>
            <a:r>
              <a:rPr lang="en-US" altLang="en-US" dirty="0" smtClean="0">
                <a:ea typeface="ヒラギノ角ゴ Pro W3" pitchFamily="-84" charset="-128"/>
              </a:rPr>
              <a:t>firms</a:t>
            </a:r>
            <a:endParaRPr lang="en-US" dirty="0"/>
          </a:p>
          <a:p>
            <a:pPr lvl="1"/>
            <a:r>
              <a:rPr lang="en-US" altLang="en-US" dirty="0" smtClean="0">
                <a:ea typeface="ヒラギノ角ゴ Pro W3" pitchFamily="-84" charset="-128"/>
              </a:rPr>
              <a:t>Increased </a:t>
            </a:r>
            <a:r>
              <a:rPr lang="en-US" altLang="en-US" dirty="0">
                <a:ea typeface="ヒラギノ角ゴ Pro W3" pitchFamily="-84" charset="-128"/>
              </a:rPr>
              <a:t>the SEC</a:t>
            </a:r>
            <a:r>
              <a:rPr lang="ja-JP" altLang="en-US" dirty="0"/>
              <a:t>’</a:t>
            </a:r>
            <a:r>
              <a:rPr lang="en-US" altLang="ja-JP" dirty="0">
                <a:ea typeface="ヒラギノ角ゴ Pro W3" pitchFamily="-84" charset="-128"/>
              </a:rPr>
              <a:t>s budget for supervisory </a:t>
            </a:r>
            <a:r>
              <a:rPr lang="en-US" altLang="ja-JP" dirty="0" smtClean="0">
                <a:ea typeface="ヒラギノ角ゴ Pro W3" pitchFamily="-84" charset="-128"/>
              </a:rPr>
              <a:t>activities</a:t>
            </a:r>
            <a:endParaRPr lang="en-US" dirty="0"/>
          </a:p>
          <a:p>
            <a:pPr lvl="1"/>
            <a:r>
              <a:rPr lang="en-US" altLang="en-US" dirty="0" smtClean="0">
                <a:ea typeface="ヒラギノ角ゴ Pro W3" pitchFamily="-84" charset="-128"/>
              </a:rPr>
              <a:t>Limited </a:t>
            </a:r>
            <a:r>
              <a:rPr lang="en-US" altLang="en-US" dirty="0">
                <a:ea typeface="ヒラギノ角ゴ Pro W3" pitchFamily="-84" charset="-128"/>
              </a:rPr>
              <a:t>consulting relationships between auditors and </a:t>
            </a:r>
            <a:r>
              <a:rPr lang="en-US" altLang="en-US" dirty="0" smtClean="0">
                <a:ea typeface="ヒラギノ角ゴ Pro W3" pitchFamily="-84" charset="-128"/>
              </a:rPr>
              <a:t>firms</a:t>
            </a:r>
            <a:endParaRPr lang="en-US" dirty="0"/>
          </a:p>
          <a:p>
            <a:pPr lvl="1"/>
            <a:r>
              <a:rPr lang="en-US" altLang="en-US" dirty="0" smtClean="0">
                <a:ea typeface="ヒラギノ角ゴ Pro W3" pitchFamily="-84" charset="-128"/>
              </a:rPr>
              <a:t>Enhanced </a:t>
            </a:r>
            <a:r>
              <a:rPr lang="en-US" altLang="en-US" dirty="0">
                <a:ea typeface="ヒラギノ角ゴ Pro W3" pitchFamily="-84" charset="-128"/>
              </a:rPr>
              <a:t>criminal charges for </a:t>
            </a:r>
            <a:r>
              <a:rPr lang="en-US" altLang="en-US" dirty="0" smtClean="0">
                <a:ea typeface="ヒラギノ角ゴ Pro W3" pitchFamily="-84" charset="-128"/>
              </a:rPr>
              <a:t>obstruction</a:t>
            </a:r>
            <a:endParaRPr lang="en-US" dirty="0"/>
          </a:p>
          <a:p>
            <a:pPr lvl="1"/>
            <a:r>
              <a:rPr lang="en-US" altLang="en-US" dirty="0" smtClean="0">
                <a:ea typeface="ヒラギノ角ゴ Pro W3" pitchFamily="-84" charset="-128"/>
              </a:rPr>
              <a:t>Improved </a:t>
            </a:r>
            <a:r>
              <a:rPr lang="en-US" altLang="en-US" dirty="0">
                <a:ea typeface="ヒラギノ角ゴ Pro W3" pitchFamily="-84" charset="-128"/>
              </a:rPr>
              <a:t>the quality of the financial statements and </a:t>
            </a:r>
            <a:r>
              <a:rPr lang="en-US" altLang="en-US" dirty="0" smtClean="0">
                <a:ea typeface="ヒラギノ角ゴ Pro W3" pitchFamily="-84" charset="-128"/>
              </a:rPr>
              <a:t>board</a:t>
            </a:r>
            <a:endParaRPr lang="en-US" dirty="0"/>
          </a:p>
        </p:txBody>
      </p:sp>
    </p:spTree>
    <p:extLst>
      <p:ext uri="{BB962C8B-B14F-4D97-AF65-F5344CB8AC3E}">
        <p14:creationId xmlns:p14="http://schemas.microsoft.com/office/powerpoint/2010/main" val="2270587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Basic Facts About Financial Structure Throughout the World </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The financial system is a complex structure including many different financial institutions: banks, insurance companies, mutual funds, stock and bonds markets, etc</a:t>
            </a:r>
            <a:r>
              <a:rPr lang="en-US" altLang="en-US" sz="2400" dirty="0" smtClean="0">
                <a:ea typeface="ヒラギノ角ゴ Pro W3" pitchFamily="-84" charset="-128"/>
              </a:rPr>
              <a:t>.</a:t>
            </a:r>
          </a:p>
          <a:p>
            <a:r>
              <a:rPr lang="en-US" altLang="en-US" sz="2400" dirty="0" smtClean="0">
                <a:ea typeface="ヒラギノ角ゴ Pro W3" pitchFamily="-84" charset="-128"/>
              </a:rPr>
              <a:t>The chart on the next slide shows how nonfinancial business attain external funding in the U.S., Germany, Japan, and Canada. Notice that, although many aspects of these countries are quite different, the sources of financing are somewhat consistent, with the U.S. being different in its focus on debt.</a:t>
            </a:r>
            <a:endParaRPr lang="en-US" sz="2400" dirty="0" smtClean="0"/>
          </a:p>
          <a:p>
            <a:endParaRPr lang="en-US" sz="2400" dirty="0"/>
          </a:p>
        </p:txBody>
      </p:sp>
    </p:spTree>
    <p:extLst>
      <p:ext uri="{BB962C8B-B14F-4D97-AF65-F5344CB8AC3E}">
        <p14:creationId xmlns:p14="http://schemas.microsoft.com/office/powerpoint/2010/main" val="114973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Remedies? </a:t>
            </a:r>
            <a:r>
              <a:rPr lang="en-US" altLang="en-US" sz="1800" dirty="0">
                <a:ea typeface="ヒラギノ角ゴ Pro W3" pitchFamily="-84" charset="-128"/>
              </a:rPr>
              <a:t>(2 of 3)</a:t>
            </a:r>
            <a:endParaRPr lang="en-US" dirty="0"/>
          </a:p>
        </p:txBody>
      </p:sp>
      <p:sp>
        <p:nvSpPr>
          <p:cNvPr id="3" name="Content Placeholder 2"/>
          <p:cNvSpPr>
            <a:spLocks noGrp="1"/>
          </p:cNvSpPr>
          <p:nvPr>
            <p:ph idx="1"/>
          </p:nvPr>
        </p:nvSpPr>
        <p:spPr/>
        <p:txBody>
          <a:bodyPr/>
          <a:lstStyle/>
          <a:p>
            <a:r>
              <a:rPr lang="en-US" altLang="en-US" sz="2400" dirty="0" smtClean="0">
                <a:ea typeface="ヒラギノ角ゴ Pro W3" pitchFamily="-84" charset="-128"/>
              </a:rPr>
              <a:t>Global </a:t>
            </a:r>
            <a:r>
              <a:rPr lang="en-US" altLang="en-US" sz="2400" dirty="0">
                <a:ea typeface="ヒラギノ角ゴ Pro W3" pitchFamily="-84" charset="-128"/>
              </a:rPr>
              <a:t>Legal Settlement of 2002</a:t>
            </a:r>
          </a:p>
          <a:p>
            <a:pPr lvl="1"/>
            <a:r>
              <a:rPr lang="en-US" altLang="en-US" dirty="0">
                <a:ea typeface="ヒラギノ角ゴ Pro W3" pitchFamily="-84" charset="-128"/>
              </a:rPr>
              <a:t>Required investment banks to sever links between research and </a:t>
            </a:r>
            <a:r>
              <a:rPr lang="en-US" altLang="en-US" dirty="0" smtClean="0">
                <a:ea typeface="ヒラギノ角ゴ Pro W3" pitchFamily="-84" charset="-128"/>
              </a:rPr>
              <a:t>underwriting</a:t>
            </a:r>
            <a:endParaRPr lang="en-US" dirty="0"/>
          </a:p>
          <a:p>
            <a:pPr lvl="1"/>
            <a:r>
              <a:rPr lang="en-US" altLang="en-US" dirty="0" smtClean="0">
                <a:ea typeface="ヒラギノ角ゴ Pro W3" pitchFamily="-84" charset="-128"/>
              </a:rPr>
              <a:t>Spinning </a:t>
            </a:r>
            <a:r>
              <a:rPr lang="en-US" altLang="en-US" dirty="0">
                <a:ea typeface="ヒラギノ角ゴ Pro W3" pitchFamily="-84" charset="-128"/>
              </a:rPr>
              <a:t>is explicitly </a:t>
            </a:r>
            <a:r>
              <a:rPr lang="en-US" altLang="en-US" dirty="0" smtClean="0">
                <a:ea typeface="ヒラギノ角ゴ Pro W3" pitchFamily="-84" charset="-128"/>
              </a:rPr>
              <a:t>banned</a:t>
            </a:r>
            <a:endParaRPr lang="en-US" dirty="0"/>
          </a:p>
          <a:p>
            <a:pPr lvl="1"/>
            <a:r>
              <a:rPr lang="en-US" altLang="en-US" dirty="0" smtClean="0">
                <a:ea typeface="ヒラギノ角ゴ Pro W3" pitchFamily="-84" charset="-128"/>
              </a:rPr>
              <a:t>Imposed </a:t>
            </a:r>
            <a:r>
              <a:rPr lang="en-US" altLang="en-US" dirty="0">
                <a:ea typeface="ヒラギノ角ゴ Pro W3" pitchFamily="-84" charset="-128"/>
              </a:rPr>
              <a:t>a $1.4 billion fine on accused investment </a:t>
            </a:r>
            <a:r>
              <a:rPr lang="en-US" altLang="en-US" dirty="0" smtClean="0">
                <a:ea typeface="ヒラギノ角ゴ Pro W3" pitchFamily="-84" charset="-128"/>
              </a:rPr>
              <a:t>banks</a:t>
            </a:r>
            <a:endParaRPr lang="en-US" dirty="0"/>
          </a:p>
          <a:p>
            <a:pPr lvl="1"/>
            <a:r>
              <a:rPr lang="en-US" altLang="en-US" dirty="0" smtClean="0">
                <a:ea typeface="ヒラギノ角ゴ Pro W3" pitchFamily="-84" charset="-128"/>
              </a:rPr>
              <a:t>Added </a:t>
            </a:r>
            <a:r>
              <a:rPr lang="en-US" altLang="en-US" dirty="0">
                <a:ea typeface="ヒラギノ角ゴ Pro W3" pitchFamily="-84" charset="-128"/>
              </a:rPr>
              <a:t>additional requirements to ensure independence and objectivity of research </a:t>
            </a:r>
            <a:r>
              <a:rPr lang="en-US" altLang="en-US" dirty="0" smtClean="0">
                <a:ea typeface="ヒラギノ角ゴ Pro W3" pitchFamily="-84" charset="-128"/>
              </a:rPr>
              <a:t>reports</a:t>
            </a:r>
            <a:endParaRPr lang="en-US" dirty="0"/>
          </a:p>
        </p:txBody>
      </p:sp>
    </p:spTree>
    <p:extLst>
      <p:ext uri="{BB962C8B-B14F-4D97-AF65-F5344CB8AC3E}">
        <p14:creationId xmlns:p14="http://schemas.microsoft.com/office/powerpoint/2010/main" val="3257129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Remedies? </a:t>
            </a:r>
            <a:r>
              <a:rPr lang="en-US" altLang="en-US" sz="1800" dirty="0">
                <a:ea typeface="ヒラギノ角ゴ Pro W3" pitchFamily="-84" charset="-128"/>
              </a:rPr>
              <a:t>(3 of 3)</a:t>
            </a:r>
            <a:endParaRPr lang="en-US" dirty="0"/>
          </a:p>
        </p:txBody>
      </p:sp>
      <p:sp>
        <p:nvSpPr>
          <p:cNvPr id="3" name="Content Placeholder 2"/>
          <p:cNvSpPr>
            <a:spLocks noGrp="1"/>
          </p:cNvSpPr>
          <p:nvPr>
            <p:ph idx="1"/>
          </p:nvPr>
        </p:nvSpPr>
        <p:spPr/>
        <p:txBody>
          <a:bodyPr>
            <a:normAutofit fontScale="92500" lnSpcReduction="20000"/>
          </a:bodyPr>
          <a:lstStyle/>
          <a:p>
            <a:r>
              <a:rPr lang="en-US" altLang="en-US" dirty="0" smtClean="0">
                <a:ea typeface="ヒラギノ角ゴ Pro W3" pitchFamily="-84" charset="-128"/>
              </a:rPr>
              <a:t>However</a:t>
            </a:r>
            <a:r>
              <a:rPr lang="en-US" altLang="en-US" dirty="0">
                <a:ea typeface="ヒラギノ角ゴ Pro W3" pitchFamily="-84" charset="-128"/>
              </a:rPr>
              <a:t>, there is much criticism over the cost involved with these separations. In other words, financial institutions can no longer take advantage of the economies of scope gained from relationships</a:t>
            </a:r>
            <a:r>
              <a:rPr lang="en-US" altLang="en-US" dirty="0" smtClean="0">
                <a:ea typeface="ヒラギノ角ゴ Pro W3" pitchFamily="-84" charset="-128"/>
              </a:rPr>
              <a:t>.</a:t>
            </a:r>
            <a:endParaRPr lang="en-US" dirty="0"/>
          </a:p>
          <a:p>
            <a:r>
              <a:rPr lang="en-US" altLang="en-US" dirty="0" smtClean="0">
                <a:ea typeface="ヒラギノ角ゴ Pro W3" pitchFamily="-84" charset="-128"/>
              </a:rPr>
              <a:t>Some </a:t>
            </a:r>
            <a:r>
              <a:rPr lang="en-US" altLang="en-US" dirty="0">
                <a:ea typeface="ヒラギノ角ゴ Pro W3" pitchFamily="-84" charset="-128"/>
              </a:rPr>
              <a:t>have argued that Sarbanes-Oxley has negatively impacted the value of U.S. Capital Markets. The details of that follow</a:t>
            </a:r>
            <a:r>
              <a:rPr lang="en-US" altLang="en-US" dirty="0" smtClean="0">
                <a:ea typeface="ヒラギノ角ゴ Pro W3" pitchFamily="-84" charset="-128"/>
              </a:rPr>
              <a:t>:</a:t>
            </a:r>
          </a:p>
          <a:p>
            <a:r>
              <a:rPr lang="en-US" altLang="en-US" dirty="0">
                <a:ea typeface="ヒラギノ角ゴ Pro W3" pitchFamily="-84" charset="-128"/>
              </a:rPr>
              <a:t>The cost of implementing Sarbanes-Oxley is not trivial. For companies with less than $100 million in sales, it</a:t>
            </a:r>
            <a:r>
              <a:rPr lang="ja-JP" altLang="en-US" dirty="0">
                <a:ea typeface="ヒラギノ角ゴ Pro W3" pitchFamily="-84" charset="-128"/>
              </a:rPr>
              <a:t>’</a:t>
            </a:r>
            <a:r>
              <a:rPr lang="en-US" altLang="ja-JP" dirty="0">
                <a:ea typeface="ヒラギノ角ゴ Pro W3" pitchFamily="-84" charset="-128"/>
              </a:rPr>
              <a:t>s estimated to be around 1% of sales.</a:t>
            </a:r>
          </a:p>
          <a:p>
            <a:r>
              <a:rPr lang="en-US" altLang="en-US" dirty="0">
                <a:ea typeface="ヒラギノ角ゴ Pro W3" pitchFamily="-84" charset="-128"/>
              </a:rPr>
              <a:t>During the same period, European countries have made it easier for firms to go public.</a:t>
            </a:r>
          </a:p>
          <a:p>
            <a:r>
              <a:rPr lang="en-US" altLang="en-US" dirty="0">
                <a:ea typeface="ヒラギノ角ゴ Pro W3" pitchFamily="-84" charset="-128"/>
              </a:rPr>
              <a:t>Both equity issuances and bond issuances are growing faster now in Europe than in the U.S. Is it time to revisit this bill to determine if the benefits outweigh the costs?</a:t>
            </a:r>
            <a:endParaRPr lang="en-US" dirty="0">
              <a:ea typeface="ヒラギノ角ゴ Pro W3" pitchFamily="-84" charset="-128"/>
            </a:endParaRPr>
          </a:p>
          <a:p>
            <a:pPr lvl="1"/>
            <a:endParaRPr lang="en-US" dirty="0"/>
          </a:p>
        </p:txBody>
      </p:sp>
    </p:spTree>
    <p:extLst>
      <p:ext uri="{BB962C8B-B14F-4D97-AF65-F5344CB8AC3E}">
        <p14:creationId xmlns:p14="http://schemas.microsoft.com/office/powerpoint/2010/main" val="3320580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311" y="94191"/>
            <a:ext cx="10515600" cy="549275"/>
          </a:xfrm>
        </p:spPr>
        <p:txBody>
          <a:bodyPr>
            <a:normAutofit fontScale="90000"/>
          </a:bodyPr>
          <a:lstStyle/>
          <a:p>
            <a:r>
              <a:rPr lang="en-US" altLang="en-US" dirty="0">
                <a:ea typeface="ヒラギノ角ゴ Pro W3" pitchFamily="-84" charset="-128"/>
              </a:rPr>
              <a:t>Chapter Summary </a:t>
            </a:r>
            <a:endParaRPr lang="en-US" dirty="0"/>
          </a:p>
        </p:txBody>
      </p:sp>
      <p:sp>
        <p:nvSpPr>
          <p:cNvPr id="3" name="Content Placeholder 2"/>
          <p:cNvSpPr>
            <a:spLocks noGrp="1"/>
          </p:cNvSpPr>
          <p:nvPr>
            <p:ph idx="1"/>
          </p:nvPr>
        </p:nvSpPr>
        <p:spPr>
          <a:xfrm>
            <a:off x="838199" y="643466"/>
            <a:ext cx="10552289" cy="5610578"/>
          </a:xfrm>
        </p:spPr>
        <p:txBody>
          <a:bodyPr>
            <a:normAutofit/>
          </a:bodyPr>
          <a:lstStyle/>
          <a:p>
            <a:r>
              <a:rPr lang="en-US" altLang="en-US" sz="2400" dirty="0" smtClean="0">
                <a:ea typeface="ヒラギノ角ゴ Pro W3" pitchFamily="-84" charset="-128"/>
              </a:rPr>
              <a:t>We reviewed eight basic facts concerning the structure of the financial system</a:t>
            </a:r>
          </a:p>
          <a:p>
            <a:r>
              <a:rPr lang="en-US" altLang="en-US" sz="2400" dirty="0" smtClean="0">
                <a:ea typeface="ヒラギノ角ゴ Pro W3" pitchFamily="-84" charset="-128"/>
              </a:rPr>
              <a:t>We examined how transaction costs can hinder capital flow and the role financial institutions play in reducing transaction costs</a:t>
            </a:r>
          </a:p>
          <a:p>
            <a:r>
              <a:rPr lang="en-US" altLang="en-US" sz="2400" dirty="0">
                <a:ea typeface="ヒラギノ角ゴ Pro W3" pitchFamily="-84" charset="-128"/>
              </a:rPr>
              <a:t>W</a:t>
            </a:r>
            <a:r>
              <a:rPr lang="en-US" altLang="en-US" sz="2400" dirty="0" smtClean="0">
                <a:ea typeface="ヒラギノ角ゴ Pro W3" pitchFamily="-84" charset="-128"/>
              </a:rPr>
              <a:t>e defined asymmetric information along with two categories of asymmetric information—adverse selection and moral hazard</a:t>
            </a:r>
          </a:p>
          <a:p>
            <a:r>
              <a:rPr lang="en-US" altLang="en-US" sz="2400" dirty="0" smtClean="0">
                <a:ea typeface="ヒラギノ角ゴ Pro W3" pitchFamily="-84" charset="-128"/>
              </a:rPr>
              <a:t>We discussed how adverse selection effects the flow of capital and tools to reduce this problem.</a:t>
            </a:r>
            <a:endParaRPr lang="en-US" sz="2400" dirty="0" smtClean="0">
              <a:ea typeface="ヒラギノ角ゴ Pro W3" pitchFamily="-84" charset="-128"/>
            </a:endParaRPr>
          </a:p>
          <a:p>
            <a:r>
              <a:rPr lang="en-US" altLang="en-US" sz="2400" dirty="0" smtClean="0">
                <a:ea typeface="ヒラギノ角ゴ Pro W3" pitchFamily="-84" charset="-128"/>
              </a:rPr>
              <a:t>We reviewed the principal-agent problem and how moral hazard influences the use of more debt than equity</a:t>
            </a:r>
          </a:p>
          <a:p>
            <a:r>
              <a:rPr lang="en-US" altLang="en-US" sz="2400" dirty="0">
                <a:ea typeface="ヒラギノ角ゴ Pro W3" pitchFamily="-84" charset="-128"/>
              </a:rPr>
              <a:t>W</a:t>
            </a:r>
            <a:r>
              <a:rPr lang="en-US" altLang="en-US" sz="2400" dirty="0" smtClean="0">
                <a:ea typeface="ヒラギノ角ゴ Pro W3" pitchFamily="-84" charset="-128"/>
              </a:rPr>
              <a:t>e discussed how moral hazard and debt may lead to increased risk-taking, and tools to reduce this problem</a:t>
            </a:r>
            <a:endParaRPr lang="en-US" sz="2400" dirty="0" smtClean="0">
              <a:ea typeface="ヒラギノ角ゴ Pro W3" pitchFamily="-84" charset="-128"/>
            </a:endParaRPr>
          </a:p>
          <a:p>
            <a:pPr>
              <a:lnSpc>
                <a:spcPct val="100000"/>
              </a:lnSpc>
              <a:spcBef>
                <a:spcPts val="0"/>
              </a:spcBef>
              <a:defRPr/>
            </a:pPr>
            <a:r>
              <a:rPr lang="en-US" altLang="en-US" sz="2400" dirty="0">
                <a:ea typeface="ヒラギノ角ゴ Pro W3" pitchFamily="-84" charset="-128"/>
              </a:rPr>
              <a:t>W</a:t>
            </a:r>
            <a:r>
              <a:rPr lang="en-US" altLang="en-US" sz="2400" dirty="0" smtClean="0">
                <a:ea typeface="ヒラギノ角ゴ Pro W3" pitchFamily="-84" charset="-128"/>
              </a:rPr>
              <a:t>e </a:t>
            </a:r>
            <a:r>
              <a:rPr lang="en-US" altLang="en-US" sz="2400" dirty="0">
                <a:ea typeface="ヒラギノ角ゴ Pro W3" pitchFamily="-84" charset="-128"/>
              </a:rPr>
              <a:t>reviewed several examples of conflicts in our economy, many of which ended badly. Can we address these in the future before they lead to severe problems?</a:t>
            </a:r>
            <a:endParaRPr lang="en-US" sz="2400" dirty="0"/>
          </a:p>
          <a:p>
            <a:endParaRPr lang="en-US" sz="2400" dirty="0" smtClean="0"/>
          </a:p>
          <a:p>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2586305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911"/>
            <a:ext cx="10515600" cy="835379"/>
          </a:xfrm>
        </p:spPr>
        <p:txBody>
          <a:bodyPr>
            <a:normAutofit/>
          </a:bodyPr>
          <a:lstStyle/>
          <a:p>
            <a:r>
              <a:rPr lang="en-US" altLang="en-US" sz="2400" dirty="0">
                <a:ea typeface="ヒラギノ角ゴ Pro W3" pitchFamily="-84" charset="-128"/>
              </a:rPr>
              <a:t>Figure 7.1 Sources of External Funds for Nonfinancial Businesses: A Comparison of the United States with Germany, Japan, and Canada</a:t>
            </a:r>
            <a:endParaRPr lang="en-US" sz="2400" dirty="0"/>
          </a:p>
        </p:txBody>
      </p:sp>
      <p:pic>
        <p:nvPicPr>
          <p:cNvPr id="4" name="Picture 2" descr="A bar graph shows sources of external funds for nonfinancial businesses: A comparison of the United States with Germany, Japan, and Canada."/>
          <p:cNvPicPr>
            <a:picLocks noChangeAspect="1" noChangeArrowheads="1"/>
          </p:cNvPicPr>
          <p:nvPr/>
        </p:nvPicPr>
        <p:blipFill>
          <a:blip r:embed="rId3" cstate="print"/>
          <a:stretch>
            <a:fillRect/>
          </a:stretch>
        </p:blipFill>
        <p:spPr bwMode="auto">
          <a:xfrm>
            <a:off x="1981200" y="1135423"/>
            <a:ext cx="8899535" cy="4960577"/>
          </a:xfrm>
          <a:prstGeom prst="rect">
            <a:avLst/>
          </a:prstGeom>
          <a:noFill/>
          <a:ln w="9525">
            <a:noFill/>
            <a:miter lim="800000"/>
            <a:headEnd/>
            <a:tailEnd/>
          </a:ln>
        </p:spPr>
      </p:pic>
    </p:spTree>
    <p:extLst>
      <p:ext uri="{BB962C8B-B14F-4D97-AF65-F5344CB8AC3E}">
        <p14:creationId xmlns:p14="http://schemas.microsoft.com/office/powerpoint/2010/main" val="251593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Facts of Financial Structure </a:t>
            </a:r>
            <a:r>
              <a:rPr lang="en-US" altLang="en-US" sz="1800" dirty="0">
                <a:ea typeface="ヒラギノ角ゴ Pro W3" pitchFamily="-84" charset="-128"/>
              </a:rPr>
              <a:t>(1 of </a:t>
            </a:r>
            <a:r>
              <a:rPr lang="en-US" altLang="en-US" sz="1800" dirty="0" smtClean="0">
                <a:ea typeface="ヒラギノ角ゴ Pro W3" pitchFamily="-84" charset="-128"/>
              </a:rPr>
              <a:t>2)</a:t>
            </a:r>
            <a:endParaRPr lang="en-US" dirty="0"/>
          </a:p>
        </p:txBody>
      </p:sp>
      <p:sp>
        <p:nvSpPr>
          <p:cNvPr id="3" name="Content Placeholder 2"/>
          <p:cNvSpPr>
            <a:spLocks noGrp="1"/>
          </p:cNvSpPr>
          <p:nvPr>
            <p:ph idx="1"/>
          </p:nvPr>
        </p:nvSpPr>
        <p:spPr/>
        <p:txBody>
          <a:bodyPr/>
          <a:lstStyle/>
          <a:p>
            <a:pPr marL="402336" indent="-402336">
              <a:buFontTx/>
              <a:buAutoNum type="arabicPeriod"/>
            </a:pPr>
            <a:r>
              <a:rPr lang="en-US" altLang="en-US" sz="2400" dirty="0">
                <a:ea typeface="ヒラギノ角ゴ Pro W3" pitchFamily="-84" charset="-128"/>
              </a:rPr>
              <a:t>Stocks are not the most important source of external financing for businesses.</a:t>
            </a:r>
          </a:p>
          <a:p>
            <a:pPr marL="402336" indent="-402336">
              <a:buFontTx/>
              <a:buAutoNum type="arabicPeriod"/>
            </a:pPr>
            <a:r>
              <a:rPr lang="en-US" altLang="en-US" sz="2400" dirty="0">
                <a:ea typeface="ヒラギノ角ゴ Pro W3" pitchFamily="-84" charset="-128"/>
              </a:rPr>
              <a:t>Issuing marketable debt and equity securities is not the primary way in which businesses finance their operations</a:t>
            </a:r>
            <a:r>
              <a:rPr lang="en-US" altLang="en-US" sz="2400" dirty="0" smtClean="0">
                <a:ea typeface="ヒラギノ角ゴ Pro W3" pitchFamily="-84" charset="-128"/>
              </a:rPr>
              <a:t>.</a:t>
            </a:r>
          </a:p>
          <a:p>
            <a:pPr marL="402336" indent="-402336">
              <a:buFontTx/>
              <a:buAutoNum type="arabicPeriod" startAt="3"/>
            </a:pPr>
            <a:r>
              <a:rPr lang="en-US" altLang="en-US" sz="2400" dirty="0" smtClean="0">
                <a:ea typeface="ヒラギノ角ゴ Pro W3" pitchFamily="-84" charset="-128"/>
              </a:rPr>
              <a:t>Indirect finance, which involves the activities of financial intermediaries, is many times more important than direct finance, in which businesses raise funds directly from lenders in financial markets.</a:t>
            </a:r>
          </a:p>
          <a:p>
            <a:pPr marL="402336" indent="-402336">
              <a:buFontTx/>
              <a:buAutoNum type="arabicPeriod" startAt="3"/>
            </a:pPr>
            <a:r>
              <a:rPr lang="en-US" altLang="en-US" sz="2400" dirty="0" smtClean="0">
                <a:ea typeface="ヒラギノ角ゴ Pro W3" pitchFamily="-84" charset="-128"/>
              </a:rPr>
              <a:t>Financial intermediaries, particularly banks, are the most important source of external funds used to finance businesses.</a:t>
            </a:r>
            <a:endParaRPr lang="en-US" sz="2400" dirty="0" smtClean="0"/>
          </a:p>
          <a:p>
            <a:pPr marL="0" indent="0">
              <a:buNone/>
            </a:pPr>
            <a:endParaRPr lang="en-US" sz="2400" dirty="0"/>
          </a:p>
        </p:txBody>
      </p:sp>
    </p:spTree>
    <p:extLst>
      <p:ext uri="{BB962C8B-B14F-4D97-AF65-F5344CB8AC3E}">
        <p14:creationId xmlns:p14="http://schemas.microsoft.com/office/powerpoint/2010/main" val="3519437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Facts of Financial Structure </a:t>
            </a:r>
            <a:r>
              <a:rPr lang="en-US" altLang="en-US" sz="1800" dirty="0" smtClean="0">
                <a:ea typeface="ヒラギノ角ゴ Pro W3" pitchFamily="-84" charset="-128"/>
              </a:rPr>
              <a:t>(2 of 2)</a:t>
            </a:r>
            <a:endParaRPr lang="en-US" dirty="0"/>
          </a:p>
        </p:txBody>
      </p:sp>
      <p:sp>
        <p:nvSpPr>
          <p:cNvPr id="3" name="Content Placeholder 2"/>
          <p:cNvSpPr>
            <a:spLocks noGrp="1"/>
          </p:cNvSpPr>
          <p:nvPr>
            <p:ph idx="1"/>
          </p:nvPr>
        </p:nvSpPr>
        <p:spPr/>
        <p:txBody>
          <a:bodyPr/>
          <a:lstStyle/>
          <a:p>
            <a:pPr marL="402336" indent="-402336">
              <a:buFontTx/>
              <a:buAutoNum type="arabicPeriod" startAt="5"/>
            </a:pPr>
            <a:r>
              <a:rPr lang="en-US" altLang="en-US" sz="2400" dirty="0">
                <a:ea typeface="ヒラギノ角ゴ Pro W3" pitchFamily="-84" charset="-128"/>
              </a:rPr>
              <a:t>The financial system is among the most heavily regulated sectors of economy.</a:t>
            </a:r>
          </a:p>
          <a:p>
            <a:pPr marL="402336" indent="-402336">
              <a:buFontTx/>
              <a:buAutoNum type="arabicPeriod" startAt="5"/>
            </a:pPr>
            <a:r>
              <a:rPr lang="en-US" altLang="en-US" sz="2400" dirty="0">
                <a:ea typeface="ヒラギノ角ゴ Pro W3" pitchFamily="-84" charset="-128"/>
              </a:rPr>
              <a:t>Only large, well-established corporations have easy access to securities markets to finance their activities</a:t>
            </a:r>
            <a:r>
              <a:rPr lang="en-US" altLang="en-US" sz="2400" dirty="0" smtClean="0">
                <a:ea typeface="ヒラギノ角ゴ Pro W3" pitchFamily="-84" charset="-128"/>
              </a:rPr>
              <a:t>.</a:t>
            </a:r>
          </a:p>
          <a:p>
            <a:pPr marL="402336" indent="-402336">
              <a:buFontTx/>
              <a:buAutoNum type="arabicPeriod" startAt="7"/>
            </a:pPr>
            <a:r>
              <a:rPr lang="en-US" altLang="en-US" sz="2400" dirty="0" smtClean="0">
                <a:ea typeface="ヒラギノ角ゴ Pro W3" pitchFamily="-84" charset="-128"/>
              </a:rPr>
              <a:t>Collateral is a prevalent feature of debt contracts for both households and businesses.</a:t>
            </a:r>
          </a:p>
          <a:p>
            <a:pPr marL="402336" indent="-402336">
              <a:buFontTx/>
              <a:buAutoNum type="arabicPeriod" startAt="7"/>
            </a:pPr>
            <a:r>
              <a:rPr lang="en-US" altLang="en-US" sz="2400" dirty="0" smtClean="0">
                <a:ea typeface="ヒラギノ角ゴ Pro W3" pitchFamily="-84" charset="-128"/>
              </a:rPr>
              <a:t>Debt contracts are typically extremely complicated legal documents that place substantial restrictions on the behavior of the borrowers.</a:t>
            </a:r>
            <a:endParaRPr lang="en-US" sz="2400" dirty="0" smtClean="0"/>
          </a:p>
          <a:p>
            <a:pPr marL="0" indent="0">
              <a:buNone/>
            </a:pPr>
            <a:endParaRPr lang="en-US" sz="2400" dirty="0"/>
          </a:p>
        </p:txBody>
      </p:sp>
    </p:spTree>
    <p:extLst>
      <p:ext uri="{BB962C8B-B14F-4D97-AF65-F5344CB8AC3E}">
        <p14:creationId xmlns:p14="http://schemas.microsoft.com/office/powerpoint/2010/main" val="3575719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pitchFamily="-84" charset="-128"/>
              </a:rPr>
              <a:t>Transaction Costs </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Transactions costs influence financial structure</a:t>
            </a:r>
          </a:p>
          <a:p>
            <a:pPr lvl="1"/>
            <a:r>
              <a:rPr lang="en-US" altLang="en-US" dirty="0">
                <a:ea typeface="ヒラギノ角ゴ Pro W3" pitchFamily="-84" charset="-128"/>
              </a:rPr>
              <a:t>E.g., a $5,000 investment only allows you to purchase 100 shares @ $50 / share (equity</a:t>
            </a:r>
            <a:r>
              <a:rPr lang="en-US" altLang="en-US" dirty="0" smtClean="0">
                <a:ea typeface="ヒラギノ角ゴ Pro W3" pitchFamily="-84" charset="-128"/>
              </a:rPr>
              <a:t>)</a:t>
            </a:r>
            <a:endParaRPr lang="en-US" dirty="0"/>
          </a:p>
          <a:p>
            <a:pPr lvl="1"/>
            <a:r>
              <a:rPr lang="en-US" altLang="en-US" dirty="0" smtClean="0">
                <a:ea typeface="ヒラギノ角ゴ Pro W3" pitchFamily="-84" charset="-128"/>
              </a:rPr>
              <a:t>No diversification</a:t>
            </a:r>
            <a:endParaRPr lang="en-US" dirty="0"/>
          </a:p>
          <a:p>
            <a:pPr lvl="1"/>
            <a:r>
              <a:rPr lang="en-US" altLang="en-US" dirty="0" smtClean="0">
                <a:ea typeface="ヒラギノ角ゴ Pro W3" pitchFamily="-84" charset="-128"/>
              </a:rPr>
              <a:t>Bonds </a:t>
            </a:r>
            <a:r>
              <a:rPr lang="en-US" altLang="en-US" dirty="0">
                <a:ea typeface="ヒラギノ角ゴ Pro W3" pitchFamily="-84" charset="-128"/>
              </a:rPr>
              <a:t>even worse—most have a $1,000 </a:t>
            </a:r>
            <a:r>
              <a:rPr lang="en-US" altLang="en-US" dirty="0" smtClean="0">
                <a:ea typeface="ヒラギノ角ゴ Pro W3" pitchFamily="-84" charset="-128"/>
              </a:rPr>
              <a:t>size</a:t>
            </a:r>
            <a:endParaRPr lang="en-US" dirty="0"/>
          </a:p>
          <a:p>
            <a:r>
              <a:rPr lang="en-US" altLang="en-US" sz="2400" dirty="0">
                <a:ea typeface="ヒラギノ角ゴ Pro W3" pitchFamily="-84" charset="-128"/>
              </a:rPr>
              <a:t>In sum, transactions costs can hinder flow of funds to people with productive investment </a:t>
            </a:r>
            <a:r>
              <a:rPr lang="en-US" altLang="en-US" sz="2400" dirty="0" smtClean="0">
                <a:ea typeface="ヒラギノ角ゴ Pro W3" pitchFamily="-84" charset="-128"/>
              </a:rPr>
              <a:t>opportunities</a:t>
            </a:r>
          </a:p>
          <a:p>
            <a:r>
              <a:rPr lang="en-US" altLang="en-US" sz="2400" dirty="0" smtClean="0">
                <a:ea typeface="ヒラギノ角ゴ Pro W3" pitchFamily="-84" charset="-128"/>
              </a:rPr>
              <a:t>Financial intermediaries make profits by reducing transactions costs</a:t>
            </a:r>
          </a:p>
          <a:p>
            <a:pPr marL="740664" lvl="1" indent="-402336">
              <a:buFontTx/>
              <a:buAutoNum type="arabicPeriod"/>
            </a:pPr>
            <a:r>
              <a:rPr lang="en-US" altLang="en-US" dirty="0" smtClean="0">
                <a:ea typeface="ヒラギノ角ゴ Pro W3" pitchFamily="-84" charset="-128"/>
              </a:rPr>
              <a:t>Take advantage of economies of scale (example: mutual funds)</a:t>
            </a:r>
          </a:p>
          <a:p>
            <a:pPr marL="740664" lvl="1" indent="-402336">
              <a:buFontTx/>
              <a:buAutoNum type="arabicPeriod"/>
            </a:pPr>
            <a:r>
              <a:rPr lang="en-US" altLang="en-US" dirty="0" smtClean="0">
                <a:ea typeface="ヒラギノ角ゴ Pro W3" pitchFamily="-84" charset="-128"/>
              </a:rPr>
              <a:t>Develop expertise to lower transactions costs</a:t>
            </a:r>
          </a:p>
          <a:p>
            <a:pPr lvl="2"/>
            <a:r>
              <a:rPr lang="en-US" altLang="en-US" sz="2400" dirty="0" smtClean="0">
                <a:ea typeface="ヒラギノ角ゴ Pro W3" pitchFamily="-84" charset="-128"/>
              </a:rPr>
              <a:t>Also provides investors with liquidity, which explains Fact # 3 </a:t>
            </a:r>
            <a:endParaRPr lang="en-US" sz="2400" dirty="0" smtClean="0"/>
          </a:p>
          <a:p>
            <a:endParaRPr lang="en-US" sz="2400" dirty="0"/>
          </a:p>
        </p:txBody>
      </p:sp>
    </p:spTree>
    <p:extLst>
      <p:ext uri="{BB962C8B-B14F-4D97-AF65-F5344CB8AC3E}">
        <p14:creationId xmlns:p14="http://schemas.microsoft.com/office/powerpoint/2010/main" val="2572237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889"/>
            <a:ext cx="10515600" cy="1049867"/>
          </a:xfrm>
        </p:spPr>
        <p:txBody>
          <a:bodyPr>
            <a:normAutofit fontScale="90000"/>
          </a:bodyPr>
          <a:lstStyle/>
          <a:p>
            <a:r>
              <a:rPr lang="en-US" altLang="en-US" dirty="0">
                <a:ea typeface="ヒラギノ角ゴ Pro W3" pitchFamily="-84" charset="-128"/>
              </a:rPr>
              <a:t>Asymmetric Information: Adverse Selection and Moral Hazard </a:t>
            </a:r>
            <a:endParaRPr lang="en-US" dirty="0"/>
          </a:p>
        </p:txBody>
      </p:sp>
      <p:sp>
        <p:nvSpPr>
          <p:cNvPr id="3" name="Content Placeholder 2"/>
          <p:cNvSpPr>
            <a:spLocks noGrp="1"/>
          </p:cNvSpPr>
          <p:nvPr>
            <p:ph idx="1"/>
          </p:nvPr>
        </p:nvSpPr>
        <p:spPr>
          <a:xfrm>
            <a:off x="451555" y="1162756"/>
            <a:ext cx="11345333" cy="5014207"/>
          </a:xfrm>
        </p:spPr>
        <p:txBody>
          <a:bodyPr>
            <a:noAutofit/>
          </a:bodyPr>
          <a:lstStyle/>
          <a:p>
            <a:r>
              <a:rPr lang="en-US" altLang="en-US" sz="2400" dirty="0">
                <a:ea typeface="ヒラギノ角ゴ Pro W3" pitchFamily="-84" charset="-128"/>
              </a:rPr>
              <a:t>Adverse Selection</a:t>
            </a:r>
          </a:p>
          <a:p>
            <a:pPr marL="740664" lvl="1" indent="-402336">
              <a:buFontTx/>
              <a:buAutoNum type="arabicPeriod"/>
            </a:pPr>
            <a:r>
              <a:rPr lang="en-US" altLang="en-US" dirty="0">
                <a:ea typeface="ヒラギノ角ゴ Pro W3" pitchFamily="-84" charset="-128"/>
              </a:rPr>
              <a:t>Occurs when one party in a transaction has better information than the other party</a:t>
            </a:r>
          </a:p>
          <a:p>
            <a:pPr marL="740664" lvl="1" indent="-402336">
              <a:buFontTx/>
              <a:buAutoNum type="arabicPeriod"/>
            </a:pPr>
            <a:r>
              <a:rPr lang="en-US" altLang="en-US" dirty="0">
                <a:ea typeface="ヒラギノ角ゴ Pro W3" pitchFamily="-84" charset="-128"/>
              </a:rPr>
              <a:t>Before transaction occurs</a:t>
            </a:r>
          </a:p>
          <a:p>
            <a:pPr marL="740664" lvl="1" indent="-402336">
              <a:buFontTx/>
              <a:buAutoNum type="arabicPeriod"/>
            </a:pPr>
            <a:r>
              <a:rPr lang="en-US" altLang="en-US" dirty="0">
                <a:ea typeface="ヒラギノ角ゴ Pro W3" pitchFamily="-84" charset="-128"/>
              </a:rPr>
              <a:t>Potential borrowers most likely to produce adverse outcome are ones most likely to seek loan and be </a:t>
            </a:r>
            <a:r>
              <a:rPr lang="en-US" altLang="en-US" dirty="0" smtClean="0">
                <a:ea typeface="ヒラギノ角ゴ Pro W3" pitchFamily="-84" charset="-128"/>
              </a:rPr>
              <a:t>selected</a:t>
            </a:r>
          </a:p>
          <a:p>
            <a:r>
              <a:rPr lang="en-US" altLang="en-US" sz="2400" dirty="0" smtClean="0">
                <a:ea typeface="ヒラギノ角ゴ Pro W3" pitchFamily="-84" charset="-128"/>
              </a:rPr>
              <a:t>Moral Hazard</a:t>
            </a:r>
          </a:p>
          <a:p>
            <a:pPr marL="740664" lvl="1" indent="-402336">
              <a:buFontTx/>
              <a:buAutoNum type="arabicPeriod"/>
            </a:pPr>
            <a:r>
              <a:rPr lang="en-US" altLang="en-US" dirty="0" smtClean="0">
                <a:ea typeface="ヒラギノ角ゴ Pro W3" pitchFamily="-84" charset="-128"/>
              </a:rPr>
              <a:t>Occurs when one party has an incentive to behave differently once an agreement is made between parties</a:t>
            </a:r>
          </a:p>
          <a:p>
            <a:pPr marL="740664" lvl="1" indent="-402336">
              <a:buFontTx/>
              <a:buAutoNum type="arabicPeriod"/>
            </a:pPr>
            <a:r>
              <a:rPr lang="en-US" altLang="en-US" dirty="0" smtClean="0">
                <a:ea typeface="ヒラギノ角ゴ Pro W3" pitchFamily="-84" charset="-128"/>
              </a:rPr>
              <a:t>After transaction occurs</a:t>
            </a:r>
          </a:p>
          <a:p>
            <a:pPr marL="740664" lvl="1" indent="-402336">
              <a:buFontTx/>
              <a:buAutoNum type="arabicPeriod"/>
            </a:pPr>
            <a:r>
              <a:rPr lang="en-US" altLang="en-US" dirty="0" smtClean="0">
                <a:ea typeface="ヒラギノ角ゴ Pro W3" pitchFamily="-84" charset="-128"/>
              </a:rPr>
              <a:t>Hazard that borrower has incentives to engage in undesirable (immoral) activities making it more likely that won't pay loan back</a:t>
            </a:r>
          </a:p>
          <a:p>
            <a:r>
              <a:rPr lang="en-US" altLang="en-US" sz="2400" dirty="0">
                <a:ea typeface="ヒラギノ角ゴ Pro W3" pitchFamily="-84" charset="-128"/>
              </a:rPr>
              <a:t>The analysis of how asymmetric information problems affect behavior is known as </a:t>
            </a:r>
            <a:r>
              <a:rPr lang="en-US" altLang="en-US" sz="2400" b="1" dirty="0">
                <a:ea typeface="ヒラギノ角ゴ Pro W3" pitchFamily="-84" charset="-128"/>
              </a:rPr>
              <a:t>agency theory</a:t>
            </a:r>
            <a:r>
              <a:rPr lang="en-US" altLang="en-US" sz="2400" dirty="0">
                <a:ea typeface="ヒラギノ角ゴ Pro W3" pitchFamily="-84" charset="-128"/>
              </a:rPr>
              <a:t>.</a:t>
            </a:r>
          </a:p>
          <a:p>
            <a:pPr marL="0" indent="0">
              <a:buNone/>
            </a:pPr>
            <a:endParaRPr lang="en-US" sz="2400" dirty="0" smtClean="0"/>
          </a:p>
          <a:p>
            <a:pPr marL="338328" indent="-457200"/>
            <a:endParaRPr lang="en-US" sz="2400" dirty="0"/>
          </a:p>
        </p:txBody>
      </p:sp>
    </p:spTree>
    <p:extLst>
      <p:ext uri="{BB962C8B-B14F-4D97-AF65-F5344CB8AC3E}">
        <p14:creationId xmlns:p14="http://schemas.microsoft.com/office/powerpoint/2010/main" val="2171470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ea typeface="ヒラギノ角ゴ Pro W3" pitchFamily="-84" charset="-128"/>
              </a:rPr>
              <a:t>The Lemons Problem: How Adverse Selection Influences Financial Structure </a:t>
            </a:r>
            <a:r>
              <a:rPr lang="en-US" altLang="en-US" dirty="0" smtClean="0">
                <a:ea typeface="ヒラギノ角ゴ Pro W3" pitchFamily="-84" charset="-128"/>
              </a:rPr>
              <a:t/>
            </a:r>
            <a:br>
              <a:rPr lang="en-US" altLang="en-US" dirty="0" smtClean="0">
                <a:ea typeface="ヒラギノ角ゴ Pro W3" pitchFamily="-84" charset="-128"/>
              </a:rPr>
            </a:br>
            <a:r>
              <a:rPr lang="en-US" altLang="en-US" sz="1800" dirty="0">
                <a:ea typeface="ヒラギノ角ゴ Pro W3" pitchFamily="-84" charset="-128"/>
              </a:rPr>
              <a:t>(1 of </a:t>
            </a:r>
            <a:r>
              <a:rPr lang="en-US" altLang="en-US" sz="1800" dirty="0" smtClean="0">
                <a:ea typeface="ヒラギノ角ゴ Pro W3" pitchFamily="-84" charset="-128"/>
              </a:rPr>
              <a:t>2)</a:t>
            </a:r>
            <a:endParaRPr lang="en-US" dirty="0"/>
          </a:p>
        </p:txBody>
      </p:sp>
      <p:sp>
        <p:nvSpPr>
          <p:cNvPr id="3" name="Content Placeholder 2"/>
          <p:cNvSpPr>
            <a:spLocks noGrp="1"/>
          </p:cNvSpPr>
          <p:nvPr>
            <p:ph idx="1"/>
          </p:nvPr>
        </p:nvSpPr>
        <p:spPr/>
        <p:txBody>
          <a:bodyPr/>
          <a:lstStyle/>
          <a:p>
            <a:r>
              <a:rPr lang="en-US" altLang="en-US" sz="2400" dirty="0">
                <a:ea typeface="ヒラギノ角ゴ Pro W3" pitchFamily="-84" charset="-128"/>
              </a:rPr>
              <a:t>Lemons Problem in Used Cars</a:t>
            </a:r>
          </a:p>
          <a:p>
            <a:pPr marL="740664" lvl="1" indent="-402336">
              <a:buFontTx/>
              <a:buAutoNum type="arabicPeriod"/>
            </a:pPr>
            <a:r>
              <a:rPr lang="en-US" altLang="en-US" dirty="0">
                <a:ea typeface="ヒラギノ角ゴ Pro W3" pitchFamily="-84" charset="-128"/>
              </a:rPr>
              <a:t>If we can't distinguish between </a:t>
            </a:r>
            <a:r>
              <a:rPr lang="ja-JP" altLang="en-US" dirty="0"/>
              <a:t>“</a:t>
            </a:r>
            <a:r>
              <a:rPr lang="en-US" altLang="ja-JP" dirty="0">
                <a:ea typeface="ヒラギノ角ゴ Pro W3" pitchFamily="-84" charset="-128"/>
              </a:rPr>
              <a:t>good</a:t>
            </a:r>
            <a:r>
              <a:rPr lang="ja-JP" altLang="en-US" dirty="0"/>
              <a:t>”</a:t>
            </a:r>
            <a:r>
              <a:rPr lang="en-US" altLang="ja-JP" dirty="0">
                <a:ea typeface="ヒラギノ角ゴ Pro W3" pitchFamily="-84" charset="-128"/>
              </a:rPr>
              <a:t> and </a:t>
            </a:r>
            <a:r>
              <a:rPr lang="ja-JP" altLang="en-US" dirty="0"/>
              <a:t>“</a:t>
            </a:r>
            <a:r>
              <a:rPr lang="en-US" altLang="ja-JP" dirty="0">
                <a:ea typeface="ヒラギノ角ゴ Pro W3" pitchFamily="-84" charset="-128"/>
              </a:rPr>
              <a:t>bad</a:t>
            </a:r>
            <a:r>
              <a:rPr lang="ja-JP" altLang="en-US" dirty="0"/>
              <a:t>”</a:t>
            </a:r>
            <a:r>
              <a:rPr lang="en-US" altLang="ja-JP" dirty="0">
                <a:ea typeface="ヒラギノ角ゴ Pro W3" pitchFamily="-84" charset="-128"/>
              </a:rPr>
              <a:t> (lemons) used cars, we are willing pay only an </a:t>
            </a:r>
            <a:r>
              <a:rPr lang="en-US" altLang="ja-JP" u="sng" dirty="0">
                <a:ea typeface="ヒラギノ角ゴ Pro W3" pitchFamily="-84" charset="-128"/>
              </a:rPr>
              <a:t>average</a:t>
            </a:r>
            <a:r>
              <a:rPr lang="en-US" altLang="ja-JP" dirty="0">
                <a:ea typeface="ヒラギノ角ゴ Pro W3" pitchFamily="-84" charset="-128"/>
              </a:rPr>
              <a:t> of good and bad car values</a:t>
            </a:r>
          </a:p>
          <a:p>
            <a:pPr marL="740664" lvl="1" indent="-402336">
              <a:buFontTx/>
              <a:buAutoNum type="arabicPeriod"/>
            </a:pPr>
            <a:r>
              <a:rPr lang="en-US" altLang="en-US" dirty="0">
                <a:ea typeface="ヒラギノ角ゴ Pro W3" pitchFamily="-84" charset="-128"/>
              </a:rPr>
              <a:t>Result: Good cars won</a:t>
            </a:r>
            <a:r>
              <a:rPr lang="ja-JP" altLang="en-US" dirty="0"/>
              <a:t>’</a:t>
            </a:r>
            <a:r>
              <a:rPr lang="en-US" altLang="ja-JP" dirty="0">
                <a:ea typeface="ヒラギノ角ゴ Pro W3" pitchFamily="-84" charset="-128"/>
              </a:rPr>
              <a:t>t be sold, and the used car market will function inefficiently.</a:t>
            </a:r>
          </a:p>
          <a:p>
            <a:r>
              <a:rPr lang="en-US" altLang="en-US" sz="2400" dirty="0">
                <a:ea typeface="ヒラギノ角ゴ Pro W3" pitchFamily="-84" charset="-128"/>
              </a:rPr>
              <a:t>What helps us avoid this problem with used cars?</a:t>
            </a:r>
            <a:endParaRPr lang="en-US" sz="2400" dirty="0"/>
          </a:p>
        </p:txBody>
      </p:sp>
    </p:spTree>
    <p:extLst>
      <p:ext uri="{BB962C8B-B14F-4D97-AF65-F5344CB8AC3E}">
        <p14:creationId xmlns:p14="http://schemas.microsoft.com/office/powerpoint/2010/main" val="1790797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2690</Words>
  <Application>Microsoft Office PowerPoint</Application>
  <PresentationFormat>Widescreen</PresentationFormat>
  <Paragraphs>231</Paragraphs>
  <Slides>32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游ゴシック</vt:lpstr>
      <vt:lpstr>Arial</vt:lpstr>
      <vt:lpstr>Calibri</vt:lpstr>
      <vt:lpstr>Calibri Light</vt:lpstr>
      <vt:lpstr>ヒラギノ角ゴ Pro W3</vt:lpstr>
      <vt:lpstr>Office Theme</vt:lpstr>
      <vt:lpstr>    Topic 11: Why Do Financial Institutions Exist?  </vt:lpstr>
      <vt:lpstr>Chapter Preview </vt:lpstr>
      <vt:lpstr>Basic Facts About Financial Structure Throughout the World </vt:lpstr>
      <vt:lpstr>Figure 7.1 Sources of External Funds for Nonfinancial Businesses: A Comparison of the United States with Germany, Japan, and Canada</vt:lpstr>
      <vt:lpstr>Facts of Financial Structure (1 of 2)</vt:lpstr>
      <vt:lpstr>Facts of Financial Structure (2 of 2)</vt:lpstr>
      <vt:lpstr>Transaction Costs </vt:lpstr>
      <vt:lpstr>Asymmetric Information: Adverse Selection and Moral Hazard </vt:lpstr>
      <vt:lpstr>The Lemons Problem: How Adverse Selection Influences Financial Structure  (1 of 2)</vt:lpstr>
      <vt:lpstr>The Lemons Problem: How Adverse Selection Influences Financial Structure  (2 of 2)</vt:lpstr>
      <vt:lpstr>Tools to Help Solve Adverse Selection (Lemons) Problems </vt:lpstr>
      <vt:lpstr>The Enron Implosion</vt:lpstr>
      <vt:lpstr>How Moral Hazard Affects the Choice Between Debt and Equity Contracts (1 of 3)</vt:lpstr>
      <vt:lpstr>How Moral Hazard Affects the Choice Between Debt and Equity Contracts (2 of 3)</vt:lpstr>
      <vt:lpstr>How Moral Hazard Affects the Choice Between Debt and Equity Contracts (3 of 3)</vt:lpstr>
      <vt:lpstr>How Moral Hazard Influences Financial Structure in Debt Markets (1 of 2)</vt:lpstr>
      <vt:lpstr>How Moral Hazard Influences Financial Structure in Debt Markets (2 of 2)</vt:lpstr>
      <vt:lpstr>Table 7.1 Summary of Asymmetric Information Problems and Tools to Solve Them (1 of 3)</vt:lpstr>
      <vt:lpstr>Table 7.1 Summary of Asymmetric Information Problems and Tools to Solve Them (2 of 3)</vt:lpstr>
      <vt:lpstr>Table 7.1 Summary of Asymmetric Information Problems and Tools to Solve Them (3 of 3)</vt:lpstr>
      <vt:lpstr>Case: Financial Development and Economic Growth</vt:lpstr>
      <vt:lpstr>Mini-Case: The Tyranny of Collateral</vt:lpstr>
      <vt:lpstr>Financial Crises and Aggregate Economic Activity</vt:lpstr>
      <vt:lpstr>Is China a Counter-example? </vt:lpstr>
      <vt:lpstr>Conflicts of Interest</vt:lpstr>
      <vt:lpstr>Conflicts of Interest: Underwriting and Research in Investment Banking </vt:lpstr>
      <vt:lpstr>Conflicts of Interest: Auditing and Consulting in Accounting Firms </vt:lpstr>
      <vt:lpstr>Conflicts of Interest: Credit Assessment and Consulting in Rating Agencies </vt:lpstr>
      <vt:lpstr>Remedies? (1 of 3)</vt:lpstr>
      <vt:lpstr>Remedies? (2 of 3)</vt:lpstr>
      <vt:lpstr>Remedies? (3 of 3)</vt:lpstr>
      <vt:lpstr>Chapter Summary </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Kangzhen Xie</dc:creator>
  <cp:lastModifiedBy>Kangzhen Xie</cp:lastModifiedBy>
  <cp:revision>24</cp:revision>
  <dcterms:created xsi:type="dcterms:W3CDTF">2017-09-30T17:56:03Z</dcterms:created>
  <dcterms:modified xsi:type="dcterms:W3CDTF">2018-04-03T20:46:09Z</dcterms:modified>
</cp:coreProperties>
</file>