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17" r:id="rId2"/>
    <p:sldId id="871" r:id="rId3"/>
    <p:sldId id="872" r:id="rId4"/>
    <p:sldId id="875" r:id="rId5"/>
    <p:sldId id="876" r:id="rId6"/>
    <p:sldId id="877" r:id="rId7"/>
    <p:sldId id="878" r:id="rId8"/>
    <p:sldId id="879" r:id="rId9"/>
    <p:sldId id="881" r:id="rId10"/>
    <p:sldId id="882" r:id="rId11"/>
    <p:sldId id="883" r:id="rId12"/>
    <p:sldId id="884" r:id="rId13"/>
    <p:sldId id="885" r:id="rId14"/>
    <p:sldId id="886" r:id="rId15"/>
    <p:sldId id="887" r:id="rId16"/>
    <p:sldId id="888" r:id="rId17"/>
    <p:sldId id="889" r:id="rId18"/>
    <p:sldId id="890" r:id="rId19"/>
    <p:sldId id="892" r:id="rId20"/>
    <p:sldId id="893" r:id="rId21"/>
    <p:sldId id="894" r:id="rId22"/>
    <p:sldId id="895" r:id="rId23"/>
    <p:sldId id="896" r:id="rId24"/>
    <p:sldId id="897" r:id="rId25"/>
    <p:sldId id="898" r:id="rId26"/>
    <p:sldId id="899" r:id="rId27"/>
    <p:sldId id="900" r:id="rId28"/>
    <p:sldId id="901" r:id="rId29"/>
    <p:sldId id="902" r:id="rId30"/>
    <p:sldId id="903" r:id="rId31"/>
    <p:sldId id="904" r:id="rId32"/>
    <p:sldId id="905" r:id="rId33"/>
    <p:sldId id="906" r:id="rId34"/>
    <p:sldId id="907" r:id="rId35"/>
    <p:sldId id="908" r:id="rId36"/>
    <p:sldId id="909" r:id="rId37"/>
    <p:sldId id="911" r:id="rId38"/>
    <p:sldId id="910" r:id="rId39"/>
    <p:sldId id="912" r:id="rId40"/>
    <p:sldId id="914" r:id="rId41"/>
    <p:sldId id="91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33"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E98AC-749E-45C7-A873-C2995AAAEC85}" type="datetimeFigureOut">
              <a:rPr lang="en-US" smtClean="0"/>
              <a:t>8/18/2021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8E5D-8E2C-40FD-8823-3DEDC7713F37}" type="slidenum">
              <a:rPr lang="en-US" smtClean="0"/>
              <a:t>‹#›</a:t>
            </a:fld>
            <a:endParaRPr lang="en-US"/>
          </a:p>
        </p:txBody>
      </p:sp>
    </p:spTree>
    <p:extLst>
      <p:ext uri="{BB962C8B-B14F-4D97-AF65-F5344CB8AC3E}">
        <p14:creationId xmlns:p14="http://schemas.microsoft.com/office/powerpoint/2010/main" val="28986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3</a:t>
            </a:fld>
            <a:endParaRPr lang="en-US"/>
          </a:p>
        </p:txBody>
      </p:sp>
    </p:spTree>
    <p:extLst>
      <p:ext uri="{BB962C8B-B14F-4D97-AF65-F5344CB8AC3E}">
        <p14:creationId xmlns:p14="http://schemas.microsoft.com/office/powerpoint/2010/main" val="186247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8ED6EA-C736-4FB0-AC39-FA8263ED9BB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41641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D6EA-C736-4FB0-AC39-FA8263ED9BB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3236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D6EA-C736-4FB0-AC39-FA8263ED9BB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71330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D6EA-C736-4FB0-AC39-FA8263ED9BB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63073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416927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8ED6EA-C736-4FB0-AC39-FA8263ED9BB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18717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8ED6EA-C736-4FB0-AC39-FA8263ED9BBD}"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94337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8ED6EA-C736-4FB0-AC39-FA8263ED9BBD}"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52118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D6EA-C736-4FB0-AC39-FA8263ED9BBD}"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88230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26366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71701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D6EA-C736-4FB0-AC39-FA8263ED9BBD}" type="datetimeFigureOut">
              <a:rPr lang="en-US" smtClean="0"/>
              <a:t>8/18/2021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9F2F4-16F8-4400-98EF-FD3F6C1E5995}" type="slidenum">
              <a:rPr lang="en-US" smtClean="0"/>
              <a:t>‹#›</a:t>
            </a:fld>
            <a:endParaRPr lang="en-US"/>
          </a:p>
        </p:txBody>
      </p:sp>
    </p:spTree>
    <p:extLst>
      <p:ext uri="{BB962C8B-B14F-4D97-AF65-F5344CB8AC3E}">
        <p14:creationId xmlns:p14="http://schemas.microsoft.com/office/powerpoint/2010/main" val="306038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red.stlouisfed.org/series/CP0000GBM086NEST"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fred.stlouisfed.org/series/EXUSUK" TargetMode="External"/><Relationship Id="rId4" Type="http://schemas.openxmlformats.org/officeDocument/2006/relationships/hyperlink" Target="https://fred.stlouisfed.org/series/CPIAUC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fred.stlouisfed.org/series/TWEXMMTH"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fred.stlouisfed.org/series/TB3M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ed.stlouisfed.org/series/EXCAU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fred.stlouisfed.org/series/EXUSEU" TargetMode="External"/><Relationship Id="rId5" Type="http://schemas.openxmlformats.org/officeDocument/2006/relationships/hyperlink" Target="https://fred.stlouisfed.org/series/EXJPUS" TargetMode="External"/><Relationship Id="rId4" Type="http://schemas.openxmlformats.org/officeDocument/2006/relationships/hyperlink" Target="https://fred.stlouisfed.org/series/EXUSU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inance.yahoo.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874" y="1521135"/>
            <a:ext cx="8876099" cy="1384204"/>
          </a:xfrm>
        </p:spPr>
        <p:txBody>
          <a:bodyPr>
            <a:normAutofit fontScale="90000"/>
          </a:bodyPr>
          <a:lstStyle/>
          <a:p>
            <a:br>
              <a:rPr lang="en-US" altLang="en-US" sz="3000" b="1" dirty="0"/>
            </a:br>
            <a:br>
              <a:rPr lang="en-US" altLang="en-US" sz="3000" b="1" dirty="0"/>
            </a:br>
            <a:br>
              <a:rPr lang="en-US" altLang="en-US" sz="3000" b="1" dirty="0"/>
            </a:br>
            <a:br>
              <a:rPr lang="en-US" altLang="en-US" sz="3000" b="1" dirty="0"/>
            </a:br>
            <a:r>
              <a:rPr lang="en-US" altLang="en-US" sz="3000" b="1"/>
              <a:t>Topic 10: </a:t>
            </a:r>
            <a:r>
              <a:rPr lang="en-US" altLang="en-US" sz="3000" b="1" dirty="0"/>
              <a:t>The Foreign Exchange Market</a:t>
            </a:r>
          </a:p>
        </p:txBody>
      </p:sp>
      <p:sp>
        <p:nvSpPr>
          <p:cNvPr id="3" name="Subtitle 2"/>
          <p:cNvSpPr>
            <a:spLocks noGrp="1"/>
          </p:cNvSpPr>
          <p:nvPr>
            <p:ph type="subTitle" idx="1"/>
          </p:nvPr>
        </p:nvSpPr>
        <p:spPr>
          <a:xfrm>
            <a:off x="1524000" y="4547936"/>
            <a:ext cx="9144000" cy="709863"/>
          </a:xfrm>
        </p:spPr>
        <p:txBody>
          <a:bodyPr/>
          <a:lstStyle/>
          <a:p>
            <a:pPr algn="l"/>
            <a:r>
              <a:rPr lang="en-US" dirty="0"/>
              <a:t>Main Reading (Sources): Chap 15  </a:t>
            </a:r>
            <a:r>
              <a:rPr lang="en-US" dirty="0" err="1"/>
              <a:t>Mishkin</a:t>
            </a:r>
            <a:r>
              <a:rPr lang="en-US" dirty="0"/>
              <a:t> &amp; Eakins, 8</a:t>
            </a:r>
            <a:r>
              <a:rPr lang="en-US" baseline="30000" dirty="0"/>
              <a:t>th</a:t>
            </a:r>
            <a:endParaRPr lang="en-US" dirty="0"/>
          </a:p>
          <a:p>
            <a:endParaRPr lang="en-US" dirty="0"/>
          </a:p>
        </p:txBody>
      </p:sp>
    </p:spTree>
    <p:extLst>
      <p:ext uri="{BB962C8B-B14F-4D97-AF65-F5344CB8AC3E}">
        <p14:creationId xmlns:p14="http://schemas.microsoft.com/office/powerpoint/2010/main" val="52642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Exchange Rates in the Long Run: Law of One Price </a:t>
            </a:r>
            <a:r>
              <a:rPr lang="en-US" altLang="en-US" sz="1800" dirty="0">
                <a:ea typeface="ヒラギノ角ゴ Pro W3" charset="-128"/>
              </a:rPr>
              <a:t>(2 of 2)</a:t>
            </a:r>
            <a:endParaRPr lang="en-US" dirty="0"/>
          </a:p>
        </p:txBody>
      </p:sp>
      <p:graphicFrame>
        <p:nvGraphicFramePr>
          <p:cNvPr id="4" name="Table 3"/>
          <p:cNvGraphicFramePr>
            <a:graphicFrameLocks noGrp="1"/>
          </p:cNvGraphicFramePr>
          <p:nvPr/>
        </p:nvGraphicFramePr>
        <p:xfrm>
          <a:off x="2184362" y="1752601"/>
          <a:ext cx="7823279" cy="4105269"/>
        </p:xfrm>
        <a:graphic>
          <a:graphicData uri="http://schemas.openxmlformats.org/drawingml/2006/table">
            <a:tbl>
              <a:tblPr firstRow="1">
                <a:tableStyleId>{2D5ABB26-0587-4C30-8999-92F81FD0307C}</a:tableStyleId>
              </a:tblPr>
              <a:tblGrid>
                <a:gridCol w="3678845">
                  <a:extLst>
                    <a:ext uri="{9D8B030D-6E8A-4147-A177-3AD203B41FA5}">
                      <a16:colId xmlns:a16="http://schemas.microsoft.com/office/drawing/2014/main" val="20000"/>
                    </a:ext>
                  </a:extLst>
                </a:gridCol>
                <a:gridCol w="2072217">
                  <a:extLst>
                    <a:ext uri="{9D8B030D-6E8A-4147-A177-3AD203B41FA5}">
                      <a16:colId xmlns:a16="http://schemas.microsoft.com/office/drawing/2014/main" val="20001"/>
                    </a:ext>
                  </a:extLst>
                </a:gridCol>
                <a:gridCol w="2072217">
                  <a:extLst>
                    <a:ext uri="{9D8B030D-6E8A-4147-A177-3AD203B41FA5}">
                      <a16:colId xmlns:a16="http://schemas.microsoft.com/office/drawing/2014/main" val="20002"/>
                    </a:ext>
                  </a:extLst>
                </a:gridCol>
              </a:tblGrid>
              <a:tr h="567395">
                <a:tc>
                  <a:txBody>
                    <a:bodyPr/>
                    <a:lstStyle/>
                    <a:p>
                      <a:pPr marL="0" marR="0">
                        <a:spcBef>
                          <a:spcPts val="0"/>
                        </a:spcBef>
                        <a:spcAft>
                          <a:spcPts val="0"/>
                        </a:spcAft>
                      </a:pPr>
                      <a:r>
                        <a:rPr lang="en-US" sz="1800" dirty="0">
                          <a:effectLst/>
                          <a:latin typeface="+mn-lt"/>
                        </a:rPr>
                        <a:t>If E = 50 yen/$ then price are:</a:t>
                      </a:r>
                    </a:p>
                    <a:p>
                      <a:pPr marL="0" marR="0">
                        <a:spcBef>
                          <a:spcPts val="0"/>
                        </a:spcBef>
                        <a:spcAft>
                          <a:spcPts val="0"/>
                        </a:spcAft>
                      </a:pPr>
                      <a:endParaRPr lang="en-US" sz="1800"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bg1"/>
                          </a:solidFill>
                          <a:effectLst/>
                          <a:latin typeface="+mn-lt"/>
                          <a:ea typeface="Times" panose="02020603050405020304" pitchFamily="18" charset="0"/>
                          <a:cs typeface="Times New Roman" panose="02020603050405020304" pitchFamily="18" charset="0"/>
                        </a:rPr>
                        <a:t>Blank</a:t>
                      </a: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Times" panose="02020603050405020304" pitchFamily="18" charset="0"/>
                          <a:cs typeface="Times New Roman" panose="02020603050405020304" pitchFamily="18" charset="0"/>
                        </a:rPr>
                        <a:t>Blank</a:t>
                      </a: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73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Times" panose="02020603050405020304" pitchFamily="18" charset="0"/>
                          <a:cs typeface="Times New Roman" panose="02020603050405020304" pitchFamily="18" charset="0"/>
                        </a:rPr>
                        <a:t>Blank</a:t>
                      </a: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rPr>
                        <a:t>American</a:t>
                      </a:r>
                    </a:p>
                    <a:p>
                      <a:pPr marL="0" marR="0">
                        <a:spcBef>
                          <a:spcPts val="0"/>
                        </a:spcBef>
                        <a:spcAft>
                          <a:spcPts val="0"/>
                        </a:spcAft>
                      </a:pPr>
                      <a:r>
                        <a:rPr lang="en-US" sz="1800" b="1" dirty="0">
                          <a:effectLst/>
                          <a:latin typeface="+mn-lt"/>
                        </a:rPr>
                        <a:t>Steel</a:t>
                      </a:r>
                      <a:endParaRPr lang="en-US" sz="1800" b="1"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rPr>
                        <a:t>Japanese</a:t>
                      </a:r>
                    </a:p>
                    <a:p>
                      <a:pPr marL="0" marR="0">
                        <a:spcBef>
                          <a:spcPts val="0"/>
                        </a:spcBef>
                        <a:spcAft>
                          <a:spcPts val="0"/>
                        </a:spcAft>
                      </a:pPr>
                      <a:r>
                        <a:rPr lang="en-US" sz="1800" b="1" dirty="0">
                          <a:effectLst/>
                          <a:latin typeface="+mn-lt"/>
                        </a:rPr>
                        <a:t>Steel</a:t>
                      </a:r>
                      <a:endParaRPr lang="en-US" sz="1800" b="1"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0514">
                <a:tc>
                  <a:txBody>
                    <a:bodyPr/>
                    <a:lstStyle/>
                    <a:p>
                      <a:pPr marL="0" marR="0">
                        <a:spcBef>
                          <a:spcPts val="0"/>
                        </a:spcBef>
                        <a:spcAft>
                          <a:spcPts val="0"/>
                        </a:spcAft>
                      </a:pPr>
                      <a:r>
                        <a:rPr lang="en-US" sz="1800" b="1" dirty="0">
                          <a:effectLst/>
                          <a:latin typeface="+mn-lt"/>
                        </a:rPr>
                        <a:t>In U.S.</a:t>
                      </a:r>
                      <a:endParaRPr lang="en-US" sz="1800" b="1"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mn-lt"/>
                        </a:rPr>
                        <a:t>$100</a:t>
                      </a:r>
                      <a:endParaRPr lang="en-US" sz="1800"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a:effectLst/>
                          <a:latin typeface="+mn-lt"/>
                        </a:rPr>
                        <a:t>$200</a:t>
                      </a:r>
                      <a:endParaRPr lang="en-US" sz="180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0514">
                <a:tc>
                  <a:txBody>
                    <a:bodyPr/>
                    <a:lstStyle/>
                    <a:p>
                      <a:pPr marL="0" marR="0">
                        <a:spcBef>
                          <a:spcPts val="0"/>
                        </a:spcBef>
                        <a:spcAft>
                          <a:spcPts val="0"/>
                        </a:spcAft>
                      </a:pPr>
                      <a:r>
                        <a:rPr lang="en-US" sz="1800" b="1" dirty="0">
                          <a:effectLst/>
                          <a:latin typeface="+mn-lt"/>
                        </a:rPr>
                        <a:t>In Japan</a:t>
                      </a:r>
                      <a:endParaRPr lang="en-US" sz="1800" b="1"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mn-lt"/>
                        </a:rPr>
                        <a:t>5000 yen</a:t>
                      </a:r>
                      <a:endParaRPr lang="en-US" sz="1800"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mn-lt"/>
                        </a:rPr>
                        <a:t>10,000 yen</a:t>
                      </a: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0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Times" panose="02020603050405020304" pitchFamily="18" charset="0"/>
                          <a:cs typeface="Times New Roman" panose="02020603050405020304" pitchFamily="18" charset="0"/>
                        </a:rPr>
                        <a:t>Blank</a:t>
                      </a: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effectLst/>
                          <a:latin typeface="+mn-lt"/>
                          <a:ea typeface="Times" panose="02020603050405020304" pitchFamily="18" charset="0"/>
                          <a:cs typeface="Times New Roman" panose="02020603050405020304" pitchFamily="18" charset="0"/>
                        </a:rPr>
                        <a:t>Blank</a:t>
                      </a:r>
                      <a:endParaRPr lang="en-US" sz="1400" dirty="0">
                        <a:solidFill>
                          <a:schemeClr val="bg1"/>
                        </a:solidFill>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bg1"/>
                          </a:solidFill>
                          <a:effectLst/>
                          <a:latin typeface="+mn-lt"/>
                          <a:ea typeface="Times" panose="02020603050405020304" pitchFamily="18" charset="0"/>
                          <a:cs typeface="Times New Roman" panose="02020603050405020304" pitchFamily="18" charset="0"/>
                        </a:rPr>
                        <a:t>Blank</a:t>
                      </a: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0514">
                <a:tc>
                  <a:txBody>
                    <a:bodyPr/>
                    <a:lstStyle/>
                    <a:p>
                      <a:pPr marL="0" marR="0">
                        <a:spcBef>
                          <a:spcPts val="0"/>
                        </a:spcBef>
                        <a:spcAft>
                          <a:spcPts val="0"/>
                        </a:spcAft>
                      </a:pPr>
                      <a:r>
                        <a:rPr lang="en-US" sz="1800" dirty="0">
                          <a:effectLst/>
                          <a:latin typeface="+mn-lt"/>
                        </a:rPr>
                        <a:t>If E = 100 yen/$ then price are:</a:t>
                      </a:r>
                      <a:endParaRPr lang="en-US" sz="1800"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effectLst/>
                          <a:latin typeface="+mn-lt"/>
                          <a:ea typeface="Times" panose="02020603050405020304" pitchFamily="18" charset="0"/>
                          <a:cs typeface="Times New Roman" panose="02020603050405020304" pitchFamily="18" charset="0"/>
                        </a:rPr>
                        <a:t>Blank</a:t>
                      </a:r>
                      <a:endParaRPr lang="en-US" sz="1400" dirty="0">
                        <a:solidFill>
                          <a:schemeClr val="bg1"/>
                        </a:solidFill>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bg1"/>
                          </a:solidFill>
                          <a:effectLst/>
                          <a:latin typeface="+mn-lt"/>
                          <a:ea typeface="Times" panose="02020603050405020304" pitchFamily="18" charset="0"/>
                          <a:cs typeface="Times New Roman" panose="02020603050405020304" pitchFamily="18" charset="0"/>
                        </a:rPr>
                        <a:t>Blank</a:t>
                      </a: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673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Times" panose="02020603050405020304" pitchFamily="18" charset="0"/>
                          <a:cs typeface="Times New Roman" panose="02020603050405020304" pitchFamily="18" charset="0"/>
                        </a:rPr>
                        <a:t>Blank</a:t>
                      </a: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rPr>
                        <a:t>American</a:t>
                      </a:r>
                    </a:p>
                    <a:p>
                      <a:pPr marL="0" marR="0">
                        <a:spcBef>
                          <a:spcPts val="0"/>
                        </a:spcBef>
                        <a:spcAft>
                          <a:spcPts val="0"/>
                        </a:spcAft>
                      </a:pPr>
                      <a:r>
                        <a:rPr lang="en-US" sz="1800" b="1" dirty="0">
                          <a:effectLst/>
                          <a:latin typeface="+mn-lt"/>
                        </a:rPr>
                        <a:t>Steel</a:t>
                      </a:r>
                      <a:endParaRPr lang="en-US" sz="1800" b="1"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mn-lt"/>
                        </a:rPr>
                        <a:t>Japanese</a:t>
                      </a:r>
                    </a:p>
                    <a:p>
                      <a:pPr marL="0" marR="0">
                        <a:spcBef>
                          <a:spcPts val="0"/>
                        </a:spcBef>
                        <a:spcAft>
                          <a:spcPts val="0"/>
                        </a:spcAft>
                      </a:pPr>
                      <a:r>
                        <a:rPr lang="en-US" sz="1800" b="1" dirty="0">
                          <a:effectLst/>
                          <a:latin typeface="+mn-lt"/>
                        </a:rPr>
                        <a:t>Steel</a:t>
                      </a:r>
                      <a:endParaRPr lang="en-US" sz="1800" b="1"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0514">
                <a:tc>
                  <a:txBody>
                    <a:bodyPr/>
                    <a:lstStyle/>
                    <a:p>
                      <a:pPr marL="0" marR="0">
                        <a:spcBef>
                          <a:spcPts val="0"/>
                        </a:spcBef>
                        <a:spcAft>
                          <a:spcPts val="0"/>
                        </a:spcAft>
                      </a:pPr>
                      <a:r>
                        <a:rPr lang="en-US" sz="1800" b="1" dirty="0">
                          <a:effectLst/>
                          <a:latin typeface="+mn-lt"/>
                        </a:rPr>
                        <a:t>In U.S.</a:t>
                      </a:r>
                      <a:endParaRPr lang="en-US" sz="1800" b="1"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mn-lt"/>
                        </a:rPr>
                        <a:t>$100</a:t>
                      </a:r>
                      <a:endParaRPr lang="en-US" sz="1800"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mn-lt"/>
                        </a:rPr>
                        <a:t>$100</a:t>
                      </a:r>
                      <a:endParaRPr lang="en-US" sz="1800"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0514">
                <a:tc>
                  <a:txBody>
                    <a:bodyPr/>
                    <a:lstStyle/>
                    <a:p>
                      <a:pPr marL="0" marR="0">
                        <a:spcBef>
                          <a:spcPts val="0"/>
                        </a:spcBef>
                        <a:spcAft>
                          <a:spcPts val="0"/>
                        </a:spcAft>
                      </a:pPr>
                      <a:r>
                        <a:rPr lang="en-US" sz="1800" b="1" dirty="0">
                          <a:effectLst/>
                          <a:latin typeface="+mn-lt"/>
                        </a:rPr>
                        <a:t>In Japan</a:t>
                      </a:r>
                      <a:endParaRPr lang="en-US" sz="1800" b="1"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mn-lt"/>
                        </a:rPr>
                        <a:t>10,000 yen</a:t>
                      </a:r>
                      <a:endParaRPr lang="en-US" sz="1800"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mn-lt"/>
                        </a:rPr>
                        <a:t>10,000 yen</a:t>
                      </a:r>
                      <a:endParaRPr lang="en-US" sz="1800" dirty="0">
                        <a:effectLst/>
                        <a:latin typeface="+mn-lt"/>
                        <a:ea typeface="Times" panose="02020603050405020304" pitchFamily="18" charset="0"/>
                        <a:cs typeface="Times New Roman" panose="02020603050405020304" pitchFamily="18" charset="0"/>
                      </a:endParaRPr>
                    </a:p>
                  </a:txBody>
                  <a:tcPr marL="45720" marR="4572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8455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Exchange Rates in the Long Run: Theory of Purchasing Power Parity (PPP)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The theory of PPP states that exchange rates between two currencies will adjust to reflect changes in price levels.</a:t>
            </a:r>
          </a:p>
          <a:p>
            <a:r>
              <a:rPr lang="en-US" altLang="en-US" sz="2400" dirty="0">
                <a:solidFill>
                  <a:srgbClr val="000000"/>
                </a:solidFill>
                <a:ea typeface="ヒラギノ角ゴ Pro W3" charset="-128"/>
              </a:rPr>
              <a:t>PPP </a:t>
            </a:r>
            <a:r>
              <a:rPr lang="en-US" altLang="en-US" sz="2400" dirty="0">
                <a:solidFill>
                  <a:srgbClr val="000000"/>
                </a:solidFill>
                <a:ea typeface="ヒラギノ角ゴ Pro W3" charset="-128"/>
                <a:sym typeface="Symbol" panose="05050102010706020507" pitchFamily="18" charset="2"/>
              </a:rPr>
              <a:t> Domestic price level ↑ 10%, domestic currency ↓ 10%</a:t>
            </a:r>
          </a:p>
          <a:p>
            <a:pPr lvl="1"/>
            <a:r>
              <a:rPr lang="en-US" altLang="en-US" dirty="0">
                <a:solidFill>
                  <a:srgbClr val="000000"/>
                </a:solidFill>
                <a:ea typeface="ヒラギノ角ゴ Pro W3" charset="-128"/>
              </a:rPr>
              <a:t>Application of law of one price to price levels</a:t>
            </a:r>
            <a:endParaRPr lang="en-US" dirty="0"/>
          </a:p>
          <a:p>
            <a:pPr lvl="1"/>
            <a:r>
              <a:rPr lang="en-US" altLang="en-US" dirty="0">
                <a:solidFill>
                  <a:srgbClr val="000000"/>
                </a:solidFill>
                <a:ea typeface="ヒラギノ角ゴ Pro W3" charset="-128"/>
              </a:rPr>
              <a:t>Works in long run, not short run</a:t>
            </a:r>
            <a:endParaRPr lang="en-US" dirty="0"/>
          </a:p>
        </p:txBody>
      </p:sp>
    </p:spTree>
    <p:extLst>
      <p:ext uri="{BB962C8B-B14F-4D97-AF65-F5344CB8AC3E}">
        <p14:creationId xmlns:p14="http://schemas.microsoft.com/office/powerpoint/2010/main" val="162912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Exchange Rates in the Long Run: Theory of Purchasing Power Parity (PPP)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Problems with PPP</a:t>
            </a:r>
          </a:p>
          <a:p>
            <a:pPr lvl="1"/>
            <a:r>
              <a:rPr lang="en-US" altLang="en-US" dirty="0">
                <a:solidFill>
                  <a:srgbClr val="000000"/>
                </a:solidFill>
                <a:ea typeface="ヒラギノ角ゴ Pro W3" charset="-128"/>
              </a:rPr>
              <a:t>All goods are not identical in both countries (i.e., Toyota versus Chevy)</a:t>
            </a:r>
            <a:endParaRPr lang="en-US" dirty="0"/>
          </a:p>
          <a:p>
            <a:pPr lvl="1"/>
            <a:r>
              <a:rPr lang="en-US" altLang="en-US" dirty="0">
                <a:solidFill>
                  <a:srgbClr val="000000"/>
                </a:solidFill>
                <a:ea typeface="ヒラギノ角ゴ Pro W3" charset="-128"/>
              </a:rPr>
              <a:t>Many goods and services are not traded (e.g., haircuts, land, etc.)</a:t>
            </a:r>
            <a:endParaRPr lang="en-US" dirty="0"/>
          </a:p>
        </p:txBody>
      </p:sp>
    </p:spTree>
    <p:extLst>
      <p:ext uri="{BB962C8B-B14F-4D97-AF65-F5344CB8AC3E}">
        <p14:creationId xmlns:p14="http://schemas.microsoft.com/office/powerpoint/2010/main" val="285210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Figure 15.2 Purchasing Power Parity, United States/United Kingdom, 1973–2016 (Index: March 1973 = 100)</a:t>
            </a:r>
            <a:endParaRPr lang="en-US" dirty="0"/>
          </a:p>
        </p:txBody>
      </p:sp>
      <p:pic>
        <p:nvPicPr>
          <p:cNvPr id="4" name="Picture 2" descr="A line graph shows purchasing power parity, United States/United Kingdom for the period from 1973 to&#10;2016 (Index: March 1973 equals 100)."/>
          <p:cNvPicPr>
            <a:picLocks noChangeAspect="1" noChangeArrowheads="1"/>
          </p:cNvPicPr>
          <p:nvPr/>
        </p:nvPicPr>
        <p:blipFill>
          <a:blip r:embed="rId2" cstate="print"/>
          <a:srcRect/>
          <a:stretch>
            <a:fillRect/>
          </a:stretch>
        </p:blipFill>
        <p:spPr bwMode="auto">
          <a:xfrm>
            <a:off x="2781300" y="1850120"/>
            <a:ext cx="6629400" cy="3483881"/>
          </a:xfrm>
          <a:prstGeom prst="rect">
            <a:avLst/>
          </a:prstGeom>
          <a:noFill/>
          <a:ln w="9525">
            <a:noFill/>
            <a:miter lim="800000"/>
            <a:headEnd/>
            <a:tailEnd/>
          </a:ln>
        </p:spPr>
      </p:pic>
      <p:sp>
        <p:nvSpPr>
          <p:cNvPr id="3" name="Content Placeholder 2"/>
          <p:cNvSpPr>
            <a:spLocks noGrp="1"/>
          </p:cNvSpPr>
          <p:nvPr>
            <p:ph idx="1"/>
          </p:nvPr>
        </p:nvSpPr>
        <p:spPr>
          <a:xfrm>
            <a:off x="1981200" y="5715001"/>
            <a:ext cx="8229600" cy="411163"/>
          </a:xfrm>
        </p:spPr>
        <p:txBody>
          <a:bodyPr>
            <a:normAutofit lnSpcReduction="10000"/>
          </a:bodyPr>
          <a:lstStyle/>
          <a:p>
            <a:pPr marL="0" indent="0">
              <a:buNone/>
            </a:pPr>
            <a:r>
              <a:rPr lang="en-IN" sz="1200" i="1" dirty="0"/>
              <a:t>Source</a:t>
            </a:r>
            <a:r>
              <a:rPr lang="en-IN" sz="1200" dirty="0"/>
              <a:t>: Federal Reserve Bank of St. Louis FRED database: </a:t>
            </a:r>
            <a:r>
              <a:rPr lang="en-IN" sz="1200" dirty="0">
                <a:hlinkClick r:id="rId3"/>
              </a:rPr>
              <a:t>https://fred.stlouisfed.org/series/CP0000GBM086NEST</a:t>
            </a:r>
            <a:r>
              <a:rPr lang="en-IN" sz="1200" dirty="0"/>
              <a:t>; </a:t>
            </a:r>
            <a:r>
              <a:rPr lang="en-IN" sz="1200" dirty="0">
                <a:hlinkClick r:id="rId4"/>
              </a:rPr>
              <a:t>https://fred.stlouisfed.org/series/CPIAUCNS</a:t>
            </a:r>
            <a:r>
              <a:rPr lang="en-IN" sz="1200" dirty="0"/>
              <a:t>; </a:t>
            </a:r>
            <a:r>
              <a:rPr lang="en-IN" sz="1200" dirty="0">
                <a:hlinkClick r:id="rId5"/>
              </a:rPr>
              <a:t>https://fred.stlouisfed.org/series/EXUSUK</a:t>
            </a:r>
            <a:r>
              <a:rPr lang="en-IN" sz="1200" dirty="0"/>
              <a:t>.</a:t>
            </a:r>
            <a:endParaRPr lang="en-US" sz="1200" dirty="0"/>
          </a:p>
        </p:txBody>
      </p:sp>
    </p:spTree>
    <p:extLst>
      <p:ext uri="{BB962C8B-B14F-4D97-AF65-F5344CB8AC3E}">
        <p14:creationId xmlns:p14="http://schemas.microsoft.com/office/powerpoint/2010/main" val="16312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000" dirty="0">
                <a:ea typeface="ヒラギノ角ゴ Pro W3" charset="-128"/>
              </a:rPr>
              <a:t>Exchange Rates in the Long Run: Factors Affecting Exchange Rates in Long Run</a:t>
            </a:r>
            <a:r>
              <a:rPr lang="en-US" altLang="en-US" sz="2600" dirty="0">
                <a:ea typeface="ヒラギノ角ゴ Pro W3" charset="-128"/>
              </a:rPr>
              <a:t> </a:t>
            </a:r>
            <a:r>
              <a:rPr lang="en-US" altLang="en-US" sz="1800" dirty="0">
                <a:ea typeface="ヒラギノ角ゴ Pro W3" charset="-128"/>
              </a:rPr>
              <a:t>(1 of 3)</a:t>
            </a:r>
            <a:endParaRPr lang="en-US" sz="1800"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Basic Principle: If a factor increases demand for domestic goods relative to foreign goods, the exchange rate </a:t>
            </a:r>
            <a:r>
              <a:rPr lang="en-US" altLang="en-US" sz="2400" dirty="0">
                <a:solidFill>
                  <a:srgbClr val="000000"/>
                </a:solidFill>
                <a:ea typeface="ヒラギノ角ゴ Pro W3" charset="-128"/>
                <a:sym typeface="Symbol" panose="05050102010706020507" pitchFamily="18" charset="2"/>
              </a:rPr>
              <a:t>↑</a:t>
            </a:r>
          </a:p>
          <a:p>
            <a:r>
              <a:rPr lang="en-US" altLang="en-US" sz="2400" dirty="0">
                <a:solidFill>
                  <a:srgbClr val="000000"/>
                </a:solidFill>
                <a:ea typeface="ヒラギノ角ゴ Pro W3" charset="-128"/>
              </a:rPr>
              <a:t>The four major factors are relative price levels, tariffs and quotas, preferences for domestic vs. foreign goods, and productivity.</a:t>
            </a:r>
            <a:endParaRPr lang="en-US" sz="2400" dirty="0"/>
          </a:p>
        </p:txBody>
      </p:sp>
    </p:spTree>
    <p:extLst>
      <p:ext uri="{BB962C8B-B14F-4D97-AF65-F5344CB8AC3E}">
        <p14:creationId xmlns:p14="http://schemas.microsoft.com/office/powerpoint/2010/main" val="295448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000" dirty="0">
                <a:ea typeface="ヒラギノ角ゴ Pro W3" charset="-128"/>
              </a:rPr>
              <a:t>Exchange Rates in the Long Run: Factors Affecting Exchange Rates in Long Run</a:t>
            </a:r>
            <a:r>
              <a:rPr lang="en-US" altLang="en-US" sz="2600" dirty="0">
                <a:ea typeface="ヒラギノ角ゴ Pro W3" charset="-128"/>
              </a:rPr>
              <a:t> </a:t>
            </a:r>
            <a:r>
              <a:rPr lang="en-US" altLang="en-US" sz="1800" dirty="0">
                <a:ea typeface="ヒラギノ角ゴ Pro W3" charset="-128"/>
              </a:rPr>
              <a:t>(2 of 3)</a:t>
            </a:r>
            <a:endParaRPr lang="en-US" sz="1800"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Relative price levels: a rise in relative price levels cause a country</a:t>
            </a:r>
            <a:r>
              <a:rPr lang="ja-JP" altLang="en-US" sz="2400" dirty="0"/>
              <a:t>’</a:t>
            </a:r>
            <a:r>
              <a:rPr lang="en-US" altLang="ja-JP" sz="2400" dirty="0">
                <a:solidFill>
                  <a:srgbClr val="000000"/>
                </a:solidFill>
                <a:ea typeface="ヒラギノ角ゴ Pro W3" charset="-128"/>
              </a:rPr>
              <a:t>s currency to depreciate.</a:t>
            </a:r>
          </a:p>
          <a:p>
            <a:r>
              <a:rPr lang="en-US" altLang="en-US" sz="2400" dirty="0">
                <a:solidFill>
                  <a:srgbClr val="000000"/>
                </a:solidFill>
                <a:ea typeface="ヒラギノ角ゴ Pro W3" charset="-128"/>
              </a:rPr>
              <a:t>Tariffs and quotas: increasing trade barriers causes a country</a:t>
            </a:r>
            <a:r>
              <a:rPr lang="ja-JP" altLang="en-US" sz="2400" dirty="0"/>
              <a:t>’</a:t>
            </a:r>
            <a:r>
              <a:rPr lang="en-US" altLang="ja-JP" sz="2400" dirty="0">
                <a:solidFill>
                  <a:srgbClr val="000000"/>
                </a:solidFill>
                <a:ea typeface="ヒラギノ角ゴ Pro W3" charset="-128"/>
              </a:rPr>
              <a:t>s currency to appreciate.</a:t>
            </a:r>
            <a:endParaRPr lang="en-US" sz="2400" dirty="0"/>
          </a:p>
        </p:txBody>
      </p:sp>
    </p:spTree>
    <p:extLst>
      <p:ext uri="{BB962C8B-B14F-4D97-AF65-F5344CB8AC3E}">
        <p14:creationId xmlns:p14="http://schemas.microsoft.com/office/powerpoint/2010/main" val="3701805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000" dirty="0">
                <a:ea typeface="ヒラギノ角ゴ Pro W3" charset="-128"/>
              </a:rPr>
              <a:t>Exchange Rates in the Long Run: Factors Affecting Exchange Rates in Long Run</a:t>
            </a:r>
            <a:r>
              <a:rPr lang="en-US" altLang="en-US" sz="2600" dirty="0">
                <a:ea typeface="ヒラギノ角ゴ Pro W3" charset="-128"/>
              </a:rPr>
              <a:t> </a:t>
            </a:r>
            <a:r>
              <a:rPr lang="en-US" altLang="en-US" sz="1800" dirty="0">
                <a:ea typeface="ヒラギノ角ゴ Pro W3" charset="-128"/>
              </a:rPr>
              <a:t>(3 of 3)</a:t>
            </a:r>
            <a:endParaRPr lang="en-US" sz="1800"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Preferences for domestic vs. foreign goods: increased demand for a country</a:t>
            </a:r>
            <a:r>
              <a:rPr lang="ja-JP" altLang="en-US" sz="2400" dirty="0"/>
              <a:t>’</a:t>
            </a:r>
            <a:r>
              <a:rPr lang="en-US" altLang="ja-JP" sz="2400" dirty="0">
                <a:solidFill>
                  <a:srgbClr val="000000"/>
                </a:solidFill>
                <a:ea typeface="ヒラギノ角ゴ Pro W3" charset="-128"/>
              </a:rPr>
              <a:t>s good causes its currency to appreciate; increased demand for imports causes the domestic currency to depreciate.</a:t>
            </a:r>
          </a:p>
          <a:p>
            <a:r>
              <a:rPr lang="en-US" altLang="en-US" sz="2400" dirty="0">
                <a:solidFill>
                  <a:srgbClr val="000000"/>
                </a:solidFill>
                <a:ea typeface="ヒラギノ角ゴ Pro W3" charset="-128"/>
              </a:rPr>
              <a:t>Productivity: if a country is more productive relative to another, its currency appreciates.</a:t>
            </a:r>
            <a:endParaRPr lang="en-US" sz="2400" dirty="0"/>
          </a:p>
        </p:txBody>
      </p:sp>
    </p:spTree>
    <p:extLst>
      <p:ext uri="{BB962C8B-B14F-4D97-AF65-F5344CB8AC3E}">
        <p14:creationId xmlns:p14="http://schemas.microsoft.com/office/powerpoint/2010/main" val="283508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Table 15.1 Summary Factors That Affect Exchange Rates in the Long Run</a:t>
            </a:r>
            <a:endParaRPr lang="en-US" sz="2400" dirty="0"/>
          </a:p>
        </p:txBody>
      </p:sp>
      <p:graphicFrame>
        <p:nvGraphicFramePr>
          <p:cNvPr id="4" name="Table 3"/>
          <p:cNvGraphicFramePr>
            <a:graphicFrameLocks noGrp="1"/>
          </p:cNvGraphicFramePr>
          <p:nvPr/>
        </p:nvGraphicFramePr>
        <p:xfrm>
          <a:off x="2324100" y="1866901"/>
          <a:ext cx="7543800" cy="3124201"/>
        </p:xfrm>
        <a:graphic>
          <a:graphicData uri="http://schemas.openxmlformats.org/drawingml/2006/table">
            <a:tbl>
              <a:tblPr firstRow="1" bandRow="1">
                <a:tableStyleId>{2D5ABB26-0587-4C30-8999-92F81FD0307C}</a:tableStyleId>
              </a:tblPr>
              <a:tblGrid>
                <a:gridCol w="2735664">
                  <a:extLst>
                    <a:ext uri="{9D8B030D-6E8A-4147-A177-3AD203B41FA5}">
                      <a16:colId xmlns:a16="http://schemas.microsoft.com/office/drawing/2014/main" val="20000"/>
                    </a:ext>
                  </a:extLst>
                </a:gridCol>
                <a:gridCol w="1657978">
                  <a:extLst>
                    <a:ext uri="{9D8B030D-6E8A-4147-A177-3AD203B41FA5}">
                      <a16:colId xmlns:a16="http://schemas.microsoft.com/office/drawing/2014/main" val="20001"/>
                    </a:ext>
                  </a:extLst>
                </a:gridCol>
                <a:gridCol w="3150158">
                  <a:extLst>
                    <a:ext uri="{9D8B030D-6E8A-4147-A177-3AD203B41FA5}">
                      <a16:colId xmlns:a16="http://schemas.microsoft.com/office/drawing/2014/main" val="20002"/>
                    </a:ext>
                  </a:extLst>
                </a:gridCol>
              </a:tblGrid>
              <a:tr h="1220471">
                <a:tc>
                  <a:txBody>
                    <a:bodyPr/>
                    <a:lstStyle/>
                    <a:p>
                      <a:pPr algn="ctr"/>
                      <a:r>
                        <a:rPr lang="en-US" sz="1800" b="1" dirty="0"/>
                        <a:t>Factor</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Change in Factor</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Response of the Exchange Rate, </a:t>
                      </a:r>
                      <a:r>
                        <a:rPr lang="en-US" sz="1800" b="1" i="1" dirty="0"/>
                        <a:t>E</a:t>
                      </a:r>
                      <a:r>
                        <a:rPr lang="en-US" sz="1800" b="1" dirty="0"/>
                        <a:t>*</a:t>
                      </a:r>
                    </a:p>
                    <a:p>
                      <a:pPr algn="ctr"/>
                      <a:r>
                        <a:rPr lang="en-US" sz="1800" b="1" dirty="0"/>
                        <a:t>(in terms of domestic currency)</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0746">
                <a:tc>
                  <a:txBody>
                    <a:bodyPr/>
                    <a:lstStyle/>
                    <a:p>
                      <a:r>
                        <a:rPr lang="en-US" sz="1800" dirty="0"/>
                        <a:t>Domestic price</a:t>
                      </a:r>
                      <a:r>
                        <a:rPr lang="en-US" sz="1800" baseline="0" dirty="0"/>
                        <a:t> level</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Depreciation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0746">
                <a:tc>
                  <a:txBody>
                    <a:bodyPr/>
                    <a:lstStyle/>
                    <a:p>
                      <a:r>
                        <a:rPr lang="en-US" sz="1800" dirty="0"/>
                        <a:t>Trade barriers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Appreciation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0746">
                <a:tc>
                  <a:txBody>
                    <a:bodyPr/>
                    <a:lstStyle/>
                    <a:p>
                      <a:r>
                        <a:rPr lang="en-US" sz="1800" dirty="0"/>
                        <a:t>Import 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Depreciation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0746">
                <a:tc>
                  <a:txBody>
                    <a:bodyPr/>
                    <a:lstStyle/>
                    <a:p>
                      <a:r>
                        <a:rPr lang="en-US" sz="1800" dirty="0"/>
                        <a:t>Export 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Appreciation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0746">
                <a:tc>
                  <a:txBody>
                    <a:bodyPr/>
                    <a:lstStyle/>
                    <a:p>
                      <a:r>
                        <a:rPr lang="en-US" sz="1800" dirty="0"/>
                        <a:t>Productivity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Appreciation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2369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Exchange Rates in the Short Run</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In the short run, an exchange rate is the price of domestic bank deposits in terms of foreign bank deposits.</a:t>
            </a:r>
          </a:p>
          <a:p>
            <a:r>
              <a:rPr lang="en-US" altLang="en-US" sz="2400" dirty="0">
                <a:solidFill>
                  <a:srgbClr val="000000"/>
                </a:solidFill>
                <a:ea typeface="ヒラギノ角ゴ Pro W3" charset="-128"/>
              </a:rPr>
              <a:t>We will rely on the tools developed in Chapter 4 for the determinants of asset demand.</a:t>
            </a:r>
          </a:p>
          <a:p>
            <a:r>
              <a:rPr lang="en-US" altLang="en-US" sz="2400" dirty="0">
                <a:solidFill>
                  <a:srgbClr val="000000"/>
                </a:solidFill>
                <a:ea typeface="ヒラギノ角ゴ Pro W3" charset="-128"/>
              </a:rPr>
              <a:t>The usual approach to supply-demand analysis focused on import/export demand</a:t>
            </a:r>
          </a:p>
          <a:p>
            <a:r>
              <a:rPr lang="en-US" altLang="en-US" sz="2400" dirty="0">
                <a:solidFill>
                  <a:srgbClr val="000000"/>
                </a:solidFill>
                <a:ea typeface="ヒラギノ角ゴ Pro W3" charset="-128"/>
              </a:rPr>
              <a:t>Here, we emphasize stocks rather than flows, because flows are small relative to the domestic and foreign asset stocks.</a:t>
            </a:r>
            <a:endParaRPr lang="en-US" sz="2400" dirty="0"/>
          </a:p>
          <a:p>
            <a:endParaRPr lang="en-US" sz="2400" dirty="0"/>
          </a:p>
        </p:txBody>
      </p:sp>
    </p:spTree>
    <p:extLst>
      <p:ext uri="{BB962C8B-B14F-4D97-AF65-F5344CB8AC3E}">
        <p14:creationId xmlns:p14="http://schemas.microsoft.com/office/powerpoint/2010/main" val="235688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Exchange Rates in the Short Run: Supply Curve Analysis</a:t>
            </a:r>
            <a:endParaRPr lang="en-US" dirty="0"/>
          </a:p>
        </p:txBody>
      </p:sp>
      <p:sp>
        <p:nvSpPr>
          <p:cNvPr id="3" name="Content Placeholder 2"/>
          <p:cNvSpPr>
            <a:spLocks noGrp="1"/>
          </p:cNvSpPr>
          <p:nvPr>
            <p:ph idx="1"/>
          </p:nvPr>
        </p:nvSpPr>
        <p:spPr/>
        <p:txBody>
          <a:bodyPr/>
          <a:lstStyle/>
          <a:p>
            <a:pPr>
              <a:spcBef>
                <a:spcPts val="1200"/>
              </a:spcBef>
            </a:pPr>
            <a:r>
              <a:rPr lang="en-US" altLang="en-US" sz="2400" dirty="0">
                <a:solidFill>
                  <a:srgbClr val="000000"/>
                </a:solidFill>
                <a:ea typeface="ヒラギノ角ゴ Pro W3" charset="-128"/>
              </a:rPr>
              <a:t>We will use the US as the </a:t>
            </a:r>
            <a:r>
              <a:rPr lang="ja-JP" altLang="en-US" sz="2400" dirty="0"/>
              <a:t>“</a:t>
            </a:r>
            <a:r>
              <a:rPr lang="en-US" altLang="ja-JP" sz="2400" dirty="0">
                <a:solidFill>
                  <a:srgbClr val="000000"/>
                </a:solidFill>
                <a:ea typeface="ヒラギノ角ゴ Pro W3" charset="-128"/>
              </a:rPr>
              <a:t>home country,</a:t>
            </a:r>
            <a:r>
              <a:rPr lang="ja-JP" altLang="en-US" sz="2400" dirty="0"/>
              <a:t>”</a:t>
            </a:r>
            <a:r>
              <a:rPr lang="en-US" altLang="ja-JP" sz="2400" dirty="0">
                <a:solidFill>
                  <a:srgbClr val="000000"/>
                </a:solidFill>
                <a:ea typeface="ヒラギノ角ゴ Pro W3" charset="-128"/>
              </a:rPr>
              <a:t> so domestic assets are denominated in US dollars. We will use </a:t>
            </a:r>
            <a:r>
              <a:rPr lang="ja-JP" altLang="en-US" sz="2400" dirty="0"/>
              <a:t>“</a:t>
            </a:r>
            <a:r>
              <a:rPr lang="en-US" altLang="ja-JP" sz="2400" dirty="0">
                <a:solidFill>
                  <a:srgbClr val="000000"/>
                </a:solidFill>
                <a:ea typeface="ヒラギノ角ゴ Pro W3" charset="-128"/>
              </a:rPr>
              <a:t>euros</a:t>
            </a:r>
            <a:r>
              <a:rPr lang="ja-JP" altLang="en-US" sz="2400" dirty="0"/>
              <a:t>”</a:t>
            </a:r>
            <a:r>
              <a:rPr lang="en-US" altLang="ja-JP" sz="2400" dirty="0">
                <a:solidFill>
                  <a:srgbClr val="000000"/>
                </a:solidFill>
                <a:ea typeface="ヒラギノ角ゴ Pro W3" charset="-128"/>
              </a:rPr>
              <a:t> the generically represent any foreign country's currency.</a:t>
            </a:r>
          </a:p>
          <a:p>
            <a:pPr>
              <a:spcBef>
                <a:spcPts val="1200"/>
              </a:spcBef>
            </a:pPr>
            <a:r>
              <a:rPr lang="en-US" altLang="en-US" sz="2400" dirty="0">
                <a:solidFill>
                  <a:srgbClr val="000000"/>
                </a:solidFill>
                <a:ea typeface="ヒラギノ角ゴ Pro W3" charset="-128"/>
              </a:rPr>
              <a:t>Dollar assets supplied is primarily the quantity of bank deposits, bonds, and equities in the United States. This is fairly fixed in the short-run.</a:t>
            </a:r>
          </a:p>
          <a:p>
            <a:pPr>
              <a:spcBef>
                <a:spcPts val="1200"/>
              </a:spcBef>
            </a:pPr>
            <a:r>
              <a:rPr lang="en-US" altLang="en-US" sz="2400" dirty="0">
                <a:solidFill>
                  <a:srgbClr val="000000"/>
                </a:solidFill>
                <a:ea typeface="ヒラギノ角ゴ Pro W3" charset="-128"/>
              </a:rPr>
              <a:t>The quantity supplied at any exchange rate does not change, so the supply curve, </a:t>
            </a:r>
            <a:r>
              <a:rPr lang="en-US" altLang="en-US" sz="2400" i="1" dirty="0">
                <a:solidFill>
                  <a:srgbClr val="000000"/>
                </a:solidFill>
                <a:ea typeface="ヒラギノ角ゴ Pro W3" charset="-128"/>
              </a:rPr>
              <a:t>S</a:t>
            </a:r>
            <a:r>
              <a:rPr lang="en-US" altLang="en-US" sz="2400" dirty="0">
                <a:solidFill>
                  <a:srgbClr val="000000"/>
                </a:solidFill>
                <a:ea typeface="ヒラギノ角ゴ Pro W3" charset="-128"/>
              </a:rPr>
              <a:t>, is vertical.</a:t>
            </a:r>
            <a:endParaRPr lang="en-US" sz="2400" dirty="0"/>
          </a:p>
        </p:txBody>
      </p:sp>
    </p:spTree>
    <p:extLst>
      <p:ext uri="{BB962C8B-B14F-4D97-AF65-F5344CB8AC3E}">
        <p14:creationId xmlns:p14="http://schemas.microsoft.com/office/powerpoint/2010/main" val="235574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Chapter Preview</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In this chapter, we develop a modern view of exchange rate determination that explains recent behavior in the foreign exchange market. Topics include:</a:t>
            </a:r>
          </a:p>
          <a:p>
            <a:pPr lvl="1"/>
            <a:r>
              <a:rPr lang="en-US" altLang="en-US" dirty="0">
                <a:solidFill>
                  <a:srgbClr val="000000"/>
                </a:solidFill>
                <a:ea typeface="ヒラギノ角ゴ Pro W3" charset="-128"/>
              </a:rPr>
              <a:t>Foreign Exchange Market</a:t>
            </a:r>
            <a:endParaRPr lang="en-US" dirty="0"/>
          </a:p>
          <a:p>
            <a:pPr lvl="1"/>
            <a:r>
              <a:rPr lang="en-US" altLang="en-US" dirty="0">
                <a:solidFill>
                  <a:srgbClr val="000000"/>
                </a:solidFill>
                <a:ea typeface="ヒラギノ角ゴ Pro W3" charset="-128"/>
              </a:rPr>
              <a:t>Exchange Rates in the Long Run</a:t>
            </a:r>
            <a:endParaRPr lang="en-US" dirty="0"/>
          </a:p>
          <a:p>
            <a:pPr lvl="1"/>
            <a:r>
              <a:rPr lang="en-US" altLang="en-US" dirty="0">
                <a:solidFill>
                  <a:srgbClr val="000000"/>
                </a:solidFill>
                <a:ea typeface="ヒラギノ角ゴ Pro W3" charset="-128"/>
              </a:rPr>
              <a:t>Exchange Rates in the Short Run</a:t>
            </a:r>
            <a:endParaRPr lang="en-US" dirty="0"/>
          </a:p>
          <a:p>
            <a:pPr lvl="1"/>
            <a:r>
              <a:rPr lang="en-US" altLang="en-US" dirty="0">
                <a:solidFill>
                  <a:srgbClr val="000000"/>
                </a:solidFill>
                <a:ea typeface="ヒラギノ角ゴ Pro W3" charset="-128"/>
              </a:rPr>
              <a:t>Explaining Changes in Exchange Rates</a:t>
            </a:r>
            <a:endParaRPr lang="en-US" dirty="0"/>
          </a:p>
        </p:txBody>
      </p:sp>
    </p:spTree>
    <p:extLst>
      <p:ext uri="{BB962C8B-B14F-4D97-AF65-F5344CB8AC3E}">
        <p14:creationId xmlns:p14="http://schemas.microsoft.com/office/powerpoint/2010/main" val="303016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Exchange Rates in the Short Run: Demand Curve Analysis</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The demand curve traces out the quantity demanded at each current exchange rate</a:t>
            </a:r>
          </a:p>
          <a:p>
            <a:r>
              <a:rPr lang="en-US" altLang="en-US" sz="2400" dirty="0">
                <a:solidFill>
                  <a:srgbClr val="000000"/>
                </a:solidFill>
                <a:ea typeface="ヒラギノ角ゴ Pro W3" charset="-128"/>
              </a:rPr>
              <a:t>The current exchange rate and the expected future exchange rate are held constant in this analysis.</a:t>
            </a:r>
          </a:p>
          <a:p>
            <a:r>
              <a:rPr lang="en-US" altLang="en-US" sz="2400" dirty="0">
                <a:solidFill>
                  <a:srgbClr val="000000"/>
                </a:solidFill>
                <a:ea typeface="ヒラギノ角ゴ Pro W3" charset="-128"/>
              </a:rPr>
              <a:t>Let</a:t>
            </a:r>
            <a:r>
              <a:rPr lang="ja-JP" altLang="en-US" sz="2400" dirty="0"/>
              <a:t>’</a:t>
            </a:r>
            <a:r>
              <a:rPr lang="en-US" altLang="ja-JP" sz="2400" dirty="0">
                <a:solidFill>
                  <a:srgbClr val="000000"/>
                </a:solidFill>
                <a:ea typeface="ヒラギノ角ゴ Pro W3" charset="-128"/>
              </a:rPr>
              <a:t>s see a specific example that illustrates this point.</a:t>
            </a:r>
            <a:endParaRPr lang="en-US" sz="2400" dirty="0"/>
          </a:p>
        </p:txBody>
      </p:sp>
    </p:spTree>
    <p:extLst>
      <p:ext uri="{BB962C8B-B14F-4D97-AF65-F5344CB8AC3E}">
        <p14:creationId xmlns:p14="http://schemas.microsoft.com/office/powerpoint/2010/main" val="113468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Figure 15.3 Equilibrium in the Foreign Exchange Market</a:t>
            </a:r>
            <a:endParaRPr lang="en-US" sz="2400" dirty="0"/>
          </a:p>
        </p:txBody>
      </p:sp>
      <p:pic>
        <p:nvPicPr>
          <p:cNvPr id="4" name="Content Placeholder 3" descr="The vertical axis is labeled &quot;Exchange Rate, E sub(t) (euros/dollar)&quot; and shows values 0.95, E star equals 1.00, and 1.05 from bottom to top. The horizontal axis is labeled &quot;Quantity of Dollar Assets.&quot; A line parallel to the vertical axis represents supply S. A downward sloping line from exchange rate equals 1.05 intersects the supply line at point B corresponding to exchange rate of 1.00. A point corresponding to exchange rate of 0.95 in this downward sloping line is labeled C. The part of the graph above point B is labeled &quot;Excess supply at E sub(A) causes the value of the dollar to fall.&quot; The part of the graph below point B is labeled &quot;Excess demand at E sub(C) causes the value of the dollar to rise.&quot;"/>
          <p:cNvPicPr>
            <a:picLocks noGrp="1" noChangeAspect="1" noChangeArrowheads="1"/>
          </p:cNvPicPr>
          <p:nvPr>
            <p:ph idx="1"/>
          </p:nvPr>
        </p:nvPicPr>
        <p:blipFill>
          <a:blip r:embed="rId2" cstate="print"/>
          <a:srcRect/>
          <a:stretch>
            <a:fillRect/>
          </a:stretch>
        </p:blipFill>
        <p:spPr bwMode="auto">
          <a:xfrm>
            <a:off x="3295812" y="1846346"/>
            <a:ext cx="5600379" cy="3868655"/>
          </a:xfrm>
          <a:prstGeom prst="rect">
            <a:avLst/>
          </a:prstGeom>
          <a:noFill/>
          <a:ln w="9525">
            <a:noFill/>
            <a:miter lim="800000"/>
            <a:headEnd/>
            <a:tailEnd/>
          </a:ln>
        </p:spPr>
      </p:pic>
    </p:spTree>
    <p:extLst>
      <p:ext uri="{BB962C8B-B14F-4D97-AF65-F5344CB8AC3E}">
        <p14:creationId xmlns:p14="http://schemas.microsoft.com/office/powerpoint/2010/main" val="3822449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Deriving the Demand Curve</a:t>
            </a:r>
            <a:endParaRPr lang="en-US" dirty="0"/>
          </a:p>
        </p:txBody>
      </p:sp>
      <p:graphicFrame>
        <p:nvGraphicFramePr>
          <p:cNvPr id="5" name="Table 4"/>
          <p:cNvGraphicFramePr>
            <a:graphicFrameLocks noGrp="1"/>
          </p:cNvGraphicFramePr>
          <p:nvPr/>
        </p:nvGraphicFramePr>
        <p:xfrm>
          <a:off x="2590800" y="1676400"/>
          <a:ext cx="6504940" cy="2600960"/>
        </p:xfrm>
        <a:graphic>
          <a:graphicData uri="http://schemas.openxmlformats.org/drawingml/2006/table">
            <a:tbl>
              <a:tblPr firstRow="1" bandRow="1">
                <a:tableStyleId>{2D5ABB26-0587-4C30-8999-92F81FD0307C}</a:tableStyleId>
              </a:tblPr>
              <a:tblGrid>
                <a:gridCol w="345694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13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Times"/>
                          <a:cs typeface="Times New Roman"/>
                        </a:rPr>
                        <a:t>Assume </a:t>
                      </a:r>
                      <a:r>
                        <a:rPr lang="en-US" sz="1800" i="1" dirty="0" err="1">
                          <a:effectLst/>
                          <a:latin typeface="+mn-lt"/>
                          <a:ea typeface="Times"/>
                          <a:cs typeface="Times New Roman"/>
                        </a:rPr>
                        <a:t>i</a:t>
                      </a:r>
                      <a:r>
                        <a:rPr lang="en-US" sz="1800" i="1" baseline="30000" dirty="0" err="1">
                          <a:effectLst/>
                          <a:latin typeface="+mn-lt"/>
                          <a:ea typeface="Times"/>
                          <a:cs typeface="Times New Roman"/>
                        </a:rPr>
                        <a:t>F</a:t>
                      </a:r>
                      <a:r>
                        <a:rPr lang="en-US" sz="1800" dirty="0">
                          <a:effectLst/>
                          <a:latin typeface="+mn-lt"/>
                          <a:ea typeface="Times"/>
                          <a:cs typeface="Times New Roman"/>
                        </a:rPr>
                        <a:t> = 5%, </a:t>
                      </a:r>
                      <a:r>
                        <a:rPr lang="en-US" sz="1800" i="1" dirty="0">
                          <a:effectLst/>
                          <a:latin typeface="+mn-lt"/>
                          <a:ea typeface="Times"/>
                          <a:cs typeface="Times New Roman"/>
                        </a:rPr>
                        <a:t>E</a:t>
                      </a:r>
                      <a:r>
                        <a:rPr lang="en-US" sz="1800" i="1" baseline="30000" dirty="0">
                          <a:effectLst/>
                          <a:latin typeface="+mn-lt"/>
                          <a:ea typeface="Times"/>
                          <a:cs typeface="Times New Roman"/>
                        </a:rPr>
                        <a:t>e</a:t>
                      </a:r>
                      <a:r>
                        <a:rPr lang="en-US" sz="1800" i="1" baseline="-25000" dirty="0">
                          <a:effectLst/>
                          <a:latin typeface="+mn-lt"/>
                          <a:ea typeface="Times"/>
                          <a:cs typeface="Times New Roman"/>
                        </a:rPr>
                        <a:t>t+1</a:t>
                      </a:r>
                      <a:r>
                        <a:rPr lang="en-US" sz="1800" dirty="0">
                          <a:effectLst/>
                          <a:latin typeface="+mn-lt"/>
                          <a:ea typeface="Times"/>
                          <a:cs typeface="Times New Roman"/>
                        </a:rPr>
                        <a:t> = 1 euro/$</a:t>
                      </a:r>
                    </a:p>
                    <a:p>
                      <a:pPr>
                        <a:spcAft>
                          <a:spcPts val="0"/>
                        </a:spcAft>
                      </a:pPr>
                      <a:endParaRPr lang="en-US" sz="1800" dirty="0">
                        <a:effectLst/>
                        <a:latin typeface="+mn-lt"/>
                        <a:ea typeface="Times"/>
                        <a:cs typeface="Times New Roman"/>
                      </a:endParaRP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800" dirty="0">
                          <a:solidFill>
                            <a:schemeClr val="bg1"/>
                          </a:solidFill>
                          <a:effectLst/>
                          <a:latin typeface="+mn-lt"/>
                          <a:ea typeface="Times"/>
                          <a:cs typeface="Times New Roman"/>
                        </a:rPr>
                        <a:t>Blank</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3080">
                <a:tc>
                  <a:txBody>
                    <a:bodyPr/>
                    <a:lstStyle/>
                    <a:p>
                      <a:pPr>
                        <a:spcAft>
                          <a:spcPts val="0"/>
                        </a:spcAft>
                      </a:pPr>
                      <a:r>
                        <a:rPr lang="en-US" sz="1800" b="1" dirty="0">
                          <a:effectLst/>
                          <a:latin typeface="+mn-lt"/>
                          <a:ea typeface="Times"/>
                          <a:cs typeface="Times New Roman"/>
                        </a:rPr>
                        <a:t>Point</a:t>
                      </a:r>
                      <a:endParaRPr lang="en-US" sz="1800" dirty="0">
                        <a:effectLst/>
                        <a:latin typeface="+mn-lt"/>
                        <a:ea typeface="Times"/>
                        <a:cs typeface="Times New Roman"/>
                      </a:endParaRP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Times"/>
                          <a:cs typeface="Times New Roman"/>
                        </a:rPr>
                        <a:t> </a:t>
                      </a:r>
                      <a:r>
                        <a:rPr lang="en-US" sz="1800" dirty="0">
                          <a:solidFill>
                            <a:schemeClr val="bg1"/>
                          </a:solidFill>
                          <a:effectLst/>
                          <a:latin typeface="+mn-lt"/>
                          <a:ea typeface="Times"/>
                          <a:cs typeface="Times New Roman"/>
                        </a:rPr>
                        <a:t>Blank</a:t>
                      </a:r>
                      <a:endParaRPr lang="en-US" sz="1800" dirty="0">
                        <a:effectLst/>
                        <a:latin typeface="+mn-lt"/>
                        <a:ea typeface="Times"/>
                        <a:cs typeface="Times New Roman"/>
                      </a:endParaRP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3080">
                <a:tc>
                  <a:txBody>
                    <a:bodyPr/>
                    <a:lstStyle/>
                    <a:p>
                      <a:pPr>
                        <a:spcAft>
                          <a:spcPts val="0"/>
                        </a:spcAft>
                      </a:pPr>
                      <a:r>
                        <a:rPr lang="en-US" sz="1800" dirty="0">
                          <a:effectLst/>
                          <a:latin typeface="+mn-lt"/>
                          <a:ea typeface="Times"/>
                          <a:cs typeface="Times New Roman"/>
                        </a:rPr>
                        <a:t>A: </a:t>
                      </a:r>
                      <a:r>
                        <a:rPr lang="en-US" sz="1800" i="1" dirty="0">
                          <a:effectLst/>
                          <a:latin typeface="+mn-lt"/>
                          <a:ea typeface="Times"/>
                          <a:cs typeface="Times New Roman"/>
                        </a:rPr>
                        <a:t>E</a:t>
                      </a:r>
                      <a:r>
                        <a:rPr lang="en-US" sz="1800" i="1" baseline="-25000" dirty="0">
                          <a:effectLst/>
                          <a:latin typeface="+mn-lt"/>
                          <a:ea typeface="Times"/>
                          <a:cs typeface="Times New Roman"/>
                        </a:rPr>
                        <a:t>t</a:t>
                      </a:r>
                      <a:r>
                        <a:rPr lang="en-US" sz="1800" dirty="0">
                          <a:effectLst/>
                          <a:latin typeface="+mn-lt"/>
                          <a:ea typeface="Times"/>
                          <a:cs typeface="Times New Roman"/>
                        </a:rPr>
                        <a:t> = 1.05</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800" dirty="0">
                          <a:effectLst/>
                          <a:latin typeface="+mn-lt"/>
                          <a:ea typeface="Times"/>
                          <a:cs typeface="Times New Roman"/>
                        </a:rPr>
                        <a:t>(1.00 – 1.05)/1.05 = −4.8%</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3080">
                <a:tc>
                  <a:txBody>
                    <a:bodyPr/>
                    <a:lstStyle/>
                    <a:p>
                      <a:pPr>
                        <a:spcAft>
                          <a:spcPts val="0"/>
                        </a:spcAft>
                      </a:pPr>
                      <a:r>
                        <a:rPr lang="en-US" sz="1800">
                          <a:effectLst/>
                          <a:latin typeface="+mn-lt"/>
                          <a:ea typeface="Times"/>
                          <a:cs typeface="Times New Roman"/>
                        </a:rPr>
                        <a:t>B: </a:t>
                      </a:r>
                      <a:r>
                        <a:rPr lang="en-US" sz="1800" i="1">
                          <a:effectLst/>
                          <a:latin typeface="+mn-lt"/>
                          <a:ea typeface="Times"/>
                          <a:cs typeface="Times New Roman"/>
                        </a:rPr>
                        <a:t>E</a:t>
                      </a:r>
                      <a:r>
                        <a:rPr lang="en-US" sz="1800" i="1" baseline="-25000">
                          <a:effectLst/>
                          <a:latin typeface="+mn-lt"/>
                          <a:ea typeface="Times"/>
                          <a:cs typeface="Times New Roman"/>
                        </a:rPr>
                        <a:t>t</a:t>
                      </a:r>
                      <a:r>
                        <a:rPr lang="en-US" sz="1800">
                          <a:effectLst/>
                          <a:latin typeface="+mn-lt"/>
                          <a:ea typeface="Times"/>
                          <a:cs typeface="Times New Roman"/>
                        </a:rPr>
                        <a:t> = 1.00</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800">
                          <a:effectLst/>
                          <a:latin typeface="+mn-lt"/>
                          <a:ea typeface="Times"/>
                          <a:cs typeface="Times New Roman"/>
                        </a:rPr>
                        <a:t>(1.00 – 1.00)/1.00 = 0.0%</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3080">
                <a:tc>
                  <a:txBody>
                    <a:bodyPr/>
                    <a:lstStyle/>
                    <a:p>
                      <a:pPr>
                        <a:spcAft>
                          <a:spcPts val="0"/>
                        </a:spcAft>
                      </a:pPr>
                      <a:r>
                        <a:rPr lang="en-US" sz="1800">
                          <a:effectLst/>
                          <a:latin typeface="+mn-lt"/>
                          <a:ea typeface="Times"/>
                          <a:cs typeface="Times New Roman"/>
                        </a:rPr>
                        <a:t>C: </a:t>
                      </a:r>
                      <a:r>
                        <a:rPr lang="en-US" sz="1800" i="1">
                          <a:effectLst/>
                          <a:latin typeface="+mn-lt"/>
                          <a:ea typeface="Times"/>
                          <a:cs typeface="Times New Roman"/>
                        </a:rPr>
                        <a:t>E</a:t>
                      </a:r>
                      <a:r>
                        <a:rPr lang="en-US" sz="1800" i="1" baseline="-25000">
                          <a:effectLst/>
                          <a:latin typeface="+mn-lt"/>
                          <a:ea typeface="Times"/>
                          <a:cs typeface="Times New Roman"/>
                        </a:rPr>
                        <a:t>t</a:t>
                      </a:r>
                      <a:r>
                        <a:rPr lang="en-US" sz="1800" baseline="-25000">
                          <a:effectLst/>
                          <a:latin typeface="+mn-lt"/>
                          <a:ea typeface="Times"/>
                          <a:cs typeface="Times New Roman"/>
                        </a:rPr>
                        <a:t>+1</a:t>
                      </a:r>
                      <a:r>
                        <a:rPr lang="en-US" sz="1800">
                          <a:effectLst/>
                          <a:latin typeface="+mn-lt"/>
                          <a:ea typeface="Times"/>
                          <a:cs typeface="Times New Roman"/>
                        </a:rPr>
                        <a:t> = 0.95</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800" dirty="0">
                          <a:effectLst/>
                          <a:latin typeface="+mn-lt"/>
                          <a:ea typeface="Times"/>
                          <a:cs typeface="Times New Roman"/>
                        </a:rPr>
                        <a:t>(1.00 – 0.95)/0.95 = 5.2%</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Content Placeholder 2"/>
          <p:cNvSpPr>
            <a:spLocks noGrp="1"/>
          </p:cNvSpPr>
          <p:nvPr>
            <p:ph idx="1"/>
          </p:nvPr>
        </p:nvSpPr>
        <p:spPr>
          <a:xfrm>
            <a:off x="1981200" y="4648201"/>
            <a:ext cx="8229600" cy="1173163"/>
          </a:xfrm>
        </p:spPr>
        <p:txBody>
          <a:bodyPr/>
          <a:lstStyle/>
          <a:p>
            <a:r>
              <a:rPr lang="en-US" altLang="en-US" sz="2400" dirty="0">
                <a:solidFill>
                  <a:srgbClr val="000000"/>
                </a:solidFill>
                <a:ea typeface="ヒラギノ角ゴ Pro W3" charset="-128"/>
              </a:rPr>
              <a:t>The demand curve connects these points and is downward sloping because when </a:t>
            </a:r>
            <a:r>
              <a:rPr lang="en-US" altLang="en-US" sz="2400" i="1" dirty="0">
                <a:solidFill>
                  <a:srgbClr val="000000"/>
                </a:solidFill>
                <a:ea typeface="ヒラギノ角ゴ Pro W3" charset="-128"/>
              </a:rPr>
              <a:t>E</a:t>
            </a:r>
            <a:r>
              <a:rPr lang="en-US" altLang="en-US" sz="2400" i="1" baseline="30000" dirty="0">
                <a:solidFill>
                  <a:srgbClr val="000000"/>
                </a:solidFill>
                <a:ea typeface="ヒラギノ角ゴ Pro W3" charset="-128"/>
              </a:rPr>
              <a:t>t</a:t>
            </a:r>
            <a:r>
              <a:rPr lang="en-US" altLang="en-US" sz="2400" dirty="0">
                <a:solidFill>
                  <a:srgbClr val="000000"/>
                </a:solidFill>
                <a:ea typeface="ヒラギノ角ゴ Pro W3" charset="-128"/>
              </a:rPr>
              <a:t> is </a:t>
            </a:r>
            <a:r>
              <a:rPr lang="en-US" altLang="en-US" sz="2400" dirty="0">
                <a:solidFill>
                  <a:srgbClr val="FF0000"/>
                </a:solidFill>
                <a:ea typeface="ヒラギノ角ゴ Pro W3" charset="-128"/>
              </a:rPr>
              <a:t>lower</a:t>
            </a:r>
            <a:r>
              <a:rPr lang="en-US" altLang="en-US" sz="2400" dirty="0">
                <a:solidFill>
                  <a:srgbClr val="000000"/>
                </a:solidFill>
                <a:ea typeface="ヒラギノ角ゴ Pro W3" charset="-128"/>
              </a:rPr>
              <a:t>, expected appreciation of the dollar is higher.</a:t>
            </a:r>
            <a:endParaRPr lang="en-US" sz="2400" dirty="0"/>
          </a:p>
        </p:txBody>
      </p:sp>
    </p:spTree>
    <p:extLst>
      <p:ext uri="{BB962C8B-B14F-4D97-AF65-F5344CB8AC3E}">
        <p14:creationId xmlns:p14="http://schemas.microsoft.com/office/powerpoint/2010/main" val="175003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Exchange Rates in the Short Run: Equilibrium</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Equilibrium</a:t>
            </a:r>
          </a:p>
          <a:p>
            <a:pPr lvl="1"/>
            <a:r>
              <a:rPr lang="en-US" altLang="en-US" i="1" dirty="0">
                <a:solidFill>
                  <a:srgbClr val="000000"/>
                </a:solidFill>
                <a:ea typeface="ヒラギノ角ゴ Pro W3" charset="-128"/>
              </a:rPr>
              <a:t>Supply</a:t>
            </a:r>
            <a:r>
              <a:rPr lang="en-US" altLang="en-US" dirty="0">
                <a:solidFill>
                  <a:srgbClr val="000000"/>
                </a:solidFill>
                <a:ea typeface="ヒラギノ角ゴ Pro W3" charset="-128"/>
              </a:rPr>
              <a:t> = </a:t>
            </a:r>
            <a:r>
              <a:rPr lang="en-US" altLang="en-US" i="1" dirty="0">
                <a:solidFill>
                  <a:srgbClr val="000000"/>
                </a:solidFill>
                <a:ea typeface="ヒラギノ角ゴ Pro W3" charset="-128"/>
              </a:rPr>
              <a:t>Demand</a:t>
            </a:r>
            <a:r>
              <a:rPr lang="en-US" altLang="en-US" dirty="0">
                <a:solidFill>
                  <a:srgbClr val="000000"/>
                </a:solidFill>
                <a:ea typeface="ヒラギノ角ゴ Pro W3" charset="-128"/>
              </a:rPr>
              <a:t> at </a:t>
            </a:r>
            <a:r>
              <a:rPr lang="en-US" altLang="en-US" i="1" dirty="0">
                <a:solidFill>
                  <a:srgbClr val="000000"/>
                </a:solidFill>
                <a:ea typeface="ヒラギノ角ゴ Pro W3" charset="-128"/>
              </a:rPr>
              <a:t>E</a:t>
            </a:r>
            <a:r>
              <a:rPr lang="en-US" altLang="en-US" dirty="0">
                <a:solidFill>
                  <a:srgbClr val="000000"/>
                </a:solidFill>
                <a:ea typeface="ヒラギノ角ゴ Pro W3" charset="-128"/>
              </a:rPr>
              <a:t>*</a:t>
            </a:r>
            <a:endParaRPr lang="en-US" dirty="0"/>
          </a:p>
          <a:p>
            <a:pPr lvl="1"/>
            <a:r>
              <a:rPr lang="en-US" altLang="en-US" dirty="0">
                <a:solidFill>
                  <a:srgbClr val="000000"/>
                </a:solidFill>
                <a:ea typeface="ヒラギノ角ゴ Pro W3" charset="-128"/>
              </a:rPr>
              <a:t>If </a:t>
            </a:r>
            <a:r>
              <a:rPr lang="en-US" altLang="en-US" i="1" dirty="0">
                <a:solidFill>
                  <a:srgbClr val="000000"/>
                </a:solidFill>
                <a:ea typeface="ヒラギノ角ゴ Pro W3" charset="-128"/>
              </a:rPr>
              <a:t>E</a:t>
            </a:r>
            <a:r>
              <a:rPr lang="en-US" altLang="en-US" i="1" baseline="-25000" dirty="0">
                <a:solidFill>
                  <a:srgbClr val="000000"/>
                </a:solidFill>
                <a:ea typeface="ヒラギノ角ゴ Pro W3" charset="-128"/>
              </a:rPr>
              <a:t>t</a:t>
            </a:r>
            <a:r>
              <a:rPr lang="en-US" altLang="en-US" dirty="0">
                <a:solidFill>
                  <a:srgbClr val="000000"/>
                </a:solidFill>
                <a:ea typeface="ヒラギノ角ゴ Pro W3" charset="-128"/>
              </a:rPr>
              <a:t> </a:t>
            </a:r>
            <a:r>
              <a:rPr lang="en-US" altLang="en-US" dirty="0">
                <a:solidFill>
                  <a:srgbClr val="000000"/>
                </a:solidFill>
                <a:latin typeface="Symbol" panose="05050102010706020507" pitchFamily="18" charset="2"/>
                <a:ea typeface="ヒラギノ角ゴ Pro W3" charset="-128"/>
              </a:rPr>
              <a:t>&gt;</a:t>
            </a:r>
            <a:r>
              <a:rPr lang="en-US" altLang="en-US" dirty="0">
                <a:solidFill>
                  <a:srgbClr val="000000"/>
                </a:solidFill>
                <a:ea typeface="ヒラギノ角ゴ Pro W3" charset="-128"/>
              </a:rPr>
              <a:t> </a:t>
            </a:r>
            <a:r>
              <a:rPr lang="en-US" altLang="en-US" i="1" dirty="0">
                <a:solidFill>
                  <a:srgbClr val="000000"/>
                </a:solidFill>
                <a:ea typeface="ヒラギノ角ゴ Pro W3" charset="-128"/>
              </a:rPr>
              <a:t>E</a:t>
            </a:r>
            <a:r>
              <a:rPr lang="en-US" altLang="en-US" dirty="0">
                <a:solidFill>
                  <a:srgbClr val="000000"/>
                </a:solidFill>
                <a:ea typeface="ヒラギノ角ゴ Pro W3" charset="-128"/>
              </a:rPr>
              <a:t>*, </a:t>
            </a:r>
            <a:r>
              <a:rPr lang="en-US" altLang="en-US" i="1" dirty="0">
                <a:solidFill>
                  <a:srgbClr val="000000"/>
                </a:solidFill>
                <a:ea typeface="ヒラギノ角ゴ Pro W3" charset="-128"/>
              </a:rPr>
              <a:t>Demand</a:t>
            </a:r>
            <a:r>
              <a:rPr lang="en-US" altLang="en-US" dirty="0">
                <a:solidFill>
                  <a:srgbClr val="000000"/>
                </a:solidFill>
                <a:ea typeface="ヒラギノ角ゴ Pro W3" charset="-128"/>
              </a:rPr>
              <a:t> </a:t>
            </a:r>
            <a:r>
              <a:rPr lang="en-US" altLang="en-US" dirty="0">
                <a:solidFill>
                  <a:srgbClr val="000000"/>
                </a:solidFill>
                <a:latin typeface="Symbol" panose="05050102010706020507" pitchFamily="18" charset="2"/>
                <a:ea typeface="ヒラギノ角ゴ Pro W3" charset="-128"/>
              </a:rPr>
              <a:t>&lt;</a:t>
            </a:r>
            <a:r>
              <a:rPr lang="en-US" altLang="en-US" dirty="0">
                <a:solidFill>
                  <a:srgbClr val="000000"/>
                </a:solidFill>
                <a:ea typeface="ヒラギノ角ゴ Pro W3" charset="-128"/>
              </a:rPr>
              <a:t> </a:t>
            </a:r>
            <a:r>
              <a:rPr lang="en-US" altLang="en-US" i="1" dirty="0">
                <a:solidFill>
                  <a:srgbClr val="000000"/>
                </a:solidFill>
                <a:ea typeface="ヒラギノ角ゴ Pro W3" charset="-128"/>
              </a:rPr>
              <a:t>Supply</a:t>
            </a:r>
            <a:r>
              <a:rPr lang="en-US" altLang="en-US" dirty="0">
                <a:solidFill>
                  <a:srgbClr val="000000"/>
                </a:solidFill>
                <a:ea typeface="ヒラギノ角ゴ Pro W3" charset="-128"/>
              </a:rPr>
              <a:t>, sell $, </a:t>
            </a:r>
            <a:r>
              <a:rPr lang="en-US" altLang="en-US" i="1" dirty="0">
                <a:solidFill>
                  <a:srgbClr val="000000"/>
                </a:solidFill>
                <a:ea typeface="ヒラギノ角ゴ Pro W3" charset="-128"/>
              </a:rPr>
              <a:t>E</a:t>
            </a:r>
            <a:r>
              <a:rPr lang="en-US" altLang="en-US" i="1" baseline="-25000" dirty="0">
                <a:solidFill>
                  <a:srgbClr val="000000"/>
                </a:solidFill>
                <a:ea typeface="ヒラギノ角ゴ Pro W3" charset="-128"/>
              </a:rPr>
              <a:t>t</a:t>
            </a:r>
            <a:r>
              <a:rPr lang="en-US" altLang="en-US" dirty="0">
                <a:solidFill>
                  <a:srgbClr val="000000"/>
                </a:solidFill>
                <a:ea typeface="ヒラギノ角ゴ Pro W3" charset="-128"/>
              </a:rPr>
              <a:t> </a:t>
            </a:r>
            <a:r>
              <a:rPr lang="en-US" altLang="en-US" dirty="0">
                <a:solidFill>
                  <a:srgbClr val="000000"/>
                </a:solidFill>
                <a:latin typeface="Times New Roman"/>
                <a:ea typeface="ヒラギノ角ゴ Pro W3" charset="-128"/>
                <a:cs typeface="Times New Roman"/>
                <a:sym typeface="Symbol" panose="05050102010706020507" pitchFamily="18" charset="2"/>
              </a:rPr>
              <a:t>↓ </a:t>
            </a:r>
            <a:endParaRPr lang="en-US" altLang="en-US" dirty="0">
              <a:solidFill>
                <a:srgbClr val="000000"/>
              </a:solidFill>
              <a:ea typeface="ヒラギノ角ゴ Pro W3" charset="-128"/>
            </a:endParaRPr>
          </a:p>
          <a:p>
            <a:pPr lvl="1"/>
            <a:r>
              <a:rPr lang="en-US" altLang="en-US" dirty="0">
                <a:solidFill>
                  <a:srgbClr val="000000"/>
                </a:solidFill>
                <a:ea typeface="ヒラギノ角ゴ Pro W3" charset="-128"/>
              </a:rPr>
              <a:t>If </a:t>
            </a:r>
            <a:r>
              <a:rPr lang="en-US" altLang="en-US" i="1" dirty="0">
                <a:solidFill>
                  <a:srgbClr val="000000"/>
                </a:solidFill>
                <a:ea typeface="ヒラギノ角ゴ Pro W3" charset="-128"/>
              </a:rPr>
              <a:t>E</a:t>
            </a:r>
            <a:r>
              <a:rPr lang="en-US" altLang="en-US" i="1" baseline="-25000" dirty="0">
                <a:solidFill>
                  <a:srgbClr val="000000"/>
                </a:solidFill>
                <a:ea typeface="ヒラギノ角ゴ Pro W3" charset="-128"/>
              </a:rPr>
              <a:t>t</a:t>
            </a:r>
            <a:r>
              <a:rPr lang="en-US" altLang="en-US" dirty="0">
                <a:solidFill>
                  <a:srgbClr val="000000"/>
                </a:solidFill>
                <a:ea typeface="ヒラギノ角ゴ Pro W3" charset="-128"/>
              </a:rPr>
              <a:t> </a:t>
            </a:r>
            <a:r>
              <a:rPr lang="en-US" altLang="en-US" dirty="0">
                <a:solidFill>
                  <a:srgbClr val="000000"/>
                </a:solidFill>
                <a:latin typeface="Symbol" panose="05050102010706020507" pitchFamily="18" charset="2"/>
                <a:ea typeface="ヒラギノ角ゴ Pro W3" charset="-128"/>
              </a:rPr>
              <a:t>&lt;</a:t>
            </a:r>
            <a:r>
              <a:rPr lang="en-US" altLang="en-US" dirty="0">
                <a:solidFill>
                  <a:srgbClr val="000000"/>
                </a:solidFill>
                <a:ea typeface="ヒラギノ角ゴ Pro W3" charset="-128"/>
              </a:rPr>
              <a:t> </a:t>
            </a:r>
            <a:r>
              <a:rPr lang="en-US" altLang="en-US" i="1" dirty="0">
                <a:solidFill>
                  <a:srgbClr val="000000"/>
                </a:solidFill>
                <a:ea typeface="ヒラギノ角ゴ Pro W3" charset="-128"/>
              </a:rPr>
              <a:t>E</a:t>
            </a:r>
            <a:r>
              <a:rPr lang="en-US" altLang="en-US" dirty="0">
                <a:solidFill>
                  <a:srgbClr val="000000"/>
                </a:solidFill>
                <a:ea typeface="ヒラギノ角ゴ Pro W3" charset="-128"/>
              </a:rPr>
              <a:t>*, </a:t>
            </a:r>
            <a:r>
              <a:rPr lang="en-US" altLang="en-US" i="1" dirty="0">
                <a:solidFill>
                  <a:srgbClr val="000000"/>
                </a:solidFill>
                <a:ea typeface="ヒラギノ角ゴ Pro W3" charset="-128"/>
              </a:rPr>
              <a:t>Demand</a:t>
            </a:r>
            <a:r>
              <a:rPr lang="en-US" altLang="en-US" dirty="0">
                <a:solidFill>
                  <a:srgbClr val="000000"/>
                </a:solidFill>
                <a:ea typeface="ヒラギノ角ゴ Pro W3" charset="-128"/>
              </a:rPr>
              <a:t> </a:t>
            </a:r>
            <a:r>
              <a:rPr lang="en-US" altLang="en-US" dirty="0">
                <a:solidFill>
                  <a:srgbClr val="000000"/>
                </a:solidFill>
                <a:latin typeface="Symbol" panose="05050102010706020507" pitchFamily="18" charset="2"/>
                <a:ea typeface="ヒラギノ角ゴ Pro W3" charset="-128"/>
              </a:rPr>
              <a:t>&gt;</a:t>
            </a:r>
            <a:r>
              <a:rPr lang="en-US" altLang="en-US" dirty="0">
                <a:solidFill>
                  <a:srgbClr val="000000"/>
                </a:solidFill>
                <a:ea typeface="ヒラギノ角ゴ Pro W3" charset="-128"/>
              </a:rPr>
              <a:t> </a:t>
            </a:r>
            <a:r>
              <a:rPr lang="en-US" altLang="en-US" i="1" dirty="0">
                <a:solidFill>
                  <a:srgbClr val="000000"/>
                </a:solidFill>
                <a:ea typeface="ヒラギノ角ゴ Pro W3" charset="-128"/>
              </a:rPr>
              <a:t>Supply</a:t>
            </a:r>
            <a:r>
              <a:rPr lang="en-US" altLang="en-US" dirty="0">
                <a:solidFill>
                  <a:srgbClr val="000000"/>
                </a:solidFill>
                <a:ea typeface="ヒラギノ角ゴ Pro W3" charset="-128"/>
              </a:rPr>
              <a:t>, buy $, </a:t>
            </a:r>
            <a:r>
              <a:rPr lang="en-US" altLang="en-US" i="1" dirty="0">
                <a:solidFill>
                  <a:srgbClr val="000000"/>
                </a:solidFill>
                <a:ea typeface="ヒラギノ角ゴ Pro W3" charset="-128"/>
              </a:rPr>
              <a:t>E</a:t>
            </a:r>
            <a:r>
              <a:rPr lang="en-US" altLang="en-US" i="1" baseline="-25000" dirty="0">
                <a:solidFill>
                  <a:srgbClr val="000000"/>
                </a:solidFill>
                <a:ea typeface="ヒラギノ角ゴ Pro W3" charset="-128"/>
              </a:rPr>
              <a:t>t</a:t>
            </a:r>
            <a:r>
              <a:rPr lang="en-US" altLang="en-US" dirty="0">
                <a:solidFill>
                  <a:srgbClr val="000000"/>
                </a:solidFill>
                <a:ea typeface="ヒラギノ角ゴ Pro W3" charset="-128"/>
              </a:rPr>
              <a:t> </a:t>
            </a:r>
            <a:r>
              <a:rPr lang="en-US" altLang="en-US" dirty="0">
                <a:solidFill>
                  <a:srgbClr val="000000"/>
                </a:solidFill>
                <a:latin typeface="Times New Roman"/>
                <a:ea typeface="ヒラギノ角ゴ Pro W3" charset="-128"/>
                <a:cs typeface="Times New Roman"/>
                <a:sym typeface="Symbol" panose="05050102010706020507" pitchFamily="18" charset="2"/>
              </a:rPr>
              <a:t>↑</a:t>
            </a:r>
            <a:endParaRPr lang="en-US" dirty="0"/>
          </a:p>
          <a:p>
            <a:pPr lvl="1"/>
            <a:endParaRPr lang="en-US" dirty="0"/>
          </a:p>
        </p:txBody>
      </p:sp>
    </p:spTree>
    <p:extLst>
      <p:ext uri="{BB962C8B-B14F-4D97-AF65-F5344CB8AC3E}">
        <p14:creationId xmlns:p14="http://schemas.microsoft.com/office/powerpoint/2010/main" val="1977748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Explaining Changes in Exchange Rates</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To understand how exchange rates shift in time, we need to understand the factors that shift expected returns for domestic and foreign deposits.</a:t>
            </a:r>
          </a:p>
          <a:p>
            <a:r>
              <a:rPr lang="en-US" altLang="en-US" sz="2400" dirty="0">
                <a:solidFill>
                  <a:srgbClr val="000000"/>
                </a:solidFill>
                <a:ea typeface="ヒラギノ角ゴ Pro W3" charset="-128"/>
              </a:rPr>
              <a:t>We will examine these separately, as well as changes in the money supply and exchange rate overshooting.</a:t>
            </a:r>
            <a:endParaRPr lang="en-US" sz="2400" dirty="0"/>
          </a:p>
        </p:txBody>
      </p:sp>
    </p:spTree>
    <p:extLst>
      <p:ext uri="{BB962C8B-B14F-4D97-AF65-F5344CB8AC3E}">
        <p14:creationId xmlns:p14="http://schemas.microsoft.com/office/powerpoint/2010/main" val="1472197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Figure 15.4 Response to an Increase in the Domestic Interest Rate, </a:t>
            </a:r>
            <a:r>
              <a:rPr lang="en-US" altLang="en-US" sz="2400" i="1" dirty="0" err="1">
                <a:ea typeface="ヒラギノ角ゴ Pro W3" charset="-128"/>
              </a:rPr>
              <a:t>i</a:t>
            </a:r>
            <a:r>
              <a:rPr lang="en-US" altLang="en-US" sz="2400" i="1" baseline="30000" dirty="0" err="1">
                <a:ea typeface="ヒラギノ角ゴ Pro W3" charset="-128"/>
              </a:rPr>
              <a:t>D</a:t>
            </a:r>
            <a:endParaRPr lang="en-US" sz="2400" dirty="0"/>
          </a:p>
        </p:txBody>
      </p:sp>
      <p:pic>
        <p:nvPicPr>
          <p:cNvPr id="4" name="Picture 2" descr="The vertical axis is labeled &quot;Exchange Rate, E sub(t) (euros/dollar)&quot; and shows values E sub(1) and E sub(2) from bottom to top. The horizontal axis is labeled &quot;Quantity of Dollar Assets.&quot; A line parallel to the vertical axis represents supply S. A downward sloping line from high end of exchange rate slops down to intersects the supply line at point 1 (corresponding to exchange rate E sub(1)) and shows demand D sub(1). A downward sloping line from high end of exchange rate right to the line for D sub(1) slops down to intersects the supply line at point 2 (corresponding to exchange rate E sub(2)) and shows demand D sub(2). The graph shows that:&#10;Step 1. A rise in the domestic interest rate shifts the demand curve to the right . . .&#10;Step 2. leading to a rise in the exchange rate."/>
          <p:cNvPicPr>
            <a:picLocks noGrp="1" noChangeAspect="1" noChangeArrowheads="1"/>
          </p:cNvPicPr>
          <p:nvPr>
            <p:ph idx="1"/>
          </p:nvPr>
        </p:nvPicPr>
        <p:blipFill>
          <a:blip r:embed="rId2" cstate="print"/>
          <a:srcRect/>
          <a:stretch>
            <a:fillRect/>
          </a:stretch>
        </p:blipFill>
        <p:spPr bwMode="auto">
          <a:xfrm>
            <a:off x="2892494" y="1755576"/>
            <a:ext cx="6407012" cy="4416625"/>
          </a:xfrm>
          <a:prstGeom prst="rect">
            <a:avLst/>
          </a:prstGeom>
          <a:noFill/>
          <a:ln w="9525">
            <a:noFill/>
            <a:miter lim="800000"/>
            <a:headEnd/>
            <a:tailEnd/>
          </a:ln>
        </p:spPr>
      </p:pic>
    </p:spTree>
    <p:extLst>
      <p:ext uri="{BB962C8B-B14F-4D97-AF65-F5344CB8AC3E}">
        <p14:creationId xmlns:p14="http://schemas.microsoft.com/office/powerpoint/2010/main" val="3344061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Figure 15.5 Response to an Increase in the Foreign Interest Rate, </a:t>
            </a:r>
            <a:r>
              <a:rPr lang="en-US" altLang="en-US" sz="2400" i="1" dirty="0" err="1">
                <a:ea typeface="ヒラギノ角ゴ Pro W3" charset="-128"/>
              </a:rPr>
              <a:t>i</a:t>
            </a:r>
            <a:r>
              <a:rPr lang="en-US" altLang="en-US" sz="2400" i="1" baseline="30000" dirty="0" err="1">
                <a:ea typeface="ヒラギノ角ゴ Pro W3" charset="-128"/>
              </a:rPr>
              <a:t>F</a:t>
            </a:r>
            <a:endParaRPr lang="en-US" sz="2400" dirty="0"/>
          </a:p>
        </p:txBody>
      </p:sp>
      <p:pic>
        <p:nvPicPr>
          <p:cNvPr id="4" name="Picture 2" descr="The vertical axis is labeled &quot;Exchange Rate, E sub(t) (euros/dollar)&quot; and shows values E sub(2) and E sub(1) from bottom to top. The horizontal axis is labeled &quot;Quantity of Dollar Assets.&quot; A line parallel to the vertical axis represents supply S. A downward sloping line from high end of exchange rate slops down to intersects the supply line at point 1 (corresponding to exchange rate E sub(1)) and shows demand D sub(1). A downward sloping line from high end of exchange rate left to the line for D sub(1) slops down to intersects the supply line at point 2 (corresponding to exchange rate E sub(2)) and shows demand D sub(2). The graph shows that:&#10;Step 1. A rise in the foreign interest rate shifts the demand curve to the left ...&#10;Step 2. leading to a fall in the exchange rate."/>
          <p:cNvPicPr>
            <a:picLocks noGrp="1" noChangeAspect="1" noChangeArrowheads="1"/>
          </p:cNvPicPr>
          <p:nvPr>
            <p:ph idx="1"/>
          </p:nvPr>
        </p:nvPicPr>
        <p:blipFill>
          <a:blip r:embed="rId2" cstate="print"/>
          <a:srcRect/>
          <a:stretch>
            <a:fillRect/>
          </a:stretch>
        </p:blipFill>
        <p:spPr bwMode="auto">
          <a:xfrm>
            <a:off x="3710196" y="1736654"/>
            <a:ext cx="4771611" cy="3978346"/>
          </a:xfrm>
          <a:prstGeom prst="rect">
            <a:avLst/>
          </a:prstGeom>
          <a:noFill/>
          <a:ln w="9525">
            <a:noFill/>
            <a:miter lim="800000"/>
            <a:headEnd/>
            <a:tailEnd/>
          </a:ln>
        </p:spPr>
      </p:pic>
    </p:spTree>
    <p:extLst>
      <p:ext uri="{BB962C8B-B14F-4D97-AF65-F5344CB8AC3E}">
        <p14:creationId xmlns:p14="http://schemas.microsoft.com/office/powerpoint/2010/main" val="3000892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Figure 15.6 Response to an Increase in the Expected Future Exchange Rate, </a:t>
            </a:r>
            <a:r>
              <a:rPr lang="en-US" altLang="en-US" sz="2400" i="1" dirty="0">
                <a:ea typeface="ヒラギノ角ゴ Pro W3" charset="-128"/>
              </a:rPr>
              <a:t>E</a:t>
            </a:r>
            <a:r>
              <a:rPr lang="en-US" altLang="en-US" sz="2400" i="1" baseline="30000" dirty="0">
                <a:ea typeface="ヒラギノ角ゴ Pro W3" charset="-128"/>
              </a:rPr>
              <a:t>e</a:t>
            </a:r>
            <a:r>
              <a:rPr lang="en-US" altLang="en-US" sz="2400" i="1" baseline="-25000" dirty="0">
                <a:ea typeface="ヒラギノ角ゴ Pro W3" charset="-128"/>
              </a:rPr>
              <a:t>t</a:t>
            </a:r>
            <a:r>
              <a:rPr lang="en-US" altLang="en-US" sz="2400" baseline="-25000" dirty="0">
                <a:ea typeface="ヒラギノ角ゴ Pro W3" charset="-128"/>
              </a:rPr>
              <a:t>+1</a:t>
            </a:r>
            <a:endParaRPr lang="en-US" sz="2400" dirty="0"/>
          </a:p>
        </p:txBody>
      </p:sp>
      <p:pic>
        <p:nvPicPr>
          <p:cNvPr id="4" name="Picture 2" descr="The vertical axis is labeled &quot;Exchange Rate, E sub(t) (euros/dollar)&quot; and shows values E sub(2) and E sub(1) from bottom to top. The horizontal axis is labeled &quot;Quantity of Dollar Assets.&quot; A line parallel to the vertical axis represents supply S. A downward sloping line from high end of exchange rate slops down to intersects the supply line at point 1 (corresponding to exchange rate E sub(1)) and shows demand D sub(1). A downward sloping line from high end of exchange rate left to the line for D sub(1) slops down to intersects the supply line at point 2 (corresponding to exchange rate E sub(2)) and shows demand D sub(2). The graph shows that:&#10;Step 1. A rise in the foreign interest rate shifts the demand curve to the left ...&#10;Step 2. leading to a fall in the exchange rate."/>
          <p:cNvPicPr>
            <a:picLocks noGrp="1" noChangeAspect="1" noChangeArrowheads="1"/>
          </p:cNvPicPr>
          <p:nvPr>
            <p:ph idx="1"/>
          </p:nvPr>
        </p:nvPicPr>
        <p:blipFill>
          <a:blip r:embed="rId2" cstate="print"/>
          <a:srcRect/>
          <a:stretch>
            <a:fillRect/>
          </a:stretch>
        </p:blipFill>
        <p:spPr bwMode="auto">
          <a:xfrm>
            <a:off x="3111334" y="1929210"/>
            <a:ext cx="5969332" cy="4090591"/>
          </a:xfrm>
          <a:prstGeom prst="rect">
            <a:avLst/>
          </a:prstGeom>
          <a:noFill/>
          <a:ln w="9525">
            <a:noFill/>
            <a:miter lim="800000"/>
            <a:headEnd/>
            <a:tailEnd/>
          </a:ln>
        </p:spPr>
      </p:pic>
    </p:spTree>
    <p:extLst>
      <p:ext uri="{BB962C8B-B14F-4D97-AF65-F5344CB8AC3E}">
        <p14:creationId xmlns:p14="http://schemas.microsoft.com/office/powerpoint/2010/main" val="369185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Explaining Changes in Exchanges Rates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Similar to determinants of exchange rates in the long-run, the following changes increase the demand for </a:t>
                </a:r>
                <a:r>
                  <a:rPr lang="en-US" altLang="en-US" sz="2400" strike="sngStrike">
                    <a:solidFill>
                      <a:srgbClr val="000000"/>
                    </a:solidFill>
                    <a:ea typeface="ヒラギノ角ゴ Pro W3" charset="-128"/>
                  </a:rPr>
                  <a:t>foreign</a:t>
                </a:r>
                <a:r>
                  <a:rPr lang="en-US" altLang="en-US" sz="2400">
                    <a:solidFill>
                      <a:srgbClr val="000000"/>
                    </a:solidFill>
                    <a:ea typeface="ヒラギノ角ゴ Pro W3" charset="-128"/>
                  </a:rPr>
                  <a:t> domestic goods </a:t>
                </a:r>
                <a:r>
                  <a:rPr lang="en-US" altLang="en-US" sz="2400" dirty="0">
                    <a:solidFill>
                      <a:srgbClr val="000000"/>
                    </a:solidFill>
                    <a:ea typeface="ヒラギノ角ゴ Pro W3" charset="-128"/>
                  </a:rPr>
                  <a:t>(shifting the demand curve to the right), increasing </a:t>
                </a:r>
                <a14:m>
                  <m:oMath xmlns:m="http://schemas.openxmlformats.org/officeDocument/2006/math">
                    <m:sSubSup>
                      <m:sSubSupPr>
                        <m:ctrlPr>
                          <a:rPr lang="en-US" altLang="en-US" sz="2400" i="1">
                            <a:solidFill>
                              <a:srgbClr val="000000"/>
                            </a:solidFill>
                            <a:latin typeface="Cambria Math" panose="02040503050406030204" pitchFamily="18" charset="0"/>
                            <a:ea typeface="ヒラギノ角ゴ Pro W3" charset="-128"/>
                          </a:rPr>
                        </m:ctrlPr>
                      </m:sSubSupPr>
                      <m:e>
                        <m:r>
                          <a:rPr lang="en-US" altLang="en-US" sz="2400" i="1">
                            <a:solidFill>
                              <a:srgbClr val="000000"/>
                            </a:solidFill>
                            <a:latin typeface="Cambria Math"/>
                            <a:ea typeface="ヒラギノ角ゴ Pro W3" charset="-128"/>
                          </a:rPr>
                          <m:t>𝐸</m:t>
                        </m:r>
                        <m:r>
                          <a:rPr lang="en-US" altLang="en-US" sz="2400" i="1" baseline="30000">
                            <a:solidFill>
                              <a:srgbClr val="000000"/>
                            </a:solidFill>
                            <a:latin typeface="Cambria Math"/>
                            <a:ea typeface="ヒラギノ角ゴ Pro W3" charset="-128"/>
                          </a:rPr>
                          <m:t>𝑒</m:t>
                        </m:r>
                      </m:e>
                      <m:sub>
                        <m:r>
                          <a:rPr lang="en-US" altLang="en-US" sz="2400" i="1">
                            <a:solidFill>
                              <a:srgbClr val="000000"/>
                            </a:solidFill>
                            <a:latin typeface="Cambria Math"/>
                            <a:ea typeface="ヒラギノ角ゴ Pro W3" charset="-128"/>
                          </a:rPr>
                          <m:t>𝑡</m:t>
                        </m:r>
                        <m:r>
                          <a:rPr lang="en-US" altLang="en-US" sz="2400" i="1">
                            <a:solidFill>
                              <a:srgbClr val="000000"/>
                            </a:solidFill>
                            <a:latin typeface="Cambria Math"/>
                            <a:ea typeface="ヒラギノ角ゴ Pro W3" charset="-128"/>
                          </a:rPr>
                          <m:t>+1</m:t>
                        </m:r>
                      </m:sub>
                      <m:sup/>
                    </m:sSubSup>
                  </m:oMath>
                </a14:m>
                <a:endParaRPr lang="en-US" altLang="en-US" dirty="0">
                  <a:solidFill>
                    <a:srgbClr val="000000"/>
                  </a:solidFill>
                  <a:ea typeface="ヒラギノ角ゴ Pro W3" charset="-128"/>
                </a:endParaRPr>
              </a:p>
              <a:p>
                <a:pPr lvl="1"/>
                <a:r>
                  <a:rPr lang="en-US" altLang="en-US" dirty="0">
                    <a:solidFill>
                      <a:srgbClr val="000000"/>
                    </a:solidFill>
                    <a:ea typeface="ヒラギノ角ゴ Pro W3" charset="-128"/>
                  </a:rPr>
                  <a:t>Expected fall in relative U.S. price levels</a:t>
                </a:r>
                <a:endParaRPr lang="en-US" dirty="0"/>
              </a:p>
              <a:p>
                <a:pPr lvl="1"/>
                <a:r>
                  <a:rPr lang="en-US" altLang="en-US" dirty="0">
                    <a:solidFill>
                      <a:srgbClr val="000000"/>
                    </a:solidFill>
                    <a:ea typeface="ヒラギノ角ゴ Pro W3" charset="-128"/>
                  </a:rPr>
                  <a:t>Expected increase in relative U.S. trade barriers</a:t>
                </a:r>
                <a:endParaRPr lang="en-US" dirty="0"/>
              </a:p>
              <a:p>
                <a:pPr lvl="1"/>
                <a:r>
                  <a:rPr lang="en-US" altLang="en-US" dirty="0">
                    <a:solidFill>
                      <a:srgbClr val="000000"/>
                    </a:solidFill>
                    <a:ea typeface="ヒラギノ角ゴ Pro W3" charset="-128"/>
                  </a:rPr>
                  <a:t>Expected lower U.S. import demand</a:t>
                </a:r>
                <a:endParaRPr lang="en-US" dirty="0"/>
              </a:p>
              <a:p>
                <a:pPr lvl="1"/>
                <a:r>
                  <a:rPr lang="en-US" altLang="en-US" dirty="0">
                    <a:solidFill>
                      <a:srgbClr val="000000"/>
                    </a:solidFill>
                    <a:ea typeface="ヒラギノ角ゴ Pro W3" charset="-128"/>
                  </a:rPr>
                  <a:t>Expected higher foreign demand for U.S. exports</a:t>
                </a:r>
                <a:endParaRPr lang="en-US" dirty="0"/>
              </a:p>
              <a:p>
                <a:pPr lvl="1"/>
                <a:r>
                  <a:rPr lang="en-US" altLang="en-US" dirty="0">
                    <a:solidFill>
                      <a:srgbClr val="000000"/>
                    </a:solidFill>
                    <a:ea typeface="ヒラギノ角ゴ Pro W3" charset="-128"/>
                  </a:rPr>
                  <a:t>Expected higher relative U.S. productivity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Tree>
    <p:extLst>
      <p:ext uri="{BB962C8B-B14F-4D97-AF65-F5344CB8AC3E}">
        <p14:creationId xmlns:p14="http://schemas.microsoft.com/office/powerpoint/2010/main" val="1113865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Table 15.2 Summary: Summary Factors That Shift the Demand Curve for Domestic Assets and Affect the Exchange Rate </a:t>
            </a:r>
            <a:r>
              <a:rPr lang="en-US" altLang="en-US" sz="1800" dirty="0">
                <a:ea typeface="ヒラギノ角ゴ Pro W3" charset="-128"/>
              </a:rPr>
              <a:t>(1 of 2)</a:t>
            </a:r>
            <a:endParaRPr lang="en-US" sz="2400" dirty="0"/>
          </a:p>
        </p:txBody>
      </p:sp>
      <p:pic>
        <p:nvPicPr>
          <p:cNvPr id="4" name="Picture 2" descr="A table presents summary factors that shift the demand curve for domestic assets and affect the exchange rate."/>
          <p:cNvPicPr>
            <a:picLocks noGrp="1" noChangeAspect="1" noChangeArrowheads="1"/>
          </p:cNvPicPr>
          <p:nvPr>
            <p:ph idx="1"/>
          </p:nvPr>
        </p:nvPicPr>
        <p:blipFill>
          <a:blip r:embed="rId2" cstate="print"/>
          <a:srcRect/>
          <a:stretch>
            <a:fillRect/>
          </a:stretch>
        </p:blipFill>
        <p:spPr bwMode="auto">
          <a:xfrm>
            <a:off x="2781300" y="1752601"/>
            <a:ext cx="6629400" cy="4286771"/>
          </a:xfrm>
          <a:prstGeom prst="rect">
            <a:avLst/>
          </a:prstGeom>
          <a:noFill/>
          <a:ln w="9525">
            <a:noFill/>
            <a:miter lim="800000"/>
            <a:headEnd/>
            <a:tailEnd/>
          </a:ln>
        </p:spPr>
      </p:pic>
    </p:spTree>
    <p:extLst>
      <p:ext uri="{BB962C8B-B14F-4D97-AF65-F5344CB8AC3E}">
        <p14:creationId xmlns:p14="http://schemas.microsoft.com/office/powerpoint/2010/main" val="238781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Foreign Exchange Market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Most countries of the world have their own currencies: the U.S dollar., the euro in Europe, the Brazilian real, and the Chinese yuan, just to name a few.</a:t>
            </a:r>
          </a:p>
          <a:p>
            <a:r>
              <a:rPr lang="en-US" altLang="en-US" sz="2400" dirty="0">
                <a:solidFill>
                  <a:srgbClr val="000000"/>
                </a:solidFill>
                <a:ea typeface="ヒラギノ角ゴ Pro W3" charset="-128"/>
              </a:rPr>
              <a:t>The trading of currencies and banks deposits is what makes up the foreign exchange market.</a:t>
            </a:r>
          </a:p>
          <a:p>
            <a:r>
              <a:rPr lang="en-US" altLang="en-US" sz="2400" dirty="0">
                <a:solidFill>
                  <a:srgbClr val="000000"/>
                </a:solidFill>
                <a:ea typeface="ヒラギノ角ゴ Pro W3" charset="-128"/>
              </a:rPr>
              <a:t>Two kinds of exchange rate transactions make up the foreign exchange market:</a:t>
            </a:r>
          </a:p>
          <a:p>
            <a:pPr lvl="1"/>
            <a:r>
              <a:rPr lang="en-US" altLang="en-US" b="1" dirty="0">
                <a:solidFill>
                  <a:srgbClr val="000000"/>
                </a:solidFill>
                <a:ea typeface="ヒラギノ角ゴ Pro W3" charset="-128"/>
              </a:rPr>
              <a:t>Spot transactions</a:t>
            </a:r>
            <a:r>
              <a:rPr lang="en-US" altLang="en-US" dirty="0">
                <a:solidFill>
                  <a:srgbClr val="000000"/>
                </a:solidFill>
                <a:ea typeface="ヒラギノ角ゴ Pro W3" charset="-128"/>
              </a:rPr>
              <a:t> involve the near-immediate exchange of bank deposits, completed at the </a:t>
            </a:r>
            <a:r>
              <a:rPr lang="en-US" altLang="en-US" b="1" dirty="0">
                <a:solidFill>
                  <a:srgbClr val="000000"/>
                </a:solidFill>
                <a:ea typeface="ヒラギノ角ゴ Pro W3" charset="-128"/>
              </a:rPr>
              <a:t>spot rate</a:t>
            </a:r>
            <a:r>
              <a:rPr lang="en-US" altLang="en-US" dirty="0">
                <a:solidFill>
                  <a:srgbClr val="000000"/>
                </a:solidFill>
                <a:ea typeface="ヒラギノ角ゴ Pro W3" charset="-128"/>
              </a:rPr>
              <a:t>.</a:t>
            </a:r>
            <a:endParaRPr lang="en-US" dirty="0"/>
          </a:p>
          <a:p>
            <a:pPr lvl="1"/>
            <a:r>
              <a:rPr lang="en-US" altLang="en-US" b="1" dirty="0">
                <a:solidFill>
                  <a:srgbClr val="000000"/>
                </a:solidFill>
                <a:ea typeface="ヒラギノ角ゴ Pro W3" charset="-128"/>
              </a:rPr>
              <a:t>Forward transactions</a:t>
            </a:r>
            <a:r>
              <a:rPr lang="en-US" altLang="en-US" dirty="0">
                <a:solidFill>
                  <a:srgbClr val="000000"/>
                </a:solidFill>
                <a:ea typeface="ヒラギノ角ゴ Pro W3" charset="-128"/>
              </a:rPr>
              <a:t> involve exchanges at some future date, completed at the </a:t>
            </a:r>
            <a:r>
              <a:rPr lang="en-US" altLang="en-US" b="1" dirty="0">
                <a:solidFill>
                  <a:srgbClr val="000000"/>
                </a:solidFill>
                <a:ea typeface="ヒラギノ角ゴ Pro W3" charset="-128"/>
              </a:rPr>
              <a:t>forward rate</a:t>
            </a:r>
            <a:r>
              <a:rPr lang="en-US" altLang="en-US" dirty="0">
                <a:solidFill>
                  <a:srgbClr val="000000"/>
                </a:solidFill>
                <a:ea typeface="ヒラギノ角ゴ Pro W3" charset="-128"/>
              </a:rPr>
              <a:t>.</a:t>
            </a:r>
            <a:endParaRPr lang="en-US" dirty="0"/>
          </a:p>
          <a:p>
            <a:endParaRPr lang="en-US" sz="2400" dirty="0"/>
          </a:p>
        </p:txBody>
      </p:sp>
    </p:spTree>
    <p:extLst>
      <p:ext uri="{BB962C8B-B14F-4D97-AF65-F5344CB8AC3E}">
        <p14:creationId xmlns:p14="http://schemas.microsoft.com/office/powerpoint/2010/main" val="1964512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Table 15.2 Summary: Summary Factors That Shift the Demand Curve for Domestic Assets and Affect the Exchange Rate </a:t>
            </a:r>
            <a:r>
              <a:rPr lang="en-US" altLang="en-US" sz="1800" dirty="0">
                <a:ea typeface="ヒラギノ角ゴ Pro W3" charset="-128"/>
              </a:rPr>
              <a:t>(2 of 2)</a:t>
            </a:r>
            <a:endParaRPr lang="en-US" sz="2400" dirty="0"/>
          </a:p>
        </p:txBody>
      </p:sp>
      <p:pic>
        <p:nvPicPr>
          <p:cNvPr id="4" name="Picture 2" descr="A table presents summary factors that shift the demand curve for domestic assets and affect the exchange rate."/>
          <p:cNvPicPr>
            <a:picLocks noGrp="1" noChangeAspect="1" noChangeArrowheads="1"/>
          </p:cNvPicPr>
          <p:nvPr>
            <p:ph idx="1"/>
          </p:nvPr>
        </p:nvPicPr>
        <p:blipFill>
          <a:blip r:embed="rId2" cstate="print"/>
          <a:srcRect/>
          <a:stretch>
            <a:fillRect/>
          </a:stretch>
        </p:blipFill>
        <p:spPr bwMode="auto">
          <a:xfrm>
            <a:off x="2984434" y="1524000"/>
            <a:ext cx="6223132" cy="4754880"/>
          </a:xfrm>
          <a:prstGeom prst="rect">
            <a:avLst/>
          </a:prstGeom>
          <a:noFill/>
          <a:ln w="9525">
            <a:noFill/>
            <a:miter lim="800000"/>
            <a:headEnd/>
            <a:tailEnd/>
          </a:ln>
        </p:spPr>
      </p:pic>
    </p:spTree>
    <p:extLst>
      <p:ext uri="{BB962C8B-B14F-4D97-AF65-F5344CB8AC3E}">
        <p14:creationId xmlns:p14="http://schemas.microsoft.com/office/powerpoint/2010/main" val="369832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Applications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pPr marL="0" indent="0">
              <a:buNone/>
            </a:pPr>
            <a:r>
              <a:rPr lang="en-US" altLang="en-US" sz="2400" dirty="0">
                <a:solidFill>
                  <a:srgbClr val="000000"/>
                </a:solidFill>
                <a:ea typeface="ヒラギノ角ゴ Pro W3" charset="-128"/>
              </a:rPr>
              <a:t>Our analysis allows us to take a look at the response of exchange rates to a variety of macro-economic factors. For example, we can use this framework to examine (1) the impact of changes in interest rates, and (2) the impact of money growth.</a:t>
            </a:r>
            <a:endParaRPr lang="en-US" sz="2400" dirty="0"/>
          </a:p>
        </p:txBody>
      </p:sp>
    </p:spTree>
    <p:extLst>
      <p:ext uri="{BB962C8B-B14F-4D97-AF65-F5344CB8AC3E}">
        <p14:creationId xmlns:p14="http://schemas.microsoft.com/office/powerpoint/2010/main" val="985334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Application: Interest Rate Changes</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Changes in domestic interest rates are often cited in the press as affecting exchange rates.</a:t>
            </a:r>
          </a:p>
          <a:p>
            <a:r>
              <a:rPr lang="en-US" altLang="en-US" sz="2400" dirty="0">
                <a:solidFill>
                  <a:srgbClr val="000000"/>
                </a:solidFill>
                <a:ea typeface="ヒラギノ角ゴ Pro W3" charset="-128"/>
              </a:rPr>
              <a:t>We must carefully examine the source of the change to make such a statement. Interest rates change because either (a) the real rate or (b) the expected inflation is changing. The effect of each differs.</a:t>
            </a:r>
            <a:endParaRPr lang="en-US" sz="2400" dirty="0"/>
          </a:p>
        </p:txBody>
      </p:sp>
    </p:spTree>
    <p:extLst>
      <p:ext uri="{BB962C8B-B14F-4D97-AF65-F5344CB8AC3E}">
        <p14:creationId xmlns:p14="http://schemas.microsoft.com/office/powerpoint/2010/main" val="3656625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Effect of Changes in Interest Rates on the Equilibrium Exchange Rate</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When the </a:t>
            </a:r>
            <a:r>
              <a:rPr lang="en-US" altLang="en-US" sz="2400" b="1" dirty="0">
                <a:solidFill>
                  <a:srgbClr val="000000"/>
                </a:solidFill>
                <a:ea typeface="ヒラギノ角ゴ Pro W3" charset="-128"/>
              </a:rPr>
              <a:t>domestic real interest rate</a:t>
            </a:r>
            <a:r>
              <a:rPr lang="en-US" altLang="en-US" sz="2400" dirty="0">
                <a:solidFill>
                  <a:srgbClr val="000000"/>
                </a:solidFill>
                <a:ea typeface="ヒラギノ角ゴ Pro W3" charset="-128"/>
              </a:rPr>
              <a:t> increases, the domestic currency appreciates. We have already seen this situation in Figure 15.4.</a:t>
            </a:r>
          </a:p>
          <a:p>
            <a:r>
              <a:rPr lang="en-US" altLang="en-US" sz="2400" dirty="0">
                <a:solidFill>
                  <a:srgbClr val="000000"/>
                </a:solidFill>
                <a:ea typeface="ヒラギノ角ゴ Pro W3" charset="-128"/>
              </a:rPr>
              <a:t>When the </a:t>
            </a:r>
            <a:r>
              <a:rPr lang="en-US" altLang="en-US" sz="2400" b="1" dirty="0">
                <a:solidFill>
                  <a:srgbClr val="000000"/>
                </a:solidFill>
                <a:ea typeface="ヒラギノ角ゴ Pro W3" charset="-128"/>
              </a:rPr>
              <a:t>domestic expected inflation</a:t>
            </a:r>
            <a:r>
              <a:rPr lang="en-US" altLang="en-US" sz="2400" dirty="0">
                <a:solidFill>
                  <a:srgbClr val="000000"/>
                </a:solidFill>
                <a:ea typeface="ヒラギノ角ゴ Pro W3" charset="-128"/>
              </a:rPr>
              <a:t> increases, the domestic currency reacts in the opposite direction—it depreciates. This is shown on the next slide.</a:t>
            </a:r>
            <a:endParaRPr lang="en-US" sz="2400" dirty="0"/>
          </a:p>
        </p:txBody>
      </p:sp>
    </p:spTree>
    <p:extLst>
      <p:ext uri="{BB962C8B-B14F-4D97-AF65-F5344CB8AC3E}">
        <p14:creationId xmlns:p14="http://schemas.microsoft.com/office/powerpoint/2010/main" val="225803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Figure 15.7 Effect of a Rise in the Domestic Interest Rate as a Result of an Increase in Expected Inflation</a:t>
            </a:r>
            <a:endParaRPr lang="en-US" sz="2400" dirty="0"/>
          </a:p>
        </p:txBody>
      </p:sp>
      <p:pic>
        <p:nvPicPr>
          <p:cNvPr id="4" name="Picture 2" descr="The vertical axis is labeled &quot;Exchange Rate, E sub(t) (euros/dollar)&quot; and shows values E sub(2) and E sub(1) from bottom to top. The horizontal axis is labeled &quot;Quantity of Dollar Assets.&quot; A line parallel to the vertical axis represents supply S. A downward sloping line from high end of exchange rate slops down to intersects the supply line at point 1 (corresponding to exchange rate E sub(1)) and shows demand D sub(1). A downward sloping line from high end of exchange rate left to the line for D sub(1) slops down to intersects the supply line at point 2 (corresponding to exchange rate E sub(2)) and shows demand D sub(2). The graph shows that:&#10;Step 1. A rise in the domestic real interest as a result of an increase in expected inflation shifts the demand curve to the left ...&#10;Step 2. leading to a fall in the exchange rate."/>
          <p:cNvPicPr>
            <a:picLocks noGrp="1" noChangeAspect="1" noChangeArrowheads="1"/>
          </p:cNvPicPr>
          <p:nvPr>
            <p:ph idx="1"/>
          </p:nvPr>
        </p:nvPicPr>
        <p:blipFill>
          <a:blip r:embed="rId2" cstate="print"/>
          <a:srcRect/>
          <a:stretch>
            <a:fillRect/>
          </a:stretch>
        </p:blipFill>
        <p:spPr bwMode="auto">
          <a:xfrm>
            <a:off x="3649038" y="1646238"/>
            <a:ext cx="4893927" cy="4525963"/>
          </a:xfrm>
          <a:prstGeom prst="rect">
            <a:avLst/>
          </a:prstGeom>
          <a:noFill/>
          <a:ln w="9525">
            <a:noFill/>
            <a:miter lim="800000"/>
            <a:headEnd/>
            <a:tailEnd/>
          </a:ln>
        </p:spPr>
      </p:pic>
    </p:spTree>
    <p:extLst>
      <p:ext uri="{BB962C8B-B14F-4D97-AF65-F5344CB8AC3E}">
        <p14:creationId xmlns:p14="http://schemas.microsoft.com/office/powerpoint/2010/main" val="1234775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Exchange rate volatility</a:t>
            </a:r>
            <a:endParaRPr lang="en-US" dirty="0"/>
          </a:p>
        </p:txBody>
      </p:sp>
      <p:sp>
        <p:nvSpPr>
          <p:cNvPr id="3" name="Content Placeholder 2"/>
          <p:cNvSpPr>
            <a:spLocks noGrp="1"/>
          </p:cNvSpPr>
          <p:nvPr>
            <p:ph idx="1"/>
          </p:nvPr>
        </p:nvSpPr>
        <p:spPr/>
        <p:txBody>
          <a:bodyPr/>
          <a:lstStyle/>
          <a:p>
            <a:r>
              <a:rPr lang="en-US" altLang="en-US" sz="2400" b="1" dirty="0">
                <a:solidFill>
                  <a:srgbClr val="000000"/>
                </a:solidFill>
                <a:ea typeface="ヒラギノ角ゴ Pro W3" charset="-128"/>
              </a:rPr>
              <a:t>Exchange rate overshooting</a:t>
            </a:r>
            <a:r>
              <a:rPr lang="en-US" altLang="en-US" sz="2400" dirty="0">
                <a:solidFill>
                  <a:srgbClr val="000000"/>
                </a:solidFill>
                <a:ea typeface="ヒラギノ角ゴ Pro W3" charset="-128"/>
              </a:rPr>
              <a:t> is important because it helps explain why foreign exchange rates are so volatile.</a:t>
            </a:r>
          </a:p>
          <a:p>
            <a:r>
              <a:rPr lang="en-US" altLang="en-US" sz="2400" dirty="0">
                <a:solidFill>
                  <a:srgbClr val="000000"/>
                </a:solidFill>
                <a:ea typeface="ヒラギノ角ゴ Pro W3" charset="-128"/>
              </a:rPr>
              <a:t>Another explanation deals with changes in the expected appreciation of exchange rates. As </a:t>
            </a:r>
            <a:r>
              <a:rPr lang="en-US" altLang="en-US" sz="2400" i="1" dirty="0">
                <a:solidFill>
                  <a:srgbClr val="000000"/>
                </a:solidFill>
                <a:ea typeface="ヒラギノ角ゴ Pro W3" charset="-128"/>
              </a:rPr>
              <a:t>anything</a:t>
            </a:r>
            <a:r>
              <a:rPr lang="en-US" altLang="en-US" sz="2400" dirty="0">
                <a:solidFill>
                  <a:srgbClr val="000000"/>
                </a:solidFill>
                <a:ea typeface="ヒラギノ角ゴ Pro W3" charset="-128"/>
              </a:rPr>
              <a:t> changes our expectations (price levels, productivity, inflation, etc.), exchange rates will change immediately.</a:t>
            </a:r>
            <a:endParaRPr lang="en-US" sz="2400" dirty="0"/>
          </a:p>
        </p:txBody>
      </p:sp>
    </p:spTree>
    <p:extLst>
      <p:ext uri="{BB962C8B-B14F-4D97-AF65-F5344CB8AC3E}">
        <p14:creationId xmlns:p14="http://schemas.microsoft.com/office/powerpoint/2010/main" val="1802826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Applications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pPr marL="0" indent="0">
              <a:buNone/>
            </a:pPr>
            <a:r>
              <a:rPr lang="en-US" altLang="en-US" sz="2400" dirty="0">
                <a:solidFill>
                  <a:srgbClr val="000000"/>
                </a:solidFill>
                <a:ea typeface="ヒラギノ角ゴ Pro W3" charset="-128"/>
              </a:rPr>
              <a:t>Our analysis also allows us to take a look at the weak dollar in the 1980s, and (partially) explain why it became stronger in the 1990s and 2000s. We present a summary in Figure 15.8, on the next slide.</a:t>
            </a:r>
            <a:endParaRPr lang="en-US" sz="2400" dirty="0"/>
          </a:p>
        </p:txBody>
      </p:sp>
    </p:spTree>
    <p:extLst>
      <p:ext uri="{BB962C8B-B14F-4D97-AF65-F5344CB8AC3E}">
        <p14:creationId xmlns:p14="http://schemas.microsoft.com/office/powerpoint/2010/main" val="2179500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The Dollar and Interest Rates</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A failure to distinguish between real and nominal interest rates can lead to poor predictions of exchange rate movements!</a:t>
            </a:r>
          </a:p>
          <a:p>
            <a:r>
              <a:rPr lang="en-US" altLang="en-US" sz="2400" dirty="0">
                <a:solidFill>
                  <a:srgbClr val="000000"/>
                </a:solidFill>
                <a:ea typeface="ヒラギノ角ゴ Pro W3" charset="-128"/>
              </a:rPr>
              <a:t>Note the difference between real and nominal rates in the next figure. Which better explains the weakness of the dollar in the late 1970s and the strength of the dollar in the early 1980s?</a:t>
            </a:r>
            <a:endParaRPr lang="en-US" sz="2400" dirty="0"/>
          </a:p>
        </p:txBody>
      </p:sp>
    </p:spTree>
    <p:extLst>
      <p:ext uri="{BB962C8B-B14F-4D97-AF65-F5344CB8AC3E}">
        <p14:creationId xmlns:p14="http://schemas.microsoft.com/office/powerpoint/2010/main" val="4248944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Figure 15.8 Value of the Dollar and Interest Rates, 1973–2016</a:t>
            </a:r>
            <a:endParaRPr lang="en-US" sz="2400" dirty="0"/>
          </a:p>
        </p:txBody>
      </p:sp>
      <p:pic>
        <p:nvPicPr>
          <p:cNvPr id="4" name="Picture 2" descr="A line graph shows value of the dollar and interest rates for the period from 1973 to 2016."/>
          <p:cNvPicPr>
            <a:picLocks noChangeAspect="1" noChangeArrowheads="1"/>
          </p:cNvPicPr>
          <p:nvPr/>
        </p:nvPicPr>
        <p:blipFill>
          <a:blip r:embed="rId2" cstate="print"/>
          <a:srcRect/>
          <a:stretch>
            <a:fillRect/>
          </a:stretch>
        </p:blipFill>
        <p:spPr bwMode="auto">
          <a:xfrm>
            <a:off x="3256493" y="1600201"/>
            <a:ext cx="5679017" cy="3906585"/>
          </a:xfrm>
          <a:prstGeom prst="rect">
            <a:avLst/>
          </a:prstGeom>
          <a:noFill/>
          <a:ln w="9525">
            <a:noFill/>
            <a:miter lim="800000"/>
            <a:headEnd/>
            <a:tailEnd/>
          </a:ln>
        </p:spPr>
      </p:pic>
      <p:sp>
        <p:nvSpPr>
          <p:cNvPr id="3" name="Content Placeholder 2"/>
          <p:cNvSpPr>
            <a:spLocks noGrp="1"/>
          </p:cNvSpPr>
          <p:nvPr>
            <p:ph idx="1"/>
          </p:nvPr>
        </p:nvSpPr>
        <p:spPr>
          <a:xfrm>
            <a:off x="1981200" y="5715001"/>
            <a:ext cx="8229600" cy="411163"/>
          </a:xfrm>
        </p:spPr>
        <p:txBody>
          <a:bodyPr>
            <a:normAutofit lnSpcReduction="10000"/>
          </a:bodyPr>
          <a:lstStyle/>
          <a:p>
            <a:pPr marL="0" indent="0">
              <a:buNone/>
            </a:pPr>
            <a:r>
              <a:rPr lang="en-IN" sz="1200" i="1" dirty="0"/>
              <a:t>Source</a:t>
            </a:r>
            <a:r>
              <a:rPr lang="en-IN" sz="1200" dirty="0"/>
              <a:t>: Federal Reserve Bank of St. Louis FRED database: </a:t>
            </a:r>
            <a:r>
              <a:rPr lang="en-IN" sz="1200" dirty="0">
                <a:hlinkClick r:id="rId3"/>
              </a:rPr>
              <a:t>https://fred.stlouisfed.org/series/TWEXMMTH</a:t>
            </a:r>
            <a:r>
              <a:rPr lang="en-IN" sz="1200" dirty="0"/>
              <a:t>; </a:t>
            </a:r>
            <a:r>
              <a:rPr lang="en-IN" sz="1200" dirty="0">
                <a:hlinkClick r:id="rId4"/>
              </a:rPr>
              <a:t>https://fred.stlouisfed.org/series/TB3MS</a:t>
            </a:r>
            <a:r>
              <a:rPr lang="en-IN" sz="1200" dirty="0"/>
              <a:t>; real interest rate from Figure 3.1 in Chapter 3.</a:t>
            </a:r>
            <a:endParaRPr lang="en-US" sz="1200" dirty="0"/>
          </a:p>
        </p:txBody>
      </p:sp>
    </p:spTree>
    <p:extLst>
      <p:ext uri="{BB962C8B-B14F-4D97-AF65-F5344CB8AC3E}">
        <p14:creationId xmlns:p14="http://schemas.microsoft.com/office/powerpoint/2010/main" val="4145447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Case: The Global Financial Crisis and the Dollar </a:t>
            </a:r>
            <a:endParaRPr lang="en-US" dirty="0"/>
          </a:p>
        </p:txBody>
      </p:sp>
      <p:sp>
        <p:nvSpPr>
          <p:cNvPr id="3" name="Content Placeholder 2"/>
          <p:cNvSpPr>
            <a:spLocks noGrp="1"/>
          </p:cNvSpPr>
          <p:nvPr>
            <p:ph idx="1"/>
          </p:nvPr>
        </p:nvSpPr>
        <p:spPr/>
        <p:txBody>
          <a:bodyPr/>
          <a:lstStyle/>
          <a:p>
            <a:pPr marL="0" indent="0">
              <a:buNone/>
              <a:defRPr/>
            </a:pPr>
            <a:r>
              <a:rPr lang="en-US" sz="2400" dirty="0">
                <a:solidFill>
                  <a:prstClr val="black"/>
                </a:solidFill>
              </a:rPr>
              <a:t>Is there a relationship between the subprime crisis and swings in the value of the dollar?</a:t>
            </a:r>
          </a:p>
          <a:p>
            <a:pPr>
              <a:buFont typeface="Arial"/>
              <a:buChar char="•"/>
              <a:defRPr/>
            </a:pPr>
            <a:r>
              <a:rPr lang="en-US" sz="2400" dirty="0">
                <a:solidFill>
                  <a:prstClr val="black"/>
                </a:solidFill>
              </a:rPr>
              <a:t>In August 2007, the dollar began an accelerated decline in value, falling by 9% against the euro through July 2008</a:t>
            </a:r>
          </a:p>
          <a:p>
            <a:pPr>
              <a:buFont typeface="Arial"/>
              <a:buChar char="•"/>
              <a:defRPr/>
            </a:pPr>
            <a:r>
              <a:rPr lang="en-US" sz="2400" dirty="0">
                <a:solidFill>
                  <a:prstClr val="black"/>
                </a:solidFill>
              </a:rPr>
              <a:t>The dollar suddenly shot upward, by over 20% against the euro by the end of October 2008.</a:t>
            </a:r>
          </a:p>
          <a:p>
            <a:r>
              <a:rPr lang="en-US" altLang="en-US" sz="2400" dirty="0">
                <a:solidFill>
                  <a:srgbClr val="000000"/>
                </a:solidFill>
                <a:ea typeface="ヒラギノ角ゴ Pro W3" charset="-128"/>
              </a:rPr>
              <a:t>In 2007, the Fed lowered the fed funds rate by 325 bps, while ECBs did not need to do this. Relative return on the dollar fell, shifting demand to the left.</a:t>
            </a:r>
          </a:p>
          <a:p>
            <a:r>
              <a:rPr lang="en-US" altLang="en-US" sz="2400" dirty="0">
                <a:solidFill>
                  <a:srgbClr val="000000"/>
                </a:solidFill>
                <a:ea typeface="ヒラギノ角ゴ Pro W3" charset="-128"/>
              </a:rPr>
              <a:t>By mid-2008, ECBs starting cutting their domestic rates, increasing the relative expected return of the US dollar (a rightward shift). A </a:t>
            </a:r>
            <a:r>
              <a:rPr lang="ja-JP" altLang="en-US" sz="2400" dirty="0"/>
              <a:t>“</a:t>
            </a:r>
            <a:r>
              <a:rPr lang="en-US" altLang="ja-JP" sz="2400" dirty="0">
                <a:solidFill>
                  <a:srgbClr val="000000"/>
                </a:solidFill>
                <a:ea typeface="ヒラギノ角ゴ Pro W3" charset="-128"/>
              </a:rPr>
              <a:t>flight to quality</a:t>
            </a:r>
            <a:r>
              <a:rPr lang="ja-JP" altLang="en-US" sz="2400" dirty="0"/>
              <a:t>”</a:t>
            </a:r>
            <a:r>
              <a:rPr lang="en-US" altLang="ja-JP" sz="2400" dirty="0">
                <a:solidFill>
                  <a:srgbClr val="000000"/>
                </a:solidFill>
                <a:ea typeface="ヒラギノ角ゴ Pro W3" charset="-128"/>
              </a:rPr>
              <a:t> in T-bonds also increased the demand for dollars.</a:t>
            </a:r>
            <a:endParaRPr lang="en-US" sz="2400" dirty="0"/>
          </a:p>
          <a:p>
            <a:pPr>
              <a:buFont typeface="Arial"/>
              <a:buChar char="•"/>
              <a:defRPr/>
            </a:pPr>
            <a:endParaRPr lang="en-US" sz="2400" dirty="0"/>
          </a:p>
        </p:txBody>
      </p:sp>
    </p:spTree>
    <p:extLst>
      <p:ext uri="{BB962C8B-B14F-4D97-AF65-F5344CB8AC3E}">
        <p14:creationId xmlns:p14="http://schemas.microsoft.com/office/powerpoint/2010/main" val="58835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charset="-128"/>
              </a:rPr>
              <a:t>Figure 15.1 Exchange Rates, 1990–2016</a:t>
            </a:r>
            <a:endParaRPr lang="en-US" dirty="0"/>
          </a:p>
        </p:txBody>
      </p:sp>
      <p:pic>
        <p:nvPicPr>
          <p:cNvPr id="4" name="Picture 2" descr="The first line graph shows exchange rate for the Canadian dollar. The vertical axis is labeled &quot;Dollars&quot; and ranges from 0.50 to 1.20 in increments of 0.10. The horizontal axis lists dates from 1990 to 2010. The line shows exchange rate of 0.85 dollars for 1990 which with a consistent decline over the years falls down to a value of 0.7 by the year 2000. The exchange rate for Canadian dollar shows a net growth after 2000 and reaches to a value of 0.90 by the year 2010. The exchange rate shows a declining trend thereafter.&#10;The second line graph shows exchange rate for the British pound. The vertical axis is labeled &quot;Dollars&quot; and ranges from 1.00 to 2.20 in increments of 0.20. The horizontal axis lists dates from 1990 to 2010. The line shows exchange rate of 1.65 dollars for 1990 which with a overall decline over the years falls down to a value of 1.60 dollars by the year 2000. With a fluctuating trend over the years the exchange rate for British pound falls down further to 1.50 by 2010.&#10;The third line graph shows exchange rate for the Japanese yen. The vertical axis is labeled &quot;Dollars&quot; and ranges from 0.006 to 0.014 in increments of 0.001. The horizontal axis lists dates from 1990 to 2010. The line shows exchange rate of 0.0065 dollars for 1990. The exchange rate shows a growing trend for few years and then declines suddenly to a value of 0.0085 by 2000. With a fluctuating trend over the years the exchange rate for Japanese yen shows a net growth to reach to a value of 0.011 by 2010. The exchange rate shows declining trend thereafter.&#10;The fourth line graph shows exchange rate for the Euro. The vertical axis is labeled &quot;Dollars&quot; and ranges from 0.60 to 1.60 in increments of 0.1. The horizontal axis lists dates from 1990 to 2010. The line shows exchange rate of 1.0 dollars for 2000. The exchange rate shows a growing trend over the years and reaches to a value of 1.35 by the year 2010."/>
          <p:cNvPicPr>
            <a:picLocks noChangeAspect="1" noChangeArrowheads="1"/>
          </p:cNvPicPr>
          <p:nvPr/>
        </p:nvPicPr>
        <p:blipFill>
          <a:blip r:embed="rId2" cstate="print"/>
          <a:srcRect/>
          <a:stretch>
            <a:fillRect/>
          </a:stretch>
        </p:blipFill>
        <p:spPr bwMode="auto">
          <a:xfrm>
            <a:off x="3364425" y="1595140"/>
            <a:ext cx="5463153" cy="3891260"/>
          </a:xfrm>
          <a:prstGeom prst="rect">
            <a:avLst/>
          </a:prstGeom>
          <a:noFill/>
          <a:ln w="9525">
            <a:noFill/>
            <a:miter lim="800000"/>
            <a:headEnd/>
            <a:tailEnd/>
          </a:ln>
        </p:spPr>
      </p:pic>
      <p:sp>
        <p:nvSpPr>
          <p:cNvPr id="3" name="Content Placeholder 2"/>
          <p:cNvSpPr>
            <a:spLocks noGrp="1"/>
          </p:cNvSpPr>
          <p:nvPr>
            <p:ph idx="1"/>
          </p:nvPr>
        </p:nvSpPr>
        <p:spPr>
          <a:xfrm>
            <a:off x="1981200" y="5562601"/>
            <a:ext cx="8229600" cy="563563"/>
          </a:xfrm>
        </p:spPr>
        <p:txBody>
          <a:bodyPr/>
          <a:lstStyle/>
          <a:p>
            <a:pPr marL="0" indent="0">
              <a:buNone/>
            </a:pPr>
            <a:r>
              <a:rPr lang="en-IN" sz="1200" i="1" dirty="0"/>
              <a:t>Source</a:t>
            </a:r>
            <a:r>
              <a:rPr lang="en-IN" sz="1200" dirty="0"/>
              <a:t>: Federal Reserve Bank of St. Louis FRED database: </a:t>
            </a:r>
            <a:r>
              <a:rPr lang="en-IN" sz="1200" dirty="0">
                <a:hlinkClick r:id="rId3"/>
              </a:rPr>
              <a:t>https://fred.stlouisfed.org/series/EXCAUS</a:t>
            </a:r>
            <a:r>
              <a:rPr lang="en-IN" sz="1200" dirty="0"/>
              <a:t>; </a:t>
            </a:r>
            <a:r>
              <a:rPr lang="en-IN" sz="1200" dirty="0">
                <a:hlinkClick r:id="rId4"/>
              </a:rPr>
              <a:t>https://fred.stlouisfed.org/series/EXUSUK</a:t>
            </a:r>
            <a:r>
              <a:rPr lang="en-IN" sz="1200" dirty="0"/>
              <a:t>; </a:t>
            </a:r>
            <a:r>
              <a:rPr lang="en-IN" sz="1200" dirty="0">
                <a:hlinkClick r:id="rId5"/>
              </a:rPr>
              <a:t>https://fred.stlouisfed.org/series/EXJPUS</a:t>
            </a:r>
            <a:r>
              <a:rPr lang="en-IN" sz="1200" dirty="0"/>
              <a:t>; </a:t>
            </a:r>
            <a:r>
              <a:rPr lang="en-IN" sz="1200" dirty="0">
                <a:hlinkClick r:id="rId6"/>
              </a:rPr>
              <a:t>https://fred.stlouisfed.org/series/EXUSEU</a:t>
            </a:r>
            <a:r>
              <a:rPr lang="en-IN" sz="1200" dirty="0"/>
              <a:t>.</a:t>
            </a:r>
            <a:endParaRPr lang="en-US" sz="1200" dirty="0"/>
          </a:p>
        </p:txBody>
      </p:sp>
    </p:spTree>
    <p:extLst>
      <p:ext uri="{BB962C8B-B14F-4D97-AF65-F5344CB8AC3E}">
        <p14:creationId xmlns:p14="http://schemas.microsoft.com/office/powerpoint/2010/main" val="1054344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The Practicing Manger: Profiting from FX Forecasts</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Forecasters look at factors discussed here</a:t>
            </a:r>
          </a:p>
          <a:p>
            <a:r>
              <a:rPr lang="en-US" altLang="en-US" sz="2400" dirty="0">
                <a:solidFill>
                  <a:srgbClr val="000000"/>
                </a:solidFill>
                <a:ea typeface="ヒラギノ角ゴ Pro W3" charset="-128"/>
              </a:rPr>
              <a:t>FX forecasts affect financial institutions managers' decisions</a:t>
            </a:r>
          </a:p>
          <a:p>
            <a:r>
              <a:rPr lang="en-US" altLang="en-US" sz="2400" dirty="0">
                <a:solidFill>
                  <a:srgbClr val="000000"/>
                </a:solidFill>
                <a:ea typeface="ヒラギノ角ゴ Pro W3" charset="-128"/>
              </a:rPr>
              <a:t>If forecast </a:t>
            </a:r>
            <a:r>
              <a:rPr lang="en-US" altLang="en-US" sz="2400" strike="sngStrike">
                <a:solidFill>
                  <a:srgbClr val="000000"/>
                </a:solidFill>
                <a:ea typeface="ヒラギノ角ゴ Pro W3" charset="-128"/>
              </a:rPr>
              <a:t>yen  </a:t>
            </a:r>
            <a:r>
              <a:rPr lang="en-US" altLang="en-US" sz="2400">
                <a:solidFill>
                  <a:srgbClr val="000000"/>
                </a:solidFill>
                <a:ea typeface="ヒラギノ角ゴ Pro W3" charset="-128"/>
              </a:rPr>
              <a:t> euro </a:t>
            </a:r>
            <a:r>
              <a:rPr lang="en-US" altLang="en-US" sz="2400" dirty="0">
                <a:solidFill>
                  <a:srgbClr val="000000"/>
                </a:solidFill>
                <a:ea typeface="ヒラギノ角ゴ Pro W3" charset="-128"/>
              </a:rPr>
              <a:t>appreciate, yen depreciate,</a:t>
            </a:r>
          </a:p>
          <a:p>
            <a:pPr lvl="1"/>
            <a:r>
              <a:rPr lang="en-US" altLang="en-US" dirty="0">
                <a:solidFill>
                  <a:srgbClr val="000000"/>
                </a:solidFill>
                <a:ea typeface="ヒラギノ角ゴ Pro W3" charset="-128"/>
              </a:rPr>
              <a:t>Sell franc assets, buy euro assets</a:t>
            </a:r>
            <a:endParaRPr lang="en-US" dirty="0"/>
          </a:p>
          <a:p>
            <a:pPr lvl="1"/>
            <a:r>
              <a:rPr lang="en-US" altLang="en-US" dirty="0">
                <a:solidFill>
                  <a:srgbClr val="000000"/>
                </a:solidFill>
                <a:ea typeface="ヒラギノ角ゴ Pro W3" charset="-128"/>
              </a:rPr>
              <a:t>Make more euros loans, less yen loans</a:t>
            </a:r>
            <a:endParaRPr lang="en-US" dirty="0"/>
          </a:p>
          <a:p>
            <a:pPr lvl="1"/>
            <a:r>
              <a:rPr lang="en-US" altLang="en-US" dirty="0">
                <a:solidFill>
                  <a:srgbClr val="000000"/>
                </a:solidFill>
                <a:ea typeface="ヒラギノ角ゴ Pro W3" charset="-128"/>
              </a:rPr>
              <a:t>FX traders sell yen, buy euros</a:t>
            </a:r>
            <a:endParaRPr lang="en-US" dirty="0"/>
          </a:p>
        </p:txBody>
      </p:sp>
    </p:spTree>
    <p:extLst>
      <p:ext uri="{BB962C8B-B14F-4D97-AF65-F5344CB8AC3E}">
        <p14:creationId xmlns:p14="http://schemas.microsoft.com/office/powerpoint/2010/main" val="3997712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Chapter Summary</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Foreign Exchange Market: the market for deposits in one currency versus deposits in another.</a:t>
            </a:r>
          </a:p>
          <a:p>
            <a:r>
              <a:rPr lang="en-US" altLang="en-US" sz="2400" dirty="0">
                <a:solidFill>
                  <a:srgbClr val="000000"/>
                </a:solidFill>
                <a:ea typeface="ヒラギノ角ゴ Pro W3" charset="-128"/>
              </a:rPr>
              <a:t>Exchange Rates in the Long Run: driven primarily by the law of one price as it affects the four factors discussed.</a:t>
            </a:r>
          </a:p>
          <a:p>
            <a:r>
              <a:rPr lang="en-US" altLang="en-US" sz="2400" dirty="0">
                <a:solidFill>
                  <a:srgbClr val="000000"/>
                </a:solidFill>
                <a:ea typeface="ヒラギノ角ゴ Pro W3" charset="-128"/>
              </a:rPr>
              <a:t>Exchange Rates in the Short Run: short-run rates are determined by the demand for assets denominated in both domestic and foreign currencies.</a:t>
            </a:r>
          </a:p>
          <a:p>
            <a:r>
              <a:rPr lang="en-US" altLang="en-US" sz="2400" dirty="0">
                <a:solidFill>
                  <a:srgbClr val="000000"/>
                </a:solidFill>
                <a:ea typeface="ヒラギノ角ゴ Pro W3" charset="-128"/>
              </a:rPr>
              <a:t>Explaining Changes in Exchange Rates: factors leading to shifts in the demand and supply schedules were explored.</a:t>
            </a:r>
            <a:endParaRPr lang="en-US" sz="2400" dirty="0"/>
          </a:p>
          <a:p>
            <a:endParaRPr lang="en-US" sz="2400" dirty="0"/>
          </a:p>
        </p:txBody>
      </p:sp>
    </p:spTree>
    <p:extLst>
      <p:ext uri="{BB962C8B-B14F-4D97-AF65-F5344CB8AC3E}">
        <p14:creationId xmlns:p14="http://schemas.microsoft.com/office/powerpoint/2010/main" val="21032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Why Are Exchange Rates Important?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When the currency of your country appreciates relative to another country, your country</a:t>
            </a:r>
            <a:r>
              <a:rPr lang="ja-JP" altLang="en-US" sz="2400" dirty="0"/>
              <a:t>’</a:t>
            </a:r>
            <a:r>
              <a:rPr lang="en-US" altLang="ja-JP" sz="2400" dirty="0">
                <a:solidFill>
                  <a:srgbClr val="000000"/>
                </a:solidFill>
                <a:ea typeface="ヒラギノ角ゴ Pro W3" charset="-128"/>
              </a:rPr>
              <a:t>s goods prices </a:t>
            </a:r>
            <a:r>
              <a:rPr lang="en-US" altLang="ja-JP" sz="2400" dirty="0">
                <a:solidFill>
                  <a:srgbClr val="000000"/>
                </a:solidFill>
                <a:ea typeface="ヒラギノ角ゴ Pro W3" charset="-128"/>
                <a:sym typeface="Symbol" panose="05050102010706020507" pitchFamily="18" charset="2"/>
              </a:rPr>
              <a:t>↑ abroad and foreign goods prices ↓ in your country.</a:t>
            </a:r>
          </a:p>
          <a:p>
            <a:pPr lvl="1"/>
            <a:r>
              <a:rPr lang="en-US" altLang="en-US" dirty="0">
                <a:solidFill>
                  <a:srgbClr val="000000"/>
                </a:solidFill>
                <a:ea typeface="ヒラギノ角ゴ Pro W3" charset="-128"/>
              </a:rPr>
              <a:t>Makes domestic businesses less competitive</a:t>
            </a:r>
            <a:endParaRPr lang="en-US" dirty="0"/>
          </a:p>
          <a:p>
            <a:pPr lvl="1"/>
            <a:r>
              <a:rPr lang="en-US" altLang="en-US" dirty="0">
                <a:solidFill>
                  <a:srgbClr val="000000"/>
                </a:solidFill>
                <a:ea typeface="ヒラギノ角ゴ Pro W3" charset="-128"/>
              </a:rPr>
              <a:t>Benefits domestic consumers (you)</a:t>
            </a:r>
            <a:endParaRPr lang="en-US" dirty="0"/>
          </a:p>
        </p:txBody>
      </p:sp>
    </p:spTree>
    <p:extLst>
      <p:ext uri="{BB962C8B-B14F-4D97-AF65-F5344CB8AC3E}">
        <p14:creationId xmlns:p14="http://schemas.microsoft.com/office/powerpoint/2010/main" val="92653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Why Are Exchange Rates Important? </a:t>
            </a:r>
            <a:r>
              <a:rPr lang="en-US" altLang="en-US" sz="1800" dirty="0">
                <a:ea typeface="ヒラギノ角ゴ Pro W3" charset="-128"/>
              </a:rPr>
              <a:t>(2 of 2)</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For example, in 1999, the euro was valued at $1.18. On June 16, 2016, it was valued at $1.1132.</a:t>
            </a:r>
          </a:p>
          <a:p>
            <a:pPr lvl="1"/>
            <a:r>
              <a:rPr lang="it-IT" altLang="en-US" dirty="0">
                <a:solidFill>
                  <a:srgbClr val="000000"/>
                </a:solidFill>
                <a:ea typeface="ヒラギノ角ゴ Pro W3" charset="-128"/>
              </a:rPr>
              <a:t>Euro depreciated 5.6% (1.1132 </a:t>
            </a:r>
            <a:r>
              <a:rPr lang="it-IT" altLang="en-US" dirty="0">
                <a:solidFill>
                  <a:srgbClr val="000000"/>
                </a:solidFill>
                <a:ea typeface="Verdana"/>
                <a:cs typeface="Verdana"/>
              </a:rPr>
              <a:t>−</a:t>
            </a:r>
            <a:r>
              <a:rPr lang="it-IT" altLang="en-US" dirty="0">
                <a:solidFill>
                  <a:srgbClr val="000000"/>
                </a:solidFill>
                <a:ea typeface="ヒラギノ角ゴ Pro W3" charset="-128"/>
              </a:rPr>
              <a:t> 1.18) / 1.18</a:t>
            </a:r>
            <a:endParaRPr lang="en-US" dirty="0"/>
          </a:p>
          <a:p>
            <a:pPr lvl="1"/>
            <a:r>
              <a:rPr lang="en-US" altLang="en-US" dirty="0">
                <a:solidFill>
                  <a:srgbClr val="000000"/>
                </a:solidFill>
                <a:ea typeface="ヒラギノ角ゴ Pro W3" charset="-128"/>
              </a:rPr>
              <a:t>Dollar appreciated 6.0% (0.898</a:t>
            </a:r>
            <a:r>
              <a:rPr lang="it-IT" altLang="en-US" dirty="0">
                <a:solidFill>
                  <a:srgbClr val="000000"/>
                </a:solidFill>
                <a:ea typeface="ヒラギノ角ゴ Pro W3" charset="-128"/>
              </a:rPr>
              <a:t> </a:t>
            </a:r>
            <a:r>
              <a:rPr lang="it-IT" altLang="en-US" dirty="0">
                <a:solidFill>
                  <a:srgbClr val="000000"/>
                </a:solidFill>
                <a:ea typeface="Verdana"/>
                <a:cs typeface="Verdana"/>
              </a:rPr>
              <a:t>−</a:t>
            </a:r>
            <a:r>
              <a:rPr lang="it-IT" altLang="en-US" dirty="0">
                <a:solidFill>
                  <a:srgbClr val="000000"/>
                </a:solidFill>
                <a:ea typeface="ヒラギノ角ゴ Pro W3" charset="-128"/>
              </a:rPr>
              <a:t> </a:t>
            </a:r>
            <a:r>
              <a:rPr lang="en-US" altLang="en-US" dirty="0">
                <a:solidFill>
                  <a:srgbClr val="000000"/>
                </a:solidFill>
                <a:ea typeface="ヒラギノ角ゴ Pro W3" charset="-128"/>
              </a:rPr>
              <a:t>0.847) / 0.847</a:t>
            </a:r>
            <a:endParaRPr lang="en-US" dirty="0"/>
          </a:p>
          <a:p>
            <a:pPr lvl="2"/>
            <a:r>
              <a:rPr lang="en-US" altLang="en-US" sz="2400" dirty="0">
                <a:solidFill>
                  <a:srgbClr val="000000"/>
                </a:solidFill>
                <a:ea typeface="ヒラギノ角ゴ Pro W3" charset="-128"/>
              </a:rPr>
              <a:t>Note: 0.898 </a:t>
            </a:r>
            <a:r>
              <a:rPr lang="it-IT" altLang="en-US" sz="2400" dirty="0">
                <a:solidFill>
                  <a:srgbClr val="000000"/>
                </a:solidFill>
                <a:ea typeface="ヒラギノ角ゴ Pro W3" charset="-128"/>
              </a:rPr>
              <a:t>=</a:t>
            </a:r>
            <a:r>
              <a:rPr lang="en-US" altLang="en-US" sz="2400" dirty="0">
                <a:solidFill>
                  <a:srgbClr val="000000"/>
                </a:solidFill>
                <a:ea typeface="ヒラギノ角ゴ Pro W3" charset="-128"/>
              </a:rPr>
              <a:t> 1 / 1.1132, and 0.847</a:t>
            </a:r>
            <a:r>
              <a:rPr lang="it-IT" altLang="en-US" sz="2400" dirty="0">
                <a:solidFill>
                  <a:srgbClr val="000000"/>
                </a:solidFill>
                <a:ea typeface="ヒラギノ角ゴ Pro W3" charset="-128"/>
              </a:rPr>
              <a:t> = </a:t>
            </a:r>
            <a:r>
              <a:rPr lang="en-US" altLang="en-US" sz="2400" dirty="0">
                <a:solidFill>
                  <a:srgbClr val="000000"/>
                </a:solidFill>
                <a:ea typeface="ヒラギノ角ゴ Pro W3" charset="-128"/>
              </a:rPr>
              <a:t>1 / 1.18</a:t>
            </a:r>
            <a:endParaRPr lang="en-US" sz="2400" dirty="0"/>
          </a:p>
        </p:txBody>
      </p:sp>
    </p:spTree>
    <p:extLst>
      <p:ext uri="{BB962C8B-B14F-4D97-AF65-F5344CB8AC3E}">
        <p14:creationId xmlns:p14="http://schemas.microsoft.com/office/powerpoint/2010/main" val="70048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Foreign Exchange Market: Exchange Rates</a:t>
            </a:r>
            <a:endParaRPr lang="en-US" dirty="0"/>
          </a:p>
        </p:txBody>
      </p:sp>
      <p:sp>
        <p:nvSpPr>
          <p:cNvPr id="3" name="Content Placeholder 2"/>
          <p:cNvSpPr>
            <a:spLocks noGrp="1"/>
          </p:cNvSpPr>
          <p:nvPr>
            <p:ph idx="1"/>
          </p:nvPr>
        </p:nvSpPr>
        <p:spPr/>
        <p:txBody>
          <a:bodyPr/>
          <a:lstStyle/>
          <a:p>
            <a:pPr marL="0" indent="0">
              <a:spcBef>
                <a:spcPts val="600"/>
              </a:spcBef>
              <a:buNone/>
            </a:pPr>
            <a:r>
              <a:rPr lang="en-IN" sz="2000" dirty="0"/>
              <a:t>FOLLOWING THE FINANCIAL NEWS</a:t>
            </a:r>
          </a:p>
          <a:p>
            <a:pPr marL="0" indent="0">
              <a:spcBef>
                <a:spcPts val="600"/>
              </a:spcBef>
              <a:buNone/>
            </a:pPr>
            <a:r>
              <a:rPr lang="en-IN" sz="2000" b="1" dirty="0"/>
              <a:t>Foreign Exchange Rates</a:t>
            </a:r>
          </a:p>
          <a:p>
            <a:pPr marL="0" indent="0">
              <a:buNone/>
            </a:pPr>
            <a:r>
              <a:rPr lang="en-IN" sz="2000" dirty="0"/>
              <a:t>Foreign exchange rates are published daily in newspapers and Internet sites such as </a:t>
            </a:r>
            <a:r>
              <a:rPr lang="en-IN" sz="2000" dirty="0">
                <a:hlinkClick r:id="rId2"/>
              </a:rPr>
              <a:t>www.finance.yahoo.com</a:t>
            </a:r>
            <a:r>
              <a:rPr lang="en-IN" sz="2000" dirty="0"/>
              <a:t>. Exchange rates for a currency such as the euro are quoted in two ways: U.S. dollars per unit of domestic currency or domestic currency per U.S. dollar. For example, on June 16, 2016, the euro exchange rate was quoted as $1.1132 per euro and 0.8983 euro per dollar. Americans generally would regard the exchange rate with the euro as $1.11 per euro, while Europeans think of it as 0.90 euro per dollar.</a:t>
            </a:r>
          </a:p>
          <a:p>
            <a:pPr marL="0" indent="0">
              <a:buNone/>
            </a:pPr>
            <a:r>
              <a:rPr lang="en-IN" sz="2000" dirty="0"/>
              <a:t>Exchange rates are quoted for the spot transaction (the spot exchange rate) and for forward transactions (the forward exchange rates) that will take place one month, three months, and six months in the future.</a:t>
            </a:r>
            <a:endParaRPr lang="en-US" sz="2000" dirty="0"/>
          </a:p>
        </p:txBody>
      </p:sp>
    </p:spTree>
    <p:extLst>
      <p:ext uri="{BB962C8B-B14F-4D97-AF65-F5344CB8AC3E}">
        <p14:creationId xmlns:p14="http://schemas.microsoft.com/office/powerpoint/2010/main" val="270767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How is Foreign Exchange Traded?</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FX traded in over-the-counter market</a:t>
            </a:r>
          </a:p>
          <a:p>
            <a:pPr marL="740664" lvl="1" indent="-402336">
              <a:buFontTx/>
              <a:buAutoNum type="arabicPeriod"/>
            </a:pPr>
            <a:r>
              <a:rPr lang="en-US" altLang="en-US" dirty="0">
                <a:solidFill>
                  <a:srgbClr val="000000"/>
                </a:solidFill>
                <a:ea typeface="ヒラギノ角ゴ Pro W3" charset="-128"/>
              </a:rPr>
              <a:t>Involve buying / selling bank deposits denominated in different currencies.</a:t>
            </a:r>
          </a:p>
          <a:p>
            <a:pPr marL="740664" lvl="1" indent="-402336">
              <a:buFontTx/>
              <a:buAutoNum type="arabicPeriod"/>
            </a:pPr>
            <a:r>
              <a:rPr lang="en-US" altLang="en-US" dirty="0">
                <a:solidFill>
                  <a:srgbClr val="000000"/>
                </a:solidFill>
                <a:ea typeface="ヒラギノ角ゴ Pro W3" charset="-128"/>
              </a:rPr>
              <a:t>Trades involve transactions in excess of $1 million.</a:t>
            </a:r>
          </a:p>
          <a:p>
            <a:pPr marL="740664" lvl="1" indent="-402336">
              <a:buFontTx/>
              <a:buAutoNum type="arabicPeriod"/>
            </a:pPr>
            <a:r>
              <a:rPr lang="en-US" altLang="en-US" dirty="0">
                <a:solidFill>
                  <a:srgbClr val="000000"/>
                </a:solidFill>
                <a:ea typeface="ヒラギノ角ゴ Pro W3" charset="-128"/>
              </a:rPr>
              <a:t>Typical consumers buy foreign currencies from retail dealers, such as American Express.</a:t>
            </a:r>
          </a:p>
          <a:p>
            <a:r>
              <a:rPr lang="en-US" altLang="en-US" sz="2400" dirty="0">
                <a:solidFill>
                  <a:srgbClr val="000000"/>
                </a:solidFill>
                <a:ea typeface="ヒラギノ角ゴ Pro W3" charset="-128"/>
              </a:rPr>
              <a:t>FX volume exceeds $5 trillion per day.</a:t>
            </a:r>
            <a:endParaRPr lang="en-US" sz="2400" dirty="0"/>
          </a:p>
        </p:txBody>
      </p:sp>
    </p:spTree>
    <p:extLst>
      <p:ext uri="{BB962C8B-B14F-4D97-AF65-F5344CB8AC3E}">
        <p14:creationId xmlns:p14="http://schemas.microsoft.com/office/powerpoint/2010/main" val="281911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charset="-128"/>
              </a:rPr>
              <a:t>Exchange Rates in the Long Run: Law of One Price </a:t>
            </a:r>
            <a:r>
              <a:rPr lang="en-US" altLang="en-US" sz="1800" dirty="0">
                <a:ea typeface="ヒラギノ角ゴ Pro W3" charset="-128"/>
              </a:rPr>
              <a:t>(1 of 2)</a:t>
            </a:r>
            <a:endParaRPr lang="en-US" dirty="0"/>
          </a:p>
        </p:txBody>
      </p:sp>
      <p:sp>
        <p:nvSpPr>
          <p:cNvPr id="3" name="Content Placeholder 2"/>
          <p:cNvSpPr>
            <a:spLocks noGrp="1"/>
          </p:cNvSpPr>
          <p:nvPr>
            <p:ph idx="1"/>
          </p:nvPr>
        </p:nvSpPr>
        <p:spPr/>
        <p:txBody>
          <a:bodyPr/>
          <a:lstStyle/>
          <a:p>
            <a:r>
              <a:rPr lang="en-US" altLang="en-US" sz="2400" dirty="0">
                <a:solidFill>
                  <a:srgbClr val="000000"/>
                </a:solidFill>
                <a:ea typeface="ヒラギノ角ゴ Pro W3" charset="-128"/>
              </a:rPr>
              <a:t>Exchange rates are determined in markets by the interaction of supply and demand.</a:t>
            </a:r>
          </a:p>
          <a:p>
            <a:r>
              <a:rPr lang="en-US" altLang="en-US" sz="2400" dirty="0">
                <a:solidFill>
                  <a:srgbClr val="000000"/>
                </a:solidFill>
                <a:ea typeface="ヒラギノ角ゴ Pro W3" charset="-128"/>
              </a:rPr>
              <a:t>An important concept that drives the forces of supply and demand is the Law of One Price.</a:t>
            </a:r>
            <a:endParaRPr lang="en-US" sz="2400" dirty="0"/>
          </a:p>
          <a:p>
            <a:endParaRPr lang="en-US" altLang="en-US" sz="2400" dirty="0">
              <a:solidFill>
                <a:srgbClr val="000000"/>
              </a:solidFill>
              <a:ea typeface="ヒラギノ角ゴ Pro W3" charset="-128"/>
            </a:endParaRPr>
          </a:p>
          <a:p>
            <a:r>
              <a:rPr lang="en-US" altLang="en-US" sz="2400" dirty="0">
                <a:solidFill>
                  <a:srgbClr val="000000"/>
                </a:solidFill>
                <a:ea typeface="ヒラギノ角ゴ Pro W3" charset="-128"/>
              </a:rPr>
              <a:t>The Law of One Price states that the price of an identical good will be the same throughout the world, regardless of which country produces it.</a:t>
            </a:r>
          </a:p>
          <a:p>
            <a:r>
              <a:rPr lang="en-US" altLang="en-US" sz="2400" dirty="0">
                <a:solidFill>
                  <a:srgbClr val="000000"/>
                </a:solidFill>
                <a:ea typeface="ヒラギノ角ゴ Pro W3" charset="-128"/>
              </a:rPr>
              <a:t>Example: American steel costs $100 per ton, while Japanese steel costs 10,000 yen per ton.</a:t>
            </a:r>
            <a:endParaRPr lang="en-US" sz="2400" dirty="0"/>
          </a:p>
        </p:txBody>
      </p:sp>
    </p:spTree>
    <p:extLst>
      <p:ext uri="{BB962C8B-B14F-4D97-AF65-F5344CB8AC3E}">
        <p14:creationId xmlns:p14="http://schemas.microsoft.com/office/powerpoint/2010/main" val="4048392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2486</Words>
  <Application>Microsoft Office PowerPoint</Application>
  <PresentationFormat>Widescreen</PresentationFormat>
  <Paragraphs>198</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Symbol</vt:lpstr>
      <vt:lpstr>Times New Roman</vt:lpstr>
      <vt:lpstr>Office Theme</vt:lpstr>
      <vt:lpstr>    Topic 10: The Foreign Exchange Market</vt:lpstr>
      <vt:lpstr>Chapter Preview</vt:lpstr>
      <vt:lpstr>Foreign Exchange Market (1 of 2)</vt:lpstr>
      <vt:lpstr>Figure 15.1 Exchange Rates, 1990–2016</vt:lpstr>
      <vt:lpstr>Why Are Exchange Rates Important? (1 of 2)</vt:lpstr>
      <vt:lpstr>Why Are Exchange Rates Important? (2 of 2)</vt:lpstr>
      <vt:lpstr>Foreign Exchange Market: Exchange Rates</vt:lpstr>
      <vt:lpstr>How is Foreign Exchange Traded?</vt:lpstr>
      <vt:lpstr>Exchange Rates in the Long Run: Law of One Price (1 of 2)</vt:lpstr>
      <vt:lpstr>Exchange Rates in the Long Run: Law of One Price (2 of 2)</vt:lpstr>
      <vt:lpstr>Exchange Rates in the Long Run: Theory of Purchasing Power Parity (PPP) (1 of 2)</vt:lpstr>
      <vt:lpstr>Exchange Rates in the Long Run: Theory of Purchasing Power Parity (PPP) (2 of 2)</vt:lpstr>
      <vt:lpstr>Figure 15.2 Purchasing Power Parity, United States/United Kingdom, 1973–2016 (Index: March 1973 = 100)</vt:lpstr>
      <vt:lpstr>Exchange Rates in the Long Run: Factors Affecting Exchange Rates in Long Run (1 of 3)</vt:lpstr>
      <vt:lpstr>Exchange Rates in the Long Run: Factors Affecting Exchange Rates in Long Run (2 of 3)</vt:lpstr>
      <vt:lpstr>Exchange Rates in the Long Run: Factors Affecting Exchange Rates in Long Run (3 of 3)</vt:lpstr>
      <vt:lpstr>Table 15.1 Summary Factors That Affect Exchange Rates in the Long Run</vt:lpstr>
      <vt:lpstr>Exchange Rates in the Short Run</vt:lpstr>
      <vt:lpstr>Exchange Rates in the Short Run: Supply Curve Analysis</vt:lpstr>
      <vt:lpstr>Exchange Rates in the Short Run: Demand Curve Analysis</vt:lpstr>
      <vt:lpstr>Figure 15.3 Equilibrium in the Foreign Exchange Market</vt:lpstr>
      <vt:lpstr>Deriving the Demand Curve</vt:lpstr>
      <vt:lpstr>Exchange Rates in the Short Run: Equilibrium</vt:lpstr>
      <vt:lpstr>Explaining Changes in Exchange Rates</vt:lpstr>
      <vt:lpstr>Figure 15.4 Response to an Increase in the Domestic Interest Rate, iD</vt:lpstr>
      <vt:lpstr>Figure 15.5 Response to an Increase in the Foreign Interest Rate, iF</vt:lpstr>
      <vt:lpstr>Figure 15.6 Response to an Increase in the Expected Future Exchange Rate, Eet+1</vt:lpstr>
      <vt:lpstr>Explaining Changes in Exchanges Rates</vt:lpstr>
      <vt:lpstr>Table 15.2 Summary: Summary Factors That Shift the Demand Curve for Domestic Assets and Affect the Exchange Rate (1 of 2)</vt:lpstr>
      <vt:lpstr>Table 15.2 Summary: Summary Factors That Shift the Demand Curve for Domestic Assets and Affect the Exchange Rate (2 of 2)</vt:lpstr>
      <vt:lpstr>Applications (1 of 2)</vt:lpstr>
      <vt:lpstr>Application: Interest Rate Changes</vt:lpstr>
      <vt:lpstr>Effect of Changes in Interest Rates on the Equilibrium Exchange Rate</vt:lpstr>
      <vt:lpstr>Figure 15.7 Effect of a Rise in the Domestic Interest Rate as a Result of an Increase in Expected Inflation</vt:lpstr>
      <vt:lpstr>Exchange rate volatility</vt:lpstr>
      <vt:lpstr>Applications (2 of 2)</vt:lpstr>
      <vt:lpstr>The Dollar and Interest Rates</vt:lpstr>
      <vt:lpstr>Figure 15.8 Value of the Dollar and Interest Rates, 1973–2016</vt:lpstr>
      <vt:lpstr>Case: The Global Financial Crisis and the Dollar </vt:lpstr>
      <vt:lpstr>The Practicing Manger: Profiting from FX Forecasts</vt:lpstr>
      <vt:lpstr>Chapter Summary</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Kangzhen Xie</dc:creator>
  <cp:lastModifiedBy>Kangzhen Xie</cp:lastModifiedBy>
  <cp:revision>135</cp:revision>
  <dcterms:created xsi:type="dcterms:W3CDTF">2017-09-30T17:56:03Z</dcterms:created>
  <dcterms:modified xsi:type="dcterms:W3CDTF">2021-08-18T16:04:48Z</dcterms:modified>
</cp:coreProperties>
</file>