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6" r:id="rId2"/>
    <p:sldId id="257" r:id="rId3"/>
    <p:sldId id="258" r:id="rId4"/>
    <p:sldId id="259" r:id="rId5"/>
    <p:sldId id="260" r:id="rId6"/>
    <p:sldId id="261" r:id="rId7"/>
    <p:sldId id="262" r:id="rId8"/>
    <p:sldId id="263" r:id="rId9"/>
    <p:sldId id="266" r:id="rId10"/>
    <p:sldId id="264" r:id="rId11"/>
    <p:sldId id="265"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3" autoAdjust="0"/>
    <p:restoredTop sz="94660"/>
  </p:normalViewPr>
  <p:slideViewPr>
    <p:cSldViewPr snapToGrid="0">
      <p:cViewPr varScale="1">
        <p:scale>
          <a:sx n="80" d="100"/>
          <a:sy n="80" d="100"/>
        </p:scale>
        <p:origin x="69" y="12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736A0-9F24-45BF-B389-F6478DB45CE3}"/>
              </a:ext>
            </a:extLst>
          </p:cNvPr>
          <p:cNvSpPr>
            <a:spLocks noGrp="1"/>
          </p:cNvSpPr>
          <p:nvPr>
            <p:ph type="ctrTitle"/>
          </p:nvPr>
        </p:nvSpPr>
        <p:spPr>
          <a:xfrm>
            <a:off x="1524000" y="1028700"/>
            <a:ext cx="9144000" cy="2481263"/>
          </a:xfrm>
        </p:spPr>
        <p:txBody>
          <a:bodyPr anchor="b">
            <a:normAutofit/>
          </a:bodyPr>
          <a:lstStyle>
            <a:lvl1pPr algn="ctr">
              <a:lnSpc>
                <a:spcPct val="100000"/>
              </a:lnSpc>
              <a:defRPr sz="4000" spc="750" baseline="0">
                <a:solidFill>
                  <a:schemeClr val="tx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13D85EF-076F-4C35-862A-BAFF685DD6B5}"/>
              </a:ext>
            </a:extLst>
          </p:cNvPr>
          <p:cNvSpPr>
            <a:spLocks noGrp="1"/>
          </p:cNvSpPr>
          <p:nvPr>
            <p:ph type="subTitle" idx="1"/>
          </p:nvPr>
        </p:nvSpPr>
        <p:spPr>
          <a:xfrm>
            <a:off x="1524000" y="3824376"/>
            <a:ext cx="9144000" cy="1433423"/>
          </a:xfrm>
        </p:spPr>
        <p:txBody>
          <a:bodyPr>
            <a:normAutofit/>
          </a:bodyPr>
          <a:lstStyle>
            <a:lvl1pPr marL="0" indent="0" algn="ctr">
              <a:lnSpc>
                <a:spcPct val="150000"/>
              </a:lnSpc>
              <a:buNone/>
              <a:defRPr sz="1600" b="1"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CAE221EC-BF54-4DDD-8900-F2027CDAD35C}"/>
              </a:ext>
            </a:extLst>
          </p:cNvPr>
          <p:cNvSpPr>
            <a:spLocks noGrp="1"/>
          </p:cNvSpPr>
          <p:nvPr>
            <p:ph type="dt" sz="half" idx="10"/>
          </p:nvPr>
        </p:nvSpPr>
        <p:spPr/>
        <p:txBody>
          <a:bodyPr/>
          <a:lstStyle/>
          <a:p>
            <a:fld id="{D4A213A3-10E9-421F-81BE-56E0786AB515}" type="datetime2">
              <a:rPr lang="en-US" smtClean="0"/>
              <a:t>Tuesday, April 28, 2020</a:t>
            </a:fld>
            <a:endParaRPr lang="en-US"/>
          </a:p>
        </p:txBody>
      </p:sp>
      <p:sp>
        <p:nvSpPr>
          <p:cNvPr id="5" name="Footer Placeholder 4">
            <a:extLst>
              <a:ext uri="{FF2B5EF4-FFF2-40B4-BE49-F238E27FC236}">
                <a16:creationId xmlns:a16="http://schemas.microsoft.com/office/drawing/2014/main" id="{7CD5AB69-7069-48FB-8925-F2BA84129A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29C32A-F7A5-4E3B-A28F-09C82341EB22}"/>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3179168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A997B-D473-47DE-8B7B-22AB6F31E4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5526035-4B81-4537-A22D-92C2E0DBB6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C2A44D-F637-4017-BAA2-77756A386D98}"/>
              </a:ext>
            </a:extLst>
          </p:cNvPr>
          <p:cNvSpPr>
            <a:spLocks noGrp="1"/>
          </p:cNvSpPr>
          <p:nvPr>
            <p:ph type="dt" sz="half" idx="10"/>
          </p:nvPr>
        </p:nvSpPr>
        <p:spPr/>
        <p:txBody>
          <a:bodyPr/>
          <a:lstStyle/>
          <a:p>
            <a:fld id="{3D5DABC0-2199-478F-BA77-33A651B6CB89}" type="datetime2">
              <a:rPr lang="en-US" smtClean="0"/>
              <a:t>Tuesday, April 28, 2020</a:t>
            </a:fld>
            <a:endParaRPr lang="en-US"/>
          </a:p>
        </p:txBody>
      </p:sp>
      <p:sp>
        <p:nvSpPr>
          <p:cNvPr id="5" name="Footer Placeholder 4">
            <a:extLst>
              <a:ext uri="{FF2B5EF4-FFF2-40B4-BE49-F238E27FC236}">
                <a16:creationId xmlns:a16="http://schemas.microsoft.com/office/drawing/2014/main" id="{EEC1DCE6-ED7D-417C-ABD4-41D61570FF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AAF19A-FDAE-446A-A6B6-128F7F96A966}"/>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2751614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96D838-45E9-4D61-AA4E-92A32B579FDA}"/>
              </a:ext>
            </a:extLst>
          </p:cNvPr>
          <p:cNvSpPr>
            <a:spLocks noGrp="1"/>
          </p:cNvSpPr>
          <p:nvPr>
            <p:ph type="title" orient="vert"/>
          </p:nvPr>
        </p:nvSpPr>
        <p:spPr>
          <a:xfrm>
            <a:off x="8724900" y="457199"/>
            <a:ext cx="2628900" cy="571976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2C3183D0-4392-4364-8A2D-C47A2AF7A87D}"/>
              </a:ext>
            </a:extLst>
          </p:cNvPr>
          <p:cNvSpPr>
            <a:spLocks noGrp="1"/>
          </p:cNvSpPr>
          <p:nvPr>
            <p:ph type="body" orient="vert" idx="1"/>
          </p:nvPr>
        </p:nvSpPr>
        <p:spPr>
          <a:xfrm>
            <a:off x="838200" y="457199"/>
            <a:ext cx="7734300" cy="5719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4A36C9-28D5-4820-84F1-E4B9F4E50FA9}"/>
              </a:ext>
            </a:extLst>
          </p:cNvPr>
          <p:cNvSpPr>
            <a:spLocks noGrp="1"/>
          </p:cNvSpPr>
          <p:nvPr>
            <p:ph type="dt" sz="half" idx="10"/>
          </p:nvPr>
        </p:nvSpPr>
        <p:spPr/>
        <p:txBody>
          <a:bodyPr/>
          <a:lstStyle/>
          <a:p>
            <a:fld id="{D72230C6-DF61-47F4-B8C5-1B70E884BF06}" type="datetime2">
              <a:rPr lang="en-US" smtClean="0"/>
              <a:t>Tuesday, April 28, 2020</a:t>
            </a:fld>
            <a:endParaRPr lang="en-US"/>
          </a:p>
        </p:txBody>
      </p:sp>
      <p:sp>
        <p:nvSpPr>
          <p:cNvPr id="5" name="Footer Placeholder 4">
            <a:extLst>
              <a:ext uri="{FF2B5EF4-FFF2-40B4-BE49-F238E27FC236}">
                <a16:creationId xmlns:a16="http://schemas.microsoft.com/office/drawing/2014/main" id="{8997EDC8-558D-4646-86D9-A5424CF2A2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0B7537-E67A-411A-BBA4-061521D3D881}"/>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1979683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E99D7-1EE5-4262-9359-A0E2B733116C}"/>
              </a:ext>
            </a:extLst>
          </p:cNvPr>
          <p:cNvSpPr>
            <a:spLocks noGrp="1"/>
          </p:cNvSpPr>
          <p:nvPr>
            <p:ph type="title"/>
          </p:nvPr>
        </p:nvSpPr>
        <p:spPr>
          <a:xfrm>
            <a:off x="1371600" y="793080"/>
            <a:ext cx="10240903" cy="1233488"/>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B3DA1C5-272A-45C2-A11A-E7769A27D32F}"/>
              </a:ext>
            </a:extLst>
          </p:cNvPr>
          <p:cNvSpPr>
            <a:spLocks noGrp="1"/>
          </p:cNvSpPr>
          <p:nvPr>
            <p:ph idx="1"/>
          </p:nvPr>
        </p:nvSpPr>
        <p:spPr>
          <a:xfrm>
            <a:off x="1371600" y="2114939"/>
            <a:ext cx="10240903" cy="395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D63DA15-1EAB-4524-9BB7-8A7DA82A20AD}"/>
              </a:ext>
            </a:extLst>
          </p:cNvPr>
          <p:cNvSpPr>
            <a:spLocks noGrp="1"/>
          </p:cNvSpPr>
          <p:nvPr>
            <p:ph type="dt" sz="half" idx="10"/>
          </p:nvPr>
        </p:nvSpPr>
        <p:spPr/>
        <p:txBody>
          <a:bodyPr/>
          <a:lstStyle/>
          <a:p>
            <a:fld id="{6B12B50C-7EEE-46CD-BAF7-BBC4026D959A}" type="datetime2">
              <a:rPr lang="en-US" smtClean="0"/>
              <a:t>Tuesday, April 28, 2020</a:t>
            </a:fld>
            <a:endParaRPr lang="en-US"/>
          </a:p>
        </p:txBody>
      </p:sp>
      <p:sp>
        <p:nvSpPr>
          <p:cNvPr id="5" name="Footer Placeholder 4">
            <a:extLst>
              <a:ext uri="{FF2B5EF4-FFF2-40B4-BE49-F238E27FC236}">
                <a16:creationId xmlns:a16="http://schemas.microsoft.com/office/drawing/2014/main" id="{A1EB93B9-7818-489D-AFFB-B6EAD27FF1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528D36-894E-4FCB-B8BB-84DE89949B23}"/>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263010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964F1-5687-421F-B3DF-BA3C8DADC0E6}"/>
              </a:ext>
            </a:extLst>
          </p:cNvPr>
          <p:cNvSpPr>
            <a:spLocks noGrp="1"/>
          </p:cNvSpPr>
          <p:nvPr>
            <p:ph type="title"/>
          </p:nvPr>
        </p:nvSpPr>
        <p:spPr>
          <a:xfrm>
            <a:off x="1380930" y="1709738"/>
            <a:ext cx="9966519" cy="2852737"/>
          </a:xfrm>
        </p:spPr>
        <p:txBody>
          <a:bodyPr anchor="b">
            <a:normAutofit/>
          </a:bodyPr>
          <a:lstStyle>
            <a:lvl1pPr>
              <a:defRPr sz="4400" spc="75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DDBB876-5FD9-4964-BD37-6F05DAEBE325}"/>
              </a:ext>
            </a:extLst>
          </p:cNvPr>
          <p:cNvSpPr>
            <a:spLocks noGrp="1"/>
          </p:cNvSpPr>
          <p:nvPr>
            <p:ph type="body" idx="1" hasCustomPrompt="1"/>
          </p:nvPr>
        </p:nvSpPr>
        <p:spPr>
          <a:xfrm>
            <a:off x="1380930" y="4976327"/>
            <a:ext cx="9966520" cy="1113323"/>
          </a:xfrm>
        </p:spPr>
        <p:txBody>
          <a:bodyPr>
            <a:normAutofit/>
          </a:bodyPr>
          <a:lstStyle>
            <a:lvl1pPr marL="0" indent="0">
              <a:buNone/>
              <a:defRPr sz="1200" spc="6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875EA80A-FCDD-4009-9A1F-8B54817869DC}"/>
              </a:ext>
            </a:extLst>
          </p:cNvPr>
          <p:cNvSpPr>
            <a:spLocks noGrp="1"/>
          </p:cNvSpPr>
          <p:nvPr>
            <p:ph type="dt" sz="half" idx="10"/>
          </p:nvPr>
        </p:nvSpPr>
        <p:spPr/>
        <p:txBody>
          <a:bodyPr/>
          <a:lstStyle/>
          <a:p>
            <a:fld id="{8D4211C4-AE09-4254-A5E3-6DA9B099C971}" type="datetime2">
              <a:rPr lang="en-US" smtClean="0"/>
              <a:t>Tuesday, April 28, 2020</a:t>
            </a:fld>
            <a:endParaRPr lang="en-US"/>
          </a:p>
        </p:txBody>
      </p:sp>
      <p:sp>
        <p:nvSpPr>
          <p:cNvPr id="5" name="Footer Placeholder 4">
            <a:extLst>
              <a:ext uri="{FF2B5EF4-FFF2-40B4-BE49-F238E27FC236}">
                <a16:creationId xmlns:a16="http://schemas.microsoft.com/office/drawing/2014/main" id="{EA4A3422-56D9-4942-BC63-831AED91F1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D4B42A-AC2C-4FD8-AD0D-BECDD3846D3A}"/>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1716105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FDAF1-8359-4A0F-91B3-03E77C670543}"/>
              </a:ext>
            </a:extLst>
          </p:cNvPr>
          <p:cNvSpPr>
            <a:spLocks noGrp="1"/>
          </p:cNvSpPr>
          <p:nvPr>
            <p:ph type="title"/>
          </p:nvPr>
        </p:nvSpPr>
        <p:spPr>
          <a:xfrm>
            <a:off x="1044054" y="457200"/>
            <a:ext cx="10309745" cy="1233488"/>
          </a:xfrm>
        </p:spPr>
        <p:txBody>
          <a:bodyPr>
            <a:normAutofit/>
          </a:bodyPr>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21E3D3-6B33-4CA0-B06B-A8BB05CAB3C4}"/>
              </a:ext>
            </a:extLst>
          </p:cNvPr>
          <p:cNvSpPr>
            <a:spLocks noGrp="1"/>
          </p:cNvSpPr>
          <p:nvPr>
            <p:ph sz="half" idx="1"/>
          </p:nvPr>
        </p:nvSpPr>
        <p:spPr>
          <a:xfrm>
            <a:off x="1044054" y="1996141"/>
            <a:ext cx="4975746" cy="41808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629C334-815D-47FD-A9B5-E871E28641C9}"/>
              </a:ext>
            </a:extLst>
          </p:cNvPr>
          <p:cNvSpPr>
            <a:spLocks noGrp="1"/>
          </p:cNvSpPr>
          <p:nvPr>
            <p:ph sz="half" idx="2"/>
          </p:nvPr>
        </p:nvSpPr>
        <p:spPr>
          <a:xfrm>
            <a:off x="6172200" y="1996141"/>
            <a:ext cx="5181600" cy="41808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797975F2-7A90-4820-B90F-D28E31A35EB8}"/>
              </a:ext>
            </a:extLst>
          </p:cNvPr>
          <p:cNvSpPr>
            <a:spLocks noGrp="1"/>
          </p:cNvSpPr>
          <p:nvPr>
            <p:ph type="dt" sz="half" idx="10"/>
          </p:nvPr>
        </p:nvSpPr>
        <p:spPr/>
        <p:txBody>
          <a:bodyPr/>
          <a:lstStyle/>
          <a:p>
            <a:fld id="{681742C3-E082-4760-93B2-E209268DD00C}" type="datetime2">
              <a:rPr lang="en-US" smtClean="0"/>
              <a:t>Tuesday, April 28, 2020</a:t>
            </a:fld>
            <a:endParaRPr lang="en-US"/>
          </a:p>
        </p:txBody>
      </p:sp>
      <p:sp>
        <p:nvSpPr>
          <p:cNvPr id="6" name="Footer Placeholder 5">
            <a:extLst>
              <a:ext uri="{FF2B5EF4-FFF2-40B4-BE49-F238E27FC236}">
                <a16:creationId xmlns:a16="http://schemas.microsoft.com/office/drawing/2014/main" id="{823CFAD5-8AF8-4610-8324-85AA062E27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808CC8-C46E-4A10-8A83-7A251067EA68}"/>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2190224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E82B8-F9D9-4F53-A4A6-F12EB5F12846}"/>
              </a:ext>
            </a:extLst>
          </p:cNvPr>
          <p:cNvSpPr>
            <a:spLocks noGrp="1"/>
          </p:cNvSpPr>
          <p:nvPr>
            <p:ph type="title"/>
          </p:nvPr>
        </p:nvSpPr>
        <p:spPr>
          <a:xfrm>
            <a:off x="1368490" y="457200"/>
            <a:ext cx="9986898" cy="1233488"/>
          </a:xfrm>
        </p:spPr>
        <p:txBody>
          <a:bodyPr>
            <a:normAutofit/>
          </a:bodyPr>
          <a:lstStyle>
            <a:lvl1pPr>
              <a:defRPr sz="2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1F070CA-85E9-47C7-8564-FFA1AE34B9E5}"/>
              </a:ext>
            </a:extLst>
          </p:cNvPr>
          <p:cNvSpPr>
            <a:spLocks noGrp="1"/>
          </p:cNvSpPr>
          <p:nvPr>
            <p:ph type="body" idx="1"/>
          </p:nvPr>
        </p:nvSpPr>
        <p:spPr>
          <a:xfrm>
            <a:off x="1368490" y="1681163"/>
            <a:ext cx="462908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38D4B1-41B3-4BF5-9076-A16984A81FF1}"/>
              </a:ext>
            </a:extLst>
          </p:cNvPr>
          <p:cNvSpPr>
            <a:spLocks noGrp="1"/>
          </p:cNvSpPr>
          <p:nvPr>
            <p:ph sz="half" idx="2"/>
          </p:nvPr>
        </p:nvSpPr>
        <p:spPr>
          <a:xfrm>
            <a:off x="1368490" y="2505075"/>
            <a:ext cx="462908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E6A38DC-A016-4CFD-AC19-F24A9E062022}"/>
              </a:ext>
            </a:extLst>
          </p:cNvPr>
          <p:cNvSpPr>
            <a:spLocks noGrp="1"/>
          </p:cNvSpPr>
          <p:nvPr>
            <p:ph type="body" sz="quarter" idx="3"/>
          </p:nvPr>
        </p:nvSpPr>
        <p:spPr>
          <a:xfrm>
            <a:off x="6344816" y="1681163"/>
            <a:ext cx="501057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F930FA-8C00-42AB-B2D1-FE4E4BDB3C6E}"/>
              </a:ext>
            </a:extLst>
          </p:cNvPr>
          <p:cNvSpPr>
            <a:spLocks noGrp="1"/>
          </p:cNvSpPr>
          <p:nvPr>
            <p:ph sz="quarter" idx="4"/>
          </p:nvPr>
        </p:nvSpPr>
        <p:spPr>
          <a:xfrm>
            <a:off x="6344814" y="2505075"/>
            <a:ext cx="501057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E18B698E-FAE5-4F2C-AE0E-4FD281E8F30E}"/>
              </a:ext>
            </a:extLst>
          </p:cNvPr>
          <p:cNvSpPr>
            <a:spLocks noGrp="1"/>
          </p:cNvSpPr>
          <p:nvPr>
            <p:ph type="dt" sz="half" idx="10"/>
          </p:nvPr>
        </p:nvSpPr>
        <p:spPr/>
        <p:txBody>
          <a:bodyPr/>
          <a:lstStyle/>
          <a:p>
            <a:fld id="{3B6FC950-F824-48B9-B984-CAEE265865E5}" type="datetime2">
              <a:rPr lang="en-US" smtClean="0"/>
              <a:t>Tuesday, April 28, 2020</a:t>
            </a:fld>
            <a:endParaRPr lang="en-US"/>
          </a:p>
        </p:txBody>
      </p:sp>
      <p:sp>
        <p:nvSpPr>
          <p:cNvPr id="8" name="Footer Placeholder 7">
            <a:extLst>
              <a:ext uri="{FF2B5EF4-FFF2-40B4-BE49-F238E27FC236}">
                <a16:creationId xmlns:a16="http://schemas.microsoft.com/office/drawing/2014/main" id="{B5C4BB6C-CAA4-4EA8-8EA1-65ADE056F25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5BB6A12-0532-47CA-B070-232141CC1064}"/>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358209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08FA1-831E-4AD6-B0D1-BA85E67A5032}"/>
              </a:ext>
            </a:extLst>
          </p:cNvPr>
          <p:cNvSpPr>
            <a:spLocks noGrp="1"/>
          </p:cNvSpPr>
          <p:nvPr>
            <p:ph type="title"/>
          </p:nvPr>
        </p:nvSpPr>
        <p:spPr>
          <a:xfrm>
            <a:off x="1371599" y="457200"/>
            <a:ext cx="9982199" cy="1233488"/>
          </a:xfrm>
        </p:spPr>
        <p:txBody>
          <a:bodyPr>
            <a:normAutofit/>
          </a:bodyPr>
          <a:lstStyle>
            <a:lvl1pPr>
              <a:defRPr sz="32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ACE94142-C469-4B0E-8C01-C64BA28F52D2}"/>
              </a:ext>
            </a:extLst>
          </p:cNvPr>
          <p:cNvSpPr>
            <a:spLocks noGrp="1"/>
          </p:cNvSpPr>
          <p:nvPr>
            <p:ph type="dt" sz="half" idx="10"/>
          </p:nvPr>
        </p:nvSpPr>
        <p:spPr/>
        <p:txBody>
          <a:bodyPr/>
          <a:lstStyle/>
          <a:p>
            <a:fld id="{BC8E3A0F-68E7-4D17-BB84-ED1BA4F6AC6B}" type="datetime2">
              <a:rPr lang="en-US" smtClean="0"/>
              <a:t>Tuesday, April 28, 2020</a:t>
            </a:fld>
            <a:endParaRPr lang="en-US"/>
          </a:p>
        </p:txBody>
      </p:sp>
      <p:sp>
        <p:nvSpPr>
          <p:cNvPr id="4" name="Footer Placeholder 3">
            <a:extLst>
              <a:ext uri="{FF2B5EF4-FFF2-40B4-BE49-F238E27FC236}">
                <a16:creationId xmlns:a16="http://schemas.microsoft.com/office/drawing/2014/main" id="{02AAFCE6-5C7E-438F-8D4A-21E1556814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2ACFD88-63EA-427F-978C-B7844D1A5E32}"/>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41079654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82A4F0-76A5-4852-982B-32B3B685732E}"/>
              </a:ext>
            </a:extLst>
          </p:cNvPr>
          <p:cNvSpPr>
            <a:spLocks noGrp="1"/>
          </p:cNvSpPr>
          <p:nvPr>
            <p:ph type="dt" sz="half" idx="10"/>
          </p:nvPr>
        </p:nvSpPr>
        <p:spPr/>
        <p:txBody>
          <a:bodyPr/>
          <a:lstStyle/>
          <a:p>
            <a:fld id="{EDB7BC4F-EDA1-4BA2-BFF3-FE5B31CCB58B}" type="datetime2">
              <a:rPr lang="en-US" smtClean="0"/>
              <a:t>Tuesday, April 28, 2020</a:t>
            </a:fld>
            <a:endParaRPr lang="en-US"/>
          </a:p>
        </p:txBody>
      </p:sp>
      <p:sp>
        <p:nvSpPr>
          <p:cNvPr id="3" name="Footer Placeholder 2">
            <a:extLst>
              <a:ext uri="{FF2B5EF4-FFF2-40B4-BE49-F238E27FC236}">
                <a16:creationId xmlns:a16="http://schemas.microsoft.com/office/drawing/2014/main" id="{8750CFAE-4BEB-4272-A2E6-FDD9D6A032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43B71B7-74B7-4CF1-8FE0-F4863CD7D97C}"/>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3175799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432BE-C4E5-4F12-AB53-EBEF2B76B251}"/>
              </a:ext>
            </a:extLst>
          </p:cNvPr>
          <p:cNvSpPr>
            <a:spLocks noGrp="1"/>
          </p:cNvSpPr>
          <p:nvPr>
            <p:ph type="title"/>
          </p:nvPr>
        </p:nvSpPr>
        <p:spPr>
          <a:xfrm>
            <a:off x="1318755" y="457200"/>
            <a:ext cx="3932237" cy="1921434"/>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FAE7F57-4ABF-4BA4-A892-38857A02F60D}"/>
              </a:ext>
            </a:extLst>
          </p:cNvPr>
          <p:cNvSpPr>
            <a:spLocks noGrp="1"/>
          </p:cNvSpPr>
          <p:nvPr>
            <p:ph idx="1"/>
          </p:nvPr>
        </p:nvSpPr>
        <p:spPr>
          <a:xfrm>
            <a:off x="5648130" y="987425"/>
            <a:ext cx="5707257" cy="4873625"/>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032E444-E5BD-443F-AB83-84D7CE0AB768}"/>
              </a:ext>
            </a:extLst>
          </p:cNvPr>
          <p:cNvSpPr>
            <a:spLocks noGrp="1"/>
          </p:cNvSpPr>
          <p:nvPr>
            <p:ph type="body" sz="half" idx="2"/>
          </p:nvPr>
        </p:nvSpPr>
        <p:spPr>
          <a:xfrm>
            <a:off x="1318755" y="2799184"/>
            <a:ext cx="3932237" cy="306980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1998A4-FD2F-4126-99C5-E2063AE02482}"/>
              </a:ext>
            </a:extLst>
          </p:cNvPr>
          <p:cNvSpPr>
            <a:spLocks noGrp="1"/>
          </p:cNvSpPr>
          <p:nvPr>
            <p:ph type="dt" sz="half" idx="10"/>
          </p:nvPr>
        </p:nvSpPr>
        <p:spPr/>
        <p:txBody>
          <a:bodyPr/>
          <a:lstStyle/>
          <a:p>
            <a:fld id="{3AAE694C-1394-4838-A564-7380835C2E77}" type="datetime2">
              <a:rPr lang="en-US" smtClean="0"/>
              <a:t>Tuesday, April 28, 2020</a:t>
            </a:fld>
            <a:endParaRPr lang="en-US"/>
          </a:p>
        </p:txBody>
      </p:sp>
      <p:sp>
        <p:nvSpPr>
          <p:cNvPr id="6" name="Footer Placeholder 5">
            <a:extLst>
              <a:ext uri="{FF2B5EF4-FFF2-40B4-BE49-F238E27FC236}">
                <a16:creationId xmlns:a16="http://schemas.microsoft.com/office/drawing/2014/main" id="{E96457D3-F808-4DB2-9C9C-B185E71F26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31BC9B-21D1-4D2D-B02E-C887A02CA373}"/>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1477675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43EC2-2D8C-4E8D-8CC7-9676480146E2}"/>
              </a:ext>
            </a:extLst>
          </p:cNvPr>
          <p:cNvSpPr>
            <a:spLocks noGrp="1"/>
          </p:cNvSpPr>
          <p:nvPr>
            <p:ph type="title"/>
          </p:nvPr>
        </p:nvSpPr>
        <p:spPr>
          <a:xfrm>
            <a:off x="1378966" y="681135"/>
            <a:ext cx="3932237" cy="16002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566AF89-5FBD-43DD-958D-A5C608AE2E2C}"/>
              </a:ext>
            </a:extLst>
          </p:cNvPr>
          <p:cNvSpPr>
            <a:spLocks noGrp="1"/>
          </p:cNvSpPr>
          <p:nvPr>
            <p:ph type="pic" idx="1"/>
          </p:nvPr>
        </p:nvSpPr>
        <p:spPr>
          <a:xfrm>
            <a:off x="5834742" y="858417"/>
            <a:ext cx="5520645" cy="500263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F770A545-2CE6-48C4-A725-EF68A3F1BFCB}"/>
              </a:ext>
            </a:extLst>
          </p:cNvPr>
          <p:cNvSpPr>
            <a:spLocks noGrp="1"/>
          </p:cNvSpPr>
          <p:nvPr>
            <p:ph type="body" sz="half" idx="2"/>
          </p:nvPr>
        </p:nvSpPr>
        <p:spPr>
          <a:xfrm>
            <a:off x="1378966" y="228133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4466B2-6FE6-4352-BBF9-84BCD946C28B}"/>
              </a:ext>
            </a:extLst>
          </p:cNvPr>
          <p:cNvSpPr>
            <a:spLocks noGrp="1"/>
          </p:cNvSpPr>
          <p:nvPr>
            <p:ph type="dt" sz="half" idx="10"/>
          </p:nvPr>
        </p:nvSpPr>
        <p:spPr/>
        <p:txBody>
          <a:bodyPr/>
          <a:lstStyle/>
          <a:p>
            <a:fld id="{CAB84B19-1A00-4EDB-8425-E1827A377364}" type="datetime2">
              <a:rPr lang="en-US" smtClean="0"/>
              <a:t>Tuesday, April 28, 2020</a:t>
            </a:fld>
            <a:endParaRPr lang="en-US"/>
          </a:p>
        </p:txBody>
      </p:sp>
      <p:sp>
        <p:nvSpPr>
          <p:cNvPr id="6" name="Footer Placeholder 5">
            <a:extLst>
              <a:ext uri="{FF2B5EF4-FFF2-40B4-BE49-F238E27FC236}">
                <a16:creationId xmlns:a16="http://schemas.microsoft.com/office/drawing/2014/main" id="{398991BC-29A5-4182-BD83-9D99D28894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C1C78F-6633-4604-8832-8E9D2DC768BB}"/>
              </a:ext>
            </a:extLst>
          </p:cNvPr>
          <p:cNvSpPr>
            <a:spLocks noGrp="1"/>
          </p:cNvSpPr>
          <p:nvPr>
            <p:ph type="sldNum" sz="quarter" idx="12"/>
          </p:nvPr>
        </p:nvSpPr>
        <p:spPr/>
        <p:txBody>
          <a:bodyPr/>
          <a:lstStyle/>
          <a:p>
            <a:fld id="{B9EAB3BA-07EE-4B64-A177-47C30D775877}" type="slidenum">
              <a:rPr lang="en-US" smtClean="0"/>
              <a:t>‹#›</a:t>
            </a:fld>
            <a:endParaRPr lang="en-US"/>
          </a:p>
        </p:txBody>
      </p:sp>
    </p:spTree>
    <p:extLst>
      <p:ext uri="{BB962C8B-B14F-4D97-AF65-F5344CB8AC3E}">
        <p14:creationId xmlns:p14="http://schemas.microsoft.com/office/powerpoint/2010/main" val="31216239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4C0BBB-0042-4603-A226-6117F3FD5B3C}"/>
              </a:ext>
            </a:extLst>
          </p:cNvPr>
          <p:cNvSpPr/>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C44F520-2598-460E-9F91-B02F60830CA2}"/>
              </a:ext>
            </a:extLst>
          </p:cNvPr>
          <p:cNvSpPr/>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AD478F2F-4F04-4604-9005-BF0CB1142512}"/>
              </a:ext>
            </a:extLst>
          </p:cNvPr>
          <p:cNvSpPr>
            <a:spLocks noGrp="1"/>
          </p:cNvSpPr>
          <p:nvPr>
            <p:ph type="title"/>
          </p:nvPr>
        </p:nvSpPr>
        <p:spPr>
          <a:xfrm>
            <a:off x="1371600" y="361666"/>
            <a:ext cx="9810376" cy="1659404"/>
          </a:xfrm>
          <a:prstGeom prst="rect">
            <a:avLst/>
          </a:prstGeom>
        </p:spPr>
        <p:txBody>
          <a:bodyPr vert="horz" lIns="0" tIns="0" rIns="0" bIns="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4A17D2-52AF-4B40-80A8-3E0DB855F297}"/>
              </a:ext>
            </a:extLst>
          </p:cNvPr>
          <p:cNvSpPr>
            <a:spLocks noGrp="1"/>
          </p:cNvSpPr>
          <p:nvPr>
            <p:ph type="body" idx="1"/>
          </p:nvPr>
        </p:nvSpPr>
        <p:spPr>
          <a:xfrm>
            <a:off x="1371600" y="2286000"/>
            <a:ext cx="9810376" cy="3857811"/>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592E0AA-D5B3-4BCF-BA69-209D9B335A06}"/>
              </a:ext>
            </a:extLst>
          </p:cNvPr>
          <p:cNvSpPr>
            <a:spLocks noGrp="1"/>
          </p:cNvSpPr>
          <p:nvPr>
            <p:ph type="dt" sz="half" idx="2"/>
          </p:nvPr>
        </p:nvSpPr>
        <p:spPr>
          <a:xfrm>
            <a:off x="7910111" y="6409170"/>
            <a:ext cx="3702392" cy="448830"/>
          </a:xfrm>
          <a:prstGeom prst="rect">
            <a:avLst/>
          </a:prstGeom>
        </p:spPr>
        <p:txBody>
          <a:bodyPr vert="horz" lIns="91440" tIns="45720" rIns="91440" bIns="45720" rtlCol="0" anchor="ctr"/>
          <a:lstStyle>
            <a:lvl1pPr algn="r">
              <a:defRPr sz="800" cap="all" spc="300" baseline="0">
                <a:solidFill>
                  <a:schemeClr val="bg1"/>
                </a:solidFill>
              </a:defRPr>
            </a:lvl1pPr>
          </a:lstStyle>
          <a:p>
            <a:fld id="{10076A27-8146-4F75-9851-A83577C6FD8A}" type="datetime2">
              <a:rPr lang="en-US" smtClean="0"/>
              <a:t>Tuesday, April 28, 2020</a:t>
            </a:fld>
            <a:endParaRPr lang="en-US"/>
          </a:p>
        </p:txBody>
      </p:sp>
      <p:sp>
        <p:nvSpPr>
          <p:cNvPr id="5" name="Footer Placeholder 4">
            <a:extLst>
              <a:ext uri="{FF2B5EF4-FFF2-40B4-BE49-F238E27FC236}">
                <a16:creationId xmlns:a16="http://schemas.microsoft.com/office/drawing/2014/main" id="{5F10A637-D86F-4FA1-985D-2D82456511B1}"/>
              </a:ext>
            </a:extLst>
          </p:cNvPr>
          <p:cNvSpPr>
            <a:spLocks noGrp="1"/>
          </p:cNvSpPr>
          <p:nvPr>
            <p:ph type="ftr" sz="quarter" idx="3"/>
          </p:nvPr>
        </p:nvSpPr>
        <p:spPr>
          <a:xfrm rot="5400000">
            <a:off x="-1828801" y="1912217"/>
            <a:ext cx="4114800" cy="457200"/>
          </a:xfrm>
          <a:prstGeom prst="rect">
            <a:avLst/>
          </a:prstGeom>
        </p:spPr>
        <p:txBody>
          <a:bodyPr vert="horz" lIns="91440" tIns="45720" rIns="91440" bIns="45720" rtlCol="0" anchor="ctr"/>
          <a:lstStyle>
            <a:lvl1pPr algn="l">
              <a:defRPr sz="800" b="1">
                <a:solidFill>
                  <a:schemeClr val="tx1"/>
                </a:solidFill>
                <a:latin typeface="+mj-lt"/>
              </a:defRPr>
            </a:lvl1pPr>
          </a:lstStyle>
          <a:p>
            <a:endParaRPr lang="en-US"/>
          </a:p>
        </p:txBody>
      </p:sp>
      <p:sp>
        <p:nvSpPr>
          <p:cNvPr id="6" name="Slide Number Placeholder 5">
            <a:extLst>
              <a:ext uri="{FF2B5EF4-FFF2-40B4-BE49-F238E27FC236}">
                <a16:creationId xmlns:a16="http://schemas.microsoft.com/office/drawing/2014/main" id="{80F2FA4D-A931-46BA-B767-29A6FD5AAD2A}"/>
              </a:ext>
            </a:extLst>
          </p:cNvPr>
          <p:cNvSpPr>
            <a:spLocks noGrp="1"/>
          </p:cNvSpPr>
          <p:nvPr>
            <p:ph type="sldNum" sz="quarter" idx="4"/>
          </p:nvPr>
        </p:nvSpPr>
        <p:spPr>
          <a:xfrm>
            <a:off x="11669678" y="6408742"/>
            <a:ext cx="438652" cy="448830"/>
          </a:xfrm>
          <a:prstGeom prst="rect">
            <a:avLst/>
          </a:prstGeom>
        </p:spPr>
        <p:txBody>
          <a:bodyPr vert="horz" lIns="91440" tIns="45720" rIns="91440" bIns="45720" rtlCol="0" anchor="ctr"/>
          <a:lstStyle>
            <a:lvl1pPr algn="r">
              <a:defRPr sz="800">
                <a:solidFill>
                  <a:schemeClr val="bg1"/>
                </a:solidFill>
              </a:defRPr>
            </a:lvl1pPr>
          </a:lstStyle>
          <a:p>
            <a:fld id="{B9EAB3BA-07EE-4B64-A177-47C30D775877}" type="slidenum">
              <a:rPr lang="en-US" smtClean="0"/>
              <a:t>‹#›</a:t>
            </a:fld>
            <a:endParaRPr lang="en-US"/>
          </a:p>
        </p:txBody>
      </p:sp>
    </p:spTree>
    <p:extLst>
      <p:ext uri="{BB962C8B-B14F-4D97-AF65-F5344CB8AC3E}">
        <p14:creationId xmlns:p14="http://schemas.microsoft.com/office/powerpoint/2010/main" val="3978877679"/>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2" r:id="rId6"/>
    <p:sldLayoutId id="2147483688" r:id="rId7"/>
    <p:sldLayoutId id="2147483689" r:id="rId8"/>
    <p:sldLayoutId id="2147483690" r:id="rId9"/>
    <p:sldLayoutId id="2147483691" r:id="rId10"/>
    <p:sldLayoutId id="2147483693" r:id="rId11"/>
  </p:sldLayoutIdLst>
  <p:hf sldNum="0"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21EA8-719B-4FF4-BFE5-E8FB460FDCB0}"/>
              </a:ext>
            </a:extLst>
          </p:cNvPr>
          <p:cNvSpPr>
            <a:spLocks noGrp="1"/>
          </p:cNvSpPr>
          <p:nvPr>
            <p:ph type="title"/>
          </p:nvPr>
        </p:nvSpPr>
        <p:spPr>
          <a:xfrm>
            <a:off x="1318755" y="457200"/>
            <a:ext cx="3932237" cy="1921434"/>
          </a:xfrm>
        </p:spPr>
        <p:txBody>
          <a:bodyPr anchor="b">
            <a:normAutofit/>
          </a:bodyPr>
          <a:lstStyle/>
          <a:p>
            <a:r>
              <a:rPr lang="en-US" dirty="0">
                <a:ln w="22225">
                  <a:solidFill>
                    <a:schemeClr val="tx1"/>
                  </a:solidFill>
                  <a:miter lim="800000"/>
                </a:ln>
              </a:rPr>
              <a:t>U.S. Debt Markets</a:t>
            </a:r>
          </a:p>
        </p:txBody>
      </p:sp>
      <p:pic>
        <p:nvPicPr>
          <p:cNvPr id="4" name="Picture 3" descr="A picture containing umbrella&#10;&#10;Description automatically generated">
            <a:extLst>
              <a:ext uri="{FF2B5EF4-FFF2-40B4-BE49-F238E27FC236}">
                <a16:creationId xmlns:a16="http://schemas.microsoft.com/office/drawing/2014/main" id="{017386CA-8194-4840-ACDA-52FC7568161B}"/>
              </a:ext>
            </a:extLst>
          </p:cNvPr>
          <p:cNvPicPr>
            <a:picLocks noChangeAspect="1"/>
          </p:cNvPicPr>
          <p:nvPr/>
        </p:nvPicPr>
        <p:blipFill rotWithShape="1">
          <a:blip r:embed="rId2"/>
          <a:srcRect l="10299" r="11827" b="1"/>
          <a:stretch/>
        </p:blipFill>
        <p:spPr>
          <a:xfrm>
            <a:off x="5648130" y="987425"/>
            <a:ext cx="5707257" cy="4873625"/>
          </a:xfrm>
          <a:prstGeom prst="rect">
            <a:avLst/>
          </a:prstGeom>
          <a:noFill/>
        </p:spPr>
      </p:pic>
      <p:sp>
        <p:nvSpPr>
          <p:cNvPr id="3" name="Subtitle 2">
            <a:extLst>
              <a:ext uri="{FF2B5EF4-FFF2-40B4-BE49-F238E27FC236}">
                <a16:creationId xmlns:a16="http://schemas.microsoft.com/office/drawing/2014/main" id="{4D4B0424-497A-4C9C-8AE6-2C9E2D446D48}"/>
              </a:ext>
            </a:extLst>
          </p:cNvPr>
          <p:cNvSpPr>
            <a:spLocks noGrp="1"/>
          </p:cNvSpPr>
          <p:nvPr>
            <p:ph type="body" sz="half" idx="2"/>
          </p:nvPr>
        </p:nvSpPr>
        <p:spPr>
          <a:xfrm>
            <a:off x="1318755" y="2799184"/>
            <a:ext cx="3932237" cy="3069803"/>
          </a:xfrm>
        </p:spPr>
        <p:txBody>
          <a:bodyPr>
            <a:normAutofit/>
          </a:bodyPr>
          <a:lstStyle/>
          <a:p>
            <a:r>
              <a:rPr lang="en-US"/>
              <a:t>Professor Chris Droussiotis</a:t>
            </a:r>
          </a:p>
        </p:txBody>
      </p:sp>
    </p:spTree>
    <p:extLst>
      <p:ext uri="{BB962C8B-B14F-4D97-AF65-F5344CB8AC3E}">
        <p14:creationId xmlns:p14="http://schemas.microsoft.com/office/powerpoint/2010/main" val="1621208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FEA80-B631-476B-8012-C628E146EBF4}"/>
              </a:ext>
            </a:extLst>
          </p:cNvPr>
          <p:cNvSpPr>
            <a:spLocks noGrp="1"/>
          </p:cNvSpPr>
          <p:nvPr>
            <p:ph type="title"/>
          </p:nvPr>
        </p:nvSpPr>
        <p:spPr>
          <a:xfrm>
            <a:off x="1190847" y="107280"/>
            <a:ext cx="10240903" cy="1233488"/>
          </a:xfrm>
        </p:spPr>
        <p:txBody>
          <a:bodyPr>
            <a:normAutofit/>
          </a:bodyPr>
          <a:lstStyle/>
          <a:p>
            <a:r>
              <a:rPr lang="en-US" dirty="0"/>
              <a:t>Terms and Conditions of Corporate Bonds</a:t>
            </a:r>
          </a:p>
        </p:txBody>
      </p:sp>
      <p:sp>
        <p:nvSpPr>
          <p:cNvPr id="3" name="Content Placeholder 2">
            <a:extLst>
              <a:ext uri="{FF2B5EF4-FFF2-40B4-BE49-F238E27FC236}">
                <a16:creationId xmlns:a16="http://schemas.microsoft.com/office/drawing/2014/main" id="{88C6934A-BAF7-43CB-8A40-BB0E2B9C3409}"/>
              </a:ext>
            </a:extLst>
          </p:cNvPr>
          <p:cNvSpPr>
            <a:spLocks noGrp="1"/>
          </p:cNvSpPr>
          <p:nvPr>
            <p:ph idx="1"/>
          </p:nvPr>
        </p:nvSpPr>
        <p:spPr>
          <a:xfrm>
            <a:off x="1265273" y="1551414"/>
            <a:ext cx="10240903" cy="3956179"/>
          </a:xfrm>
        </p:spPr>
        <p:txBody>
          <a:bodyPr>
            <a:normAutofit fontScale="70000" lnSpcReduction="20000"/>
          </a:bodyPr>
          <a:lstStyle/>
          <a:p>
            <a:pPr marL="0" indent="0">
              <a:buNone/>
            </a:pPr>
            <a:r>
              <a:rPr lang="en-US" sz="3100" b="1" dirty="0"/>
              <a:t>Money Terms</a:t>
            </a:r>
          </a:p>
          <a:p>
            <a:pPr marL="457200" indent="-457200">
              <a:buFont typeface="+mj-lt"/>
              <a:buAutoNum type="arabicPeriod"/>
            </a:pPr>
            <a:r>
              <a:rPr lang="en-US" dirty="0"/>
              <a:t>Amount</a:t>
            </a:r>
          </a:p>
          <a:p>
            <a:pPr marL="457200" indent="-457200">
              <a:buFont typeface="+mj-lt"/>
              <a:buAutoNum type="arabicPeriod"/>
            </a:pPr>
            <a:r>
              <a:rPr lang="en-US" dirty="0"/>
              <a:t>Interest/price</a:t>
            </a:r>
          </a:p>
          <a:p>
            <a:pPr marL="457200" indent="-457200">
              <a:buFont typeface="+mj-lt"/>
              <a:buAutoNum type="arabicPeriod"/>
            </a:pPr>
            <a:r>
              <a:rPr lang="en-US" dirty="0"/>
              <a:t>Maturity</a:t>
            </a:r>
          </a:p>
          <a:p>
            <a:pPr marL="457200" indent="-457200">
              <a:buFont typeface="+mj-lt"/>
              <a:buAutoNum type="arabicPeriod"/>
            </a:pPr>
            <a:r>
              <a:rPr lang="en-US" dirty="0"/>
              <a:t>Payment</a:t>
            </a:r>
          </a:p>
          <a:p>
            <a:pPr marL="0" indent="0">
              <a:buNone/>
            </a:pPr>
            <a:endParaRPr lang="en-US" b="1" dirty="0"/>
          </a:p>
          <a:p>
            <a:pPr marL="0" indent="0">
              <a:buNone/>
            </a:pPr>
            <a:r>
              <a:rPr lang="en-US" sz="3100" b="1" dirty="0"/>
              <a:t>Non-Money Terms</a:t>
            </a:r>
          </a:p>
          <a:p>
            <a:r>
              <a:rPr lang="en-US" dirty="0"/>
              <a:t>Non-money terms are terms in the indenture that are not related to the amount, price, and maturity of the bond. However, terms such as optional redemptions, for example, entail that the price of the bonds will be paid if the issuer exercises the option to repay the bond value earlier than maturity (call price at certain call dates). Other non-money terms include covenants, permissions, and restrictions of the issuer while the bonds are outstanding. </a:t>
            </a:r>
          </a:p>
          <a:p>
            <a:endParaRPr lang="en-US" dirty="0"/>
          </a:p>
        </p:txBody>
      </p:sp>
    </p:spTree>
    <p:extLst>
      <p:ext uri="{BB962C8B-B14F-4D97-AF65-F5344CB8AC3E}">
        <p14:creationId xmlns:p14="http://schemas.microsoft.com/office/powerpoint/2010/main" val="2688250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43C40-4201-4BF0-9E56-1F65473A0A9F}"/>
              </a:ext>
            </a:extLst>
          </p:cNvPr>
          <p:cNvSpPr>
            <a:spLocks noGrp="1"/>
          </p:cNvSpPr>
          <p:nvPr>
            <p:ph type="title"/>
          </p:nvPr>
        </p:nvSpPr>
        <p:spPr>
          <a:xfrm>
            <a:off x="1203229" y="293350"/>
            <a:ext cx="10409274" cy="1233488"/>
          </a:xfrm>
        </p:spPr>
        <p:txBody>
          <a:bodyPr>
            <a:normAutofit fontScale="90000"/>
          </a:bodyPr>
          <a:lstStyle/>
          <a:p>
            <a:r>
              <a:rPr lang="en-US" dirty="0"/>
              <a:t>Going to Market to Raise Corporate Bonds </a:t>
            </a:r>
            <a:br>
              <a:rPr lang="en-US" dirty="0"/>
            </a:br>
            <a:endParaRPr lang="en-US" dirty="0"/>
          </a:p>
        </p:txBody>
      </p:sp>
      <p:sp>
        <p:nvSpPr>
          <p:cNvPr id="3" name="Content Placeholder 2">
            <a:extLst>
              <a:ext uri="{FF2B5EF4-FFF2-40B4-BE49-F238E27FC236}">
                <a16:creationId xmlns:a16="http://schemas.microsoft.com/office/drawing/2014/main" id="{506D70F5-ABA1-465F-A823-E8892EAD5C37}"/>
              </a:ext>
            </a:extLst>
          </p:cNvPr>
          <p:cNvSpPr>
            <a:spLocks noGrp="1"/>
          </p:cNvSpPr>
          <p:nvPr>
            <p:ph idx="1"/>
          </p:nvPr>
        </p:nvSpPr>
        <p:spPr>
          <a:xfrm>
            <a:off x="1371600" y="1414131"/>
            <a:ext cx="10240903" cy="3274827"/>
          </a:xfrm>
        </p:spPr>
        <p:txBody>
          <a:bodyPr/>
          <a:lstStyle/>
          <a:p>
            <a:r>
              <a:rPr lang="en-US" b="1" dirty="0"/>
              <a:t>Step I: Select the Investment Company/Underwriter </a:t>
            </a:r>
          </a:p>
          <a:p>
            <a:r>
              <a:rPr lang="en-US" b="1" dirty="0"/>
              <a:t>Step II: Preparing the Documents for the Bond Offering</a:t>
            </a:r>
          </a:p>
          <a:p>
            <a:r>
              <a:rPr lang="en-US" b="1" dirty="0"/>
              <a:t>Step III: SEC Registration and Approval</a:t>
            </a:r>
          </a:p>
          <a:p>
            <a:r>
              <a:rPr lang="en-US" b="1" dirty="0"/>
              <a:t>Step IV: Marketing the Bond Offering</a:t>
            </a:r>
          </a:p>
          <a:p>
            <a:r>
              <a:rPr lang="en-US" b="1" dirty="0"/>
              <a:t>Step V: Indication of Interest</a:t>
            </a:r>
          </a:p>
          <a:p>
            <a:r>
              <a:rPr lang="en-US" b="1" dirty="0"/>
              <a:t>Step VI: Closing, Funding, and Free to Trade</a:t>
            </a:r>
          </a:p>
          <a:p>
            <a:endParaRPr lang="en-US" dirty="0"/>
          </a:p>
        </p:txBody>
      </p:sp>
    </p:spTree>
    <p:extLst>
      <p:ext uri="{BB962C8B-B14F-4D97-AF65-F5344CB8AC3E}">
        <p14:creationId xmlns:p14="http://schemas.microsoft.com/office/powerpoint/2010/main" val="3635182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850F75-0A10-4686-8BA2-8388C118D857}"/>
              </a:ext>
            </a:extLst>
          </p:cNvPr>
          <p:cNvSpPr>
            <a:spLocks noGrp="1"/>
          </p:cNvSpPr>
          <p:nvPr>
            <p:ph type="title"/>
          </p:nvPr>
        </p:nvSpPr>
        <p:spPr>
          <a:xfrm>
            <a:off x="1371600" y="793080"/>
            <a:ext cx="10240903" cy="642315"/>
          </a:xfrm>
        </p:spPr>
        <p:txBody>
          <a:bodyPr>
            <a:normAutofit fontScale="90000"/>
          </a:bodyPr>
          <a:lstStyle/>
          <a:p>
            <a:r>
              <a:rPr lang="en-US" dirty="0"/>
              <a:t>Bond Investment Concepts</a:t>
            </a:r>
            <a:br>
              <a:rPr lang="en-US" dirty="0"/>
            </a:br>
            <a:endParaRPr lang="en-US" dirty="0"/>
          </a:p>
        </p:txBody>
      </p:sp>
      <p:sp>
        <p:nvSpPr>
          <p:cNvPr id="3" name="Content Placeholder 2">
            <a:extLst>
              <a:ext uri="{FF2B5EF4-FFF2-40B4-BE49-F238E27FC236}">
                <a16:creationId xmlns:a16="http://schemas.microsoft.com/office/drawing/2014/main" id="{D2D888AD-1D5D-4EFD-9CEC-5A547E0282D9}"/>
              </a:ext>
            </a:extLst>
          </p:cNvPr>
          <p:cNvSpPr>
            <a:spLocks noGrp="1"/>
          </p:cNvSpPr>
          <p:nvPr>
            <p:ph idx="1"/>
          </p:nvPr>
        </p:nvSpPr>
        <p:spPr>
          <a:xfrm>
            <a:off x="1371600" y="1375976"/>
            <a:ext cx="10240903" cy="3956179"/>
          </a:xfrm>
        </p:spPr>
        <p:txBody>
          <a:bodyPr/>
          <a:lstStyle/>
          <a:p>
            <a:r>
              <a:rPr lang="en-US" b="1" dirty="0"/>
              <a:t>Yield to maturity (YTM)</a:t>
            </a:r>
          </a:p>
          <a:p>
            <a:r>
              <a:rPr lang="en-US" b="1" dirty="0"/>
              <a:t>Yield to call (YTC)</a:t>
            </a:r>
          </a:p>
          <a:p>
            <a:r>
              <a:rPr lang="en-US" b="1" dirty="0"/>
              <a:t>Yield to worst (YTW)</a:t>
            </a:r>
          </a:p>
          <a:p>
            <a:r>
              <a:rPr lang="en-US" b="1" dirty="0"/>
              <a:t> Current yield (CY)</a:t>
            </a:r>
          </a:p>
          <a:p>
            <a:r>
              <a:rPr lang="en-US" b="1" dirty="0"/>
              <a:t>Duration (D)</a:t>
            </a:r>
          </a:p>
          <a:p>
            <a:r>
              <a:rPr lang="en-US" b="1" dirty="0"/>
              <a:t>Convexity (C)</a:t>
            </a:r>
            <a:endParaRPr lang="en-US" dirty="0"/>
          </a:p>
        </p:txBody>
      </p:sp>
    </p:spTree>
    <p:extLst>
      <p:ext uri="{BB962C8B-B14F-4D97-AF65-F5344CB8AC3E}">
        <p14:creationId xmlns:p14="http://schemas.microsoft.com/office/powerpoint/2010/main" val="2668287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C9276-A0F8-4CE4-8BFC-32D42B5132B8}"/>
              </a:ext>
            </a:extLst>
          </p:cNvPr>
          <p:cNvSpPr>
            <a:spLocks noGrp="1"/>
          </p:cNvSpPr>
          <p:nvPr>
            <p:ph type="title"/>
          </p:nvPr>
        </p:nvSpPr>
        <p:spPr>
          <a:xfrm>
            <a:off x="1371600" y="793080"/>
            <a:ext cx="10240903" cy="1233488"/>
          </a:xfrm>
        </p:spPr>
        <p:txBody>
          <a:bodyPr anchor="b">
            <a:normAutofit/>
          </a:bodyPr>
          <a:lstStyle/>
          <a:p>
            <a:r>
              <a:rPr lang="en-US" dirty="0"/>
              <a:t>Corporate Debt: An Overview</a:t>
            </a:r>
            <a:br>
              <a:rPr lang="en-US" dirty="0"/>
            </a:br>
            <a:endParaRPr lang="en-US" dirty="0"/>
          </a:p>
        </p:txBody>
      </p:sp>
      <p:pic>
        <p:nvPicPr>
          <p:cNvPr id="4" name="Content Placeholder 3">
            <a:extLst>
              <a:ext uri="{FF2B5EF4-FFF2-40B4-BE49-F238E27FC236}">
                <a16:creationId xmlns:a16="http://schemas.microsoft.com/office/drawing/2014/main" id="{572F5E4F-53A1-48BF-8AB7-3B212D937B99}"/>
              </a:ext>
            </a:extLst>
          </p:cNvPr>
          <p:cNvPicPr>
            <a:picLocks noGrp="1" noChangeAspect="1"/>
          </p:cNvPicPr>
          <p:nvPr>
            <p:ph idx="1"/>
          </p:nvPr>
        </p:nvPicPr>
        <p:blipFill>
          <a:blip r:embed="rId2"/>
          <a:stretch>
            <a:fillRect/>
          </a:stretch>
        </p:blipFill>
        <p:spPr>
          <a:xfrm>
            <a:off x="3018208" y="1702037"/>
            <a:ext cx="6160168" cy="4671261"/>
          </a:xfrm>
          <a:prstGeom prst="rect">
            <a:avLst/>
          </a:prstGeom>
          <a:noFill/>
        </p:spPr>
      </p:pic>
    </p:spTree>
    <p:extLst>
      <p:ext uri="{BB962C8B-B14F-4D97-AF65-F5344CB8AC3E}">
        <p14:creationId xmlns:p14="http://schemas.microsoft.com/office/powerpoint/2010/main" val="649098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BCD53F-CE6D-41DE-9FC3-4114754BF4C0}"/>
              </a:ext>
            </a:extLst>
          </p:cNvPr>
          <p:cNvSpPr>
            <a:spLocks noGrp="1"/>
          </p:cNvSpPr>
          <p:nvPr>
            <p:ph idx="1"/>
          </p:nvPr>
        </p:nvSpPr>
        <p:spPr>
          <a:xfrm>
            <a:off x="1339702" y="1798638"/>
            <a:ext cx="10240903" cy="3956179"/>
          </a:xfrm>
        </p:spPr>
        <p:txBody>
          <a:bodyPr>
            <a:normAutofit fontScale="92500" lnSpcReduction="10000"/>
          </a:bodyPr>
          <a:lstStyle/>
          <a:p>
            <a:r>
              <a:rPr lang="en-US" sz="3200" dirty="0"/>
              <a:t>Unsecured Bonds</a:t>
            </a:r>
          </a:p>
          <a:p>
            <a:r>
              <a:rPr lang="en-US" b="1" dirty="0"/>
              <a:t>Unsecured bonds have a higher interest rate than secured ones given the risk of recovery in the case of bankruptcy. </a:t>
            </a:r>
          </a:p>
          <a:p>
            <a:r>
              <a:rPr lang="en-US" dirty="0"/>
              <a:t>Some unsecured facilities are further broken down by senior unsecured and subordinated facilities. The holders of subordinated facilities, sometimes referred to as high-yield or junk bonds, have a lower priority claim in the case of bankruptcy. </a:t>
            </a:r>
          </a:p>
          <a:p>
            <a:r>
              <a:rPr lang="en-US" dirty="0"/>
              <a:t>These bonds are typically used for leveraged buyout (LBO) transactions where the target companies have very aggressive capital structures. </a:t>
            </a:r>
          </a:p>
          <a:p>
            <a:r>
              <a:rPr lang="en-US" dirty="0"/>
              <a:t>The typical grading by S&amp;P and/or Moody’s is below B and B1, respectively. Some high-yield or junk bond issues could be graded CCC and Caa1 by S&amp;P and Moody’s, respectively. </a:t>
            </a:r>
          </a:p>
        </p:txBody>
      </p:sp>
      <p:sp>
        <p:nvSpPr>
          <p:cNvPr id="4" name="Title 1">
            <a:extLst>
              <a:ext uri="{FF2B5EF4-FFF2-40B4-BE49-F238E27FC236}">
                <a16:creationId xmlns:a16="http://schemas.microsoft.com/office/drawing/2014/main" id="{E031AC24-FCD8-4CA8-8BAC-9CA3BBF9CCA7}"/>
              </a:ext>
            </a:extLst>
          </p:cNvPr>
          <p:cNvSpPr>
            <a:spLocks noGrp="1"/>
          </p:cNvSpPr>
          <p:nvPr>
            <p:ph type="title"/>
          </p:nvPr>
        </p:nvSpPr>
        <p:spPr>
          <a:xfrm>
            <a:off x="1297172" y="565150"/>
            <a:ext cx="10240963" cy="1233488"/>
          </a:xfrm>
        </p:spPr>
        <p:txBody>
          <a:bodyPr anchor="b">
            <a:normAutofit/>
          </a:bodyPr>
          <a:lstStyle/>
          <a:p>
            <a:r>
              <a:rPr lang="en-US" dirty="0"/>
              <a:t>Corporate Debt: TYPES</a:t>
            </a:r>
            <a:br>
              <a:rPr lang="en-US" dirty="0"/>
            </a:br>
            <a:endParaRPr lang="en-US" dirty="0"/>
          </a:p>
        </p:txBody>
      </p:sp>
    </p:spTree>
    <p:extLst>
      <p:ext uri="{BB962C8B-B14F-4D97-AF65-F5344CB8AC3E}">
        <p14:creationId xmlns:p14="http://schemas.microsoft.com/office/powerpoint/2010/main" val="4080324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D0614B-E281-43E1-A871-99BD97E42600}"/>
              </a:ext>
            </a:extLst>
          </p:cNvPr>
          <p:cNvSpPr>
            <a:spLocks noGrp="1"/>
          </p:cNvSpPr>
          <p:nvPr>
            <p:ph idx="1"/>
          </p:nvPr>
        </p:nvSpPr>
        <p:spPr>
          <a:xfrm>
            <a:off x="1249386" y="1110162"/>
            <a:ext cx="10240903" cy="5210894"/>
          </a:xfrm>
        </p:spPr>
        <p:txBody>
          <a:bodyPr>
            <a:normAutofit/>
          </a:bodyPr>
          <a:lstStyle/>
          <a:p>
            <a:r>
              <a:rPr lang="en-US" sz="4000" b="1" dirty="0"/>
              <a:t>Secured Bonds</a:t>
            </a:r>
          </a:p>
          <a:p>
            <a:pPr lvl="1"/>
            <a:r>
              <a:rPr lang="en-US" sz="2400" b="1" i="1" u="sng" dirty="0"/>
              <a:t>Mortgage bonds</a:t>
            </a:r>
            <a:r>
              <a:rPr lang="en-US" sz="2400" b="1" u="sng" dirty="0"/>
              <a:t> </a:t>
            </a:r>
            <a:r>
              <a:rPr lang="en-US" sz="2400" dirty="0"/>
              <a:t>are corporate bonds backed by real estate assets</a:t>
            </a:r>
          </a:p>
          <a:p>
            <a:pPr lvl="1"/>
            <a:r>
              <a:rPr lang="en-US" sz="2400" b="1" i="1" u="sng" dirty="0"/>
              <a:t>Collateral trust bonds</a:t>
            </a:r>
            <a:r>
              <a:rPr lang="en-US" sz="2400" u="sng" dirty="0"/>
              <a:t> </a:t>
            </a:r>
            <a:r>
              <a:rPr lang="en-US" sz="2400" dirty="0"/>
              <a:t>are corporate bonds that are secured by financial assets or investments owned by the company such as stocks, bonds, or other investments.</a:t>
            </a:r>
          </a:p>
          <a:p>
            <a:pPr lvl="1"/>
            <a:r>
              <a:rPr lang="en-US" sz="2400" b="1" i="1" u="sng" dirty="0"/>
              <a:t>Equipment trust obligations </a:t>
            </a:r>
            <a:r>
              <a:rPr lang="en-US" sz="2400" dirty="0"/>
              <a:t>are debt obligations that are secured by equipment or physical assets. </a:t>
            </a:r>
          </a:p>
          <a:p>
            <a:pPr lvl="1"/>
            <a:r>
              <a:rPr lang="en-US" sz="2400" b="1" i="1" u="sng" dirty="0"/>
              <a:t>Guarantee bonds </a:t>
            </a:r>
            <a:r>
              <a:rPr lang="en-US" sz="2400" dirty="0"/>
              <a:t>are bonds where the interest and principal payments are guaranteed by a company other than the direct borrower of these bonds.</a:t>
            </a:r>
            <a:r>
              <a:rPr lang="en-US" dirty="0"/>
              <a:t> </a:t>
            </a:r>
          </a:p>
        </p:txBody>
      </p:sp>
      <p:sp>
        <p:nvSpPr>
          <p:cNvPr id="4" name="Title 1">
            <a:extLst>
              <a:ext uri="{FF2B5EF4-FFF2-40B4-BE49-F238E27FC236}">
                <a16:creationId xmlns:a16="http://schemas.microsoft.com/office/drawing/2014/main" id="{A86AF1A6-7B5F-4680-970E-D1C8DEDD43C7}"/>
              </a:ext>
            </a:extLst>
          </p:cNvPr>
          <p:cNvSpPr>
            <a:spLocks noGrp="1"/>
          </p:cNvSpPr>
          <p:nvPr>
            <p:ph type="title"/>
          </p:nvPr>
        </p:nvSpPr>
        <p:spPr>
          <a:xfrm>
            <a:off x="1190847" y="164805"/>
            <a:ext cx="10240963" cy="659218"/>
          </a:xfrm>
        </p:spPr>
        <p:txBody>
          <a:bodyPr anchor="b">
            <a:normAutofit/>
          </a:bodyPr>
          <a:lstStyle/>
          <a:p>
            <a:r>
              <a:rPr lang="en-US" dirty="0"/>
              <a:t>Corporate Debt: TYPES</a:t>
            </a:r>
          </a:p>
        </p:txBody>
      </p:sp>
    </p:spTree>
    <p:extLst>
      <p:ext uri="{BB962C8B-B14F-4D97-AF65-F5344CB8AC3E}">
        <p14:creationId xmlns:p14="http://schemas.microsoft.com/office/powerpoint/2010/main" val="3069254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99F1A30C-FAF6-4DD3-9ACB-E183D1F8F49C}"/>
                  </a:ext>
                </a:extLst>
              </p:cNvPr>
              <p:cNvSpPr>
                <a:spLocks noGrp="1"/>
              </p:cNvSpPr>
              <p:nvPr>
                <p:ph idx="1"/>
              </p:nvPr>
            </p:nvSpPr>
            <p:spPr>
              <a:xfrm>
                <a:off x="1148196" y="1057000"/>
                <a:ext cx="10240903" cy="4992926"/>
              </a:xfrm>
            </p:spPr>
            <p:txBody>
              <a:bodyPr>
                <a:normAutofit fontScale="92500"/>
              </a:bodyPr>
              <a:lstStyle/>
              <a:p>
                <a:pPr marL="0" indent="0">
                  <a:buNone/>
                </a:pPr>
                <a:r>
                  <a:rPr lang="en-US" sz="2600" b="1" dirty="0"/>
                  <a:t>Convertible Bonds</a:t>
                </a:r>
              </a:p>
              <a:p>
                <a:r>
                  <a:rPr lang="en-US" dirty="0"/>
                  <a:t>This type of bond is structured so that the holders of these bonds have the option to convert their bonds (debt) to stock (equity).</a:t>
                </a:r>
              </a:p>
              <a:p>
                <a:r>
                  <a:rPr lang="en-US" dirty="0"/>
                  <a:t>The methodology for converting bonds to stock is based on a ratio between stocks and bonds called the convertible ratio. </a:t>
                </a:r>
              </a:p>
              <a:p>
                <a:r>
                  <a:rPr lang="en-US" dirty="0"/>
                  <a:t>The formula to calculate the conversion ratio is as follows:</a:t>
                </a:r>
              </a:p>
              <a:p>
                <a:pPr marL="457200" lvl="1" indent="0">
                  <a:buNone/>
                </a:pPr>
                <a14:m>
                  <m:oMathPara xmlns:m="http://schemas.openxmlformats.org/officeDocument/2006/math">
                    <m:oMathParaPr>
                      <m:jc m:val="centerGroup"/>
                    </m:oMathParaPr>
                    <m:oMath xmlns:m="http://schemas.openxmlformats.org/officeDocument/2006/math">
                      <m:r>
                        <m:rPr>
                          <m:sty m:val="p"/>
                        </m:rPr>
                        <a:rPr lang="en-US"/>
                        <m:t>Conversion</m:t>
                      </m:r>
                      <m:r>
                        <a:rPr lang="en-US"/>
                        <m:t> </m:t>
                      </m:r>
                      <m:r>
                        <m:rPr>
                          <m:sty m:val="p"/>
                        </m:rPr>
                        <a:rPr lang="en-US"/>
                        <m:t>ratio</m:t>
                      </m:r>
                      <m:r>
                        <a:rPr lang="en-US"/>
                        <m:t>=</m:t>
                      </m:r>
                      <m:f>
                        <m:fPr>
                          <m:ctrlPr>
                            <a:rPr lang="en-US" i="1"/>
                          </m:ctrlPr>
                        </m:fPr>
                        <m:num>
                          <m:r>
                            <m:rPr>
                              <m:sty m:val="p"/>
                            </m:rPr>
                            <a:rPr lang="en-US"/>
                            <m:t>Par</m:t>
                          </m:r>
                          <m:r>
                            <a:rPr lang="en-US"/>
                            <m:t> </m:t>
                          </m:r>
                          <m:r>
                            <m:rPr>
                              <m:sty m:val="p"/>
                            </m:rPr>
                            <a:rPr lang="en-US"/>
                            <m:t>value</m:t>
                          </m:r>
                        </m:num>
                        <m:den>
                          <m:r>
                            <m:rPr>
                              <m:sty m:val="p"/>
                            </m:rPr>
                            <a:rPr lang="en-US"/>
                            <m:t>Conversion</m:t>
                          </m:r>
                          <m:r>
                            <a:rPr lang="en-US"/>
                            <m:t> </m:t>
                          </m:r>
                          <m:r>
                            <m:rPr>
                              <m:sty m:val="p"/>
                            </m:rPr>
                            <a:rPr lang="en-US"/>
                            <m:t>price</m:t>
                          </m:r>
                        </m:den>
                      </m:f>
                    </m:oMath>
                  </m:oMathPara>
                </a14:m>
                <a:endParaRPr lang="en-US" dirty="0"/>
              </a:p>
            </p:txBody>
          </p:sp>
        </mc:Choice>
        <mc:Fallback>
          <p:sp>
            <p:nvSpPr>
              <p:cNvPr id="3" name="Content Placeholder 2">
                <a:extLst>
                  <a:ext uri="{FF2B5EF4-FFF2-40B4-BE49-F238E27FC236}">
                    <a16:creationId xmlns:a16="http://schemas.microsoft.com/office/drawing/2014/main" id="{99F1A30C-FAF6-4DD3-9ACB-E183D1F8F49C}"/>
                  </a:ext>
                </a:extLst>
              </p:cNvPr>
              <p:cNvSpPr>
                <a:spLocks noGrp="1" noRot="1" noChangeAspect="1" noMove="1" noResize="1" noEditPoints="1" noAdjustHandles="1" noChangeArrowheads="1" noChangeShapeType="1" noTextEdit="1"/>
              </p:cNvSpPr>
              <p:nvPr>
                <p:ph idx="1"/>
              </p:nvPr>
            </p:nvSpPr>
            <p:spPr>
              <a:xfrm>
                <a:off x="1148196" y="1057000"/>
                <a:ext cx="10240903" cy="4992926"/>
              </a:xfrm>
              <a:blipFill>
                <a:blip r:embed="rId2"/>
                <a:stretch>
                  <a:fillRect l="-1786" t="-977"/>
                </a:stretch>
              </a:blipFill>
            </p:spPr>
            <p:txBody>
              <a:bodyPr/>
              <a:lstStyle/>
              <a:p>
                <a:r>
                  <a:rPr lang="en-US">
                    <a:noFill/>
                  </a:rPr>
                  <a:t> </a:t>
                </a:r>
              </a:p>
            </p:txBody>
          </p:sp>
        </mc:Fallback>
      </mc:AlternateContent>
      <p:sp>
        <p:nvSpPr>
          <p:cNvPr id="4" name="Title 1">
            <a:extLst>
              <a:ext uri="{FF2B5EF4-FFF2-40B4-BE49-F238E27FC236}">
                <a16:creationId xmlns:a16="http://schemas.microsoft.com/office/drawing/2014/main" id="{24AE2225-67A4-410E-8435-5A36A225931A}"/>
              </a:ext>
            </a:extLst>
          </p:cNvPr>
          <p:cNvSpPr>
            <a:spLocks noGrp="1"/>
          </p:cNvSpPr>
          <p:nvPr>
            <p:ph type="title"/>
          </p:nvPr>
        </p:nvSpPr>
        <p:spPr>
          <a:xfrm>
            <a:off x="1148256" y="202018"/>
            <a:ext cx="10240963" cy="692852"/>
          </a:xfrm>
        </p:spPr>
        <p:txBody>
          <a:bodyPr anchor="b">
            <a:normAutofit/>
          </a:bodyPr>
          <a:lstStyle/>
          <a:p>
            <a:r>
              <a:rPr lang="en-US" dirty="0"/>
              <a:t>Corporate Debt: TYPES</a:t>
            </a:r>
          </a:p>
        </p:txBody>
      </p:sp>
    </p:spTree>
    <p:extLst>
      <p:ext uri="{BB962C8B-B14F-4D97-AF65-F5344CB8AC3E}">
        <p14:creationId xmlns:p14="http://schemas.microsoft.com/office/powerpoint/2010/main" val="377308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BC5B1F-115C-40EA-8CB4-BA722CE3E3F8}"/>
              </a:ext>
            </a:extLst>
          </p:cNvPr>
          <p:cNvSpPr>
            <a:spLocks noGrp="1"/>
          </p:cNvSpPr>
          <p:nvPr>
            <p:ph type="title"/>
          </p:nvPr>
        </p:nvSpPr>
        <p:spPr>
          <a:xfrm>
            <a:off x="1371599" y="329610"/>
            <a:ext cx="10240903" cy="623070"/>
          </a:xfrm>
        </p:spPr>
        <p:txBody>
          <a:bodyPr/>
          <a:lstStyle/>
          <a:p>
            <a:r>
              <a:rPr lang="en-US" dirty="0"/>
              <a:t>Corporate Debt: TYPES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31A261D1-506C-4597-BE2B-53452018C613}"/>
                  </a:ext>
                </a:extLst>
              </p:cNvPr>
              <p:cNvSpPr>
                <a:spLocks noGrp="1"/>
              </p:cNvSpPr>
              <p:nvPr>
                <p:ph idx="1"/>
              </p:nvPr>
            </p:nvSpPr>
            <p:spPr>
              <a:xfrm>
                <a:off x="616688" y="1322813"/>
                <a:ext cx="11075559" cy="4971661"/>
              </a:xfrm>
            </p:spPr>
            <p:txBody>
              <a:bodyPr>
                <a:normAutofit fontScale="77500" lnSpcReduction="20000"/>
              </a:bodyPr>
              <a:lstStyle/>
              <a:p>
                <a:pPr marL="0" indent="0">
                  <a:buNone/>
                </a:pPr>
                <a:r>
                  <a:rPr lang="en-US" sz="2400" b="1" dirty="0"/>
                  <a:t>Convertible Bonds</a:t>
                </a:r>
              </a:p>
              <a:p>
                <a:r>
                  <a:rPr lang="en-US" dirty="0"/>
                  <a:t>No matter what the bond price is when traded in the secondary market (market price), the numerator is at par value or $1,000. The conversion price is stated in the convertible bond indenture. For example, let’s assume the conversion price is $20 per share. Basically, the conversion ratio is calculated to be at 50 shares per one bond as follows:</a:t>
                </a:r>
              </a:p>
              <a:p>
                <a:pPr marL="0" indent="0">
                  <a:buNone/>
                </a:pPr>
                <a14:m>
                  <m:oMathPara xmlns:m="http://schemas.openxmlformats.org/officeDocument/2006/math">
                    <m:oMathParaPr>
                      <m:jc m:val="centerGroup"/>
                    </m:oMathParaPr>
                    <m:oMath xmlns:m="http://schemas.openxmlformats.org/officeDocument/2006/math">
                      <m:r>
                        <m:rPr>
                          <m:sty m:val="p"/>
                        </m:rPr>
                        <a:rPr lang="en-US"/>
                        <m:t>Conversion</m:t>
                      </m:r>
                      <m:r>
                        <a:rPr lang="en-US"/>
                        <m:t> </m:t>
                      </m:r>
                      <m:r>
                        <m:rPr>
                          <m:sty m:val="p"/>
                        </m:rPr>
                        <a:rPr lang="en-US"/>
                        <m:t>ratio</m:t>
                      </m:r>
                      <m:r>
                        <a:rPr lang="en-US"/>
                        <m:t>=</m:t>
                      </m:r>
                      <m:f>
                        <m:fPr>
                          <m:ctrlPr>
                            <a:rPr lang="en-US" i="1"/>
                          </m:ctrlPr>
                        </m:fPr>
                        <m:num>
                          <m:r>
                            <a:rPr lang="en-US"/>
                            <m:t>$1,000</m:t>
                          </m:r>
                        </m:num>
                        <m:den>
                          <m:r>
                            <a:rPr lang="en-US"/>
                            <m:t>$20</m:t>
                          </m:r>
                        </m:den>
                      </m:f>
                      <m:r>
                        <a:rPr lang="en-US"/>
                        <m:t>=50 </m:t>
                      </m:r>
                      <m:r>
                        <m:rPr>
                          <m:sty m:val="p"/>
                        </m:rPr>
                        <a:rPr lang="en-US"/>
                        <m:t>shares</m:t>
                      </m:r>
                      <m:r>
                        <a:rPr lang="en-US"/>
                        <m:t>:1 </m:t>
                      </m:r>
                      <m:r>
                        <m:rPr>
                          <m:sty m:val="p"/>
                        </m:rPr>
                        <a:rPr lang="en-US"/>
                        <m:t>bond</m:t>
                      </m:r>
                    </m:oMath>
                  </m:oMathPara>
                </a14:m>
                <a:endParaRPr lang="en-US" dirty="0"/>
              </a:p>
              <a:p>
                <a:endParaRPr lang="en-US" dirty="0"/>
              </a:p>
              <a:p>
                <a:r>
                  <a:rPr lang="en-US" dirty="0"/>
                  <a:t>Using the example, if the stock is trading at $25, the convertible bond holder will most likely convert from bonds to stock since the value of holding 50 shares (50 x $25 = $1,250) is higher than holding one bond valued at $1,000 par. The </a:t>
                </a:r>
                <a:r>
                  <a:rPr lang="en-US" b="1" i="1" dirty="0"/>
                  <a:t>conversion parity</a:t>
                </a:r>
                <a:r>
                  <a:rPr lang="en-US" dirty="0"/>
                  <a:t> is the point where the bond value is equal to the market value of the stock. Using the example, if the stock is traded at $25, the market value of the bond will be trading at premium of 125% of par to be in parity as follows:</a:t>
                </a:r>
              </a:p>
              <a:p>
                <a:pPr marL="0" indent="0">
                  <a:buNone/>
                </a:pPr>
                <a14:m>
                  <m:oMathPara xmlns:m="http://schemas.openxmlformats.org/officeDocument/2006/math">
                    <m:oMathParaPr>
                      <m:jc m:val="centerGroup"/>
                    </m:oMathParaPr>
                    <m:oMath xmlns:m="http://schemas.openxmlformats.org/officeDocument/2006/math">
                      <m:r>
                        <m:rPr>
                          <m:sty m:val="p"/>
                        </m:rPr>
                        <a:rPr lang="en-US"/>
                        <m:t>Parity</m:t>
                      </m:r>
                      <m:r>
                        <a:rPr lang="en-US"/>
                        <m:t> </m:t>
                      </m:r>
                      <m:r>
                        <m:rPr>
                          <m:sty m:val="p"/>
                        </m:rPr>
                        <a:rPr lang="en-US"/>
                        <m:t>price</m:t>
                      </m:r>
                      <m:r>
                        <a:rPr lang="en-US"/>
                        <m:t> </m:t>
                      </m:r>
                      <m:r>
                        <m:rPr>
                          <m:sty m:val="p"/>
                        </m:rPr>
                        <a:rPr lang="en-US"/>
                        <m:t>of</m:t>
                      </m:r>
                      <m:r>
                        <a:rPr lang="en-US"/>
                        <m:t> </m:t>
                      </m:r>
                      <m:r>
                        <m:rPr>
                          <m:sty m:val="p"/>
                        </m:rPr>
                        <a:rPr lang="en-US"/>
                        <m:t>the</m:t>
                      </m:r>
                      <m:r>
                        <a:rPr lang="en-US"/>
                        <m:t> </m:t>
                      </m:r>
                      <m:r>
                        <m:rPr>
                          <m:sty m:val="p"/>
                        </m:rPr>
                        <a:rPr lang="en-US"/>
                        <m:t>stock</m:t>
                      </m:r>
                      <m:r>
                        <a:rPr lang="en-US"/>
                        <m:t>=</m:t>
                      </m:r>
                      <m:f>
                        <m:fPr>
                          <m:ctrlPr>
                            <a:rPr lang="en-US" i="1"/>
                          </m:ctrlPr>
                        </m:fPr>
                        <m:num>
                          <m:r>
                            <m:rPr>
                              <m:sty m:val="p"/>
                            </m:rPr>
                            <a:rPr lang="en-US"/>
                            <m:t>Market</m:t>
                          </m:r>
                          <m:r>
                            <a:rPr lang="en-US"/>
                            <m:t> </m:t>
                          </m:r>
                          <m:r>
                            <m:rPr>
                              <m:sty m:val="p"/>
                            </m:rPr>
                            <a:rPr lang="en-US"/>
                            <m:t>value</m:t>
                          </m:r>
                          <m:r>
                            <a:rPr lang="en-US"/>
                            <m:t> </m:t>
                          </m:r>
                          <m:r>
                            <m:rPr>
                              <m:sty m:val="p"/>
                            </m:rPr>
                            <a:rPr lang="en-US"/>
                            <m:t>of</m:t>
                          </m:r>
                          <m:r>
                            <a:rPr lang="en-US"/>
                            <m:t> </m:t>
                          </m:r>
                          <m:r>
                            <m:rPr>
                              <m:sty m:val="p"/>
                            </m:rPr>
                            <a:rPr lang="en-US"/>
                            <m:t>the</m:t>
                          </m:r>
                          <m:r>
                            <a:rPr lang="en-US"/>
                            <m:t> </m:t>
                          </m:r>
                          <m:r>
                            <m:rPr>
                              <m:sty m:val="p"/>
                            </m:rPr>
                            <a:rPr lang="en-US"/>
                            <m:t>bond</m:t>
                          </m:r>
                        </m:num>
                        <m:den>
                          <m:r>
                            <m:rPr>
                              <m:sty m:val="p"/>
                            </m:rPr>
                            <a:rPr lang="en-US"/>
                            <m:t>Conversion</m:t>
                          </m:r>
                          <m:r>
                            <a:rPr lang="en-US"/>
                            <m:t> </m:t>
                          </m:r>
                          <m:r>
                            <m:rPr>
                              <m:sty m:val="p"/>
                            </m:rPr>
                            <a:rPr lang="en-US"/>
                            <m:t>ratio</m:t>
                          </m:r>
                        </m:den>
                      </m:f>
                      <m:r>
                        <a:rPr lang="en-US"/>
                        <m:t>= </m:t>
                      </m:r>
                      <m:f>
                        <m:fPr>
                          <m:ctrlPr>
                            <a:rPr lang="en-US" i="1"/>
                          </m:ctrlPr>
                        </m:fPr>
                        <m:num>
                          <m:r>
                            <a:rPr lang="en-US"/>
                            <m:t>$1,250 </m:t>
                          </m:r>
                        </m:num>
                        <m:den>
                          <m:r>
                            <a:rPr lang="en-US"/>
                            <m:t>50 </m:t>
                          </m:r>
                          <m:r>
                            <m:rPr>
                              <m:sty m:val="p"/>
                            </m:rPr>
                            <a:rPr lang="en-US"/>
                            <m:t>shares</m:t>
                          </m:r>
                        </m:den>
                      </m:f>
                      <m:r>
                        <a:rPr lang="en-US"/>
                        <m:t>=$25</m:t>
                      </m:r>
                    </m:oMath>
                  </m:oMathPara>
                </a14:m>
                <a:endParaRPr lang="en-US" dirty="0"/>
              </a:p>
              <a:p>
                <a:endParaRPr lang="en-US" dirty="0"/>
              </a:p>
            </p:txBody>
          </p:sp>
        </mc:Choice>
        <mc:Fallback>
          <p:sp>
            <p:nvSpPr>
              <p:cNvPr id="3" name="Content Placeholder 2">
                <a:extLst>
                  <a:ext uri="{FF2B5EF4-FFF2-40B4-BE49-F238E27FC236}">
                    <a16:creationId xmlns:a16="http://schemas.microsoft.com/office/drawing/2014/main" id="{31A261D1-506C-4597-BE2B-53452018C613}"/>
                  </a:ext>
                </a:extLst>
              </p:cNvPr>
              <p:cNvSpPr>
                <a:spLocks noGrp="1" noRot="1" noChangeAspect="1" noMove="1" noResize="1" noEditPoints="1" noAdjustHandles="1" noChangeArrowheads="1" noChangeShapeType="1" noTextEdit="1"/>
              </p:cNvSpPr>
              <p:nvPr>
                <p:ph idx="1"/>
              </p:nvPr>
            </p:nvSpPr>
            <p:spPr>
              <a:xfrm>
                <a:off x="616688" y="1322813"/>
                <a:ext cx="11075559" cy="4971661"/>
              </a:xfrm>
              <a:blipFill>
                <a:blip r:embed="rId2"/>
                <a:stretch>
                  <a:fillRect l="-1321" t="-1593" r="-881"/>
                </a:stretch>
              </a:blipFill>
            </p:spPr>
            <p:txBody>
              <a:bodyPr/>
              <a:lstStyle/>
              <a:p>
                <a:r>
                  <a:rPr lang="en-US">
                    <a:noFill/>
                  </a:rPr>
                  <a:t> </a:t>
                </a:r>
              </a:p>
            </p:txBody>
          </p:sp>
        </mc:Fallback>
      </mc:AlternateContent>
    </p:spTree>
    <p:extLst>
      <p:ext uri="{BB962C8B-B14F-4D97-AF65-F5344CB8AC3E}">
        <p14:creationId xmlns:p14="http://schemas.microsoft.com/office/powerpoint/2010/main" val="3522459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B2DF8-39F5-4FC0-AD3D-18DCC726AB6F}"/>
              </a:ext>
            </a:extLst>
          </p:cNvPr>
          <p:cNvSpPr>
            <a:spLocks noGrp="1"/>
          </p:cNvSpPr>
          <p:nvPr>
            <p:ph type="title"/>
          </p:nvPr>
        </p:nvSpPr>
        <p:spPr>
          <a:xfrm>
            <a:off x="1270590" y="122273"/>
            <a:ext cx="10240903" cy="856987"/>
          </a:xfrm>
        </p:spPr>
        <p:txBody>
          <a:bodyPr/>
          <a:lstStyle/>
          <a:p>
            <a:r>
              <a:rPr lang="en-US" dirty="0"/>
              <a:t>Corporate Debt: TYPES</a:t>
            </a:r>
          </a:p>
        </p:txBody>
      </p:sp>
      <p:sp>
        <p:nvSpPr>
          <p:cNvPr id="3" name="Content Placeholder 2">
            <a:extLst>
              <a:ext uri="{FF2B5EF4-FFF2-40B4-BE49-F238E27FC236}">
                <a16:creationId xmlns:a16="http://schemas.microsoft.com/office/drawing/2014/main" id="{5E3AAE9F-3389-4F62-9878-7739CDCF699B}"/>
              </a:ext>
            </a:extLst>
          </p:cNvPr>
          <p:cNvSpPr>
            <a:spLocks noGrp="1"/>
          </p:cNvSpPr>
          <p:nvPr>
            <p:ph idx="1"/>
          </p:nvPr>
        </p:nvSpPr>
        <p:spPr>
          <a:xfrm>
            <a:off x="1355649" y="1349395"/>
            <a:ext cx="10240903" cy="4950396"/>
          </a:xfrm>
        </p:spPr>
        <p:txBody>
          <a:bodyPr>
            <a:normAutofit fontScale="85000" lnSpcReduction="10000"/>
          </a:bodyPr>
          <a:lstStyle/>
          <a:p>
            <a:r>
              <a:rPr lang="en-US" sz="3400" b="1" dirty="0"/>
              <a:t>Zero Coupon Bonds</a:t>
            </a:r>
          </a:p>
          <a:p>
            <a:r>
              <a:rPr lang="en-US" dirty="0"/>
              <a:t>Does not have to pay any cash interest during the life of the bond. Instead, the interest on these bonds is added to the principal amount and gets paid at maturity. </a:t>
            </a:r>
          </a:p>
          <a:p>
            <a:r>
              <a:rPr lang="en-US" dirty="0"/>
              <a:t>These bonds are issued at a deep discount from par value.</a:t>
            </a:r>
          </a:p>
          <a:p>
            <a:r>
              <a:rPr lang="en-US" dirty="0"/>
              <a:t> Companies that issue zero bonds are companies that might have initial negative or light cash flow,</a:t>
            </a:r>
          </a:p>
          <a:p>
            <a:endParaRPr lang="en-US" dirty="0"/>
          </a:p>
          <a:p>
            <a:r>
              <a:rPr lang="en-US" sz="3400" b="1" dirty="0"/>
              <a:t>Paid-In-Kind (PIK) Bonds </a:t>
            </a:r>
          </a:p>
          <a:p>
            <a:r>
              <a:rPr lang="en-US" b="1" dirty="0"/>
              <a:t>Paid-in-kind (PIK) bonds are structured as such that the interest payment is deferred for a certain number of years (PIKs are typically 3 years) and then the interest payment starts to be paid in cash.</a:t>
            </a:r>
            <a:r>
              <a:rPr lang="en-US" dirty="0"/>
              <a:t> </a:t>
            </a:r>
          </a:p>
          <a:p>
            <a:r>
              <a:rPr lang="en-US" dirty="0"/>
              <a:t>PIKs allow a company to borrow more money without having immediate concerns about cash flow. </a:t>
            </a:r>
          </a:p>
          <a:p>
            <a:r>
              <a:rPr lang="en-US" dirty="0"/>
              <a:t>PIKs are considered high yield or speculative debt securities. </a:t>
            </a:r>
          </a:p>
          <a:p>
            <a:endParaRPr lang="en-US" dirty="0"/>
          </a:p>
        </p:txBody>
      </p:sp>
    </p:spTree>
    <p:extLst>
      <p:ext uri="{BB962C8B-B14F-4D97-AF65-F5344CB8AC3E}">
        <p14:creationId xmlns:p14="http://schemas.microsoft.com/office/powerpoint/2010/main" val="2349313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C6F72D-3145-48A2-8D89-4EC51B3B545F}"/>
              </a:ext>
            </a:extLst>
          </p:cNvPr>
          <p:cNvSpPr>
            <a:spLocks noGrp="1"/>
          </p:cNvSpPr>
          <p:nvPr>
            <p:ph type="title"/>
          </p:nvPr>
        </p:nvSpPr>
        <p:spPr>
          <a:xfrm>
            <a:off x="533318" y="289249"/>
            <a:ext cx="3932237" cy="1600200"/>
          </a:xfrm>
        </p:spPr>
        <p:txBody>
          <a:bodyPr anchor="b">
            <a:normAutofit/>
          </a:bodyPr>
          <a:lstStyle/>
          <a:p>
            <a:pPr>
              <a:lnSpc>
                <a:spcPct val="90000"/>
              </a:lnSpc>
            </a:pPr>
            <a:r>
              <a:rPr lang="en-US" sz="2700" dirty="0"/>
              <a:t>Rating Corporate Bonds </a:t>
            </a:r>
            <a:br>
              <a:rPr lang="en-US" sz="2700" dirty="0"/>
            </a:br>
            <a:endParaRPr lang="en-US" sz="2700" dirty="0"/>
          </a:p>
        </p:txBody>
      </p:sp>
      <p:pic>
        <p:nvPicPr>
          <p:cNvPr id="4" name="Content Placeholder 3">
            <a:extLst>
              <a:ext uri="{FF2B5EF4-FFF2-40B4-BE49-F238E27FC236}">
                <a16:creationId xmlns:a16="http://schemas.microsoft.com/office/drawing/2014/main" id="{5DC1359F-29E2-498C-9D1B-E6EB7ABF5C93}"/>
              </a:ext>
            </a:extLst>
          </p:cNvPr>
          <p:cNvPicPr>
            <a:picLocks noGrp="1" noChangeAspect="1"/>
          </p:cNvPicPr>
          <p:nvPr>
            <p:ph type="pic" idx="1"/>
          </p:nvPr>
        </p:nvPicPr>
        <p:blipFill rotWithShape="1">
          <a:blip r:embed="rId2"/>
          <a:stretch/>
        </p:blipFill>
        <p:spPr>
          <a:xfrm>
            <a:off x="5238894" y="103128"/>
            <a:ext cx="6497054" cy="6249545"/>
          </a:xfrm>
          <a:prstGeom prst="rect">
            <a:avLst/>
          </a:prstGeom>
          <a:noFill/>
        </p:spPr>
      </p:pic>
      <p:sp>
        <p:nvSpPr>
          <p:cNvPr id="9" name="Text Placeholder 3">
            <a:extLst>
              <a:ext uri="{FF2B5EF4-FFF2-40B4-BE49-F238E27FC236}">
                <a16:creationId xmlns:a16="http://schemas.microsoft.com/office/drawing/2014/main" id="{AB4D9927-5C7A-45F5-9D78-14CF381A614A}"/>
              </a:ext>
            </a:extLst>
          </p:cNvPr>
          <p:cNvSpPr>
            <a:spLocks noGrp="1"/>
          </p:cNvSpPr>
          <p:nvPr>
            <p:ph type="body" sz="half" idx="2"/>
          </p:nvPr>
        </p:nvSpPr>
        <p:spPr>
          <a:xfrm>
            <a:off x="456053" y="2116331"/>
            <a:ext cx="3932237" cy="3811588"/>
          </a:xfrm>
        </p:spPr>
        <p:txBody>
          <a:bodyPr/>
          <a:lstStyle/>
          <a:p>
            <a:pPr marL="285750" indent="-285750">
              <a:buFont typeface="Arial" panose="020B0604020202020204" pitchFamily="34" charset="0"/>
              <a:buChar char="•"/>
            </a:pPr>
            <a:r>
              <a:rPr lang="en-US" b="1" dirty="0"/>
              <a:t>The companies issuing bonds in the public markets are required by the Securities and Exchange Commission (SEC)</a:t>
            </a:r>
            <a:r>
              <a:rPr lang="en-US" dirty="0"/>
              <a:t> </a:t>
            </a:r>
            <a:r>
              <a:rPr lang="en-US" b="1" dirty="0"/>
              <a:t>to be independently rated by at least two rating agencies before they are issued</a:t>
            </a:r>
            <a:endParaRPr lang="en-US" dirty="0"/>
          </a:p>
        </p:txBody>
      </p:sp>
    </p:spTree>
    <p:extLst>
      <p:ext uri="{BB962C8B-B14F-4D97-AF65-F5344CB8AC3E}">
        <p14:creationId xmlns:p14="http://schemas.microsoft.com/office/powerpoint/2010/main" val="2587496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6F721-F562-4B52-859C-09AB9855FBCB}"/>
              </a:ext>
            </a:extLst>
          </p:cNvPr>
          <p:cNvSpPr>
            <a:spLocks noGrp="1"/>
          </p:cNvSpPr>
          <p:nvPr>
            <p:ph type="title"/>
          </p:nvPr>
        </p:nvSpPr>
        <p:spPr>
          <a:xfrm>
            <a:off x="1371600" y="793080"/>
            <a:ext cx="10240903" cy="493460"/>
          </a:xfrm>
        </p:spPr>
        <p:txBody>
          <a:bodyPr>
            <a:normAutofit fontScale="90000"/>
          </a:bodyPr>
          <a:lstStyle/>
          <a:p>
            <a:r>
              <a:rPr lang="en-US" dirty="0"/>
              <a:t>Rating Agency Methodology</a:t>
            </a:r>
            <a:br>
              <a:rPr lang="en-US" dirty="0"/>
            </a:br>
            <a:endParaRPr lang="en-US" dirty="0"/>
          </a:p>
        </p:txBody>
      </p:sp>
      <p:sp>
        <p:nvSpPr>
          <p:cNvPr id="3" name="Content Placeholder 2">
            <a:extLst>
              <a:ext uri="{FF2B5EF4-FFF2-40B4-BE49-F238E27FC236}">
                <a16:creationId xmlns:a16="http://schemas.microsoft.com/office/drawing/2014/main" id="{DFC8C484-067F-4445-B886-1989941A1607}"/>
              </a:ext>
            </a:extLst>
          </p:cNvPr>
          <p:cNvSpPr>
            <a:spLocks noGrp="1"/>
          </p:cNvSpPr>
          <p:nvPr>
            <p:ph idx="1"/>
          </p:nvPr>
        </p:nvSpPr>
        <p:spPr>
          <a:xfrm>
            <a:off x="1323753" y="1286540"/>
            <a:ext cx="10240903" cy="3956179"/>
          </a:xfrm>
        </p:spPr>
        <p:txBody>
          <a:bodyPr/>
          <a:lstStyle/>
          <a:p>
            <a:r>
              <a:rPr lang="en-US" b="1" dirty="0"/>
              <a:t>Industry Risk</a:t>
            </a:r>
          </a:p>
          <a:p>
            <a:r>
              <a:rPr lang="en-US" b="1" dirty="0"/>
              <a:t>Company-Specific Business Risks </a:t>
            </a:r>
          </a:p>
          <a:p>
            <a:r>
              <a:rPr lang="en-US" b="1" dirty="0"/>
              <a:t>Management Factor</a:t>
            </a:r>
          </a:p>
          <a:p>
            <a:r>
              <a:rPr lang="en-US" b="1" dirty="0"/>
              <a:t>Financial Risk Analysis</a:t>
            </a:r>
          </a:p>
          <a:p>
            <a:r>
              <a:rPr lang="en-US" b="1" dirty="0"/>
              <a:t>Cash Flow Forecasting and Modeling </a:t>
            </a:r>
          </a:p>
          <a:p>
            <a:endParaRPr lang="en-US" dirty="0"/>
          </a:p>
        </p:txBody>
      </p:sp>
    </p:spTree>
    <p:extLst>
      <p:ext uri="{BB962C8B-B14F-4D97-AF65-F5344CB8AC3E}">
        <p14:creationId xmlns:p14="http://schemas.microsoft.com/office/powerpoint/2010/main" val="1665821260"/>
      </p:ext>
    </p:extLst>
  </p:cSld>
  <p:clrMapOvr>
    <a:masterClrMapping/>
  </p:clrMapOvr>
</p:sld>
</file>

<file path=ppt/theme/theme1.xml><?xml version="1.0" encoding="utf-8"?>
<a:theme xmlns:a="http://schemas.openxmlformats.org/drawingml/2006/main" name="GradientRiseVTI">
  <a:themeElements>
    <a:clrScheme name="AnalogousFromDarkSeedLeftStep">
      <a:dk1>
        <a:srgbClr val="000000"/>
      </a:dk1>
      <a:lt1>
        <a:srgbClr val="FFFFFF"/>
      </a:lt1>
      <a:dk2>
        <a:srgbClr val="41242F"/>
      </a:dk2>
      <a:lt2>
        <a:srgbClr val="E2E8E8"/>
      </a:lt2>
      <a:accent1>
        <a:srgbClr val="D0443F"/>
      </a:accent1>
      <a:accent2>
        <a:srgbClr val="BF2E65"/>
      </a:accent2>
      <a:accent3>
        <a:srgbClr val="D03FB3"/>
      </a:accent3>
      <a:accent4>
        <a:srgbClr val="9F2EBF"/>
      </a:accent4>
      <a:accent5>
        <a:srgbClr val="753FD0"/>
      </a:accent5>
      <a:accent6>
        <a:srgbClr val="464CC6"/>
      </a:accent6>
      <a:hlink>
        <a:srgbClr val="955CC8"/>
      </a:hlink>
      <a:folHlink>
        <a:srgbClr val="7F7F7F"/>
      </a:folHlink>
    </a:clrScheme>
    <a:fontScheme name="Avenir">
      <a:majorFont>
        <a:latin typeface="Avenir Next LT Pro"/>
        <a:ea typeface=""/>
        <a:cs typeface=""/>
      </a:majorFont>
      <a:minorFont>
        <a:latin typeface="Avenir Next LT Pro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docProps/app.xml><?xml version="1.0" encoding="utf-8"?>
<Properties xmlns="http://schemas.openxmlformats.org/officeDocument/2006/extended-properties" xmlns:vt="http://schemas.openxmlformats.org/officeDocument/2006/docPropsVTypes">
  <TotalTime>15</TotalTime>
  <Words>897</Words>
  <Application>Microsoft Office PowerPoint</Application>
  <PresentationFormat>Widescreen</PresentationFormat>
  <Paragraphs>69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Avenir Next LT Pro</vt:lpstr>
      <vt:lpstr>Avenir Next LT Pro Light</vt:lpstr>
      <vt:lpstr>GradientRiseVTI</vt:lpstr>
      <vt:lpstr>U.S. Debt Markets</vt:lpstr>
      <vt:lpstr>Corporate Debt: An Overview </vt:lpstr>
      <vt:lpstr>Corporate Debt: TYPES </vt:lpstr>
      <vt:lpstr>Corporate Debt: TYPES</vt:lpstr>
      <vt:lpstr>Corporate Debt: TYPES</vt:lpstr>
      <vt:lpstr>Corporate Debt: TYPES</vt:lpstr>
      <vt:lpstr>Corporate Debt: TYPES</vt:lpstr>
      <vt:lpstr>Rating Corporate Bonds  </vt:lpstr>
      <vt:lpstr>Rating Agency Methodology </vt:lpstr>
      <vt:lpstr>Terms and Conditions of Corporate Bonds</vt:lpstr>
      <vt:lpstr>Going to Market to Raise Corporate Bonds  </vt:lpstr>
      <vt:lpstr>Bond Investment Concepts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 Debt Markets</dc:title>
  <dc:creator>Chris Droussiotis</dc:creator>
  <cp:lastModifiedBy>Chris Droussiotis</cp:lastModifiedBy>
  <cp:revision>2</cp:revision>
  <dcterms:created xsi:type="dcterms:W3CDTF">2020-04-29T02:45:46Z</dcterms:created>
  <dcterms:modified xsi:type="dcterms:W3CDTF">2020-04-29T03:01:39Z</dcterms:modified>
</cp:coreProperties>
</file>