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 id="2147483678" r:id="rId2"/>
  </p:sldMasterIdLst>
  <p:notesMasterIdLst>
    <p:notesMasterId r:id="rId31"/>
  </p:notesMasterIdLst>
  <p:sldIdLst>
    <p:sldId id="256" r:id="rId3"/>
    <p:sldId id="279" r:id="rId4"/>
    <p:sldId id="280" r:id="rId5"/>
    <p:sldId id="281" r:id="rId6"/>
    <p:sldId id="296" r:id="rId7"/>
    <p:sldId id="293" r:id="rId8"/>
    <p:sldId id="294" r:id="rId9"/>
    <p:sldId id="257" r:id="rId10"/>
    <p:sldId id="269" r:id="rId11"/>
    <p:sldId id="274" r:id="rId12"/>
    <p:sldId id="275" r:id="rId13"/>
    <p:sldId id="276" r:id="rId14"/>
    <p:sldId id="277" r:id="rId15"/>
    <p:sldId id="258" r:id="rId16"/>
    <p:sldId id="259" r:id="rId17"/>
    <p:sldId id="278" r:id="rId18"/>
    <p:sldId id="260" r:id="rId19"/>
    <p:sldId id="261" r:id="rId20"/>
    <p:sldId id="263" r:id="rId21"/>
    <p:sldId id="262" r:id="rId22"/>
    <p:sldId id="264" r:id="rId23"/>
    <p:sldId id="265" r:id="rId24"/>
    <p:sldId id="266" r:id="rId25"/>
    <p:sldId id="267" r:id="rId26"/>
    <p:sldId id="270" r:id="rId27"/>
    <p:sldId id="271" r:id="rId28"/>
    <p:sldId id="272" r:id="rId29"/>
    <p:sldId id="27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F0DF44-B6BC-4763-B6FE-738C4CC5BFCD}" v="49" dt="2019-07-02T12:24:12.4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91" autoAdjust="0"/>
    <p:restoredTop sz="94660"/>
  </p:normalViewPr>
  <p:slideViewPr>
    <p:cSldViewPr snapToGrid="0">
      <p:cViewPr varScale="1">
        <p:scale>
          <a:sx n="61" d="100"/>
          <a:sy n="61" d="100"/>
        </p:scale>
        <p:origin x="45" y="47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77F0DF44-B6BC-4763-B6FE-738C4CC5BFCD}"/>
    <pc:docChg chg="undo redo custSel mod addSld delSld modSld sldOrd">
      <pc:chgData name="Chris Droussiotis" userId="66921b89f68d3868" providerId="LiveId" clId="{77F0DF44-B6BC-4763-B6FE-738C4CC5BFCD}" dt="2019-07-02T12:24:12.432" v="1317"/>
      <pc:docMkLst>
        <pc:docMk/>
      </pc:docMkLst>
      <pc:sldChg chg="addSp modSp ord">
        <pc:chgData name="Chris Droussiotis" userId="66921b89f68d3868" providerId="LiveId" clId="{77F0DF44-B6BC-4763-B6FE-738C4CC5BFCD}" dt="2019-07-02T12:24:12.432" v="1317"/>
        <pc:sldMkLst>
          <pc:docMk/>
          <pc:sldMk cId="445483947" sldId="257"/>
        </pc:sldMkLst>
        <pc:spChg chg="add mod">
          <ac:chgData name="Chris Droussiotis" userId="66921b89f68d3868" providerId="LiveId" clId="{77F0DF44-B6BC-4763-B6FE-738C4CC5BFCD}" dt="2019-07-02T12:23:41.814" v="1316" actId="692"/>
          <ac:spMkLst>
            <pc:docMk/>
            <pc:sldMk cId="445483947" sldId="257"/>
            <ac:spMk id="5" creationId="{E5679BC1-DA4C-427D-9122-2D0E325BBD61}"/>
          </ac:spMkLst>
        </pc:spChg>
      </pc:sldChg>
      <pc:sldChg chg="modSp add">
        <pc:chgData name="Chris Droussiotis" userId="66921b89f68d3868" providerId="LiveId" clId="{77F0DF44-B6BC-4763-B6FE-738C4CC5BFCD}" dt="2019-07-02T11:24:46.535" v="396" actId="20577"/>
        <pc:sldMkLst>
          <pc:docMk/>
          <pc:sldMk cId="1816656261" sldId="279"/>
        </pc:sldMkLst>
        <pc:spChg chg="mod">
          <ac:chgData name="Chris Droussiotis" userId="66921b89f68d3868" providerId="LiveId" clId="{77F0DF44-B6BC-4763-B6FE-738C4CC5BFCD}" dt="2019-07-02T11:10:41.288" v="40" actId="20577"/>
          <ac:spMkLst>
            <pc:docMk/>
            <pc:sldMk cId="1816656261" sldId="279"/>
            <ac:spMk id="2" creationId="{C495ACA4-ACBA-46FD-9AD3-53435115E975}"/>
          </ac:spMkLst>
        </pc:spChg>
        <pc:spChg chg="mod">
          <ac:chgData name="Chris Droussiotis" userId="66921b89f68d3868" providerId="LiveId" clId="{77F0DF44-B6BC-4763-B6FE-738C4CC5BFCD}" dt="2019-07-02T11:24:46.535" v="396" actId="20577"/>
          <ac:spMkLst>
            <pc:docMk/>
            <pc:sldMk cId="1816656261" sldId="279"/>
            <ac:spMk id="3" creationId="{FE0A58CB-D703-42DF-AA8B-AFCE430BEEBF}"/>
          </ac:spMkLst>
        </pc:spChg>
      </pc:sldChg>
      <pc:sldChg chg="modSp add">
        <pc:chgData name="Chris Droussiotis" userId="66921b89f68d3868" providerId="LiveId" clId="{77F0DF44-B6BC-4763-B6FE-738C4CC5BFCD}" dt="2019-07-02T11:35:37.969" v="844" actId="20577"/>
        <pc:sldMkLst>
          <pc:docMk/>
          <pc:sldMk cId="2194676400" sldId="280"/>
        </pc:sldMkLst>
        <pc:spChg chg="mod">
          <ac:chgData name="Chris Droussiotis" userId="66921b89f68d3868" providerId="LiveId" clId="{77F0DF44-B6BC-4763-B6FE-738C4CC5BFCD}" dt="2019-07-02T11:25:49.050" v="413" actId="20577"/>
          <ac:spMkLst>
            <pc:docMk/>
            <pc:sldMk cId="2194676400" sldId="280"/>
            <ac:spMk id="2" creationId="{EF424C4F-AEAA-4D35-ADCC-2EACD28C6B13}"/>
          </ac:spMkLst>
        </pc:spChg>
        <pc:spChg chg="mod">
          <ac:chgData name="Chris Droussiotis" userId="66921b89f68d3868" providerId="LiveId" clId="{77F0DF44-B6BC-4763-B6FE-738C4CC5BFCD}" dt="2019-07-02T11:35:37.969" v="844" actId="20577"/>
          <ac:spMkLst>
            <pc:docMk/>
            <pc:sldMk cId="2194676400" sldId="280"/>
            <ac:spMk id="3" creationId="{EC303141-E266-40D9-ADEF-78CF73170410}"/>
          </ac:spMkLst>
        </pc:spChg>
      </pc:sldChg>
      <pc:sldChg chg="modSp">
        <pc:chgData name="Chris Droussiotis" userId="66921b89f68d3868" providerId="LiveId" clId="{77F0DF44-B6BC-4763-B6FE-738C4CC5BFCD}" dt="2019-07-02T12:08:14.966" v="1142" actId="20577"/>
        <pc:sldMkLst>
          <pc:docMk/>
          <pc:sldMk cId="845818887" sldId="281"/>
        </pc:sldMkLst>
        <pc:spChg chg="mod">
          <ac:chgData name="Chris Droussiotis" userId="66921b89f68d3868" providerId="LiveId" clId="{77F0DF44-B6BC-4763-B6FE-738C4CC5BFCD}" dt="2019-07-02T11:36:45.183" v="863" actId="20577"/>
          <ac:spMkLst>
            <pc:docMk/>
            <pc:sldMk cId="845818887" sldId="281"/>
            <ac:spMk id="2" creationId="{EF424C4F-AEAA-4D35-ADCC-2EACD28C6B13}"/>
          </ac:spMkLst>
        </pc:spChg>
        <pc:spChg chg="mod">
          <ac:chgData name="Chris Droussiotis" userId="66921b89f68d3868" providerId="LiveId" clId="{77F0DF44-B6BC-4763-B6FE-738C4CC5BFCD}" dt="2019-07-02T12:08:14.966" v="1142" actId="20577"/>
          <ac:spMkLst>
            <pc:docMk/>
            <pc:sldMk cId="845818887" sldId="281"/>
            <ac:spMk id="3" creationId="{EC303141-E266-40D9-ADEF-78CF73170410}"/>
          </ac:spMkLst>
        </pc:spChg>
      </pc:sldChg>
      <pc:sldChg chg="addSp delSp modSp add del">
        <pc:chgData name="Chris Droussiotis" userId="66921b89f68d3868" providerId="LiveId" clId="{77F0DF44-B6BC-4763-B6FE-738C4CC5BFCD}" dt="2019-07-02T12:10:51.251" v="1188" actId="2696"/>
        <pc:sldMkLst>
          <pc:docMk/>
          <pc:sldMk cId="3599489647" sldId="282"/>
        </pc:sldMkLst>
        <pc:spChg chg="mod">
          <ac:chgData name="Chris Droussiotis" userId="66921b89f68d3868" providerId="LiveId" clId="{77F0DF44-B6BC-4763-B6FE-738C4CC5BFCD}" dt="2019-07-02T12:10:14.421" v="1184" actId="1076"/>
          <ac:spMkLst>
            <pc:docMk/>
            <pc:sldMk cId="3599489647" sldId="282"/>
            <ac:spMk id="2" creationId="{69BB115F-3DD4-4745-BD99-F797838FB9AA}"/>
          </ac:spMkLst>
        </pc:spChg>
        <pc:spChg chg="del">
          <ac:chgData name="Chris Droussiotis" userId="66921b89f68d3868" providerId="LiveId" clId="{77F0DF44-B6BC-4763-B6FE-738C4CC5BFCD}" dt="2019-07-02T12:09:02.070" v="1164"/>
          <ac:spMkLst>
            <pc:docMk/>
            <pc:sldMk cId="3599489647" sldId="282"/>
            <ac:spMk id="3" creationId="{5951C474-7EF0-40F5-A79F-B1CEB589BF27}"/>
          </ac:spMkLst>
        </pc:spChg>
        <pc:spChg chg="add del">
          <ac:chgData name="Chris Droussiotis" userId="66921b89f68d3868" providerId="LiveId" clId="{77F0DF44-B6BC-4763-B6FE-738C4CC5BFCD}" dt="2019-07-02T12:09:34.832" v="1168" actId="478"/>
          <ac:spMkLst>
            <pc:docMk/>
            <pc:sldMk cId="3599489647" sldId="282"/>
            <ac:spMk id="4" creationId="{AB64C672-0611-4773-BEFA-A6C30F8B8131}"/>
          </ac:spMkLst>
        </pc:spChg>
        <pc:spChg chg="add mod">
          <ac:chgData name="Chris Droussiotis" userId="66921b89f68d3868" providerId="LiveId" clId="{77F0DF44-B6BC-4763-B6FE-738C4CC5BFCD}" dt="2019-07-02T12:09:13.979" v="1166" actId="1076"/>
          <ac:spMkLst>
            <pc:docMk/>
            <pc:sldMk cId="3599489647" sldId="282"/>
            <ac:spMk id="5" creationId="{66D57DBE-DDA6-4984-9F37-6E9DB5FFCFBC}"/>
          </ac:spMkLst>
        </pc:spChg>
        <pc:spChg chg="add del mod">
          <ac:chgData name="Chris Droussiotis" userId="66921b89f68d3868" providerId="LiveId" clId="{77F0DF44-B6BC-4763-B6FE-738C4CC5BFCD}" dt="2019-07-02T12:09:47.413" v="1169"/>
          <ac:spMkLst>
            <pc:docMk/>
            <pc:sldMk cId="3599489647" sldId="282"/>
            <ac:spMk id="7" creationId="{8C13348F-AD7C-4D65-9D8F-16F34E1946DE}"/>
          </ac:spMkLst>
        </pc:spChg>
        <pc:spChg chg="add del mod">
          <ac:chgData name="Chris Droussiotis" userId="66921b89f68d3868" providerId="LiveId" clId="{77F0DF44-B6BC-4763-B6FE-738C4CC5BFCD}" dt="2019-07-02T12:10:29.637" v="1186" actId="478"/>
          <ac:spMkLst>
            <pc:docMk/>
            <pc:sldMk cId="3599489647" sldId="282"/>
            <ac:spMk id="8" creationId="{5B89CFD4-3A3C-44B6-A51A-0010A8063FE9}"/>
          </ac:spMkLst>
        </pc:spChg>
        <pc:spChg chg="add mod">
          <ac:chgData name="Chris Droussiotis" userId="66921b89f68d3868" providerId="LiveId" clId="{77F0DF44-B6BC-4763-B6FE-738C4CC5BFCD}" dt="2019-07-02T12:10:29.637" v="1186" actId="478"/>
          <ac:spMkLst>
            <pc:docMk/>
            <pc:sldMk cId="3599489647" sldId="282"/>
            <ac:spMk id="9" creationId="{15C6005D-01AE-469A-A25A-6DA8129C18A1}"/>
          </ac:spMkLst>
        </pc:spChg>
        <pc:picChg chg="add del">
          <ac:chgData name="Chris Droussiotis" userId="66921b89f68d3868" providerId="LiveId" clId="{77F0DF44-B6BC-4763-B6FE-738C4CC5BFCD}" dt="2019-07-02T12:10:31.927" v="1187" actId="478"/>
          <ac:picMkLst>
            <pc:docMk/>
            <pc:sldMk cId="3599489647" sldId="282"/>
            <ac:picMk id="6" creationId="{A43E9C7A-A006-483C-8FA7-3A16C89BB96B}"/>
          </ac:picMkLst>
        </pc:picChg>
      </pc:sldChg>
      <pc:sldChg chg="addSp delSp modSp del">
        <pc:chgData name="Chris Droussiotis" userId="66921b89f68d3868" providerId="LiveId" clId="{77F0DF44-B6BC-4763-B6FE-738C4CC5BFCD}" dt="2019-07-02T12:19:42.367" v="1284" actId="20577"/>
        <pc:sldMkLst>
          <pc:docMk/>
          <pc:sldMk cId="0" sldId="293"/>
        </pc:sldMkLst>
        <pc:spChg chg="add del mod">
          <ac:chgData name="Chris Droussiotis" userId="66921b89f68d3868" providerId="LiveId" clId="{77F0DF44-B6BC-4763-B6FE-738C4CC5BFCD}" dt="2019-07-02T12:19:42.367" v="1284" actId="20577"/>
          <ac:spMkLst>
            <pc:docMk/>
            <pc:sldMk cId="0" sldId="293"/>
            <ac:spMk id="17410" creationId="{AA4C960A-E54A-4A74-88B9-151F8CB62B26}"/>
          </ac:spMkLst>
        </pc:spChg>
        <pc:spChg chg="add del mod">
          <ac:chgData name="Chris Droussiotis" userId="66921b89f68d3868" providerId="LiveId" clId="{77F0DF44-B6BC-4763-B6FE-738C4CC5BFCD}" dt="2019-07-02T12:19:13.413" v="1266"/>
          <ac:spMkLst>
            <pc:docMk/>
            <pc:sldMk cId="0" sldId="293"/>
            <ac:spMk id="17411" creationId="{F735E0EE-0209-4501-8010-46D79FA5D806}"/>
          </ac:spMkLst>
        </pc:spChg>
        <pc:spChg chg="del">
          <ac:chgData name="Chris Droussiotis" userId="66921b89f68d3868" providerId="LiveId" clId="{77F0DF44-B6BC-4763-B6FE-738C4CC5BFCD}" dt="2019-07-02T12:19:23.567" v="1268" actId="478"/>
          <ac:spMkLst>
            <pc:docMk/>
            <pc:sldMk cId="0" sldId="293"/>
            <ac:spMk id="17413" creationId="{0166E1C3-CF64-44D8-9DFF-E286509585B7}"/>
          </ac:spMkLst>
        </pc:spChg>
        <pc:spChg chg="del">
          <ac:chgData name="Chris Droussiotis" userId="66921b89f68d3868" providerId="LiveId" clId="{77F0DF44-B6BC-4763-B6FE-738C4CC5BFCD}" dt="2019-07-02T12:19:26.624" v="1269" actId="478"/>
          <ac:spMkLst>
            <pc:docMk/>
            <pc:sldMk cId="0" sldId="293"/>
            <ac:spMk id="17414" creationId="{0799DA83-E6B9-4FF0-A6DA-6521D246BBDB}"/>
          </ac:spMkLst>
        </pc:spChg>
      </pc:sldChg>
      <pc:sldChg chg="modSp">
        <pc:chgData name="Chris Droussiotis" userId="66921b89f68d3868" providerId="LiveId" clId="{77F0DF44-B6BC-4763-B6FE-738C4CC5BFCD}" dt="2019-07-02T12:21:08.774" v="1305" actId="20577"/>
        <pc:sldMkLst>
          <pc:docMk/>
          <pc:sldMk cId="0" sldId="294"/>
        </pc:sldMkLst>
        <pc:spChg chg="mod">
          <ac:chgData name="Chris Droussiotis" userId="66921b89f68d3868" providerId="LiveId" clId="{77F0DF44-B6BC-4763-B6FE-738C4CC5BFCD}" dt="2019-07-02T12:21:08.774" v="1305" actId="20577"/>
          <ac:spMkLst>
            <pc:docMk/>
            <pc:sldMk cId="0" sldId="294"/>
            <ac:spMk id="18434" creationId="{715D7913-893F-4A78-B0AC-2D2647EF0367}"/>
          </ac:spMkLst>
        </pc:spChg>
        <pc:spChg chg="mod">
          <ac:chgData name="Chris Droussiotis" userId="66921b89f68d3868" providerId="LiveId" clId="{77F0DF44-B6BC-4763-B6FE-738C4CC5BFCD}" dt="2019-07-02T12:20:33.384" v="1302" actId="20577"/>
          <ac:spMkLst>
            <pc:docMk/>
            <pc:sldMk cId="0" sldId="294"/>
            <ac:spMk id="18435" creationId="{C6FC6026-5109-4384-A4D0-C69F01A67E81}"/>
          </ac:spMkLst>
        </pc:spChg>
        <pc:spChg chg="mod">
          <ac:chgData name="Chris Droussiotis" userId="66921b89f68d3868" providerId="LiveId" clId="{77F0DF44-B6BC-4763-B6FE-738C4CC5BFCD}" dt="2019-07-02T12:21:02.200" v="1304" actId="14100"/>
          <ac:spMkLst>
            <pc:docMk/>
            <pc:sldMk cId="0" sldId="294"/>
            <ac:spMk id="18439" creationId="{097BF567-BD89-49B6-970B-91817264B6F0}"/>
          </ac:spMkLst>
        </pc:spChg>
      </pc:sldChg>
      <pc:sldChg chg="delSp modSp del ord">
        <pc:chgData name="Chris Droussiotis" userId="66921b89f68d3868" providerId="LiveId" clId="{77F0DF44-B6BC-4763-B6FE-738C4CC5BFCD}" dt="2019-07-02T12:17:56.605" v="1263" actId="1076"/>
        <pc:sldMkLst>
          <pc:docMk/>
          <pc:sldMk cId="0" sldId="296"/>
        </pc:sldMkLst>
        <pc:spChg chg="mod">
          <ac:chgData name="Chris Droussiotis" userId="66921b89f68d3868" providerId="LiveId" clId="{77F0DF44-B6BC-4763-B6FE-738C4CC5BFCD}" dt="2019-07-02T12:17:56.605" v="1263" actId="1076"/>
          <ac:spMkLst>
            <pc:docMk/>
            <pc:sldMk cId="0" sldId="296"/>
            <ac:spMk id="5122" creationId="{9D2B489B-96AE-4408-8DC5-4F51687C918E}"/>
          </ac:spMkLst>
        </pc:spChg>
        <pc:spChg chg="del">
          <ac:chgData name="Chris Droussiotis" userId="66921b89f68d3868" providerId="LiveId" clId="{77F0DF44-B6BC-4763-B6FE-738C4CC5BFCD}" dt="2019-07-02T12:11:40.876" v="1211" actId="478"/>
          <ac:spMkLst>
            <pc:docMk/>
            <pc:sldMk cId="0" sldId="296"/>
            <ac:spMk id="5124" creationId="{0851F372-0A86-4DE5-975C-94FF22EAC589}"/>
          </ac:spMkLst>
        </pc:spChg>
      </pc:sldChg>
      <pc:sldChg chg="addSp del delDesignElem">
        <pc:chgData name="Chris Droussiotis" userId="66921b89f68d3868" providerId="LiveId" clId="{77F0DF44-B6BC-4763-B6FE-738C4CC5BFCD}" dt="2019-07-02T12:14:54.686" v="1228"/>
        <pc:sldMkLst>
          <pc:docMk/>
          <pc:sldMk cId="552424145" sldId="297"/>
        </pc:sldMkLst>
        <pc:spChg chg="add">
          <ac:chgData name="Chris Droussiotis" userId="66921b89f68d3868" providerId="LiveId" clId="{77F0DF44-B6BC-4763-B6FE-738C4CC5BFCD}" dt="2019-07-02T12:14:54.686" v="1228"/>
          <ac:spMkLst>
            <pc:docMk/>
            <pc:sldMk cId="552424145" sldId="297"/>
            <ac:spMk id="9" creationId="{0AB6E427-3F73-4C06-A5D5-AE52C3883B50}"/>
          </ac:spMkLst>
        </pc:spChg>
        <pc:spChg chg="add">
          <ac:chgData name="Chris Droussiotis" userId="66921b89f68d3868" providerId="LiveId" clId="{77F0DF44-B6BC-4763-B6FE-738C4CC5BFCD}" dt="2019-07-02T12:14:54.686" v="1228"/>
          <ac:spMkLst>
            <pc:docMk/>
            <pc:sldMk cId="552424145" sldId="297"/>
            <ac:spMk id="11" creationId="{D8C9BDAA-0390-4B39-9B5C-BC95E5120DA4}"/>
          </ac:spMkLst>
        </pc:spChg>
        <pc:cxnChg chg="add">
          <ac:chgData name="Chris Droussiotis" userId="66921b89f68d3868" providerId="LiveId" clId="{77F0DF44-B6BC-4763-B6FE-738C4CC5BFCD}" dt="2019-07-02T12:14:54.686" v="1228"/>
          <ac:cxnSpMkLst>
            <pc:docMk/>
            <pc:sldMk cId="552424145" sldId="297"/>
            <ac:cxnSpMk id="13" creationId="{E04A321A-A039-4720-87B4-66A4210E0D57}"/>
          </ac:cxnSpMkLst>
        </pc:cxnChg>
      </pc:sldChg>
      <pc:sldChg chg="addSp delSp modSp del">
        <pc:chgData name="Chris Droussiotis" userId="66921b89f68d3868" providerId="LiveId" clId="{77F0DF44-B6BC-4763-B6FE-738C4CC5BFCD}" dt="2019-07-02T12:16:43.562" v="1252" actId="2696"/>
        <pc:sldMkLst>
          <pc:docMk/>
          <pc:sldMk cId="2334949846" sldId="297"/>
        </pc:sldMkLst>
        <pc:spChg chg="mod">
          <ac:chgData name="Chris Droussiotis" userId="66921b89f68d3868" providerId="LiveId" clId="{77F0DF44-B6BC-4763-B6FE-738C4CC5BFCD}" dt="2019-07-02T12:16:28.665" v="1251" actId="1076"/>
          <ac:spMkLst>
            <pc:docMk/>
            <pc:sldMk cId="2334949846" sldId="297"/>
            <ac:spMk id="2" creationId="{C2F2EA20-243E-4C4B-865C-160C8113BCF6}"/>
          </ac:spMkLst>
        </pc:spChg>
        <pc:spChg chg="mod">
          <ac:chgData name="Chris Droussiotis" userId="66921b89f68d3868" providerId="LiveId" clId="{77F0DF44-B6BC-4763-B6FE-738C4CC5BFCD}" dt="2019-07-02T12:16:06.265" v="1233" actId="27636"/>
          <ac:spMkLst>
            <pc:docMk/>
            <pc:sldMk cId="2334949846" sldId="297"/>
            <ac:spMk id="3" creationId="{F991C2C8-D9C0-4BD4-9DF8-FD4B3FA8F3A6}"/>
          </ac:spMkLst>
        </pc:spChg>
        <pc:spChg chg="del">
          <ac:chgData name="Chris Droussiotis" userId="66921b89f68d3868" providerId="LiveId" clId="{77F0DF44-B6BC-4763-B6FE-738C4CC5BFCD}" dt="2019-07-02T12:15:36.935" v="1231" actId="26606"/>
          <ac:spMkLst>
            <pc:docMk/>
            <pc:sldMk cId="2334949846" sldId="297"/>
            <ac:spMk id="9" creationId="{0AB6E427-3F73-4C06-A5D5-AE52C3883B50}"/>
          </ac:spMkLst>
        </pc:spChg>
        <pc:spChg chg="del">
          <ac:chgData name="Chris Droussiotis" userId="66921b89f68d3868" providerId="LiveId" clId="{77F0DF44-B6BC-4763-B6FE-738C4CC5BFCD}" dt="2019-07-02T12:15:36.935" v="1231" actId="26606"/>
          <ac:spMkLst>
            <pc:docMk/>
            <pc:sldMk cId="2334949846" sldId="297"/>
            <ac:spMk id="11" creationId="{D8C9BDAA-0390-4B39-9B5C-BC95E5120DA4}"/>
          </ac:spMkLst>
        </pc:spChg>
        <pc:spChg chg="add">
          <ac:chgData name="Chris Droussiotis" userId="66921b89f68d3868" providerId="LiveId" clId="{77F0DF44-B6BC-4763-B6FE-738C4CC5BFCD}" dt="2019-07-02T12:15:36.935" v="1231" actId="26606"/>
          <ac:spMkLst>
            <pc:docMk/>
            <pc:sldMk cId="2334949846" sldId="297"/>
            <ac:spMk id="18" creationId="{F64BBAA4-C62B-4146-B49F-FE4CC4655EE0}"/>
          </ac:spMkLst>
        </pc:spChg>
        <pc:spChg chg="add">
          <ac:chgData name="Chris Droussiotis" userId="66921b89f68d3868" providerId="LiveId" clId="{77F0DF44-B6BC-4763-B6FE-738C4CC5BFCD}" dt="2019-07-02T12:15:36.935" v="1231" actId="26606"/>
          <ac:spMkLst>
            <pc:docMk/>
            <pc:sldMk cId="2334949846" sldId="297"/>
            <ac:spMk id="22" creationId="{75CF30C0-9394-4459-976E-2AA223FB125F}"/>
          </ac:spMkLst>
        </pc:spChg>
        <pc:picChg chg="del">
          <ac:chgData name="Chris Droussiotis" userId="66921b89f68d3868" providerId="LiveId" clId="{77F0DF44-B6BC-4763-B6FE-738C4CC5BFCD}" dt="2019-07-02T12:15:13.007" v="1229" actId="478"/>
          <ac:picMkLst>
            <pc:docMk/>
            <pc:sldMk cId="2334949846" sldId="297"/>
            <ac:picMk id="4" creationId="{1559C1B7-FBA0-49F0-88F3-7AE266BFF763}"/>
          </ac:picMkLst>
        </pc:picChg>
        <pc:picChg chg="add mod">
          <ac:chgData name="Chris Droussiotis" userId="66921b89f68d3868" providerId="LiveId" clId="{77F0DF44-B6BC-4763-B6FE-738C4CC5BFCD}" dt="2019-07-02T12:15:36.935" v="1231" actId="26606"/>
          <ac:picMkLst>
            <pc:docMk/>
            <pc:sldMk cId="2334949846" sldId="297"/>
            <ac:picMk id="5" creationId="{CA3916E0-AABC-4362-A4DA-FF686289DA4E}"/>
          </ac:picMkLst>
        </pc:picChg>
        <pc:cxnChg chg="del">
          <ac:chgData name="Chris Droussiotis" userId="66921b89f68d3868" providerId="LiveId" clId="{77F0DF44-B6BC-4763-B6FE-738C4CC5BFCD}" dt="2019-07-02T12:15:36.935" v="1231" actId="26606"/>
          <ac:cxnSpMkLst>
            <pc:docMk/>
            <pc:sldMk cId="2334949846" sldId="297"/>
            <ac:cxnSpMk id="13" creationId="{E04A321A-A039-4720-87B4-66A4210E0D57}"/>
          </ac:cxnSpMkLst>
        </pc:cxnChg>
        <pc:cxnChg chg="add">
          <ac:chgData name="Chris Droussiotis" userId="66921b89f68d3868" providerId="LiveId" clId="{77F0DF44-B6BC-4763-B6FE-738C4CC5BFCD}" dt="2019-07-02T12:15:36.935" v="1231" actId="26606"/>
          <ac:cxnSpMkLst>
            <pc:docMk/>
            <pc:sldMk cId="2334949846" sldId="297"/>
            <ac:cxnSpMk id="20" creationId="{EEB57AA8-F021-480C-A9E2-F8991331361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BCFD25-B53D-4B2F-8DF6-FC93369E6022}" type="datetimeFigureOut">
              <a:rPr lang="en-US" smtClean="0"/>
              <a:t>7/2/2019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D2958-048F-4C99-B993-96374AB5E0C2}" type="slidenum">
              <a:rPr lang="en-US" smtClean="0"/>
              <a:t>‹#›</a:t>
            </a:fld>
            <a:endParaRPr lang="en-US"/>
          </a:p>
        </p:txBody>
      </p:sp>
    </p:spTree>
    <p:extLst>
      <p:ext uri="{BB962C8B-B14F-4D97-AF65-F5344CB8AC3E}">
        <p14:creationId xmlns:p14="http://schemas.microsoft.com/office/powerpoint/2010/main" val="3589746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2056D998-808C-4BE7-8E09-45E858ED426B}"/>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C29FFFA-2E1C-4FDB-A759-A46E8DAF7E7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9939" name="Rectangle 2">
            <a:extLst>
              <a:ext uri="{FF2B5EF4-FFF2-40B4-BE49-F238E27FC236}">
                <a16:creationId xmlns:a16="http://schemas.microsoft.com/office/drawing/2014/main" id="{B2DD6678-BA21-480C-87F8-64A12C79D8A1}"/>
              </a:ext>
            </a:extLst>
          </p:cNvPr>
          <p:cNvSpPr>
            <a:spLocks noRot="1" noChangeArrowheads="1" noTextEdit="1"/>
          </p:cNvSpPr>
          <p:nvPr>
            <p:ph type="sldImg"/>
          </p:nvPr>
        </p:nvSpPr>
        <p:spPr>
          <a:ln/>
        </p:spPr>
      </p:sp>
      <p:sp>
        <p:nvSpPr>
          <p:cNvPr id="39940" name="Rectangle 3">
            <a:extLst>
              <a:ext uri="{FF2B5EF4-FFF2-40B4-BE49-F238E27FC236}">
                <a16:creationId xmlns:a16="http://schemas.microsoft.com/office/drawing/2014/main" id="{E3CA643A-F09A-4042-87F0-D5887F9F52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7/2/2019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82418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7/2/2019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095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7/2/2019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87477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112F29B-59A7-4CCF-AC8E-755530616AA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61C52B0-854E-4DEF-A748-44F12D49873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0C24CE6-2998-43C4-B251-0DE5F1DBF011}"/>
              </a:ext>
            </a:extLst>
          </p:cNvPr>
          <p:cNvSpPr>
            <a:spLocks noGrp="1" noChangeArrowheads="1"/>
          </p:cNvSpPr>
          <p:nvPr>
            <p:ph type="sldNum" sz="quarter" idx="12"/>
          </p:nvPr>
        </p:nvSpPr>
        <p:spPr>
          <a:ln/>
        </p:spPr>
        <p:txBody>
          <a:bodyPr/>
          <a:lstStyle>
            <a:lvl1pPr>
              <a:defRPr/>
            </a:lvl1pPr>
          </a:lstStyle>
          <a:p>
            <a:fld id="{9FCB7653-8475-4B5A-B3F2-AFB73AE16BEC}" type="slidenum">
              <a:rPr lang="en-US" altLang="en-US"/>
              <a:pPr/>
              <a:t>‹#›</a:t>
            </a:fld>
            <a:endParaRPr lang="en-US" altLang="en-US"/>
          </a:p>
        </p:txBody>
      </p:sp>
    </p:spTree>
    <p:extLst>
      <p:ext uri="{BB962C8B-B14F-4D97-AF65-F5344CB8AC3E}">
        <p14:creationId xmlns:p14="http://schemas.microsoft.com/office/powerpoint/2010/main" val="48808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D10C180-44E0-442C-853A-FE5EE0E61A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E1E0277-54D6-4A79-9670-2908A83263A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D760E80-7951-4F13-B5F3-1E77632B4A94}"/>
              </a:ext>
            </a:extLst>
          </p:cNvPr>
          <p:cNvSpPr>
            <a:spLocks noGrp="1" noChangeArrowheads="1"/>
          </p:cNvSpPr>
          <p:nvPr>
            <p:ph type="sldNum" sz="quarter" idx="12"/>
          </p:nvPr>
        </p:nvSpPr>
        <p:spPr>
          <a:ln/>
        </p:spPr>
        <p:txBody>
          <a:bodyPr/>
          <a:lstStyle>
            <a:lvl1pPr>
              <a:defRPr/>
            </a:lvl1pPr>
          </a:lstStyle>
          <a:p>
            <a:fld id="{5C941A20-A858-4A05-93BB-4779EA1ABAFF}" type="slidenum">
              <a:rPr lang="en-US" altLang="en-US"/>
              <a:pPr/>
              <a:t>‹#›</a:t>
            </a:fld>
            <a:endParaRPr lang="en-US" altLang="en-US"/>
          </a:p>
        </p:txBody>
      </p:sp>
    </p:spTree>
    <p:extLst>
      <p:ext uri="{BB962C8B-B14F-4D97-AF65-F5344CB8AC3E}">
        <p14:creationId xmlns:p14="http://schemas.microsoft.com/office/powerpoint/2010/main" val="954702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758895F-C7BF-40D7-80E6-D0A246D486A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48BEEC8-5F27-4767-8CD7-6177553B7D9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9702DDB-EC4C-4752-9059-7203B93340F7}"/>
              </a:ext>
            </a:extLst>
          </p:cNvPr>
          <p:cNvSpPr>
            <a:spLocks noGrp="1" noChangeArrowheads="1"/>
          </p:cNvSpPr>
          <p:nvPr>
            <p:ph type="sldNum" sz="quarter" idx="12"/>
          </p:nvPr>
        </p:nvSpPr>
        <p:spPr>
          <a:ln/>
        </p:spPr>
        <p:txBody>
          <a:bodyPr/>
          <a:lstStyle>
            <a:lvl1pPr>
              <a:defRPr/>
            </a:lvl1pPr>
          </a:lstStyle>
          <a:p>
            <a:fld id="{B6C30D33-03D9-4B51-9AD2-F0A5B1E5BDFC}" type="slidenum">
              <a:rPr lang="en-US" altLang="en-US"/>
              <a:pPr/>
              <a:t>‹#›</a:t>
            </a:fld>
            <a:endParaRPr lang="en-US" altLang="en-US"/>
          </a:p>
        </p:txBody>
      </p:sp>
    </p:spTree>
    <p:extLst>
      <p:ext uri="{BB962C8B-B14F-4D97-AF65-F5344CB8AC3E}">
        <p14:creationId xmlns:p14="http://schemas.microsoft.com/office/powerpoint/2010/main" val="3779251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CCD3D6E-77E7-4ED6-9BBD-F6A40A130BB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A008885-7EEB-45E8-9652-93EC64B328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8DD7059-543F-4859-A978-C8ED4044C5D1}"/>
              </a:ext>
            </a:extLst>
          </p:cNvPr>
          <p:cNvSpPr>
            <a:spLocks noGrp="1" noChangeArrowheads="1"/>
          </p:cNvSpPr>
          <p:nvPr>
            <p:ph type="sldNum" sz="quarter" idx="12"/>
          </p:nvPr>
        </p:nvSpPr>
        <p:spPr>
          <a:ln/>
        </p:spPr>
        <p:txBody>
          <a:bodyPr/>
          <a:lstStyle>
            <a:lvl1pPr>
              <a:defRPr/>
            </a:lvl1pPr>
          </a:lstStyle>
          <a:p>
            <a:fld id="{BB97DD92-FE11-41E5-93EB-AB6ACCC9DA95}" type="slidenum">
              <a:rPr lang="en-US" altLang="en-US"/>
              <a:pPr/>
              <a:t>‹#›</a:t>
            </a:fld>
            <a:endParaRPr lang="en-US" altLang="en-US"/>
          </a:p>
        </p:txBody>
      </p:sp>
    </p:spTree>
    <p:extLst>
      <p:ext uri="{BB962C8B-B14F-4D97-AF65-F5344CB8AC3E}">
        <p14:creationId xmlns:p14="http://schemas.microsoft.com/office/powerpoint/2010/main" val="1724653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52B2B1C-F1C9-4217-BCF5-547679D8154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5789CFC-BFF7-4AB1-90C5-8EB165EEC81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DA552A36-485E-44AD-BD89-7DFA4F9041CB}"/>
              </a:ext>
            </a:extLst>
          </p:cNvPr>
          <p:cNvSpPr>
            <a:spLocks noGrp="1" noChangeArrowheads="1"/>
          </p:cNvSpPr>
          <p:nvPr>
            <p:ph type="sldNum" sz="quarter" idx="12"/>
          </p:nvPr>
        </p:nvSpPr>
        <p:spPr>
          <a:ln/>
        </p:spPr>
        <p:txBody>
          <a:bodyPr/>
          <a:lstStyle>
            <a:lvl1pPr>
              <a:defRPr/>
            </a:lvl1pPr>
          </a:lstStyle>
          <a:p>
            <a:fld id="{6C89EB77-23B5-420B-AAF4-C7870C31D365}" type="slidenum">
              <a:rPr lang="en-US" altLang="en-US"/>
              <a:pPr/>
              <a:t>‹#›</a:t>
            </a:fld>
            <a:endParaRPr lang="en-US" altLang="en-US"/>
          </a:p>
        </p:txBody>
      </p:sp>
    </p:spTree>
    <p:extLst>
      <p:ext uri="{BB962C8B-B14F-4D97-AF65-F5344CB8AC3E}">
        <p14:creationId xmlns:p14="http://schemas.microsoft.com/office/powerpoint/2010/main" val="238467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336D615-5E74-45B9-9F42-5D7FA24F5DD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F1CC35CF-4F89-429C-95A0-BC230BAC841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F7EFEA6-523E-481C-B403-728437836A00}"/>
              </a:ext>
            </a:extLst>
          </p:cNvPr>
          <p:cNvSpPr>
            <a:spLocks noGrp="1" noChangeArrowheads="1"/>
          </p:cNvSpPr>
          <p:nvPr>
            <p:ph type="sldNum" sz="quarter" idx="12"/>
          </p:nvPr>
        </p:nvSpPr>
        <p:spPr>
          <a:ln/>
        </p:spPr>
        <p:txBody>
          <a:bodyPr/>
          <a:lstStyle>
            <a:lvl1pPr>
              <a:defRPr/>
            </a:lvl1pPr>
          </a:lstStyle>
          <a:p>
            <a:fld id="{20214296-0EC1-4E19-9104-B189840C5200}" type="slidenum">
              <a:rPr lang="en-US" altLang="en-US"/>
              <a:pPr/>
              <a:t>‹#›</a:t>
            </a:fld>
            <a:endParaRPr lang="en-US" altLang="en-US"/>
          </a:p>
        </p:txBody>
      </p:sp>
    </p:spTree>
    <p:extLst>
      <p:ext uri="{BB962C8B-B14F-4D97-AF65-F5344CB8AC3E}">
        <p14:creationId xmlns:p14="http://schemas.microsoft.com/office/powerpoint/2010/main" val="4180911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E56F312-5EB2-412D-9905-1F6680B9CFE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CD17546C-23E6-415A-956F-84DE93BA17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4F8721C-8F52-4EFD-8EB1-75B363AD2046}"/>
              </a:ext>
            </a:extLst>
          </p:cNvPr>
          <p:cNvSpPr>
            <a:spLocks noGrp="1" noChangeArrowheads="1"/>
          </p:cNvSpPr>
          <p:nvPr>
            <p:ph type="sldNum" sz="quarter" idx="12"/>
          </p:nvPr>
        </p:nvSpPr>
        <p:spPr>
          <a:ln/>
        </p:spPr>
        <p:txBody>
          <a:bodyPr/>
          <a:lstStyle>
            <a:lvl1pPr>
              <a:defRPr/>
            </a:lvl1pPr>
          </a:lstStyle>
          <a:p>
            <a:fld id="{D8CD48CF-95F3-45A0-B979-ACE3330D7E3A}" type="slidenum">
              <a:rPr lang="en-US" altLang="en-US"/>
              <a:pPr/>
              <a:t>‹#›</a:t>
            </a:fld>
            <a:endParaRPr lang="en-US" altLang="en-US"/>
          </a:p>
        </p:txBody>
      </p:sp>
    </p:spTree>
    <p:extLst>
      <p:ext uri="{BB962C8B-B14F-4D97-AF65-F5344CB8AC3E}">
        <p14:creationId xmlns:p14="http://schemas.microsoft.com/office/powerpoint/2010/main" val="3614923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CB0DE1-F7EE-4561-A79E-714180261D0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0490D4E-AF11-42A4-B73B-DE3DB01ECEC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4210F9E-6F7C-4D02-90A5-4716D954C682}"/>
              </a:ext>
            </a:extLst>
          </p:cNvPr>
          <p:cNvSpPr>
            <a:spLocks noGrp="1" noChangeArrowheads="1"/>
          </p:cNvSpPr>
          <p:nvPr>
            <p:ph type="sldNum" sz="quarter" idx="12"/>
          </p:nvPr>
        </p:nvSpPr>
        <p:spPr>
          <a:ln/>
        </p:spPr>
        <p:txBody>
          <a:bodyPr/>
          <a:lstStyle>
            <a:lvl1pPr>
              <a:defRPr/>
            </a:lvl1pPr>
          </a:lstStyle>
          <a:p>
            <a:fld id="{CBD01E99-7121-4D9A-B0F4-E7E81763F1FD}" type="slidenum">
              <a:rPr lang="en-US" altLang="en-US"/>
              <a:pPr/>
              <a:t>‹#›</a:t>
            </a:fld>
            <a:endParaRPr lang="en-US" altLang="en-US"/>
          </a:p>
        </p:txBody>
      </p:sp>
    </p:spTree>
    <p:extLst>
      <p:ext uri="{BB962C8B-B14F-4D97-AF65-F5344CB8AC3E}">
        <p14:creationId xmlns:p14="http://schemas.microsoft.com/office/powerpoint/2010/main" val="23736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7/2/2019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328291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0945D95-8D01-4DD7-94F7-E7647DFE10E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5EAC87F-DDD8-4193-83E7-617A9BF2BA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FD2E227-D63D-462F-ABF0-C83B155332C4}"/>
              </a:ext>
            </a:extLst>
          </p:cNvPr>
          <p:cNvSpPr>
            <a:spLocks noGrp="1" noChangeArrowheads="1"/>
          </p:cNvSpPr>
          <p:nvPr>
            <p:ph type="sldNum" sz="quarter" idx="12"/>
          </p:nvPr>
        </p:nvSpPr>
        <p:spPr>
          <a:ln/>
        </p:spPr>
        <p:txBody>
          <a:bodyPr/>
          <a:lstStyle>
            <a:lvl1pPr>
              <a:defRPr/>
            </a:lvl1pPr>
          </a:lstStyle>
          <a:p>
            <a:fld id="{A58371CD-B0E3-4DE3-BB6E-2DDF70DCC5A5}" type="slidenum">
              <a:rPr lang="en-US" altLang="en-US"/>
              <a:pPr/>
              <a:t>‹#›</a:t>
            </a:fld>
            <a:endParaRPr lang="en-US" altLang="en-US"/>
          </a:p>
        </p:txBody>
      </p:sp>
    </p:spTree>
    <p:extLst>
      <p:ext uri="{BB962C8B-B14F-4D97-AF65-F5344CB8AC3E}">
        <p14:creationId xmlns:p14="http://schemas.microsoft.com/office/powerpoint/2010/main" val="4158784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2CB1780-E4A8-43DF-9187-1160A711303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F0A6A8A-DAB2-4814-BEAF-F3CEA82528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0B11542-A68A-4931-A8A4-2F1A6F7B45C9}"/>
              </a:ext>
            </a:extLst>
          </p:cNvPr>
          <p:cNvSpPr>
            <a:spLocks noGrp="1" noChangeArrowheads="1"/>
          </p:cNvSpPr>
          <p:nvPr>
            <p:ph type="sldNum" sz="quarter" idx="12"/>
          </p:nvPr>
        </p:nvSpPr>
        <p:spPr>
          <a:ln/>
        </p:spPr>
        <p:txBody>
          <a:bodyPr/>
          <a:lstStyle>
            <a:lvl1pPr>
              <a:defRPr/>
            </a:lvl1pPr>
          </a:lstStyle>
          <a:p>
            <a:fld id="{6B0E7C7A-4B8B-4025-BBB9-D45DFA2D1793}" type="slidenum">
              <a:rPr lang="en-US" altLang="en-US"/>
              <a:pPr/>
              <a:t>‹#›</a:t>
            </a:fld>
            <a:endParaRPr lang="en-US" altLang="en-US"/>
          </a:p>
        </p:txBody>
      </p:sp>
    </p:spTree>
    <p:extLst>
      <p:ext uri="{BB962C8B-B14F-4D97-AF65-F5344CB8AC3E}">
        <p14:creationId xmlns:p14="http://schemas.microsoft.com/office/powerpoint/2010/main" val="2591854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5DD3749-5D4D-4ACC-8B9E-7A8AB68AA7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1D6C154-66FE-4A01-87FF-EF36B9F334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AFCD26B-D74F-4AB5-B029-AC4A8F979705}"/>
              </a:ext>
            </a:extLst>
          </p:cNvPr>
          <p:cNvSpPr>
            <a:spLocks noGrp="1" noChangeArrowheads="1"/>
          </p:cNvSpPr>
          <p:nvPr>
            <p:ph type="sldNum" sz="quarter" idx="12"/>
          </p:nvPr>
        </p:nvSpPr>
        <p:spPr>
          <a:ln/>
        </p:spPr>
        <p:txBody>
          <a:bodyPr/>
          <a:lstStyle>
            <a:lvl1pPr>
              <a:defRPr/>
            </a:lvl1pPr>
          </a:lstStyle>
          <a:p>
            <a:fld id="{39F78518-3F8C-4932-96B1-9E02B3DDE840}" type="slidenum">
              <a:rPr lang="en-US" altLang="en-US"/>
              <a:pPr/>
              <a:t>‹#›</a:t>
            </a:fld>
            <a:endParaRPr lang="en-US" altLang="en-US"/>
          </a:p>
        </p:txBody>
      </p:sp>
    </p:spTree>
    <p:extLst>
      <p:ext uri="{BB962C8B-B14F-4D97-AF65-F5344CB8AC3E}">
        <p14:creationId xmlns:p14="http://schemas.microsoft.com/office/powerpoint/2010/main" val="28174643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CF492181-5C67-4399-8628-AE5D4EB989D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4B246C6-C6A2-43E6-B89D-507DFE70510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A956E19-EAB0-4ED6-97B1-F924CFC307BC}"/>
              </a:ext>
            </a:extLst>
          </p:cNvPr>
          <p:cNvSpPr>
            <a:spLocks noGrp="1" noChangeArrowheads="1"/>
          </p:cNvSpPr>
          <p:nvPr>
            <p:ph type="sldNum" sz="quarter" idx="12"/>
          </p:nvPr>
        </p:nvSpPr>
        <p:spPr>
          <a:ln/>
        </p:spPr>
        <p:txBody>
          <a:bodyPr/>
          <a:lstStyle>
            <a:lvl1pPr>
              <a:defRPr/>
            </a:lvl1pPr>
          </a:lstStyle>
          <a:p>
            <a:fld id="{D97AA71C-74C5-4721-A5A7-F67A26A99D8A}" type="slidenum">
              <a:rPr lang="en-US" altLang="en-US"/>
              <a:pPr/>
              <a:t>‹#›</a:t>
            </a:fld>
            <a:endParaRPr lang="en-US" altLang="en-US"/>
          </a:p>
        </p:txBody>
      </p:sp>
    </p:spTree>
    <p:extLst>
      <p:ext uri="{BB962C8B-B14F-4D97-AF65-F5344CB8AC3E}">
        <p14:creationId xmlns:p14="http://schemas.microsoft.com/office/powerpoint/2010/main" val="2298291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7/2/2019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4090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7/2/2019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346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7/2/2019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423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7/2/2019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3328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7/2/2019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75826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7/2/2019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843694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7/2/2019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132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7/2/2019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054875"/>
      </p:ext>
    </p:extLst>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0" r:id="rId10"/>
    <p:sldLayoutId id="2147483668"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731AF73-2376-49FC-887F-088E0CF83E3E}"/>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D450B80-BF01-4180-A3CE-7D662AA6FD60}"/>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A123C2B-CC7F-471D-97F2-B33E120D6C1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ltLang="en-US"/>
          </a:p>
        </p:txBody>
      </p:sp>
      <p:sp>
        <p:nvSpPr>
          <p:cNvPr id="1029" name="Rectangle 5">
            <a:extLst>
              <a:ext uri="{FF2B5EF4-FFF2-40B4-BE49-F238E27FC236}">
                <a16:creationId xmlns:a16="http://schemas.microsoft.com/office/drawing/2014/main" id="{44A16DAE-5209-4E1C-9536-B061F9F8FF80}"/>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ltLang="en-US"/>
          </a:p>
        </p:txBody>
      </p:sp>
      <p:sp>
        <p:nvSpPr>
          <p:cNvPr id="1030" name="Rectangle 6">
            <a:extLst>
              <a:ext uri="{FF2B5EF4-FFF2-40B4-BE49-F238E27FC236}">
                <a16:creationId xmlns:a16="http://schemas.microsoft.com/office/drawing/2014/main" id="{BC217211-2D55-47A9-9318-BF5A1E0A0FB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090F043-5D06-4FE7-9BCD-7925E4C70824}" type="slidenum">
              <a:rPr lang="en-US" altLang="en-US"/>
              <a:pPr/>
              <a:t>‹#›</a:t>
            </a:fld>
            <a:endParaRPr lang="en-US" altLang="en-US"/>
          </a:p>
        </p:txBody>
      </p:sp>
    </p:spTree>
    <p:extLst>
      <p:ext uri="{BB962C8B-B14F-4D97-AF65-F5344CB8AC3E}">
        <p14:creationId xmlns:p14="http://schemas.microsoft.com/office/powerpoint/2010/main" val="46381276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logo&#10;&#10;Description automatically generated">
            <a:extLst>
              <a:ext uri="{FF2B5EF4-FFF2-40B4-BE49-F238E27FC236}">
                <a16:creationId xmlns:a16="http://schemas.microsoft.com/office/drawing/2014/main" id="{161443AA-7ED5-478D-BB20-76CD916AF944}"/>
              </a:ext>
            </a:extLst>
          </p:cNvPr>
          <p:cNvPicPr>
            <a:picLocks noChangeAspect="1"/>
          </p:cNvPicPr>
          <p:nvPr/>
        </p:nvPicPr>
        <p:blipFill rotWithShape="1">
          <a:blip r:embed="rId2">
            <a:alphaModFix amt="35000"/>
          </a:blip>
          <a:srcRect b="3434"/>
          <a:stretch/>
        </p:blipFill>
        <p:spPr>
          <a:xfrm>
            <a:off x="20" y="10"/>
            <a:ext cx="12191980" cy="6857990"/>
          </a:xfrm>
          <a:prstGeom prst="rect">
            <a:avLst/>
          </a:prstGeom>
        </p:spPr>
      </p:pic>
      <p:sp>
        <p:nvSpPr>
          <p:cNvPr id="2" name="Title 1">
            <a:extLst>
              <a:ext uri="{FF2B5EF4-FFF2-40B4-BE49-F238E27FC236}">
                <a16:creationId xmlns:a16="http://schemas.microsoft.com/office/drawing/2014/main" id="{330F3455-4C9C-42A4-8AD6-70A53B4E158B}"/>
              </a:ext>
            </a:extLst>
          </p:cNvPr>
          <p:cNvSpPr>
            <a:spLocks noGrp="1"/>
          </p:cNvSpPr>
          <p:nvPr>
            <p:ph type="ctrTitle"/>
          </p:nvPr>
        </p:nvSpPr>
        <p:spPr>
          <a:xfrm>
            <a:off x="1097280" y="758952"/>
            <a:ext cx="10058400" cy="3566160"/>
          </a:xfrm>
        </p:spPr>
        <p:txBody>
          <a:bodyPr>
            <a:normAutofit/>
          </a:bodyPr>
          <a:lstStyle/>
          <a:p>
            <a:r>
              <a:rPr lang="en-US">
                <a:solidFill>
                  <a:srgbClr val="FFFFFF"/>
                </a:solidFill>
              </a:rPr>
              <a:t>Credit and Banking</a:t>
            </a:r>
          </a:p>
        </p:txBody>
      </p:sp>
      <p:sp>
        <p:nvSpPr>
          <p:cNvPr id="3" name="Subtitle 2">
            <a:extLst>
              <a:ext uri="{FF2B5EF4-FFF2-40B4-BE49-F238E27FC236}">
                <a16:creationId xmlns:a16="http://schemas.microsoft.com/office/drawing/2014/main" id="{6CCE46B2-3167-499F-A9CF-47166B678332}"/>
              </a:ext>
            </a:extLst>
          </p:cNvPr>
          <p:cNvSpPr>
            <a:spLocks noGrp="1"/>
          </p:cNvSpPr>
          <p:nvPr>
            <p:ph type="subTitle" idx="1"/>
          </p:nvPr>
        </p:nvSpPr>
        <p:spPr>
          <a:xfrm>
            <a:off x="1100051" y="4645152"/>
            <a:ext cx="10058400" cy="1143000"/>
          </a:xfrm>
        </p:spPr>
        <p:txBody>
          <a:bodyPr>
            <a:normAutofit/>
          </a:bodyPr>
          <a:lstStyle/>
          <a:p>
            <a:r>
              <a:rPr lang="en-US">
                <a:solidFill>
                  <a:srgbClr val="FFFFFF"/>
                </a:solidFill>
              </a:rPr>
              <a:t>Professor Chris Droussiotis</a:t>
            </a:r>
          </a:p>
          <a:p>
            <a:r>
              <a:rPr lang="en-US">
                <a:solidFill>
                  <a:srgbClr val="FFFFFF"/>
                </a:solidFill>
              </a:rPr>
              <a:t>Summer 2019</a:t>
            </a:r>
          </a:p>
        </p:txBody>
      </p:sp>
      <p:cxnSp>
        <p:nvCxnSpPr>
          <p:cNvPr id="11"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588565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09001-57CA-4F06-A902-00375DE67EF2}"/>
              </a:ext>
            </a:extLst>
          </p:cNvPr>
          <p:cNvSpPr>
            <a:spLocks noGrp="1"/>
          </p:cNvSpPr>
          <p:nvPr>
            <p:ph type="title"/>
          </p:nvPr>
        </p:nvSpPr>
        <p:spPr/>
        <p:txBody>
          <a:bodyPr/>
          <a:lstStyle/>
          <a:p>
            <a:r>
              <a:rPr lang="en-US" dirty="0">
                <a:latin typeface="Times New Roman" panose="02020603050405020304" pitchFamily="18" charset="0"/>
                <a:ea typeface="Arial Unicode MS"/>
                <a:cs typeface="Arial Unicode MS"/>
              </a:rPr>
              <a:t>Understanding Financial Statements</a:t>
            </a:r>
            <a:endParaRPr lang="en-US" dirty="0"/>
          </a:p>
        </p:txBody>
      </p:sp>
      <p:sp>
        <p:nvSpPr>
          <p:cNvPr id="3" name="Content Placeholder 2">
            <a:extLst>
              <a:ext uri="{FF2B5EF4-FFF2-40B4-BE49-F238E27FC236}">
                <a16:creationId xmlns:a16="http://schemas.microsoft.com/office/drawing/2014/main" id="{12EEE0EF-710D-480F-B755-F6867B8C1166}"/>
              </a:ext>
            </a:extLst>
          </p:cNvPr>
          <p:cNvSpPr>
            <a:spLocks noGrp="1"/>
          </p:cNvSpPr>
          <p:nvPr>
            <p:ph idx="1"/>
          </p:nvPr>
        </p:nvSpPr>
        <p:spPr/>
        <p:txBody>
          <a:bodyPr/>
          <a:lstStyle/>
          <a:p>
            <a:r>
              <a:rPr lang="en-US" b="1" dirty="0">
                <a:latin typeface="Times New Roman" panose="02020603050405020304" pitchFamily="18" charset="0"/>
                <a:ea typeface="Arial Unicode MS"/>
                <a:cs typeface="Arial Unicode MS"/>
              </a:rPr>
              <a:t>There are three primary financial statements: </a:t>
            </a:r>
          </a:p>
          <a:p>
            <a:pPr>
              <a:buFont typeface="Wingdings" panose="05000000000000000000" pitchFamily="2" charset="2"/>
              <a:buChar char="§"/>
            </a:pPr>
            <a:r>
              <a:rPr lang="en-US" b="1" dirty="0">
                <a:latin typeface="Times New Roman" panose="02020603050405020304" pitchFamily="18" charset="0"/>
                <a:ea typeface="Arial Unicode MS"/>
                <a:cs typeface="Arial Unicode MS"/>
              </a:rPr>
              <a:t>Income Statement</a:t>
            </a:r>
          </a:p>
          <a:p>
            <a:pPr>
              <a:buFont typeface="Wingdings" panose="05000000000000000000" pitchFamily="2" charset="2"/>
              <a:buChar char="§"/>
            </a:pPr>
            <a:r>
              <a:rPr lang="en-US" b="1" dirty="0">
                <a:latin typeface="Times New Roman" panose="02020603050405020304" pitchFamily="18" charset="0"/>
                <a:ea typeface="Arial Unicode MS"/>
                <a:cs typeface="Arial Unicode MS"/>
              </a:rPr>
              <a:t>Balance Sheet</a:t>
            </a:r>
          </a:p>
          <a:p>
            <a:pPr>
              <a:buFont typeface="Wingdings" panose="05000000000000000000" pitchFamily="2" charset="2"/>
              <a:buChar char="§"/>
            </a:pPr>
            <a:r>
              <a:rPr lang="en-US" b="1" dirty="0">
                <a:latin typeface="Times New Roman" panose="02020603050405020304" pitchFamily="18" charset="0"/>
                <a:ea typeface="Arial Unicode MS"/>
                <a:cs typeface="Arial Unicode MS"/>
              </a:rPr>
              <a:t>Cash Flow Statement.</a:t>
            </a:r>
            <a:r>
              <a:rPr lang="en-US" dirty="0">
                <a:latin typeface="Times New Roman" panose="02020603050405020304" pitchFamily="18" charset="0"/>
                <a:ea typeface="Arial Unicode MS"/>
                <a:cs typeface="Arial Unicode MS"/>
              </a:rPr>
              <a:t> </a:t>
            </a:r>
            <a:endParaRPr lang="en-US" dirty="0"/>
          </a:p>
        </p:txBody>
      </p:sp>
    </p:spTree>
    <p:extLst>
      <p:ext uri="{BB962C8B-B14F-4D97-AF65-F5344CB8AC3E}">
        <p14:creationId xmlns:p14="http://schemas.microsoft.com/office/powerpoint/2010/main" val="255416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B38B4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E9AE0A6-7FED-4659-90BF-3E972E1C6C9B}"/>
              </a:ext>
            </a:extLst>
          </p:cNvPr>
          <p:cNvSpPr>
            <a:spLocks noGrp="1"/>
          </p:cNvSpPr>
          <p:nvPr>
            <p:ph type="title"/>
          </p:nvPr>
        </p:nvSpPr>
        <p:spPr>
          <a:xfrm>
            <a:off x="492370" y="516836"/>
            <a:ext cx="3084844" cy="1961086"/>
          </a:xfrm>
        </p:spPr>
        <p:txBody>
          <a:bodyPr>
            <a:normAutofit/>
          </a:bodyPr>
          <a:lstStyle/>
          <a:p>
            <a:r>
              <a:rPr lang="en-US" sz="4000" b="1">
                <a:solidFill>
                  <a:srgbClr val="FFFFFF"/>
                </a:solidFill>
              </a:rPr>
              <a:t>The Income Statement </a:t>
            </a:r>
            <a:endParaRPr lang="en-US" sz="4000">
              <a:solidFill>
                <a:srgbClr val="FFFFFF"/>
              </a:solidFill>
            </a:endParaRP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800D15C-652D-43DE-A6B9-CFF67B82663C}"/>
              </a:ext>
            </a:extLst>
          </p:cNvPr>
          <p:cNvSpPr>
            <a:spLocks noGrp="1"/>
          </p:cNvSpPr>
          <p:nvPr>
            <p:ph idx="1"/>
          </p:nvPr>
        </p:nvSpPr>
        <p:spPr>
          <a:xfrm>
            <a:off x="571752" y="2799654"/>
            <a:ext cx="3005462" cy="3189665"/>
          </a:xfrm>
        </p:spPr>
        <p:txBody>
          <a:bodyPr>
            <a:normAutofit/>
          </a:bodyPr>
          <a:lstStyle/>
          <a:p>
            <a:r>
              <a:rPr lang="en-US" sz="1800" b="1" dirty="0">
                <a:solidFill>
                  <a:srgbClr val="FFFFFF"/>
                </a:solidFill>
                <a:latin typeface="Times New Roman" panose="02020603050405020304" pitchFamily="18" charset="0"/>
                <a:ea typeface="Arial Unicode MS"/>
                <a:cs typeface="Arial Unicode MS"/>
              </a:rPr>
              <a:t>Is a summary of the company’s profit or loss over a period. It reports the revenues, expenses and net profit or net loss over a quarter or a full year</a:t>
            </a:r>
          </a:p>
          <a:p>
            <a:pPr marL="0" indent="0">
              <a:buNone/>
            </a:pPr>
            <a:endParaRPr lang="en-US" sz="1800" dirty="0">
              <a:solidFill>
                <a:srgbClr val="FFFFFF"/>
              </a:solidFill>
            </a:endParaRPr>
          </a:p>
        </p:txBody>
      </p:sp>
      <p:pic>
        <p:nvPicPr>
          <p:cNvPr id="4" name="Picture 3">
            <a:extLst>
              <a:ext uri="{FF2B5EF4-FFF2-40B4-BE49-F238E27FC236}">
                <a16:creationId xmlns:a16="http://schemas.microsoft.com/office/drawing/2014/main" id="{8E77010D-C910-4486-9367-7CFA696DF3F5}"/>
              </a:ext>
            </a:extLst>
          </p:cNvPr>
          <p:cNvPicPr>
            <a:picLocks noChangeAspect="1"/>
          </p:cNvPicPr>
          <p:nvPr/>
        </p:nvPicPr>
        <p:blipFill>
          <a:blip r:embed="rId2"/>
          <a:stretch>
            <a:fillRect/>
          </a:stretch>
        </p:blipFill>
        <p:spPr>
          <a:xfrm>
            <a:off x="4806549" y="640080"/>
            <a:ext cx="6669017" cy="5577840"/>
          </a:xfrm>
          <a:prstGeom prst="rect">
            <a:avLst/>
          </a:prstGeom>
          <a:ln w="19050">
            <a:solidFill>
              <a:schemeClr val="tx1"/>
            </a:solidFill>
          </a:ln>
        </p:spPr>
      </p:pic>
    </p:spTree>
    <p:extLst>
      <p:ext uri="{BB962C8B-B14F-4D97-AF65-F5344CB8AC3E}">
        <p14:creationId xmlns:p14="http://schemas.microsoft.com/office/powerpoint/2010/main" val="56560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695A4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F90CAD1-5F81-4CC6-8CC0-BB10B8D1F214}"/>
              </a:ext>
            </a:extLst>
          </p:cNvPr>
          <p:cNvSpPr>
            <a:spLocks noGrp="1"/>
          </p:cNvSpPr>
          <p:nvPr>
            <p:ph type="title"/>
          </p:nvPr>
        </p:nvSpPr>
        <p:spPr>
          <a:xfrm>
            <a:off x="492370" y="516836"/>
            <a:ext cx="3084844" cy="1961086"/>
          </a:xfrm>
        </p:spPr>
        <p:txBody>
          <a:bodyPr>
            <a:normAutofit/>
          </a:bodyPr>
          <a:lstStyle/>
          <a:p>
            <a:r>
              <a:rPr lang="en-US" sz="4000">
                <a:solidFill>
                  <a:srgbClr val="FFFFFF"/>
                </a:solidFill>
              </a:rPr>
              <a:t>The Balance Sheet</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322788D-59B0-4018-B2E9-4B700F928461}"/>
              </a:ext>
            </a:extLst>
          </p:cNvPr>
          <p:cNvSpPr>
            <a:spLocks noGrp="1"/>
          </p:cNvSpPr>
          <p:nvPr>
            <p:ph idx="1"/>
          </p:nvPr>
        </p:nvSpPr>
        <p:spPr>
          <a:xfrm>
            <a:off x="571752" y="2799654"/>
            <a:ext cx="3005462" cy="3189665"/>
          </a:xfrm>
        </p:spPr>
        <p:txBody>
          <a:bodyPr>
            <a:normAutofit/>
          </a:bodyPr>
          <a:lstStyle/>
          <a:p>
            <a:r>
              <a:rPr lang="en-US" sz="1800" b="1" dirty="0">
                <a:solidFill>
                  <a:srgbClr val="FFFFFF"/>
                </a:solidFill>
                <a:latin typeface="Times New Roman" panose="02020603050405020304" pitchFamily="18" charset="0"/>
                <a:ea typeface="Arial Unicode MS"/>
                <a:cs typeface="Arial Unicode MS"/>
              </a:rPr>
              <a:t>It represents the wealth or the financial condition of the company</a:t>
            </a:r>
          </a:p>
          <a:p>
            <a:endParaRPr lang="en-US" sz="1800" dirty="0">
              <a:solidFill>
                <a:srgbClr val="FFFFFF"/>
              </a:solidFill>
            </a:endParaRPr>
          </a:p>
        </p:txBody>
      </p:sp>
      <p:pic>
        <p:nvPicPr>
          <p:cNvPr id="4" name="Picture 3">
            <a:extLst>
              <a:ext uri="{FF2B5EF4-FFF2-40B4-BE49-F238E27FC236}">
                <a16:creationId xmlns:a16="http://schemas.microsoft.com/office/drawing/2014/main" id="{109232D8-D8B3-4A06-9FB4-C0B8241B1D8E}"/>
              </a:ext>
            </a:extLst>
          </p:cNvPr>
          <p:cNvPicPr>
            <a:picLocks noChangeAspect="1"/>
          </p:cNvPicPr>
          <p:nvPr/>
        </p:nvPicPr>
        <p:blipFill>
          <a:blip r:embed="rId2"/>
          <a:stretch>
            <a:fillRect/>
          </a:stretch>
        </p:blipFill>
        <p:spPr>
          <a:xfrm>
            <a:off x="5179273" y="384312"/>
            <a:ext cx="5870309" cy="6190992"/>
          </a:xfrm>
          <a:prstGeom prst="rect">
            <a:avLst/>
          </a:prstGeom>
          <a:ln w="19050">
            <a:solidFill>
              <a:schemeClr val="tx1"/>
            </a:solidFill>
          </a:ln>
        </p:spPr>
      </p:pic>
    </p:spTree>
    <p:extLst>
      <p:ext uri="{BB962C8B-B14F-4D97-AF65-F5344CB8AC3E}">
        <p14:creationId xmlns:p14="http://schemas.microsoft.com/office/powerpoint/2010/main" val="196887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564A3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50E62C1-948E-4FC3-A209-4C92B7362F0A}"/>
              </a:ext>
            </a:extLst>
          </p:cNvPr>
          <p:cNvSpPr>
            <a:spLocks noGrp="1"/>
          </p:cNvSpPr>
          <p:nvPr>
            <p:ph type="title"/>
          </p:nvPr>
        </p:nvSpPr>
        <p:spPr>
          <a:xfrm>
            <a:off x="492370" y="516836"/>
            <a:ext cx="3084844" cy="1961086"/>
          </a:xfrm>
        </p:spPr>
        <p:txBody>
          <a:bodyPr>
            <a:normAutofit/>
          </a:bodyPr>
          <a:lstStyle/>
          <a:p>
            <a:r>
              <a:rPr lang="en-US" sz="4000">
                <a:solidFill>
                  <a:srgbClr val="FFFFFF"/>
                </a:solidFill>
              </a:rPr>
              <a:t>The Cash Flow Statement</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CECC554-A491-4E84-99C0-10EFC134E85C}"/>
              </a:ext>
            </a:extLst>
          </p:cNvPr>
          <p:cNvSpPr>
            <a:spLocks noGrp="1"/>
          </p:cNvSpPr>
          <p:nvPr>
            <p:ph idx="1"/>
          </p:nvPr>
        </p:nvSpPr>
        <p:spPr>
          <a:xfrm>
            <a:off x="571752" y="2799654"/>
            <a:ext cx="3005462" cy="3189665"/>
          </a:xfrm>
        </p:spPr>
        <p:txBody>
          <a:bodyPr>
            <a:normAutofit/>
          </a:bodyPr>
          <a:lstStyle/>
          <a:p>
            <a:r>
              <a:rPr lang="en-US" sz="1800" b="1">
                <a:solidFill>
                  <a:srgbClr val="FFFFFF"/>
                </a:solidFill>
                <a:latin typeface="Times New Roman" panose="02020603050405020304" pitchFamily="18" charset="0"/>
                <a:ea typeface="Arial Unicode MS"/>
                <a:cs typeface="Arial Unicode MS"/>
              </a:rPr>
              <a:t>It represents the cash inflow and outflow of the company</a:t>
            </a:r>
          </a:p>
          <a:p>
            <a:endParaRPr lang="en-US" sz="1800">
              <a:solidFill>
                <a:srgbClr val="FFFFFF"/>
              </a:solidFill>
            </a:endParaRPr>
          </a:p>
        </p:txBody>
      </p:sp>
      <p:pic>
        <p:nvPicPr>
          <p:cNvPr id="4" name="Picture 3">
            <a:extLst>
              <a:ext uri="{FF2B5EF4-FFF2-40B4-BE49-F238E27FC236}">
                <a16:creationId xmlns:a16="http://schemas.microsoft.com/office/drawing/2014/main" id="{80FBBE1F-5AB8-48FB-8DC2-4F480357F340}"/>
              </a:ext>
            </a:extLst>
          </p:cNvPr>
          <p:cNvPicPr>
            <a:picLocks noChangeAspect="1"/>
          </p:cNvPicPr>
          <p:nvPr/>
        </p:nvPicPr>
        <p:blipFill>
          <a:blip r:embed="rId2"/>
          <a:stretch>
            <a:fillRect/>
          </a:stretch>
        </p:blipFill>
        <p:spPr>
          <a:xfrm>
            <a:off x="4331368" y="317634"/>
            <a:ext cx="7488455" cy="6256421"/>
          </a:xfrm>
          <a:prstGeom prst="rect">
            <a:avLst/>
          </a:prstGeom>
          <a:solidFill>
            <a:schemeClr val="bg1"/>
          </a:solidFill>
          <a:ln w="19050">
            <a:solidFill>
              <a:schemeClr val="tx1"/>
            </a:solidFill>
          </a:ln>
        </p:spPr>
      </p:pic>
    </p:spTree>
    <p:extLst>
      <p:ext uri="{BB962C8B-B14F-4D97-AF65-F5344CB8AC3E}">
        <p14:creationId xmlns:p14="http://schemas.microsoft.com/office/powerpoint/2010/main" val="1067867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9BB96-F8B8-4EBA-9F3B-8E8E42B1EA45}"/>
              </a:ext>
            </a:extLst>
          </p:cNvPr>
          <p:cNvSpPr>
            <a:spLocks noGrp="1"/>
          </p:cNvSpPr>
          <p:nvPr>
            <p:ph type="title"/>
          </p:nvPr>
        </p:nvSpPr>
        <p:spPr/>
        <p:txBody>
          <a:bodyPr>
            <a:normAutofit/>
          </a:bodyPr>
          <a:lstStyle/>
          <a:p>
            <a:r>
              <a:rPr lang="en-US" sz="4000" dirty="0"/>
              <a:t>Objective of Ratio Analysis and Credit Parameters</a:t>
            </a:r>
          </a:p>
        </p:txBody>
      </p:sp>
      <p:sp>
        <p:nvSpPr>
          <p:cNvPr id="3" name="Content Placeholder 2">
            <a:extLst>
              <a:ext uri="{FF2B5EF4-FFF2-40B4-BE49-F238E27FC236}">
                <a16:creationId xmlns:a16="http://schemas.microsoft.com/office/drawing/2014/main" id="{F2BF3BA2-6B6C-4354-BC03-73BB49B4ABF7}"/>
              </a:ext>
            </a:extLst>
          </p:cNvPr>
          <p:cNvSpPr>
            <a:spLocks noGrp="1"/>
          </p:cNvSpPr>
          <p:nvPr>
            <p:ph idx="1"/>
          </p:nvPr>
        </p:nvSpPr>
        <p:spPr>
          <a:xfrm>
            <a:off x="1097279" y="2108201"/>
            <a:ext cx="10435751" cy="3760891"/>
          </a:xfrm>
        </p:spPr>
        <p:txBody>
          <a:bodyPr/>
          <a:lstStyle/>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Use the various ratio analysis methods to measure how well the company manages their debt (solvency ratios), how well they manage their cash (liquidity ratios) and how profitable they are and how will they fair in economic turmoil (profitability ratios) once we run various stress case scenarios.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Use the specific ratio analysis methods to capture asset efficiency, and collateral coverage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Use the ratio analysis to structure the debt capacity of any company including the appropriate starting leverage and ongoing coverage of the company’s contractual debt obligations.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Build-in warning signal ratios of deterioration such as the Altman Z-score credit parameter.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Use customized ratios based on industry drivers to measure revenue growth and cost structures and change those to sensitize the company’s performance during economic cycles or commodity price fluctuations.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6995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EC500-0CB8-4C69-AA0F-EADB51987DE5}"/>
              </a:ext>
            </a:extLst>
          </p:cNvPr>
          <p:cNvSpPr>
            <a:spLocks noGrp="1"/>
          </p:cNvSpPr>
          <p:nvPr>
            <p:ph type="title"/>
          </p:nvPr>
        </p:nvSpPr>
        <p:spPr/>
        <p:txBody>
          <a:bodyPr/>
          <a:lstStyle/>
          <a:p>
            <a:r>
              <a:rPr lang="en-US" dirty="0"/>
              <a:t>Usefulness of Ratio Analysis</a:t>
            </a:r>
          </a:p>
        </p:txBody>
      </p:sp>
      <p:sp>
        <p:nvSpPr>
          <p:cNvPr id="3" name="Content Placeholder 2">
            <a:extLst>
              <a:ext uri="{FF2B5EF4-FFF2-40B4-BE49-F238E27FC236}">
                <a16:creationId xmlns:a16="http://schemas.microsoft.com/office/drawing/2014/main" id="{01A9A2E7-183C-421B-8376-3E019DAD2E0A}"/>
              </a:ext>
            </a:extLst>
          </p:cNvPr>
          <p:cNvSpPr>
            <a:spLocks noGrp="1"/>
          </p:cNvSpPr>
          <p:nvPr>
            <p:ph idx="1"/>
          </p:nvPr>
        </p:nvSpPr>
        <p:spPr/>
        <p:txBody>
          <a:bodyPr/>
          <a:lstStyle/>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To complete the full credit risk assessment of a company, the analyst should compare ratio results: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mj-lt"/>
              <a:buAutoNum type="arabicPeriod"/>
            </a:pPr>
            <a:r>
              <a:rPr lang="en-US" kern="150" dirty="0">
                <a:latin typeface="Times New Roman" panose="02020603050405020304" pitchFamily="18" charset="0"/>
                <a:ea typeface="Arial Unicode MS"/>
                <a:cs typeface="Arial Unicode MS"/>
              </a:rPr>
              <a:t>With past results to establish how well they are trending;</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mj-lt"/>
              <a:buAutoNum type="arabicPeriod"/>
            </a:pPr>
            <a:r>
              <a:rPr lang="en-US" kern="150" dirty="0">
                <a:latin typeface="Times New Roman" panose="02020603050405020304" pitchFamily="18" charset="0"/>
                <a:ea typeface="Arial Unicode MS"/>
                <a:cs typeface="Arial Unicode MS"/>
              </a:rPr>
              <a:t>With the company’s peers to establish how well they are performing versus the bench mark;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mj-lt"/>
              <a:buAutoNum type="arabicPeriod"/>
            </a:pPr>
            <a:r>
              <a:rPr lang="en-US" kern="150" dirty="0">
                <a:latin typeface="Times New Roman" panose="02020603050405020304" pitchFamily="18" charset="0"/>
                <a:ea typeface="Arial Unicode MS"/>
                <a:cs typeface="Arial Unicode MS"/>
              </a:rPr>
              <a:t>With the company’s budget to establish management credibility of meeting its business plan.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088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63563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7A298D1-2043-41BC-A26C-93242F1D96F9}"/>
              </a:ext>
            </a:extLst>
          </p:cNvPr>
          <p:cNvSpPr>
            <a:spLocks noGrp="1"/>
          </p:cNvSpPr>
          <p:nvPr>
            <p:ph type="title"/>
          </p:nvPr>
        </p:nvSpPr>
        <p:spPr>
          <a:xfrm>
            <a:off x="492370" y="516836"/>
            <a:ext cx="3084844" cy="1961086"/>
          </a:xfrm>
        </p:spPr>
        <p:txBody>
          <a:bodyPr>
            <a:normAutofit/>
          </a:bodyPr>
          <a:lstStyle/>
          <a:p>
            <a:r>
              <a:rPr lang="en-US" sz="4000">
                <a:solidFill>
                  <a:srgbClr val="FFFFFF"/>
                </a:solidFill>
              </a:rPr>
              <a:t>Financial Ratios</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80F543-7696-461B-B720-49994AD3FB69}"/>
              </a:ext>
            </a:extLst>
          </p:cNvPr>
          <p:cNvSpPr>
            <a:spLocks noGrp="1"/>
          </p:cNvSpPr>
          <p:nvPr>
            <p:ph idx="1"/>
          </p:nvPr>
        </p:nvSpPr>
        <p:spPr>
          <a:xfrm>
            <a:off x="571752" y="2799654"/>
            <a:ext cx="3005462" cy="3189665"/>
          </a:xfrm>
        </p:spPr>
        <p:txBody>
          <a:bodyPr>
            <a:normAutofit/>
          </a:bodyPr>
          <a:lstStyle/>
          <a:p>
            <a:r>
              <a:rPr lang="en-US" sz="1800">
                <a:solidFill>
                  <a:srgbClr val="FFFFFF"/>
                </a:solidFill>
                <a:latin typeface="Times New Roman" panose="02020603050405020304" pitchFamily="18" charset="0"/>
                <a:ea typeface="Arial Unicode MS"/>
                <a:cs typeface="Arial Unicode MS"/>
              </a:rPr>
              <a:t>Understanding how to interpret financial statements does not purely involves looking at the trends between years such as revenue growth to determine how the company is performing</a:t>
            </a:r>
            <a:endParaRPr lang="en-US" sz="1800">
              <a:solidFill>
                <a:srgbClr val="FFFFFF"/>
              </a:solidFill>
            </a:endParaRPr>
          </a:p>
        </p:txBody>
      </p:sp>
      <p:pic>
        <p:nvPicPr>
          <p:cNvPr id="4" name="Picture 3" descr="A close up of a logo&#10;&#10;Description automatically generated">
            <a:extLst>
              <a:ext uri="{FF2B5EF4-FFF2-40B4-BE49-F238E27FC236}">
                <a16:creationId xmlns:a16="http://schemas.microsoft.com/office/drawing/2014/main" id="{EEECAB04-5EE7-4D92-887A-F86ACB7F4AF0}"/>
              </a:ext>
            </a:extLst>
          </p:cNvPr>
          <p:cNvPicPr>
            <a:picLocks noChangeAspect="1"/>
          </p:cNvPicPr>
          <p:nvPr/>
        </p:nvPicPr>
        <p:blipFill>
          <a:blip r:embed="rId2"/>
          <a:stretch>
            <a:fillRect/>
          </a:stretch>
        </p:blipFill>
        <p:spPr>
          <a:xfrm>
            <a:off x="4823285" y="404849"/>
            <a:ext cx="6796963" cy="6163475"/>
          </a:xfrm>
          <a:prstGeom prst="rect">
            <a:avLst/>
          </a:prstGeom>
          <a:ln w="19050">
            <a:solidFill>
              <a:schemeClr val="tx1"/>
            </a:solidFill>
          </a:ln>
        </p:spPr>
      </p:pic>
    </p:spTree>
    <p:extLst>
      <p:ext uri="{BB962C8B-B14F-4D97-AF65-F5344CB8AC3E}">
        <p14:creationId xmlns:p14="http://schemas.microsoft.com/office/powerpoint/2010/main" val="1905611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99B8-8098-466B-8084-2BDF2CBBCFC1}"/>
              </a:ext>
            </a:extLst>
          </p:cNvPr>
          <p:cNvSpPr>
            <a:spLocks noGrp="1"/>
          </p:cNvSpPr>
          <p:nvPr>
            <p:ph type="title"/>
          </p:nvPr>
        </p:nvSpPr>
        <p:spPr/>
        <p:txBody>
          <a:bodyPr/>
          <a:lstStyle/>
          <a:p>
            <a:r>
              <a:rPr lang="en-US" dirty="0"/>
              <a:t>Five areas that the Risk Credit Analysis should focus:</a:t>
            </a:r>
          </a:p>
        </p:txBody>
      </p:sp>
      <p:sp>
        <p:nvSpPr>
          <p:cNvPr id="3" name="Content Placeholder 2">
            <a:extLst>
              <a:ext uri="{FF2B5EF4-FFF2-40B4-BE49-F238E27FC236}">
                <a16:creationId xmlns:a16="http://schemas.microsoft.com/office/drawing/2014/main" id="{169ADF50-8C23-4EC2-95AB-D0FE7D8D0602}"/>
              </a:ext>
            </a:extLst>
          </p:cNvPr>
          <p:cNvSpPr>
            <a:spLocks noGrp="1"/>
          </p:cNvSpPr>
          <p:nvPr>
            <p:ph idx="1"/>
          </p:nvPr>
        </p:nvSpPr>
        <p:spPr>
          <a:xfrm>
            <a:off x="1097280" y="2108201"/>
            <a:ext cx="10789920" cy="3760891"/>
          </a:xfrm>
        </p:spPr>
        <p:txBody>
          <a:bodyPr>
            <a:normAutofit lnSpcReduction="10000"/>
          </a:bodyPr>
          <a:lstStyle/>
          <a:p>
            <a:pPr marL="0" marR="0" algn="just" fontAlgn="base">
              <a:lnSpc>
                <a:spcPct val="107000"/>
              </a:lnSpc>
              <a:spcBef>
                <a:spcPts val="0"/>
              </a:spcBef>
              <a:spcAft>
                <a:spcPts val="0"/>
              </a:spcAft>
            </a:pPr>
            <a:r>
              <a:rPr lang="en-US" b="1" kern="150" dirty="0">
                <a:latin typeface="Times New Roman" panose="02020603050405020304" pitchFamily="18" charset="0"/>
                <a:ea typeface="Arial Unicode MS"/>
                <a:cs typeface="Arial Unicode MS"/>
              </a:rPr>
              <a:t>A lot of the commercial banks and institutions that lend money to corporations, as well as credit agencies focus on the following five areas of analysis:</a:t>
            </a:r>
          </a:p>
          <a:p>
            <a:pPr marL="0" marR="0" algn="just" fontAlgn="base">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gn="just" fontAlgn="base">
              <a:lnSpc>
                <a:spcPct val="107000"/>
              </a:lnSpc>
              <a:spcBef>
                <a:spcPts val="0"/>
              </a:spcBef>
              <a:spcAft>
                <a:spcPts val="0"/>
              </a:spcAft>
              <a:buFont typeface="+mj-lt"/>
              <a:buAutoNum type="arabicPeriod"/>
            </a:pPr>
            <a:r>
              <a:rPr lang="en-US" b="1" kern="150" dirty="0">
                <a:latin typeface="Times New Roman" panose="02020603050405020304" pitchFamily="18" charset="0"/>
                <a:ea typeface="Arial Unicode MS"/>
                <a:cs typeface="Arial Unicode MS"/>
              </a:rPr>
              <a:t>Loan to Value or Debt Capitalization ratio.</a:t>
            </a:r>
          </a:p>
          <a:p>
            <a:pPr marL="457200" indent="-457200">
              <a:buFont typeface="+mj-lt"/>
              <a:buAutoNum type="arabicPeriod"/>
            </a:pPr>
            <a:r>
              <a:rPr lang="en-US" b="1" kern="150" dirty="0">
                <a:latin typeface="Times New Roman" panose="02020603050405020304" pitchFamily="18" charset="0"/>
                <a:ea typeface="Arial Unicode MS"/>
                <a:cs typeface="Arial Unicode MS"/>
              </a:rPr>
              <a:t>Leverage Ratio of Debt to EBITDA:</a:t>
            </a:r>
            <a:r>
              <a:rPr lang="en-US" kern="150" dirty="0">
                <a:latin typeface="Times New Roman" panose="02020603050405020304" pitchFamily="18" charset="0"/>
                <a:ea typeface="Arial Unicode MS"/>
                <a:cs typeface="Arial Unicode MS"/>
              </a:rPr>
              <a:t> </a:t>
            </a:r>
            <a:r>
              <a:rPr lang="en-US" b="1" kern="150" dirty="0">
                <a:latin typeface="Times New Roman" panose="02020603050405020304" pitchFamily="18" charset="0"/>
                <a:ea typeface="Arial Unicode MS"/>
                <a:cs typeface="Arial Unicode MS"/>
              </a:rPr>
              <a:t>This solvency type ratio, well know as the Leverage Ratio, is one of the most popular ratios to analyze the credit of a company</a:t>
            </a:r>
          </a:p>
          <a:p>
            <a:pPr marL="457200" indent="-457200">
              <a:buFont typeface="+mj-lt"/>
              <a:buAutoNum type="arabicPeriod"/>
            </a:pPr>
            <a:r>
              <a:rPr lang="en-US" b="1" kern="150" dirty="0">
                <a:latin typeface="Times New Roman" panose="02020603050405020304" pitchFamily="18" charset="0"/>
                <a:ea typeface="Arial Unicode MS"/>
                <a:cs typeface="Arial Unicode MS"/>
              </a:rPr>
              <a:t>Coverage Ratios including EBITDA / Interest and Cash Flow to Debt Service</a:t>
            </a:r>
          </a:p>
          <a:p>
            <a:pPr marL="457200" indent="-457200">
              <a:buFont typeface="+mj-lt"/>
              <a:buAutoNum type="arabicPeriod"/>
            </a:pPr>
            <a:r>
              <a:rPr lang="en-US" b="1" kern="150" dirty="0">
                <a:latin typeface="Times New Roman" panose="02020603050405020304" pitchFamily="18" charset="0"/>
                <a:ea typeface="Arial Unicode MS"/>
                <a:cs typeface="Arial Unicode MS"/>
              </a:rPr>
              <a:t>Run a 30% haircut across operating assumptions to test profitability and cash flow</a:t>
            </a:r>
          </a:p>
          <a:p>
            <a:pPr marL="457200" indent="-457200">
              <a:buFont typeface="+mj-lt"/>
              <a:buAutoNum type="arabicPeriod"/>
            </a:pPr>
            <a:r>
              <a:rPr lang="en-US" b="1" kern="150" dirty="0">
                <a:latin typeface="Times New Roman" panose="02020603050405020304" pitchFamily="18" charset="0"/>
                <a:ea typeface="Arial Unicode MS"/>
                <a:cs typeface="Arial Unicode MS"/>
              </a:rPr>
              <a:t>Adjust and customize operating ratios based on the company’s business that can be cyclical, seasonal or depend on commodity pricing</a:t>
            </a:r>
            <a:endParaRPr lang="en-US" dirty="0"/>
          </a:p>
        </p:txBody>
      </p:sp>
    </p:spTree>
    <p:extLst>
      <p:ext uri="{BB962C8B-B14F-4D97-AF65-F5344CB8AC3E}">
        <p14:creationId xmlns:p14="http://schemas.microsoft.com/office/powerpoint/2010/main" val="843637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68594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1942E0F-2941-497F-9835-746F15ECA444}"/>
              </a:ext>
            </a:extLst>
          </p:cNvPr>
          <p:cNvSpPr>
            <a:spLocks noGrp="1"/>
          </p:cNvSpPr>
          <p:nvPr>
            <p:ph type="title"/>
          </p:nvPr>
        </p:nvSpPr>
        <p:spPr>
          <a:xfrm>
            <a:off x="492370" y="516836"/>
            <a:ext cx="3084844" cy="1961086"/>
          </a:xfrm>
        </p:spPr>
        <p:txBody>
          <a:bodyPr>
            <a:normAutofit/>
          </a:bodyPr>
          <a:lstStyle/>
          <a:p>
            <a:r>
              <a:rPr lang="en-US" sz="4000" dirty="0">
                <a:solidFill>
                  <a:srgbClr val="FFFFFF"/>
                </a:solidFill>
              </a:rPr>
              <a:t>Credit Risk Analysis</a:t>
            </a:r>
          </a:p>
        </p:txBody>
      </p:sp>
      <p:cxnSp>
        <p:nvCxnSpPr>
          <p:cNvPr id="16" name="Straight Connector 15">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Content Placeholder 3">
            <a:extLst>
              <a:ext uri="{FF2B5EF4-FFF2-40B4-BE49-F238E27FC236}">
                <a16:creationId xmlns:a16="http://schemas.microsoft.com/office/drawing/2014/main" id="{4C908409-26C7-467C-B1AB-8720B12C7659}"/>
              </a:ext>
            </a:extLst>
          </p:cNvPr>
          <p:cNvPicPr>
            <a:picLocks noChangeAspect="1"/>
          </p:cNvPicPr>
          <p:nvPr/>
        </p:nvPicPr>
        <p:blipFill>
          <a:blip r:embed="rId2"/>
          <a:stretch>
            <a:fillRect/>
          </a:stretch>
        </p:blipFill>
        <p:spPr>
          <a:xfrm>
            <a:off x="4341654" y="607272"/>
            <a:ext cx="7531585" cy="5709765"/>
          </a:xfrm>
          <a:prstGeom prst="rect">
            <a:avLst/>
          </a:prstGeom>
          <a:ln w="19050">
            <a:solidFill>
              <a:schemeClr val="tx1"/>
            </a:solidFill>
          </a:ln>
        </p:spPr>
      </p:pic>
    </p:spTree>
    <p:extLst>
      <p:ext uri="{BB962C8B-B14F-4D97-AF65-F5344CB8AC3E}">
        <p14:creationId xmlns:p14="http://schemas.microsoft.com/office/powerpoint/2010/main" val="67858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BBE2-1C47-4895-B389-F51F9AC3B91C}"/>
              </a:ext>
            </a:extLst>
          </p:cNvPr>
          <p:cNvSpPr>
            <a:spLocks noGrp="1"/>
          </p:cNvSpPr>
          <p:nvPr>
            <p:ph type="ctrTitle"/>
          </p:nvPr>
        </p:nvSpPr>
        <p:spPr/>
        <p:txBody>
          <a:bodyPr/>
          <a:lstStyle/>
          <a:p>
            <a:pPr marL="0" marR="0" fontAlgn="base">
              <a:lnSpc>
                <a:spcPct val="107000"/>
              </a:lnSpc>
              <a:spcBef>
                <a:spcPts val="0"/>
              </a:spcBef>
              <a:spcAft>
                <a:spcPts val="0"/>
              </a:spcAft>
            </a:pPr>
            <a:r>
              <a:rPr lang="en-US" sz="5400" b="1" kern="150" dirty="0">
                <a:solidFill>
                  <a:srgbClr val="1F3763"/>
                </a:solidFill>
                <a:latin typeface="Calibri Light" panose="020F0302020204030204" pitchFamily="34" charset="0"/>
                <a:ea typeface="Times New Roman" panose="02020603050405020304" pitchFamily="18" charset="0"/>
                <a:cs typeface="Mangal" panose="02040503050203030202" pitchFamily="18" charset="0"/>
              </a:rPr>
              <a:t>Debt Capacity Analysis</a:t>
            </a:r>
            <a:br>
              <a:rPr lang="en-US" sz="66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248848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ACA4-ACBA-46FD-9AD3-53435115E975}"/>
              </a:ext>
            </a:extLst>
          </p:cNvPr>
          <p:cNvSpPr>
            <a:spLocks noGrp="1"/>
          </p:cNvSpPr>
          <p:nvPr>
            <p:ph type="title"/>
          </p:nvPr>
        </p:nvSpPr>
        <p:spPr/>
        <p:txBody>
          <a:bodyPr/>
          <a:lstStyle/>
          <a:p>
            <a:r>
              <a:rPr lang="en-US" dirty="0"/>
              <a:t>Banking - Overview</a:t>
            </a:r>
          </a:p>
        </p:txBody>
      </p:sp>
      <p:sp>
        <p:nvSpPr>
          <p:cNvPr id="3" name="Content Placeholder 2">
            <a:extLst>
              <a:ext uri="{FF2B5EF4-FFF2-40B4-BE49-F238E27FC236}">
                <a16:creationId xmlns:a16="http://schemas.microsoft.com/office/drawing/2014/main" id="{FE0A58CB-D703-42DF-AA8B-AFCE430BEEBF}"/>
              </a:ext>
            </a:extLst>
          </p:cNvPr>
          <p:cNvSpPr>
            <a:spLocks noGrp="1"/>
          </p:cNvSpPr>
          <p:nvPr>
            <p:ph idx="1"/>
          </p:nvPr>
        </p:nvSpPr>
        <p:spPr/>
        <p:txBody>
          <a:bodyPr>
            <a:normAutofit fontScale="92500" lnSpcReduction="10000"/>
          </a:bodyPr>
          <a:lstStyle/>
          <a:p>
            <a:r>
              <a:rPr lang="en-US" dirty="0"/>
              <a:t>Commercial Banking / Retail Banking </a:t>
            </a:r>
          </a:p>
          <a:p>
            <a:pPr lvl="1"/>
            <a:r>
              <a:rPr lang="en-US" dirty="0"/>
              <a:t>Intermediary between customers who save money and customers who borrow money </a:t>
            </a:r>
          </a:p>
          <a:p>
            <a:pPr lvl="1"/>
            <a:r>
              <a:rPr lang="en-US" dirty="0"/>
              <a:t>Taking Deposits</a:t>
            </a:r>
          </a:p>
          <a:p>
            <a:r>
              <a:rPr lang="en-US" dirty="0"/>
              <a:t>Investment Banking</a:t>
            </a:r>
          </a:p>
          <a:p>
            <a:pPr lvl="1"/>
            <a:r>
              <a:rPr lang="en-US" dirty="0"/>
              <a:t>Broker/Dealer </a:t>
            </a:r>
          </a:p>
          <a:p>
            <a:pPr lvl="2"/>
            <a:r>
              <a:rPr lang="en-US" dirty="0"/>
              <a:t>Underwrite Initial Securities – Raising Capital</a:t>
            </a:r>
          </a:p>
          <a:p>
            <a:pPr lvl="2"/>
            <a:r>
              <a:rPr lang="en-US" dirty="0"/>
              <a:t>Sales and Trade (Stock, Bonds and Derivatives)</a:t>
            </a:r>
          </a:p>
          <a:p>
            <a:pPr lvl="1"/>
            <a:r>
              <a:rPr lang="en-US" dirty="0"/>
              <a:t>Advice</a:t>
            </a:r>
          </a:p>
          <a:p>
            <a:pPr lvl="2"/>
            <a:r>
              <a:rPr lang="en-US" dirty="0"/>
              <a:t>Mergers &amp; Acquisitions – Valuation</a:t>
            </a:r>
          </a:p>
          <a:p>
            <a:pPr lvl="2"/>
            <a:r>
              <a:rPr lang="en-US" dirty="0"/>
              <a:t>Raising Capital </a:t>
            </a:r>
          </a:p>
          <a:p>
            <a:pPr lvl="2"/>
            <a:r>
              <a:rPr lang="en-US" dirty="0"/>
              <a:t>Research / </a:t>
            </a:r>
            <a:r>
              <a:rPr lang="en-US" dirty="0" err="1"/>
              <a:t>Recommnedations</a:t>
            </a:r>
            <a:endParaRPr lang="en-US" dirty="0"/>
          </a:p>
          <a:p>
            <a:r>
              <a:rPr lang="en-US" dirty="0"/>
              <a:t> </a:t>
            </a:r>
          </a:p>
        </p:txBody>
      </p:sp>
    </p:spTree>
    <p:extLst>
      <p:ext uri="{BB962C8B-B14F-4D97-AF65-F5344CB8AC3E}">
        <p14:creationId xmlns:p14="http://schemas.microsoft.com/office/powerpoint/2010/main" val="1816656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1158-2781-4A3D-AF9B-31025470A1AE}"/>
              </a:ext>
            </a:extLst>
          </p:cNvPr>
          <p:cNvSpPr>
            <a:spLocks noGrp="1"/>
          </p:cNvSpPr>
          <p:nvPr>
            <p:ph type="title"/>
          </p:nvPr>
        </p:nvSpPr>
        <p:spPr/>
        <p:txBody>
          <a:bodyPr/>
          <a:lstStyle/>
          <a:p>
            <a:r>
              <a:rPr lang="en-US" b="1" dirty="0"/>
              <a:t>Objective of Debt Capacity Analysis </a:t>
            </a:r>
            <a:br>
              <a:rPr lang="en-US" dirty="0"/>
            </a:br>
            <a:endParaRPr lang="en-US" dirty="0"/>
          </a:p>
        </p:txBody>
      </p:sp>
      <p:sp>
        <p:nvSpPr>
          <p:cNvPr id="3" name="Content Placeholder 2">
            <a:extLst>
              <a:ext uri="{FF2B5EF4-FFF2-40B4-BE49-F238E27FC236}">
                <a16:creationId xmlns:a16="http://schemas.microsoft.com/office/drawing/2014/main" id="{6A2DD72D-6CCE-4F23-96AA-F085768794A3}"/>
              </a:ext>
            </a:extLst>
          </p:cNvPr>
          <p:cNvSpPr>
            <a:spLocks noGrp="1"/>
          </p:cNvSpPr>
          <p:nvPr>
            <p:ph idx="1"/>
          </p:nvPr>
        </p:nvSpPr>
        <p:spPr/>
        <p:txBody>
          <a:bodyPr/>
          <a:lstStyle/>
          <a:p>
            <a:pPr marL="0" marR="0" algn="just" fontAlgn="base">
              <a:lnSpc>
                <a:spcPct val="107000"/>
              </a:lnSpc>
              <a:spcBef>
                <a:spcPts val="0"/>
              </a:spcBef>
              <a:spcAft>
                <a:spcPts val="0"/>
              </a:spcAft>
            </a:pPr>
            <a:r>
              <a:rPr lang="en-US" b="1" kern="150" dirty="0">
                <a:latin typeface="Times New Roman" panose="02020603050405020304" pitchFamily="18" charset="0"/>
                <a:ea typeface="Arial Unicode MS"/>
                <a:cs typeface="Arial Unicode MS"/>
              </a:rPr>
              <a:t>This ratio which has been one of the most controversial ratios used to measure debt capacity has been changing every year based on risk appetite of the banks</a:t>
            </a:r>
            <a:r>
              <a:rPr lang="en-US" kern="150" dirty="0">
                <a:latin typeface="Times New Roman" panose="02020603050405020304" pitchFamily="18" charset="0"/>
                <a:ea typeface="Arial Unicode MS"/>
                <a:cs typeface="Arial Unicode MS"/>
              </a:rPr>
              <a:t>. </a:t>
            </a:r>
          </a:p>
          <a:p>
            <a:pPr marL="0" marR="0" algn="just" fontAlgn="base">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Pre-financial crisis of 2008, leveraged buyout transactions were structured on average of 7.0 times leverage. During the financial crisis any deal that got done was done less than 5.0x and post financial crisis, the leverage ratio climbed up to 6.0x, so on a $100 mm acquisition of a Company with a $10 million EBITDA, the $40mm needs to be paid with Equity (40%) because the market capacity is 6x$10 = $60 million of Debt – the extra multiple (4x on a 10x acquisition multiple) needs to come from Equity.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7509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F5E4507-378B-42C9-8B5C-CF7BE7C64E37}"/>
              </a:ext>
            </a:extLst>
          </p:cNvPr>
          <p:cNvSpPr>
            <a:spLocks noGrp="1"/>
          </p:cNvSpPr>
          <p:nvPr>
            <p:ph type="title"/>
          </p:nvPr>
        </p:nvSpPr>
        <p:spPr>
          <a:xfrm>
            <a:off x="492370" y="516836"/>
            <a:ext cx="3084844" cy="1961086"/>
          </a:xfrm>
        </p:spPr>
        <p:txBody>
          <a:bodyPr>
            <a:normAutofit/>
          </a:bodyPr>
          <a:lstStyle/>
          <a:p>
            <a:r>
              <a:rPr lang="en-US" sz="4000">
                <a:solidFill>
                  <a:srgbClr val="FFFFFF"/>
                </a:solidFill>
              </a:rPr>
              <a:t>Debt Capacity based on Total Leverage</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E3438B6-8589-4A36-95FE-C13A0D6BA75F}"/>
              </a:ext>
            </a:extLst>
          </p:cNvPr>
          <p:cNvSpPr>
            <a:spLocks noGrp="1"/>
          </p:cNvSpPr>
          <p:nvPr>
            <p:ph idx="1"/>
          </p:nvPr>
        </p:nvSpPr>
        <p:spPr>
          <a:xfrm>
            <a:off x="571752" y="2799654"/>
            <a:ext cx="3005462" cy="3189665"/>
          </a:xfrm>
        </p:spPr>
        <p:txBody>
          <a:bodyPr>
            <a:normAutofit/>
          </a:bodyPr>
          <a:lstStyle/>
          <a:p>
            <a:pPr marL="742950" marR="0" lvl="1" indent="-285750" fontAlgn="base">
              <a:spcBef>
                <a:spcPts val="0"/>
              </a:spcBef>
              <a:spcAft>
                <a:spcPts val="0"/>
              </a:spcAft>
              <a:buFont typeface="Courier New" panose="02070309020205020404" pitchFamily="49" charset="0"/>
              <a:buChar char="o"/>
            </a:pPr>
            <a:r>
              <a:rPr lang="en-US" i="1" kern="150">
                <a:solidFill>
                  <a:srgbClr val="FFFFFF"/>
                </a:solidFill>
                <a:latin typeface="Times New Roman" panose="02020603050405020304" pitchFamily="18" charset="0"/>
                <a:ea typeface="Arial Unicode MS"/>
                <a:cs typeface="Arial Unicode MS"/>
              </a:rPr>
              <a:t>For example, the negotiation turns out that the price is raised to $120mm, the equity needs to make up the difference since the debt level has met its maximum capacity. </a:t>
            </a:r>
            <a:endParaRPr lang="en-US">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endParaRPr lang="en-US" sz="1800">
              <a:solidFill>
                <a:srgbClr val="FFFFFF"/>
              </a:solidFill>
            </a:endParaRPr>
          </a:p>
        </p:txBody>
      </p:sp>
      <p:pic>
        <p:nvPicPr>
          <p:cNvPr id="4" name="Picture 3" descr="A picture containing green, indoor, light&#10;&#10;Description automatically generated">
            <a:extLst>
              <a:ext uri="{FF2B5EF4-FFF2-40B4-BE49-F238E27FC236}">
                <a16:creationId xmlns:a16="http://schemas.microsoft.com/office/drawing/2014/main" id="{EB7A849E-189F-4EA1-8BC7-A24515C9E102}"/>
              </a:ext>
            </a:extLst>
          </p:cNvPr>
          <p:cNvPicPr>
            <a:picLocks noChangeAspect="1"/>
          </p:cNvPicPr>
          <p:nvPr/>
        </p:nvPicPr>
        <p:blipFill>
          <a:blip r:embed="rId2"/>
          <a:stretch>
            <a:fillRect/>
          </a:stretch>
        </p:blipFill>
        <p:spPr>
          <a:xfrm>
            <a:off x="4742017" y="1814891"/>
            <a:ext cx="6798082" cy="3228217"/>
          </a:xfrm>
          <a:prstGeom prst="rect">
            <a:avLst/>
          </a:prstGeom>
        </p:spPr>
      </p:pic>
    </p:spTree>
    <p:extLst>
      <p:ext uri="{BB962C8B-B14F-4D97-AF65-F5344CB8AC3E}">
        <p14:creationId xmlns:p14="http://schemas.microsoft.com/office/powerpoint/2010/main" val="694353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3FC7E-2C4F-4265-A21A-BBB7AE17737E}"/>
              </a:ext>
            </a:extLst>
          </p:cNvPr>
          <p:cNvSpPr>
            <a:spLocks noGrp="1"/>
          </p:cNvSpPr>
          <p:nvPr>
            <p:ph type="title"/>
          </p:nvPr>
        </p:nvSpPr>
        <p:spPr/>
        <p:txBody>
          <a:bodyPr>
            <a:normAutofit/>
          </a:bodyPr>
          <a:lstStyle/>
          <a:p>
            <a:r>
              <a:rPr lang="en-US" sz="4000" dirty="0"/>
              <a:t>Debt Capacity Based on Loan to Value (Total Debt /Total Assets or Total Debt / Enterprise Value)</a:t>
            </a:r>
          </a:p>
        </p:txBody>
      </p:sp>
      <p:sp>
        <p:nvSpPr>
          <p:cNvPr id="3" name="Content Placeholder 2">
            <a:extLst>
              <a:ext uri="{FF2B5EF4-FFF2-40B4-BE49-F238E27FC236}">
                <a16:creationId xmlns:a16="http://schemas.microsoft.com/office/drawing/2014/main" id="{8ED81435-C351-427E-B82C-E29E4DE42B53}"/>
              </a:ext>
            </a:extLst>
          </p:cNvPr>
          <p:cNvSpPr>
            <a:spLocks noGrp="1"/>
          </p:cNvSpPr>
          <p:nvPr>
            <p:ph idx="1"/>
          </p:nvPr>
        </p:nvSpPr>
        <p:spPr/>
        <p:txBody>
          <a:bodyPr/>
          <a:lstStyle/>
          <a:p>
            <a:pPr marL="0" marR="0" algn="just" fontAlgn="base">
              <a:lnSpc>
                <a:spcPct val="107000"/>
              </a:lnSpc>
              <a:spcBef>
                <a:spcPts val="0"/>
              </a:spcBef>
              <a:spcAft>
                <a:spcPts val="0"/>
              </a:spcAft>
            </a:pPr>
            <a:r>
              <a:rPr lang="en-US" b="1" kern="150" dirty="0">
                <a:latin typeface="Times New Roman" panose="02020603050405020304" pitchFamily="18" charset="0"/>
                <a:ea typeface="Arial Unicode MS"/>
                <a:cs typeface="Arial Unicode MS"/>
              </a:rPr>
              <a:t>Many commercial banks have developed the asset-based loan business (ABL) where the debt capacity is based on the book value of the company’s assets by multiplying the latest reported assets by an assigned advance rate or loan to value rate.</a:t>
            </a:r>
            <a:r>
              <a:rPr lang="en-US" kern="150" dirty="0">
                <a:latin typeface="Times New Roman" panose="02020603050405020304" pitchFamily="18" charset="0"/>
                <a:ea typeface="Arial Unicode MS"/>
                <a:cs typeface="Arial Unicode MS"/>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6823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63563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5FA40D6-A02E-42A8-998F-96ADC84E21B5}"/>
              </a:ext>
            </a:extLst>
          </p:cNvPr>
          <p:cNvSpPr>
            <a:spLocks noGrp="1"/>
          </p:cNvSpPr>
          <p:nvPr>
            <p:ph type="title"/>
          </p:nvPr>
        </p:nvSpPr>
        <p:spPr>
          <a:xfrm>
            <a:off x="492370" y="516836"/>
            <a:ext cx="3084844" cy="1961086"/>
          </a:xfrm>
        </p:spPr>
        <p:txBody>
          <a:bodyPr>
            <a:normAutofit/>
          </a:bodyPr>
          <a:lstStyle/>
          <a:p>
            <a:r>
              <a:rPr lang="en-US" sz="2500">
                <a:solidFill>
                  <a:srgbClr val="FFFFFF"/>
                </a:solidFill>
              </a:rPr>
              <a:t>Debt Capacity Based on Loan to Value (Total Debt /Total Assets or Total Debt / Enterprise Value)</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516EB6D-FC86-4CAF-8621-DE8FC6FA212A}"/>
              </a:ext>
            </a:extLst>
          </p:cNvPr>
          <p:cNvSpPr>
            <a:spLocks noGrp="1"/>
          </p:cNvSpPr>
          <p:nvPr>
            <p:ph idx="1"/>
          </p:nvPr>
        </p:nvSpPr>
        <p:spPr>
          <a:xfrm>
            <a:off x="571752" y="2799654"/>
            <a:ext cx="3005462" cy="3189665"/>
          </a:xfrm>
        </p:spPr>
        <p:txBody>
          <a:bodyPr>
            <a:normAutofit/>
          </a:bodyPr>
          <a:lstStyle/>
          <a:p>
            <a:pPr marL="342900" marR="0" lvl="0" indent="-342900" fontAlgn="base">
              <a:lnSpc>
                <a:spcPct val="90000"/>
              </a:lnSpc>
              <a:spcBef>
                <a:spcPts val="0"/>
              </a:spcBef>
              <a:spcAft>
                <a:spcPts val="0"/>
              </a:spcAft>
              <a:buFont typeface="Symbol" panose="05050102010706020507" pitchFamily="18" charset="2"/>
              <a:buChar char=""/>
            </a:pPr>
            <a:r>
              <a:rPr lang="en-US" sz="1400" kern="150">
                <a:solidFill>
                  <a:srgbClr val="FFFFFF"/>
                </a:solidFill>
                <a:latin typeface="Times New Roman" panose="02020603050405020304" pitchFamily="18" charset="0"/>
                <a:ea typeface="Arial Unicode MS"/>
                <a:cs typeface="Arial Unicode MS"/>
              </a:rPr>
              <a:t>The advanced rate is determined at the time based on the company’s strength of assets. For example, cash has the strongest coverage with 100% advance rate and inventory is analyzed closely before applying an advanced rate. Raw materials could be viewed that has higher value than work-in-process inventory or lower than finished good inventory. These categories of inventory are based on comfort level for each bank. The banks developed a list of these assets to loan against, sometimes, referred to eligible assets. </a:t>
            </a:r>
            <a:endParaRPr lang="en-US" sz="140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1400">
              <a:solidFill>
                <a:srgbClr val="FFFFFF"/>
              </a:solidFill>
            </a:endParaRPr>
          </a:p>
        </p:txBody>
      </p:sp>
      <p:pic>
        <p:nvPicPr>
          <p:cNvPr id="4" name="Picture 3">
            <a:extLst>
              <a:ext uri="{FF2B5EF4-FFF2-40B4-BE49-F238E27FC236}">
                <a16:creationId xmlns:a16="http://schemas.microsoft.com/office/drawing/2014/main" id="{BEEDF94A-3FB8-457D-82A7-4EBA74DF6FFA}"/>
              </a:ext>
            </a:extLst>
          </p:cNvPr>
          <p:cNvPicPr>
            <a:picLocks noChangeAspect="1"/>
          </p:cNvPicPr>
          <p:nvPr/>
        </p:nvPicPr>
        <p:blipFill>
          <a:blip r:embed="rId2"/>
          <a:stretch>
            <a:fillRect/>
          </a:stretch>
        </p:blipFill>
        <p:spPr>
          <a:xfrm>
            <a:off x="4742017" y="1131597"/>
            <a:ext cx="6798082" cy="4594806"/>
          </a:xfrm>
          <a:prstGeom prst="rect">
            <a:avLst/>
          </a:prstGeom>
        </p:spPr>
      </p:pic>
    </p:spTree>
    <p:extLst>
      <p:ext uri="{BB962C8B-B14F-4D97-AF65-F5344CB8AC3E}">
        <p14:creationId xmlns:p14="http://schemas.microsoft.com/office/powerpoint/2010/main" val="2865413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5E523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2A135C-A502-4318-9EBA-E9C829251DB7}"/>
              </a:ext>
            </a:extLst>
          </p:cNvPr>
          <p:cNvSpPr>
            <a:spLocks noGrp="1"/>
          </p:cNvSpPr>
          <p:nvPr>
            <p:ph type="title"/>
          </p:nvPr>
        </p:nvSpPr>
        <p:spPr>
          <a:xfrm>
            <a:off x="492370" y="516836"/>
            <a:ext cx="3084844" cy="1961086"/>
          </a:xfrm>
        </p:spPr>
        <p:txBody>
          <a:bodyPr>
            <a:normAutofit/>
          </a:bodyPr>
          <a:lstStyle/>
          <a:p>
            <a:pPr marL="0" marR="0" fontAlgn="base">
              <a:spcBef>
                <a:spcPts val="0"/>
              </a:spcBef>
              <a:spcAft>
                <a:spcPts val="0"/>
              </a:spcAft>
            </a:pPr>
            <a:r>
              <a:rPr lang="en-US" sz="3400" b="1" kern="150">
                <a:solidFill>
                  <a:srgbClr val="FFFFFF"/>
                </a:solidFill>
                <a:latin typeface="Times New Roman" panose="02020603050405020304" pitchFamily="18" charset="0"/>
                <a:ea typeface="Arial Unicode MS"/>
                <a:cs typeface="Arial Unicode MS"/>
              </a:rPr>
              <a:t>Debt Capacity Based on Debt Coverage Ratio (DCR) </a:t>
            </a:r>
            <a:endParaRPr lang="en-US" sz="3400">
              <a:solidFill>
                <a:srgbClr val="FFFFFF"/>
              </a:solidFill>
            </a:endParaRP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F1203A5-DB33-4BBD-87FC-3BF1EDF103AB}"/>
              </a:ext>
            </a:extLst>
          </p:cNvPr>
          <p:cNvSpPr>
            <a:spLocks noGrp="1"/>
          </p:cNvSpPr>
          <p:nvPr>
            <p:ph idx="1"/>
          </p:nvPr>
        </p:nvSpPr>
        <p:spPr>
          <a:xfrm>
            <a:off x="571752" y="2799654"/>
            <a:ext cx="3005462" cy="3189665"/>
          </a:xfrm>
        </p:spPr>
        <p:txBody>
          <a:bodyPr>
            <a:normAutofit/>
          </a:bodyPr>
          <a:lstStyle/>
          <a:p>
            <a:pPr marL="0" marR="0" fontAlgn="base">
              <a:lnSpc>
                <a:spcPct val="90000"/>
              </a:lnSpc>
              <a:spcBef>
                <a:spcPts val="0"/>
              </a:spcBef>
              <a:spcAft>
                <a:spcPts val="0"/>
              </a:spcAft>
            </a:pPr>
            <a:r>
              <a:rPr lang="en-US" sz="1500" b="1" kern="150">
                <a:solidFill>
                  <a:srgbClr val="FFFFFF"/>
                </a:solidFill>
                <a:latin typeface="Times New Roman" panose="02020603050405020304" pitchFamily="18" charset="0"/>
                <a:ea typeface="Arial Unicode MS"/>
                <a:cs typeface="Arial Unicode MS"/>
              </a:rPr>
              <a:t>The Debt Coverage Ratio (DCR) method of calculating debt capacity is similar a Discount Cash Flow (DCF) method of calculating the firm and equity values.</a:t>
            </a:r>
            <a:r>
              <a:rPr lang="en-US" sz="1500" kern="150">
                <a:solidFill>
                  <a:srgbClr val="FFFFFF"/>
                </a:solidFill>
                <a:latin typeface="Times New Roman" panose="02020603050405020304" pitchFamily="18" charset="0"/>
                <a:ea typeface="Arial Unicode MS"/>
                <a:cs typeface="Arial Unicode MS"/>
              </a:rPr>
              <a:t> The difference is that the stream of cash flows is before debt service and the discount rate used to calculate the present value of these cash flows is the loan rate that the bank will charge the customer based on their risk rating. </a:t>
            </a:r>
            <a:endParaRPr lang="en-US" sz="150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90000"/>
              </a:lnSpc>
              <a:spcBef>
                <a:spcPts val="0"/>
              </a:spcBef>
              <a:spcAft>
                <a:spcPts val="0"/>
              </a:spcAft>
            </a:pPr>
            <a:r>
              <a:rPr lang="en-US" sz="1500" kern="150">
                <a:solidFill>
                  <a:srgbClr val="FFFFFF"/>
                </a:solidFill>
                <a:latin typeface="Times New Roman" panose="02020603050405020304" pitchFamily="18" charset="0"/>
                <a:ea typeface="Arial Unicode MS"/>
                <a:cs typeface="Arial Unicode MS"/>
              </a:rPr>
              <a:t> </a:t>
            </a:r>
            <a:endParaRPr lang="en-US" sz="150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1500">
              <a:solidFill>
                <a:srgbClr val="FFFFFF"/>
              </a:solidFill>
            </a:endParaRPr>
          </a:p>
        </p:txBody>
      </p:sp>
      <p:pic>
        <p:nvPicPr>
          <p:cNvPr id="4" name="Picture 3">
            <a:extLst>
              <a:ext uri="{FF2B5EF4-FFF2-40B4-BE49-F238E27FC236}">
                <a16:creationId xmlns:a16="http://schemas.microsoft.com/office/drawing/2014/main" id="{023099B5-0717-48FC-B378-E7846D3C46CA}"/>
              </a:ext>
            </a:extLst>
          </p:cNvPr>
          <p:cNvPicPr>
            <a:picLocks noChangeAspect="1"/>
          </p:cNvPicPr>
          <p:nvPr/>
        </p:nvPicPr>
        <p:blipFill>
          <a:blip r:embed="rId2"/>
          <a:stretch>
            <a:fillRect/>
          </a:stretch>
        </p:blipFill>
        <p:spPr>
          <a:xfrm>
            <a:off x="4453337" y="1472812"/>
            <a:ext cx="7315200" cy="4397495"/>
          </a:xfrm>
          <a:prstGeom prst="rect">
            <a:avLst/>
          </a:prstGeom>
          <a:ln w="19050">
            <a:solidFill>
              <a:schemeClr val="tx1"/>
            </a:solidFill>
          </a:ln>
        </p:spPr>
      </p:pic>
    </p:spTree>
    <p:extLst>
      <p:ext uri="{BB962C8B-B14F-4D97-AF65-F5344CB8AC3E}">
        <p14:creationId xmlns:p14="http://schemas.microsoft.com/office/powerpoint/2010/main" val="4239973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BBE2-1C47-4895-B389-F51F9AC3B91C}"/>
              </a:ext>
            </a:extLst>
          </p:cNvPr>
          <p:cNvSpPr>
            <a:spLocks noGrp="1"/>
          </p:cNvSpPr>
          <p:nvPr>
            <p:ph type="ctrTitle"/>
          </p:nvPr>
        </p:nvSpPr>
        <p:spPr/>
        <p:txBody>
          <a:bodyPr/>
          <a:lstStyle/>
          <a:p>
            <a:pPr marL="0" marR="0" fontAlgn="base">
              <a:lnSpc>
                <a:spcPct val="107000"/>
              </a:lnSpc>
              <a:spcBef>
                <a:spcPts val="0"/>
              </a:spcBef>
              <a:spcAft>
                <a:spcPts val="0"/>
              </a:spcAft>
            </a:pPr>
            <a:r>
              <a:rPr lang="en-US" sz="5400" b="1" kern="150" dirty="0">
                <a:solidFill>
                  <a:srgbClr val="1F3763"/>
                </a:solidFill>
                <a:latin typeface="Calibri Light" panose="020F0302020204030204" pitchFamily="34" charset="0"/>
                <a:cs typeface="Mangal" panose="02040503050203030202" pitchFamily="18" charset="0"/>
              </a:rPr>
              <a:t>Risk and Credit Restructure Analysis</a:t>
            </a:r>
            <a:br>
              <a:rPr lang="en-US" sz="66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822398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0663-E878-4479-8BCB-D14F2441EB92}"/>
              </a:ext>
            </a:extLst>
          </p:cNvPr>
          <p:cNvSpPr>
            <a:spLocks noGrp="1"/>
          </p:cNvSpPr>
          <p:nvPr>
            <p:ph type="title"/>
          </p:nvPr>
        </p:nvSpPr>
        <p:spPr/>
        <p:txBody>
          <a:bodyPr>
            <a:normAutofit/>
          </a:bodyPr>
          <a:lstStyle/>
          <a:p>
            <a:r>
              <a:rPr lang="en-US" sz="4400" b="1" dirty="0"/>
              <a:t>Objective of Risk and Credit Structure Analysis</a:t>
            </a:r>
            <a:endParaRPr lang="en-US" sz="4400" dirty="0"/>
          </a:p>
        </p:txBody>
      </p:sp>
      <p:sp>
        <p:nvSpPr>
          <p:cNvPr id="3" name="Content Placeholder 2">
            <a:extLst>
              <a:ext uri="{FF2B5EF4-FFF2-40B4-BE49-F238E27FC236}">
                <a16:creationId xmlns:a16="http://schemas.microsoft.com/office/drawing/2014/main" id="{0DEB692A-6DAA-47E9-9E63-18341A466051}"/>
              </a:ext>
            </a:extLst>
          </p:cNvPr>
          <p:cNvSpPr>
            <a:spLocks noGrp="1"/>
          </p:cNvSpPr>
          <p:nvPr>
            <p:ph idx="1"/>
          </p:nvPr>
        </p:nvSpPr>
        <p:spPr/>
        <p:txBody>
          <a:bodyPr/>
          <a:lstStyle/>
          <a:p>
            <a:r>
              <a:rPr lang="en-US" b="1" kern="150" dirty="0">
                <a:latin typeface="Times New Roman" panose="02020603050405020304" pitchFamily="18" charset="0"/>
                <a:ea typeface="Arial Unicode MS"/>
                <a:cs typeface="Arial Unicode MS"/>
              </a:rPr>
              <a:t>These analytical methods are designed to focus primarily on the ability of the company to pay back its debt obligations in a timely fashion and are used by the bank to obtain an approval before the loan was funded</a:t>
            </a:r>
          </a:p>
          <a:p>
            <a:endParaRPr lang="en-US" b="1" kern="150" dirty="0">
              <a:latin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Calculate the losses if they decide to sell off their debt investment to other lenders for the best possible price – possibly selling at a discount; or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fontAlgn="base">
              <a:lnSpc>
                <a:spcPct val="107000"/>
              </a:lnSpc>
              <a:spcBef>
                <a:spcPts val="0"/>
              </a:spcBef>
              <a:spcAft>
                <a:spcPts val="0"/>
              </a:spcAft>
              <a:buFont typeface="Symbol" panose="05050102010706020507" pitchFamily="18" charset="2"/>
              <a:buChar char=""/>
            </a:pPr>
            <a:r>
              <a:rPr lang="en-US" kern="150" dirty="0">
                <a:latin typeface="Times New Roman" panose="02020603050405020304" pitchFamily="18" charset="0"/>
                <a:ea typeface="Arial Unicode MS"/>
                <a:cs typeface="Arial Unicode MS"/>
              </a:rPr>
              <a:t>Calculate the losses if they decide to stay in the credit and work with the company through their tough times and hopefully they will have a better outcome.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1245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541E-88FE-4F4B-87F3-D97238C621EF}"/>
              </a:ext>
            </a:extLst>
          </p:cNvPr>
          <p:cNvSpPr>
            <a:spLocks noGrp="1"/>
          </p:cNvSpPr>
          <p:nvPr>
            <p:ph type="title"/>
          </p:nvPr>
        </p:nvSpPr>
        <p:spPr/>
        <p:txBody>
          <a:bodyPr/>
          <a:lstStyle/>
          <a:p>
            <a:r>
              <a:rPr lang="en-US" b="1" dirty="0"/>
              <a:t>Recovery Analysis</a:t>
            </a:r>
            <a:endParaRPr lang="en-US" dirty="0"/>
          </a:p>
        </p:txBody>
      </p:sp>
      <p:sp>
        <p:nvSpPr>
          <p:cNvPr id="3" name="Content Placeholder 2">
            <a:extLst>
              <a:ext uri="{FF2B5EF4-FFF2-40B4-BE49-F238E27FC236}">
                <a16:creationId xmlns:a16="http://schemas.microsoft.com/office/drawing/2014/main" id="{2F025B77-9200-48F8-823C-8D705BABD819}"/>
              </a:ext>
            </a:extLst>
          </p:cNvPr>
          <p:cNvSpPr>
            <a:spLocks noGrp="1"/>
          </p:cNvSpPr>
          <p:nvPr>
            <p:ph idx="1"/>
          </p:nvPr>
        </p:nvSpPr>
        <p:spPr>
          <a:xfrm>
            <a:off x="1097280" y="2108202"/>
            <a:ext cx="10058400" cy="2403928"/>
          </a:xfrm>
        </p:spPr>
        <p:txBody>
          <a:bodyPr/>
          <a:lstStyle/>
          <a:p>
            <a:pPr marL="0" marR="0" algn="just" fontAlgn="base">
              <a:lnSpc>
                <a:spcPct val="107000"/>
              </a:lnSpc>
              <a:spcBef>
                <a:spcPts val="0"/>
              </a:spcBef>
              <a:spcAft>
                <a:spcPts val="0"/>
              </a:spcAft>
            </a:pPr>
            <a:r>
              <a:rPr lang="en-US" b="1" kern="150" dirty="0">
                <a:latin typeface="Times New Roman" panose="02020603050405020304" pitchFamily="18" charset="0"/>
                <a:ea typeface="Arial Unicode MS"/>
                <a:cs typeface="Arial Unicode MS"/>
              </a:rPr>
              <a:t>The basic assumption of any recovery analysis is to assume that if the company files for bankruptcy the debt obligations will be considered as claims</a:t>
            </a:r>
            <a:r>
              <a:rPr lang="en-US" kern="150" dirty="0">
                <a:latin typeface="Times New Roman" panose="02020603050405020304" pitchFamily="18" charset="0"/>
                <a:ea typeface="Arial Unicode MS"/>
                <a:cs typeface="Arial Unicode MS"/>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US" b="1" kern="150" dirty="0">
                <a:latin typeface="Times New Roman" panose="02020603050405020304" pitchFamily="18" charset="0"/>
                <a:ea typeface="Arial Unicode MS"/>
                <a:cs typeface="Arial Unicode MS"/>
              </a:rPr>
              <a:t>Valuing the enterprise in a distressed scenario</a:t>
            </a:r>
            <a:r>
              <a:rPr lang="en-US" kern="150" dirty="0">
                <a:latin typeface="Times New Roman" panose="02020603050405020304" pitchFamily="18" charset="0"/>
                <a:ea typeface="Arial Unicode MS"/>
                <a:cs typeface="Arial Unicode MS"/>
              </a:rPr>
              <a:t>: </a:t>
            </a:r>
          </a:p>
          <a:p>
            <a:pPr>
              <a:buFont typeface="Wingdings" panose="05000000000000000000" pitchFamily="2" charset="2"/>
              <a:buChar char="§"/>
            </a:pPr>
            <a:r>
              <a:rPr lang="en-US" b="1" kern="150" dirty="0">
                <a:latin typeface="Times New Roman" panose="02020603050405020304" pitchFamily="18" charset="0"/>
                <a:ea typeface="Arial Unicode MS"/>
                <a:cs typeface="Arial Unicode MS"/>
              </a:rPr>
              <a:t>Collateral Analysis</a:t>
            </a:r>
            <a:r>
              <a:rPr lang="en-US" kern="150" dirty="0">
                <a:latin typeface="Times New Roman" panose="02020603050405020304" pitchFamily="18" charset="0"/>
                <a:ea typeface="Arial Unicode MS"/>
                <a:cs typeface="Arial Unicode MS"/>
              </a:rPr>
              <a:t>: </a:t>
            </a:r>
            <a:endParaRPr lang="en-US" dirty="0"/>
          </a:p>
        </p:txBody>
      </p:sp>
    </p:spTree>
    <p:extLst>
      <p:ext uri="{BB962C8B-B14F-4D97-AF65-F5344CB8AC3E}">
        <p14:creationId xmlns:p14="http://schemas.microsoft.com/office/powerpoint/2010/main" val="1059667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8A1A2-5A92-4ED1-886D-F10400A4583C}"/>
              </a:ext>
            </a:extLst>
          </p:cNvPr>
          <p:cNvSpPr>
            <a:spLocks noGrp="1"/>
          </p:cNvSpPr>
          <p:nvPr>
            <p:ph type="title"/>
          </p:nvPr>
        </p:nvSpPr>
        <p:spPr/>
        <p:txBody>
          <a:bodyPr/>
          <a:lstStyle/>
          <a:p>
            <a:r>
              <a:rPr lang="en-US" b="1" dirty="0"/>
              <a:t>Cost of Capital Analysis</a:t>
            </a:r>
            <a:endParaRPr lang="en-US" dirty="0"/>
          </a:p>
        </p:txBody>
      </p:sp>
      <p:sp>
        <p:nvSpPr>
          <p:cNvPr id="3" name="Content Placeholder 2">
            <a:extLst>
              <a:ext uri="{FF2B5EF4-FFF2-40B4-BE49-F238E27FC236}">
                <a16:creationId xmlns:a16="http://schemas.microsoft.com/office/drawing/2014/main" id="{61754AFB-7781-4812-BF23-34EC109BF8C3}"/>
              </a:ext>
            </a:extLst>
          </p:cNvPr>
          <p:cNvSpPr>
            <a:spLocks noGrp="1"/>
          </p:cNvSpPr>
          <p:nvPr>
            <p:ph idx="1"/>
          </p:nvPr>
        </p:nvSpPr>
        <p:spPr/>
        <p:txBody>
          <a:bodyPr/>
          <a:lstStyle/>
          <a:p>
            <a:pPr marL="0" marR="0" algn="just" fontAlgn="base">
              <a:lnSpc>
                <a:spcPct val="107000"/>
              </a:lnSpc>
              <a:spcBef>
                <a:spcPts val="0"/>
              </a:spcBef>
              <a:spcAft>
                <a:spcPts val="0"/>
              </a:spcAft>
            </a:pPr>
            <a:r>
              <a:rPr lang="en-US" b="1" kern="150" dirty="0">
                <a:latin typeface="Times New Roman" panose="02020603050405020304" pitchFamily="18" charset="0"/>
                <a:ea typeface="Arial Unicode MS"/>
                <a:cs typeface="Arial Unicode MS"/>
              </a:rPr>
              <a:t>The credit analyst needs to review whether the business can be restructured or whether it will be sold or liquidated and closed.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b="1" kern="150" dirty="0">
                <a:latin typeface="Times New Roman" panose="02020603050405020304" pitchFamily="18" charset="0"/>
                <a:ea typeface="Arial Unicode MS"/>
                <a:cs typeface="Arial Unicode MS"/>
              </a:rPr>
              <a:t>Restructuring Option</a:t>
            </a:r>
          </a:p>
          <a:p>
            <a:r>
              <a:rPr lang="en-US" b="1" kern="150" dirty="0">
                <a:latin typeface="Times New Roman" panose="02020603050405020304" pitchFamily="18" charset="0"/>
                <a:ea typeface="Arial Unicode MS"/>
                <a:cs typeface="Arial Unicode MS"/>
              </a:rPr>
              <a:t>Business Sale Option</a:t>
            </a:r>
          </a:p>
          <a:p>
            <a:r>
              <a:rPr lang="en-US" b="1" kern="150" dirty="0">
                <a:latin typeface="Times New Roman" panose="02020603050405020304" pitchFamily="18" charset="0"/>
                <a:ea typeface="Arial Unicode MS"/>
                <a:cs typeface="Arial Unicode MS"/>
              </a:rPr>
              <a:t>Liquidation Option</a:t>
            </a:r>
          </a:p>
        </p:txBody>
      </p:sp>
    </p:spTree>
    <p:extLst>
      <p:ext uri="{BB962C8B-B14F-4D97-AF65-F5344CB8AC3E}">
        <p14:creationId xmlns:p14="http://schemas.microsoft.com/office/powerpoint/2010/main" val="59713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24C4F-AEAA-4D35-ADCC-2EACD28C6B13}"/>
              </a:ext>
            </a:extLst>
          </p:cNvPr>
          <p:cNvSpPr>
            <a:spLocks noGrp="1"/>
          </p:cNvSpPr>
          <p:nvPr>
            <p:ph type="title"/>
          </p:nvPr>
        </p:nvSpPr>
        <p:spPr/>
        <p:txBody>
          <a:bodyPr/>
          <a:lstStyle/>
          <a:p>
            <a:r>
              <a:rPr lang="en-US" dirty="0"/>
              <a:t>Banking Overview</a:t>
            </a:r>
          </a:p>
        </p:txBody>
      </p:sp>
      <p:sp>
        <p:nvSpPr>
          <p:cNvPr id="3" name="Content Placeholder 2">
            <a:extLst>
              <a:ext uri="{FF2B5EF4-FFF2-40B4-BE49-F238E27FC236}">
                <a16:creationId xmlns:a16="http://schemas.microsoft.com/office/drawing/2014/main" id="{EC303141-E266-40D9-ADEF-78CF73170410}"/>
              </a:ext>
            </a:extLst>
          </p:cNvPr>
          <p:cNvSpPr>
            <a:spLocks noGrp="1"/>
          </p:cNvSpPr>
          <p:nvPr>
            <p:ph idx="1"/>
          </p:nvPr>
        </p:nvSpPr>
        <p:spPr/>
        <p:txBody>
          <a:bodyPr>
            <a:normAutofit fontScale="92500" lnSpcReduction="20000"/>
          </a:bodyPr>
          <a:lstStyle/>
          <a:p>
            <a:r>
              <a:rPr lang="en-US" b="1" dirty="0"/>
              <a:t>FRONT OFFICE</a:t>
            </a:r>
          </a:p>
          <a:p>
            <a:pPr lvl="1"/>
            <a:r>
              <a:rPr lang="en-US" dirty="0"/>
              <a:t>Customer facing services</a:t>
            </a:r>
          </a:p>
          <a:p>
            <a:pPr lvl="2"/>
            <a:r>
              <a:rPr lang="en-US" dirty="0"/>
              <a:t>Corporate Finance: Underwrite, Lending / Investing (Primary Market)</a:t>
            </a:r>
          </a:p>
          <a:p>
            <a:pPr lvl="2"/>
            <a:r>
              <a:rPr lang="en-US" dirty="0"/>
              <a:t>Sales &amp; Trade – (Secondary Market)</a:t>
            </a:r>
          </a:p>
          <a:p>
            <a:pPr lvl="2"/>
            <a:r>
              <a:rPr lang="en-US" dirty="0"/>
              <a:t>Advisory and Research</a:t>
            </a:r>
          </a:p>
          <a:p>
            <a:r>
              <a:rPr lang="en-US" b="1" dirty="0"/>
              <a:t>MIDDLE OFFICE</a:t>
            </a:r>
          </a:p>
          <a:p>
            <a:pPr lvl="1"/>
            <a:r>
              <a:rPr lang="en-US" dirty="0"/>
              <a:t>Risk Management</a:t>
            </a:r>
          </a:p>
          <a:p>
            <a:pPr lvl="2"/>
            <a:r>
              <a:rPr lang="en-US" dirty="0"/>
              <a:t>Market Risk</a:t>
            </a:r>
          </a:p>
          <a:p>
            <a:pPr lvl="2"/>
            <a:r>
              <a:rPr lang="en-US" dirty="0"/>
              <a:t>Credit Risk</a:t>
            </a:r>
          </a:p>
          <a:p>
            <a:pPr lvl="2"/>
            <a:r>
              <a:rPr lang="en-US" dirty="0"/>
              <a:t>Operating Risk</a:t>
            </a:r>
          </a:p>
          <a:p>
            <a:pPr lvl="2"/>
            <a:r>
              <a:rPr lang="en-US" dirty="0"/>
              <a:t>Liquidity Risk</a:t>
            </a:r>
          </a:p>
          <a:p>
            <a:r>
              <a:rPr lang="en-US" b="1" dirty="0"/>
              <a:t>BACK OFFICE</a:t>
            </a:r>
          </a:p>
          <a:p>
            <a:pPr lvl="1"/>
            <a:r>
              <a:rPr lang="en-US" dirty="0"/>
              <a:t>Operations / IT (Technology) &amp; Compliance</a:t>
            </a:r>
          </a:p>
        </p:txBody>
      </p:sp>
    </p:spTree>
    <p:extLst>
      <p:ext uri="{BB962C8B-B14F-4D97-AF65-F5344CB8AC3E}">
        <p14:creationId xmlns:p14="http://schemas.microsoft.com/office/powerpoint/2010/main" val="219467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24C4F-AEAA-4D35-ADCC-2EACD28C6B13}"/>
              </a:ext>
            </a:extLst>
          </p:cNvPr>
          <p:cNvSpPr>
            <a:spLocks noGrp="1"/>
          </p:cNvSpPr>
          <p:nvPr>
            <p:ph type="title"/>
          </p:nvPr>
        </p:nvSpPr>
        <p:spPr/>
        <p:txBody>
          <a:bodyPr/>
          <a:lstStyle/>
          <a:p>
            <a:r>
              <a:rPr lang="en-US" dirty="0"/>
              <a:t>Corporate Banking &amp; Credit Overview</a:t>
            </a:r>
          </a:p>
        </p:txBody>
      </p:sp>
      <p:sp>
        <p:nvSpPr>
          <p:cNvPr id="3" name="Content Placeholder 2">
            <a:extLst>
              <a:ext uri="{FF2B5EF4-FFF2-40B4-BE49-F238E27FC236}">
                <a16:creationId xmlns:a16="http://schemas.microsoft.com/office/drawing/2014/main" id="{EC303141-E266-40D9-ADEF-78CF73170410}"/>
              </a:ext>
            </a:extLst>
          </p:cNvPr>
          <p:cNvSpPr>
            <a:spLocks noGrp="1"/>
          </p:cNvSpPr>
          <p:nvPr>
            <p:ph idx="1"/>
          </p:nvPr>
        </p:nvSpPr>
        <p:spPr/>
        <p:txBody>
          <a:bodyPr>
            <a:normAutofit/>
          </a:bodyPr>
          <a:lstStyle/>
          <a:p>
            <a:pPr lvl="2"/>
            <a:r>
              <a:rPr lang="en-US" sz="1600" b="1" dirty="0"/>
              <a:t>Corporate Banking</a:t>
            </a:r>
          </a:p>
          <a:p>
            <a:pPr lvl="3"/>
            <a:r>
              <a:rPr lang="en-US" dirty="0"/>
              <a:t>Underwrite &amp; Lending (Primary or Capital Market)</a:t>
            </a:r>
          </a:p>
          <a:p>
            <a:pPr lvl="4"/>
            <a:r>
              <a:rPr lang="en-US" dirty="0"/>
              <a:t>Equity Markets (IPO) and Follow-on offering</a:t>
            </a:r>
          </a:p>
          <a:p>
            <a:pPr lvl="4"/>
            <a:r>
              <a:rPr lang="en-US" dirty="0"/>
              <a:t>Debt Markets</a:t>
            </a:r>
          </a:p>
          <a:p>
            <a:pPr lvl="5"/>
            <a:r>
              <a:rPr lang="en-US" dirty="0"/>
              <a:t>Corporate Bond Markets</a:t>
            </a:r>
          </a:p>
          <a:p>
            <a:pPr lvl="5"/>
            <a:r>
              <a:rPr lang="en-US" dirty="0"/>
              <a:t>Private Placement Markets</a:t>
            </a:r>
          </a:p>
          <a:p>
            <a:pPr lvl="5"/>
            <a:r>
              <a:rPr lang="en-US" dirty="0"/>
              <a:t>Loan (Credit) Markets</a:t>
            </a:r>
          </a:p>
        </p:txBody>
      </p:sp>
    </p:spTree>
    <p:extLst>
      <p:ext uri="{BB962C8B-B14F-4D97-AF65-F5344CB8AC3E}">
        <p14:creationId xmlns:p14="http://schemas.microsoft.com/office/powerpoint/2010/main" val="845818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D2B489B-96AE-4408-8DC5-4F51687C918E}"/>
              </a:ext>
            </a:extLst>
          </p:cNvPr>
          <p:cNvSpPr txBox="1">
            <a:spLocks noChangeArrowheads="1"/>
          </p:cNvSpPr>
          <p:nvPr/>
        </p:nvSpPr>
        <p:spPr bwMode="auto">
          <a:xfrm>
            <a:off x="92528" y="48905"/>
            <a:ext cx="7086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fontAlgn="base" hangingPunct="1">
              <a:spcBef>
                <a:spcPct val="50000"/>
              </a:spcBef>
              <a:spcAft>
                <a:spcPct val="0"/>
              </a:spcAft>
            </a:pPr>
            <a:r>
              <a:rPr lang="en-US" sz="4800" spc="-50" dirty="0">
                <a:solidFill>
                  <a:srgbClr val="000000">
                    <a:lumMod val="75000"/>
                    <a:lumOff val="25000"/>
                  </a:srgbClr>
                </a:solidFill>
                <a:latin typeface="Calibri Light" panose="020F0302020204030204"/>
                <a:ea typeface="+mj-ea"/>
                <a:cs typeface="+mj-cs"/>
              </a:rPr>
              <a:t>Credit Markets</a:t>
            </a:r>
            <a:endParaRPr lang="en-US" altLang="en-US" b="1" dirty="0">
              <a:solidFill>
                <a:srgbClr val="000000"/>
              </a:solidFill>
            </a:endParaRPr>
          </a:p>
        </p:txBody>
      </p:sp>
      <p:sp>
        <p:nvSpPr>
          <p:cNvPr id="5123" name="Text Box 3">
            <a:extLst>
              <a:ext uri="{FF2B5EF4-FFF2-40B4-BE49-F238E27FC236}">
                <a16:creationId xmlns:a16="http://schemas.microsoft.com/office/drawing/2014/main" id="{E1F9E3D0-E972-4B17-8D89-17D4D2669520}"/>
              </a:ext>
            </a:extLst>
          </p:cNvPr>
          <p:cNvSpPr txBox="1">
            <a:spLocks noChangeArrowheads="1"/>
          </p:cNvSpPr>
          <p:nvPr/>
        </p:nvSpPr>
        <p:spPr bwMode="auto">
          <a:xfrm>
            <a:off x="2667000" y="990600"/>
            <a:ext cx="297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257300" indent="-342900" eaLnBrk="0" hangingPunct="0">
              <a:defRPr>
                <a:solidFill>
                  <a:schemeClr val="tx1"/>
                </a:solidFill>
                <a:latin typeface="Arial" panose="020B0604020202020204" pitchFamily="34" charset="0"/>
              </a:defRPr>
            </a:lvl3pPr>
            <a:lvl4pPr marL="1714500" indent="-342900" eaLnBrk="0" hangingPunct="0">
              <a:defRPr>
                <a:solidFill>
                  <a:schemeClr val="tx1"/>
                </a:solidFill>
                <a:latin typeface="Arial" panose="020B0604020202020204" pitchFamily="34" charset="0"/>
              </a:defRPr>
            </a:lvl4pPr>
            <a:lvl5pPr marL="2171700" indent="-342900" eaLnBrk="0" hangingPunct="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buFontTx/>
              <a:buAutoNum type="arabicPeriod"/>
            </a:pPr>
            <a:endParaRPr lang="en-US" altLang="en-US" sz="1400">
              <a:solidFill>
                <a:srgbClr val="000000"/>
              </a:solidFill>
            </a:endParaRPr>
          </a:p>
        </p:txBody>
      </p:sp>
      <p:sp>
        <p:nvSpPr>
          <p:cNvPr id="5124" name="Text Box 4">
            <a:extLst>
              <a:ext uri="{FF2B5EF4-FFF2-40B4-BE49-F238E27FC236}">
                <a16:creationId xmlns:a16="http://schemas.microsoft.com/office/drawing/2014/main" id="{0851F372-0A86-4DE5-975C-94FF22EAC589}"/>
              </a:ext>
            </a:extLst>
          </p:cNvPr>
          <p:cNvSpPr txBox="1">
            <a:spLocks noChangeArrowheads="1"/>
          </p:cNvSpPr>
          <p:nvPr/>
        </p:nvSpPr>
        <p:spPr bwMode="auto">
          <a:xfrm>
            <a:off x="9525000" y="60198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fontAlgn="base" hangingPunct="1">
              <a:spcBef>
                <a:spcPct val="50000"/>
              </a:spcBef>
              <a:spcAft>
                <a:spcPct val="0"/>
              </a:spcAft>
            </a:pPr>
            <a:r>
              <a:rPr lang="en-US" altLang="en-US" sz="1600">
                <a:solidFill>
                  <a:srgbClr val="000000"/>
                </a:solidFill>
              </a:rPr>
              <a:t>4</a:t>
            </a:r>
          </a:p>
        </p:txBody>
      </p:sp>
      <p:sp>
        <p:nvSpPr>
          <p:cNvPr id="5125" name="Text Box 5">
            <a:extLst>
              <a:ext uri="{FF2B5EF4-FFF2-40B4-BE49-F238E27FC236}">
                <a16:creationId xmlns:a16="http://schemas.microsoft.com/office/drawing/2014/main" id="{F5CCB69D-B671-4BD8-92BF-80544A85233D}"/>
              </a:ext>
            </a:extLst>
          </p:cNvPr>
          <p:cNvSpPr txBox="1">
            <a:spLocks noChangeArrowheads="1"/>
          </p:cNvSpPr>
          <p:nvPr/>
        </p:nvSpPr>
        <p:spPr bwMode="auto">
          <a:xfrm>
            <a:off x="1828800" y="990600"/>
            <a:ext cx="4419600" cy="1333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pPr>
            <a:r>
              <a:rPr lang="en-US" altLang="en-US" u="sng" dirty="0">
                <a:solidFill>
                  <a:srgbClr val="000000"/>
                </a:solidFill>
              </a:rPr>
              <a:t>Investment Grade Loan Market</a:t>
            </a:r>
          </a:p>
          <a:p>
            <a:pPr defTabSz="914400" eaLnBrk="1" fontAlgn="base" hangingPunct="1">
              <a:spcBef>
                <a:spcPct val="50000"/>
              </a:spcBef>
              <a:spcAft>
                <a:spcPct val="0"/>
              </a:spcAft>
              <a:buFontTx/>
              <a:buChar char="•"/>
            </a:pPr>
            <a:r>
              <a:rPr lang="en-US" altLang="en-US" sz="1400" dirty="0">
                <a:solidFill>
                  <a:srgbClr val="000000"/>
                </a:solidFill>
              </a:rPr>
              <a:t>  Rated BBB- and Higher (Corporate)</a:t>
            </a:r>
          </a:p>
          <a:p>
            <a:pPr defTabSz="914400" eaLnBrk="1" fontAlgn="base" hangingPunct="1">
              <a:spcBef>
                <a:spcPct val="50000"/>
              </a:spcBef>
              <a:spcAft>
                <a:spcPct val="0"/>
              </a:spcAft>
              <a:buFontTx/>
              <a:buChar char="•"/>
            </a:pPr>
            <a:r>
              <a:rPr lang="en-US" altLang="en-US" sz="1400" dirty="0">
                <a:solidFill>
                  <a:srgbClr val="000000"/>
                </a:solidFill>
              </a:rPr>
              <a:t>  Arrangers hold Higher Exposure ($200 million +)</a:t>
            </a:r>
          </a:p>
          <a:p>
            <a:pPr defTabSz="914400" eaLnBrk="1" fontAlgn="base" hangingPunct="1">
              <a:spcBef>
                <a:spcPct val="50000"/>
              </a:spcBef>
              <a:spcAft>
                <a:spcPct val="0"/>
              </a:spcAft>
              <a:buFontTx/>
              <a:buChar char="•"/>
            </a:pPr>
            <a:r>
              <a:rPr lang="en-US" altLang="en-US" sz="1400" dirty="0">
                <a:solidFill>
                  <a:srgbClr val="000000"/>
                </a:solidFill>
              </a:rPr>
              <a:t> The majority of the Syndicate are traditional banks</a:t>
            </a:r>
          </a:p>
        </p:txBody>
      </p:sp>
      <p:sp>
        <p:nvSpPr>
          <p:cNvPr id="5126" name="Text Box 6">
            <a:extLst>
              <a:ext uri="{FF2B5EF4-FFF2-40B4-BE49-F238E27FC236}">
                <a16:creationId xmlns:a16="http://schemas.microsoft.com/office/drawing/2014/main" id="{FC65E94F-FAEE-4D22-B046-874735132651}"/>
              </a:ext>
            </a:extLst>
          </p:cNvPr>
          <p:cNvSpPr txBox="1">
            <a:spLocks noChangeArrowheads="1"/>
          </p:cNvSpPr>
          <p:nvPr/>
        </p:nvSpPr>
        <p:spPr bwMode="auto">
          <a:xfrm>
            <a:off x="6858000" y="990601"/>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pPr>
            <a:endParaRPr lang="en-US" altLang="en-US">
              <a:solidFill>
                <a:srgbClr val="000000"/>
              </a:solidFill>
            </a:endParaRPr>
          </a:p>
        </p:txBody>
      </p:sp>
      <p:sp>
        <p:nvSpPr>
          <p:cNvPr id="5127" name="Text Box 7">
            <a:extLst>
              <a:ext uri="{FF2B5EF4-FFF2-40B4-BE49-F238E27FC236}">
                <a16:creationId xmlns:a16="http://schemas.microsoft.com/office/drawing/2014/main" id="{676B2BDE-46EC-46F3-BA95-2925D98F42BC}"/>
              </a:ext>
            </a:extLst>
          </p:cNvPr>
          <p:cNvSpPr txBox="1">
            <a:spLocks noChangeArrowheads="1"/>
          </p:cNvSpPr>
          <p:nvPr/>
        </p:nvSpPr>
        <p:spPr bwMode="auto">
          <a:xfrm>
            <a:off x="6858000" y="990600"/>
            <a:ext cx="3124200" cy="1758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pPr>
            <a:r>
              <a:rPr lang="en-US" altLang="en-US" u="sng" dirty="0">
                <a:solidFill>
                  <a:srgbClr val="000000"/>
                </a:solidFill>
              </a:rPr>
              <a:t>Leveraged Loan Market</a:t>
            </a:r>
          </a:p>
          <a:p>
            <a:pPr defTabSz="914400" eaLnBrk="1" fontAlgn="base" hangingPunct="1">
              <a:spcBef>
                <a:spcPct val="50000"/>
              </a:spcBef>
              <a:spcAft>
                <a:spcPct val="0"/>
              </a:spcAft>
              <a:buFontTx/>
              <a:buChar char="•"/>
            </a:pPr>
            <a:r>
              <a:rPr lang="en-US" altLang="en-US" sz="1400" dirty="0">
                <a:solidFill>
                  <a:srgbClr val="000000"/>
                </a:solidFill>
              </a:rPr>
              <a:t> Rated BB+ and Lower (Corporate)</a:t>
            </a:r>
          </a:p>
          <a:p>
            <a:pPr defTabSz="914400" eaLnBrk="1" fontAlgn="base" hangingPunct="1">
              <a:spcBef>
                <a:spcPct val="50000"/>
              </a:spcBef>
              <a:spcAft>
                <a:spcPct val="0"/>
              </a:spcAft>
              <a:buFontTx/>
              <a:buChar char="•"/>
            </a:pPr>
            <a:r>
              <a:rPr lang="en-US" altLang="en-US" sz="1400" dirty="0">
                <a:solidFill>
                  <a:srgbClr val="000000"/>
                </a:solidFill>
              </a:rPr>
              <a:t>  Arrangers hold Lower Exposure – thus the need to syndicate </a:t>
            </a:r>
          </a:p>
          <a:p>
            <a:pPr defTabSz="914400" eaLnBrk="1" fontAlgn="base" hangingPunct="1">
              <a:spcBef>
                <a:spcPct val="50000"/>
              </a:spcBef>
              <a:spcAft>
                <a:spcPct val="0"/>
              </a:spcAft>
              <a:buFontTx/>
              <a:buChar char="•"/>
            </a:pPr>
            <a:r>
              <a:rPr lang="en-US" altLang="en-US" sz="1400" dirty="0">
                <a:solidFill>
                  <a:srgbClr val="000000"/>
                </a:solidFill>
              </a:rPr>
              <a:t> The majority of the Syndicate are non-banks (Financial institutions)</a:t>
            </a:r>
          </a:p>
        </p:txBody>
      </p:sp>
      <p:pic>
        <p:nvPicPr>
          <p:cNvPr id="5128" name="Picture 9">
            <a:extLst>
              <a:ext uri="{FF2B5EF4-FFF2-40B4-BE49-F238E27FC236}">
                <a16:creationId xmlns:a16="http://schemas.microsoft.com/office/drawing/2014/main" id="{275D1DE7-DBFD-48E6-BA1F-3AFF92F7F4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1" y="2667000"/>
            <a:ext cx="3744913"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9" name="Line 11">
            <a:extLst>
              <a:ext uri="{FF2B5EF4-FFF2-40B4-BE49-F238E27FC236}">
                <a16:creationId xmlns:a16="http://schemas.microsoft.com/office/drawing/2014/main" id="{478812B3-1873-4EFF-8EFC-752BEE69A0F5}"/>
              </a:ext>
            </a:extLst>
          </p:cNvPr>
          <p:cNvSpPr>
            <a:spLocks noChangeShapeType="1"/>
          </p:cNvSpPr>
          <p:nvPr/>
        </p:nvSpPr>
        <p:spPr bwMode="auto">
          <a:xfrm flipH="1">
            <a:off x="4953000" y="2743200"/>
            <a:ext cx="1905000" cy="2209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a:solidFill>
                <a:srgbClr val="000000"/>
              </a:solidFill>
              <a:latin typeface="Arial" panose="020B0604020202020204" pitchFamily="34" charset="0"/>
            </a:endParaRPr>
          </a:p>
        </p:txBody>
      </p:sp>
      <p:sp>
        <p:nvSpPr>
          <p:cNvPr id="5130" name="Text Box 12">
            <a:extLst>
              <a:ext uri="{FF2B5EF4-FFF2-40B4-BE49-F238E27FC236}">
                <a16:creationId xmlns:a16="http://schemas.microsoft.com/office/drawing/2014/main" id="{495839A7-D6DE-470F-A529-2A7BD1EC787E}"/>
              </a:ext>
            </a:extLst>
          </p:cNvPr>
          <p:cNvSpPr txBox="1">
            <a:spLocks noChangeArrowheads="1"/>
          </p:cNvSpPr>
          <p:nvPr/>
        </p:nvSpPr>
        <p:spPr bwMode="auto">
          <a:xfrm>
            <a:off x="6934200" y="2819401"/>
            <a:ext cx="3200400"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pPr>
            <a:r>
              <a:rPr lang="en-US" altLang="en-US" sz="1600" u="sng">
                <a:solidFill>
                  <a:srgbClr val="000000"/>
                </a:solidFill>
              </a:rPr>
              <a:t>Leverage Loan Market purpose:</a:t>
            </a:r>
          </a:p>
          <a:p>
            <a:pPr defTabSz="914400" eaLnBrk="1" fontAlgn="base" hangingPunct="1">
              <a:spcBef>
                <a:spcPct val="50000"/>
              </a:spcBef>
              <a:spcAft>
                <a:spcPct val="0"/>
              </a:spcAft>
              <a:buFontTx/>
              <a:buChar char="•"/>
            </a:pPr>
            <a:r>
              <a:rPr lang="en-US" altLang="en-US" sz="1400">
                <a:solidFill>
                  <a:srgbClr val="000000"/>
                </a:solidFill>
              </a:rPr>
              <a:t>  </a:t>
            </a:r>
            <a:r>
              <a:rPr lang="en-US" altLang="en-US" sz="1200">
                <a:solidFill>
                  <a:srgbClr val="000000"/>
                </a:solidFill>
              </a:rPr>
              <a:t>Leverage Buyouts (LBO)</a:t>
            </a:r>
          </a:p>
          <a:p>
            <a:pPr defTabSz="914400" eaLnBrk="1" fontAlgn="base" hangingPunct="1">
              <a:spcBef>
                <a:spcPct val="50000"/>
              </a:spcBef>
              <a:spcAft>
                <a:spcPct val="0"/>
              </a:spcAft>
              <a:buFontTx/>
              <a:buChar char="•"/>
            </a:pPr>
            <a:r>
              <a:rPr lang="en-US" altLang="en-US" sz="1200">
                <a:solidFill>
                  <a:srgbClr val="000000"/>
                </a:solidFill>
              </a:rPr>
              <a:t>  Acquisitions using substantial debt</a:t>
            </a:r>
          </a:p>
          <a:p>
            <a:pPr defTabSz="914400" eaLnBrk="1" fontAlgn="base" hangingPunct="1">
              <a:spcBef>
                <a:spcPct val="50000"/>
              </a:spcBef>
              <a:spcAft>
                <a:spcPct val="0"/>
              </a:spcAft>
              <a:buFontTx/>
              <a:buChar char="•"/>
            </a:pPr>
            <a:r>
              <a:rPr lang="en-US" altLang="en-US" sz="1200">
                <a:solidFill>
                  <a:srgbClr val="000000"/>
                </a:solidFill>
              </a:rPr>
              <a:t>  Refinancing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AA4C960A-E54A-4A74-88B9-151F8CB62B26}"/>
              </a:ext>
            </a:extLst>
          </p:cNvPr>
          <p:cNvSpPr txBox="1">
            <a:spLocks noChangeArrowheads="1"/>
          </p:cNvSpPr>
          <p:nvPr/>
        </p:nvSpPr>
        <p:spPr bwMode="auto">
          <a:xfrm>
            <a:off x="1828800" y="969021"/>
            <a:ext cx="84582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pPr>
            <a:endParaRPr lang="en-US" altLang="en-US" sz="1200" dirty="0">
              <a:solidFill>
                <a:srgbClr val="000000"/>
              </a:solidFill>
            </a:endParaRPr>
          </a:p>
          <a:p>
            <a:pPr defTabSz="914400" eaLnBrk="1" fontAlgn="base" hangingPunct="1">
              <a:spcBef>
                <a:spcPct val="0"/>
              </a:spcBef>
              <a:spcAft>
                <a:spcPct val="0"/>
              </a:spcAft>
            </a:pPr>
            <a:r>
              <a:rPr lang="en-US" altLang="en-US" sz="1600" dirty="0">
                <a:solidFill>
                  <a:srgbClr val="000000"/>
                </a:solidFill>
              </a:rPr>
              <a:t>Typical Internal Analysis Process by Credit Analyst</a:t>
            </a:r>
          </a:p>
          <a:p>
            <a:pPr defTabSz="914400" eaLnBrk="1" fontAlgn="base" hangingPunct="1">
              <a:spcBef>
                <a:spcPct val="0"/>
              </a:spcBef>
              <a:spcAft>
                <a:spcPct val="0"/>
              </a:spcAft>
            </a:pPr>
            <a:endParaRPr lang="en-US" altLang="en-US" sz="1600" dirty="0">
              <a:solidFill>
                <a:srgbClr val="000000"/>
              </a:solidFill>
            </a:endParaRPr>
          </a:p>
          <a:p>
            <a:pPr lvl="1"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Internal Application sent to their respected investment/credit committees. This application includes the following:</a:t>
            </a:r>
          </a:p>
          <a:p>
            <a:pPr lvl="1" defTabSz="914400" eaLnBrk="1" fontAlgn="base" hangingPunct="1">
              <a:spcBef>
                <a:spcPct val="0"/>
              </a:spcBef>
              <a:spcAft>
                <a:spcPct val="0"/>
              </a:spcAft>
            </a:pPr>
            <a:endParaRPr lang="en-US" altLang="en-US" sz="1400" dirty="0">
              <a:solidFill>
                <a:srgbClr val="000000"/>
              </a:solidFill>
            </a:endParaRP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Requested amount that is within the rating parameters for each bank</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Recommended amounts by Tranche (Revolving Credit / Term Loans)</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Term and Conditions of the Loans (includes pricing, structure and covenants)</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Profitability (RORA and RAROC)</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Syndication strategy</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Transaction discussion including Source and Uses and Capital Structure</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Company discussion including historical performance and outlook</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Corporate Structure</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Management Biographies / Equity Sponsor Profile</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Collateral Analysis</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Industry Analysis</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Financial Analysis (Projections’ Model)</a:t>
            </a:r>
          </a:p>
          <a:p>
            <a:pPr lvl="2"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a:t>
            </a:r>
            <a:r>
              <a:rPr lang="en-US" altLang="en-US" sz="1400" b="1" dirty="0">
                <a:solidFill>
                  <a:srgbClr val="000000"/>
                </a:solidFill>
              </a:rPr>
              <a:t>Internal Rating Analysis</a:t>
            </a:r>
          </a:p>
          <a:p>
            <a:pPr lvl="2" defTabSz="914400" eaLnBrk="1" fontAlgn="base" hangingPunct="1">
              <a:spcBef>
                <a:spcPct val="0"/>
              </a:spcBef>
              <a:spcAft>
                <a:spcPct val="0"/>
              </a:spcAft>
            </a:pPr>
            <a:endParaRPr lang="en-US" altLang="en-US" sz="1400" b="1" dirty="0">
              <a:solidFill>
                <a:srgbClr val="000000"/>
              </a:solidFill>
            </a:endParaRPr>
          </a:p>
          <a:p>
            <a:pPr lvl="1"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Internal Legal Review</a:t>
            </a:r>
          </a:p>
          <a:p>
            <a:pPr lvl="1" defTabSz="914400" eaLnBrk="1" fontAlgn="base" hangingPunct="1">
              <a:spcBef>
                <a:spcPct val="0"/>
              </a:spcBef>
              <a:spcAft>
                <a:spcPct val="0"/>
              </a:spcAft>
            </a:pPr>
            <a:endParaRPr lang="en-US" altLang="en-US" sz="1400" dirty="0">
              <a:solidFill>
                <a:srgbClr val="000000"/>
              </a:solidFill>
            </a:endParaRPr>
          </a:p>
          <a:p>
            <a:pPr lvl="1"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KYC (know-your-customer) and Compliance Review</a:t>
            </a:r>
          </a:p>
          <a:p>
            <a:pPr lvl="2" defTabSz="914400" eaLnBrk="1" fontAlgn="base" hangingPunct="1">
              <a:spcBef>
                <a:spcPct val="0"/>
              </a:spcBef>
              <a:spcAft>
                <a:spcPct val="0"/>
              </a:spcAft>
              <a:buFont typeface="Wingdings" panose="05000000000000000000" pitchFamily="2" charset="2"/>
              <a:buChar char="Ø"/>
            </a:pPr>
            <a:endParaRPr lang="en-US" altLang="en-US" sz="1400" b="1" dirty="0">
              <a:solidFill>
                <a:srgbClr val="000000"/>
              </a:solidFill>
            </a:endParaRPr>
          </a:p>
        </p:txBody>
      </p:sp>
      <p:sp>
        <p:nvSpPr>
          <p:cNvPr id="17411" name="Text Box 3">
            <a:extLst>
              <a:ext uri="{FF2B5EF4-FFF2-40B4-BE49-F238E27FC236}">
                <a16:creationId xmlns:a16="http://schemas.microsoft.com/office/drawing/2014/main" id="{F735E0EE-0209-4501-8010-46D79FA5D806}"/>
              </a:ext>
            </a:extLst>
          </p:cNvPr>
          <p:cNvSpPr txBox="1">
            <a:spLocks noChangeArrowheads="1"/>
          </p:cNvSpPr>
          <p:nvPr/>
        </p:nvSpPr>
        <p:spPr bwMode="auto">
          <a:xfrm>
            <a:off x="1981200" y="152401"/>
            <a:ext cx="868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defTabSz="914400" eaLnBrk="1" fontAlgn="base" hangingPunct="1">
              <a:spcBef>
                <a:spcPct val="50000"/>
              </a:spcBef>
              <a:spcAft>
                <a:spcPct val="0"/>
              </a:spcAft>
            </a:pPr>
            <a:r>
              <a:rPr lang="en-US" sz="4800" spc="-50" dirty="0">
                <a:solidFill>
                  <a:srgbClr val="000000">
                    <a:lumMod val="75000"/>
                    <a:lumOff val="25000"/>
                  </a:srgbClr>
                </a:solidFill>
                <a:latin typeface="Calibri Light" panose="020F0302020204030204"/>
              </a:rPr>
              <a:t>Credit Markets</a:t>
            </a:r>
            <a:endParaRPr lang="en-US" altLang="en-US" b="1" dirty="0">
              <a:solidFill>
                <a:srgbClr val="000000"/>
              </a:solidFill>
              <a:latin typeface="Arial"/>
            </a:endParaRPr>
          </a:p>
        </p:txBody>
      </p:sp>
      <p:sp>
        <p:nvSpPr>
          <p:cNvPr id="17412" name="Text Box 4">
            <a:extLst>
              <a:ext uri="{FF2B5EF4-FFF2-40B4-BE49-F238E27FC236}">
                <a16:creationId xmlns:a16="http://schemas.microsoft.com/office/drawing/2014/main" id="{90FBA773-469B-4EAF-9880-3C4F64EA2CA8}"/>
              </a:ext>
            </a:extLst>
          </p:cNvPr>
          <p:cNvSpPr txBox="1">
            <a:spLocks noChangeArrowheads="1"/>
          </p:cNvSpPr>
          <p:nvPr/>
        </p:nvSpPr>
        <p:spPr bwMode="auto">
          <a:xfrm>
            <a:off x="9601200" y="62484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fontAlgn="base" hangingPunct="1">
              <a:spcBef>
                <a:spcPct val="50000"/>
              </a:spcBef>
              <a:spcAft>
                <a:spcPct val="0"/>
              </a:spcAft>
            </a:pPr>
            <a:r>
              <a:rPr lang="en-US" altLang="en-US" sz="1600">
                <a:solidFill>
                  <a:srgbClr val="000000"/>
                </a:solidFill>
              </a:rPr>
              <a:t>18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715D7913-893F-4A78-B0AC-2D2647EF0367}"/>
              </a:ext>
            </a:extLst>
          </p:cNvPr>
          <p:cNvSpPr txBox="1">
            <a:spLocks noChangeArrowheads="1"/>
          </p:cNvSpPr>
          <p:nvPr/>
        </p:nvSpPr>
        <p:spPr bwMode="auto">
          <a:xfrm>
            <a:off x="1905000" y="766607"/>
            <a:ext cx="84582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pPr>
            <a:endParaRPr lang="en-US" altLang="en-US" sz="1200" dirty="0">
              <a:solidFill>
                <a:srgbClr val="000000"/>
              </a:solidFill>
            </a:endParaRPr>
          </a:p>
          <a:p>
            <a:pPr defTabSz="914400" eaLnBrk="1" fontAlgn="base" hangingPunct="1">
              <a:spcBef>
                <a:spcPct val="0"/>
              </a:spcBef>
              <a:spcAft>
                <a:spcPct val="0"/>
              </a:spcAft>
            </a:pPr>
            <a:r>
              <a:rPr lang="en-US" altLang="en-US" sz="1600" dirty="0">
                <a:solidFill>
                  <a:srgbClr val="000000"/>
                </a:solidFill>
              </a:rPr>
              <a:t>Typical Internal Rating Analysis</a:t>
            </a:r>
          </a:p>
          <a:p>
            <a:pPr defTabSz="914400" eaLnBrk="1" fontAlgn="base" hangingPunct="1">
              <a:spcBef>
                <a:spcPct val="0"/>
              </a:spcBef>
              <a:spcAft>
                <a:spcPct val="0"/>
              </a:spcAft>
            </a:pPr>
            <a:endParaRPr lang="en-US" altLang="en-US" sz="1600" dirty="0">
              <a:solidFill>
                <a:srgbClr val="000000"/>
              </a:solidFill>
            </a:endParaRPr>
          </a:p>
          <a:p>
            <a:pPr lvl="1"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Most banks’ internal ratings are in line with the Agencies’ external ratings, though the analysis is done independently. This analysis is based on two approaches:</a:t>
            </a:r>
          </a:p>
          <a:p>
            <a:pPr lvl="1" defTabSz="914400" eaLnBrk="1" fontAlgn="base" hangingPunct="1">
              <a:spcBef>
                <a:spcPct val="0"/>
              </a:spcBef>
              <a:spcAft>
                <a:spcPct val="0"/>
              </a:spcAft>
            </a:pPr>
            <a:endParaRPr lang="en-US" altLang="en-US" sz="1400" dirty="0">
              <a:solidFill>
                <a:srgbClr val="000000"/>
              </a:solidFill>
            </a:endParaRPr>
          </a:p>
          <a:p>
            <a:pPr lvl="3"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Quantitative Analysis</a:t>
            </a:r>
          </a:p>
          <a:p>
            <a:pPr lvl="3" defTabSz="914400" eaLnBrk="1" fontAlgn="base" hangingPunct="1">
              <a:spcBef>
                <a:spcPct val="0"/>
              </a:spcBef>
              <a:spcAft>
                <a:spcPct val="0"/>
              </a:spcAft>
              <a:buFont typeface="Wingdings" panose="05000000000000000000" pitchFamily="2" charset="2"/>
              <a:buChar char="Ø"/>
            </a:pPr>
            <a:r>
              <a:rPr lang="en-US" altLang="en-US" sz="1400" dirty="0">
                <a:solidFill>
                  <a:srgbClr val="000000"/>
                </a:solidFill>
              </a:rPr>
              <a:t>   Qualitative Analysis</a:t>
            </a:r>
            <a:endParaRPr lang="en-US" altLang="en-US" sz="1400" b="1" dirty="0">
              <a:solidFill>
                <a:srgbClr val="000000"/>
              </a:solidFill>
            </a:endParaRPr>
          </a:p>
        </p:txBody>
      </p:sp>
      <p:sp>
        <p:nvSpPr>
          <p:cNvPr id="18435" name="Text Box 3">
            <a:extLst>
              <a:ext uri="{FF2B5EF4-FFF2-40B4-BE49-F238E27FC236}">
                <a16:creationId xmlns:a16="http://schemas.microsoft.com/office/drawing/2014/main" id="{C6FC6026-5109-4384-A4D0-C69F01A67E81}"/>
              </a:ext>
            </a:extLst>
          </p:cNvPr>
          <p:cNvSpPr txBox="1">
            <a:spLocks noChangeArrowheads="1"/>
          </p:cNvSpPr>
          <p:nvPr/>
        </p:nvSpPr>
        <p:spPr bwMode="auto">
          <a:xfrm>
            <a:off x="1981200" y="152401"/>
            <a:ext cx="868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defTabSz="914400" eaLnBrk="1" fontAlgn="base" hangingPunct="1">
              <a:spcBef>
                <a:spcPct val="50000"/>
              </a:spcBef>
              <a:spcAft>
                <a:spcPct val="0"/>
              </a:spcAft>
            </a:pPr>
            <a:r>
              <a:rPr lang="en-US" sz="4800" spc="-50" dirty="0">
                <a:solidFill>
                  <a:srgbClr val="000000">
                    <a:lumMod val="75000"/>
                    <a:lumOff val="25000"/>
                  </a:srgbClr>
                </a:solidFill>
                <a:latin typeface="Calibri Light" panose="020F0302020204030204"/>
              </a:rPr>
              <a:t>Credit Analysis Overview</a:t>
            </a:r>
            <a:endParaRPr lang="en-US" altLang="en-US" b="1" dirty="0">
              <a:solidFill>
                <a:srgbClr val="000000"/>
              </a:solidFill>
              <a:latin typeface="Arial"/>
            </a:endParaRPr>
          </a:p>
        </p:txBody>
      </p:sp>
      <p:sp>
        <p:nvSpPr>
          <p:cNvPr id="18436" name="Text Box 4">
            <a:extLst>
              <a:ext uri="{FF2B5EF4-FFF2-40B4-BE49-F238E27FC236}">
                <a16:creationId xmlns:a16="http://schemas.microsoft.com/office/drawing/2014/main" id="{21023925-4B63-4D34-AE2E-DD92B1D57AB1}"/>
              </a:ext>
            </a:extLst>
          </p:cNvPr>
          <p:cNvSpPr txBox="1">
            <a:spLocks noChangeArrowheads="1"/>
          </p:cNvSpPr>
          <p:nvPr/>
        </p:nvSpPr>
        <p:spPr bwMode="auto">
          <a:xfrm>
            <a:off x="9601200" y="62484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fontAlgn="base" hangingPunct="1">
              <a:spcBef>
                <a:spcPct val="50000"/>
              </a:spcBef>
              <a:spcAft>
                <a:spcPct val="0"/>
              </a:spcAft>
            </a:pPr>
            <a:r>
              <a:rPr lang="en-US" altLang="en-US" sz="1600">
                <a:solidFill>
                  <a:srgbClr val="000000"/>
                </a:solidFill>
              </a:rPr>
              <a:t>19</a:t>
            </a:r>
          </a:p>
        </p:txBody>
      </p:sp>
      <p:sp>
        <p:nvSpPr>
          <p:cNvPr id="18437" name="Text Box 8">
            <a:extLst>
              <a:ext uri="{FF2B5EF4-FFF2-40B4-BE49-F238E27FC236}">
                <a16:creationId xmlns:a16="http://schemas.microsoft.com/office/drawing/2014/main" id="{7FCD2958-E532-4320-81B7-E1367F512C72}"/>
              </a:ext>
            </a:extLst>
          </p:cNvPr>
          <p:cNvSpPr txBox="1">
            <a:spLocks noChangeArrowheads="1"/>
          </p:cNvSpPr>
          <p:nvPr/>
        </p:nvSpPr>
        <p:spPr bwMode="auto">
          <a:xfrm>
            <a:off x="1676400" y="2778125"/>
            <a:ext cx="88392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defTabSz="914400" eaLnBrk="1" fontAlgn="base" hangingPunct="1">
              <a:spcBef>
                <a:spcPct val="50000"/>
              </a:spcBef>
              <a:spcAft>
                <a:spcPct val="0"/>
              </a:spcAft>
              <a:buFont typeface="Wingdings" panose="05000000000000000000" pitchFamily="2" charset="2"/>
              <a:buChar char="Ø"/>
            </a:pPr>
            <a:r>
              <a:rPr lang="en-US" altLang="en-US" sz="1400" dirty="0">
                <a:solidFill>
                  <a:srgbClr val="000000"/>
                </a:solidFill>
              </a:rPr>
              <a:t>The Quantitative Analysis for establishing the Internal rating which measures the probability of default is based on the following parameters (each component is weighted at a specific level of importance):</a:t>
            </a:r>
          </a:p>
          <a:p>
            <a:pPr lvl="3" defTabSz="914400" eaLnBrk="1" fontAlgn="base" hangingPunct="1">
              <a:spcBef>
                <a:spcPct val="50000"/>
              </a:spcBef>
              <a:spcAft>
                <a:spcPct val="0"/>
              </a:spcAft>
              <a:buFont typeface="Wingdings" panose="05000000000000000000" pitchFamily="2" charset="2"/>
              <a:buChar char="Ø"/>
            </a:pPr>
            <a:r>
              <a:rPr lang="en-US" altLang="en-US" sz="1400" dirty="0">
                <a:solidFill>
                  <a:srgbClr val="000000"/>
                </a:solidFill>
              </a:rPr>
              <a:t>  </a:t>
            </a:r>
            <a:r>
              <a:rPr lang="en-US" altLang="en-US" sz="1200" dirty="0">
                <a:solidFill>
                  <a:srgbClr val="000000"/>
                </a:solidFill>
              </a:rPr>
              <a:t>Leverage Ratio - the relationship between debt and earnings (i.e. DEBT / EBITDA)</a:t>
            </a:r>
          </a:p>
          <a:p>
            <a:pPr lvl="3" defTabSz="914400" eaLnBrk="1" fontAlgn="base" hangingPunct="1">
              <a:spcBef>
                <a:spcPct val="50000"/>
              </a:spcBef>
              <a:spcAft>
                <a:spcPct val="0"/>
              </a:spcAft>
              <a:buFont typeface="Wingdings" panose="05000000000000000000" pitchFamily="2" charset="2"/>
              <a:buChar char="Ø"/>
            </a:pPr>
            <a:r>
              <a:rPr lang="en-US" altLang="en-US" sz="1200" dirty="0">
                <a:solidFill>
                  <a:srgbClr val="000000"/>
                </a:solidFill>
              </a:rPr>
              <a:t>  Capitalization Ratio – the relationship between the bank debt and the rest of the capital (Capital Leases, Bonds, Equity)</a:t>
            </a:r>
          </a:p>
          <a:p>
            <a:pPr lvl="3" defTabSz="914400" eaLnBrk="1" fontAlgn="base" hangingPunct="1">
              <a:spcBef>
                <a:spcPct val="50000"/>
              </a:spcBef>
              <a:spcAft>
                <a:spcPct val="0"/>
              </a:spcAft>
              <a:buFont typeface="Wingdings" panose="05000000000000000000" pitchFamily="2" charset="2"/>
              <a:buChar char="Ø"/>
            </a:pPr>
            <a:r>
              <a:rPr lang="en-US" altLang="en-US" sz="1200" dirty="0">
                <a:solidFill>
                  <a:srgbClr val="000000"/>
                </a:solidFill>
              </a:rPr>
              <a:t>  Coverage Ratio  - Issuer’s Cash Flow covering it’s debt obligations (interest and principal payments) </a:t>
            </a:r>
          </a:p>
          <a:p>
            <a:pPr lvl="3" defTabSz="914400" eaLnBrk="1" fontAlgn="base" hangingPunct="1">
              <a:spcBef>
                <a:spcPct val="50000"/>
              </a:spcBef>
              <a:spcAft>
                <a:spcPct val="0"/>
              </a:spcAft>
              <a:buFont typeface="Wingdings" panose="05000000000000000000" pitchFamily="2" charset="2"/>
              <a:buChar char="Ø"/>
            </a:pPr>
            <a:r>
              <a:rPr lang="en-US" altLang="en-US" sz="1200" dirty="0">
                <a:solidFill>
                  <a:srgbClr val="000000"/>
                </a:solidFill>
              </a:rPr>
              <a:t> Variance of Projections – based on the projections, the model typically assumes a certain haircut (10-30%) to the management’s projections and it tests it’s ability to pay its debt obligations.</a:t>
            </a:r>
          </a:p>
          <a:p>
            <a:pPr lvl="3" defTabSz="914400" eaLnBrk="1" fontAlgn="base" hangingPunct="1">
              <a:spcBef>
                <a:spcPct val="50000"/>
              </a:spcBef>
              <a:spcAft>
                <a:spcPct val="0"/>
              </a:spcAft>
              <a:buFont typeface="Wingdings" panose="05000000000000000000" pitchFamily="2" charset="2"/>
              <a:buChar char="Ø"/>
            </a:pPr>
            <a:r>
              <a:rPr lang="en-US" altLang="en-US" sz="1200" dirty="0">
                <a:solidFill>
                  <a:srgbClr val="000000"/>
                </a:solidFill>
              </a:rPr>
              <a:t>  The Quantitative approach adjusts up or down based on industry characteristics (Recession resistance, cyclical, or event driven).</a:t>
            </a:r>
          </a:p>
          <a:p>
            <a:pPr lvl="3" defTabSz="914400" eaLnBrk="1" fontAlgn="base" hangingPunct="1">
              <a:spcBef>
                <a:spcPct val="50000"/>
              </a:spcBef>
              <a:spcAft>
                <a:spcPct val="0"/>
              </a:spcAft>
            </a:pPr>
            <a:endParaRPr lang="en-US" altLang="en-US" sz="1200" dirty="0">
              <a:solidFill>
                <a:srgbClr val="000000"/>
              </a:solidFill>
            </a:endParaRPr>
          </a:p>
          <a:p>
            <a:pPr lvl="1" defTabSz="914400" eaLnBrk="1" fontAlgn="base" hangingPunct="1">
              <a:spcBef>
                <a:spcPct val="50000"/>
              </a:spcBef>
              <a:spcAft>
                <a:spcPct val="0"/>
              </a:spcAft>
              <a:buFont typeface="Wingdings" panose="05000000000000000000" pitchFamily="2" charset="2"/>
              <a:buChar char="Ø"/>
            </a:pPr>
            <a:r>
              <a:rPr lang="en-US" altLang="en-US" sz="1200" dirty="0">
                <a:solidFill>
                  <a:srgbClr val="000000"/>
                </a:solidFill>
              </a:rPr>
              <a:t> </a:t>
            </a:r>
            <a:r>
              <a:rPr lang="en-US" altLang="en-US" sz="1400" dirty="0">
                <a:solidFill>
                  <a:srgbClr val="000000"/>
                </a:solidFill>
              </a:rPr>
              <a:t>The Qualitative Analysis is subjective based on each bank’s internal policy. The Analysis would include strength of management, support from the equity sponsor, recovery analysis (asset collateral) and outlook.</a:t>
            </a:r>
          </a:p>
        </p:txBody>
      </p:sp>
      <p:sp>
        <p:nvSpPr>
          <p:cNvPr id="18438" name="Text Box 9">
            <a:extLst>
              <a:ext uri="{FF2B5EF4-FFF2-40B4-BE49-F238E27FC236}">
                <a16:creationId xmlns:a16="http://schemas.microsoft.com/office/drawing/2014/main" id="{A186E17E-A176-4BDA-AC4B-9A713891A3DE}"/>
              </a:ext>
            </a:extLst>
          </p:cNvPr>
          <p:cNvSpPr txBox="1">
            <a:spLocks noChangeArrowheads="1"/>
          </p:cNvSpPr>
          <p:nvPr/>
        </p:nvSpPr>
        <p:spPr bwMode="auto">
          <a:xfrm>
            <a:off x="7467600" y="1752600"/>
            <a:ext cx="2895600" cy="8318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50000"/>
              </a:spcBef>
              <a:spcAft>
                <a:spcPct val="0"/>
              </a:spcAft>
            </a:pPr>
            <a:r>
              <a:rPr lang="en-US" altLang="en-US" sz="1200" b="1" i="1">
                <a:solidFill>
                  <a:srgbClr val="000000"/>
                </a:solidFill>
              </a:rPr>
              <a:t>The Typical Scale is 1-10, 1 being with very limited risk to default and 10 the issuer being in bankruptcy with no chance  of recovery</a:t>
            </a:r>
          </a:p>
        </p:txBody>
      </p:sp>
      <p:sp>
        <p:nvSpPr>
          <p:cNvPr id="18439" name="Line 10">
            <a:extLst>
              <a:ext uri="{FF2B5EF4-FFF2-40B4-BE49-F238E27FC236}">
                <a16:creationId xmlns:a16="http://schemas.microsoft.com/office/drawing/2014/main" id="{097BF567-BD89-49B6-970B-91817264B6F0}"/>
              </a:ext>
            </a:extLst>
          </p:cNvPr>
          <p:cNvSpPr>
            <a:spLocks noChangeShapeType="1"/>
          </p:cNvSpPr>
          <p:nvPr/>
        </p:nvSpPr>
        <p:spPr bwMode="auto">
          <a:xfrm flipH="1">
            <a:off x="5410200" y="1981199"/>
            <a:ext cx="2057400" cy="27214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a:solidFill>
                <a:srgbClr val="000000"/>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2F2EA20-243E-4C4B-865C-160C8113BCF6}"/>
              </a:ext>
            </a:extLst>
          </p:cNvPr>
          <p:cNvSpPr>
            <a:spLocks noGrp="1"/>
          </p:cNvSpPr>
          <p:nvPr>
            <p:ph type="title"/>
          </p:nvPr>
        </p:nvSpPr>
        <p:spPr>
          <a:xfrm>
            <a:off x="492370" y="516836"/>
            <a:ext cx="3084844" cy="1961086"/>
          </a:xfrm>
        </p:spPr>
        <p:txBody>
          <a:bodyPr>
            <a:normAutofit/>
          </a:bodyPr>
          <a:lstStyle/>
          <a:p>
            <a:r>
              <a:rPr lang="en-US" sz="3700">
                <a:solidFill>
                  <a:srgbClr val="FFFFFF"/>
                </a:solidFill>
              </a:rPr>
              <a:t>The Three Main Areas of Credit Analysis:</a:t>
            </a:r>
          </a:p>
        </p:txBody>
      </p:sp>
      <p:cxnSp>
        <p:nvCxnSpPr>
          <p:cNvPr id="13"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91C2C8-D9C0-4BD4-9DF8-FD4B3FA8F3A6}"/>
              </a:ext>
            </a:extLst>
          </p:cNvPr>
          <p:cNvSpPr>
            <a:spLocks noGrp="1"/>
          </p:cNvSpPr>
          <p:nvPr>
            <p:ph idx="1"/>
          </p:nvPr>
        </p:nvSpPr>
        <p:spPr>
          <a:xfrm>
            <a:off x="571752" y="2799654"/>
            <a:ext cx="3005462" cy="3189665"/>
          </a:xfrm>
        </p:spPr>
        <p:txBody>
          <a:bodyPr>
            <a:normAutofit/>
          </a:bodyPr>
          <a:lstStyle/>
          <a:p>
            <a:pPr fontAlgn="base"/>
            <a:r>
              <a:rPr lang="en-US" sz="1800">
                <a:solidFill>
                  <a:srgbClr val="FFFFFF"/>
                </a:solidFill>
              </a:rPr>
              <a:t>Review of financial statements and apply credit related ratios</a:t>
            </a:r>
          </a:p>
          <a:p>
            <a:pPr fontAlgn="base"/>
            <a:r>
              <a:rPr lang="en-US" sz="1800">
                <a:solidFill>
                  <a:srgbClr val="FFFFFF"/>
                </a:solidFill>
              </a:rPr>
              <a:t>Debt Capacity Analysis</a:t>
            </a:r>
          </a:p>
          <a:p>
            <a:pPr fontAlgn="base"/>
            <a:r>
              <a:rPr lang="en-US" sz="1800">
                <a:solidFill>
                  <a:srgbClr val="FFFFFF"/>
                </a:solidFill>
              </a:rPr>
              <a:t>Risk and Credit Restructure Analysis</a:t>
            </a:r>
          </a:p>
          <a:p>
            <a:pPr fontAlgn="base"/>
            <a:r>
              <a:rPr lang="en-US" sz="1800">
                <a:solidFill>
                  <a:srgbClr val="FFFFFF"/>
                </a:solidFill>
              </a:rPr>
              <a:t> </a:t>
            </a:r>
          </a:p>
          <a:p>
            <a:endParaRPr lang="en-US" sz="1800">
              <a:solidFill>
                <a:srgbClr val="FFFFFF"/>
              </a:solidFill>
            </a:endParaRPr>
          </a:p>
        </p:txBody>
      </p:sp>
      <p:pic>
        <p:nvPicPr>
          <p:cNvPr id="4" name="Picture 3">
            <a:extLst>
              <a:ext uri="{FF2B5EF4-FFF2-40B4-BE49-F238E27FC236}">
                <a16:creationId xmlns:a16="http://schemas.microsoft.com/office/drawing/2014/main" id="{1559C1B7-FBA0-49F0-88F3-7AE266BFF763}"/>
              </a:ext>
            </a:extLst>
          </p:cNvPr>
          <p:cNvPicPr>
            <a:picLocks noChangeAspect="1"/>
          </p:cNvPicPr>
          <p:nvPr/>
        </p:nvPicPr>
        <p:blipFill>
          <a:blip r:embed="rId2"/>
          <a:stretch>
            <a:fillRect/>
          </a:stretch>
        </p:blipFill>
        <p:spPr>
          <a:xfrm>
            <a:off x="4742017" y="919195"/>
            <a:ext cx="6798082" cy="5019610"/>
          </a:xfrm>
          <a:prstGeom prst="rect">
            <a:avLst/>
          </a:prstGeom>
        </p:spPr>
      </p:pic>
      <p:sp>
        <p:nvSpPr>
          <p:cNvPr id="5" name="Oval 4">
            <a:extLst>
              <a:ext uri="{FF2B5EF4-FFF2-40B4-BE49-F238E27FC236}">
                <a16:creationId xmlns:a16="http://schemas.microsoft.com/office/drawing/2014/main" id="{E5679BC1-DA4C-427D-9122-2D0E325BBD61}"/>
              </a:ext>
            </a:extLst>
          </p:cNvPr>
          <p:cNvSpPr/>
          <p:nvPr/>
        </p:nvSpPr>
        <p:spPr>
          <a:xfrm>
            <a:off x="4800600" y="4490357"/>
            <a:ext cx="1698171" cy="1709057"/>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483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7BBE2-1C47-4895-B389-F51F9AC3B91C}"/>
              </a:ext>
            </a:extLst>
          </p:cNvPr>
          <p:cNvSpPr>
            <a:spLocks noGrp="1"/>
          </p:cNvSpPr>
          <p:nvPr>
            <p:ph type="ctrTitle"/>
          </p:nvPr>
        </p:nvSpPr>
        <p:spPr>
          <a:xfrm>
            <a:off x="1097280" y="758952"/>
            <a:ext cx="10058400" cy="3566160"/>
          </a:xfrm>
        </p:spPr>
        <p:txBody>
          <a:bodyPr>
            <a:normAutofit/>
          </a:bodyPr>
          <a:lstStyle/>
          <a:p>
            <a:pPr marL="91440" lvl="0" indent="-91440" fontAlgn="base">
              <a:lnSpc>
                <a:spcPct val="100000"/>
              </a:lnSpc>
              <a:spcBef>
                <a:spcPts val="1200"/>
              </a:spcBef>
              <a:spcAft>
                <a:spcPts val="200"/>
              </a:spcAft>
              <a:buClr>
                <a:srgbClr val="4638D8"/>
              </a:buClr>
              <a:buSzPct val="100000"/>
              <a:buFont typeface="Calibri" panose="020F0502020204030204" pitchFamily="34" charset="0"/>
              <a:buChar char=" "/>
            </a:pPr>
            <a:r>
              <a:rPr lang="en-US" sz="5400" b="1" kern="150">
                <a:solidFill>
                  <a:srgbClr val="1F3763"/>
                </a:solidFill>
                <a:latin typeface="Calibri Light" panose="020F0302020204030204" pitchFamily="34" charset="0"/>
                <a:cs typeface="Mangal" panose="02040503050203030202" pitchFamily="18" charset="0"/>
              </a:rPr>
              <a:t>Review of financial statements and apply credit related ratios</a:t>
            </a:r>
            <a:endParaRPr lang="en-US" sz="5400" b="1" kern="150" dirty="0">
              <a:solidFill>
                <a:srgbClr val="1F3763"/>
              </a:solidFill>
              <a:latin typeface="Calibri Light" panose="020F0302020204030204" pitchFamily="34" charset="0"/>
              <a:cs typeface="Mangal" panose="02040503050203030202" pitchFamily="18" charset="0"/>
            </a:endParaRPr>
          </a:p>
        </p:txBody>
      </p:sp>
    </p:spTree>
    <p:extLst>
      <p:ext uri="{BB962C8B-B14F-4D97-AF65-F5344CB8AC3E}">
        <p14:creationId xmlns:p14="http://schemas.microsoft.com/office/powerpoint/2010/main" val="3812792294"/>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324A59"/>
      </a:dk2>
      <a:lt2>
        <a:srgbClr val="E7E8E2"/>
      </a:lt2>
      <a:accent1>
        <a:srgbClr val="4638D8"/>
      </a:accent1>
      <a:accent2>
        <a:srgbClr val="265AC6"/>
      </a:accent2>
      <a:accent3>
        <a:srgbClr val="38AFD8"/>
      </a:accent3>
      <a:accent4>
        <a:srgbClr val="26C6AD"/>
      </a:accent4>
      <a:accent5>
        <a:srgbClr val="38D87C"/>
      </a:accent5>
      <a:accent6>
        <a:srgbClr val="26C627"/>
      </a:accent6>
      <a:hlink>
        <a:srgbClr val="267253"/>
      </a:hlink>
      <a:folHlink>
        <a:srgbClr val="4C4C4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1691</Words>
  <Application>Microsoft Office PowerPoint</Application>
  <PresentationFormat>Widescreen</PresentationFormat>
  <Paragraphs>165</Paragraphs>
  <Slides>28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28</vt:i4>
      </vt:variant>
    </vt:vector>
  </HeadingPairs>
  <TitlesOfParts>
    <vt:vector size="37" baseType="lpstr">
      <vt:lpstr>Arial</vt:lpstr>
      <vt:lpstr>Calibri</vt:lpstr>
      <vt:lpstr>Calibri Light</vt:lpstr>
      <vt:lpstr>Courier New</vt:lpstr>
      <vt:lpstr>Symbol</vt:lpstr>
      <vt:lpstr>Times New Roman</vt:lpstr>
      <vt:lpstr>Wingdings</vt:lpstr>
      <vt:lpstr>RetrospectVTI</vt:lpstr>
      <vt:lpstr>Default Design</vt:lpstr>
      <vt:lpstr>Credit and Banking</vt:lpstr>
      <vt:lpstr>Banking - Overview</vt:lpstr>
      <vt:lpstr>Banking Overview</vt:lpstr>
      <vt:lpstr>Corporate Banking &amp; Credit Overview</vt:lpstr>
      <vt:lpstr>PowerPoint Presentation</vt:lpstr>
      <vt:lpstr>PowerPoint Presentation</vt:lpstr>
      <vt:lpstr>PowerPoint Presentation</vt:lpstr>
      <vt:lpstr>The Three Main Areas of Credit Analysis:</vt:lpstr>
      <vt:lpstr>Review of financial statements and apply credit related ratios</vt:lpstr>
      <vt:lpstr>Understanding Financial Statements</vt:lpstr>
      <vt:lpstr>The Income Statement </vt:lpstr>
      <vt:lpstr>The Balance Sheet</vt:lpstr>
      <vt:lpstr>The Cash Flow Statement</vt:lpstr>
      <vt:lpstr>Objective of Ratio Analysis and Credit Parameters</vt:lpstr>
      <vt:lpstr>Usefulness of Ratio Analysis</vt:lpstr>
      <vt:lpstr>Financial Ratios</vt:lpstr>
      <vt:lpstr>Five areas that the Risk Credit Analysis should focus:</vt:lpstr>
      <vt:lpstr>Credit Risk Analysis</vt:lpstr>
      <vt:lpstr>Debt Capacity Analysis </vt:lpstr>
      <vt:lpstr>Objective of Debt Capacity Analysis  </vt:lpstr>
      <vt:lpstr>Debt Capacity based on Total Leverage</vt:lpstr>
      <vt:lpstr>Debt Capacity Based on Loan to Value (Total Debt /Total Assets or Total Debt / Enterprise Value)</vt:lpstr>
      <vt:lpstr>Debt Capacity Based on Loan to Value (Total Debt /Total Assets or Total Debt / Enterprise Value)</vt:lpstr>
      <vt:lpstr>Debt Capacity Based on Debt Coverage Ratio (DCR) </vt:lpstr>
      <vt:lpstr>Risk and Credit Restructure Analysis </vt:lpstr>
      <vt:lpstr>Objective of Risk and Credit Structure Analysis</vt:lpstr>
      <vt:lpstr>Recovery Analysis</vt:lpstr>
      <vt:lpstr>Cost of Capital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and Banking</dc:title>
  <dc:creator>Chris Droussiotis</dc:creator>
  <cp:lastModifiedBy>Chris Droussiotis</cp:lastModifiedBy>
  <cp:revision>1</cp:revision>
  <dcterms:created xsi:type="dcterms:W3CDTF">2019-07-02T12:15:36Z</dcterms:created>
  <dcterms:modified xsi:type="dcterms:W3CDTF">2019-07-02T12:24:16Z</dcterms:modified>
</cp:coreProperties>
</file>