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51" r:id="rId2"/>
    <p:sldId id="332" r:id="rId3"/>
    <p:sldId id="352" r:id="rId4"/>
    <p:sldId id="348" r:id="rId5"/>
    <p:sldId id="349" r:id="rId6"/>
    <p:sldId id="333" r:id="rId7"/>
    <p:sldId id="334" r:id="rId8"/>
    <p:sldId id="335" r:id="rId9"/>
    <p:sldId id="336" r:id="rId10"/>
    <p:sldId id="337" r:id="rId11"/>
  </p:sldIdLst>
  <p:sldSz cx="12188825"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29" autoAdjust="0"/>
  </p:normalViewPr>
  <p:slideViewPr>
    <p:cSldViewPr showGuides="1">
      <p:cViewPr varScale="1">
        <p:scale>
          <a:sx n="60" d="100"/>
          <a:sy n="60" d="100"/>
        </p:scale>
        <p:origin x="61" y="55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6/29/2020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6/29/2020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6/29/2020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6/29/2020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6/29/2020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6/29/2020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6/29/2020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6/29/2020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6/29/2020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6/29/2020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6/29/2020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1812" y="1828800"/>
            <a:ext cx="10591800" cy="2895600"/>
          </a:xfrm>
        </p:spPr>
        <p:txBody>
          <a:bodyPr>
            <a:normAutofit/>
          </a:bodyPr>
          <a:lstStyle/>
          <a:p>
            <a:r>
              <a:rPr lang="en-US" b="1" dirty="0"/>
              <a:t>Case Study I: </a:t>
            </a:r>
            <a:br>
              <a:rPr lang="en-US" b="1" dirty="0"/>
            </a:br>
            <a:r>
              <a:rPr lang="en-US" sz="4400" b="1" dirty="0"/>
              <a:t>Leveraged Buyout Transaction (LBO), Public to Private (Hypothetical): AK Steel</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9</a:t>
            </a:r>
          </a:p>
          <a:p>
            <a:r>
              <a:rPr lang="en-US" dirty="0"/>
              <a:t>“An Analytical Approach to Investments, Finance and Credit”</a:t>
            </a:r>
          </a:p>
        </p:txBody>
      </p:sp>
    </p:spTree>
    <p:extLst>
      <p:ext uri="{BB962C8B-B14F-4D97-AF65-F5344CB8AC3E}">
        <p14:creationId xmlns:p14="http://schemas.microsoft.com/office/powerpoint/2010/main" val="293108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4724400"/>
            <a:ext cx="3886200" cy="604157"/>
          </a:xfrm>
        </p:spPr>
        <p:txBody>
          <a:bodyPr>
            <a:normAutofit fontScale="90000"/>
          </a:bodyPr>
          <a:lstStyle/>
          <a:p>
            <a:r>
              <a:rPr lang="en-US" b="1" dirty="0"/>
              <a:t>Case Study: Leveraged Buyout Transaction (LBO), Public to Private (Hypothetical): AK Steel –</a:t>
            </a:r>
            <a:br>
              <a:rPr lang="en-US" b="1" dirty="0"/>
            </a:br>
            <a:br>
              <a:rPr lang="en-US" b="1" dirty="0"/>
            </a:br>
            <a:r>
              <a:rPr lang="en-US" b="1" dirty="0"/>
              <a:t> </a:t>
            </a:r>
            <a:r>
              <a:rPr lang="en-US" b="1" dirty="0">
                <a:solidFill>
                  <a:srgbClr val="FFFF00"/>
                </a:solidFill>
              </a:rPr>
              <a:t>PROJECTIONS AND EQUITY RETURN</a:t>
            </a:r>
            <a:endParaRPr lang="en-US" b="1" dirty="0"/>
          </a:p>
        </p:txBody>
      </p:sp>
      <p:pic>
        <p:nvPicPr>
          <p:cNvPr id="2" name="Content Placeholder 1">
            <a:extLst>
              <a:ext uri="{FF2B5EF4-FFF2-40B4-BE49-F238E27FC236}">
                <a16:creationId xmlns:a16="http://schemas.microsoft.com/office/drawing/2014/main" id="{EB548EE8-41C0-4A7B-951B-534F6121D5C2}"/>
              </a:ext>
            </a:extLst>
          </p:cNvPr>
          <p:cNvPicPr>
            <a:picLocks noGrp="1" noChangeAspect="1"/>
          </p:cNvPicPr>
          <p:nvPr>
            <p:ph idx="1"/>
          </p:nvPr>
        </p:nvPicPr>
        <p:blipFill>
          <a:blip r:embed="rId2"/>
          <a:stretch>
            <a:fillRect/>
          </a:stretch>
        </p:blipFill>
        <p:spPr>
          <a:xfrm>
            <a:off x="4012202" y="985156"/>
            <a:ext cx="7974419" cy="5562743"/>
          </a:xfrm>
          <a:prstGeom prst="rect">
            <a:avLst/>
          </a:prstGeom>
          <a:solidFill>
            <a:schemeClr val="tx2"/>
          </a:solidFill>
        </p:spPr>
      </p:pic>
    </p:spTree>
    <p:extLst>
      <p:ext uri="{BB962C8B-B14F-4D97-AF65-F5344CB8AC3E}">
        <p14:creationId xmlns:p14="http://schemas.microsoft.com/office/powerpoint/2010/main" val="269891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1812" y="207498"/>
            <a:ext cx="10668000" cy="762000"/>
          </a:xfrm>
        </p:spPr>
        <p:txBody>
          <a:bodyPr>
            <a:normAutofit fontScale="90000"/>
          </a:bodyPr>
          <a:lstStyle/>
          <a:p>
            <a:r>
              <a:rPr lang="en-US" b="1" dirty="0"/>
              <a:t>Case Study: Leveraged Buyout Transaction (LBO), Public to Private (Hypothetical): AK Steel</a:t>
            </a:r>
          </a:p>
        </p:txBody>
      </p:sp>
      <p:sp>
        <p:nvSpPr>
          <p:cNvPr id="14" name="Content Placeholder 13"/>
          <p:cNvSpPr>
            <a:spLocks noGrp="1"/>
          </p:cNvSpPr>
          <p:nvPr>
            <p:ph idx="1"/>
          </p:nvPr>
        </p:nvSpPr>
        <p:spPr>
          <a:xfrm>
            <a:off x="33854" y="1143000"/>
            <a:ext cx="10896600" cy="4800600"/>
          </a:xfrm>
        </p:spPr>
        <p:txBody>
          <a:bodyPr>
            <a:normAutofit/>
          </a:bodyPr>
          <a:lstStyle/>
          <a:p>
            <a:pPr marL="231775" lvl="1" indent="0">
              <a:buNone/>
            </a:pPr>
            <a:r>
              <a:rPr lang="en-US" b="1" u="sng" dirty="0"/>
              <a:t>Company Information</a:t>
            </a:r>
          </a:p>
          <a:p>
            <a:pPr lvl="1"/>
            <a:endParaRPr lang="en-US" b="1" dirty="0"/>
          </a:p>
          <a:p>
            <a:pPr lvl="1"/>
            <a:endParaRPr lang="en-US" b="1" dirty="0"/>
          </a:p>
        </p:txBody>
      </p:sp>
      <p:pic>
        <p:nvPicPr>
          <p:cNvPr id="2" name="Picture 1">
            <a:extLst>
              <a:ext uri="{FF2B5EF4-FFF2-40B4-BE49-F238E27FC236}">
                <a16:creationId xmlns:a16="http://schemas.microsoft.com/office/drawing/2014/main" id="{007CA71A-0E1C-48C9-8FE3-C61C071529C2}"/>
              </a:ext>
            </a:extLst>
          </p:cNvPr>
          <p:cNvPicPr>
            <a:picLocks noChangeAspect="1"/>
          </p:cNvPicPr>
          <p:nvPr/>
        </p:nvPicPr>
        <p:blipFill>
          <a:blip r:embed="rId2"/>
          <a:stretch>
            <a:fillRect/>
          </a:stretch>
        </p:blipFill>
        <p:spPr>
          <a:xfrm>
            <a:off x="6752240" y="1423975"/>
            <a:ext cx="4538133" cy="4326467"/>
          </a:xfrm>
          <a:prstGeom prst="rect">
            <a:avLst/>
          </a:prstGeom>
          <a:solidFill>
            <a:schemeClr val="tx2"/>
          </a:solidFill>
        </p:spPr>
      </p:pic>
      <p:sp>
        <p:nvSpPr>
          <p:cNvPr id="3" name="Rectangle 2">
            <a:extLst>
              <a:ext uri="{FF2B5EF4-FFF2-40B4-BE49-F238E27FC236}">
                <a16:creationId xmlns:a16="http://schemas.microsoft.com/office/drawing/2014/main" id="{07AD79DB-A4D1-441E-AA0A-5A39DE12F493}"/>
              </a:ext>
            </a:extLst>
          </p:cNvPr>
          <p:cNvSpPr/>
          <p:nvPr/>
        </p:nvSpPr>
        <p:spPr>
          <a:xfrm>
            <a:off x="379412" y="1726302"/>
            <a:ext cx="5562600" cy="3000821"/>
          </a:xfrm>
          <a:prstGeom prst="rect">
            <a:avLst/>
          </a:prstGeom>
        </p:spPr>
        <p:txBody>
          <a:bodyPr wrap="square">
            <a:spAutoFit/>
          </a:bodyPr>
          <a:lstStyle/>
          <a:p>
            <a:pPr>
              <a:spcBef>
                <a:spcPts val="1800"/>
              </a:spcBef>
              <a:spcAft>
                <a:spcPts val="600"/>
              </a:spcAft>
            </a:pPr>
            <a:r>
              <a:rPr lang="en-US" sz="2000" b="1" dirty="0">
                <a:latin typeface="Times New Roman" panose="02020603050405020304" pitchFamily="18" charset="0"/>
              </a:rPr>
              <a:t>AK Steel: Company Overview (Description Taken Out of the 2018 10K)</a:t>
            </a:r>
          </a:p>
          <a:p>
            <a:pPr>
              <a:spcAft>
                <a:spcPts val="1000"/>
              </a:spcAft>
            </a:pPr>
            <a:r>
              <a:rPr lang="en-US" dirty="0">
                <a:latin typeface="Times New Roman" panose="02020603050405020304" pitchFamily="18" charset="0"/>
                <a:ea typeface="Calibri" panose="020F0502020204030204" pitchFamily="34" charset="0"/>
              </a:rPr>
              <a:t>AK Steel Corporation (AK Steel) is a leading producer of flat-rolled carbon, stainless, and electrical steel products primarily for the automotive, infrastructure and manufacturing, and electrical power generation and distribution markets. AK’s holding subsidiaries also provide customer solutions with carbon and stainless-steel tubing products, tool design, and hot-and-cold-stamped steel components and assemblies. </a:t>
            </a:r>
          </a:p>
        </p:txBody>
      </p:sp>
    </p:spTree>
    <p:extLst>
      <p:ext uri="{BB962C8B-B14F-4D97-AF65-F5344CB8AC3E}">
        <p14:creationId xmlns:p14="http://schemas.microsoft.com/office/powerpoint/2010/main" val="387069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1812" y="207498"/>
            <a:ext cx="10668000" cy="762000"/>
          </a:xfrm>
        </p:spPr>
        <p:txBody>
          <a:bodyPr>
            <a:normAutofit fontScale="90000"/>
          </a:bodyPr>
          <a:lstStyle/>
          <a:p>
            <a:r>
              <a:rPr lang="en-US" b="1" dirty="0"/>
              <a:t>Case Study: Leveraged Buyout Transaction (LBO), Public to Private (Hypothetical): AK Steel</a:t>
            </a:r>
          </a:p>
        </p:txBody>
      </p:sp>
      <p:sp>
        <p:nvSpPr>
          <p:cNvPr id="14" name="Content Placeholder 13"/>
          <p:cNvSpPr>
            <a:spLocks noGrp="1"/>
          </p:cNvSpPr>
          <p:nvPr>
            <p:ph idx="1"/>
          </p:nvPr>
        </p:nvSpPr>
        <p:spPr>
          <a:xfrm>
            <a:off x="33854" y="1143000"/>
            <a:ext cx="10896600" cy="4800600"/>
          </a:xfrm>
        </p:spPr>
        <p:txBody>
          <a:bodyPr>
            <a:normAutofit/>
          </a:bodyPr>
          <a:lstStyle/>
          <a:p>
            <a:pPr marL="231775" lvl="1" indent="0">
              <a:buNone/>
            </a:pPr>
            <a:r>
              <a:rPr lang="en-US" b="1" u="sng" dirty="0"/>
              <a:t>Company Information</a:t>
            </a:r>
          </a:p>
          <a:p>
            <a:pPr lvl="1"/>
            <a:endParaRPr lang="en-US" b="1" dirty="0"/>
          </a:p>
          <a:p>
            <a:pPr lvl="1"/>
            <a:endParaRPr lang="en-US" b="1" dirty="0"/>
          </a:p>
        </p:txBody>
      </p:sp>
      <p:pic>
        <p:nvPicPr>
          <p:cNvPr id="4" name="Picture 3">
            <a:extLst>
              <a:ext uri="{FF2B5EF4-FFF2-40B4-BE49-F238E27FC236}">
                <a16:creationId xmlns:a16="http://schemas.microsoft.com/office/drawing/2014/main" id="{307E7705-401B-423E-9773-386C988AD366}"/>
              </a:ext>
            </a:extLst>
          </p:cNvPr>
          <p:cNvPicPr>
            <a:picLocks noChangeAspect="1"/>
          </p:cNvPicPr>
          <p:nvPr/>
        </p:nvPicPr>
        <p:blipFill>
          <a:blip r:embed="rId2"/>
          <a:stretch>
            <a:fillRect/>
          </a:stretch>
        </p:blipFill>
        <p:spPr>
          <a:xfrm>
            <a:off x="379412" y="1752600"/>
            <a:ext cx="10694904" cy="4724400"/>
          </a:xfrm>
          <a:prstGeom prst="rect">
            <a:avLst/>
          </a:prstGeom>
          <a:solidFill>
            <a:schemeClr val="tx2"/>
          </a:solidFill>
        </p:spPr>
      </p:pic>
    </p:spTree>
    <p:extLst>
      <p:ext uri="{BB962C8B-B14F-4D97-AF65-F5344CB8AC3E}">
        <p14:creationId xmlns:p14="http://schemas.microsoft.com/office/powerpoint/2010/main" val="133870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155944"/>
            <a:ext cx="10668000" cy="762000"/>
          </a:xfrm>
        </p:spPr>
        <p:txBody>
          <a:bodyPr>
            <a:normAutofit fontScale="90000"/>
          </a:bodyPr>
          <a:lstStyle/>
          <a:p>
            <a:r>
              <a:rPr lang="en-US" b="1" dirty="0"/>
              <a:t>Case Study: Leveraged Buyout Transaction (LBO), Public to Private (Hypothetical): AK Steel</a:t>
            </a:r>
          </a:p>
        </p:txBody>
      </p:sp>
      <p:sp>
        <p:nvSpPr>
          <p:cNvPr id="14" name="Content Placeholder 13"/>
          <p:cNvSpPr>
            <a:spLocks noGrp="1"/>
          </p:cNvSpPr>
          <p:nvPr>
            <p:ph idx="1"/>
          </p:nvPr>
        </p:nvSpPr>
        <p:spPr>
          <a:xfrm>
            <a:off x="227012" y="1143000"/>
            <a:ext cx="11734800" cy="5562600"/>
          </a:xfrm>
        </p:spPr>
        <p:txBody>
          <a:bodyPr>
            <a:normAutofit fontScale="92500"/>
          </a:bodyPr>
          <a:lstStyle/>
          <a:p>
            <a:pPr marL="0" indent="0">
              <a:buNone/>
            </a:pPr>
            <a:r>
              <a:rPr lang="en-US" b="1" u="sng" dirty="0"/>
              <a:t>Transaction Description</a:t>
            </a:r>
          </a:p>
          <a:p>
            <a:r>
              <a:rPr lang="en-US" dirty="0"/>
              <a:t>It’s Friday, March 1, 2019 at 4:00 p.m. AK Steel’s (AKS) stock price just closed at $3.00.</a:t>
            </a:r>
          </a:p>
          <a:p>
            <a:r>
              <a:rPr lang="en-US" dirty="0"/>
              <a:t> H&amp;H Capital Partners (H&amp;H), a PE firm, is interested in announcing first thing on Monday morning, March 4, 2019, a tender offer (TO) by filing with the SEC an intention to buy 100% of AKS’s stock (currently, AKS has 316.31 million shares outstanding). </a:t>
            </a:r>
          </a:p>
          <a:p>
            <a:r>
              <a:rPr lang="en-US" dirty="0"/>
              <a:t>Before the announcement is made, H&amp;H approached JPJ, an investment bank, to see how they could advise them on the structure of the deal and help them raise bank loans and bonds, which will be used as part of the LBO financing. </a:t>
            </a:r>
          </a:p>
          <a:p>
            <a:r>
              <a:rPr lang="en-US" dirty="0"/>
              <a:t>It is important that the deal has the right structure that need to be supported by the following:</a:t>
            </a:r>
          </a:p>
          <a:p>
            <a:pPr marL="688975" lvl="1" indent="-457200">
              <a:buFont typeface="+mj-lt"/>
              <a:buAutoNum type="arabicPeriod"/>
            </a:pPr>
            <a:r>
              <a:rPr lang="en-US" dirty="0"/>
              <a:t> The loan and bond markets; </a:t>
            </a:r>
          </a:p>
          <a:p>
            <a:pPr marL="688975" lvl="1" indent="-457200">
              <a:buFont typeface="+mj-lt"/>
              <a:buAutoNum type="arabicPeriod"/>
            </a:pPr>
            <a:r>
              <a:rPr lang="en-US" dirty="0"/>
              <a:t>Meet H&amp;H’s target return of at least 30%; and</a:t>
            </a:r>
          </a:p>
          <a:p>
            <a:pPr marL="688975" lvl="1" indent="-457200">
              <a:buFont typeface="+mj-lt"/>
              <a:buAutoNum type="arabicPeriod"/>
            </a:pPr>
            <a:r>
              <a:rPr lang="en-US" dirty="0"/>
              <a:t> Shareholder support  which means the purchase price of the stock is attractive enough (30%-premium)  -able to secure the majority of the shareholders who are willing to sell their stock for cash without a significant proxy fight. </a:t>
            </a:r>
          </a:p>
          <a:p>
            <a:pPr marL="231775" lvl="1" indent="0">
              <a:buNone/>
            </a:pPr>
            <a:endParaRPr lang="en-US" sz="2400" b="1" dirty="0"/>
          </a:p>
        </p:txBody>
      </p:sp>
    </p:spTree>
    <p:extLst>
      <p:ext uri="{BB962C8B-B14F-4D97-AF65-F5344CB8AC3E}">
        <p14:creationId xmlns:p14="http://schemas.microsoft.com/office/powerpoint/2010/main" val="2351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381000"/>
            <a:ext cx="10668000" cy="762000"/>
          </a:xfrm>
        </p:spPr>
        <p:txBody>
          <a:bodyPr>
            <a:normAutofit fontScale="90000"/>
          </a:bodyPr>
          <a:lstStyle/>
          <a:p>
            <a:r>
              <a:rPr lang="en-US" b="1" dirty="0"/>
              <a:t>Case Study: Leveraged Buyout Transaction (LBO), Public to Private (Hypothetical): AK Steel</a:t>
            </a:r>
          </a:p>
        </p:txBody>
      </p:sp>
      <p:pic>
        <p:nvPicPr>
          <p:cNvPr id="2" name="Content Placeholder 1">
            <a:extLst>
              <a:ext uri="{FF2B5EF4-FFF2-40B4-BE49-F238E27FC236}">
                <a16:creationId xmlns:a16="http://schemas.microsoft.com/office/drawing/2014/main" id="{BD4C5D84-00FC-4ECD-872B-6E27C8EEAC58}"/>
              </a:ext>
            </a:extLst>
          </p:cNvPr>
          <p:cNvPicPr>
            <a:picLocks noGrp="1" noChangeAspect="1"/>
          </p:cNvPicPr>
          <p:nvPr>
            <p:ph idx="1"/>
          </p:nvPr>
        </p:nvPicPr>
        <p:blipFill>
          <a:blip r:embed="rId2"/>
          <a:stretch>
            <a:fillRect/>
          </a:stretch>
        </p:blipFill>
        <p:spPr>
          <a:xfrm>
            <a:off x="531811" y="1295400"/>
            <a:ext cx="9982201" cy="5285180"/>
          </a:xfrm>
          <a:prstGeom prst="rect">
            <a:avLst/>
          </a:prstGeom>
          <a:solidFill>
            <a:schemeClr val="tx2"/>
          </a:solidFill>
        </p:spPr>
      </p:pic>
    </p:spTree>
    <p:extLst>
      <p:ext uri="{BB962C8B-B14F-4D97-AF65-F5344CB8AC3E}">
        <p14:creationId xmlns:p14="http://schemas.microsoft.com/office/powerpoint/2010/main" val="396721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58824" y="1524000"/>
            <a:ext cx="10896600" cy="4800600"/>
          </a:xfrm>
        </p:spPr>
        <p:txBody>
          <a:bodyPr>
            <a:normAutofit/>
          </a:bodyPr>
          <a:lstStyle/>
          <a:p>
            <a:pPr lvl="1"/>
            <a:endParaRPr lang="en-US" b="1" dirty="0"/>
          </a:p>
          <a:p>
            <a:pPr lvl="1"/>
            <a:r>
              <a:rPr lang="en-US" b="1" u="sng" dirty="0"/>
              <a:t>First:</a:t>
            </a:r>
            <a:r>
              <a:rPr lang="en-US" dirty="0"/>
              <a:t> satisfying the Loan and Bond Market based debt capacity multiple being met. </a:t>
            </a:r>
          </a:p>
          <a:p>
            <a:pPr lvl="1"/>
            <a:r>
              <a:rPr lang="en-US" b="1" u="sng" dirty="0"/>
              <a:t>Second</a:t>
            </a:r>
            <a:r>
              <a:rPr lang="en-US" dirty="0"/>
              <a:t>: skipping the equity financing as the second criteria, let’s assume the Private Equity firm offers to buy AK Steel at $4 per share or 33% premium of Friday’s close. This should  satisfy the existing shareholders </a:t>
            </a:r>
          </a:p>
          <a:p>
            <a:pPr lvl="1"/>
            <a:r>
              <a:rPr lang="en-US" b="1" u="sng" dirty="0"/>
              <a:t>Third:</a:t>
            </a:r>
            <a:r>
              <a:rPr lang="en-US" dirty="0"/>
              <a:t> Using this structure that includes  the maximum debt as one of the source of capital and the $4 purchase of 100% of the shares as the use of capital, the equity financing that needs to be contributed  or $1.9 million representing 50.6% of the capital structure meets the 30% targeted return.  To measure that, the PE firm will build their own projections with their assumptions and see if their IRR is higher than expectation.</a:t>
            </a:r>
            <a:endParaRPr lang="en-US" b="1" dirty="0"/>
          </a:p>
        </p:txBody>
      </p:sp>
      <p:sp>
        <p:nvSpPr>
          <p:cNvPr id="4" name="Title 12">
            <a:extLst>
              <a:ext uri="{FF2B5EF4-FFF2-40B4-BE49-F238E27FC236}">
                <a16:creationId xmlns:a16="http://schemas.microsoft.com/office/drawing/2014/main" id="{D077BE4E-B0B0-4C86-9582-0334AF9BD324}"/>
              </a:ext>
            </a:extLst>
          </p:cNvPr>
          <p:cNvSpPr txBox="1">
            <a:spLocks/>
          </p:cNvSpPr>
          <p:nvPr/>
        </p:nvSpPr>
        <p:spPr>
          <a:xfrm>
            <a:off x="455612" y="381000"/>
            <a:ext cx="10668000" cy="838200"/>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b="1" dirty="0"/>
              <a:t>Case Study: Leveraged Buyout Transaction (LBO), Public to Private (Hypothetical): AK Steel</a:t>
            </a:r>
          </a:p>
        </p:txBody>
      </p:sp>
    </p:spTree>
    <p:extLst>
      <p:ext uri="{BB962C8B-B14F-4D97-AF65-F5344CB8AC3E}">
        <p14:creationId xmlns:p14="http://schemas.microsoft.com/office/powerpoint/2010/main" val="11652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0388" y="304800"/>
            <a:ext cx="6172200" cy="609600"/>
          </a:xfrm>
        </p:spPr>
        <p:txBody>
          <a:bodyPr>
            <a:noAutofit/>
          </a:bodyPr>
          <a:lstStyle/>
          <a:p>
            <a:r>
              <a:rPr lang="en-US" sz="2000" b="1" dirty="0"/>
              <a:t>Case Study: Leveraged Buyout Transaction (LBO), Public to Private (Hypothetical): AK Steel</a:t>
            </a:r>
          </a:p>
        </p:txBody>
      </p:sp>
      <p:sp>
        <p:nvSpPr>
          <p:cNvPr id="14" name="Content Placeholder 13"/>
          <p:cNvSpPr>
            <a:spLocks noGrp="1"/>
          </p:cNvSpPr>
          <p:nvPr>
            <p:ph idx="1"/>
          </p:nvPr>
        </p:nvSpPr>
        <p:spPr>
          <a:xfrm>
            <a:off x="189940" y="1143000"/>
            <a:ext cx="5980672" cy="4963886"/>
          </a:xfrm>
        </p:spPr>
        <p:txBody>
          <a:bodyPr>
            <a:normAutofit/>
          </a:bodyPr>
          <a:lstStyle/>
          <a:p>
            <a:pPr marL="231775" lvl="1" indent="0">
              <a:buNone/>
            </a:pPr>
            <a:r>
              <a:rPr lang="en-US" dirty="0"/>
              <a:t>Figure 9.3 shows the debt and credit adjustments of AKS’s balance sheet post LBO. Basically, the transaction’s sources, which now include the new bank loans and unsecured notes, as well as the new cash equity, are the starting liabilities and equity of the new company under new ownership, respectively. The current equity and debt are zeroed out and the difference is goodwill. Goodwill represents the premium paid for the book equity. In this case the book equity is $256 million and the market value, as a result of this LBO, is $1,256 million, representing $4 per share found on the transaction uses (goodwill in $ millions = $1,010 = $1,256 – 256). The $125 million transaction fees in the transaction’s uses is debited as capitalized fees and amortized over the life of the loans</a:t>
            </a:r>
            <a:endParaRPr lang="en-US" b="1" dirty="0"/>
          </a:p>
          <a:p>
            <a:pPr lvl="1"/>
            <a:endParaRPr lang="en-US" b="1" dirty="0"/>
          </a:p>
        </p:txBody>
      </p:sp>
      <p:pic>
        <p:nvPicPr>
          <p:cNvPr id="2" name="Picture 1">
            <a:extLst>
              <a:ext uri="{FF2B5EF4-FFF2-40B4-BE49-F238E27FC236}">
                <a16:creationId xmlns:a16="http://schemas.microsoft.com/office/drawing/2014/main" id="{811BCD28-F01E-4AFF-92F4-E6A4ACE83539}"/>
              </a:ext>
            </a:extLst>
          </p:cNvPr>
          <p:cNvPicPr>
            <a:picLocks noChangeAspect="1"/>
          </p:cNvPicPr>
          <p:nvPr/>
        </p:nvPicPr>
        <p:blipFill>
          <a:blip r:embed="rId2"/>
          <a:stretch>
            <a:fillRect/>
          </a:stretch>
        </p:blipFill>
        <p:spPr>
          <a:xfrm>
            <a:off x="7031763" y="381000"/>
            <a:ext cx="4731762" cy="6096000"/>
          </a:xfrm>
          <a:prstGeom prst="rect">
            <a:avLst/>
          </a:prstGeom>
          <a:solidFill>
            <a:schemeClr val="tx2"/>
          </a:solidFill>
        </p:spPr>
      </p:pic>
    </p:spTree>
    <p:extLst>
      <p:ext uri="{BB962C8B-B14F-4D97-AF65-F5344CB8AC3E}">
        <p14:creationId xmlns:p14="http://schemas.microsoft.com/office/powerpoint/2010/main" val="351217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75290" y="685800"/>
            <a:ext cx="11125200" cy="604157"/>
          </a:xfrm>
        </p:spPr>
        <p:txBody>
          <a:bodyPr>
            <a:normAutofit fontScale="90000"/>
          </a:bodyPr>
          <a:lstStyle/>
          <a:p>
            <a:r>
              <a:rPr lang="en-US" b="1" dirty="0"/>
              <a:t>Case Study: Leveraged Buyout Transaction (LBO), Public to Private (Hypothetical): AK Steel – </a:t>
            </a:r>
            <a:r>
              <a:rPr lang="en-US" b="1" dirty="0">
                <a:solidFill>
                  <a:srgbClr val="FFFF00"/>
                </a:solidFill>
              </a:rPr>
              <a:t>DEBT SCHEDULE</a:t>
            </a:r>
          </a:p>
        </p:txBody>
      </p:sp>
      <p:sp>
        <p:nvSpPr>
          <p:cNvPr id="14" name="Content Placeholder 13"/>
          <p:cNvSpPr>
            <a:spLocks noGrp="1"/>
          </p:cNvSpPr>
          <p:nvPr>
            <p:ph idx="1"/>
          </p:nvPr>
        </p:nvSpPr>
        <p:spPr>
          <a:xfrm>
            <a:off x="608012" y="914400"/>
            <a:ext cx="11353800" cy="5486400"/>
          </a:xfrm>
        </p:spPr>
        <p:txBody>
          <a:bodyPr>
            <a:normAutofit/>
          </a:bodyPr>
          <a:lstStyle/>
          <a:p>
            <a:pPr lvl="1"/>
            <a:r>
              <a:rPr lang="en-US" b="1" dirty="0"/>
              <a:t> ( (</a:t>
            </a:r>
          </a:p>
          <a:p>
            <a:pPr lvl="1"/>
            <a:endParaRPr lang="en-US" b="1" dirty="0"/>
          </a:p>
        </p:txBody>
      </p:sp>
      <p:pic>
        <p:nvPicPr>
          <p:cNvPr id="2" name="Picture 1">
            <a:extLst>
              <a:ext uri="{FF2B5EF4-FFF2-40B4-BE49-F238E27FC236}">
                <a16:creationId xmlns:a16="http://schemas.microsoft.com/office/drawing/2014/main" id="{82B65F0A-21DB-4BFD-8BED-77E0D16F7598}"/>
              </a:ext>
            </a:extLst>
          </p:cNvPr>
          <p:cNvPicPr>
            <a:picLocks noChangeAspect="1"/>
          </p:cNvPicPr>
          <p:nvPr/>
        </p:nvPicPr>
        <p:blipFill>
          <a:blip r:embed="rId2"/>
          <a:stretch>
            <a:fillRect/>
          </a:stretch>
        </p:blipFill>
        <p:spPr>
          <a:xfrm>
            <a:off x="631233" y="1452033"/>
            <a:ext cx="10714567" cy="5177367"/>
          </a:xfrm>
          <a:prstGeom prst="rect">
            <a:avLst/>
          </a:prstGeom>
          <a:solidFill>
            <a:schemeClr val="tx2"/>
          </a:solidFill>
        </p:spPr>
      </p:pic>
    </p:spTree>
    <p:extLst>
      <p:ext uri="{BB962C8B-B14F-4D97-AF65-F5344CB8AC3E}">
        <p14:creationId xmlns:p14="http://schemas.microsoft.com/office/powerpoint/2010/main" val="294573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9604" y="170248"/>
            <a:ext cx="2819399" cy="604157"/>
          </a:xfrm>
        </p:spPr>
        <p:txBody>
          <a:bodyPr/>
          <a:lstStyle/>
          <a:p>
            <a:r>
              <a:rPr lang="en-US" b="1" dirty="0"/>
              <a:t>Term Loans</a:t>
            </a:r>
          </a:p>
        </p:txBody>
      </p:sp>
      <p:pic>
        <p:nvPicPr>
          <p:cNvPr id="2" name="Picture 1">
            <a:extLst>
              <a:ext uri="{FF2B5EF4-FFF2-40B4-BE49-F238E27FC236}">
                <a16:creationId xmlns:a16="http://schemas.microsoft.com/office/drawing/2014/main" id="{F72562F6-2527-4215-A1D5-7D6644D907FB}"/>
              </a:ext>
            </a:extLst>
          </p:cNvPr>
          <p:cNvPicPr>
            <a:picLocks noChangeAspect="1"/>
          </p:cNvPicPr>
          <p:nvPr/>
        </p:nvPicPr>
        <p:blipFill>
          <a:blip r:embed="rId2"/>
          <a:stretch>
            <a:fillRect/>
          </a:stretch>
        </p:blipFill>
        <p:spPr>
          <a:xfrm>
            <a:off x="2894013" y="420872"/>
            <a:ext cx="9049010" cy="6016256"/>
          </a:xfrm>
          <a:prstGeom prst="rect">
            <a:avLst/>
          </a:prstGeom>
          <a:solidFill>
            <a:schemeClr val="tx2"/>
          </a:solidFill>
        </p:spPr>
      </p:pic>
      <p:sp>
        <p:nvSpPr>
          <p:cNvPr id="3" name="Rectangle 2">
            <a:extLst>
              <a:ext uri="{FF2B5EF4-FFF2-40B4-BE49-F238E27FC236}">
                <a16:creationId xmlns:a16="http://schemas.microsoft.com/office/drawing/2014/main" id="{985BEBBD-6E1B-4F62-AD4F-994ECE0241FE}"/>
              </a:ext>
            </a:extLst>
          </p:cNvPr>
          <p:cNvSpPr/>
          <p:nvPr/>
        </p:nvSpPr>
        <p:spPr>
          <a:xfrm>
            <a:off x="245803" y="838200"/>
            <a:ext cx="2495810" cy="2713563"/>
          </a:xfrm>
          <a:prstGeom prst="rect">
            <a:avLst/>
          </a:prstGeom>
        </p:spPr>
        <p:txBody>
          <a:bodyPr wrap="square">
            <a:spAutoFit/>
          </a:bodyPr>
          <a:lstStyle/>
          <a:p>
            <a:pPr indent="457200">
              <a:spcAft>
                <a:spcPts val="1000"/>
              </a:spcAft>
            </a:pPr>
            <a:r>
              <a:rPr lang="en-US" b="1" u="sng" dirty="0">
                <a:latin typeface="Times New Roman" panose="02020603050405020304" pitchFamily="18" charset="0"/>
                <a:ea typeface="Calibri" panose="020F0502020204030204" pitchFamily="34" charset="0"/>
              </a:rPr>
              <a:t>Example:</a:t>
            </a:r>
          </a:p>
          <a:p>
            <a:pPr indent="457200">
              <a:spcAft>
                <a:spcPts val="1000"/>
              </a:spcAft>
            </a:pPr>
            <a:r>
              <a:rPr lang="en-US" dirty="0">
                <a:latin typeface="Times New Roman" panose="02020603050405020304" pitchFamily="18" charset="0"/>
                <a:ea typeface="Calibri" panose="020F0502020204030204" pitchFamily="34" charset="0"/>
              </a:rPr>
              <a:t>Figure 8.1 shows Colorado Dental’s scheduled principal and interest payments for both term loan A and term loan B based on an assumed increased LIBOR.</a:t>
            </a:r>
          </a:p>
        </p:txBody>
      </p:sp>
    </p:spTree>
    <p:extLst>
      <p:ext uri="{BB962C8B-B14F-4D97-AF65-F5344CB8AC3E}">
        <p14:creationId xmlns:p14="http://schemas.microsoft.com/office/powerpoint/2010/main" val="19100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805</Words>
  <Application>Microsoft Office PowerPoint</Application>
  <PresentationFormat>Custom</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Corbel</vt:lpstr>
      <vt:lpstr>Times New Roman</vt:lpstr>
      <vt:lpstr>Digital Blue Tunnel 16x9</vt:lpstr>
      <vt:lpstr>Case Study I:  Leveraged Buyout Transaction (LBO), Public to Private (Hypothetical): AK Steel</vt:lpstr>
      <vt:lpstr>Case Study: Leveraged Buyout Transaction (LBO), Public to Private (Hypothetical): AK Steel</vt:lpstr>
      <vt:lpstr>Case Study: Leveraged Buyout Transaction (LBO), Public to Private (Hypothetical): AK Steel</vt:lpstr>
      <vt:lpstr>Case Study: Leveraged Buyout Transaction (LBO), Public to Private (Hypothetical): AK Steel</vt:lpstr>
      <vt:lpstr>Case Study: Leveraged Buyout Transaction (LBO), Public to Private (Hypothetical): AK Steel</vt:lpstr>
      <vt:lpstr>PowerPoint Presentation</vt:lpstr>
      <vt:lpstr>Case Study: Leveraged Buyout Transaction (LBO), Public to Private (Hypothetical): AK Steel</vt:lpstr>
      <vt:lpstr>Case Study: Leveraged Buyout Transaction (LBO), Public to Private (Hypothetical): AK Steel – DEBT SCHEDULE</vt:lpstr>
      <vt:lpstr>Term Loans</vt:lpstr>
      <vt:lpstr>Case Study: Leveraged Buyout Transaction (LBO), Public to Private (Hypothetical): AK Steel –   PROJECTIONS AND EQUITY RETURN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9</cp:revision>
  <dcterms:created xsi:type="dcterms:W3CDTF">2020-05-26T21:09:41Z</dcterms:created>
  <dcterms:modified xsi:type="dcterms:W3CDTF">2020-06-29T13:28:25Z</dcterms:modified>
</cp:coreProperties>
</file>