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351" r:id="rId2"/>
    <p:sldId id="332" r:id="rId3"/>
    <p:sldId id="349" r:id="rId4"/>
    <p:sldId id="356" r:id="rId5"/>
    <p:sldId id="353" r:id="rId6"/>
    <p:sldId id="357" r:id="rId7"/>
    <p:sldId id="358" r:id="rId8"/>
    <p:sldId id="359" r:id="rId9"/>
    <p:sldId id="360" r:id="rId10"/>
  </p:sldIdLst>
  <p:sldSz cx="12188825"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4629" autoAdjust="0"/>
  </p:normalViewPr>
  <p:slideViewPr>
    <p:cSldViewPr showGuides="1">
      <p:cViewPr>
        <p:scale>
          <a:sx n="60" d="100"/>
          <a:sy n="60" d="100"/>
        </p:scale>
        <p:origin x="61" y="55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6/28/2020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6/28/2020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6/28/2020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6/28/2020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6/28/2020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6/28/2020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6/28/2020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6/28/2020</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6/28/2020</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6/28/2020</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6/28/2020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6/28/2020</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6/28/2020</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7012" y="1905000"/>
            <a:ext cx="11582400" cy="2286000"/>
          </a:xfrm>
        </p:spPr>
        <p:txBody>
          <a:bodyPr>
            <a:normAutofit/>
          </a:bodyPr>
          <a:lstStyle/>
          <a:p>
            <a:r>
              <a:rPr lang="en-US" b="1" dirty="0"/>
              <a:t>Case Study VI: </a:t>
            </a:r>
            <a:br>
              <a:rPr lang="en-US" b="1" dirty="0"/>
            </a:br>
            <a:r>
              <a:rPr lang="en-US" sz="4400" b="1" dirty="0"/>
              <a:t>Initial Public Offering: Droussia Beach Hotel Company</a:t>
            </a:r>
          </a:p>
        </p:txBody>
      </p:sp>
      <p:sp>
        <p:nvSpPr>
          <p:cNvPr id="2" name="TextBox 1">
            <a:extLst>
              <a:ext uri="{FF2B5EF4-FFF2-40B4-BE49-F238E27FC236}">
                <a16:creationId xmlns:a16="http://schemas.microsoft.com/office/drawing/2014/main" id="{2778FECF-67C0-4E2F-88CA-A22E86A869CF}"/>
              </a:ext>
            </a:extLst>
          </p:cNvPr>
          <p:cNvSpPr txBox="1"/>
          <p:nvPr/>
        </p:nvSpPr>
        <p:spPr>
          <a:xfrm>
            <a:off x="150812" y="0"/>
            <a:ext cx="3505200" cy="923330"/>
          </a:xfrm>
          <a:prstGeom prst="rect">
            <a:avLst/>
          </a:prstGeom>
          <a:noFill/>
        </p:spPr>
        <p:txBody>
          <a:bodyPr wrap="square" rtlCol="0">
            <a:spAutoFit/>
          </a:bodyPr>
          <a:lstStyle/>
          <a:p>
            <a:r>
              <a:rPr lang="en-US" dirty="0"/>
              <a:t>Chapter 9</a:t>
            </a:r>
          </a:p>
          <a:p>
            <a:r>
              <a:rPr lang="en-US" dirty="0"/>
              <a:t>“An Analytical Approach to Investments, Finance and Credit”</a:t>
            </a:r>
          </a:p>
        </p:txBody>
      </p:sp>
    </p:spTree>
    <p:extLst>
      <p:ext uri="{BB962C8B-B14F-4D97-AF65-F5344CB8AC3E}">
        <p14:creationId xmlns:p14="http://schemas.microsoft.com/office/powerpoint/2010/main" val="293108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533400"/>
            <a:ext cx="11277600" cy="762000"/>
          </a:xfrm>
        </p:spPr>
        <p:txBody>
          <a:bodyPr>
            <a:normAutofit fontScale="90000"/>
          </a:bodyPr>
          <a:lstStyle/>
          <a:p>
            <a:r>
              <a:rPr lang="en-US" b="1" dirty="0"/>
              <a:t>Case Study VI: </a:t>
            </a:r>
            <a:br>
              <a:rPr lang="en-US" b="1" dirty="0"/>
            </a:br>
            <a:r>
              <a:rPr lang="en-US" b="1" dirty="0"/>
              <a:t>Initial Public Offering: Droussia Beach Hotel Company</a:t>
            </a:r>
          </a:p>
        </p:txBody>
      </p:sp>
      <p:sp>
        <p:nvSpPr>
          <p:cNvPr id="14" name="Content Placeholder 13"/>
          <p:cNvSpPr>
            <a:spLocks noGrp="1"/>
          </p:cNvSpPr>
          <p:nvPr>
            <p:ph idx="1"/>
          </p:nvPr>
        </p:nvSpPr>
        <p:spPr>
          <a:xfrm>
            <a:off x="303212" y="1676400"/>
            <a:ext cx="10896600" cy="4800600"/>
          </a:xfrm>
        </p:spPr>
        <p:txBody>
          <a:bodyPr>
            <a:normAutofit/>
          </a:bodyPr>
          <a:lstStyle/>
          <a:p>
            <a:r>
              <a:rPr lang="en-US" dirty="0"/>
              <a:t>The IPO process described in detail in chapter 6 shows the following steps before the actual IPO priced is finalized:</a:t>
            </a:r>
          </a:p>
          <a:p>
            <a:r>
              <a:rPr lang="en-US" dirty="0"/>
              <a:t>Step 1: Selecting the investment company/underwriter</a:t>
            </a:r>
          </a:p>
          <a:p>
            <a:r>
              <a:rPr lang="en-US" dirty="0"/>
              <a:t>Step 2: Preparing the documents for the IPO</a:t>
            </a:r>
          </a:p>
          <a:p>
            <a:r>
              <a:rPr lang="en-US" dirty="0"/>
              <a:t>Step 3: SEC registration and approval</a:t>
            </a:r>
          </a:p>
          <a:p>
            <a:r>
              <a:rPr lang="en-US" dirty="0"/>
              <a:t>Step 4: Marketing the IPO</a:t>
            </a:r>
          </a:p>
          <a:p>
            <a:r>
              <a:rPr lang="en-US" dirty="0"/>
              <a:t>Step 5: Indication of interest</a:t>
            </a:r>
          </a:p>
          <a:p>
            <a:r>
              <a:rPr lang="en-US" dirty="0"/>
              <a:t>Step 6: Closing, funding, and free to trade</a:t>
            </a:r>
          </a:p>
          <a:p>
            <a:r>
              <a:rPr lang="en-US" dirty="0"/>
              <a:t>. </a:t>
            </a:r>
          </a:p>
          <a:p>
            <a:pPr marL="231775" lvl="1" indent="0">
              <a:buNone/>
            </a:pPr>
            <a:endParaRPr lang="en-US" b="1" dirty="0"/>
          </a:p>
        </p:txBody>
      </p:sp>
    </p:spTree>
    <p:extLst>
      <p:ext uri="{BB962C8B-B14F-4D97-AF65-F5344CB8AC3E}">
        <p14:creationId xmlns:p14="http://schemas.microsoft.com/office/powerpoint/2010/main" val="387069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5612" y="685800"/>
            <a:ext cx="11049000" cy="762000"/>
          </a:xfrm>
        </p:spPr>
        <p:txBody>
          <a:bodyPr>
            <a:normAutofit fontScale="90000"/>
          </a:bodyPr>
          <a:lstStyle/>
          <a:p>
            <a:r>
              <a:rPr lang="en-US" b="1" dirty="0"/>
              <a:t>Case Study VI: </a:t>
            </a:r>
            <a:br>
              <a:rPr lang="en-US" b="1" dirty="0"/>
            </a:br>
            <a:r>
              <a:rPr lang="en-US" b="1" dirty="0"/>
              <a:t>Initial Public Offering: Droussia Beach Hotel Comp</a:t>
            </a:r>
          </a:p>
        </p:txBody>
      </p:sp>
      <p:sp>
        <p:nvSpPr>
          <p:cNvPr id="4" name="Content Placeholder 3">
            <a:extLst>
              <a:ext uri="{FF2B5EF4-FFF2-40B4-BE49-F238E27FC236}">
                <a16:creationId xmlns:a16="http://schemas.microsoft.com/office/drawing/2014/main" id="{5D2AB295-7F22-4417-9229-7C8EE61EB887}"/>
              </a:ext>
            </a:extLst>
          </p:cNvPr>
          <p:cNvSpPr>
            <a:spLocks noGrp="1"/>
          </p:cNvSpPr>
          <p:nvPr>
            <p:ph idx="1"/>
          </p:nvPr>
        </p:nvSpPr>
        <p:spPr>
          <a:xfrm>
            <a:off x="436303" y="1752600"/>
            <a:ext cx="11449309" cy="4800600"/>
          </a:xfrm>
        </p:spPr>
        <p:txBody>
          <a:bodyPr>
            <a:normAutofit lnSpcReduction="10000"/>
          </a:bodyPr>
          <a:lstStyle/>
          <a:p>
            <a:pPr marL="0" indent="0">
              <a:buNone/>
            </a:pPr>
            <a:r>
              <a:rPr lang="en-US" dirty="0"/>
              <a:t>CASE DESCRIPTION:</a:t>
            </a:r>
          </a:p>
          <a:p>
            <a:r>
              <a:rPr lang="en-US" dirty="0"/>
              <a:t>Let’s assume that Droussia Beach Hotel Company (DBH), a private company, is in the process of accessing the public markets for the first time primarily to payout a portion of the existing owners’ stake in the company; in this case 40% of the stock issued will be held by the public holders.</a:t>
            </a:r>
          </a:p>
          <a:p>
            <a:r>
              <a:rPr lang="en-US" dirty="0"/>
              <a:t> As mentioned in previous chapter, the success of an IPO is mainly dependent on favorable market conditions. </a:t>
            </a:r>
          </a:p>
          <a:p>
            <a:r>
              <a:rPr lang="en-US" dirty="0"/>
              <a:t>The company also needs to have all the characteristics of an IPO including visibility of stable cash flows, a high probability of growth, and a demonstration of niche industry characteristics. </a:t>
            </a:r>
          </a:p>
          <a:p>
            <a:r>
              <a:rPr lang="en-US" dirty="0"/>
              <a:t>Typically, the process takes 3–6 months depending on the condition of the market and size of the IPO. </a:t>
            </a:r>
          </a:p>
          <a:p>
            <a:endParaRPr lang="en-US" dirty="0"/>
          </a:p>
        </p:txBody>
      </p:sp>
    </p:spTree>
    <p:extLst>
      <p:ext uri="{BB962C8B-B14F-4D97-AF65-F5344CB8AC3E}">
        <p14:creationId xmlns:p14="http://schemas.microsoft.com/office/powerpoint/2010/main" val="396721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5612" y="685800"/>
            <a:ext cx="11049000" cy="762000"/>
          </a:xfrm>
        </p:spPr>
        <p:txBody>
          <a:bodyPr>
            <a:normAutofit fontScale="90000"/>
          </a:bodyPr>
          <a:lstStyle/>
          <a:p>
            <a:r>
              <a:rPr lang="en-US" b="1" dirty="0"/>
              <a:t>Case Study VI: </a:t>
            </a:r>
            <a:br>
              <a:rPr lang="en-US" b="1" dirty="0"/>
            </a:br>
            <a:r>
              <a:rPr lang="en-US" b="1" dirty="0"/>
              <a:t>Initial Public Offering: Droussia Beach Hotel Comp</a:t>
            </a:r>
          </a:p>
        </p:txBody>
      </p:sp>
      <p:sp>
        <p:nvSpPr>
          <p:cNvPr id="4" name="Content Placeholder 3">
            <a:extLst>
              <a:ext uri="{FF2B5EF4-FFF2-40B4-BE49-F238E27FC236}">
                <a16:creationId xmlns:a16="http://schemas.microsoft.com/office/drawing/2014/main" id="{5D2AB295-7F22-4417-9229-7C8EE61EB887}"/>
              </a:ext>
            </a:extLst>
          </p:cNvPr>
          <p:cNvSpPr>
            <a:spLocks noGrp="1"/>
          </p:cNvSpPr>
          <p:nvPr>
            <p:ph idx="1"/>
          </p:nvPr>
        </p:nvSpPr>
        <p:spPr>
          <a:xfrm>
            <a:off x="436303" y="1752600"/>
            <a:ext cx="11449309" cy="4800600"/>
          </a:xfrm>
        </p:spPr>
        <p:txBody>
          <a:bodyPr>
            <a:normAutofit fontScale="92500" lnSpcReduction="20000"/>
          </a:bodyPr>
          <a:lstStyle/>
          <a:p>
            <a:pPr marL="0" indent="0">
              <a:buNone/>
            </a:pPr>
            <a:r>
              <a:rPr lang="en-US" dirty="0"/>
              <a:t>CASE DESCRIPTION:</a:t>
            </a:r>
          </a:p>
          <a:p>
            <a:r>
              <a:rPr lang="en-US" dirty="0"/>
              <a:t>An advisor is selected by the company to assist with the IPO and support the trading post IPO, along with a few other underwriters. </a:t>
            </a:r>
          </a:p>
          <a:p>
            <a:r>
              <a:rPr lang="en-US" dirty="0"/>
              <a:t>The duty of the advisor is to prepare all the necessary information, including financial statements, that will be disclosed for official registration. </a:t>
            </a:r>
          </a:p>
          <a:p>
            <a:r>
              <a:rPr lang="en-US" dirty="0"/>
              <a:t>After this information is filed with the SEC, called the “preliminary prospectus” or “red hearing,” the SEC makes an announcement that the registration is effective. </a:t>
            </a:r>
          </a:p>
          <a:p>
            <a:r>
              <a:rPr lang="en-US" dirty="0"/>
              <a:t>The SEC will then continue to work with the underwriter to gain additional supplemental information and make the necessary corrections for the registration to be approved. </a:t>
            </a:r>
          </a:p>
          <a:p>
            <a:r>
              <a:rPr lang="en-US" dirty="0"/>
              <a:t>The investment bankers who were selected to underwrite the IPO start marketing the shares. The marketing involves presentations and various pitches that are sent to large-scale investors such as financial institutions and corporations. </a:t>
            </a:r>
          </a:p>
          <a:p>
            <a:r>
              <a:rPr lang="en-US" dirty="0"/>
              <a:t>A fairness opinion on the estimated value of the company is included in the prospectus using the summary of various methods. </a:t>
            </a:r>
          </a:p>
          <a:p>
            <a:endParaRPr lang="en-US" dirty="0"/>
          </a:p>
        </p:txBody>
      </p:sp>
    </p:spTree>
    <p:extLst>
      <p:ext uri="{BB962C8B-B14F-4D97-AF65-F5344CB8AC3E}">
        <p14:creationId xmlns:p14="http://schemas.microsoft.com/office/powerpoint/2010/main" val="52873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9331" y="685800"/>
            <a:ext cx="4645874" cy="533400"/>
          </a:xfrm>
        </p:spPr>
        <p:txBody>
          <a:bodyPr>
            <a:noAutofit/>
          </a:bodyPr>
          <a:lstStyle/>
          <a:p>
            <a:r>
              <a:rPr lang="en-US" sz="2400" b="1" dirty="0"/>
              <a:t>Case Study VI: </a:t>
            </a:r>
            <a:br>
              <a:rPr lang="en-US" sz="2400" b="1" dirty="0"/>
            </a:br>
            <a:r>
              <a:rPr lang="en-US" sz="2400" b="1" dirty="0"/>
              <a:t>Initial Public Offering: Droussia Beach Hotel Comp</a:t>
            </a:r>
          </a:p>
        </p:txBody>
      </p:sp>
      <p:sp>
        <p:nvSpPr>
          <p:cNvPr id="6" name="Rectangle 5">
            <a:extLst>
              <a:ext uri="{FF2B5EF4-FFF2-40B4-BE49-F238E27FC236}">
                <a16:creationId xmlns:a16="http://schemas.microsoft.com/office/drawing/2014/main" id="{F7B960E0-0A26-46C2-A381-F5990C737EFD}"/>
              </a:ext>
            </a:extLst>
          </p:cNvPr>
          <p:cNvSpPr/>
          <p:nvPr/>
        </p:nvSpPr>
        <p:spPr>
          <a:xfrm>
            <a:off x="76052" y="1371600"/>
            <a:ext cx="5027760" cy="5334794"/>
          </a:xfrm>
          <a:prstGeom prst="rect">
            <a:avLst/>
          </a:prstGeom>
        </p:spPr>
        <p:txBody>
          <a:bodyPr wrap="square">
            <a:spAutoFit/>
          </a:bodyPr>
          <a:lstStyle/>
          <a:p>
            <a:pPr indent="457200">
              <a:spcAft>
                <a:spcPts val="1000"/>
              </a:spcAft>
            </a:pPr>
            <a:r>
              <a:rPr lang="en-US" dirty="0">
                <a:latin typeface="Times New Roman" panose="02020603050405020304" pitchFamily="18" charset="0"/>
                <a:ea typeface="Calibri" panose="020F0502020204030204" pitchFamily="34" charset="0"/>
              </a:rPr>
              <a:t>Figure 9.13 shows the summary of the proposed IPO priced based on three methods described later in this chapter. According to the valuation presented in Figure 9.13, it suggests the price per share, assuming 40 million shares are issued, will be between $16–$19. Using a 10% discount to the average $17.9, the proposed IPO price will be offered at $16. The discount is arranged in order to give the stock a nice momentum when it is ready to trade.</a:t>
            </a:r>
          </a:p>
          <a:p>
            <a:pPr indent="457200">
              <a:spcAft>
                <a:spcPts val="1000"/>
              </a:spcAft>
            </a:pPr>
            <a:r>
              <a:rPr lang="en-US" dirty="0"/>
              <a:t>The three methods of valuation described in figure 9.13 include the hotel industry comparable EBITDA trading multiples, the hotel industry EBITDA acquisition multiples, and a DCF analysis. The valuation methodologies, representing method 4, 5, and 6, respectively are discussed in detail in chapter 17. </a:t>
            </a:r>
          </a:p>
          <a:p>
            <a:pPr indent="457200" algn="just">
              <a:spcAft>
                <a:spcPts val="1000"/>
              </a:spcAft>
            </a:pPr>
            <a:endParaRPr lang="en-US" dirty="0">
              <a:latin typeface="Times New Roman" panose="02020603050405020304" pitchFamily="18" charset="0"/>
              <a:ea typeface="Calibri" panose="020F0502020204030204" pitchFamily="34" charset="0"/>
            </a:endParaRPr>
          </a:p>
        </p:txBody>
      </p:sp>
      <p:pic>
        <p:nvPicPr>
          <p:cNvPr id="8" name="Picture 7">
            <a:extLst>
              <a:ext uri="{FF2B5EF4-FFF2-40B4-BE49-F238E27FC236}">
                <a16:creationId xmlns:a16="http://schemas.microsoft.com/office/drawing/2014/main" id="{AF6781D1-492C-40F9-ABEB-7E77D26D6E98}"/>
              </a:ext>
            </a:extLst>
          </p:cNvPr>
          <p:cNvPicPr>
            <a:picLocks noChangeAspect="1"/>
          </p:cNvPicPr>
          <p:nvPr/>
        </p:nvPicPr>
        <p:blipFill>
          <a:blip r:embed="rId2"/>
          <a:stretch>
            <a:fillRect/>
          </a:stretch>
        </p:blipFill>
        <p:spPr>
          <a:xfrm>
            <a:off x="5332412" y="304800"/>
            <a:ext cx="6526100" cy="6096000"/>
          </a:xfrm>
          <a:prstGeom prst="rect">
            <a:avLst/>
          </a:prstGeom>
          <a:solidFill>
            <a:schemeClr val="tx2"/>
          </a:solidFill>
        </p:spPr>
      </p:pic>
    </p:spTree>
    <p:extLst>
      <p:ext uri="{BB962C8B-B14F-4D97-AF65-F5344CB8AC3E}">
        <p14:creationId xmlns:p14="http://schemas.microsoft.com/office/powerpoint/2010/main" val="33581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7012" y="140732"/>
            <a:ext cx="11517681" cy="533400"/>
          </a:xfrm>
        </p:spPr>
        <p:txBody>
          <a:bodyPr>
            <a:noAutofit/>
          </a:bodyPr>
          <a:lstStyle/>
          <a:p>
            <a:r>
              <a:rPr lang="en-US" sz="2400" b="1" dirty="0"/>
              <a:t>Case Study VI: Initial Public Offering: Droussia Beach Hotel Comp</a:t>
            </a:r>
          </a:p>
        </p:txBody>
      </p:sp>
      <p:sp>
        <p:nvSpPr>
          <p:cNvPr id="6" name="Rectangle 5">
            <a:extLst>
              <a:ext uri="{FF2B5EF4-FFF2-40B4-BE49-F238E27FC236}">
                <a16:creationId xmlns:a16="http://schemas.microsoft.com/office/drawing/2014/main" id="{F7B960E0-0A26-46C2-A381-F5990C737EFD}"/>
              </a:ext>
            </a:extLst>
          </p:cNvPr>
          <p:cNvSpPr/>
          <p:nvPr/>
        </p:nvSpPr>
        <p:spPr>
          <a:xfrm>
            <a:off x="228968" y="674132"/>
            <a:ext cx="10668000" cy="646331"/>
          </a:xfrm>
          <a:prstGeom prst="rect">
            <a:avLst/>
          </a:prstGeom>
        </p:spPr>
        <p:txBody>
          <a:bodyPr wrap="square">
            <a:spAutoFit/>
          </a:bodyPr>
          <a:lstStyle/>
          <a:p>
            <a:pPr indent="457200">
              <a:spcAft>
                <a:spcPts val="1000"/>
              </a:spcAft>
            </a:pPr>
            <a:r>
              <a:rPr lang="en-US" dirty="0"/>
              <a:t>Figure 9.14 shows that based on the average EBITDA hotel industry trading multiples of 14.59x, the equity value and offering IPO price is estimated to be $775.4 million or $19.39 per share, respectively</a:t>
            </a:r>
            <a:endParaRPr lang="en-US" dirty="0">
              <a:latin typeface="Times New Roman" panose="02020603050405020304" pitchFamily="18" charset="0"/>
              <a:ea typeface="Calibri" panose="020F0502020204030204" pitchFamily="34" charset="0"/>
            </a:endParaRPr>
          </a:p>
        </p:txBody>
      </p:sp>
      <p:pic>
        <p:nvPicPr>
          <p:cNvPr id="2" name="Picture 1">
            <a:extLst>
              <a:ext uri="{FF2B5EF4-FFF2-40B4-BE49-F238E27FC236}">
                <a16:creationId xmlns:a16="http://schemas.microsoft.com/office/drawing/2014/main" id="{2BEC76CE-1625-4E4D-B5FD-014B4229413C}"/>
              </a:ext>
            </a:extLst>
          </p:cNvPr>
          <p:cNvPicPr>
            <a:picLocks noChangeAspect="1"/>
          </p:cNvPicPr>
          <p:nvPr/>
        </p:nvPicPr>
        <p:blipFill>
          <a:blip r:embed="rId2"/>
          <a:stretch>
            <a:fillRect/>
          </a:stretch>
        </p:blipFill>
        <p:spPr>
          <a:xfrm>
            <a:off x="608012" y="1600200"/>
            <a:ext cx="9448800" cy="4928989"/>
          </a:xfrm>
          <a:prstGeom prst="rect">
            <a:avLst/>
          </a:prstGeom>
          <a:solidFill>
            <a:schemeClr val="tx2"/>
          </a:solidFill>
        </p:spPr>
      </p:pic>
    </p:spTree>
    <p:extLst>
      <p:ext uri="{BB962C8B-B14F-4D97-AF65-F5344CB8AC3E}">
        <p14:creationId xmlns:p14="http://schemas.microsoft.com/office/powerpoint/2010/main" val="220033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7012" y="140732"/>
            <a:ext cx="11517681" cy="533400"/>
          </a:xfrm>
        </p:spPr>
        <p:txBody>
          <a:bodyPr>
            <a:noAutofit/>
          </a:bodyPr>
          <a:lstStyle/>
          <a:p>
            <a:r>
              <a:rPr lang="en-US" sz="2400" b="1" dirty="0"/>
              <a:t>Case Study VI: Initial Public Offering: Droussia Beach Hotel Comp</a:t>
            </a:r>
          </a:p>
        </p:txBody>
      </p:sp>
      <p:sp>
        <p:nvSpPr>
          <p:cNvPr id="6" name="Rectangle 5">
            <a:extLst>
              <a:ext uri="{FF2B5EF4-FFF2-40B4-BE49-F238E27FC236}">
                <a16:creationId xmlns:a16="http://schemas.microsoft.com/office/drawing/2014/main" id="{F7B960E0-0A26-46C2-A381-F5990C737EFD}"/>
              </a:ext>
            </a:extLst>
          </p:cNvPr>
          <p:cNvSpPr/>
          <p:nvPr/>
        </p:nvSpPr>
        <p:spPr>
          <a:xfrm>
            <a:off x="202387" y="925033"/>
            <a:ext cx="3198444" cy="2031325"/>
          </a:xfrm>
          <a:prstGeom prst="rect">
            <a:avLst/>
          </a:prstGeom>
        </p:spPr>
        <p:txBody>
          <a:bodyPr wrap="square">
            <a:spAutoFit/>
          </a:bodyPr>
          <a:lstStyle/>
          <a:p>
            <a:r>
              <a:rPr lang="en-US" dirty="0"/>
              <a:t>Figure 9.15 shows that based on the average EBITDA hotel industry acquisition multiples of 14.33x, the equity value and offering IPO price is estimated to be at $728.6 million or $18.22, respectively. </a:t>
            </a:r>
          </a:p>
        </p:txBody>
      </p:sp>
      <p:pic>
        <p:nvPicPr>
          <p:cNvPr id="3" name="Picture 2">
            <a:extLst>
              <a:ext uri="{FF2B5EF4-FFF2-40B4-BE49-F238E27FC236}">
                <a16:creationId xmlns:a16="http://schemas.microsoft.com/office/drawing/2014/main" id="{62A4FD47-4054-4733-8CF8-EB5EB1AB7617}"/>
              </a:ext>
            </a:extLst>
          </p:cNvPr>
          <p:cNvPicPr>
            <a:picLocks noChangeAspect="1"/>
          </p:cNvPicPr>
          <p:nvPr/>
        </p:nvPicPr>
        <p:blipFill>
          <a:blip r:embed="rId2"/>
          <a:stretch>
            <a:fillRect/>
          </a:stretch>
        </p:blipFill>
        <p:spPr>
          <a:xfrm>
            <a:off x="3668221" y="914400"/>
            <a:ext cx="8263467" cy="5715000"/>
          </a:xfrm>
          <a:prstGeom prst="rect">
            <a:avLst/>
          </a:prstGeom>
          <a:solidFill>
            <a:schemeClr val="tx2"/>
          </a:solidFill>
        </p:spPr>
      </p:pic>
    </p:spTree>
    <p:extLst>
      <p:ext uri="{BB962C8B-B14F-4D97-AF65-F5344CB8AC3E}">
        <p14:creationId xmlns:p14="http://schemas.microsoft.com/office/powerpoint/2010/main" val="169780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7012" y="140732"/>
            <a:ext cx="11517681" cy="533400"/>
          </a:xfrm>
        </p:spPr>
        <p:txBody>
          <a:bodyPr>
            <a:noAutofit/>
          </a:bodyPr>
          <a:lstStyle/>
          <a:p>
            <a:r>
              <a:rPr lang="en-US" sz="2400" b="1" dirty="0"/>
              <a:t>Case Study VI: Initial Public Offering: Droussia Beach Hotel Comp</a:t>
            </a:r>
          </a:p>
        </p:txBody>
      </p:sp>
      <p:sp>
        <p:nvSpPr>
          <p:cNvPr id="6" name="Rectangle 5">
            <a:extLst>
              <a:ext uri="{FF2B5EF4-FFF2-40B4-BE49-F238E27FC236}">
                <a16:creationId xmlns:a16="http://schemas.microsoft.com/office/drawing/2014/main" id="{F7B960E0-0A26-46C2-A381-F5990C737EFD}"/>
              </a:ext>
            </a:extLst>
          </p:cNvPr>
          <p:cNvSpPr/>
          <p:nvPr/>
        </p:nvSpPr>
        <p:spPr>
          <a:xfrm>
            <a:off x="228968" y="674132"/>
            <a:ext cx="11885244" cy="923330"/>
          </a:xfrm>
          <a:prstGeom prst="rect">
            <a:avLst/>
          </a:prstGeom>
        </p:spPr>
        <p:txBody>
          <a:bodyPr wrap="square">
            <a:spAutoFit/>
          </a:bodyPr>
          <a:lstStyle/>
          <a:p>
            <a:r>
              <a:rPr lang="en-US" dirty="0"/>
              <a:t>Figure 9.16 shows that based on the discount cash flow method using specific assumptions to run the company’s projections and estimated terminal value in year 6, the equity value and offering IPO price is estimated to be $646.9 million or $16.17 per share, respectively. </a:t>
            </a:r>
          </a:p>
        </p:txBody>
      </p:sp>
      <p:pic>
        <p:nvPicPr>
          <p:cNvPr id="3" name="Picture 2">
            <a:extLst>
              <a:ext uri="{FF2B5EF4-FFF2-40B4-BE49-F238E27FC236}">
                <a16:creationId xmlns:a16="http://schemas.microsoft.com/office/drawing/2014/main" id="{6687FB79-D96B-4C19-A176-20DC09F2B2EA}"/>
              </a:ext>
            </a:extLst>
          </p:cNvPr>
          <p:cNvPicPr>
            <a:picLocks noChangeAspect="1"/>
          </p:cNvPicPr>
          <p:nvPr/>
        </p:nvPicPr>
        <p:blipFill>
          <a:blip r:embed="rId2"/>
          <a:stretch>
            <a:fillRect/>
          </a:stretch>
        </p:blipFill>
        <p:spPr>
          <a:xfrm>
            <a:off x="379412" y="1752600"/>
            <a:ext cx="9372874" cy="4876800"/>
          </a:xfrm>
          <a:prstGeom prst="rect">
            <a:avLst/>
          </a:prstGeom>
          <a:solidFill>
            <a:schemeClr val="tx2"/>
          </a:solidFill>
        </p:spPr>
      </p:pic>
    </p:spTree>
    <p:extLst>
      <p:ext uri="{BB962C8B-B14F-4D97-AF65-F5344CB8AC3E}">
        <p14:creationId xmlns:p14="http://schemas.microsoft.com/office/powerpoint/2010/main" val="110804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5612" y="685800"/>
            <a:ext cx="11049000" cy="762000"/>
          </a:xfrm>
        </p:spPr>
        <p:txBody>
          <a:bodyPr>
            <a:normAutofit fontScale="90000"/>
          </a:bodyPr>
          <a:lstStyle/>
          <a:p>
            <a:r>
              <a:rPr lang="en-US" b="1" dirty="0"/>
              <a:t>Case Study VI: </a:t>
            </a:r>
            <a:br>
              <a:rPr lang="en-US" b="1" dirty="0"/>
            </a:br>
            <a:r>
              <a:rPr lang="en-US" b="1" dirty="0"/>
              <a:t>Initial Public Offering: Droussia Beach Hotel Comp</a:t>
            </a:r>
          </a:p>
        </p:txBody>
      </p:sp>
      <p:sp>
        <p:nvSpPr>
          <p:cNvPr id="4" name="Content Placeholder 3">
            <a:extLst>
              <a:ext uri="{FF2B5EF4-FFF2-40B4-BE49-F238E27FC236}">
                <a16:creationId xmlns:a16="http://schemas.microsoft.com/office/drawing/2014/main" id="{5D2AB295-7F22-4417-9229-7C8EE61EB887}"/>
              </a:ext>
            </a:extLst>
          </p:cNvPr>
          <p:cNvSpPr>
            <a:spLocks noGrp="1"/>
          </p:cNvSpPr>
          <p:nvPr>
            <p:ph idx="1"/>
          </p:nvPr>
        </p:nvSpPr>
        <p:spPr>
          <a:xfrm>
            <a:off x="436303" y="1752600"/>
            <a:ext cx="11449309" cy="4800600"/>
          </a:xfrm>
        </p:spPr>
        <p:txBody>
          <a:bodyPr>
            <a:normAutofit fontScale="92500" lnSpcReduction="10000"/>
          </a:bodyPr>
          <a:lstStyle/>
          <a:p>
            <a:r>
              <a:rPr lang="en-US" dirty="0"/>
              <a:t>At the end of the day, the final IPO price is based on supply and demand. </a:t>
            </a:r>
          </a:p>
          <a:p>
            <a:r>
              <a:rPr lang="en-US" dirty="0"/>
              <a:t>How the underwriter interprets the environment will determine the market price for the IPO stock, the number of initial shares being offered, and the date open trading will begin. </a:t>
            </a:r>
          </a:p>
          <a:p>
            <a:r>
              <a:rPr lang="en-US" dirty="0"/>
              <a:t>The underwriter then announces the price, in this case $16 per share, the number of shares issued (40 million), and number of shares that are floating in the market (16 million), shown in figure 9.13. </a:t>
            </a:r>
          </a:p>
          <a:p>
            <a:r>
              <a:rPr lang="en-US" dirty="0"/>
              <a:t>It then determines that the trade process has been established. It takes approximately 3 days (T+3) for the IPO exchange to close. </a:t>
            </a:r>
          </a:p>
          <a:p>
            <a:r>
              <a:rPr lang="en-US" dirty="0"/>
              <a:t>The stock is then delivered, and the company receives the proceeds (net of underwriting fees) from its sale. </a:t>
            </a:r>
          </a:p>
          <a:p>
            <a:r>
              <a:rPr lang="en-US" dirty="0"/>
              <a:t>The underwriter’s obligation, designated as the market makers (SEC definition), is to monitor the stock's price for a few months post IPO and exercise the right to purchase or sell shares to make sure the stock stabilizes.</a:t>
            </a:r>
          </a:p>
          <a:p>
            <a:endParaRPr lang="en-US" dirty="0"/>
          </a:p>
        </p:txBody>
      </p:sp>
    </p:spTree>
    <p:extLst>
      <p:ext uri="{BB962C8B-B14F-4D97-AF65-F5344CB8AC3E}">
        <p14:creationId xmlns:p14="http://schemas.microsoft.com/office/powerpoint/2010/main" val="117700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1041</TotalTime>
  <Words>953</Words>
  <Application>Microsoft Office PowerPoint</Application>
  <PresentationFormat>Custom</PresentationFormat>
  <Paragraphs>42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Corbel</vt:lpstr>
      <vt:lpstr>Times New Roman</vt:lpstr>
      <vt:lpstr>Digital Blue Tunnel 16x9</vt:lpstr>
      <vt:lpstr>Case Study VI:  Initial Public Offering: Droussia Beach Hotel Company</vt:lpstr>
      <vt:lpstr>Case Study VI:  Initial Public Offering: Droussia Beach Hotel Company</vt:lpstr>
      <vt:lpstr>Case Study VI:  Initial Public Offering: Droussia Beach Hotel Comp</vt:lpstr>
      <vt:lpstr>Case Study VI:  Initial Public Offering: Droussia Beach Hotel Comp</vt:lpstr>
      <vt:lpstr>Case Study VI:  Initial Public Offering: Droussia Beach Hotel Comp</vt:lpstr>
      <vt:lpstr>Case Study VI: Initial Public Offering: Droussia Beach Hotel Comp</vt:lpstr>
      <vt:lpstr>Case Study VI: Initial Public Offering: Droussia Beach Hotel Comp</vt:lpstr>
      <vt:lpstr>Case Study VI: Initial Public Offering: Droussia Beach Hotel Comp</vt:lpstr>
      <vt:lpstr>Case Study VI:  Initial Public Offering: Droussia Beach Hotel Comp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18</cp:revision>
  <dcterms:created xsi:type="dcterms:W3CDTF">2020-05-26T21:09:41Z</dcterms:created>
  <dcterms:modified xsi:type="dcterms:W3CDTF">2020-06-29T13:25:40Z</dcterms:modified>
</cp:coreProperties>
</file>