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65" r:id="rId2"/>
    <p:sldId id="310" r:id="rId3"/>
    <p:sldId id="320" r:id="rId4"/>
    <p:sldId id="321" r:id="rId5"/>
    <p:sldId id="322" r:id="rId6"/>
    <p:sldId id="324" r:id="rId7"/>
    <p:sldId id="323" r:id="rId8"/>
    <p:sldId id="325" r:id="rId9"/>
    <p:sldId id="326" r:id="rId10"/>
    <p:sldId id="327" r:id="rId11"/>
    <p:sldId id="328" r:id="rId12"/>
    <p:sldId id="329" r:id="rId13"/>
    <p:sldId id="330" r:id="rId14"/>
    <p:sldId id="331" r:id="rId15"/>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1" autoAdjust="0"/>
    <p:restoredTop sz="94629" autoAdjust="0"/>
  </p:normalViewPr>
  <p:slideViewPr>
    <p:cSldViewPr showGuides="1">
      <p:cViewPr varScale="1">
        <p:scale>
          <a:sx n="60" d="100"/>
          <a:sy n="60" d="100"/>
        </p:scale>
        <p:origin x="67" y="837"/>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5/26/2020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5/26/2020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5/26/2020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5/26/2020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5/26/2020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5/26/2020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5/26/2020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5/26/2020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5/26/2020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5/26/2020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5/26/2020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2895600"/>
          </a:xfrm>
        </p:spPr>
        <p:txBody>
          <a:bodyPr>
            <a:normAutofit fontScale="90000"/>
          </a:bodyPr>
          <a:lstStyle/>
          <a:p>
            <a:r>
              <a:rPr lang="en-US" dirty="0"/>
              <a:t>Debt Markets: issuing</a:t>
            </a:r>
            <a:br>
              <a:rPr lang="en-US" dirty="0"/>
            </a:br>
            <a:r>
              <a:rPr lang="en-US" dirty="0"/>
              <a:t>Corporate Bonds</a:t>
            </a:r>
            <a:br>
              <a:rPr lang="en-US" dirty="0"/>
            </a:br>
            <a:r>
              <a:rPr lang="en-US" dirty="0"/>
              <a:t>144As</a:t>
            </a:r>
            <a:br>
              <a:rPr lang="en-US" dirty="0"/>
            </a:br>
            <a:r>
              <a:rPr lang="en-US" dirty="0"/>
              <a:t>Private Placements</a:t>
            </a:r>
          </a:p>
        </p:txBody>
      </p:sp>
      <p:sp>
        <p:nvSpPr>
          <p:cNvPr id="4" name="Subtitle 3"/>
          <p:cNvSpPr>
            <a:spLocks noGrp="1"/>
          </p:cNvSpPr>
          <p:nvPr>
            <p:ph type="subTitle" idx="1"/>
          </p:nvPr>
        </p:nvSpPr>
        <p:spPr/>
        <p:txBody>
          <a:bodyPr/>
          <a:lstStyle/>
          <a:p>
            <a:r>
              <a:rPr lang="it-IT" dirty="0"/>
              <a:t>Professor C. droussiotis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7</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Pricing Bonds </a:t>
            </a:r>
          </a:p>
        </p:txBody>
      </p:sp>
      <mc:AlternateContent xmlns:mc="http://schemas.openxmlformats.org/markup-compatibility/2006">
        <mc:Choice xmlns:a14="http://schemas.microsoft.com/office/drawing/2010/main" Requires="a14">
          <p:sp>
            <p:nvSpPr>
              <p:cNvPr id="14" name="Content Placeholder 13"/>
              <p:cNvSpPr>
                <a:spLocks noGrp="1"/>
              </p:cNvSpPr>
              <p:nvPr>
                <p:ph idx="1"/>
              </p:nvPr>
            </p:nvSpPr>
            <p:spPr>
              <a:xfrm>
                <a:off x="1217612" y="1219200"/>
                <a:ext cx="9829799" cy="5105399"/>
              </a:xfrm>
            </p:spPr>
            <p:txBody>
              <a:bodyPr>
                <a:normAutofit/>
              </a:bodyPr>
              <a:lstStyle/>
              <a:p>
                <a:r>
                  <a:rPr lang="en-US" dirty="0"/>
                  <a:t>The initial pricing of bonds is guided primarily by demand and supply based on the rating. In setting up the coupon rate, which is the interest rate of cost of borrowing for the issuer, the investment advisor considers the following factors:</a:t>
                </a:r>
              </a:p>
              <a:p>
                <a:pPr lvl="1"/>
                <a:r>
                  <a:rPr lang="en-US" dirty="0"/>
                  <a:t>Risk Free Rate or AAA rated bonds which are used as the base</a:t>
                </a:r>
              </a:p>
              <a:p>
                <a:pPr lvl="1"/>
                <a:r>
                  <a:rPr lang="en-US" dirty="0"/>
                  <a:t>Inflation Price</a:t>
                </a:r>
              </a:p>
              <a:p>
                <a:pPr lvl="1"/>
                <a:r>
                  <a:rPr lang="en-US" dirty="0"/>
                  <a:t>Maturity Rate Price</a:t>
                </a:r>
              </a:p>
              <a:p>
                <a:pPr lvl="1"/>
                <a:r>
                  <a:rPr lang="en-US" dirty="0"/>
                  <a:t>Default Rate based on rating</a:t>
                </a:r>
              </a:p>
              <a:p>
                <a:pPr lvl="1"/>
                <a:r>
                  <a:rPr lang="en-US" dirty="0"/>
                  <a:t>Liquidity</a:t>
                </a:r>
              </a:p>
              <a:p>
                <a:pPr marL="231775" lvl="1" indent="0">
                  <a:buNone/>
                </a:pPr>
                <a:endParaRPr lang="en-US" dirty="0"/>
              </a:p>
              <a:p>
                <a:pPr marL="231775" lvl="1" indent="0">
                  <a:buNone/>
                </a:pPr>
                <a14:m>
                  <m:oMathPara xmlns:m="http://schemas.openxmlformats.org/officeDocument/2006/math">
                    <m:oMathParaPr>
                      <m:jc m:val="centerGroup"/>
                    </m:oMathParaPr>
                    <m:oMath xmlns:m="http://schemas.openxmlformats.org/officeDocument/2006/math">
                      <m:r>
                        <a:rPr lang="en-US" sz="3200" i="1" smtClean="0">
                          <a:solidFill>
                            <a:srgbClr val="FFFF00"/>
                          </a:solidFill>
                        </a:rPr>
                        <m:t>𝐶𝑜𝑢𝑝𝑜𝑛</m:t>
                      </m:r>
                      <m:r>
                        <a:rPr lang="en-US" sz="3200" i="1" smtClean="0">
                          <a:solidFill>
                            <a:srgbClr val="FFFF00"/>
                          </a:solidFill>
                        </a:rPr>
                        <m:t> </m:t>
                      </m:r>
                      <m:r>
                        <a:rPr lang="en-US" sz="3200" i="1" smtClean="0">
                          <a:solidFill>
                            <a:srgbClr val="FFFF00"/>
                          </a:solidFill>
                        </a:rPr>
                        <m:t>𝑅𝑎𝑡𝑒</m:t>
                      </m:r>
                      <m:r>
                        <a:rPr lang="en-US" sz="3200" i="1" smtClean="0">
                          <a:solidFill>
                            <a:srgbClr val="FFFF00"/>
                          </a:solidFill>
                        </a:rPr>
                        <m:t>= </m:t>
                      </m:r>
                      <m:r>
                        <a:rPr lang="en-US" sz="3200" i="1" smtClean="0">
                          <a:solidFill>
                            <a:srgbClr val="FFFF00"/>
                          </a:solidFill>
                        </a:rPr>
                        <m:t>𝑅𝑓𝑟</m:t>
                      </m:r>
                      <m:r>
                        <a:rPr lang="en-US" sz="3200" i="1" smtClean="0">
                          <a:solidFill>
                            <a:srgbClr val="FFFF00"/>
                          </a:solidFill>
                        </a:rPr>
                        <m:t>+</m:t>
                      </m:r>
                      <m:r>
                        <a:rPr lang="en-US" sz="3200" i="1" smtClean="0">
                          <a:solidFill>
                            <a:srgbClr val="FFFF00"/>
                          </a:solidFill>
                        </a:rPr>
                        <m:t>𝐼𝑃</m:t>
                      </m:r>
                      <m:r>
                        <a:rPr lang="en-US" sz="3200" i="1" smtClean="0">
                          <a:solidFill>
                            <a:srgbClr val="FFFF00"/>
                          </a:solidFill>
                        </a:rPr>
                        <m:t>+</m:t>
                      </m:r>
                      <m:r>
                        <a:rPr lang="en-US" sz="3200" i="1" smtClean="0">
                          <a:solidFill>
                            <a:srgbClr val="FFFF00"/>
                          </a:solidFill>
                        </a:rPr>
                        <m:t>𝑀𝑅𝑃</m:t>
                      </m:r>
                      <m:r>
                        <a:rPr lang="en-US" sz="3200" i="1" smtClean="0">
                          <a:solidFill>
                            <a:srgbClr val="FFFF00"/>
                          </a:solidFill>
                        </a:rPr>
                        <m:t>+</m:t>
                      </m:r>
                      <m:r>
                        <a:rPr lang="en-US" sz="3200" i="1" smtClean="0">
                          <a:solidFill>
                            <a:srgbClr val="FFFF00"/>
                          </a:solidFill>
                        </a:rPr>
                        <m:t>𝐷𝑅𝑃</m:t>
                      </m:r>
                      <m:r>
                        <a:rPr lang="en-US" sz="3200" i="1" smtClean="0">
                          <a:solidFill>
                            <a:srgbClr val="FFFF00"/>
                          </a:solidFill>
                        </a:rPr>
                        <m:t>+</m:t>
                      </m:r>
                      <m:r>
                        <a:rPr lang="en-US" sz="3200" i="1" smtClean="0">
                          <a:solidFill>
                            <a:srgbClr val="FFFF00"/>
                          </a:solidFill>
                        </a:rPr>
                        <m:t>𝐿𝑃</m:t>
                      </m:r>
                      <m:r>
                        <a:rPr lang="en-US" sz="3200" i="1" smtClean="0">
                          <a:solidFill>
                            <a:srgbClr val="FFFF00"/>
                          </a:solidFill>
                        </a:rPr>
                        <m:t> </m:t>
                      </m:r>
                    </m:oMath>
                  </m:oMathPara>
                </a14:m>
                <a:endParaRPr lang="en-US" sz="3200" dirty="0">
                  <a:solidFill>
                    <a:srgbClr val="FFFF00"/>
                  </a:solidFill>
                </a:endParaRPr>
              </a:p>
              <a:p>
                <a:pPr marL="231775" lvl="1" indent="0">
                  <a:buNone/>
                </a:pPr>
                <a:endParaRPr lang="en-US" dirty="0"/>
              </a:p>
              <a:p>
                <a:pPr lvl="1"/>
                <a:endParaRPr lang="en-US" b="1" dirty="0"/>
              </a:p>
              <a:p>
                <a:endParaRPr lang="en-US" b="1" dirty="0"/>
              </a:p>
              <a:p>
                <a:pPr lvl="1"/>
                <a:endParaRPr lang="en-US" b="1" dirty="0"/>
              </a:p>
              <a:p>
                <a:pPr lvl="1"/>
                <a:endParaRPr lang="en-US" b="1" dirty="0"/>
              </a:p>
              <a:p>
                <a:endParaRPr lang="en-US" b="1" dirty="0"/>
              </a:p>
            </p:txBody>
          </p:sp>
        </mc:Choice>
        <mc:Fallback>
          <p:sp>
            <p:nvSpPr>
              <p:cNvPr id="14" name="Content Placeholder 13"/>
              <p:cNvSpPr>
                <a:spLocks noGrp="1" noRot="1" noChangeAspect="1" noMove="1" noResize="1" noEditPoints="1" noAdjustHandles="1" noChangeArrowheads="1" noChangeShapeType="1" noTextEdit="1"/>
              </p:cNvSpPr>
              <p:nvPr>
                <p:ph idx="1"/>
              </p:nvPr>
            </p:nvSpPr>
            <p:spPr>
              <a:xfrm>
                <a:off x="1217612" y="1219200"/>
                <a:ext cx="9829799" cy="5105399"/>
              </a:xfrm>
              <a:blipFill>
                <a:blip r:embed="rId2"/>
                <a:stretch>
                  <a:fillRect l="-868" t="-1673" r="-1303"/>
                </a:stretch>
              </a:blipFill>
            </p:spPr>
            <p:txBody>
              <a:bodyPr/>
              <a:lstStyle/>
              <a:p>
                <a:r>
                  <a:rPr lang="en-US">
                    <a:noFill/>
                  </a:rPr>
                  <a:t> </a:t>
                </a:r>
              </a:p>
            </p:txBody>
          </p:sp>
        </mc:Fallback>
      </mc:AlternateContent>
    </p:spTree>
    <p:extLst>
      <p:ext uri="{BB962C8B-B14F-4D97-AF65-F5344CB8AC3E}">
        <p14:creationId xmlns:p14="http://schemas.microsoft.com/office/powerpoint/2010/main" val="12991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304800"/>
            <a:ext cx="3596607" cy="1295400"/>
          </a:xfrm>
        </p:spPr>
        <p:txBody>
          <a:bodyPr anchor="b">
            <a:normAutofit/>
          </a:bodyPr>
          <a:lstStyle/>
          <a:p>
            <a:r>
              <a:rPr lang="en-US" b="1" dirty="0"/>
              <a:t>Term Sheet</a:t>
            </a:r>
          </a:p>
        </p:txBody>
      </p:sp>
      <p:pic>
        <p:nvPicPr>
          <p:cNvPr id="3" name="Picture 2">
            <a:extLst>
              <a:ext uri="{FF2B5EF4-FFF2-40B4-BE49-F238E27FC236}">
                <a16:creationId xmlns:a16="http://schemas.microsoft.com/office/drawing/2014/main" id="{F8374752-FBB6-4BC2-8C5F-640476BC9801}"/>
              </a:ext>
            </a:extLst>
          </p:cNvPr>
          <p:cNvPicPr>
            <a:picLocks noChangeAspect="1"/>
          </p:cNvPicPr>
          <p:nvPr/>
        </p:nvPicPr>
        <p:blipFill>
          <a:blip r:embed="rId2"/>
          <a:stretch>
            <a:fillRect/>
          </a:stretch>
        </p:blipFill>
        <p:spPr>
          <a:xfrm>
            <a:off x="4113212" y="457200"/>
            <a:ext cx="5041258" cy="5943600"/>
          </a:xfrm>
          <a:prstGeom prst="rect">
            <a:avLst/>
          </a:prstGeom>
          <a:solidFill>
            <a:schemeClr val="tx1"/>
          </a:solidFill>
        </p:spPr>
      </p:pic>
    </p:spTree>
    <p:extLst>
      <p:ext uri="{BB962C8B-B14F-4D97-AF65-F5344CB8AC3E}">
        <p14:creationId xmlns:p14="http://schemas.microsoft.com/office/powerpoint/2010/main" val="334779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fontScale="90000"/>
          </a:bodyPr>
          <a:lstStyle/>
          <a:p>
            <a:r>
              <a:rPr lang="en-US" b="1" dirty="0"/>
              <a:t>Example of High-Yield Issuance and Explanation of the “Bond Talk”</a:t>
            </a:r>
          </a:p>
        </p:txBody>
      </p:sp>
      <p:sp>
        <p:nvSpPr>
          <p:cNvPr id="14" name="Content Placeholder 13"/>
          <p:cNvSpPr>
            <a:spLocks noGrp="1"/>
          </p:cNvSpPr>
          <p:nvPr>
            <p:ph idx="1"/>
          </p:nvPr>
        </p:nvSpPr>
        <p:spPr>
          <a:xfrm>
            <a:off x="1217612" y="1219200"/>
            <a:ext cx="9829799" cy="5105399"/>
          </a:xfrm>
        </p:spPr>
        <p:txBody>
          <a:bodyPr>
            <a:normAutofit/>
          </a:bodyPr>
          <a:lstStyle/>
          <a:p>
            <a:r>
              <a:rPr lang="en-US" b="1" i="1" dirty="0"/>
              <a:t>X Health</a:t>
            </a:r>
            <a:r>
              <a:rPr lang="en-US" dirty="0"/>
              <a:t> </a:t>
            </a:r>
            <a:r>
              <a:rPr lang="en-US" i="1" dirty="0"/>
              <a:t>this afternoon completed its $1.5 billion note offer in two parts, pricing $500 million of senior secured notes due 2027 at 5.75%, the tight end of initial guidance, and $1 billion of add-on 8.5% senior notes due 2027 at 103.25, also the tight end of early guidance, according to sources. The add-on portion was upsized from $750 million. The offering via lead book-runner KP Investment Bank will fund tender offer and consent solicitation for the company’s existing 5.625% senior notes due 2021, 5.5% senior notes due 2023, and 5.875% senior notes due 2023. The original offering of 8.5% senior notes due 2027 priced at par in May 2018; they were trading between 104.375 and 104.625 yesterday, yielding as much as 7.5%. The pharmaceutical concerns trades on the New York Stock Exchange with an $8.31 billion market capitalization.</a:t>
            </a:r>
            <a:endParaRPr lang="en-US" dirty="0"/>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407150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fontScale="90000"/>
          </a:bodyPr>
          <a:lstStyle/>
          <a:p>
            <a:r>
              <a:rPr lang="en-US" b="1" dirty="0"/>
              <a:t>Example of High-Yield Issuance and Explanation of the “Bond Talk”</a:t>
            </a:r>
          </a:p>
        </p:txBody>
      </p:sp>
      <p:graphicFrame>
        <p:nvGraphicFramePr>
          <p:cNvPr id="5" name="Table 4">
            <a:extLst>
              <a:ext uri="{FF2B5EF4-FFF2-40B4-BE49-F238E27FC236}">
                <a16:creationId xmlns:a16="http://schemas.microsoft.com/office/drawing/2014/main" id="{EE820209-AA93-48E8-B32D-B794CE05FE8D}"/>
              </a:ext>
            </a:extLst>
          </p:cNvPr>
          <p:cNvGraphicFramePr>
            <a:graphicFrameLocks noGrp="1"/>
          </p:cNvGraphicFramePr>
          <p:nvPr>
            <p:extLst>
              <p:ext uri="{D42A27DB-BD31-4B8C-83A1-F6EECF244321}">
                <p14:modId xmlns:p14="http://schemas.microsoft.com/office/powerpoint/2010/main" val="2757165457"/>
              </p:ext>
            </p:extLst>
          </p:nvPr>
        </p:nvGraphicFramePr>
        <p:xfrm>
          <a:off x="1065212" y="1066800"/>
          <a:ext cx="8153400" cy="5562608"/>
        </p:xfrm>
        <a:graphic>
          <a:graphicData uri="http://schemas.openxmlformats.org/drawingml/2006/table">
            <a:tbl>
              <a:tblPr firstRow="1" firstCol="1" bandRow="1">
                <a:tableStyleId>{5C22544A-7EE6-4342-B048-85BDC9FD1C3A}</a:tableStyleId>
              </a:tblPr>
              <a:tblGrid>
                <a:gridCol w="1784923">
                  <a:extLst>
                    <a:ext uri="{9D8B030D-6E8A-4147-A177-3AD203B41FA5}">
                      <a16:colId xmlns:a16="http://schemas.microsoft.com/office/drawing/2014/main" val="1519682014"/>
                    </a:ext>
                  </a:extLst>
                </a:gridCol>
                <a:gridCol w="6368477">
                  <a:extLst>
                    <a:ext uri="{9D8B030D-6E8A-4147-A177-3AD203B41FA5}">
                      <a16:colId xmlns:a16="http://schemas.microsoft.com/office/drawing/2014/main" val="1834413326"/>
                    </a:ext>
                  </a:extLst>
                </a:gridCol>
              </a:tblGrid>
              <a:tr h="519028">
                <a:tc>
                  <a:txBody>
                    <a:bodyPr/>
                    <a:lstStyle/>
                    <a:p>
                      <a:endParaRPr lang="en-US"/>
                    </a:p>
                  </a:txBody>
                  <a:tcPr marL="57150" marR="57150" marT="57150" marB="57150" anchor="ctr"/>
                </a:tc>
                <a:tc>
                  <a:txBody>
                    <a:bodyPr/>
                    <a:lstStyle/>
                    <a:p>
                      <a:endParaRPr lang="en-US" sz="2200" baseline="0" dirty="0"/>
                    </a:p>
                  </a:txBody>
                  <a:tcPr/>
                </a:tc>
                <a:extLst>
                  <a:ext uri="{0D108BD9-81ED-4DB2-BD59-A6C34878D82A}">
                    <a16:rowId xmlns:a16="http://schemas.microsoft.com/office/drawing/2014/main" val="4084656305"/>
                  </a:ext>
                </a:extLst>
              </a:tr>
              <a:tr h="230256">
                <a:tc>
                  <a:txBody>
                    <a:bodyPr/>
                    <a:lstStyle/>
                    <a:p>
                      <a:pPr marL="0" marR="0" algn="just">
                        <a:lnSpc>
                          <a:spcPct val="115000"/>
                        </a:lnSpc>
                        <a:spcBef>
                          <a:spcPts val="0"/>
                        </a:spcBef>
                        <a:spcAft>
                          <a:spcPts val="0"/>
                        </a:spcAft>
                      </a:pPr>
                      <a:r>
                        <a:rPr lang="en-US" sz="1050">
                          <a:effectLst/>
                        </a:rPr>
                        <a:t>Issuer:</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X Heath</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6234226"/>
                  </a:ext>
                </a:extLst>
              </a:tr>
              <a:tr h="230256">
                <a:tc>
                  <a:txBody>
                    <a:bodyPr/>
                    <a:lstStyle/>
                    <a:p>
                      <a:pPr marL="0" marR="0" algn="just">
                        <a:lnSpc>
                          <a:spcPct val="115000"/>
                        </a:lnSpc>
                        <a:spcBef>
                          <a:spcPts val="0"/>
                        </a:spcBef>
                        <a:spcAft>
                          <a:spcPts val="0"/>
                        </a:spcAft>
                      </a:pPr>
                      <a:r>
                        <a:rPr lang="en-US" sz="1050">
                          <a:effectLst/>
                        </a:rPr>
                        <a:t>Notes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$500 million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7943895"/>
                  </a:ext>
                </a:extLst>
              </a:tr>
              <a:tr h="230256">
                <a:tc>
                  <a:txBody>
                    <a:bodyPr/>
                    <a:lstStyle/>
                    <a:p>
                      <a:pPr marL="0" marR="0" algn="just">
                        <a:lnSpc>
                          <a:spcPct val="115000"/>
                        </a:lnSpc>
                        <a:spcBef>
                          <a:spcPts val="0"/>
                        </a:spcBef>
                        <a:spcAft>
                          <a:spcPts val="0"/>
                        </a:spcAft>
                      </a:pPr>
                      <a:r>
                        <a:rPr lang="en-US" sz="1050">
                          <a:effectLst/>
                        </a:rPr>
                        <a:t>Coupon Rate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5.75% (T+314 bps) yield 5.75% senior notes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8068398"/>
                  </a:ext>
                </a:extLst>
              </a:tr>
              <a:tr h="230256">
                <a:tc>
                  <a:txBody>
                    <a:bodyPr/>
                    <a:lstStyle/>
                    <a:p>
                      <a:pPr marL="0" marR="0" algn="just">
                        <a:lnSpc>
                          <a:spcPct val="115000"/>
                        </a:lnSpc>
                        <a:spcBef>
                          <a:spcPts val="0"/>
                        </a:spcBef>
                        <a:spcAft>
                          <a:spcPts val="0"/>
                        </a:spcAft>
                      </a:pPr>
                      <a:r>
                        <a:rPr lang="en-US" sz="1050">
                          <a:effectLst/>
                        </a:rPr>
                        <a:t>Maturity</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August 15, 2027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1403370"/>
                  </a:ext>
                </a:extLst>
              </a:tr>
              <a:tr h="230256">
                <a:tc>
                  <a:txBody>
                    <a:bodyPr/>
                    <a:lstStyle/>
                    <a:p>
                      <a:pPr marL="0" marR="0" algn="just">
                        <a:lnSpc>
                          <a:spcPct val="115000"/>
                        </a:lnSpc>
                        <a:spcBef>
                          <a:spcPts val="0"/>
                        </a:spcBef>
                        <a:spcAft>
                          <a:spcPts val="0"/>
                        </a:spcAft>
                      </a:pPr>
                      <a:r>
                        <a:rPr lang="en-US" sz="1050">
                          <a:effectLst/>
                        </a:rPr>
                        <a:t>Price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100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0943875"/>
                  </a:ext>
                </a:extLst>
              </a:tr>
              <a:tr h="230256">
                <a:tc>
                  <a:txBody>
                    <a:bodyPr/>
                    <a:lstStyle/>
                    <a:p>
                      <a:pPr marL="0" marR="0" algn="just">
                        <a:lnSpc>
                          <a:spcPct val="115000"/>
                        </a:lnSpc>
                        <a:spcBef>
                          <a:spcPts val="0"/>
                        </a:spcBef>
                        <a:spcAft>
                          <a:spcPts val="0"/>
                        </a:spcAft>
                      </a:pPr>
                      <a:r>
                        <a:rPr lang="en-US" sz="1050">
                          <a:effectLst/>
                        </a:rPr>
                        <a:t>Ratings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Ba2/BB-</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5206200"/>
                  </a:ext>
                </a:extLst>
              </a:tr>
              <a:tr h="230256">
                <a:tc>
                  <a:txBody>
                    <a:bodyPr/>
                    <a:lstStyle/>
                    <a:p>
                      <a:pPr marL="0" marR="0" algn="just">
                        <a:lnSpc>
                          <a:spcPct val="115000"/>
                        </a:lnSpc>
                        <a:spcBef>
                          <a:spcPts val="0"/>
                        </a:spcBef>
                        <a:spcAft>
                          <a:spcPts val="0"/>
                        </a:spcAft>
                      </a:pPr>
                      <a:r>
                        <a:rPr lang="en-US" sz="1050">
                          <a:effectLst/>
                        </a:rPr>
                        <a:t>Call Provision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NC 3.5 @par +50% coupon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2189291"/>
                  </a:ext>
                </a:extLst>
              </a:tr>
              <a:tr h="230256">
                <a:tc>
                  <a:txBody>
                    <a:bodyPr/>
                    <a:lstStyle/>
                    <a:p>
                      <a:pPr marL="0" marR="0" algn="just">
                        <a:lnSpc>
                          <a:spcPct val="115000"/>
                        </a:lnSpc>
                        <a:spcBef>
                          <a:spcPts val="0"/>
                        </a:spcBef>
                        <a:spcAft>
                          <a:spcPts val="0"/>
                        </a:spcAft>
                      </a:pPr>
                      <a:r>
                        <a:rPr lang="en-US" sz="1050">
                          <a:effectLst/>
                        </a:rPr>
                        <a:t>Notes (Type)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144A-life; 40% equity clawback option; talk 5.875% area</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5513962"/>
                  </a:ext>
                </a:extLst>
              </a:tr>
              <a:tr h="230256">
                <a:tc>
                  <a:txBody>
                    <a:bodyPr/>
                    <a:lstStyle/>
                    <a:p>
                      <a:pPr marL="0" marR="0" algn="just">
                        <a:lnSpc>
                          <a:spcPct val="115000"/>
                        </a:lnSpc>
                        <a:spcBef>
                          <a:spcPts val="0"/>
                        </a:spcBef>
                        <a:spcAft>
                          <a:spcPts val="0"/>
                        </a:spcAft>
                      </a:pPr>
                      <a:r>
                        <a:rPr lang="en-US" sz="1050">
                          <a:effectLst/>
                        </a:rPr>
                        <a:t>Settlement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03/08/19 (T+10)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7828954"/>
                  </a:ext>
                </a:extLst>
              </a:tr>
              <a:tr h="230256">
                <a:tc>
                  <a:txBody>
                    <a:bodyPr/>
                    <a:lstStyle/>
                    <a:p>
                      <a:pPr marL="0" marR="0" algn="just">
                        <a:lnSpc>
                          <a:spcPct val="115000"/>
                        </a:lnSpc>
                        <a:spcBef>
                          <a:spcPts val="0"/>
                        </a:spcBef>
                        <a:spcAft>
                          <a:spcPts val="0"/>
                        </a:spcAft>
                      </a:pPr>
                      <a:r>
                        <a:rPr lang="en-US" sz="1050">
                          <a:effectLst/>
                        </a:rPr>
                        <a:t>Book-runners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KP/DDD/ABC/BCC/LLP</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8338005"/>
                  </a:ext>
                </a:extLst>
              </a:tr>
              <a:tr h="219230">
                <a:tc>
                  <a:txBody>
                    <a:bodyPr/>
                    <a:lstStyle/>
                    <a:p>
                      <a:pPr marL="0" marR="0" algn="just">
                        <a:lnSpc>
                          <a:spcPct val="115000"/>
                        </a:lnSpc>
                        <a:spcBef>
                          <a:spcPts val="0"/>
                        </a:spcBef>
                        <a:spcAft>
                          <a:spcPts val="0"/>
                        </a:spcAft>
                      </a:pPr>
                      <a:r>
                        <a:rPr lang="en-US" sz="10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2074540"/>
                  </a:ext>
                </a:extLst>
              </a:tr>
              <a:tr h="219230">
                <a:tc>
                  <a:txBody>
                    <a:bodyPr/>
                    <a:lstStyle/>
                    <a:p>
                      <a:pPr marL="0" marR="0" algn="just">
                        <a:lnSpc>
                          <a:spcPct val="115000"/>
                        </a:lnSpc>
                        <a:spcBef>
                          <a:spcPts val="0"/>
                        </a:spcBef>
                        <a:spcAft>
                          <a:spcPts val="0"/>
                        </a:spcAft>
                      </a:pPr>
                      <a:r>
                        <a:rPr lang="en-US" sz="10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00">
                          <a:effectLst/>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235112"/>
                  </a:ext>
                </a:extLst>
              </a:tr>
              <a:tr h="230256">
                <a:tc>
                  <a:txBody>
                    <a:bodyPr/>
                    <a:lstStyle/>
                    <a:p>
                      <a:pPr marL="0" marR="0" algn="just">
                        <a:lnSpc>
                          <a:spcPct val="115000"/>
                        </a:lnSpc>
                        <a:spcBef>
                          <a:spcPts val="0"/>
                        </a:spcBef>
                        <a:spcAft>
                          <a:spcPts val="0"/>
                        </a:spcAft>
                      </a:pPr>
                      <a:r>
                        <a:rPr lang="en-US" sz="1050">
                          <a:effectLst/>
                        </a:rPr>
                        <a:t>Issuer:</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X Heath</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349275"/>
                  </a:ext>
                </a:extLst>
              </a:tr>
              <a:tr h="230256">
                <a:tc>
                  <a:txBody>
                    <a:bodyPr/>
                    <a:lstStyle/>
                    <a:p>
                      <a:pPr marL="0" marR="0" algn="just">
                        <a:lnSpc>
                          <a:spcPct val="115000"/>
                        </a:lnSpc>
                        <a:spcBef>
                          <a:spcPts val="0"/>
                        </a:spcBef>
                        <a:spcAft>
                          <a:spcPts val="0"/>
                        </a:spcAft>
                      </a:pPr>
                      <a:r>
                        <a:rPr lang="en-US" sz="1050">
                          <a:effectLst/>
                        </a:rPr>
                        <a:t>Notes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$1 billion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4741763"/>
                  </a:ext>
                </a:extLst>
              </a:tr>
              <a:tr h="230256">
                <a:tc>
                  <a:txBody>
                    <a:bodyPr/>
                    <a:lstStyle/>
                    <a:p>
                      <a:pPr marL="0" marR="0" algn="just">
                        <a:lnSpc>
                          <a:spcPct val="115000"/>
                        </a:lnSpc>
                        <a:spcBef>
                          <a:spcPts val="0"/>
                        </a:spcBef>
                        <a:spcAft>
                          <a:spcPts val="0"/>
                        </a:spcAft>
                      </a:pPr>
                      <a:r>
                        <a:rPr lang="en-US" sz="1050">
                          <a:effectLst/>
                        </a:rPr>
                        <a:t>Coupon rate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8.75% (T+516 bps) yield 7.75% senior notes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1440895"/>
                  </a:ext>
                </a:extLst>
              </a:tr>
              <a:tr h="230256">
                <a:tc>
                  <a:txBody>
                    <a:bodyPr/>
                    <a:lstStyle/>
                    <a:p>
                      <a:pPr marL="0" marR="0" algn="just">
                        <a:lnSpc>
                          <a:spcPct val="115000"/>
                        </a:lnSpc>
                        <a:spcBef>
                          <a:spcPts val="0"/>
                        </a:spcBef>
                        <a:spcAft>
                          <a:spcPts val="0"/>
                        </a:spcAft>
                      </a:pPr>
                      <a:r>
                        <a:rPr lang="en-US" sz="1050">
                          <a:effectLst/>
                        </a:rPr>
                        <a:t>Maturity</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January 31, 2027</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9076127"/>
                  </a:ext>
                </a:extLst>
              </a:tr>
              <a:tr h="230256">
                <a:tc>
                  <a:txBody>
                    <a:bodyPr/>
                    <a:lstStyle/>
                    <a:p>
                      <a:pPr marL="0" marR="0" algn="just">
                        <a:lnSpc>
                          <a:spcPct val="115000"/>
                        </a:lnSpc>
                        <a:spcBef>
                          <a:spcPts val="0"/>
                        </a:spcBef>
                        <a:spcAft>
                          <a:spcPts val="0"/>
                        </a:spcAft>
                      </a:pPr>
                      <a:r>
                        <a:rPr lang="en-US" sz="1050">
                          <a:effectLst/>
                        </a:rPr>
                        <a:t>Price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103.25</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7261771"/>
                  </a:ext>
                </a:extLst>
              </a:tr>
              <a:tr h="230256">
                <a:tc>
                  <a:txBody>
                    <a:bodyPr/>
                    <a:lstStyle/>
                    <a:p>
                      <a:pPr marL="0" marR="0" algn="just">
                        <a:lnSpc>
                          <a:spcPct val="115000"/>
                        </a:lnSpc>
                        <a:spcBef>
                          <a:spcPts val="0"/>
                        </a:spcBef>
                        <a:spcAft>
                          <a:spcPts val="0"/>
                        </a:spcAft>
                      </a:pPr>
                      <a:r>
                        <a:rPr lang="en-US" sz="1050">
                          <a:effectLst/>
                        </a:rPr>
                        <a:t>Ratings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B3/B-</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6723953"/>
                  </a:ext>
                </a:extLst>
              </a:tr>
              <a:tr h="230256">
                <a:tc>
                  <a:txBody>
                    <a:bodyPr/>
                    <a:lstStyle/>
                    <a:p>
                      <a:pPr marL="0" marR="0" algn="just">
                        <a:lnSpc>
                          <a:spcPct val="115000"/>
                        </a:lnSpc>
                        <a:spcBef>
                          <a:spcPts val="0"/>
                        </a:spcBef>
                        <a:spcAft>
                          <a:spcPts val="0"/>
                        </a:spcAft>
                      </a:pPr>
                      <a:r>
                        <a:rPr lang="en-US" sz="1050">
                          <a:effectLst/>
                        </a:rPr>
                        <a:t>Call provision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NC 3.5 @par +50% coupon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8667121"/>
                  </a:ext>
                </a:extLst>
              </a:tr>
              <a:tr h="230256">
                <a:tc>
                  <a:txBody>
                    <a:bodyPr/>
                    <a:lstStyle/>
                    <a:p>
                      <a:pPr marL="0" marR="0" algn="just">
                        <a:lnSpc>
                          <a:spcPct val="115000"/>
                        </a:lnSpc>
                        <a:spcBef>
                          <a:spcPts val="0"/>
                        </a:spcBef>
                        <a:spcAft>
                          <a:spcPts val="0"/>
                        </a:spcAft>
                      </a:pPr>
                      <a:r>
                        <a:rPr lang="en-US" sz="1050">
                          <a:effectLst/>
                        </a:rPr>
                        <a:t>Notes (type)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144A-life; 40% equity clawback option; talk 103-103.25 area total deal size now $1.75B</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0982882"/>
                  </a:ext>
                </a:extLst>
              </a:tr>
              <a:tr h="230256">
                <a:tc>
                  <a:txBody>
                    <a:bodyPr/>
                    <a:lstStyle/>
                    <a:p>
                      <a:pPr marL="0" marR="0" algn="just">
                        <a:lnSpc>
                          <a:spcPct val="115000"/>
                        </a:lnSpc>
                        <a:spcBef>
                          <a:spcPts val="0"/>
                        </a:spcBef>
                        <a:spcAft>
                          <a:spcPts val="0"/>
                        </a:spcAft>
                      </a:pPr>
                      <a:r>
                        <a:rPr lang="en-US" sz="1050">
                          <a:effectLst/>
                        </a:rPr>
                        <a:t>Settlement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a:effectLst/>
                        </a:rPr>
                        <a:t>03/08/19 (T+10)</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067878"/>
                  </a:ext>
                </a:extLst>
              </a:tr>
              <a:tr h="230256">
                <a:tc>
                  <a:txBody>
                    <a:bodyPr/>
                    <a:lstStyle/>
                    <a:p>
                      <a:pPr marL="0" marR="0" algn="just">
                        <a:lnSpc>
                          <a:spcPct val="115000"/>
                        </a:lnSpc>
                        <a:spcBef>
                          <a:spcPts val="0"/>
                        </a:spcBef>
                        <a:spcAft>
                          <a:spcPts val="0"/>
                        </a:spcAft>
                      </a:pPr>
                      <a:r>
                        <a:rPr lang="en-US" sz="1050">
                          <a:effectLst/>
                        </a:rPr>
                        <a:t>Book-runners</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050" dirty="0">
                          <a:effectLst/>
                        </a:rPr>
                        <a:t>KP/DDD/ABC/BCC/LLP</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5135565"/>
                  </a:ext>
                </a:extLst>
              </a:tr>
            </a:tbl>
          </a:graphicData>
        </a:graphic>
      </p:graphicFrame>
    </p:spTree>
    <p:extLst>
      <p:ext uri="{BB962C8B-B14F-4D97-AF65-F5344CB8AC3E}">
        <p14:creationId xmlns:p14="http://schemas.microsoft.com/office/powerpoint/2010/main" val="24781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dirty="0"/>
              <a:t>Explanation of the “Bond Talk”</a:t>
            </a:r>
            <a:endParaRPr lang="en-US" b="1" dirty="0"/>
          </a:p>
        </p:txBody>
      </p:sp>
      <p:sp>
        <p:nvSpPr>
          <p:cNvPr id="14" name="Content Placeholder 13"/>
          <p:cNvSpPr>
            <a:spLocks noGrp="1"/>
          </p:cNvSpPr>
          <p:nvPr>
            <p:ph idx="1"/>
          </p:nvPr>
        </p:nvSpPr>
        <p:spPr>
          <a:xfrm>
            <a:off x="836612" y="1219200"/>
            <a:ext cx="10744200" cy="5334000"/>
          </a:xfrm>
        </p:spPr>
        <p:txBody>
          <a:bodyPr>
            <a:normAutofit fontScale="62500" lnSpcReduction="20000"/>
          </a:bodyPr>
          <a:lstStyle/>
          <a:p>
            <a:r>
              <a:rPr lang="en-US" dirty="0"/>
              <a:t>X Health has priced two different notes for total proceeds of $1.5 billion: $500mm and $1 billion. </a:t>
            </a:r>
          </a:p>
          <a:p>
            <a:r>
              <a:rPr lang="en-US" dirty="0"/>
              <a:t>Proceeds were used to repay the existing notes that are due in 2 years. </a:t>
            </a:r>
          </a:p>
          <a:p>
            <a:r>
              <a:rPr lang="en-US" dirty="0"/>
              <a:t>The coupons were circled at 5.75% and 8.75% fixed, respectively</a:t>
            </a:r>
          </a:p>
          <a:p>
            <a:r>
              <a:rPr lang="en-US" dirty="0"/>
              <a:t>The coupons were set at approximately 10-year treasuries (T) of 2.61%, plus a premium (risk premium over risk free) of 315 and 516 basis points, respectively.</a:t>
            </a:r>
          </a:p>
          <a:p>
            <a:r>
              <a:rPr lang="en-US" dirty="0"/>
              <a:t>The pricing (original issuance discount) is 100 (par) for the first note and the 103.25 (premium), calculating 5.75% yield and 7.75% yield (it makes sense that the yield is lower than the 8.75% coupon rate priced at premium), respectively</a:t>
            </a:r>
          </a:p>
          <a:p>
            <a:r>
              <a:rPr lang="en-US" dirty="0"/>
              <a:t>The ratings were Ba2/BB- and B3/B-, respectively; the 8.75% notes are rated much lower than the 5.75% notes (S&amp;P three notches lower from BB- to B- and Moody’s four notches lower from Ba2 to B3).</a:t>
            </a:r>
          </a:p>
          <a:p>
            <a:r>
              <a:rPr lang="en-US" dirty="0"/>
              <a:t>Both have no call for 3.5 years and a make-whole (if the company refinance early) of par + 50% of the coupon.</a:t>
            </a:r>
          </a:p>
          <a:p>
            <a:r>
              <a:rPr lang="en-US" dirty="0"/>
              <a:t>These notes have approximately 8- and 8.5-year terms (August 15, 2017 and January 31, 2027, respectively).</a:t>
            </a:r>
          </a:p>
          <a:p>
            <a:r>
              <a:rPr lang="en-US" dirty="0"/>
              <a:t>The notes were not registered with the SEC since they were raised in 144A private market.</a:t>
            </a:r>
          </a:p>
          <a:p>
            <a:r>
              <a:rPr lang="en-US" dirty="0"/>
              <a:t>The 144A-life means that the issuance will stay private, it does not have registration rights to convert to public bond.</a:t>
            </a:r>
          </a:p>
          <a:p>
            <a:r>
              <a:rPr lang="en-US" dirty="0"/>
              <a:t>The settlement is T+10, which means the investors will own the bonds 10 business days since the trade (T) day.</a:t>
            </a:r>
          </a:p>
          <a:p>
            <a:r>
              <a:rPr lang="en-US" dirty="0"/>
              <a:t>The book-runners of all these banks listed (KP/DDD/ABC/BCC/LLP) are the initial underwriters before the retail syndication.</a:t>
            </a:r>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285395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Corporate Debt: An Overview</a:t>
            </a:r>
          </a:p>
        </p:txBody>
      </p:sp>
      <p:sp>
        <p:nvSpPr>
          <p:cNvPr id="14" name="Content Placeholder 13"/>
          <p:cNvSpPr>
            <a:spLocks noGrp="1"/>
          </p:cNvSpPr>
          <p:nvPr>
            <p:ph idx="1"/>
          </p:nvPr>
        </p:nvSpPr>
        <p:spPr>
          <a:xfrm>
            <a:off x="1217612" y="1219201"/>
            <a:ext cx="9829799" cy="4800600"/>
          </a:xfrm>
        </p:spPr>
        <p:txBody>
          <a:bodyPr>
            <a:normAutofit lnSpcReduction="10000"/>
          </a:bodyPr>
          <a:lstStyle/>
          <a:p>
            <a:r>
              <a:rPr lang="en-US" dirty="0"/>
              <a:t>Corporate debt is by far one of the most prefer </a:t>
            </a:r>
          </a:p>
          <a:p>
            <a:r>
              <a:rPr lang="en-US" dirty="0"/>
              <a:t>Raising debt ,in general, do not need to give up ownership and instead they signed a contract. </a:t>
            </a:r>
          </a:p>
          <a:p>
            <a:r>
              <a:rPr lang="en-US" dirty="0"/>
              <a:t>The contract, called bond indenture or loan agreement, requires the company to pay back such debt in the future plus pre-determined interest payment which represents the cost of borrowing. </a:t>
            </a:r>
          </a:p>
          <a:p>
            <a:r>
              <a:rPr lang="en-US" dirty="0"/>
              <a:t>Though debt is the preferred source of capital, is not always available. </a:t>
            </a:r>
          </a:p>
          <a:p>
            <a:r>
              <a:rPr lang="en-US" dirty="0"/>
              <a:t>Debt holders are betting that the company has relatively strong income and cash flows to meet their debt obligations which include both interest and principal payments.</a:t>
            </a:r>
          </a:p>
          <a:p>
            <a:r>
              <a:rPr lang="en-US" dirty="0"/>
              <a:t>In a bankruptcy, debt is viewed higher in the capital structure than stock</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304800"/>
            <a:ext cx="3596607" cy="1295400"/>
          </a:xfrm>
        </p:spPr>
        <p:txBody>
          <a:bodyPr anchor="b">
            <a:normAutofit/>
          </a:bodyPr>
          <a:lstStyle/>
          <a:p>
            <a:r>
              <a:rPr lang="en-US" b="1" dirty="0"/>
              <a:t>Corporate Debt: An Overview</a:t>
            </a:r>
          </a:p>
        </p:txBody>
      </p:sp>
      <p:sp>
        <p:nvSpPr>
          <p:cNvPr id="14" name="Content Placeholder 13"/>
          <p:cNvSpPr>
            <a:spLocks noGrp="1"/>
          </p:cNvSpPr>
          <p:nvPr>
            <p:ph type="body" sz="half" idx="2"/>
          </p:nvPr>
        </p:nvSpPr>
        <p:spPr>
          <a:xfrm>
            <a:off x="824554" y="1752600"/>
            <a:ext cx="4126858" cy="1981200"/>
          </a:xfrm>
        </p:spPr>
        <p:txBody>
          <a:bodyPr>
            <a:normAutofit/>
          </a:bodyPr>
          <a:lstStyle/>
          <a:p>
            <a:r>
              <a:rPr lang="en-US" dirty="0"/>
              <a:t>“</a:t>
            </a:r>
            <a:r>
              <a:rPr lang="en-US" sz="2400" dirty="0"/>
              <a:t>The Waterfall” or priority of payment, in a bankruptcy, bonds are viewed higher in the capital structure than stock. </a:t>
            </a:r>
          </a:p>
        </p:txBody>
      </p:sp>
      <p:pic>
        <p:nvPicPr>
          <p:cNvPr id="2" name="Picture 1">
            <a:extLst>
              <a:ext uri="{FF2B5EF4-FFF2-40B4-BE49-F238E27FC236}">
                <a16:creationId xmlns:a16="http://schemas.microsoft.com/office/drawing/2014/main" id="{2ED5B18B-91BA-47B2-B610-1690DC309206}"/>
              </a:ext>
            </a:extLst>
          </p:cNvPr>
          <p:cNvPicPr>
            <a:picLocks noChangeAspect="1"/>
          </p:cNvPicPr>
          <p:nvPr/>
        </p:nvPicPr>
        <p:blipFill>
          <a:blip r:embed="rId2"/>
          <a:stretch>
            <a:fillRect/>
          </a:stretch>
        </p:blipFill>
        <p:spPr>
          <a:xfrm>
            <a:off x="5693536" y="76200"/>
            <a:ext cx="5887276" cy="6477000"/>
          </a:xfrm>
          <a:prstGeom prst="rect">
            <a:avLst/>
          </a:prstGeom>
          <a:noFill/>
        </p:spPr>
      </p:pic>
    </p:spTree>
    <p:extLst>
      <p:ext uri="{BB962C8B-B14F-4D97-AF65-F5344CB8AC3E}">
        <p14:creationId xmlns:p14="http://schemas.microsoft.com/office/powerpoint/2010/main" val="34704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Types of Corporate Debt</a:t>
            </a:r>
          </a:p>
        </p:txBody>
      </p:sp>
      <mc:AlternateContent xmlns:mc="http://schemas.openxmlformats.org/markup-compatibility/2006">
        <mc:Choice xmlns:a14="http://schemas.microsoft.com/office/drawing/2010/main" Requires="a14">
          <p:sp>
            <p:nvSpPr>
              <p:cNvPr id="14" name="Content Placeholder 13"/>
              <p:cNvSpPr>
                <a:spLocks noGrp="1"/>
              </p:cNvSpPr>
              <p:nvPr>
                <p:ph idx="1"/>
              </p:nvPr>
            </p:nvSpPr>
            <p:spPr>
              <a:xfrm>
                <a:off x="1217612" y="1219201"/>
                <a:ext cx="9829799" cy="4800600"/>
              </a:xfrm>
            </p:spPr>
            <p:txBody>
              <a:bodyPr>
                <a:normAutofit lnSpcReduction="10000"/>
              </a:bodyPr>
              <a:lstStyle/>
              <a:p>
                <a:r>
                  <a:rPr lang="en-US" b="1" dirty="0"/>
                  <a:t>Unsecured Bonds</a:t>
                </a:r>
              </a:p>
              <a:p>
                <a:r>
                  <a:rPr lang="en-US" b="1" dirty="0"/>
                  <a:t>Secured Bonds</a:t>
                </a:r>
              </a:p>
              <a:p>
                <a:pPr lvl="1"/>
                <a:r>
                  <a:rPr lang="en-US" b="1" i="1" dirty="0"/>
                  <a:t>Mortgage bonds</a:t>
                </a:r>
                <a:r>
                  <a:rPr lang="en-US" dirty="0"/>
                  <a:t> </a:t>
                </a:r>
              </a:p>
              <a:p>
                <a:pPr lvl="1"/>
                <a:r>
                  <a:rPr lang="en-US" b="1" i="1" dirty="0"/>
                  <a:t>Collateral trust bonds</a:t>
                </a:r>
                <a:r>
                  <a:rPr lang="en-US" dirty="0"/>
                  <a:t> </a:t>
                </a:r>
              </a:p>
              <a:p>
                <a:pPr lvl="1"/>
                <a:r>
                  <a:rPr lang="en-US" b="1" i="1" dirty="0"/>
                  <a:t>Equipment trust obligations</a:t>
                </a:r>
              </a:p>
              <a:p>
                <a:pPr lvl="1"/>
                <a:r>
                  <a:rPr lang="en-US" b="1" i="1" dirty="0"/>
                  <a:t>Guarantee bonds </a:t>
                </a:r>
                <a:endParaRPr lang="en-US" b="1" dirty="0"/>
              </a:p>
              <a:p>
                <a:r>
                  <a:rPr lang="en-US" b="1" dirty="0"/>
                  <a:t>Convertible Bonds</a:t>
                </a:r>
              </a:p>
              <a:p>
                <a:pPr lvl="1"/>
                <a14:m>
                  <m:oMath xmlns:m="http://schemas.openxmlformats.org/officeDocument/2006/math">
                    <m:r>
                      <m:rPr>
                        <m:sty m:val="p"/>
                      </m:rPr>
                      <a:rPr lang="en-US"/>
                      <m:t>Conversion</m:t>
                    </m:r>
                    <m:r>
                      <a:rPr lang="en-US"/>
                      <m:t> </m:t>
                    </m:r>
                    <m:r>
                      <m:rPr>
                        <m:sty m:val="p"/>
                      </m:rPr>
                      <a:rPr lang="en-US"/>
                      <m:t>ratio</m:t>
                    </m:r>
                    <m:r>
                      <a:rPr lang="en-US"/>
                      <m:t>=</m:t>
                    </m:r>
                    <m:f>
                      <m:fPr>
                        <m:ctrlPr>
                          <a:rPr lang="en-US" i="1"/>
                        </m:ctrlPr>
                      </m:fPr>
                      <m:num>
                        <m:r>
                          <m:rPr>
                            <m:sty m:val="p"/>
                          </m:rPr>
                          <a:rPr lang="en-US"/>
                          <m:t>Par</m:t>
                        </m:r>
                        <m:r>
                          <a:rPr lang="en-US"/>
                          <m:t> </m:t>
                        </m:r>
                        <m:r>
                          <m:rPr>
                            <m:sty m:val="p"/>
                          </m:rPr>
                          <a:rPr lang="en-US"/>
                          <m:t>value</m:t>
                        </m:r>
                      </m:num>
                      <m:den>
                        <m:r>
                          <m:rPr>
                            <m:sty m:val="p"/>
                          </m:rPr>
                          <a:rPr lang="en-US"/>
                          <m:t>Conversion</m:t>
                        </m:r>
                        <m:r>
                          <a:rPr lang="en-US"/>
                          <m:t> </m:t>
                        </m:r>
                        <m:r>
                          <m:rPr>
                            <m:sty m:val="p"/>
                          </m:rPr>
                          <a:rPr lang="en-US"/>
                          <m:t>price</m:t>
                        </m:r>
                      </m:den>
                    </m:f>
                  </m:oMath>
                </a14:m>
                <a:r>
                  <a:rPr lang="en-US" dirty="0"/>
                  <a:t>, </a:t>
                </a:r>
              </a:p>
              <a:p>
                <a:r>
                  <a:rPr lang="en-US" b="1" dirty="0"/>
                  <a:t>Zero Coupon Bonds</a:t>
                </a:r>
              </a:p>
              <a:p>
                <a:r>
                  <a:rPr lang="en-US" b="1" dirty="0"/>
                  <a:t>Paid-In-Kind (PIK) Bonds </a:t>
                </a:r>
              </a:p>
            </p:txBody>
          </p:sp>
        </mc:Choice>
        <mc:Fallback>
          <p:sp>
            <p:nvSpPr>
              <p:cNvPr id="14" name="Content Placeholder 13"/>
              <p:cNvSpPr>
                <a:spLocks noGrp="1" noRot="1" noChangeAspect="1" noMove="1" noResize="1" noEditPoints="1" noAdjustHandles="1" noChangeArrowheads="1" noChangeShapeType="1" noTextEdit="1"/>
              </p:cNvSpPr>
              <p:nvPr>
                <p:ph idx="1"/>
              </p:nvPr>
            </p:nvSpPr>
            <p:spPr>
              <a:xfrm>
                <a:off x="1217612" y="1219201"/>
                <a:ext cx="9829799" cy="4800600"/>
              </a:xfrm>
              <a:blipFill>
                <a:blip r:embed="rId2"/>
                <a:stretch>
                  <a:fillRect l="-868" t="-2411"/>
                </a:stretch>
              </a:blipFill>
            </p:spPr>
            <p:txBody>
              <a:bodyPr/>
              <a:lstStyle/>
              <a:p>
                <a:r>
                  <a:rPr lang="en-US">
                    <a:noFill/>
                  </a:rPr>
                  <a:t> </a:t>
                </a:r>
              </a:p>
            </p:txBody>
          </p:sp>
        </mc:Fallback>
      </mc:AlternateContent>
    </p:spTree>
    <p:extLst>
      <p:ext uri="{BB962C8B-B14F-4D97-AF65-F5344CB8AC3E}">
        <p14:creationId xmlns:p14="http://schemas.microsoft.com/office/powerpoint/2010/main" val="28784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17057" y="381000"/>
            <a:ext cx="4038600" cy="1143000"/>
          </a:xfrm>
        </p:spPr>
        <p:txBody>
          <a:bodyPr anchor="b">
            <a:normAutofit/>
          </a:bodyPr>
          <a:lstStyle/>
          <a:p>
            <a:r>
              <a:rPr lang="en-US" b="1" dirty="0"/>
              <a:t>Raising / Issuing Corporate Bonds</a:t>
            </a:r>
          </a:p>
        </p:txBody>
      </p:sp>
      <p:sp>
        <p:nvSpPr>
          <p:cNvPr id="14" name="Content Placeholder 13"/>
          <p:cNvSpPr>
            <a:spLocks noGrp="1"/>
          </p:cNvSpPr>
          <p:nvPr>
            <p:ph type="body" sz="half" idx="2"/>
          </p:nvPr>
        </p:nvSpPr>
        <p:spPr>
          <a:xfrm>
            <a:off x="760412" y="1905000"/>
            <a:ext cx="4176576" cy="1600200"/>
          </a:xfrm>
        </p:spPr>
        <p:txBody>
          <a:bodyPr>
            <a:normAutofit/>
          </a:bodyPr>
          <a:lstStyle/>
          <a:p>
            <a:r>
              <a:rPr lang="en-US" sz="1500" b="1" dirty="0"/>
              <a:t>The companies issuing bonds in the public markets are required by the Securities and Exchange Commission (SEC) to be independently rated by at least two rating agencies before they are issued Secured Bonds</a:t>
            </a:r>
          </a:p>
          <a:p>
            <a:pPr lvl="1"/>
            <a:endParaRPr lang="en-US" sz="1500" b="1" dirty="0"/>
          </a:p>
        </p:txBody>
      </p:sp>
      <p:pic>
        <p:nvPicPr>
          <p:cNvPr id="2" name="Picture 1">
            <a:extLst>
              <a:ext uri="{FF2B5EF4-FFF2-40B4-BE49-F238E27FC236}">
                <a16:creationId xmlns:a16="http://schemas.microsoft.com/office/drawing/2014/main" id="{0BB95E32-9A4D-49D7-8483-269DA104CADB}"/>
              </a:ext>
            </a:extLst>
          </p:cNvPr>
          <p:cNvPicPr>
            <a:picLocks noChangeAspect="1"/>
          </p:cNvPicPr>
          <p:nvPr/>
        </p:nvPicPr>
        <p:blipFill>
          <a:blip r:embed="rId2"/>
          <a:stretch>
            <a:fillRect/>
          </a:stretch>
        </p:blipFill>
        <p:spPr>
          <a:xfrm>
            <a:off x="5713412" y="685800"/>
            <a:ext cx="5257800" cy="5791200"/>
          </a:xfrm>
          <a:prstGeom prst="rect">
            <a:avLst/>
          </a:prstGeom>
          <a:solidFill>
            <a:schemeClr val="tx2"/>
          </a:solidFill>
        </p:spPr>
      </p:pic>
    </p:spTree>
    <p:extLst>
      <p:ext uri="{BB962C8B-B14F-4D97-AF65-F5344CB8AC3E}">
        <p14:creationId xmlns:p14="http://schemas.microsoft.com/office/powerpoint/2010/main" val="19894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Rating Agency Methodology</a:t>
            </a:r>
          </a:p>
        </p:txBody>
      </p:sp>
      <p:sp>
        <p:nvSpPr>
          <p:cNvPr id="14" name="Content Placeholder 13"/>
          <p:cNvSpPr>
            <a:spLocks noGrp="1"/>
          </p:cNvSpPr>
          <p:nvPr>
            <p:ph idx="1"/>
          </p:nvPr>
        </p:nvSpPr>
        <p:spPr>
          <a:xfrm>
            <a:off x="1179512" y="1295400"/>
            <a:ext cx="9829799" cy="3886199"/>
          </a:xfrm>
        </p:spPr>
        <p:txBody>
          <a:bodyPr>
            <a:normAutofit/>
          </a:bodyPr>
          <a:lstStyle/>
          <a:p>
            <a:r>
              <a:rPr lang="en-US" b="1" dirty="0"/>
              <a:t>Industry Risk</a:t>
            </a:r>
          </a:p>
          <a:p>
            <a:r>
              <a:rPr lang="en-US" b="1" dirty="0"/>
              <a:t>Company-Specific Business Risks </a:t>
            </a:r>
          </a:p>
          <a:p>
            <a:r>
              <a:rPr lang="en-US" dirty="0"/>
              <a:t>Management Factor</a:t>
            </a:r>
          </a:p>
          <a:p>
            <a:r>
              <a:rPr lang="en-US" b="1" dirty="0"/>
              <a:t>Financial Risk Analysis</a:t>
            </a:r>
          </a:p>
          <a:p>
            <a:pPr lvl="1"/>
            <a:r>
              <a:rPr lang="en-US" b="1" dirty="0"/>
              <a:t>Loan-to-value or debt capitalization ratio</a:t>
            </a:r>
          </a:p>
          <a:p>
            <a:pPr lvl="1"/>
            <a:r>
              <a:rPr lang="en-US" b="1" dirty="0"/>
              <a:t>Leverage ratio of debt to EBITDA</a:t>
            </a:r>
          </a:p>
          <a:p>
            <a:pPr lvl="1"/>
            <a:r>
              <a:rPr lang="en-US" b="1" dirty="0"/>
              <a:t>Coverage ratios, including EBITDA/interest and cash flow to debt service</a:t>
            </a:r>
          </a:p>
          <a:p>
            <a:pPr lvl="1"/>
            <a:r>
              <a:rPr lang="en-US" b="1" dirty="0"/>
              <a:t>Cash Flow Forecasting and Modeling </a:t>
            </a:r>
          </a:p>
        </p:txBody>
      </p:sp>
    </p:spTree>
    <p:extLst>
      <p:ext uri="{BB962C8B-B14F-4D97-AF65-F5344CB8AC3E}">
        <p14:creationId xmlns:p14="http://schemas.microsoft.com/office/powerpoint/2010/main" val="9243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Going to Market to Raise Corporate Bonds </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Step I: Select the Investment Company/Underwriter </a:t>
            </a:r>
          </a:p>
          <a:p>
            <a:pPr lvl="1"/>
            <a:r>
              <a:rPr lang="en-US" b="1" dirty="0"/>
              <a:t>Firm Commitment</a:t>
            </a:r>
          </a:p>
          <a:p>
            <a:pPr lvl="1"/>
            <a:r>
              <a:rPr lang="en-US" b="1" dirty="0"/>
              <a:t>Best-Effort Commitment</a:t>
            </a:r>
          </a:p>
          <a:p>
            <a:r>
              <a:rPr lang="en-US" b="1" dirty="0"/>
              <a:t>Step II: Preparing the Documents for the Bond Offering</a:t>
            </a:r>
          </a:p>
          <a:p>
            <a:r>
              <a:rPr lang="en-US" dirty="0"/>
              <a:t>Step III: SEC Registration and </a:t>
            </a:r>
            <a:r>
              <a:rPr lang="en-US" dirty="0" err="1"/>
              <a:t>ApprovalThough</a:t>
            </a:r>
            <a:r>
              <a:rPr lang="en-US" dirty="0"/>
              <a:t> debt is the preferred source of capital, is not always available. </a:t>
            </a:r>
          </a:p>
          <a:p>
            <a:r>
              <a:rPr lang="en-US" b="1" dirty="0"/>
              <a:t>Step IV: Marketing the Bond Offering</a:t>
            </a:r>
          </a:p>
          <a:p>
            <a:r>
              <a:rPr lang="en-US" dirty="0"/>
              <a:t>.Step V: Indication of Interest</a:t>
            </a:r>
          </a:p>
          <a:p>
            <a:r>
              <a:rPr lang="en-US" b="1" dirty="0"/>
              <a:t>Step VI: Closing, Funding, and Free to Trade</a:t>
            </a:r>
          </a:p>
        </p:txBody>
      </p:sp>
    </p:spTree>
    <p:extLst>
      <p:ext uri="{BB962C8B-B14F-4D97-AF65-F5344CB8AC3E}">
        <p14:creationId xmlns:p14="http://schemas.microsoft.com/office/powerpoint/2010/main" val="122725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Terms of the Bonds</a:t>
            </a:r>
          </a:p>
        </p:txBody>
      </p:sp>
      <p:sp>
        <p:nvSpPr>
          <p:cNvPr id="14" name="Content Placeholder 13"/>
          <p:cNvSpPr>
            <a:spLocks noGrp="1"/>
          </p:cNvSpPr>
          <p:nvPr>
            <p:ph idx="1"/>
          </p:nvPr>
        </p:nvSpPr>
        <p:spPr>
          <a:xfrm>
            <a:off x="1217612" y="1219201"/>
            <a:ext cx="9829799" cy="4800600"/>
          </a:xfrm>
        </p:spPr>
        <p:txBody>
          <a:bodyPr>
            <a:normAutofit/>
          </a:bodyPr>
          <a:lstStyle/>
          <a:p>
            <a:r>
              <a:rPr lang="en-US" b="1" dirty="0"/>
              <a:t>Money Terms</a:t>
            </a:r>
          </a:p>
          <a:p>
            <a:pPr lvl="1"/>
            <a:r>
              <a:rPr lang="en-US" b="1" dirty="0"/>
              <a:t>Amount</a:t>
            </a:r>
          </a:p>
          <a:p>
            <a:pPr lvl="1"/>
            <a:r>
              <a:rPr lang="en-US" b="1" dirty="0"/>
              <a:t>Interest</a:t>
            </a:r>
          </a:p>
          <a:p>
            <a:pPr lvl="1"/>
            <a:r>
              <a:rPr lang="en-US" b="1" dirty="0"/>
              <a:t>Maturity/Term</a:t>
            </a:r>
          </a:p>
          <a:p>
            <a:pPr lvl="1"/>
            <a:r>
              <a:rPr lang="en-US" b="1" dirty="0"/>
              <a:t>Principal Payment</a:t>
            </a:r>
          </a:p>
          <a:p>
            <a:r>
              <a:rPr lang="en-US" b="1" dirty="0"/>
              <a:t>Non-Money</a:t>
            </a:r>
          </a:p>
          <a:p>
            <a:pPr lvl="1"/>
            <a:r>
              <a:rPr lang="en-US" b="1" dirty="0"/>
              <a:t>Financial Covenants</a:t>
            </a:r>
          </a:p>
          <a:p>
            <a:pPr lvl="1"/>
            <a:r>
              <a:rPr lang="en-US" b="1" dirty="0"/>
              <a:t>Negative Covenants</a:t>
            </a:r>
          </a:p>
          <a:p>
            <a:pPr lvl="1"/>
            <a:r>
              <a:rPr lang="en-US" b="1" dirty="0" err="1"/>
              <a:t>Afifrmative</a:t>
            </a:r>
            <a:r>
              <a:rPr lang="en-US" b="1" dirty="0"/>
              <a:t> Covenants</a:t>
            </a:r>
          </a:p>
          <a:p>
            <a:pPr lvl="1"/>
            <a:endParaRPr lang="en-US" b="1" dirty="0"/>
          </a:p>
          <a:p>
            <a:pPr lvl="1"/>
            <a:endParaRPr lang="en-US" b="1" dirty="0"/>
          </a:p>
          <a:p>
            <a:endParaRPr lang="en-US" b="1" dirty="0"/>
          </a:p>
        </p:txBody>
      </p:sp>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normAutofit/>
          </a:bodyPr>
          <a:lstStyle/>
          <a:p>
            <a:r>
              <a:rPr lang="en-US" b="1" dirty="0"/>
              <a:t>Money Terms - Primary</a:t>
            </a:r>
          </a:p>
        </p:txBody>
      </p:sp>
      <p:sp>
        <p:nvSpPr>
          <p:cNvPr id="14" name="Content Placeholder 13"/>
          <p:cNvSpPr>
            <a:spLocks noGrp="1"/>
          </p:cNvSpPr>
          <p:nvPr>
            <p:ph idx="1"/>
          </p:nvPr>
        </p:nvSpPr>
        <p:spPr>
          <a:xfrm>
            <a:off x="1217612" y="1219200"/>
            <a:ext cx="9829799" cy="5105399"/>
          </a:xfrm>
        </p:spPr>
        <p:txBody>
          <a:bodyPr>
            <a:normAutofit fontScale="92500" lnSpcReduction="20000"/>
          </a:bodyPr>
          <a:lstStyle/>
          <a:p>
            <a:r>
              <a:rPr lang="en-US" b="1" dirty="0"/>
              <a:t>Amount Concepts</a:t>
            </a:r>
          </a:p>
          <a:p>
            <a:pPr lvl="1"/>
            <a:r>
              <a:rPr lang="en-US" b="1" dirty="0"/>
              <a:t>Face Value (Book Value) $1,000 per Bond – PAR AMOUNT 100</a:t>
            </a:r>
          </a:p>
          <a:p>
            <a:pPr lvl="1"/>
            <a:r>
              <a:rPr lang="en-US" b="1" dirty="0"/>
              <a:t>Redemption</a:t>
            </a:r>
          </a:p>
          <a:p>
            <a:pPr lvl="2"/>
            <a:r>
              <a:rPr lang="en-US" b="1" dirty="0"/>
              <a:t>Maturity 100</a:t>
            </a:r>
          </a:p>
          <a:p>
            <a:pPr lvl="2"/>
            <a:r>
              <a:rPr lang="en-US" b="1" dirty="0"/>
              <a:t>Earlier than Maturity (Call/Non-Call) at different prices </a:t>
            </a:r>
          </a:p>
          <a:p>
            <a:r>
              <a:rPr lang="en-US" b="1" dirty="0"/>
              <a:t>Interest Rate / Coupon Rate</a:t>
            </a:r>
          </a:p>
          <a:p>
            <a:pPr lvl="1"/>
            <a:r>
              <a:rPr lang="en-US" b="1" dirty="0"/>
              <a:t>Fixed or Floating</a:t>
            </a:r>
          </a:p>
          <a:p>
            <a:pPr lvl="1"/>
            <a:r>
              <a:rPr lang="en-US" b="1" dirty="0"/>
              <a:t>Semi-Annual Payment (i.e. 8.0% Coupon pay $80 per year or $40 every six months)</a:t>
            </a:r>
          </a:p>
          <a:p>
            <a:r>
              <a:rPr lang="en-US" b="1" dirty="0"/>
              <a:t>Maturity (anniversary of issuance)</a:t>
            </a:r>
          </a:p>
          <a:p>
            <a:r>
              <a:rPr lang="en-US" b="1" dirty="0"/>
              <a:t>Principal Payments</a:t>
            </a:r>
          </a:p>
          <a:p>
            <a:pPr lvl="1"/>
            <a:r>
              <a:rPr lang="en-US" b="1" dirty="0"/>
              <a:t>Term Bond (0,0,0,0,100)</a:t>
            </a:r>
          </a:p>
          <a:p>
            <a:pPr lvl="1"/>
            <a:r>
              <a:rPr lang="en-US" b="1" dirty="0"/>
              <a:t>Serial Bond (20,20,20,20,20)</a:t>
            </a:r>
          </a:p>
          <a:p>
            <a:pPr lvl="1"/>
            <a:r>
              <a:rPr lang="en-US" b="1" dirty="0"/>
              <a:t>Balloon Bond (10,10,10,10, 60)</a:t>
            </a:r>
          </a:p>
          <a:p>
            <a:endParaRPr lang="en-US" b="1" dirty="0"/>
          </a:p>
          <a:p>
            <a:endParaRPr lang="en-US" b="1" dirty="0"/>
          </a:p>
          <a:p>
            <a:pPr lvl="1"/>
            <a:endParaRPr lang="en-US" b="1" dirty="0"/>
          </a:p>
          <a:p>
            <a:pPr lvl="1"/>
            <a:endParaRPr lang="en-US" b="1" dirty="0"/>
          </a:p>
          <a:p>
            <a:endParaRPr lang="en-US" b="1" dirty="0"/>
          </a:p>
        </p:txBody>
      </p:sp>
    </p:spTree>
    <p:extLst>
      <p:ext uri="{BB962C8B-B14F-4D97-AF65-F5344CB8AC3E}">
        <p14:creationId xmlns:p14="http://schemas.microsoft.com/office/powerpoint/2010/main" val="41778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1240</Words>
  <Application>Microsoft Office PowerPoint</Application>
  <PresentationFormat>Custom</PresentationFormat>
  <Paragraphs>149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Corbel</vt:lpstr>
      <vt:lpstr>Times New Roman</vt:lpstr>
      <vt:lpstr>Digital Blue Tunnel 16x9</vt:lpstr>
      <vt:lpstr>Debt Markets: issuing Corporate Bonds 144As Private Placements</vt:lpstr>
      <vt:lpstr>Corporate Debt: An Overview</vt:lpstr>
      <vt:lpstr>Corporate Debt: An Overview</vt:lpstr>
      <vt:lpstr>Types of Corporate Debt</vt:lpstr>
      <vt:lpstr>Raising / Issuing Corporate Bonds</vt:lpstr>
      <vt:lpstr>Rating Agency Methodology</vt:lpstr>
      <vt:lpstr>Going to Market to Raise Corporate Bonds </vt:lpstr>
      <vt:lpstr>Terms of the Bonds</vt:lpstr>
      <vt:lpstr>Money Terms - Primary</vt:lpstr>
      <vt:lpstr>Pricing Bonds </vt:lpstr>
      <vt:lpstr>Term Sheet</vt:lpstr>
      <vt:lpstr>Example of High-Yield Issuance and Explanation of the “Bond Talk”</vt:lpstr>
      <vt:lpstr>Example of High-Yield Issuance and Explanation of the “Bond Talk”</vt:lpstr>
      <vt:lpstr>Explanation of the “Bond Talk”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5</cp:revision>
  <dcterms:created xsi:type="dcterms:W3CDTF">2020-05-26T21:09:41Z</dcterms:created>
  <dcterms:modified xsi:type="dcterms:W3CDTF">2020-05-26T21:45:24Z</dcterms:modified>
</cp:coreProperties>
</file>