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5" r:id="rId2"/>
    <p:sldId id="310" r:id="rId3"/>
    <p:sldId id="321" r:id="rId4"/>
    <p:sldId id="276" r:id="rId5"/>
    <p:sldId id="272" r:id="rId6"/>
    <p:sldId id="277" r:id="rId7"/>
    <p:sldId id="323" r:id="rId8"/>
    <p:sldId id="325" r:id="rId9"/>
    <p:sldId id="326" r:id="rId10"/>
    <p:sldId id="327" r:id="rId11"/>
    <p:sldId id="328" r:id="rId12"/>
    <p:sldId id="332" r:id="rId13"/>
    <p:sldId id="333" r:id="rId14"/>
    <p:sldId id="334" r:id="rId15"/>
    <p:sldId id="331" r:id="rId16"/>
    <p:sldId id="335" r:id="rId17"/>
    <p:sldId id="336" r:id="rId18"/>
    <p:sldId id="337" r:id="rId19"/>
    <p:sldId id="338" r:id="rId20"/>
    <p:sldId id="339" r:id="rId21"/>
    <p:sldId id="340" r:id="rId22"/>
    <p:sldId id="341" r:id="rId23"/>
    <p:sldId id="342" r:id="rId24"/>
    <p:sldId id="343" r:id="rId25"/>
    <p:sldId id="344"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varScale="1">
        <p:scale>
          <a:sx n="102" d="100"/>
          <a:sy n="102" d="100"/>
        </p:scale>
        <p:origin x="138" y="1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6/7/2020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10336-001A-E04D-840B-7CD2ECF64F78}" type="slidenum">
              <a:rPr lang="en-US" smtClean="0"/>
              <a:t>4</a:t>
            </a:fld>
            <a:endParaRPr lang="en-US"/>
          </a:p>
        </p:txBody>
      </p:sp>
    </p:spTree>
    <p:extLst>
      <p:ext uri="{BB962C8B-B14F-4D97-AF65-F5344CB8AC3E}">
        <p14:creationId xmlns:p14="http://schemas.microsoft.com/office/powerpoint/2010/main" val="147948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6/7/2020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6/7/2020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6/7/2020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6/7/2020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6/7/2020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6/7/2020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6/7/2020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6/7/2020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6/7/2020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6/7/2020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6/7/2020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2895600"/>
          </a:xfrm>
        </p:spPr>
        <p:txBody>
          <a:bodyPr>
            <a:normAutofit/>
          </a:bodyPr>
          <a:lstStyle/>
          <a:p>
            <a:r>
              <a:rPr lang="en-US" dirty="0"/>
              <a:t>Equity Markets: Raising Equity in the Public Markets (IPO)</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6</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Dividend Payment Process</a:t>
            </a:r>
          </a:p>
        </p:txBody>
      </p:sp>
      <p:sp>
        <p:nvSpPr>
          <p:cNvPr id="14" name="Content Placeholder 13"/>
          <p:cNvSpPr>
            <a:spLocks noGrp="1"/>
          </p:cNvSpPr>
          <p:nvPr>
            <p:ph idx="1"/>
          </p:nvPr>
        </p:nvSpPr>
        <p:spPr>
          <a:xfrm>
            <a:off x="1217612" y="1219200"/>
            <a:ext cx="9829799" cy="5105399"/>
          </a:xfrm>
        </p:spPr>
        <p:txBody>
          <a:bodyPr>
            <a:normAutofit/>
          </a:bodyPr>
          <a:lstStyle/>
          <a:p>
            <a:pPr lvl="0"/>
            <a:r>
              <a:rPr lang="en-US" b="1" dirty="0"/>
              <a:t>Declaration date:</a:t>
            </a:r>
            <a:r>
              <a:rPr lang="en-US" dirty="0"/>
              <a:t> This is the date by which the board of directors declares dividends. In their announcement they mention two other dates including the record date and the payable date.</a:t>
            </a:r>
          </a:p>
          <a:p>
            <a:pPr lvl="0"/>
            <a:r>
              <a:rPr lang="en-US" b="1" dirty="0"/>
              <a:t>Record date:</a:t>
            </a:r>
            <a:r>
              <a:rPr lang="en-US" dirty="0"/>
              <a:t> This is the date the shareholder must register on or before to receive the dividend.</a:t>
            </a:r>
          </a:p>
          <a:p>
            <a:pPr lvl="0"/>
            <a:r>
              <a:rPr lang="en-US" b="1" dirty="0"/>
              <a:t>Payable date:</a:t>
            </a:r>
            <a:r>
              <a:rPr lang="en-US" dirty="0"/>
              <a:t> This is the date that the dividend is paid to the shareholder on record.</a:t>
            </a:r>
          </a:p>
          <a:p>
            <a:r>
              <a:rPr lang="en-US" b="1" dirty="0"/>
              <a:t>Ex-dividend date: </a:t>
            </a:r>
            <a:r>
              <a:rPr lang="en-US" dirty="0"/>
              <a:t>This is the date 2 business days prior to the record date. Any regular way trades of the stock take 3 days to settle (T+3), which will give the official title of the stock</a:t>
            </a:r>
          </a:p>
          <a:p>
            <a:pPr lvl="1"/>
            <a:endParaRPr lang="en-US" b="1" dirty="0"/>
          </a:p>
          <a:p>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1299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609600"/>
            <a:ext cx="3276600" cy="1295400"/>
          </a:xfrm>
        </p:spPr>
        <p:txBody>
          <a:bodyPr anchor="b">
            <a:normAutofit fontScale="90000"/>
          </a:bodyPr>
          <a:lstStyle/>
          <a:p>
            <a:r>
              <a:rPr lang="en-US" b="1" dirty="0"/>
              <a:t>Dividend Payment Process</a:t>
            </a:r>
          </a:p>
        </p:txBody>
      </p:sp>
      <p:pic>
        <p:nvPicPr>
          <p:cNvPr id="2" name="Picture 1">
            <a:extLst>
              <a:ext uri="{FF2B5EF4-FFF2-40B4-BE49-F238E27FC236}">
                <a16:creationId xmlns:a16="http://schemas.microsoft.com/office/drawing/2014/main" id="{D4525B00-0505-4DF1-8136-A722583B8DA3}"/>
              </a:ext>
            </a:extLst>
          </p:cNvPr>
          <p:cNvPicPr>
            <a:picLocks noChangeAspect="1"/>
          </p:cNvPicPr>
          <p:nvPr/>
        </p:nvPicPr>
        <p:blipFill>
          <a:blip r:embed="rId2"/>
          <a:stretch>
            <a:fillRect/>
          </a:stretch>
        </p:blipFill>
        <p:spPr>
          <a:xfrm>
            <a:off x="4037012" y="512018"/>
            <a:ext cx="6477000" cy="5355382"/>
          </a:xfrm>
          <a:prstGeom prst="rect">
            <a:avLst/>
          </a:prstGeom>
          <a:solidFill>
            <a:schemeClr val="tx1"/>
          </a:solidFill>
        </p:spPr>
      </p:pic>
    </p:spTree>
    <p:extLst>
      <p:ext uri="{BB962C8B-B14F-4D97-AF65-F5344CB8AC3E}">
        <p14:creationId xmlns:p14="http://schemas.microsoft.com/office/powerpoint/2010/main" val="334779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753600" cy="762000"/>
          </a:xfrm>
        </p:spPr>
        <p:txBody>
          <a:bodyPr>
            <a:normAutofit/>
          </a:bodyPr>
          <a:lstStyle/>
          <a:p>
            <a:r>
              <a:rPr lang="en-US" b="1" dirty="0"/>
              <a:t>Other Stock Concepts</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Stock Splits and Reverse Splits</a:t>
            </a:r>
          </a:p>
          <a:p>
            <a:pPr lvl="1"/>
            <a:r>
              <a:rPr lang="en-US" dirty="0"/>
              <a:t>A stock split occurs when a company believes the price per share is too high to keep buyers interested in purchasing shares. This of course is due to the perception that the market of buyers shrinks once the stock price is too high, as the common unsophisticated investor looks for other cheaper stocks to purchase instead. </a:t>
            </a:r>
          </a:p>
          <a:p>
            <a:pPr lvl="2"/>
            <a:r>
              <a:rPr lang="en-US" dirty="0"/>
              <a:t>For example, a two-for-one split of a stock that is trading at $50 will result in the stock trading at $25 ($50/2). Note that holders of the stock will double their shares at the time of the split, preventing dilution of current investors. </a:t>
            </a:r>
          </a:p>
          <a:p>
            <a:pPr lvl="1"/>
            <a:r>
              <a:rPr lang="en-US" dirty="0"/>
              <a:t>A reverse split is when the stock price is too low, and the company decides to reduce the number of overall shares to increase the per unit price. For this to occur it usually indicates that current perception of the stock is weak and growing weaker, and the low per share price is contributing to that perception. </a:t>
            </a:r>
          </a:p>
          <a:p>
            <a:pPr lvl="2"/>
            <a:r>
              <a:rPr lang="en-US" dirty="0"/>
              <a:t>For example, in a one-for-five reverse split, five $5 shares become one $25 share (5 x $5). </a:t>
            </a:r>
          </a:p>
          <a:p>
            <a:pPr lvl="1"/>
            <a:endParaRPr lang="en-US" dirty="0"/>
          </a:p>
          <a:p>
            <a:endParaRPr lang="en-US" b="1" dirty="0"/>
          </a:p>
        </p:txBody>
      </p:sp>
    </p:spTree>
    <p:extLst>
      <p:ext uri="{BB962C8B-B14F-4D97-AF65-F5344CB8AC3E}">
        <p14:creationId xmlns:p14="http://schemas.microsoft.com/office/powerpoint/2010/main" val="257833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76199"/>
            <a:ext cx="9753600" cy="762000"/>
          </a:xfrm>
        </p:spPr>
        <p:txBody>
          <a:bodyPr>
            <a:normAutofit/>
          </a:bodyPr>
          <a:lstStyle/>
          <a:p>
            <a:r>
              <a:rPr lang="en-US" b="1" dirty="0"/>
              <a:t>Other Stock Concepts</a:t>
            </a:r>
          </a:p>
        </p:txBody>
      </p:sp>
      <mc:AlternateContent xmlns:mc="http://schemas.openxmlformats.org/markup-compatibility/2006">
        <mc:Choice xmlns:a14="http://schemas.microsoft.com/office/drawing/2010/main" Requires="a14">
          <p:sp>
            <p:nvSpPr>
              <p:cNvPr id="14" name="Content Placeholder 13"/>
              <p:cNvSpPr>
                <a:spLocks noGrp="1"/>
              </p:cNvSpPr>
              <p:nvPr>
                <p:ph idx="1"/>
              </p:nvPr>
            </p:nvSpPr>
            <p:spPr>
              <a:xfrm>
                <a:off x="1179512" y="1028700"/>
                <a:ext cx="9829799" cy="4800600"/>
              </a:xfrm>
            </p:spPr>
            <p:txBody>
              <a:bodyPr>
                <a:normAutofit fontScale="92500" lnSpcReduction="20000"/>
              </a:bodyPr>
              <a:lstStyle/>
              <a:p>
                <a:r>
                  <a:rPr lang="en-US" b="1" dirty="0"/>
                  <a:t>Classifying Common Stock</a:t>
                </a:r>
              </a:p>
              <a:p>
                <a:pPr lvl="1"/>
                <a:r>
                  <a:rPr lang="en-US" b="1" dirty="0"/>
                  <a:t>Income stocks: </a:t>
                </a:r>
                <a:r>
                  <a:rPr lang="en-US" dirty="0"/>
                  <a:t>These are stocks of companies that consistently pay dividends. When an investor purchases income stock he or she expects to receive dividends. Most of the return for such an investment is based on consistent dividends. Companies that are classified as having income stock are more mature companies with limited research and development and stable cash flows. There are two methods of calculating the dividend payout ratio:</a:t>
                </a:r>
                <a:endParaRPr lang="en-US" sz="1200" dirty="0"/>
              </a:p>
              <a:p>
                <a:pPr marL="0" indent="0" algn="ctr">
                  <a:buNone/>
                </a:pPr>
                <a14:m>
                  <m:oMath xmlns:m="http://schemas.openxmlformats.org/officeDocument/2006/math">
                    <m:r>
                      <m:rPr>
                        <m:sty m:val="p"/>
                      </m:rPr>
                      <a:rPr lang="en-US" sz="1600" smtClean="0">
                        <a:solidFill>
                          <a:srgbClr val="FFFF00"/>
                        </a:solidFill>
                      </a:rPr>
                      <m:t>Dividend</m:t>
                    </m:r>
                    <m:r>
                      <a:rPr lang="en-US" sz="1600" smtClean="0">
                        <a:solidFill>
                          <a:srgbClr val="FFFF00"/>
                        </a:solidFill>
                      </a:rPr>
                      <m:t> </m:t>
                    </m:r>
                    <m:r>
                      <m:rPr>
                        <m:sty m:val="p"/>
                      </m:rPr>
                      <a:rPr lang="en-US" sz="1600" smtClean="0">
                        <a:solidFill>
                          <a:srgbClr val="FFFF00"/>
                        </a:solidFill>
                      </a:rPr>
                      <m:t>payout</m:t>
                    </m:r>
                    <m:r>
                      <a:rPr lang="en-US" sz="1600" smtClean="0">
                        <a:solidFill>
                          <a:srgbClr val="FFFF00"/>
                        </a:solidFill>
                      </a:rPr>
                      <m:t> </m:t>
                    </m:r>
                    <m:r>
                      <m:rPr>
                        <m:sty m:val="p"/>
                      </m:rPr>
                      <a:rPr lang="en-US" sz="1600" smtClean="0">
                        <a:solidFill>
                          <a:srgbClr val="FFFF00"/>
                        </a:solidFill>
                      </a:rPr>
                      <m:t>ratio</m:t>
                    </m:r>
                    <m:r>
                      <a:rPr lang="en-US" sz="1600" smtClean="0">
                        <a:solidFill>
                          <a:srgbClr val="FFFF00"/>
                        </a:solidFill>
                      </a:rPr>
                      <m:t> = </m:t>
                    </m:r>
                    <m:f>
                      <m:fPr>
                        <m:ctrlPr>
                          <a:rPr lang="en-US" sz="1600" i="1">
                            <a:solidFill>
                              <a:srgbClr val="FFFF00"/>
                            </a:solidFill>
                          </a:rPr>
                        </m:ctrlPr>
                      </m:fPr>
                      <m:num>
                        <m:r>
                          <m:rPr>
                            <m:sty m:val="p"/>
                          </m:rPr>
                          <a:rPr lang="en-US" sz="1600">
                            <a:solidFill>
                              <a:srgbClr val="FFFF00"/>
                            </a:solidFill>
                          </a:rPr>
                          <m:t>Annual</m:t>
                        </m:r>
                        <m:r>
                          <a:rPr lang="en-US" sz="1600">
                            <a:solidFill>
                              <a:srgbClr val="FFFF00"/>
                            </a:solidFill>
                          </a:rPr>
                          <m:t> </m:t>
                        </m:r>
                        <m:r>
                          <m:rPr>
                            <m:sty m:val="p"/>
                          </m:rPr>
                          <a:rPr lang="en-US" sz="1600">
                            <a:solidFill>
                              <a:srgbClr val="FFFF00"/>
                            </a:solidFill>
                          </a:rPr>
                          <m:t>dividend</m:t>
                        </m:r>
                      </m:num>
                      <m:den>
                        <m:r>
                          <m:rPr>
                            <m:sty m:val="p"/>
                          </m:rPr>
                          <a:rPr lang="en-US" sz="1600">
                            <a:solidFill>
                              <a:srgbClr val="FFFF00"/>
                            </a:solidFill>
                          </a:rPr>
                          <m:t>Net</m:t>
                        </m:r>
                        <m:r>
                          <a:rPr lang="en-US" sz="1600">
                            <a:solidFill>
                              <a:srgbClr val="FFFF00"/>
                            </a:solidFill>
                          </a:rPr>
                          <m:t> </m:t>
                        </m:r>
                        <m:r>
                          <m:rPr>
                            <m:sty m:val="p"/>
                          </m:rPr>
                          <a:rPr lang="en-US" sz="1600">
                            <a:solidFill>
                              <a:srgbClr val="FFFF00"/>
                            </a:solidFill>
                          </a:rPr>
                          <m:t>income</m:t>
                        </m:r>
                      </m:den>
                    </m:f>
                  </m:oMath>
                </a14:m>
                <a:r>
                  <a:rPr lang="en-US" sz="1600" dirty="0">
                    <a:solidFill>
                      <a:srgbClr val="FFFF00"/>
                    </a:solidFill>
                  </a:rPr>
                  <a:t>  and per share,</a:t>
                </a:r>
              </a:p>
              <a:p>
                <a:pPr marL="0" indent="0" algn="ctr">
                  <a:buNone/>
                </a:pPr>
                <a:endParaRPr lang="en-US" sz="1600" dirty="0">
                  <a:solidFill>
                    <a:srgbClr val="FFFF00"/>
                  </a:solidFill>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1600">
                          <a:solidFill>
                            <a:srgbClr val="FFFF00"/>
                          </a:solidFill>
                        </a:rPr>
                        <m:t>Dividend</m:t>
                      </m:r>
                      <m:r>
                        <a:rPr lang="en-US" sz="1600">
                          <a:solidFill>
                            <a:srgbClr val="FFFF00"/>
                          </a:solidFill>
                        </a:rPr>
                        <m:t> </m:t>
                      </m:r>
                      <m:r>
                        <m:rPr>
                          <m:sty m:val="p"/>
                        </m:rPr>
                        <a:rPr lang="en-US" sz="1600">
                          <a:solidFill>
                            <a:srgbClr val="FFFF00"/>
                          </a:solidFill>
                        </a:rPr>
                        <m:t>payout</m:t>
                      </m:r>
                      <m:r>
                        <a:rPr lang="en-US" sz="1600">
                          <a:solidFill>
                            <a:srgbClr val="FFFF00"/>
                          </a:solidFill>
                        </a:rPr>
                        <m:t> </m:t>
                      </m:r>
                      <m:r>
                        <m:rPr>
                          <m:sty m:val="p"/>
                        </m:rPr>
                        <a:rPr lang="en-US" sz="1600">
                          <a:solidFill>
                            <a:srgbClr val="FFFF00"/>
                          </a:solidFill>
                        </a:rPr>
                        <m:t>ratio</m:t>
                      </m:r>
                      <m:r>
                        <a:rPr lang="en-US" sz="1600">
                          <a:solidFill>
                            <a:srgbClr val="FFFF00"/>
                          </a:solidFill>
                        </a:rPr>
                        <m:t> = </m:t>
                      </m:r>
                      <m:f>
                        <m:fPr>
                          <m:ctrlPr>
                            <a:rPr lang="en-US" sz="1600" i="1">
                              <a:solidFill>
                                <a:srgbClr val="FFFF00"/>
                              </a:solidFill>
                            </a:rPr>
                          </m:ctrlPr>
                        </m:fPr>
                        <m:num>
                          <m:r>
                            <m:rPr>
                              <m:sty m:val="p"/>
                            </m:rPr>
                            <a:rPr lang="en-US" sz="1600">
                              <a:solidFill>
                                <a:srgbClr val="FFFF00"/>
                              </a:solidFill>
                            </a:rPr>
                            <m:t>Annual</m:t>
                          </m:r>
                          <m:r>
                            <a:rPr lang="en-US" sz="1600">
                              <a:solidFill>
                                <a:srgbClr val="FFFF00"/>
                              </a:solidFill>
                            </a:rPr>
                            <m:t> </m:t>
                          </m:r>
                          <m:r>
                            <m:rPr>
                              <m:sty m:val="p"/>
                            </m:rPr>
                            <a:rPr lang="en-US" sz="1600">
                              <a:solidFill>
                                <a:srgbClr val="FFFF00"/>
                              </a:solidFill>
                            </a:rPr>
                            <m:t>dividend</m:t>
                          </m:r>
                          <m:r>
                            <a:rPr lang="en-US" sz="1600">
                              <a:solidFill>
                                <a:srgbClr val="FFFF00"/>
                              </a:solidFill>
                            </a:rPr>
                            <m:t> </m:t>
                          </m:r>
                          <m:r>
                            <m:rPr>
                              <m:sty m:val="p"/>
                            </m:rPr>
                            <a:rPr lang="en-US" sz="1600">
                              <a:solidFill>
                                <a:srgbClr val="FFFF00"/>
                              </a:solidFill>
                            </a:rPr>
                            <m:t>per</m:t>
                          </m:r>
                          <m:r>
                            <a:rPr lang="en-US" sz="1600">
                              <a:solidFill>
                                <a:srgbClr val="FFFF00"/>
                              </a:solidFill>
                            </a:rPr>
                            <m:t> </m:t>
                          </m:r>
                          <m:r>
                            <m:rPr>
                              <m:sty m:val="p"/>
                            </m:rPr>
                            <a:rPr lang="en-US" sz="1600">
                              <a:solidFill>
                                <a:srgbClr val="FFFF00"/>
                              </a:solidFill>
                            </a:rPr>
                            <m:t>share</m:t>
                          </m:r>
                        </m:num>
                        <m:den>
                          <m:r>
                            <m:rPr>
                              <m:sty m:val="p"/>
                            </m:rPr>
                            <a:rPr lang="en-US" sz="1600">
                              <a:solidFill>
                                <a:srgbClr val="FFFF00"/>
                              </a:solidFill>
                            </a:rPr>
                            <m:t>Earnings</m:t>
                          </m:r>
                          <m:r>
                            <a:rPr lang="en-US" sz="1600">
                              <a:solidFill>
                                <a:srgbClr val="FFFF00"/>
                              </a:solidFill>
                            </a:rPr>
                            <m:t> </m:t>
                          </m:r>
                          <m:r>
                            <m:rPr>
                              <m:sty m:val="p"/>
                            </m:rPr>
                            <a:rPr lang="en-US" sz="1600">
                              <a:solidFill>
                                <a:srgbClr val="FFFF00"/>
                              </a:solidFill>
                            </a:rPr>
                            <m:t>per</m:t>
                          </m:r>
                          <m:r>
                            <a:rPr lang="en-US" sz="1600">
                              <a:solidFill>
                                <a:srgbClr val="FFFF00"/>
                              </a:solidFill>
                            </a:rPr>
                            <m:t> </m:t>
                          </m:r>
                          <m:r>
                            <m:rPr>
                              <m:sty m:val="p"/>
                            </m:rPr>
                            <a:rPr lang="en-US" sz="1600">
                              <a:solidFill>
                                <a:srgbClr val="FFFF00"/>
                              </a:solidFill>
                            </a:rPr>
                            <m:t>share</m:t>
                          </m:r>
                          <m:r>
                            <a:rPr lang="en-US" sz="1600">
                              <a:solidFill>
                                <a:srgbClr val="FFFF00"/>
                              </a:solidFill>
                            </a:rPr>
                            <m:t> (</m:t>
                          </m:r>
                          <m:r>
                            <m:rPr>
                              <m:sty m:val="p"/>
                            </m:rPr>
                            <a:rPr lang="en-US" sz="1600">
                              <a:solidFill>
                                <a:srgbClr val="FFFF00"/>
                              </a:solidFill>
                            </a:rPr>
                            <m:t>EPS</m:t>
                          </m:r>
                          <m:r>
                            <a:rPr lang="en-US" sz="1600">
                              <a:solidFill>
                                <a:srgbClr val="FFFF00"/>
                              </a:solidFill>
                            </a:rPr>
                            <m:t>)</m:t>
                          </m:r>
                        </m:den>
                      </m:f>
                    </m:oMath>
                  </m:oMathPara>
                </a14:m>
                <a:endParaRPr lang="en-US" sz="1600" dirty="0">
                  <a:solidFill>
                    <a:srgbClr val="FFFF00"/>
                  </a:solidFill>
                </a:endParaRPr>
              </a:p>
              <a:p>
                <a:pPr marL="0" indent="0" algn="ctr">
                  <a:buNone/>
                </a:pPr>
                <a:r>
                  <a:rPr lang="en-US" sz="1600" dirty="0">
                    <a:solidFill>
                      <a:srgbClr val="FFFF00"/>
                    </a:solidFill>
                  </a:rPr>
                  <a:t>The dividend yield (δ) % per share is calculated as follows:</a:t>
                </a:r>
              </a:p>
              <a:p>
                <a:pPr marL="0" indent="0" algn="ctr">
                  <a:buNone/>
                </a:pPr>
                <a:endParaRPr lang="en-US" sz="1600" dirty="0">
                  <a:solidFill>
                    <a:srgbClr val="FFFF00"/>
                  </a:solidFill>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1600">
                          <a:solidFill>
                            <a:srgbClr val="FFFF00"/>
                          </a:solidFill>
                        </a:rPr>
                        <m:t>Dividend</m:t>
                      </m:r>
                      <m:r>
                        <a:rPr lang="en-US" sz="1600">
                          <a:solidFill>
                            <a:srgbClr val="FFFF00"/>
                          </a:solidFill>
                        </a:rPr>
                        <m:t> </m:t>
                      </m:r>
                      <m:r>
                        <m:rPr>
                          <m:sty m:val="p"/>
                        </m:rPr>
                        <a:rPr lang="en-US" sz="1600">
                          <a:solidFill>
                            <a:srgbClr val="FFFF00"/>
                          </a:solidFill>
                        </a:rPr>
                        <m:t>yield</m:t>
                      </m:r>
                      <m:r>
                        <a:rPr lang="en-US" sz="1600">
                          <a:solidFill>
                            <a:srgbClr val="FFFF00"/>
                          </a:solidFill>
                        </a:rPr>
                        <m:t> </m:t>
                      </m:r>
                      <m:d>
                        <m:dPr>
                          <m:ctrlPr>
                            <a:rPr lang="en-US" sz="1600" i="1">
                              <a:solidFill>
                                <a:srgbClr val="FFFF00"/>
                              </a:solidFill>
                            </a:rPr>
                          </m:ctrlPr>
                        </m:dPr>
                        <m:e>
                          <m:r>
                            <m:rPr>
                              <m:sty m:val="p"/>
                            </m:rPr>
                            <a:rPr lang="en-US" sz="1600">
                              <a:solidFill>
                                <a:srgbClr val="FFFF00"/>
                              </a:solidFill>
                            </a:rPr>
                            <m:t>δ</m:t>
                          </m:r>
                        </m:e>
                      </m:d>
                      <m:r>
                        <a:rPr lang="en-US" sz="1600">
                          <a:solidFill>
                            <a:srgbClr val="FFFF00"/>
                          </a:solidFill>
                        </a:rPr>
                        <m:t>% = </m:t>
                      </m:r>
                      <m:f>
                        <m:fPr>
                          <m:ctrlPr>
                            <a:rPr lang="en-US" sz="1600" i="1">
                              <a:solidFill>
                                <a:srgbClr val="FFFF00"/>
                              </a:solidFill>
                            </a:rPr>
                          </m:ctrlPr>
                        </m:fPr>
                        <m:num>
                          <m:r>
                            <m:rPr>
                              <m:sty m:val="p"/>
                            </m:rPr>
                            <a:rPr lang="en-US" sz="1600">
                              <a:solidFill>
                                <a:srgbClr val="FFFF00"/>
                              </a:solidFill>
                            </a:rPr>
                            <m:t>Annual</m:t>
                          </m:r>
                          <m:r>
                            <a:rPr lang="en-US" sz="1600">
                              <a:solidFill>
                                <a:srgbClr val="FFFF00"/>
                              </a:solidFill>
                            </a:rPr>
                            <m:t> </m:t>
                          </m:r>
                          <m:r>
                            <m:rPr>
                              <m:sty m:val="p"/>
                            </m:rPr>
                            <a:rPr lang="en-US" sz="1600">
                              <a:solidFill>
                                <a:srgbClr val="FFFF00"/>
                              </a:solidFill>
                            </a:rPr>
                            <m:t>dividend</m:t>
                          </m:r>
                          <m:r>
                            <a:rPr lang="en-US" sz="1600">
                              <a:solidFill>
                                <a:srgbClr val="FFFF00"/>
                              </a:solidFill>
                            </a:rPr>
                            <m:t> </m:t>
                          </m:r>
                          <m:r>
                            <m:rPr>
                              <m:sty m:val="p"/>
                            </m:rPr>
                            <a:rPr lang="en-US" sz="1600">
                              <a:solidFill>
                                <a:srgbClr val="FFFF00"/>
                              </a:solidFill>
                            </a:rPr>
                            <m:t>per</m:t>
                          </m:r>
                          <m:r>
                            <a:rPr lang="en-US" sz="1600">
                              <a:solidFill>
                                <a:srgbClr val="FFFF00"/>
                              </a:solidFill>
                            </a:rPr>
                            <m:t> </m:t>
                          </m:r>
                          <m:r>
                            <m:rPr>
                              <m:sty m:val="p"/>
                            </m:rPr>
                            <a:rPr lang="en-US" sz="1600">
                              <a:solidFill>
                                <a:srgbClr val="FFFF00"/>
                              </a:solidFill>
                            </a:rPr>
                            <m:t>share</m:t>
                          </m:r>
                        </m:num>
                        <m:den>
                          <m:r>
                            <m:rPr>
                              <m:sty m:val="p"/>
                            </m:rPr>
                            <a:rPr lang="en-US" sz="1600">
                              <a:solidFill>
                                <a:srgbClr val="FFFF00"/>
                              </a:solidFill>
                            </a:rPr>
                            <m:t>Stock</m:t>
                          </m:r>
                          <m:r>
                            <a:rPr lang="en-US" sz="1600">
                              <a:solidFill>
                                <a:srgbClr val="FFFF00"/>
                              </a:solidFill>
                            </a:rPr>
                            <m:t> </m:t>
                          </m:r>
                          <m:r>
                            <m:rPr>
                              <m:sty m:val="p"/>
                            </m:rPr>
                            <a:rPr lang="en-US" sz="1600">
                              <a:solidFill>
                                <a:srgbClr val="FFFF00"/>
                              </a:solidFill>
                            </a:rPr>
                            <m:t>price</m:t>
                          </m:r>
                        </m:den>
                      </m:f>
                    </m:oMath>
                  </m:oMathPara>
                </a14:m>
                <a:endParaRPr lang="en-US" sz="1600" dirty="0">
                  <a:solidFill>
                    <a:srgbClr val="FFFF00"/>
                  </a:solidFill>
                </a:endParaRPr>
              </a:p>
              <a:p>
                <a:pPr lvl="1"/>
                <a:r>
                  <a:rPr lang="en-US" b="1" dirty="0"/>
                  <a:t>Growth stocks: </a:t>
                </a:r>
                <a:r>
                  <a:rPr lang="en-US" dirty="0"/>
                  <a:t>These are stocks of companies that reinvest most of their income into their business. Investors buying these stocks expect a higher capital gain from growth in share price due to expanding earnings/revenue multiples.</a:t>
                </a:r>
              </a:p>
              <a:p>
                <a:endParaRPr lang="en-US" b="1" dirty="0"/>
              </a:p>
            </p:txBody>
          </p:sp>
        </mc:Choice>
        <mc:Fallback>
          <p:sp>
            <p:nvSpPr>
              <p:cNvPr id="14" name="Content Placeholder 13"/>
              <p:cNvSpPr>
                <a:spLocks noGrp="1" noRot="1" noChangeAspect="1" noMove="1" noResize="1" noEditPoints="1" noAdjustHandles="1" noChangeArrowheads="1" noChangeShapeType="1" noTextEdit="1"/>
              </p:cNvSpPr>
              <p:nvPr>
                <p:ph idx="1"/>
              </p:nvPr>
            </p:nvSpPr>
            <p:spPr>
              <a:xfrm>
                <a:off x="1179512" y="1028700"/>
                <a:ext cx="9829799" cy="4800600"/>
              </a:xfrm>
              <a:blipFill>
                <a:blip r:embed="rId2"/>
                <a:stretch>
                  <a:fillRect l="-682" t="-2668" b="-1144"/>
                </a:stretch>
              </a:blipFill>
            </p:spPr>
            <p:txBody>
              <a:bodyPr/>
              <a:lstStyle/>
              <a:p>
                <a:r>
                  <a:rPr lang="en-US">
                    <a:noFill/>
                  </a:rPr>
                  <a:t> </a:t>
                </a:r>
              </a:p>
            </p:txBody>
          </p:sp>
        </mc:Fallback>
      </mc:AlternateContent>
    </p:spTree>
    <p:extLst>
      <p:ext uri="{BB962C8B-B14F-4D97-AF65-F5344CB8AC3E}">
        <p14:creationId xmlns:p14="http://schemas.microsoft.com/office/powerpoint/2010/main" val="400476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753600" cy="762000"/>
          </a:xfrm>
        </p:spPr>
        <p:txBody>
          <a:bodyPr>
            <a:normAutofit fontScale="90000"/>
          </a:bodyPr>
          <a:lstStyle/>
          <a:p>
            <a:r>
              <a:rPr lang="en-US" b="1" dirty="0"/>
              <a:t>Stock Prices and Investment Opportunities: Growth Stock Versus Dividend Stock – An Example</a:t>
            </a:r>
          </a:p>
        </p:txBody>
      </p:sp>
      <mc:AlternateContent xmlns:mc="http://schemas.openxmlformats.org/markup-compatibility/2006">
        <mc:Choice xmlns:a14="http://schemas.microsoft.com/office/drawing/2010/main" Requires="a14">
          <p:graphicFrame>
            <p:nvGraphicFramePr>
              <p:cNvPr id="2" name="Table 2">
                <a:extLst>
                  <a:ext uri="{FF2B5EF4-FFF2-40B4-BE49-F238E27FC236}">
                    <a16:creationId xmlns:a16="http://schemas.microsoft.com/office/drawing/2014/main" id="{FCC0B6D7-CF40-484A-84BD-5EE57D3BEC1C}"/>
                  </a:ext>
                </a:extLst>
              </p:cNvPr>
              <p:cNvGraphicFramePr>
                <a:graphicFrameLocks noGrp="1"/>
              </p:cNvGraphicFramePr>
              <p:nvPr>
                <p:extLst>
                  <p:ext uri="{D42A27DB-BD31-4B8C-83A1-F6EECF244321}">
                    <p14:modId xmlns:p14="http://schemas.microsoft.com/office/powerpoint/2010/main" val="328244011"/>
                  </p:ext>
                </p:extLst>
              </p:nvPr>
            </p:nvGraphicFramePr>
            <p:xfrm>
              <a:off x="303212" y="1524000"/>
              <a:ext cx="11125199" cy="4410837"/>
            </p:xfrm>
            <a:graphic>
              <a:graphicData uri="http://schemas.openxmlformats.org/drawingml/2006/table">
                <a:tbl>
                  <a:tblPr firstRow="1" bandRow="1">
                    <a:tableStyleId>{5C22544A-7EE6-4342-B048-85BDC9FD1C3A}</a:tableStyleId>
                  </a:tblPr>
                  <a:tblGrid>
                    <a:gridCol w="4068170">
                      <a:extLst>
                        <a:ext uri="{9D8B030D-6E8A-4147-A177-3AD203B41FA5}">
                          <a16:colId xmlns:a16="http://schemas.microsoft.com/office/drawing/2014/main" val="1311617198"/>
                        </a:ext>
                      </a:extLst>
                    </a:gridCol>
                    <a:gridCol w="3237931">
                      <a:extLst>
                        <a:ext uri="{9D8B030D-6E8A-4147-A177-3AD203B41FA5}">
                          <a16:colId xmlns:a16="http://schemas.microsoft.com/office/drawing/2014/main" val="3428294915"/>
                        </a:ext>
                      </a:extLst>
                    </a:gridCol>
                    <a:gridCol w="3819098">
                      <a:extLst>
                        <a:ext uri="{9D8B030D-6E8A-4147-A177-3AD203B41FA5}">
                          <a16:colId xmlns:a16="http://schemas.microsoft.com/office/drawing/2014/main" val="1930754515"/>
                        </a:ext>
                      </a:extLst>
                    </a:gridCol>
                  </a:tblGrid>
                  <a:tr h="370840">
                    <a:tc>
                      <a:txBody>
                        <a:bodyPr/>
                        <a:lstStyle/>
                        <a:p>
                          <a:endParaRPr lang="en-US" dirty="0"/>
                        </a:p>
                      </a:txBody>
                      <a:tcPr/>
                    </a:tc>
                    <a:tc>
                      <a:txBody>
                        <a:bodyPr/>
                        <a:lstStyle/>
                        <a:p>
                          <a:pPr algn="ctr"/>
                          <a:r>
                            <a:rPr lang="en-US" sz="1800" b="1" kern="1200" dirty="0">
                              <a:solidFill>
                                <a:schemeClr val="lt1"/>
                              </a:solidFill>
                              <a:effectLst/>
                              <a:latin typeface="+mn-lt"/>
                              <a:ea typeface="+mn-ea"/>
                              <a:cs typeface="+mn-cs"/>
                            </a:rPr>
                            <a:t>Cash-Is-King, Inc. </a:t>
                          </a:r>
                        </a:p>
                        <a:p>
                          <a:pPr algn="ctr"/>
                          <a:r>
                            <a:rPr lang="en-US" sz="1800" b="1" kern="1200" dirty="0">
                              <a:solidFill>
                                <a:schemeClr val="lt1"/>
                              </a:solidFill>
                              <a:effectLst/>
                              <a:latin typeface="+mn-lt"/>
                              <a:ea typeface="+mn-ea"/>
                              <a:cs typeface="+mn-cs"/>
                            </a:rPr>
                            <a:t>(CIK) </a:t>
                          </a:r>
                          <a:endParaRPr lang="en-US" dirty="0"/>
                        </a:p>
                      </a:txBody>
                      <a:tcPr/>
                    </a:tc>
                    <a:tc>
                      <a:txBody>
                        <a:bodyPr/>
                        <a:lstStyle/>
                        <a:p>
                          <a:pPr algn="ctr"/>
                          <a:r>
                            <a:rPr lang="en-US" sz="1800" b="1" kern="1200" dirty="0">
                              <a:solidFill>
                                <a:schemeClr val="lt1"/>
                              </a:solidFill>
                              <a:effectLst/>
                              <a:latin typeface="+mn-lt"/>
                              <a:ea typeface="+mn-ea"/>
                              <a:cs typeface="+mn-cs"/>
                            </a:rPr>
                            <a:t>Growth-Is-the-Only-Way, Inc. </a:t>
                          </a:r>
                        </a:p>
                        <a:p>
                          <a:pPr algn="ctr"/>
                          <a:r>
                            <a:rPr lang="en-US" sz="1800" b="1" kern="1200" dirty="0">
                              <a:solidFill>
                                <a:schemeClr val="lt1"/>
                              </a:solidFill>
                              <a:effectLst/>
                              <a:latin typeface="+mn-lt"/>
                              <a:ea typeface="+mn-ea"/>
                              <a:cs typeface="+mn-cs"/>
                            </a:rPr>
                            <a:t>(GITOW)</a:t>
                          </a:r>
                          <a:endParaRPr lang="en-US" dirty="0"/>
                        </a:p>
                      </a:txBody>
                      <a:tcPr/>
                    </a:tc>
                    <a:extLst>
                      <a:ext uri="{0D108BD9-81ED-4DB2-BD59-A6C34878D82A}">
                        <a16:rowId xmlns:a16="http://schemas.microsoft.com/office/drawing/2014/main" val="251079736"/>
                      </a:ext>
                    </a:extLst>
                  </a:tr>
                  <a:tr h="370840">
                    <a:tc>
                      <a:txBody>
                        <a:bodyPr/>
                        <a:lstStyle/>
                        <a:p>
                          <a:r>
                            <a:rPr lang="en-US" dirty="0"/>
                            <a:t>Expected Net Income</a:t>
                          </a:r>
                        </a:p>
                      </a:txBody>
                      <a:tcPr/>
                    </a:tc>
                    <a:tc>
                      <a:txBody>
                        <a:bodyPr/>
                        <a:lstStyle/>
                        <a:p>
                          <a:r>
                            <a:rPr lang="en-US" dirty="0"/>
                            <a:t>$10 per share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per share</a:t>
                          </a:r>
                        </a:p>
                      </a:txBody>
                      <a:tcPr/>
                    </a:tc>
                    <a:extLst>
                      <a:ext uri="{0D108BD9-81ED-4DB2-BD59-A6C34878D82A}">
                        <a16:rowId xmlns:a16="http://schemas.microsoft.com/office/drawing/2014/main" val="1112395357"/>
                      </a:ext>
                    </a:extLst>
                  </a:tr>
                  <a:tr h="370840">
                    <a:tc>
                      <a:txBody>
                        <a:bodyPr/>
                        <a:lstStyle/>
                        <a:p>
                          <a:r>
                            <a:rPr lang="en-US" dirty="0"/>
                            <a:t>Capitalization Rate (k) </a:t>
                          </a:r>
                        </a:p>
                      </a:txBody>
                      <a:tcPr/>
                    </a:tc>
                    <a:tc>
                      <a:txBody>
                        <a:bodyPr/>
                        <a:lstStyle/>
                        <a:p>
                          <a:r>
                            <a:rPr lang="en-US" dirty="0"/>
                            <a:t>10%</a:t>
                          </a:r>
                        </a:p>
                      </a:txBody>
                      <a:tcPr/>
                    </a:tc>
                    <a:tc>
                      <a:txBody>
                        <a:bodyPr/>
                        <a:lstStyle/>
                        <a:p>
                          <a:r>
                            <a:rPr lang="en-US" dirty="0"/>
                            <a:t>10%</a:t>
                          </a:r>
                        </a:p>
                      </a:txBody>
                      <a:tcPr/>
                    </a:tc>
                    <a:extLst>
                      <a:ext uri="{0D108BD9-81ED-4DB2-BD59-A6C34878D82A}">
                        <a16:rowId xmlns:a16="http://schemas.microsoft.com/office/drawing/2014/main" val="3449287630"/>
                      </a:ext>
                    </a:extLst>
                  </a:tr>
                  <a:tr h="370840">
                    <a:tc>
                      <a:txBody>
                        <a:bodyPr/>
                        <a:lstStyle/>
                        <a:p>
                          <a:r>
                            <a:rPr lang="en-US" dirty="0"/>
                            <a:t>Valuation based on k</a:t>
                          </a:r>
                        </a:p>
                      </a:txBody>
                      <a:tcPr/>
                    </a:tc>
                    <a:tc>
                      <a:txBody>
                        <a:bodyPr/>
                        <a:lstStyle/>
                        <a:p>
                          <a:r>
                            <a:rPr lang="en-US" dirty="0"/>
                            <a:t>$10/.10 = $100 per share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$10/.10 = $100 per share</a:t>
                          </a:r>
                        </a:p>
                      </a:txBody>
                      <a:tcPr/>
                    </a:tc>
                    <a:extLst>
                      <a:ext uri="{0D108BD9-81ED-4DB2-BD59-A6C34878D82A}">
                        <a16:rowId xmlns:a16="http://schemas.microsoft.com/office/drawing/2014/main" val="819512187"/>
                      </a:ext>
                    </a:extLst>
                  </a:tr>
                  <a:tr h="370840">
                    <a:tc>
                      <a:txBody>
                        <a:bodyPr/>
                        <a:lstStyle/>
                        <a:p>
                          <a:r>
                            <a:rPr lang="en-US" dirty="0"/>
                            <a:t>Decision to pay out div or reinvest</a:t>
                          </a:r>
                        </a:p>
                      </a:txBody>
                      <a:tcPr/>
                    </a:tc>
                    <a:tc>
                      <a:txBody>
                        <a:bodyPr/>
                        <a:lstStyle/>
                        <a:p>
                          <a:r>
                            <a:rPr lang="en-US" dirty="0"/>
                            <a:t>100% Pay out (payout ratio)</a:t>
                          </a:r>
                        </a:p>
                      </a:txBody>
                      <a:tcPr/>
                    </a:tc>
                    <a:tc>
                      <a:txBody>
                        <a:bodyPr/>
                        <a:lstStyle/>
                        <a:p>
                          <a:r>
                            <a:rPr lang="en-US" dirty="0"/>
                            <a:t>50% Pay out - $5</a:t>
                          </a:r>
                        </a:p>
                        <a:p>
                          <a:r>
                            <a:rPr lang="en-US" dirty="0"/>
                            <a:t>50% Reinvest - $5 (Plowback ratio)</a:t>
                          </a:r>
                        </a:p>
                      </a:txBody>
                      <a:tcPr/>
                    </a:tc>
                    <a:extLst>
                      <a:ext uri="{0D108BD9-81ED-4DB2-BD59-A6C34878D82A}">
                        <a16:rowId xmlns:a16="http://schemas.microsoft.com/office/drawing/2014/main" val="2105476853"/>
                      </a:ext>
                    </a:extLst>
                  </a:tr>
                  <a:tr h="370840">
                    <a:tc>
                      <a:txBody>
                        <a:bodyPr/>
                        <a:lstStyle/>
                        <a:p>
                          <a:r>
                            <a:rPr lang="en-US" dirty="0"/>
                            <a:t>Expected profit to grow next year</a:t>
                          </a:r>
                        </a:p>
                      </a:txBody>
                      <a:tcPr/>
                    </a:tc>
                    <a:tc>
                      <a:txBody>
                        <a:bodyPr/>
                        <a:lstStyle/>
                        <a:p>
                          <a:r>
                            <a:rPr lang="en-US" dirty="0"/>
                            <a:t>$15 million (50% increase)</a:t>
                          </a:r>
                        </a:p>
                      </a:txBody>
                      <a:tcPr/>
                    </a:tc>
                    <a:tc>
                      <a:txBody>
                        <a:bodyPr/>
                        <a:lstStyle/>
                        <a:p>
                          <a:r>
                            <a:rPr lang="en-US" dirty="0"/>
                            <a:t>$15 million (50% Increase)</a:t>
                          </a:r>
                        </a:p>
                      </a:txBody>
                      <a:tcPr/>
                    </a:tc>
                    <a:extLst>
                      <a:ext uri="{0D108BD9-81ED-4DB2-BD59-A6C34878D82A}">
                        <a16:rowId xmlns:a16="http://schemas.microsoft.com/office/drawing/2014/main" val="2819981721"/>
                      </a:ext>
                    </a:extLst>
                  </a:tr>
                  <a:tr h="370840">
                    <a:tc>
                      <a:txBody>
                        <a:bodyPr/>
                        <a:lstStyle/>
                        <a:p>
                          <a:r>
                            <a:rPr lang="en-US" dirty="0"/>
                            <a:t>Shares outstanding</a:t>
                          </a:r>
                        </a:p>
                      </a:txBody>
                      <a:tcPr/>
                    </a:tc>
                    <a:tc>
                      <a:txBody>
                        <a:bodyPr/>
                        <a:lstStyle/>
                        <a:p>
                          <a:r>
                            <a:rPr lang="en-US" dirty="0"/>
                            <a:t>3 million shares</a:t>
                          </a:r>
                        </a:p>
                      </a:txBody>
                      <a:tcPr/>
                    </a:tc>
                    <a:tc>
                      <a:txBody>
                        <a:bodyPr/>
                        <a:lstStyle/>
                        <a:p>
                          <a:r>
                            <a:rPr lang="en-US" dirty="0"/>
                            <a:t>3 million shares</a:t>
                          </a:r>
                        </a:p>
                      </a:txBody>
                      <a:tcPr/>
                    </a:tc>
                    <a:extLst>
                      <a:ext uri="{0D108BD9-81ED-4DB2-BD59-A6C34878D82A}">
                        <a16:rowId xmlns:a16="http://schemas.microsoft.com/office/drawing/2014/main" val="3785111334"/>
                      </a:ext>
                    </a:extLst>
                  </a:tr>
                  <a:tr h="370840">
                    <a:tc>
                      <a:txBody>
                        <a:bodyPr/>
                        <a:lstStyle/>
                        <a:p>
                          <a:r>
                            <a:rPr lang="en-US" dirty="0"/>
                            <a:t>Additional Profit of Dividend Reinvested</a:t>
                          </a:r>
                        </a:p>
                      </a:txBody>
                      <a:tcPr/>
                    </a:tc>
                    <a:tc>
                      <a:txBody>
                        <a:bodyPr/>
                        <a:lstStyle/>
                        <a:p>
                          <a:r>
                            <a:rPr lang="en-US" dirty="0"/>
                            <a:t>$0</a:t>
                          </a:r>
                        </a:p>
                      </a:txBody>
                      <a:tcPr/>
                    </a:tc>
                    <a:tc>
                      <a:txBody>
                        <a:bodyPr/>
                        <a:lstStyle/>
                        <a:p>
                          <a:r>
                            <a:rPr lang="en-US" dirty="0"/>
                            <a:t>$7.5 million ($5 x 1.5x)</a:t>
                          </a:r>
                        </a:p>
                      </a:txBody>
                      <a:tcPr/>
                    </a:tc>
                    <a:extLst>
                      <a:ext uri="{0D108BD9-81ED-4DB2-BD59-A6C34878D82A}">
                        <a16:rowId xmlns:a16="http://schemas.microsoft.com/office/drawing/2014/main" val="1680952104"/>
                      </a:ext>
                    </a:extLst>
                  </a:tr>
                  <a:tr h="370840">
                    <a:tc>
                      <a:txBody>
                        <a:bodyPr/>
                        <a:lstStyle/>
                        <a:p>
                          <a:r>
                            <a:rPr lang="en-US" dirty="0"/>
                            <a:t>Intrinsic Value</a:t>
                          </a:r>
                        </a:p>
                      </a:txBody>
                      <a:tcPr/>
                    </a:tc>
                    <a:tc>
                      <a:txBody>
                        <a:bodyPr/>
                        <a:lstStyle/>
                        <a:p>
                          <a:r>
                            <a:rPr lang="en-US" sz="1800" kern="1200" dirty="0">
                              <a:solidFill>
                                <a:schemeClr val="dk1"/>
                              </a:solidFill>
                              <a:effectLst/>
                              <a:latin typeface="+mn-lt"/>
                              <a:ea typeface="+mn-ea"/>
                              <a:cs typeface="+mn-cs"/>
                            </a:rPr>
                            <a:t>Price = </a:t>
                          </a:r>
                          <a14:m>
                            <m:oMath xmlns:m="http://schemas.openxmlformats.org/officeDocument/2006/math">
                              <m:f>
                                <m:fPr>
                                  <m:ctrlPr>
                                    <a:rPr lang="en-US" sz="1800" i="1" kern="1200">
                                      <a:solidFill>
                                        <a:schemeClr val="dk1"/>
                                      </a:solidFill>
                                      <a:effectLst/>
                                      <a:latin typeface="+mn-lt"/>
                                      <a:ea typeface="+mn-ea"/>
                                      <a:cs typeface="+mn-cs"/>
                                    </a:rPr>
                                  </m:ctrlPr>
                                </m:fPr>
                                <m:num>
                                  <m:r>
                                    <m:rPr>
                                      <m:sty m:val="p"/>
                                    </m:rPr>
                                    <a:rPr lang="en-US" sz="1800" i="0" kern="1200">
                                      <a:solidFill>
                                        <a:schemeClr val="dk1"/>
                                      </a:solidFill>
                                      <a:effectLst/>
                                      <a:latin typeface="+mn-lt"/>
                                      <a:ea typeface="+mn-ea"/>
                                      <a:cs typeface="+mn-cs"/>
                                    </a:rPr>
                                    <m:t>D</m:t>
                                  </m:r>
                                  <m:r>
                                    <a:rPr lang="en-US" sz="1800" i="0" kern="1200">
                                      <a:solidFill>
                                        <a:schemeClr val="dk1"/>
                                      </a:solidFill>
                                      <a:effectLst/>
                                      <a:latin typeface="+mn-lt"/>
                                      <a:ea typeface="+mn-ea"/>
                                      <a:cs typeface="+mn-cs"/>
                                    </a:rPr>
                                    <m:t> </m:t>
                                  </m:r>
                                  <m:r>
                                    <m:rPr>
                                      <m:sty m:val="p"/>
                                    </m:rPr>
                                    <a:rPr lang="en-US" sz="1800" i="0" kern="1200">
                                      <a:solidFill>
                                        <a:schemeClr val="dk1"/>
                                      </a:solidFill>
                                      <a:effectLst/>
                                      <a:latin typeface="+mn-lt"/>
                                      <a:ea typeface="+mn-ea"/>
                                      <a:cs typeface="+mn-cs"/>
                                    </a:rPr>
                                    <m:t>paid</m:t>
                                  </m:r>
                                </m:num>
                                <m:den>
                                  <m:r>
                                    <m:rPr>
                                      <m:sty m:val="p"/>
                                    </m:rPr>
                                    <a:rPr lang="en-US" sz="1800" i="0" kern="1200">
                                      <a:solidFill>
                                        <a:schemeClr val="dk1"/>
                                      </a:solidFill>
                                      <a:effectLst/>
                                      <a:latin typeface="+mn-lt"/>
                                      <a:ea typeface="+mn-ea"/>
                                      <a:cs typeface="+mn-cs"/>
                                    </a:rPr>
                                    <m:t>κ</m:t>
                                  </m:r>
                                  <m:r>
                                    <a:rPr lang="en-US" sz="1800" i="0" kern="1200">
                                      <a:solidFill>
                                        <a:schemeClr val="dk1"/>
                                      </a:solidFill>
                                      <a:effectLst/>
                                      <a:latin typeface="+mn-lt"/>
                                      <a:ea typeface="+mn-ea"/>
                                      <a:cs typeface="+mn-cs"/>
                                    </a:rPr>
                                    <m:t>−</m:t>
                                  </m:r>
                                  <m:r>
                                    <m:rPr>
                                      <m:sty m:val="p"/>
                                    </m:rPr>
                                    <a:rPr lang="en-US" sz="1800" i="0" kern="1200">
                                      <a:solidFill>
                                        <a:schemeClr val="dk1"/>
                                      </a:solidFill>
                                      <a:effectLst/>
                                      <a:latin typeface="+mn-lt"/>
                                      <a:ea typeface="+mn-ea"/>
                                      <a:cs typeface="+mn-cs"/>
                                    </a:rPr>
                                    <m:t>g</m:t>
                                  </m:r>
                                </m:den>
                              </m:f>
                              <m:r>
                                <a:rPr lang="en-US" sz="1800" i="0" kern="1200">
                                  <a:solidFill>
                                    <a:schemeClr val="dk1"/>
                                  </a:solidFill>
                                  <a:effectLst/>
                                  <a:latin typeface="+mn-lt"/>
                                  <a:ea typeface="+mn-ea"/>
                                  <a:cs typeface="+mn-cs"/>
                                </a:rPr>
                                <m:t>= </m:t>
                              </m:r>
                              <m:f>
                                <m:fPr>
                                  <m:ctrlPr>
                                    <a:rPr lang="en-US" sz="1800" i="1" kern="1200">
                                      <a:solidFill>
                                        <a:schemeClr val="dk1"/>
                                      </a:solidFill>
                                      <a:effectLst/>
                                      <a:latin typeface="+mn-lt"/>
                                      <a:ea typeface="+mn-ea"/>
                                      <a:cs typeface="+mn-cs"/>
                                    </a:rPr>
                                  </m:ctrlPr>
                                </m:fPr>
                                <m:num>
                                  <m:r>
                                    <a:rPr lang="en-US" sz="1800" i="0" kern="1200">
                                      <a:solidFill>
                                        <a:schemeClr val="dk1"/>
                                      </a:solidFill>
                                      <a:effectLst/>
                                      <a:latin typeface="+mn-lt"/>
                                      <a:ea typeface="+mn-ea"/>
                                      <a:cs typeface="+mn-cs"/>
                                    </a:rPr>
                                    <m:t>$</m:t>
                                  </m:r>
                                  <m:r>
                                    <a:rPr lang="en-US" sz="1800" b="0" i="1" kern="1200" smtClean="0">
                                      <a:solidFill>
                                        <a:schemeClr val="dk1"/>
                                      </a:solidFill>
                                      <a:effectLst/>
                                      <a:latin typeface="Cambria Math" panose="02040503050406030204" pitchFamily="18" charset="0"/>
                                      <a:ea typeface="+mn-ea"/>
                                      <a:cs typeface="+mn-cs"/>
                                    </a:rPr>
                                    <m:t>10</m:t>
                                  </m:r>
                                </m:num>
                                <m:den>
                                  <m:r>
                                    <a:rPr lang="en-US" sz="1800" i="0" kern="1200">
                                      <a:solidFill>
                                        <a:schemeClr val="dk1"/>
                                      </a:solidFill>
                                      <a:effectLst/>
                                      <a:latin typeface="+mn-lt"/>
                                      <a:ea typeface="+mn-ea"/>
                                      <a:cs typeface="+mn-cs"/>
                                    </a:rPr>
                                    <m:t>.10−.</m:t>
                                  </m:r>
                                  <m:r>
                                    <a:rPr lang="en-US" sz="1800" b="0" i="0" kern="1200" smtClean="0">
                                      <a:solidFill>
                                        <a:schemeClr val="dk1"/>
                                      </a:solidFill>
                                      <a:effectLst/>
                                      <a:latin typeface="Cambria Math" panose="02040503050406030204" pitchFamily="18" charset="0"/>
                                      <a:ea typeface="+mn-ea"/>
                                      <a:cs typeface="+mn-cs"/>
                                    </a:rPr>
                                    <m:t>0</m:t>
                                  </m:r>
                                  <m:r>
                                    <a:rPr lang="en-US" sz="1800" i="0" kern="1200">
                                      <a:solidFill>
                                        <a:schemeClr val="dk1"/>
                                      </a:solidFill>
                                      <a:effectLst/>
                                      <a:latin typeface="+mn-lt"/>
                                      <a:ea typeface="+mn-ea"/>
                                      <a:cs typeface="+mn-cs"/>
                                    </a:rPr>
                                    <m:t> </m:t>
                                  </m:r>
                                </m:den>
                              </m:f>
                              <m:r>
                                <a:rPr lang="en-US" sz="1800" i="0" kern="1200">
                                  <a:solidFill>
                                    <a:schemeClr val="dk1"/>
                                  </a:solidFill>
                                  <a:effectLst/>
                                  <a:latin typeface="+mn-lt"/>
                                  <a:ea typeface="+mn-ea"/>
                                  <a:cs typeface="+mn-cs"/>
                                </a:rPr>
                                <m:t>=$</m:t>
                              </m:r>
                              <m:r>
                                <a:rPr lang="en-US" sz="1800" b="0" i="0" kern="1200" smtClean="0">
                                  <a:solidFill>
                                    <a:schemeClr val="dk1"/>
                                  </a:solidFill>
                                  <a:effectLst/>
                                  <a:latin typeface="Cambria Math" panose="02040503050406030204" pitchFamily="18" charset="0"/>
                                  <a:ea typeface="+mn-ea"/>
                                  <a:cs typeface="+mn-cs"/>
                                </a:rPr>
                                <m:t>1</m:t>
                              </m:r>
                              <m:r>
                                <a:rPr lang="en-US" sz="1800" i="0" kern="1200">
                                  <a:solidFill>
                                    <a:schemeClr val="dk1"/>
                                  </a:solidFill>
                                  <a:effectLst/>
                                  <a:latin typeface="+mn-lt"/>
                                  <a:ea typeface="+mn-ea"/>
                                  <a:cs typeface="+mn-cs"/>
                                </a:rPr>
                                <m:t>00</m:t>
                              </m:r>
                            </m:oMath>
                          </a14:m>
                          <a:endParaRPr lang="en-US" dirty="0"/>
                        </a:p>
                      </a:txBody>
                      <a:tcPr/>
                    </a:tc>
                    <a:tc>
                      <a:txBody>
                        <a:bodyPr/>
                        <a:lstStyle/>
                        <a:p>
                          <a:r>
                            <a:rPr lang="en-US" sz="1800" kern="1200" dirty="0">
                              <a:solidFill>
                                <a:schemeClr val="dk1"/>
                              </a:solidFill>
                              <a:effectLst/>
                              <a:latin typeface="+mn-lt"/>
                              <a:ea typeface="+mn-ea"/>
                              <a:cs typeface="+mn-cs"/>
                            </a:rPr>
                            <a:t>Price = </a:t>
                          </a:r>
                          <a14:m>
                            <m:oMath xmlns:m="http://schemas.openxmlformats.org/officeDocument/2006/math">
                              <m:f>
                                <m:fPr>
                                  <m:ctrlPr>
                                    <a:rPr lang="en-US" sz="1800" i="1" kern="1200">
                                      <a:solidFill>
                                        <a:schemeClr val="dk1"/>
                                      </a:solidFill>
                                      <a:effectLst/>
                                      <a:latin typeface="+mn-lt"/>
                                      <a:ea typeface="+mn-ea"/>
                                      <a:cs typeface="+mn-cs"/>
                                    </a:rPr>
                                  </m:ctrlPr>
                                </m:fPr>
                                <m:num>
                                  <m:r>
                                    <m:rPr>
                                      <m:sty m:val="p"/>
                                    </m:rPr>
                                    <a:rPr lang="en-US" sz="1800" i="0" kern="1200">
                                      <a:solidFill>
                                        <a:schemeClr val="dk1"/>
                                      </a:solidFill>
                                      <a:effectLst/>
                                      <a:latin typeface="+mn-lt"/>
                                      <a:ea typeface="+mn-ea"/>
                                      <a:cs typeface="+mn-cs"/>
                                    </a:rPr>
                                    <m:t>D</m:t>
                                  </m:r>
                                  <m:r>
                                    <a:rPr lang="en-US" sz="1800" i="0" kern="1200">
                                      <a:solidFill>
                                        <a:schemeClr val="dk1"/>
                                      </a:solidFill>
                                      <a:effectLst/>
                                      <a:latin typeface="+mn-lt"/>
                                      <a:ea typeface="+mn-ea"/>
                                      <a:cs typeface="+mn-cs"/>
                                    </a:rPr>
                                    <m:t> </m:t>
                                  </m:r>
                                  <m:r>
                                    <m:rPr>
                                      <m:sty m:val="p"/>
                                    </m:rPr>
                                    <a:rPr lang="en-US" sz="1800" i="0" kern="1200">
                                      <a:solidFill>
                                        <a:schemeClr val="dk1"/>
                                      </a:solidFill>
                                      <a:effectLst/>
                                      <a:latin typeface="+mn-lt"/>
                                      <a:ea typeface="+mn-ea"/>
                                      <a:cs typeface="+mn-cs"/>
                                    </a:rPr>
                                    <m:t>paid</m:t>
                                  </m:r>
                                </m:num>
                                <m:den>
                                  <m:r>
                                    <m:rPr>
                                      <m:sty m:val="p"/>
                                    </m:rPr>
                                    <a:rPr lang="en-US" sz="1800" i="0" kern="1200">
                                      <a:solidFill>
                                        <a:schemeClr val="dk1"/>
                                      </a:solidFill>
                                      <a:effectLst/>
                                      <a:latin typeface="+mn-lt"/>
                                      <a:ea typeface="+mn-ea"/>
                                      <a:cs typeface="+mn-cs"/>
                                    </a:rPr>
                                    <m:t>κ</m:t>
                                  </m:r>
                                  <m:r>
                                    <a:rPr lang="en-US" sz="1800" i="0" kern="1200">
                                      <a:solidFill>
                                        <a:schemeClr val="dk1"/>
                                      </a:solidFill>
                                      <a:effectLst/>
                                      <a:latin typeface="+mn-lt"/>
                                      <a:ea typeface="+mn-ea"/>
                                      <a:cs typeface="+mn-cs"/>
                                    </a:rPr>
                                    <m:t>−</m:t>
                                  </m:r>
                                  <m:r>
                                    <m:rPr>
                                      <m:sty m:val="p"/>
                                    </m:rPr>
                                    <a:rPr lang="en-US" sz="1800" i="0" kern="1200">
                                      <a:solidFill>
                                        <a:schemeClr val="dk1"/>
                                      </a:solidFill>
                                      <a:effectLst/>
                                      <a:latin typeface="+mn-lt"/>
                                      <a:ea typeface="+mn-ea"/>
                                      <a:cs typeface="+mn-cs"/>
                                    </a:rPr>
                                    <m:t>g</m:t>
                                  </m:r>
                                </m:den>
                              </m:f>
                              <m:r>
                                <a:rPr lang="en-US" sz="1800" i="0" kern="1200">
                                  <a:solidFill>
                                    <a:schemeClr val="dk1"/>
                                  </a:solidFill>
                                  <a:effectLst/>
                                  <a:latin typeface="+mn-lt"/>
                                  <a:ea typeface="+mn-ea"/>
                                  <a:cs typeface="+mn-cs"/>
                                </a:rPr>
                                <m:t>= </m:t>
                              </m:r>
                              <m:f>
                                <m:fPr>
                                  <m:ctrlPr>
                                    <a:rPr lang="en-US" sz="1800" i="1" kern="1200">
                                      <a:solidFill>
                                        <a:schemeClr val="dk1"/>
                                      </a:solidFill>
                                      <a:effectLst/>
                                      <a:latin typeface="+mn-lt"/>
                                      <a:ea typeface="+mn-ea"/>
                                      <a:cs typeface="+mn-cs"/>
                                    </a:rPr>
                                  </m:ctrlPr>
                                </m:fPr>
                                <m:num>
                                  <m:r>
                                    <a:rPr lang="en-US" sz="1800" i="0" kern="1200">
                                      <a:solidFill>
                                        <a:schemeClr val="dk1"/>
                                      </a:solidFill>
                                      <a:effectLst/>
                                      <a:latin typeface="+mn-lt"/>
                                      <a:ea typeface="+mn-ea"/>
                                      <a:cs typeface="+mn-cs"/>
                                    </a:rPr>
                                    <m:t>$5</m:t>
                                  </m:r>
                                </m:num>
                                <m:den>
                                  <m:r>
                                    <a:rPr lang="en-US" sz="1800" i="0" kern="1200">
                                      <a:solidFill>
                                        <a:schemeClr val="dk1"/>
                                      </a:solidFill>
                                      <a:effectLst/>
                                      <a:latin typeface="+mn-lt"/>
                                      <a:ea typeface="+mn-ea"/>
                                      <a:cs typeface="+mn-cs"/>
                                    </a:rPr>
                                    <m:t>.10−.075 </m:t>
                                  </m:r>
                                </m:den>
                              </m:f>
                              <m:r>
                                <a:rPr lang="en-US" sz="1800" i="0" kern="1200">
                                  <a:solidFill>
                                    <a:schemeClr val="dk1"/>
                                  </a:solidFill>
                                  <a:effectLst/>
                                  <a:latin typeface="+mn-lt"/>
                                  <a:ea typeface="+mn-ea"/>
                                  <a:cs typeface="+mn-cs"/>
                                </a:rPr>
                                <m:t>=$200</m:t>
                              </m:r>
                            </m:oMath>
                          </a14:m>
                          <a:endParaRPr lang="en-US" dirty="0"/>
                        </a:p>
                      </a:txBody>
                      <a:tcPr/>
                    </a:tc>
                    <a:extLst>
                      <a:ext uri="{0D108BD9-81ED-4DB2-BD59-A6C34878D82A}">
                        <a16:rowId xmlns:a16="http://schemas.microsoft.com/office/drawing/2014/main" val="1974227375"/>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35742156"/>
                      </a:ext>
                    </a:extLst>
                  </a:tr>
                </a:tbl>
              </a:graphicData>
            </a:graphic>
          </p:graphicFrame>
        </mc:Choice>
        <mc:Fallback>
          <p:graphicFrame>
            <p:nvGraphicFramePr>
              <p:cNvPr id="2" name="Table 2">
                <a:extLst>
                  <a:ext uri="{FF2B5EF4-FFF2-40B4-BE49-F238E27FC236}">
                    <a16:creationId xmlns:a16="http://schemas.microsoft.com/office/drawing/2014/main" id="{FCC0B6D7-CF40-484A-84BD-5EE57D3BEC1C}"/>
                  </a:ext>
                </a:extLst>
              </p:cNvPr>
              <p:cNvGraphicFramePr>
                <a:graphicFrameLocks noGrp="1"/>
              </p:cNvGraphicFramePr>
              <p:nvPr>
                <p:extLst>
                  <p:ext uri="{D42A27DB-BD31-4B8C-83A1-F6EECF244321}">
                    <p14:modId xmlns:p14="http://schemas.microsoft.com/office/powerpoint/2010/main" val="328244011"/>
                  </p:ext>
                </p:extLst>
              </p:nvPr>
            </p:nvGraphicFramePr>
            <p:xfrm>
              <a:off x="303212" y="1524000"/>
              <a:ext cx="11125199" cy="4410837"/>
            </p:xfrm>
            <a:graphic>
              <a:graphicData uri="http://schemas.openxmlformats.org/drawingml/2006/table">
                <a:tbl>
                  <a:tblPr firstRow="1" bandRow="1">
                    <a:tableStyleId>{5C22544A-7EE6-4342-B048-85BDC9FD1C3A}</a:tableStyleId>
                  </a:tblPr>
                  <a:tblGrid>
                    <a:gridCol w="4068170">
                      <a:extLst>
                        <a:ext uri="{9D8B030D-6E8A-4147-A177-3AD203B41FA5}">
                          <a16:colId xmlns:a16="http://schemas.microsoft.com/office/drawing/2014/main" val="1311617198"/>
                        </a:ext>
                      </a:extLst>
                    </a:gridCol>
                    <a:gridCol w="3237931">
                      <a:extLst>
                        <a:ext uri="{9D8B030D-6E8A-4147-A177-3AD203B41FA5}">
                          <a16:colId xmlns:a16="http://schemas.microsoft.com/office/drawing/2014/main" val="3428294915"/>
                        </a:ext>
                      </a:extLst>
                    </a:gridCol>
                    <a:gridCol w="3819098">
                      <a:extLst>
                        <a:ext uri="{9D8B030D-6E8A-4147-A177-3AD203B41FA5}">
                          <a16:colId xmlns:a16="http://schemas.microsoft.com/office/drawing/2014/main" val="1930754515"/>
                        </a:ext>
                      </a:extLst>
                    </a:gridCol>
                  </a:tblGrid>
                  <a:tr h="640080">
                    <a:tc>
                      <a:txBody>
                        <a:bodyPr/>
                        <a:lstStyle/>
                        <a:p>
                          <a:endParaRPr lang="en-US" dirty="0"/>
                        </a:p>
                      </a:txBody>
                      <a:tcPr/>
                    </a:tc>
                    <a:tc>
                      <a:txBody>
                        <a:bodyPr/>
                        <a:lstStyle/>
                        <a:p>
                          <a:pPr algn="ctr"/>
                          <a:r>
                            <a:rPr lang="en-US" sz="1800" b="1" kern="1200" dirty="0">
                              <a:solidFill>
                                <a:schemeClr val="lt1"/>
                              </a:solidFill>
                              <a:effectLst/>
                              <a:latin typeface="+mn-lt"/>
                              <a:ea typeface="+mn-ea"/>
                              <a:cs typeface="+mn-cs"/>
                            </a:rPr>
                            <a:t>Cash-Is-King, Inc. </a:t>
                          </a:r>
                        </a:p>
                        <a:p>
                          <a:pPr algn="ctr"/>
                          <a:r>
                            <a:rPr lang="en-US" sz="1800" b="1" kern="1200" dirty="0">
                              <a:solidFill>
                                <a:schemeClr val="lt1"/>
                              </a:solidFill>
                              <a:effectLst/>
                              <a:latin typeface="+mn-lt"/>
                              <a:ea typeface="+mn-ea"/>
                              <a:cs typeface="+mn-cs"/>
                            </a:rPr>
                            <a:t>(CIK) </a:t>
                          </a:r>
                          <a:endParaRPr lang="en-US" dirty="0"/>
                        </a:p>
                      </a:txBody>
                      <a:tcPr/>
                    </a:tc>
                    <a:tc>
                      <a:txBody>
                        <a:bodyPr/>
                        <a:lstStyle/>
                        <a:p>
                          <a:pPr algn="ctr"/>
                          <a:r>
                            <a:rPr lang="en-US" sz="1800" b="1" kern="1200" dirty="0">
                              <a:solidFill>
                                <a:schemeClr val="lt1"/>
                              </a:solidFill>
                              <a:effectLst/>
                              <a:latin typeface="+mn-lt"/>
                              <a:ea typeface="+mn-ea"/>
                              <a:cs typeface="+mn-cs"/>
                            </a:rPr>
                            <a:t>Growth-Is-the-Only-Way, Inc. </a:t>
                          </a:r>
                        </a:p>
                        <a:p>
                          <a:pPr algn="ctr"/>
                          <a:r>
                            <a:rPr lang="en-US" sz="1800" b="1" kern="1200" dirty="0">
                              <a:solidFill>
                                <a:schemeClr val="lt1"/>
                              </a:solidFill>
                              <a:effectLst/>
                              <a:latin typeface="+mn-lt"/>
                              <a:ea typeface="+mn-ea"/>
                              <a:cs typeface="+mn-cs"/>
                            </a:rPr>
                            <a:t>(GITOW)</a:t>
                          </a:r>
                          <a:endParaRPr lang="en-US" dirty="0"/>
                        </a:p>
                      </a:txBody>
                      <a:tcPr/>
                    </a:tc>
                    <a:extLst>
                      <a:ext uri="{0D108BD9-81ED-4DB2-BD59-A6C34878D82A}">
                        <a16:rowId xmlns:a16="http://schemas.microsoft.com/office/drawing/2014/main" val="251079736"/>
                      </a:ext>
                    </a:extLst>
                  </a:tr>
                  <a:tr h="370840">
                    <a:tc>
                      <a:txBody>
                        <a:bodyPr/>
                        <a:lstStyle/>
                        <a:p>
                          <a:r>
                            <a:rPr lang="en-US" dirty="0"/>
                            <a:t>Expected Net Income</a:t>
                          </a:r>
                        </a:p>
                      </a:txBody>
                      <a:tcPr/>
                    </a:tc>
                    <a:tc>
                      <a:txBody>
                        <a:bodyPr/>
                        <a:lstStyle/>
                        <a:p>
                          <a:r>
                            <a:rPr lang="en-US" dirty="0"/>
                            <a:t>$10 per share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per share</a:t>
                          </a:r>
                        </a:p>
                      </a:txBody>
                      <a:tcPr/>
                    </a:tc>
                    <a:extLst>
                      <a:ext uri="{0D108BD9-81ED-4DB2-BD59-A6C34878D82A}">
                        <a16:rowId xmlns:a16="http://schemas.microsoft.com/office/drawing/2014/main" val="1112395357"/>
                      </a:ext>
                    </a:extLst>
                  </a:tr>
                  <a:tr h="370840">
                    <a:tc>
                      <a:txBody>
                        <a:bodyPr/>
                        <a:lstStyle/>
                        <a:p>
                          <a:r>
                            <a:rPr lang="en-US" dirty="0"/>
                            <a:t>Capitalization Rate (k) </a:t>
                          </a:r>
                        </a:p>
                      </a:txBody>
                      <a:tcPr/>
                    </a:tc>
                    <a:tc>
                      <a:txBody>
                        <a:bodyPr/>
                        <a:lstStyle/>
                        <a:p>
                          <a:r>
                            <a:rPr lang="en-US" dirty="0"/>
                            <a:t>10%</a:t>
                          </a:r>
                        </a:p>
                      </a:txBody>
                      <a:tcPr/>
                    </a:tc>
                    <a:tc>
                      <a:txBody>
                        <a:bodyPr/>
                        <a:lstStyle/>
                        <a:p>
                          <a:r>
                            <a:rPr lang="en-US" dirty="0"/>
                            <a:t>10%</a:t>
                          </a:r>
                        </a:p>
                      </a:txBody>
                      <a:tcPr/>
                    </a:tc>
                    <a:extLst>
                      <a:ext uri="{0D108BD9-81ED-4DB2-BD59-A6C34878D82A}">
                        <a16:rowId xmlns:a16="http://schemas.microsoft.com/office/drawing/2014/main" val="3449287630"/>
                      </a:ext>
                    </a:extLst>
                  </a:tr>
                  <a:tr h="370840">
                    <a:tc>
                      <a:txBody>
                        <a:bodyPr/>
                        <a:lstStyle/>
                        <a:p>
                          <a:r>
                            <a:rPr lang="en-US" dirty="0"/>
                            <a:t>Valuation based on k</a:t>
                          </a:r>
                        </a:p>
                      </a:txBody>
                      <a:tcPr/>
                    </a:tc>
                    <a:tc>
                      <a:txBody>
                        <a:bodyPr/>
                        <a:lstStyle/>
                        <a:p>
                          <a:r>
                            <a:rPr lang="en-US" dirty="0"/>
                            <a:t>$10/.10 = $100 per share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$10/.10 = $100 per share</a:t>
                          </a:r>
                        </a:p>
                      </a:txBody>
                      <a:tcPr/>
                    </a:tc>
                    <a:extLst>
                      <a:ext uri="{0D108BD9-81ED-4DB2-BD59-A6C34878D82A}">
                        <a16:rowId xmlns:a16="http://schemas.microsoft.com/office/drawing/2014/main" val="819512187"/>
                      </a:ext>
                    </a:extLst>
                  </a:tr>
                  <a:tr h="640080">
                    <a:tc>
                      <a:txBody>
                        <a:bodyPr/>
                        <a:lstStyle/>
                        <a:p>
                          <a:r>
                            <a:rPr lang="en-US" dirty="0"/>
                            <a:t>Decision to pay out div or reinvest</a:t>
                          </a:r>
                        </a:p>
                      </a:txBody>
                      <a:tcPr/>
                    </a:tc>
                    <a:tc>
                      <a:txBody>
                        <a:bodyPr/>
                        <a:lstStyle/>
                        <a:p>
                          <a:r>
                            <a:rPr lang="en-US" dirty="0"/>
                            <a:t>100% Pay out (payout ratio)</a:t>
                          </a:r>
                        </a:p>
                      </a:txBody>
                      <a:tcPr/>
                    </a:tc>
                    <a:tc>
                      <a:txBody>
                        <a:bodyPr/>
                        <a:lstStyle/>
                        <a:p>
                          <a:r>
                            <a:rPr lang="en-US" dirty="0"/>
                            <a:t>50% Pay out - $5</a:t>
                          </a:r>
                        </a:p>
                        <a:p>
                          <a:r>
                            <a:rPr lang="en-US" dirty="0"/>
                            <a:t>50% Reinvest - $5 (Plowback ratio)</a:t>
                          </a:r>
                        </a:p>
                      </a:txBody>
                      <a:tcPr/>
                    </a:tc>
                    <a:extLst>
                      <a:ext uri="{0D108BD9-81ED-4DB2-BD59-A6C34878D82A}">
                        <a16:rowId xmlns:a16="http://schemas.microsoft.com/office/drawing/2014/main" val="2105476853"/>
                      </a:ext>
                    </a:extLst>
                  </a:tr>
                  <a:tr h="370840">
                    <a:tc>
                      <a:txBody>
                        <a:bodyPr/>
                        <a:lstStyle/>
                        <a:p>
                          <a:r>
                            <a:rPr lang="en-US" dirty="0"/>
                            <a:t>Expected profit to grow next year</a:t>
                          </a:r>
                        </a:p>
                      </a:txBody>
                      <a:tcPr/>
                    </a:tc>
                    <a:tc>
                      <a:txBody>
                        <a:bodyPr/>
                        <a:lstStyle/>
                        <a:p>
                          <a:r>
                            <a:rPr lang="en-US" dirty="0"/>
                            <a:t>$15 million (50% increase)</a:t>
                          </a:r>
                        </a:p>
                      </a:txBody>
                      <a:tcPr/>
                    </a:tc>
                    <a:tc>
                      <a:txBody>
                        <a:bodyPr/>
                        <a:lstStyle/>
                        <a:p>
                          <a:r>
                            <a:rPr lang="en-US" dirty="0"/>
                            <a:t>$15 million (50% Increase)</a:t>
                          </a:r>
                        </a:p>
                      </a:txBody>
                      <a:tcPr/>
                    </a:tc>
                    <a:extLst>
                      <a:ext uri="{0D108BD9-81ED-4DB2-BD59-A6C34878D82A}">
                        <a16:rowId xmlns:a16="http://schemas.microsoft.com/office/drawing/2014/main" val="2819981721"/>
                      </a:ext>
                    </a:extLst>
                  </a:tr>
                  <a:tr h="370840">
                    <a:tc>
                      <a:txBody>
                        <a:bodyPr/>
                        <a:lstStyle/>
                        <a:p>
                          <a:r>
                            <a:rPr lang="en-US" dirty="0"/>
                            <a:t>Shares outstanding</a:t>
                          </a:r>
                        </a:p>
                      </a:txBody>
                      <a:tcPr/>
                    </a:tc>
                    <a:tc>
                      <a:txBody>
                        <a:bodyPr/>
                        <a:lstStyle/>
                        <a:p>
                          <a:r>
                            <a:rPr lang="en-US" dirty="0"/>
                            <a:t>3 million shares</a:t>
                          </a:r>
                        </a:p>
                      </a:txBody>
                      <a:tcPr/>
                    </a:tc>
                    <a:tc>
                      <a:txBody>
                        <a:bodyPr/>
                        <a:lstStyle/>
                        <a:p>
                          <a:r>
                            <a:rPr lang="en-US" dirty="0"/>
                            <a:t>3 million shares</a:t>
                          </a:r>
                        </a:p>
                      </a:txBody>
                      <a:tcPr/>
                    </a:tc>
                    <a:extLst>
                      <a:ext uri="{0D108BD9-81ED-4DB2-BD59-A6C34878D82A}">
                        <a16:rowId xmlns:a16="http://schemas.microsoft.com/office/drawing/2014/main" val="3785111334"/>
                      </a:ext>
                    </a:extLst>
                  </a:tr>
                  <a:tr h="370840">
                    <a:tc>
                      <a:txBody>
                        <a:bodyPr/>
                        <a:lstStyle/>
                        <a:p>
                          <a:r>
                            <a:rPr lang="en-US" dirty="0"/>
                            <a:t>Additional Profit of Dividend Reinvested</a:t>
                          </a:r>
                        </a:p>
                      </a:txBody>
                      <a:tcPr/>
                    </a:tc>
                    <a:tc>
                      <a:txBody>
                        <a:bodyPr/>
                        <a:lstStyle/>
                        <a:p>
                          <a:r>
                            <a:rPr lang="en-US" dirty="0"/>
                            <a:t>$0</a:t>
                          </a:r>
                        </a:p>
                      </a:txBody>
                      <a:tcPr/>
                    </a:tc>
                    <a:tc>
                      <a:txBody>
                        <a:bodyPr/>
                        <a:lstStyle/>
                        <a:p>
                          <a:r>
                            <a:rPr lang="en-US" dirty="0"/>
                            <a:t>$7.5 million ($5 x 1.5x)</a:t>
                          </a:r>
                        </a:p>
                      </a:txBody>
                      <a:tcPr/>
                    </a:tc>
                    <a:extLst>
                      <a:ext uri="{0D108BD9-81ED-4DB2-BD59-A6C34878D82A}">
                        <a16:rowId xmlns:a16="http://schemas.microsoft.com/office/drawing/2014/main" val="1680952104"/>
                      </a:ext>
                    </a:extLst>
                  </a:tr>
                  <a:tr h="534797">
                    <a:tc>
                      <a:txBody>
                        <a:bodyPr/>
                        <a:lstStyle/>
                        <a:p>
                          <a:r>
                            <a:rPr lang="en-US" dirty="0"/>
                            <a:t>Intrinsic Value</a:t>
                          </a:r>
                        </a:p>
                      </a:txBody>
                      <a:tcPr/>
                    </a:tc>
                    <a:tc>
                      <a:txBody>
                        <a:bodyPr/>
                        <a:lstStyle/>
                        <a:p>
                          <a:endParaRPr lang="en-US"/>
                        </a:p>
                      </a:txBody>
                      <a:tcPr>
                        <a:blipFill>
                          <a:blip r:embed="rId2"/>
                          <a:stretch>
                            <a:fillRect l="-125989" t="-659091" r="-118832" b="-71591"/>
                          </a:stretch>
                        </a:blipFill>
                      </a:tcPr>
                    </a:tc>
                    <a:tc>
                      <a:txBody>
                        <a:bodyPr/>
                        <a:lstStyle/>
                        <a:p>
                          <a:endParaRPr lang="en-US"/>
                        </a:p>
                      </a:txBody>
                      <a:tcPr>
                        <a:blipFill>
                          <a:blip r:embed="rId2"/>
                          <a:stretch>
                            <a:fillRect l="-191388" t="-659091" r="-638" b="-71591"/>
                          </a:stretch>
                        </a:blipFill>
                      </a:tcPr>
                    </a:tc>
                    <a:extLst>
                      <a:ext uri="{0D108BD9-81ED-4DB2-BD59-A6C34878D82A}">
                        <a16:rowId xmlns:a16="http://schemas.microsoft.com/office/drawing/2014/main" val="1974227375"/>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35742156"/>
                      </a:ext>
                    </a:extLst>
                  </a:tr>
                </a:tbl>
              </a:graphicData>
            </a:graphic>
          </p:graphicFrame>
        </mc:Fallback>
      </mc:AlternateContent>
    </p:spTree>
    <p:extLst>
      <p:ext uri="{BB962C8B-B14F-4D97-AF65-F5344CB8AC3E}">
        <p14:creationId xmlns:p14="http://schemas.microsoft.com/office/powerpoint/2010/main" val="31886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dirty="0"/>
              <a:t>Syndication of Securities Offerings for IPO</a:t>
            </a:r>
            <a:endParaRPr lang="en-US" b="1" dirty="0"/>
          </a:p>
        </p:txBody>
      </p:sp>
      <p:sp>
        <p:nvSpPr>
          <p:cNvPr id="14" name="Content Placeholder 13"/>
          <p:cNvSpPr>
            <a:spLocks noGrp="1"/>
          </p:cNvSpPr>
          <p:nvPr>
            <p:ph idx="1"/>
          </p:nvPr>
        </p:nvSpPr>
        <p:spPr>
          <a:xfrm>
            <a:off x="836612" y="1219200"/>
            <a:ext cx="10744200" cy="3124200"/>
          </a:xfrm>
        </p:spPr>
        <p:txBody>
          <a:bodyPr>
            <a:normAutofit/>
          </a:bodyPr>
          <a:lstStyle/>
          <a:p>
            <a:pPr lvl="1"/>
            <a:r>
              <a:rPr lang="en-US" b="1" dirty="0"/>
              <a:t>Step 1: Selecting the Investment Company/Underwriter </a:t>
            </a:r>
          </a:p>
          <a:p>
            <a:pPr lvl="1"/>
            <a:r>
              <a:rPr lang="en-US" dirty="0"/>
              <a:t>Step 2: Preparing the Documents for the IPO</a:t>
            </a:r>
            <a:endParaRPr lang="en-US" b="1" dirty="0"/>
          </a:p>
          <a:p>
            <a:pPr lvl="1"/>
            <a:r>
              <a:rPr lang="en-US" b="1" dirty="0"/>
              <a:t>Step 3: SEC Registration and Approval</a:t>
            </a:r>
          </a:p>
          <a:p>
            <a:pPr lvl="1"/>
            <a:r>
              <a:rPr lang="en-US" b="1" dirty="0"/>
              <a:t>Step 4: Marketing the IPO</a:t>
            </a:r>
          </a:p>
          <a:p>
            <a:pPr lvl="1"/>
            <a:r>
              <a:rPr lang="en-US" b="1" dirty="0"/>
              <a:t>Step 5: Indication of Interest</a:t>
            </a:r>
          </a:p>
          <a:p>
            <a:pPr lvl="1"/>
            <a:r>
              <a:rPr lang="en-US" b="1" dirty="0"/>
              <a:t>Step 6: Closing, Funding, and Free to Trade</a:t>
            </a:r>
          </a:p>
          <a:p>
            <a:endParaRPr lang="en-US" b="1" dirty="0"/>
          </a:p>
        </p:txBody>
      </p:sp>
    </p:spTree>
    <p:extLst>
      <p:ext uri="{BB962C8B-B14F-4D97-AF65-F5344CB8AC3E}">
        <p14:creationId xmlns:p14="http://schemas.microsoft.com/office/powerpoint/2010/main" val="285395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a:bodyPr>
          <a:lstStyle/>
          <a:p>
            <a:r>
              <a:rPr lang="en-US" b="1" dirty="0"/>
              <a:t>Types of Underwriting Commitments for IPO</a:t>
            </a:r>
          </a:p>
        </p:txBody>
      </p:sp>
      <p:sp>
        <p:nvSpPr>
          <p:cNvPr id="14" name="Content Placeholder 13"/>
          <p:cNvSpPr>
            <a:spLocks noGrp="1"/>
          </p:cNvSpPr>
          <p:nvPr>
            <p:ph idx="1"/>
          </p:nvPr>
        </p:nvSpPr>
        <p:spPr>
          <a:xfrm>
            <a:off x="836612" y="1219200"/>
            <a:ext cx="10744200" cy="5334000"/>
          </a:xfrm>
        </p:spPr>
        <p:txBody>
          <a:bodyPr>
            <a:normAutofit/>
          </a:bodyPr>
          <a:lstStyle/>
          <a:p>
            <a:r>
              <a:rPr lang="en-US" b="1" dirty="0"/>
              <a:t>Firm Commitment</a:t>
            </a:r>
          </a:p>
          <a:p>
            <a:pPr lvl="2"/>
            <a:r>
              <a:rPr lang="en-US" b="1" dirty="0"/>
              <a:t>A firm commitment is a commitment from the underwriters that enables them to purchase all the shares that are offered in an IPO</a:t>
            </a:r>
          </a:p>
          <a:p>
            <a:r>
              <a:rPr lang="en-US" b="1" dirty="0"/>
              <a:t>Best-Effort Commitment</a:t>
            </a:r>
          </a:p>
          <a:p>
            <a:pPr lvl="1"/>
            <a:r>
              <a:rPr lang="en-US" b="1" dirty="0"/>
              <a:t>A best effort’s underwriting agreement is an agreement in which the underwriters seek to sell all the shares to the interested investors but have no obligation to purchase any unsold shares	</a:t>
            </a:r>
          </a:p>
          <a:p>
            <a:endParaRPr lang="en-US" b="1" dirty="0"/>
          </a:p>
        </p:txBody>
      </p:sp>
    </p:spTree>
    <p:extLst>
      <p:ext uri="{BB962C8B-B14F-4D97-AF65-F5344CB8AC3E}">
        <p14:creationId xmlns:p14="http://schemas.microsoft.com/office/powerpoint/2010/main" val="98825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a:bodyPr>
          <a:lstStyle/>
          <a:p>
            <a:r>
              <a:rPr lang="en-US" b="1" dirty="0"/>
              <a:t>Underwriting Fees and Compensation</a:t>
            </a:r>
          </a:p>
        </p:txBody>
      </p:sp>
      <p:sp>
        <p:nvSpPr>
          <p:cNvPr id="14" name="Content Placeholder 13"/>
          <p:cNvSpPr>
            <a:spLocks noGrp="1"/>
          </p:cNvSpPr>
          <p:nvPr>
            <p:ph idx="1"/>
          </p:nvPr>
        </p:nvSpPr>
        <p:spPr>
          <a:xfrm>
            <a:off x="836612" y="1219200"/>
            <a:ext cx="10744200" cy="5334000"/>
          </a:xfrm>
        </p:spPr>
        <p:txBody>
          <a:bodyPr>
            <a:normAutofit/>
          </a:bodyPr>
          <a:lstStyle/>
          <a:p>
            <a:r>
              <a:rPr lang="en-US" b="1" dirty="0"/>
              <a:t>Underwriting Spread (fees)</a:t>
            </a:r>
          </a:p>
          <a:p>
            <a:pPr lvl="2"/>
            <a:r>
              <a:rPr lang="en-US" b="1" dirty="0"/>
              <a:t>Manager’s Fee</a:t>
            </a:r>
          </a:p>
          <a:p>
            <a:pPr lvl="2"/>
            <a:r>
              <a:rPr lang="en-US" b="1" dirty="0"/>
              <a:t>Unwriting Fees</a:t>
            </a:r>
          </a:p>
          <a:p>
            <a:pPr lvl="2"/>
            <a:r>
              <a:rPr lang="en-US" b="1" dirty="0"/>
              <a:t>Selling Concession Fees</a:t>
            </a:r>
          </a:p>
          <a:p>
            <a:endParaRPr lang="en-US" b="1" dirty="0"/>
          </a:p>
        </p:txBody>
      </p:sp>
      <p:pic>
        <p:nvPicPr>
          <p:cNvPr id="2" name="Picture 1">
            <a:extLst>
              <a:ext uri="{FF2B5EF4-FFF2-40B4-BE49-F238E27FC236}">
                <a16:creationId xmlns:a16="http://schemas.microsoft.com/office/drawing/2014/main" id="{1B79E0A3-3BB4-4996-8C3B-33D1F912B253}"/>
              </a:ext>
            </a:extLst>
          </p:cNvPr>
          <p:cNvPicPr>
            <a:picLocks noChangeAspect="1"/>
          </p:cNvPicPr>
          <p:nvPr/>
        </p:nvPicPr>
        <p:blipFill>
          <a:blip r:embed="rId2"/>
          <a:stretch>
            <a:fillRect/>
          </a:stretch>
        </p:blipFill>
        <p:spPr>
          <a:xfrm>
            <a:off x="1522412" y="2971800"/>
            <a:ext cx="8006729" cy="3276600"/>
          </a:xfrm>
          <a:prstGeom prst="rect">
            <a:avLst/>
          </a:prstGeom>
          <a:solidFill>
            <a:schemeClr val="accent1">
              <a:tint val="40000"/>
            </a:schemeClr>
          </a:solidFill>
        </p:spPr>
      </p:pic>
    </p:spTree>
    <p:extLst>
      <p:ext uri="{BB962C8B-B14F-4D97-AF65-F5344CB8AC3E}">
        <p14:creationId xmlns:p14="http://schemas.microsoft.com/office/powerpoint/2010/main" val="11504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a:bodyPr>
          <a:lstStyle/>
          <a:p>
            <a:r>
              <a:rPr lang="en-US" b="1" dirty="0"/>
              <a:t>Underwriting Fees and Compensation</a:t>
            </a:r>
          </a:p>
        </p:txBody>
      </p:sp>
      <p:sp>
        <p:nvSpPr>
          <p:cNvPr id="14" name="Content Placeholder 13"/>
          <p:cNvSpPr>
            <a:spLocks noGrp="1"/>
          </p:cNvSpPr>
          <p:nvPr>
            <p:ph idx="1"/>
          </p:nvPr>
        </p:nvSpPr>
        <p:spPr>
          <a:xfrm>
            <a:off x="836612" y="1219200"/>
            <a:ext cx="10744200" cy="5334000"/>
          </a:xfrm>
        </p:spPr>
        <p:txBody>
          <a:bodyPr>
            <a:normAutofit/>
          </a:bodyPr>
          <a:lstStyle/>
          <a:p>
            <a:r>
              <a:rPr lang="en-US" b="1" dirty="0"/>
              <a:t>Breaking down underwriting compensation</a:t>
            </a:r>
          </a:p>
          <a:p>
            <a:pPr lvl="1"/>
            <a:r>
              <a:rPr lang="en-US" sz="1600" dirty="0"/>
              <a:t>For small companies, a typical underwriting spread fee is around 12%, or a discount rate of 88% of the IPO proceeds raised from the offering. Figure 6.4 shows an example of a Celerity Technology Inc. IPO and the allocation of the spread compensation to the manager, the syndicate, and the selling groups. </a:t>
            </a:r>
            <a:endParaRPr lang="en-US" sz="1600" b="1" dirty="0"/>
          </a:p>
          <a:p>
            <a:pPr marL="0" indent="0">
              <a:buNone/>
            </a:pPr>
            <a:endParaRPr lang="en-US" b="1" dirty="0"/>
          </a:p>
        </p:txBody>
      </p:sp>
      <p:pic>
        <p:nvPicPr>
          <p:cNvPr id="3" name="Picture 2">
            <a:extLst>
              <a:ext uri="{FF2B5EF4-FFF2-40B4-BE49-F238E27FC236}">
                <a16:creationId xmlns:a16="http://schemas.microsoft.com/office/drawing/2014/main" id="{267817A0-047C-4DC3-A70A-884A72125E2E}"/>
              </a:ext>
            </a:extLst>
          </p:cNvPr>
          <p:cNvPicPr>
            <a:picLocks noChangeAspect="1"/>
          </p:cNvPicPr>
          <p:nvPr/>
        </p:nvPicPr>
        <p:blipFill>
          <a:blip r:embed="rId2"/>
          <a:stretch>
            <a:fillRect/>
          </a:stretch>
        </p:blipFill>
        <p:spPr>
          <a:xfrm>
            <a:off x="1446212" y="2669711"/>
            <a:ext cx="6477000" cy="3883489"/>
          </a:xfrm>
          <a:prstGeom prst="rect">
            <a:avLst/>
          </a:prstGeom>
          <a:solidFill>
            <a:schemeClr val="accent1">
              <a:tint val="40000"/>
            </a:schemeClr>
          </a:solidFill>
        </p:spPr>
      </p:pic>
      <p:sp>
        <p:nvSpPr>
          <p:cNvPr id="4" name="TextBox 3">
            <a:extLst>
              <a:ext uri="{FF2B5EF4-FFF2-40B4-BE49-F238E27FC236}">
                <a16:creationId xmlns:a16="http://schemas.microsoft.com/office/drawing/2014/main" id="{BF5F8931-47F4-42B3-A17A-B9FD578486F0}"/>
              </a:ext>
            </a:extLst>
          </p:cNvPr>
          <p:cNvSpPr txBox="1"/>
          <p:nvPr/>
        </p:nvSpPr>
        <p:spPr>
          <a:xfrm>
            <a:off x="8380412" y="2743200"/>
            <a:ext cx="3048000" cy="2862322"/>
          </a:xfrm>
          <a:prstGeom prst="rect">
            <a:avLst/>
          </a:prstGeom>
          <a:noFill/>
        </p:spPr>
        <p:txBody>
          <a:bodyPr wrap="square" rtlCol="0">
            <a:spAutoFit/>
          </a:bodyPr>
          <a:lstStyle/>
          <a:p>
            <a:r>
              <a:rPr lang="en-US"/>
              <a:t>The Celerity Technology IPO example (Figure 6.4) shows that the company or the issuer is planning to issue 15 million shares. The left lead manager keeps 9 million of the shares and the remaining 6 million are allocated pro-rata (equally) among the three underwriters.</a:t>
            </a:r>
            <a:endParaRPr lang="en-US" dirty="0"/>
          </a:p>
        </p:txBody>
      </p:sp>
    </p:spTree>
    <p:extLst>
      <p:ext uri="{BB962C8B-B14F-4D97-AF65-F5344CB8AC3E}">
        <p14:creationId xmlns:p14="http://schemas.microsoft.com/office/powerpoint/2010/main" val="212896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a:bodyPr>
          <a:lstStyle/>
          <a:p>
            <a:r>
              <a:rPr lang="en-US" b="1" dirty="0"/>
              <a:t>Building the Book</a:t>
            </a:r>
          </a:p>
        </p:txBody>
      </p:sp>
      <p:sp>
        <p:nvSpPr>
          <p:cNvPr id="14" name="Content Placeholder 13"/>
          <p:cNvSpPr>
            <a:spLocks noGrp="1"/>
          </p:cNvSpPr>
          <p:nvPr>
            <p:ph idx="1"/>
          </p:nvPr>
        </p:nvSpPr>
        <p:spPr>
          <a:xfrm>
            <a:off x="836612" y="1219200"/>
            <a:ext cx="10744200" cy="5334000"/>
          </a:xfrm>
        </p:spPr>
        <p:txBody>
          <a:bodyPr>
            <a:normAutofit lnSpcReduction="10000"/>
          </a:bodyPr>
          <a:lstStyle/>
          <a:p>
            <a:r>
              <a:rPr lang="en-US" dirty="0"/>
              <a:t>The first responsibility of the left lead manager is to pre-market the offering to institutional investors (qualified investors). </a:t>
            </a:r>
          </a:p>
          <a:p>
            <a:r>
              <a:rPr lang="en-US" dirty="0"/>
              <a:t>The other underwriters in the syndicate also start pre-marketing to their own investors. </a:t>
            </a:r>
          </a:p>
          <a:p>
            <a:r>
              <a:rPr lang="en-US" dirty="0"/>
              <a:t>Before they start this process, called building the book, each underwriter of the syndicate is allocated shares by the left lead manager. </a:t>
            </a:r>
          </a:p>
          <a:p>
            <a:r>
              <a:rPr lang="en-US" dirty="0"/>
              <a:t>These institutional investors who are interested in purchasing the stock will give an indication of interest (IOI). These IOIs will become orders on the effective day, though they are not obliged at this point to commit and are able to cancel any time before purchase. </a:t>
            </a:r>
          </a:p>
          <a:p>
            <a:r>
              <a:rPr lang="en-US" dirty="0"/>
              <a:t>The building-the-book stage is probably one of the most important stages during the offering as the manager, syndicate, and selling group receive a lot of market feedback and evaluate the demand, which can be used as the basis to start the discussion on the offering price (i.e. Celerity Technology IPO to be priced $38-40)</a:t>
            </a:r>
          </a:p>
        </p:txBody>
      </p:sp>
    </p:spTree>
    <p:extLst>
      <p:ext uri="{BB962C8B-B14F-4D97-AF65-F5344CB8AC3E}">
        <p14:creationId xmlns:p14="http://schemas.microsoft.com/office/powerpoint/2010/main" val="130760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Initial Public Offering: An Overview</a:t>
            </a:r>
          </a:p>
        </p:txBody>
      </p:sp>
      <p:sp>
        <p:nvSpPr>
          <p:cNvPr id="14" name="Content Placeholder 13"/>
          <p:cNvSpPr>
            <a:spLocks noGrp="1"/>
          </p:cNvSpPr>
          <p:nvPr>
            <p:ph idx="1"/>
          </p:nvPr>
        </p:nvSpPr>
        <p:spPr>
          <a:xfrm>
            <a:off x="1217612" y="1219201"/>
            <a:ext cx="9829799" cy="4800600"/>
          </a:xfrm>
        </p:spPr>
        <p:txBody>
          <a:bodyPr>
            <a:normAutofit fontScale="92500" lnSpcReduction="20000"/>
          </a:bodyPr>
          <a:lstStyle/>
          <a:p>
            <a:r>
              <a:rPr lang="en-US" dirty="0"/>
              <a:t>Everyone knows what an IPO is. It is one on the most exciting milestones of the company. It validates that the company is already successful of what they are doing, and they are ready for the big league. </a:t>
            </a:r>
          </a:p>
          <a:p>
            <a:r>
              <a:rPr lang="en-US" dirty="0"/>
              <a:t>A company that has successfully raise money via IPO has reached that last chapter of their early development and have proven that their selling product is in demand. </a:t>
            </a:r>
          </a:p>
          <a:p>
            <a:r>
              <a:rPr lang="en-US" dirty="0"/>
              <a:t>Not all IPOs had successful outcomes after the IPO but given the rigorous process in order to go public it feels that the company is already successful. It feels like graduation. Its one of the best feelings of any student has after achieving such milestone but graduation is also a beginning of many more successes. </a:t>
            </a:r>
          </a:p>
          <a:p>
            <a:r>
              <a:rPr lang="en-US" dirty="0"/>
              <a:t>Companies that achieve that milestone of becoming public are also in their beginning stage of many successfully years to come. </a:t>
            </a:r>
          </a:p>
          <a:p>
            <a:r>
              <a:rPr lang="en-US" dirty="0"/>
              <a:t>Accessing capital in the public markets gives the company more options to continue their growth by accessing more ongoing capital from equity investors and other types of investors such bondholders.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a:bodyPr>
          <a:lstStyle/>
          <a:p>
            <a:r>
              <a:rPr lang="en-US" b="1" dirty="0"/>
              <a:t>Building the Book</a:t>
            </a:r>
          </a:p>
        </p:txBody>
      </p:sp>
      <p:sp>
        <p:nvSpPr>
          <p:cNvPr id="14" name="Content Placeholder 13"/>
          <p:cNvSpPr>
            <a:spLocks noGrp="1"/>
          </p:cNvSpPr>
          <p:nvPr>
            <p:ph idx="1"/>
          </p:nvPr>
        </p:nvSpPr>
        <p:spPr>
          <a:xfrm>
            <a:off x="836612" y="1219200"/>
            <a:ext cx="10744200" cy="5334000"/>
          </a:xfrm>
        </p:spPr>
        <p:txBody>
          <a:bodyPr>
            <a:normAutofit fontScale="85000" lnSpcReduction="10000"/>
          </a:bodyPr>
          <a:lstStyle/>
          <a:p>
            <a:r>
              <a:rPr lang="en-US" b="1" dirty="0"/>
              <a:t>Setting Up the Investor List by Underwriter (Allotment):</a:t>
            </a:r>
          </a:p>
          <a:p>
            <a:pPr lvl="1"/>
            <a:r>
              <a:rPr lang="en-US" dirty="0"/>
              <a:t>Before the building-the-book stage, which involves the pre-marketing of the offering, the list of investors could be allocated among the underwriters. </a:t>
            </a:r>
          </a:p>
          <a:p>
            <a:pPr lvl="1"/>
            <a:r>
              <a:rPr lang="en-US" dirty="0"/>
              <a:t>This process, which is the preferred process in the United States, is called a </a:t>
            </a:r>
            <a:r>
              <a:rPr lang="en-US" b="1" u="sng" dirty="0"/>
              <a:t>fixed-pot arrangement</a:t>
            </a:r>
            <a:r>
              <a:rPr lang="en-US" b="1" dirty="0"/>
              <a:t>. </a:t>
            </a:r>
            <a:r>
              <a:rPr lang="en-US" dirty="0"/>
              <a:t>This arrangement is sometimes cleaner to execute since each underwriter focuses on his or her allocated list of investors and fees are shared across all, despite one underwriter doing better than the other. </a:t>
            </a:r>
          </a:p>
          <a:p>
            <a:pPr lvl="1"/>
            <a:r>
              <a:rPr lang="en-US" u="sng" dirty="0"/>
              <a:t>The </a:t>
            </a:r>
            <a:r>
              <a:rPr lang="en-US" b="1" u="sng" dirty="0"/>
              <a:t>jump-ball arrangement </a:t>
            </a:r>
            <a:r>
              <a:rPr lang="en-US" b="1" dirty="0"/>
              <a:t>i</a:t>
            </a:r>
            <a:r>
              <a:rPr lang="en-US" dirty="0"/>
              <a:t>s basically an arrangement that the credit of circling investors is on a first-come-first-serve basis and the underwriters are paid based on how big a book they are building with IOIs.</a:t>
            </a:r>
          </a:p>
          <a:p>
            <a:r>
              <a:rPr lang="en-US" b="1" dirty="0"/>
              <a:t>Pricing:</a:t>
            </a:r>
          </a:p>
          <a:p>
            <a:pPr lvl="1"/>
            <a:r>
              <a:rPr lang="en-US" dirty="0"/>
              <a:t>The left lead manager is untimely responsible for letting the issuer know about the success or failure of the book-building effort and the state of the market, including records of other IPOs that have already been priced. </a:t>
            </a:r>
          </a:p>
          <a:p>
            <a:pPr lvl="1"/>
            <a:r>
              <a:rPr lang="en-US" b="1" dirty="0"/>
              <a:t>The manager also confirms the final pricing and scheduling.</a:t>
            </a:r>
            <a:r>
              <a:rPr lang="en-US" dirty="0"/>
              <a:t> After looking at the final book with all the orders at different prices within the range, the manager sets the price and communicates it to the company. </a:t>
            </a:r>
          </a:p>
          <a:p>
            <a:pPr lvl="1"/>
            <a:r>
              <a:rPr lang="en-US" dirty="0"/>
              <a:t> Example: In the Celerity Technology IPO example, (Figure 6.4) the final price is $40:</a:t>
            </a:r>
          </a:p>
          <a:p>
            <a:pPr lvl="2"/>
            <a:r>
              <a:rPr lang="en-US" dirty="0">
                <a:solidFill>
                  <a:srgbClr val="FFFF00"/>
                </a:solidFill>
              </a:rPr>
              <a:t>15 million shares issuance x $40 = $600 million </a:t>
            </a:r>
          </a:p>
          <a:p>
            <a:pPr lvl="2"/>
            <a:r>
              <a:rPr lang="en-US" dirty="0">
                <a:solidFill>
                  <a:srgbClr val="FFFF00"/>
                </a:solidFill>
              </a:rPr>
              <a:t>Less 6% gross fees or $36 million ($6 million x  6.0% )</a:t>
            </a:r>
          </a:p>
          <a:p>
            <a:pPr lvl="2"/>
            <a:r>
              <a:rPr lang="en-US" dirty="0">
                <a:solidFill>
                  <a:srgbClr val="FFFF00"/>
                </a:solidFill>
              </a:rPr>
              <a:t>Net proceeds to the company are estimated to be $564 million before any other transaction expenses.</a:t>
            </a:r>
          </a:p>
          <a:p>
            <a:pPr marL="231775" lvl="1" indent="0">
              <a:buNone/>
            </a:pPr>
            <a:endParaRPr lang="en-US" dirty="0"/>
          </a:p>
        </p:txBody>
      </p:sp>
    </p:spTree>
    <p:extLst>
      <p:ext uri="{BB962C8B-B14F-4D97-AF65-F5344CB8AC3E}">
        <p14:creationId xmlns:p14="http://schemas.microsoft.com/office/powerpoint/2010/main" val="144601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fontScale="90000"/>
          </a:bodyPr>
          <a:lstStyle/>
          <a:p>
            <a:r>
              <a:rPr lang="en-US" b="1" dirty="0"/>
              <a:t>Mergers and Acquisition Transaction</a:t>
            </a:r>
            <a:br>
              <a:rPr lang="en-US" b="1" dirty="0"/>
            </a:br>
            <a:r>
              <a:rPr lang="en-US" b="1" dirty="0"/>
              <a:t>Accessing Capital</a:t>
            </a:r>
          </a:p>
        </p:txBody>
      </p:sp>
      <p:sp>
        <p:nvSpPr>
          <p:cNvPr id="14" name="Content Placeholder 13"/>
          <p:cNvSpPr>
            <a:spLocks noGrp="1"/>
          </p:cNvSpPr>
          <p:nvPr>
            <p:ph idx="1"/>
          </p:nvPr>
        </p:nvSpPr>
        <p:spPr>
          <a:xfrm>
            <a:off x="836612" y="1219200"/>
            <a:ext cx="10744200" cy="5334000"/>
          </a:xfrm>
        </p:spPr>
        <p:txBody>
          <a:bodyPr>
            <a:normAutofit/>
          </a:bodyPr>
          <a:lstStyle/>
          <a:p>
            <a:pPr marL="231775" lvl="1" indent="0">
              <a:buNone/>
            </a:pPr>
            <a:r>
              <a:rPr lang="en-US" b="1" dirty="0"/>
              <a:t>Steps for the Transaction Analysis</a:t>
            </a:r>
          </a:p>
          <a:p>
            <a:pPr lvl="1"/>
            <a:r>
              <a:rPr lang="en-US" b="1" dirty="0"/>
              <a:t>Step 1: Select Comparable Acquisitions</a:t>
            </a:r>
          </a:p>
          <a:p>
            <a:pPr lvl="1"/>
            <a:r>
              <a:rPr lang="en-US" b="1" dirty="0"/>
              <a:t>Step 2: Find the Necessary Financial Information Related to the Transaction</a:t>
            </a:r>
          </a:p>
        </p:txBody>
      </p:sp>
      <p:pic>
        <p:nvPicPr>
          <p:cNvPr id="3" name="Picture 2">
            <a:extLst>
              <a:ext uri="{FF2B5EF4-FFF2-40B4-BE49-F238E27FC236}">
                <a16:creationId xmlns:a16="http://schemas.microsoft.com/office/drawing/2014/main" id="{7CB46152-9DF8-493C-934B-EDD57BB78798}"/>
              </a:ext>
            </a:extLst>
          </p:cNvPr>
          <p:cNvPicPr>
            <a:picLocks noChangeAspect="1"/>
          </p:cNvPicPr>
          <p:nvPr/>
        </p:nvPicPr>
        <p:blipFill>
          <a:blip r:embed="rId2"/>
          <a:stretch>
            <a:fillRect/>
          </a:stretch>
        </p:blipFill>
        <p:spPr>
          <a:xfrm>
            <a:off x="1370012" y="2667000"/>
            <a:ext cx="8305800" cy="3886200"/>
          </a:xfrm>
          <a:prstGeom prst="rect">
            <a:avLst/>
          </a:prstGeom>
          <a:solidFill>
            <a:schemeClr val="accent1">
              <a:tint val="40000"/>
            </a:schemeClr>
          </a:solidFill>
        </p:spPr>
      </p:pic>
    </p:spTree>
    <p:extLst>
      <p:ext uri="{BB962C8B-B14F-4D97-AF65-F5344CB8AC3E}">
        <p14:creationId xmlns:p14="http://schemas.microsoft.com/office/powerpoint/2010/main" val="201098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fontScale="90000"/>
          </a:bodyPr>
          <a:lstStyle/>
          <a:p>
            <a:r>
              <a:rPr lang="en-US" b="1" dirty="0"/>
              <a:t>Mergers and Acquisition Transaction</a:t>
            </a:r>
            <a:br>
              <a:rPr lang="en-US" b="1" dirty="0"/>
            </a:br>
            <a:r>
              <a:rPr lang="en-US" b="1" dirty="0"/>
              <a:t>Accessing Capital</a:t>
            </a:r>
          </a:p>
        </p:txBody>
      </p:sp>
      <p:sp>
        <p:nvSpPr>
          <p:cNvPr id="14" name="Content Placeholder 13"/>
          <p:cNvSpPr>
            <a:spLocks noGrp="1"/>
          </p:cNvSpPr>
          <p:nvPr>
            <p:ph idx="1"/>
          </p:nvPr>
        </p:nvSpPr>
        <p:spPr>
          <a:xfrm>
            <a:off x="836612" y="1219200"/>
            <a:ext cx="10744200" cy="5334000"/>
          </a:xfrm>
        </p:spPr>
        <p:txBody>
          <a:bodyPr>
            <a:normAutofit/>
          </a:bodyPr>
          <a:lstStyle/>
          <a:p>
            <a:pPr marL="231775" lvl="1" indent="0">
              <a:buNone/>
            </a:pPr>
            <a:r>
              <a:rPr lang="en-US" b="1" dirty="0"/>
              <a:t>Steps for the Transaction Analysis</a:t>
            </a:r>
          </a:p>
          <a:p>
            <a:pPr lvl="1"/>
            <a:r>
              <a:rPr lang="en-US" dirty="0"/>
              <a:t>Step 3: Review Key Multiples for Trading Multiples</a:t>
            </a:r>
          </a:p>
        </p:txBody>
      </p:sp>
      <p:pic>
        <p:nvPicPr>
          <p:cNvPr id="2" name="Picture 1">
            <a:extLst>
              <a:ext uri="{FF2B5EF4-FFF2-40B4-BE49-F238E27FC236}">
                <a16:creationId xmlns:a16="http://schemas.microsoft.com/office/drawing/2014/main" id="{0A1DFD44-CA52-4701-B0B4-AEE600EE0FD6}"/>
              </a:ext>
            </a:extLst>
          </p:cNvPr>
          <p:cNvPicPr>
            <a:picLocks noChangeAspect="1"/>
          </p:cNvPicPr>
          <p:nvPr/>
        </p:nvPicPr>
        <p:blipFill>
          <a:blip r:embed="rId2"/>
          <a:stretch>
            <a:fillRect/>
          </a:stretch>
        </p:blipFill>
        <p:spPr>
          <a:xfrm>
            <a:off x="1446212" y="2438400"/>
            <a:ext cx="8534400" cy="3429000"/>
          </a:xfrm>
          <a:prstGeom prst="rect">
            <a:avLst/>
          </a:prstGeom>
          <a:solidFill>
            <a:schemeClr val="accent1">
              <a:tint val="40000"/>
            </a:schemeClr>
          </a:solidFill>
        </p:spPr>
      </p:pic>
    </p:spTree>
    <p:extLst>
      <p:ext uri="{BB962C8B-B14F-4D97-AF65-F5344CB8AC3E}">
        <p14:creationId xmlns:p14="http://schemas.microsoft.com/office/powerpoint/2010/main" val="18670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fontScale="90000"/>
          </a:bodyPr>
          <a:lstStyle/>
          <a:p>
            <a:r>
              <a:rPr lang="en-US" b="1" dirty="0"/>
              <a:t>Mergers and Acquisition Transaction</a:t>
            </a:r>
            <a:br>
              <a:rPr lang="en-US" b="1" dirty="0"/>
            </a:br>
            <a:r>
              <a:rPr lang="en-US" b="1" dirty="0"/>
              <a:t>Accessing Capital</a:t>
            </a:r>
          </a:p>
        </p:txBody>
      </p:sp>
      <p:sp>
        <p:nvSpPr>
          <p:cNvPr id="14" name="Content Placeholder 13"/>
          <p:cNvSpPr>
            <a:spLocks noGrp="1"/>
          </p:cNvSpPr>
          <p:nvPr>
            <p:ph idx="1"/>
          </p:nvPr>
        </p:nvSpPr>
        <p:spPr>
          <a:xfrm>
            <a:off x="836612" y="1219200"/>
            <a:ext cx="10744200" cy="5334000"/>
          </a:xfrm>
        </p:spPr>
        <p:txBody>
          <a:bodyPr>
            <a:normAutofit/>
          </a:bodyPr>
          <a:lstStyle/>
          <a:p>
            <a:pPr marL="231775" lvl="1" indent="0">
              <a:buNone/>
            </a:pPr>
            <a:r>
              <a:rPr lang="en-US" b="1" dirty="0"/>
              <a:t>Steps for the Transaction Analysis</a:t>
            </a:r>
          </a:p>
          <a:p>
            <a:pPr lvl="1"/>
            <a:r>
              <a:rPr lang="en-US" b="1" dirty="0"/>
              <a:t>Step 4: Comparable and Benchmark Analysis</a:t>
            </a:r>
          </a:p>
          <a:p>
            <a:pPr lvl="2"/>
            <a:r>
              <a:rPr lang="en-US" dirty="0"/>
              <a:t>After the trading and acquisition comparable analytical methods are done and justified as truly comparable, the banker sets the average or the range of multiples that are used to value the target company. The average or range of multiples are used as an industry benchmark and the basis for analyzing the target company	</a:t>
            </a:r>
            <a:endParaRPr lang="en-US" b="1" dirty="0"/>
          </a:p>
          <a:p>
            <a:pPr lvl="1"/>
            <a:r>
              <a:rPr lang="en-US" b="1" dirty="0"/>
              <a:t>Step 5: Determine Valuation</a:t>
            </a:r>
          </a:p>
          <a:p>
            <a:pPr lvl="2"/>
            <a:r>
              <a:rPr lang="en-US" dirty="0"/>
              <a:t>The mean (averages) and median multiples for both analytical approaches are used to value the relevant target company. Figures 6.5 and 6.6 show that the averages of the hotels sector for trading comparable and acquisition comparable are 14.6x and 14.3x EBITDA multiples, respectively. These multiples ranging from 14–15x EBITDA will then be used to calculate the relevant hotel company that is either an IPO or M&amp;A candidate</a:t>
            </a:r>
            <a:endParaRPr lang="en-US" b="1" dirty="0"/>
          </a:p>
          <a:p>
            <a:pPr lvl="1"/>
            <a:endParaRPr lang="en-US" b="1" dirty="0"/>
          </a:p>
        </p:txBody>
      </p:sp>
    </p:spTree>
    <p:extLst>
      <p:ext uri="{BB962C8B-B14F-4D97-AF65-F5344CB8AC3E}">
        <p14:creationId xmlns:p14="http://schemas.microsoft.com/office/powerpoint/2010/main" val="418564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fontScale="90000"/>
          </a:bodyPr>
          <a:lstStyle/>
          <a:p>
            <a:r>
              <a:rPr lang="en-US" b="1" dirty="0"/>
              <a:t>Mergers and Acquisition Transaction</a:t>
            </a:r>
            <a:br>
              <a:rPr lang="en-US" b="1" dirty="0"/>
            </a:br>
            <a:r>
              <a:rPr lang="en-US" b="1" dirty="0"/>
              <a:t>Round of Bids</a:t>
            </a:r>
          </a:p>
        </p:txBody>
      </p:sp>
      <p:sp>
        <p:nvSpPr>
          <p:cNvPr id="14" name="Content Placeholder 13"/>
          <p:cNvSpPr>
            <a:spLocks noGrp="1"/>
          </p:cNvSpPr>
          <p:nvPr>
            <p:ph idx="1"/>
          </p:nvPr>
        </p:nvSpPr>
        <p:spPr>
          <a:xfrm>
            <a:off x="836612" y="1219200"/>
            <a:ext cx="10744200" cy="5334000"/>
          </a:xfrm>
        </p:spPr>
        <p:txBody>
          <a:bodyPr>
            <a:normAutofit/>
          </a:bodyPr>
          <a:lstStyle/>
          <a:p>
            <a:r>
              <a:rPr lang="en-US" b="1" dirty="0"/>
              <a:t>First Round</a:t>
            </a:r>
          </a:p>
          <a:p>
            <a:pPr lvl="1"/>
            <a:r>
              <a:rPr lang="en-US" b="1" dirty="0"/>
              <a:t>Reaching out to prospective buyers</a:t>
            </a:r>
          </a:p>
          <a:p>
            <a:pPr lvl="1"/>
            <a:r>
              <a:rPr lang="en-US" b="1" dirty="0"/>
              <a:t>Execute the confidentiality agreement (CA)</a:t>
            </a:r>
          </a:p>
          <a:p>
            <a:pPr lvl="1"/>
            <a:r>
              <a:rPr lang="en-US" b="1" dirty="0"/>
              <a:t>Distribution of CIM and initial bid procedures letter</a:t>
            </a:r>
            <a:r>
              <a:rPr lang="en-US" dirty="0"/>
              <a:t> </a:t>
            </a:r>
            <a:endParaRPr lang="en-US" b="1" dirty="0"/>
          </a:p>
          <a:p>
            <a:r>
              <a:rPr lang="en-US" b="1" dirty="0"/>
              <a:t>Initial Bid</a:t>
            </a:r>
          </a:p>
          <a:p>
            <a:pPr lvl="1"/>
            <a:r>
              <a:rPr lang="en-US" dirty="0"/>
              <a:t>Bid Procedure Letter also outlines the information that the buyers need to submit with their bid including their initial purchase price and the composition of payment such as all cash, stock, or a combination of the two. </a:t>
            </a:r>
          </a:p>
          <a:p>
            <a:pPr lvl="1"/>
            <a:r>
              <a:rPr lang="en-US" b="1" dirty="0"/>
              <a:t>Preparation of management presentation</a:t>
            </a:r>
          </a:p>
          <a:p>
            <a:pPr lvl="1"/>
            <a:r>
              <a:rPr lang="en-US" b="1" dirty="0"/>
              <a:t>Setting up the data room</a:t>
            </a:r>
          </a:p>
          <a:p>
            <a:pPr lvl="1"/>
            <a:r>
              <a:rPr lang="en-US" b="1" dirty="0"/>
              <a:t>Receive initial bids</a:t>
            </a:r>
          </a:p>
          <a:p>
            <a:pPr lvl="1"/>
            <a:endParaRPr lang="en-US" b="1" dirty="0"/>
          </a:p>
        </p:txBody>
      </p:sp>
    </p:spTree>
    <p:extLst>
      <p:ext uri="{BB962C8B-B14F-4D97-AF65-F5344CB8AC3E}">
        <p14:creationId xmlns:p14="http://schemas.microsoft.com/office/powerpoint/2010/main" val="420376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fontScale="90000"/>
          </a:bodyPr>
          <a:lstStyle/>
          <a:p>
            <a:r>
              <a:rPr lang="en-US" b="1" dirty="0"/>
              <a:t>Mergers and Acquisition Transaction</a:t>
            </a:r>
            <a:br>
              <a:rPr lang="en-US" b="1" dirty="0"/>
            </a:br>
            <a:r>
              <a:rPr lang="en-US" b="1" dirty="0"/>
              <a:t>Round of Bids</a:t>
            </a:r>
          </a:p>
        </p:txBody>
      </p:sp>
      <p:sp>
        <p:nvSpPr>
          <p:cNvPr id="14" name="Content Placeholder 13"/>
          <p:cNvSpPr>
            <a:spLocks noGrp="1"/>
          </p:cNvSpPr>
          <p:nvPr>
            <p:ph idx="1"/>
          </p:nvPr>
        </p:nvSpPr>
        <p:spPr>
          <a:xfrm>
            <a:off x="836612" y="1219200"/>
            <a:ext cx="10744200" cy="5334000"/>
          </a:xfrm>
        </p:spPr>
        <p:txBody>
          <a:bodyPr>
            <a:normAutofit fontScale="92500" lnSpcReduction="10000"/>
          </a:bodyPr>
          <a:lstStyle/>
          <a:p>
            <a:r>
              <a:rPr lang="en-US" b="1" dirty="0"/>
              <a:t>Second Round</a:t>
            </a:r>
          </a:p>
          <a:p>
            <a:pPr lvl="1"/>
            <a:r>
              <a:rPr lang="en-US" b="1" dirty="0"/>
              <a:t>Management presentations and site</a:t>
            </a:r>
          </a:p>
          <a:p>
            <a:pPr lvl="1"/>
            <a:r>
              <a:rPr lang="en-US" b="1" dirty="0"/>
              <a:t>Data Room</a:t>
            </a:r>
          </a:p>
          <a:p>
            <a:pPr lvl="1"/>
            <a:r>
              <a:rPr lang="en-US" b="1" dirty="0"/>
              <a:t>Final bid procedure letter</a:t>
            </a:r>
          </a:p>
          <a:p>
            <a:pPr lvl="1"/>
            <a:r>
              <a:rPr lang="en-US" b="1" dirty="0"/>
              <a:t>Definitive agreement</a:t>
            </a:r>
          </a:p>
          <a:p>
            <a:pPr lvl="1"/>
            <a:r>
              <a:rPr lang="en-US" b="1" dirty="0"/>
              <a:t>Final bid</a:t>
            </a:r>
          </a:p>
          <a:p>
            <a:r>
              <a:rPr lang="en-US" b="1" dirty="0"/>
              <a:t>Negotiations</a:t>
            </a:r>
          </a:p>
          <a:p>
            <a:pPr lvl="1"/>
            <a:r>
              <a:rPr lang="en-US" b="1" dirty="0"/>
              <a:t>Evaluating final bids</a:t>
            </a:r>
            <a:r>
              <a:rPr lang="en-US" dirty="0"/>
              <a:t>: </a:t>
            </a:r>
          </a:p>
          <a:p>
            <a:pPr lvl="1"/>
            <a:r>
              <a:rPr lang="en-US" b="1" dirty="0"/>
              <a:t>Negotiate with the selected buyer</a:t>
            </a:r>
            <a:r>
              <a:rPr lang="en-US" dirty="0"/>
              <a:t>: </a:t>
            </a:r>
          </a:p>
          <a:p>
            <a:pPr lvl="1"/>
            <a:r>
              <a:rPr lang="en-US" b="1" dirty="0"/>
              <a:t>Select winning bidder</a:t>
            </a:r>
            <a:r>
              <a:rPr lang="en-US" dirty="0"/>
              <a:t>: </a:t>
            </a:r>
          </a:p>
          <a:p>
            <a:pPr lvl="1"/>
            <a:r>
              <a:rPr lang="en-US" b="1" dirty="0"/>
              <a:t>Board of directors’ approval</a:t>
            </a:r>
            <a:r>
              <a:rPr lang="en-US" dirty="0"/>
              <a:t>:</a:t>
            </a:r>
          </a:p>
          <a:p>
            <a:r>
              <a:rPr lang="en-US" b="1" dirty="0"/>
              <a:t>Closing</a:t>
            </a:r>
          </a:p>
          <a:p>
            <a:pPr lvl="1"/>
            <a:r>
              <a:rPr lang="en-US" b="1" dirty="0"/>
              <a:t>Shareholders Approve the Transaction</a:t>
            </a:r>
          </a:p>
        </p:txBody>
      </p:sp>
    </p:spTree>
    <p:extLst>
      <p:ext uri="{BB962C8B-B14F-4D97-AF65-F5344CB8AC3E}">
        <p14:creationId xmlns:p14="http://schemas.microsoft.com/office/powerpoint/2010/main" val="35154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5112" y="454026"/>
            <a:ext cx="8343900" cy="762000"/>
          </a:xfrm>
        </p:spPr>
        <p:txBody>
          <a:bodyPr>
            <a:normAutofit fontScale="90000"/>
          </a:bodyPr>
          <a:lstStyle/>
          <a:p>
            <a:r>
              <a:rPr lang="en-US" b="1" dirty="0"/>
              <a:t>The Life Cycle of the Public Company and its ability to raise capital though the cycle</a:t>
            </a:r>
          </a:p>
        </p:txBody>
      </p:sp>
      <p:pic>
        <p:nvPicPr>
          <p:cNvPr id="4" name="Content Placeholder 3">
            <a:extLst>
              <a:ext uri="{FF2B5EF4-FFF2-40B4-BE49-F238E27FC236}">
                <a16:creationId xmlns:a16="http://schemas.microsoft.com/office/drawing/2014/main" id="{48A051BE-089B-4313-B4FE-022AB6778B68}"/>
              </a:ext>
            </a:extLst>
          </p:cNvPr>
          <p:cNvPicPr>
            <a:picLocks noGrp="1" noChangeAspect="1"/>
          </p:cNvPicPr>
          <p:nvPr>
            <p:ph idx="1"/>
          </p:nvPr>
        </p:nvPicPr>
        <p:blipFill>
          <a:blip r:embed="rId2"/>
          <a:stretch>
            <a:fillRect/>
          </a:stretch>
        </p:blipFill>
        <p:spPr>
          <a:xfrm>
            <a:off x="989012" y="1380566"/>
            <a:ext cx="9829800" cy="4867834"/>
          </a:xfrm>
          <a:prstGeom prst="rect">
            <a:avLst/>
          </a:prstGeom>
          <a:solidFill>
            <a:schemeClr val="tx1"/>
          </a:solidFill>
        </p:spPr>
      </p:pic>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2455" y="352333"/>
            <a:ext cx="3821071" cy="592300"/>
          </a:xfrm>
        </p:spPr>
        <p:txBody>
          <a:bodyPr/>
          <a:lstStyle/>
          <a:p>
            <a:r>
              <a:rPr lang="en-US" dirty="0"/>
              <a:t>Venture Capital</a:t>
            </a:r>
          </a:p>
        </p:txBody>
      </p:sp>
      <p:sp>
        <p:nvSpPr>
          <p:cNvPr id="6" name="Content Placeholder 5"/>
          <p:cNvSpPr>
            <a:spLocks noGrp="1"/>
          </p:cNvSpPr>
          <p:nvPr>
            <p:ph idx="1"/>
          </p:nvPr>
        </p:nvSpPr>
        <p:spPr>
          <a:xfrm>
            <a:off x="2673923" y="1196891"/>
            <a:ext cx="8728977" cy="1381948"/>
          </a:xfrm>
        </p:spPr>
        <p:txBody>
          <a:bodyPr>
            <a:normAutofit fontScale="25000" lnSpcReduction="20000"/>
          </a:bodyPr>
          <a:lstStyle/>
          <a:p>
            <a:pPr marL="0" indent="0" defTabSz="457063">
              <a:lnSpc>
                <a:spcPts val="2199"/>
              </a:lnSpc>
              <a:spcAft>
                <a:spcPts val="200"/>
              </a:spcAft>
              <a:buNone/>
            </a:pPr>
            <a:r>
              <a:rPr lang="en-US" sz="7200" b="1" dirty="0">
                <a:latin typeface="Arial"/>
                <a:cs typeface="Arial"/>
              </a:rPr>
              <a:t>Investors</a:t>
            </a:r>
          </a:p>
          <a:p>
            <a:pPr lvl="1" defTabSz="457063">
              <a:lnSpc>
                <a:spcPts val="2199"/>
              </a:lnSpc>
              <a:spcBef>
                <a:spcPts val="0"/>
              </a:spcBef>
              <a:spcAft>
                <a:spcPts val="200"/>
              </a:spcAft>
            </a:pPr>
            <a:r>
              <a:rPr lang="en-US" sz="7200" b="1" dirty="0">
                <a:latin typeface="Arial"/>
                <a:cs typeface="Arial"/>
              </a:rPr>
              <a:t>Series A ($2 mm - $10 million)</a:t>
            </a:r>
          </a:p>
          <a:p>
            <a:pPr lvl="1" defTabSz="457063">
              <a:lnSpc>
                <a:spcPts val="2199"/>
              </a:lnSpc>
              <a:spcBef>
                <a:spcPts val="0"/>
              </a:spcBef>
              <a:spcAft>
                <a:spcPts val="200"/>
              </a:spcAft>
            </a:pPr>
            <a:r>
              <a:rPr lang="en-US" sz="7200" b="1" dirty="0">
                <a:latin typeface="Arial"/>
                <a:cs typeface="Arial"/>
              </a:rPr>
              <a:t>Hedge Funds</a:t>
            </a:r>
          </a:p>
          <a:p>
            <a:pPr lvl="1" defTabSz="457063">
              <a:lnSpc>
                <a:spcPts val="2199"/>
              </a:lnSpc>
              <a:spcBef>
                <a:spcPts val="0"/>
              </a:spcBef>
              <a:spcAft>
                <a:spcPts val="200"/>
              </a:spcAft>
            </a:pPr>
            <a:r>
              <a:rPr lang="en-US" sz="7200" b="1" dirty="0">
                <a:latin typeface="Arial"/>
                <a:cs typeface="Arial"/>
              </a:rPr>
              <a:t>Institutional Investors (GP/LP structures)</a:t>
            </a:r>
          </a:p>
          <a:p>
            <a:pPr lvl="1" defTabSz="457063">
              <a:lnSpc>
                <a:spcPts val="2199"/>
              </a:lnSpc>
              <a:spcBef>
                <a:spcPts val="0"/>
              </a:spcBef>
              <a:spcAft>
                <a:spcPts val="200"/>
              </a:spcAft>
            </a:pPr>
            <a:r>
              <a:rPr lang="en-US" sz="7200" b="1" dirty="0">
                <a:latin typeface="Arial"/>
                <a:cs typeface="Arial"/>
              </a:rPr>
              <a:t>Industry Specific Venture Funds</a:t>
            </a:r>
          </a:p>
          <a:p>
            <a:pPr marL="457063" lvl="1" indent="0" defTabSz="457063">
              <a:lnSpc>
                <a:spcPts val="2199"/>
              </a:lnSpc>
              <a:spcBef>
                <a:spcPts val="0"/>
              </a:spcBef>
              <a:spcAft>
                <a:spcPts val="200"/>
              </a:spcAft>
              <a:buNone/>
            </a:pPr>
            <a:endParaRPr lang="en-US" sz="3300" b="1" dirty="0">
              <a:latin typeface="Arial"/>
              <a:cs typeface="Arial"/>
            </a:endParaRPr>
          </a:p>
          <a:p>
            <a:pPr marL="0" indent="0" defTabSz="457063">
              <a:lnSpc>
                <a:spcPts val="2199"/>
              </a:lnSpc>
              <a:spcAft>
                <a:spcPts val="200"/>
              </a:spcAft>
              <a:buNone/>
            </a:pPr>
            <a:r>
              <a:rPr lang="en-US" sz="3300" b="1" dirty="0">
                <a:latin typeface="Arial"/>
                <a:cs typeface="Arial"/>
              </a:rPr>
              <a:t> </a:t>
            </a:r>
          </a:p>
          <a:p>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4</a:t>
            </a:fld>
            <a:endParaRPr lang="en-US"/>
          </a:p>
        </p:txBody>
      </p:sp>
      <p:sp>
        <p:nvSpPr>
          <p:cNvPr id="3" name="TextBox 2">
            <a:extLst>
              <a:ext uri="{FF2B5EF4-FFF2-40B4-BE49-F238E27FC236}">
                <a16:creationId xmlns:a16="http://schemas.microsoft.com/office/drawing/2014/main" id="{3F07EF30-0870-44D5-8B68-FC3F83D6E1A1}"/>
              </a:ext>
            </a:extLst>
          </p:cNvPr>
          <p:cNvSpPr txBox="1"/>
          <p:nvPr/>
        </p:nvSpPr>
        <p:spPr>
          <a:xfrm>
            <a:off x="2622500" y="2910878"/>
            <a:ext cx="7381857" cy="1587201"/>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Purpose of Venture Equity:</a:t>
            </a:r>
          </a:p>
          <a:p>
            <a:pPr marL="687182" lvl="1" indent="-230119" defTabSz="457063">
              <a:lnSpc>
                <a:spcPts val="2199"/>
              </a:lnSpc>
              <a:spcAft>
                <a:spcPts val="200"/>
              </a:spcAft>
              <a:buFont typeface="Arial"/>
              <a:buChar char="•"/>
            </a:pPr>
            <a:r>
              <a:rPr lang="en-US" sz="1799" dirty="0">
                <a:latin typeface="Arial"/>
                <a:cs typeface="Arial"/>
              </a:rPr>
              <a:t>Revenue Growth (no necessarily initial income growth)</a:t>
            </a:r>
          </a:p>
          <a:p>
            <a:pPr marL="687182" lvl="1" indent="-230119" defTabSz="457063">
              <a:lnSpc>
                <a:spcPts val="2199"/>
              </a:lnSpc>
              <a:spcAft>
                <a:spcPts val="200"/>
              </a:spcAft>
              <a:buFont typeface="Arial"/>
              <a:buChar char="•"/>
            </a:pPr>
            <a:r>
              <a:rPr lang="en-US" sz="1799" dirty="0">
                <a:latin typeface="Arial"/>
                <a:cs typeface="Arial"/>
              </a:rPr>
              <a:t>Market Share / Penetration</a:t>
            </a:r>
          </a:p>
          <a:p>
            <a:pPr marL="687182" lvl="1" indent="-230119" defTabSz="457063">
              <a:lnSpc>
                <a:spcPts val="2199"/>
              </a:lnSpc>
              <a:spcAft>
                <a:spcPts val="200"/>
              </a:spcAft>
              <a:buFont typeface="Arial"/>
              <a:buChar char="•"/>
            </a:pPr>
            <a:r>
              <a:rPr lang="en-US" sz="1799" dirty="0">
                <a:latin typeface="Arial"/>
                <a:cs typeface="Arial"/>
              </a:rPr>
              <a:t>Continue to develop the product</a:t>
            </a:r>
          </a:p>
          <a:p>
            <a:pPr marL="687182" lvl="1" indent="-230119" defTabSz="457063">
              <a:lnSpc>
                <a:spcPts val="2199"/>
              </a:lnSpc>
              <a:spcAft>
                <a:spcPts val="200"/>
              </a:spcAft>
              <a:buFont typeface="Arial"/>
              <a:buChar char="•"/>
            </a:pPr>
            <a:endParaRPr lang="en-US" sz="1799" dirty="0">
              <a:latin typeface="Arial"/>
              <a:cs typeface="Arial"/>
            </a:endParaRPr>
          </a:p>
        </p:txBody>
      </p:sp>
      <p:sp>
        <p:nvSpPr>
          <p:cNvPr id="7" name="TextBox 6">
            <a:extLst>
              <a:ext uri="{FF2B5EF4-FFF2-40B4-BE49-F238E27FC236}">
                <a16:creationId xmlns:a16="http://schemas.microsoft.com/office/drawing/2014/main" id="{DCC9BA1F-B3B5-4BD2-84D7-B9A8CA89562D}"/>
              </a:ext>
            </a:extLst>
          </p:cNvPr>
          <p:cNvSpPr txBox="1"/>
          <p:nvPr/>
        </p:nvSpPr>
        <p:spPr>
          <a:xfrm>
            <a:off x="2673922" y="4442528"/>
            <a:ext cx="7381857" cy="1279505"/>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What do you need:</a:t>
            </a:r>
          </a:p>
          <a:p>
            <a:pPr marL="687182" lvl="1" indent="-230119" defTabSz="457063">
              <a:lnSpc>
                <a:spcPts val="2199"/>
              </a:lnSpc>
              <a:spcAft>
                <a:spcPts val="200"/>
              </a:spcAft>
              <a:buFont typeface="Arial"/>
              <a:buChar char="•"/>
            </a:pPr>
            <a:r>
              <a:rPr lang="en-US" sz="1799" dirty="0">
                <a:latin typeface="Arial"/>
                <a:cs typeface="Arial"/>
              </a:rPr>
              <a:t>Exit Strategy</a:t>
            </a:r>
          </a:p>
          <a:p>
            <a:pPr marL="687182" lvl="1" indent="-230119" defTabSz="457063">
              <a:lnSpc>
                <a:spcPts val="2199"/>
              </a:lnSpc>
              <a:spcAft>
                <a:spcPts val="200"/>
              </a:spcAft>
              <a:buFont typeface="Arial"/>
              <a:buChar char="•"/>
            </a:pPr>
            <a:r>
              <a:rPr lang="en-US" sz="1799" dirty="0">
                <a:latin typeface="Arial"/>
                <a:cs typeface="Arial"/>
              </a:rPr>
              <a:t>Business Plan</a:t>
            </a:r>
          </a:p>
          <a:p>
            <a:pPr marL="687182" lvl="1" indent="-230119" defTabSz="457063">
              <a:lnSpc>
                <a:spcPts val="2199"/>
              </a:lnSpc>
              <a:spcAft>
                <a:spcPts val="200"/>
              </a:spcAft>
              <a:buFont typeface="Arial"/>
              <a:buChar char="•"/>
            </a:pPr>
            <a:r>
              <a:rPr lang="en-US" sz="1799" dirty="0">
                <a:latin typeface="Arial"/>
                <a:cs typeface="Arial"/>
              </a:rPr>
              <a:t>DCF Valuation</a:t>
            </a:r>
          </a:p>
        </p:txBody>
      </p:sp>
      <p:pic>
        <p:nvPicPr>
          <p:cNvPr id="9" name="Picture 8">
            <a:extLst>
              <a:ext uri="{FF2B5EF4-FFF2-40B4-BE49-F238E27FC236}">
                <a16:creationId xmlns:a16="http://schemas.microsoft.com/office/drawing/2014/main" id="{684DDE40-4CE3-49E5-9058-B729EC8A4BBB}"/>
              </a:ext>
            </a:extLst>
          </p:cNvPr>
          <p:cNvPicPr>
            <a:picLocks noChangeAspect="1"/>
          </p:cNvPicPr>
          <p:nvPr/>
        </p:nvPicPr>
        <p:blipFill>
          <a:blip r:embed="rId3"/>
          <a:stretch>
            <a:fillRect/>
          </a:stretch>
        </p:blipFill>
        <p:spPr>
          <a:xfrm>
            <a:off x="2332991" y="6004697"/>
            <a:ext cx="579019" cy="365697"/>
          </a:xfrm>
          <a:prstGeom prst="rect">
            <a:avLst/>
          </a:prstGeom>
        </p:spPr>
      </p:pic>
    </p:spTree>
    <p:extLst>
      <p:ext uri="{BB962C8B-B14F-4D97-AF65-F5344CB8AC3E}">
        <p14:creationId xmlns:p14="http://schemas.microsoft.com/office/powerpoint/2010/main" val="20243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012" y="261039"/>
            <a:ext cx="5029200" cy="592300"/>
          </a:xfrm>
        </p:spPr>
        <p:txBody>
          <a:bodyPr>
            <a:noAutofit/>
          </a:bodyPr>
          <a:lstStyle/>
          <a:p>
            <a:r>
              <a:rPr lang="en-US" dirty="0"/>
              <a:t>Private Equity Capital</a:t>
            </a:r>
          </a:p>
        </p:txBody>
      </p:sp>
      <p:sp>
        <p:nvSpPr>
          <p:cNvPr id="6" name="Content Placeholder 5"/>
          <p:cNvSpPr>
            <a:spLocks noGrp="1"/>
          </p:cNvSpPr>
          <p:nvPr>
            <p:ph idx="1"/>
          </p:nvPr>
        </p:nvSpPr>
        <p:spPr>
          <a:xfrm>
            <a:off x="2903734" y="1465359"/>
            <a:ext cx="8953067" cy="1371560"/>
          </a:xfrm>
        </p:spPr>
        <p:txBody>
          <a:bodyPr/>
          <a:lstStyle/>
          <a:p>
            <a:pPr marL="0" indent="0">
              <a:spcAft>
                <a:spcPts val="200"/>
              </a:spcAft>
              <a:buNone/>
            </a:pPr>
            <a:r>
              <a:rPr lang="en-US" b="1" dirty="0"/>
              <a:t>Investors: </a:t>
            </a:r>
          </a:p>
          <a:p>
            <a:pPr lvl="1">
              <a:spcBef>
                <a:spcPts val="0"/>
              </a:spcBef>
              <a:spcAft>
                <a:spcPts val="200"/>
              </a:spcAft>
            </a:pPr>
            <a:r>
              <a:rPr lang="en-US" dirty="0"/>
              <a:t>Large and Middle Market PE firms (Higher than $10 million)</a:t>
            </a:r>
          </a:p>
          <a:p>
            <a:pPr lvl="1">
              <a:spcBef>
                <a:spcPts val="0"/>
              </a:spcBef>
              <a:spcAft>
                <a:spcPts val="200"/>
              </a:spcAft>
            </a:pPr>
            <a:r>
              <a:rPr lang="en-US" dirty="0"/>
              <a:t>Institutional Investors (GP/LP structures)</a:t>
            </a:r>
          </a:p>
          <a:p>
            <a:pPr lvl="1">
              <a:spcBef>
                <a:spcPts val="0"/>
              </a:spcBef>
              <a:spcAft>
                <a:spcPts val="200"/>
              </a:spcAft>
            </a:pPr>
            <a:r>
              <a:rPr lang="en-US" dirty="0"/>
              <a:t>Industry specific PE firms</a:t>
            </a:r>
          </a:p>
          <a:p>
            <a:pPr marL="0" indent="0">
              <a:spcAft>
                <a:spcPts val="200"/>
              </a:spcAft>
              <a:buNone/>
            </a:pPr>
            <a:endParaRPr lang="en-US" dirty="0"/>
          </a:p>
          <a:p>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5</a:t>
            </a:fld>
            <a:endParaRPr lang="en-US"/>
          </a:p>
        </p:txBody>
      </p:sp>
      <p:sp>
        <p:nvSpPr>
          <p:cNvPr id="7" name="TextBox 6">
            <a:extLst>
              <a:ext uri="{FF2B5EF4-FFF2-40B4-BE49-F238E27FC236}">
                <a16:creationId xmlns:a16="http://schemas.microsoft.com/office/drawing/2014/main" id="{6D9F5588-644F-453D-B5AA-212C95F1B925}"/>
              </a:ext>
            </a:extLst>
          </p:cNvPr>
          <p:cNvSpPr txBox="1"/>
          <p:nvPr/>
        </p:nvSpPr>
        <p:spPr>
          <a:xfrm>
            <a:off x="2903733" y="2723939"/>
            <a:ext cx="7381857" cy="1587201"/>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Purpose of Private Equity:</a:t>
            </a:r>
          </a:p>
          <a:p>
            <a:pPr marL="687182" lvl="1" indent="-230119" defTabSz="457063">
              <a:lnSpc>
                <a:spcPts val="2199"/>
              </a:lnSpc>
              <a:spcAft>
                <a:spcPts val="200"/>
              </a:spcAft>
              <a:buFont typeface="Arial"/>
              <a:buChar char="•"/>
            </a:pPr>
            <a:r>
              <a:rPr lang="en-US" sz="1799" dirty="0">
                <a:latin typeface="Arial"/>
                <a:cs typeface="Arial"/>
              </a:rPr>
              <a:t>Revenue  &amp; EBITDA Growth </a:t>
            </a:r>
          </a:p>
          <a:p>
            <a:pPr marL="687182" lvl="1" indent="-230119" defTabSz="457063">
              <a:lnSpc>
                <a:spcPts val="2199"/>
              </a:lnSpc>
              <a:spcAft>
                <a:spcPts val="200"/>
              </a:spcAft>
              <a:buFont typeface="Arial"/>
              <a:buChar char="•"/>
            </a:pPr>
            <a:r>
              <a:rPr lang="en-US" sz="1799" dirty="0">
                <a:latin typeface="Arial"/>
                <a:cs typeface="Arial"/>
              </a:rPr>
              <a:t>Cost Efficiency and Plant implementation</a:t>
            </a:r>
          </a:p>
          <a:p>
            <a:pPr marL="687182" lvl="1" indent="-230119" defTabSz="457063">
              <a:lnSpc>
                <a:spcPts val="2199"/>
              </a:lnSpc>
              <a:spcAft>
                <a:spcPts val="200"/>
              </a:spcAft>
              <a:buFont typeface="Arial"/>
              <a:buChar char="•"/>
            </a:pPr>
            <a:r>
              <a:rPr lang="en-US" sz="1799" dirty="0">
                <a:latin typeface="Arial"/>
                <a:cs typeface="Arial"/>
              </a:rPr>
              <a:t>Financial Engineering (using leverage)</a:t>
            </a:r>
          </a:p>
          <a:p>
            <a:pPr marL="687182" lvl="1" indent="-230119" defTabSz="457063">
              <a:lnSpc>
                <a:spcPts val="2199"/>
              </a:lnSpc>
              <a:spcAft>
                <a:spcPts val="200"/>
              </a:spcAft>
              <a:buFont typeface="Arial"/>
              <a:buChar char="•"/>
            </a:pPr>
            <a:r>
              <a:rPr lang="en-US" sz="1799" dirty="0">
                <a:latin typeface="Arial"/>
                <a:cs typeface="Arial"/>
              </a:rPr>
              <a:t>Focus on Core Business </a:t>
            </a:r>
          </a:p>
        </p:txBody>
      </p:sp>
      <p:sp>
        <p:nvSpPr>
          <p:cNvPr id="8" name="TextBox 7">
            <a:extLst>
              <a:ext uri="{FF2B5EF4-FFF2-40B4-BE49-F238E27FC236}">
                <a16:creationId xmlns:a16="http://schemas.microsoft.com/office/drawing/2014/main" id="{857B1F13-9CEB-418D-8C63-C69DC1F11E8B}"/>
              </a:ext>
            </a:extLst>
          </p:cNvPr>
          <p:cNvSpPr txBox="1"/>
          <p:nvPr/>
        </p:nvSpPr>
        <p:spPr>
          <a:xfrm>
            <a:off x="2903733" y="4394368"/>
            <a:ext cx="7381857" cy="2202593"/>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What do you need:</a:t>
            </a:r>
          </a:p>
          <a:p>
            <a:pPr marL="687182" lvl="1" indent="-230119" defTabSz="457063">
              <a:lnSpc>
                <a:spcPts val="2199"/>
              </a:lnSpc>
              <a:spcAft>
                <a:spcPts val="200"/>
              </a:spcAft>
              <a:buFont typeface="Arial"/>
              <a:buChar char="•"/>
            </a:pPr>
            <a:r>
              <a:rPr lang="en-US" sz="1799" dirty="0">
                <a:latin typeface="Arial"/>
                <a:cs typeface="Arial"/>
              </a:rPr>
              <a:t>2-3 Year Financial Statements</a:t>
            </a:r>
          </a:p>
          <a:p>
            <a:pPr marL="687182" lvl="1" indent="-230119" defTabSz="457063">
              <a:lnSpc>
                <a:spcPts val="2199"/>
              </a:lnSpc>
              <a:spcAft>
                <a:spcPts val="200"/>
              </a:spcAft>
              <a:buFont typeface="Arial"/>
              <a:buChar char="•"/>
            </a:pPr>
            <a:r>
              <a:rPr lang="en-US" sz="1799" dirty="0">
                <a:latin typeface="Arial"/>
                <a:cs typeface="Arial"/>
              </a:rPr>
              <a:t>Operational Data (supporting Revenue, Income and Cash Flow)</a:t>
            </a:r>
          </a:p>
          <a:p>
            <a:pPr marL="687182" lvl="1" indent="-230119" defTabSz="457063">
              <a:lnSpc>
                <a:spcPts val="2199"/>
              </a:lnSpc>
              <a:spcAft>
                <a:spcPts val="200"/>
              </a:spcAft>
              <a:buFont typeface="Arial"/>
              <a:buChar char="•"/>
            </a:pPr>
            <a:r>
              <a:rPr lang="en-US" sz="1799" dirty="0">
                <a:latin typeface="Arial"/>
                <a:cs typeface="Arial"/>
              </a:rPr>
              <a:t>Industry Consulting Reports</a:t>
            </a:r>
          </a:p>
          <a:p>
            <a:pPr marL="687182" lvl="1" indent="-230119" defTabSz="457063">
              <a:lnSpc>
                <a:spcPts val="2199"/>
              </a:lnSpc>
              <a:spcAft>
                <a:spcPts val="200"/>
              </a:spcAft>
              <a:buFont typeface="Arial"/>
              <a:buChar char="•"/>
            </a:pPr>
            <a:r>
              <a:rPr lang="en-US" sz="1799" dirty="0">
                <a:latin typeface="Arial"/>
                <a:cs typeface="Arial"/>
              </a:rPr>
              <a:t>DCF Valuation and other Valuation Methods (Comparables)</a:t>
            </a:r>
          </a:p>
          <a:p>
            <a:pPr marL="687182" lvl="1" indent="-230119" defTabSz="457063">
              <a:lnSpc>
                <a:spcPts val="2199"/>
              </a:lnSpc>
              <a:spcAft>
                <a:spcPts val="200"/>
              </a:spcAft>
              <a:buFont typeface="Arial"/>
              <a:buChar char="•"/>
            </a:pPr>
            <a:r>
              <a:rPr lang="en-US" sz="1799" dirty="0">
                <a:latin typeface="Arial"/>
                <a:cs typeface="Arial"/>
              </a:rPr>
              <a:t>Exit Strategy and Estimated Terminal Values</a:t>
            </a:r>
          </a:p>
          <a:p>
            <a:pPr marL="687182" lvl="1" indent="-230119" defTabSz="457063">
              <a:lnSpc>
                <a:spcPts val="2199"/>
              </a:lnSpc>
              <a:spcAft>
                <a:spcPts val="200"/>
              </a:spcAft>
              <a:buFont typeface="Arial"/>
              <a:buChar char="•"/>
            </a:pPr>
            <a:endParaRPr lang="en-US" sz="1799" dirty="0">
              <a:latin typeface="Arial"/>
              <a:cs typeface="Arial"/>
            </a:endParaRPr>
          </a:p>
        </p:txBody>
      </p:sp>
    </p:spTree>
    <p:extLst>
      <p:ext uri="{BB962C8B-B14F-4D97-AF65-F5344CB8AC3E}">
        <p14:creationId xmlns:p14="http://schemas.microsoft.com/office/powerpoint/2010/main" val="198110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212" y="286867"/>
            <a:ext cx="4095319" cy="592300"/>
          </a:xfrm>
        </p:spPr>
        <p:txBody>
          <a:bodyPr/>
          <a:lstStyle/>
          <a:p>
            <a:r>
              <a:rPr lang="en-US" dirty="0"/>
              <a:t>Public Equity (IPO)</a:t>
            </a:r>
          </a:p>
        </p:txBody>
      </p:sp>
      <p:sp>
        <p:nvSpPr>
          <p:cNvPr id="6" name="Content Placeholder 5"/>
          <p:cNvSpPr>
            <a:spLocks noGrp="1"/>
          </p:cNvSpPr>
          <p:nvPr>
            <p:ph idx="1"/>
          </p:nvPr>
        </p:nvSpPr>
        <p:spPr>
          <a:xfrm>
            <a:off x="3002454" y="1527792"/>
            <a:ext cx="8953067" cy="1371560"/>
          </a:xfrm>
        </p:spPr>
        <p:txBody>
          <a:bodyPr/>
          <a:lstStyle/>
          <a:p>
            <a:pPr marL="0" indent="0">
              <a:spcAft>
                <a:spcPts val="200"/>
              </a:spcAft>
              <a:buNone/>
            </a:pPr>
            <a:r>
              <a:rPr lang="en-US" b="1" dirty="0"/>
              <a:t>Investors: </a:t>
            </a:r>
          </a:p>
          <a:p>
            <a:pPr lvl="1">
              <a:spcBef>
                <a:spcPts val="0"/>
              </a:spcBef>
              <a:spcAft>
                <a:spcPts val="200"/>
              </a:spcAft>
            </a:pPr>
            <a:r>
              <a:rPr lang="en-US" dirty="0"/>
              <a:t>SEC Registration / ADR</a:t>
            </a:r>
          </a:p>
          <a:p>
            <a:pPr lvl="1">
              <a:spcBef>
                <a:spcPts val="0"/>
              </a:spcBef>
              <a:spcAft>
                <a:spcPts val="200"/>
              </a:spcAft>
            </a:pPr>
            <a:r>
              <a:rPr lang="en-US" dirty="0"/>
              <a:t>ADR (Level 1)</a:t>
            </a:r>
          </a:p>
          <a:p>
            <a:pPr lvl="1">
              <a:spcBef>
                <a:spcPts val="0"/>
              </a:spcBef>
              <a:spcAft>
                <a:spcPts val="200"/>
              </a:spcAft>
            </a:pPr>
            <a:r>
              <a:rPr lang="en-US" dirty="0"/>
              <a:t>Regulation S &amp; D Non-Exempt Issuers</a:t>
            </a:r>
          </a:p>
          <a:p>
            <a:pPr marL="0" indent="0">
              <a:spcAft>
                <a:spcPts val="200"/>
              </a:spcAft>
              <a:buNone/>
            </a:pPr>
            <a:endParaRPr lang="en-US" dirty="0"/>
          </a:p>
          <a:p>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6</a:t>
            </a:fld>
            <a:endParaRPr lang="en-US"/>
          </a:p>
        </p:txBody>
      </p:sp>
      <p:sp>
        <p:nvSpPr>
          <p:cNvPr id="7" name="TextBox 6">
            <a:extLst>
              <a:ext uri="{FF2B5EF4-FFF2-40B4-BE49-F238E27FC236}">
                <a16:creationId xmlns:a16="http://schemas.microsoft.com/office/drawing/2014/main" id="{6D9F5588-644F-453D-B5AA-212C95F1B925}"/>
              </a:ext>
            </a:extLst>
          </p:cNvPr>
          <p:cNvSpPr txBox="1"/>
          <p:nvPr/>
        </p:nvSpPr>
        <p:spPr>
          <a:xfrm>
            <a:off x="3002453" y="2825043"/>
            <a:ext cx="7381857" cy="1279505"/>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Purpose of Public Equity:</a:t>
            </a:r>
          </a:p>
          <a:p>
            <a:pPr marL="687182" lvl="1" indent="-230119" defTabSz="457063">
              <a:lnSpc>
                <a:spcPts val="2199"/>
              </a:lnSpc>
              <a:spcAft>
                <a:spcPts val="200"/>
              </a:spcAft>
              <a:buFont typeface="Arial"/>
              <a:buChar char="•"/>
            </a:pPr>
            <a:r>
              <a:rPr lang="en-US" sz="1799" dirty="0">
                <a:latin typeface="Arial"/>
                <a:cs typeface="Arial"/>
              </a:rPr>
              <a:t>Revenue, EBITDA and Net Income Growth </a:t>
            </a:r>
          </a:p>
          <a:p>
            <a:pPr marL="687182" lvl="1" indent="-230119" defTabSz="457063">
              <a:lnSpc>
                <a:spcPts val="2199"/>
              </a:lnSpc>
              <a:spcAft>
                <a:spcPts val="200"/>
              </a:spcAft>
              <a:buFont typeface="Arial"/>
              <a:buChar char="•"/>
            </a:pPr>
            <a:r>
              <a:rPr lang="en-US" sz="1799" dirty="0">
                <a:latin typeface="Arial"/>
                <a:cs typeface="Arial"/>
              </a:rPr>
              <a:t>Product Growth Feasibility - Normalization</a:t>
            </a:r>
          </a:p>
          <a:p>
            <a:pPr marL="687182" lvl="1" indent="-230119" defTabSz="457063">
              <a:lnSpc>
                <a:spcPts val="2199"/>
              </a:lnSpc>
              <a:spcAft>
                <a:spcPts val="200"/>
              </a:spcAft>
              <a:buFont typeface="Arial"/>
              <a:buChar char="•"/>
            </a:pPr>
            <a:r>
              <a:rPr lang="en-US" sz="1799" dirty="0">
                <a:latin typeface="Arial"/>
                <a:cs typeface="Arial"/>
              </a:rPr>
              <a:t>Back to Fundamentals (no need to financial engineering) </a:t>
            </a:r>
          </a:p>
        </p:txBody>
      </p:sp>
      <p:sp>
        <p:nvSpPr>
          <p:cNvPr id="8" name="TextBox 7">
            <a:extLst>
              <a:ext uri="{FF2B5EF4-FFF2-40B4-BE49-F238E27FC236}">
                <a16:creationId xmlns:a16="http://schemas.microsoft.com/office/drawing/2014/main" id="{857B1F13-9CEB-418D-8C63-C69DC1F11E8B}"/>
              </a:ext>
            </a:extLst>
          </p:cNvPr>
          <p:cNvSpPr txBox="1"/>
          <p:nvPr/>
        </p:nvSpPr>
        <p:spPr>
          <a:xfrm>
            <a:off x="3002453" y="4249457"/>
            <a:ext cx="7381857" cy="1587201"/>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What do you need:</a:t>
            </a:r>
          </a:p>
          <a:p>
            <a:pPr marL="687182" lvl="1" indent="-230119" defTabSz="457063">
              <a:lnSpc>
                <a:spcPts val="2199"/>
              </a:lnSpc>
              <a:spcAft>
                <a:spcPts val="200"/>
              </a:spcAft>
              <a:buFont typeface="Arial"/>
              <a:buChar char="•"/>
            </a:pPr>
            <a:r>
              <a:rPr lang="en-US" sz="1799" dirty="0">
                <a:latin typeface="Arial"/>
                <a:cs typeface="Arial"/>
              </a:rPr>
              <a:t>File for SEC or Private Memorandum</a:t>
            </a:r>
          </a:p>
          <a:p>
            <a:pPr marL="687182" lvl="1" indent="-230119" defTabSz="457063">
              <a:lnSpc>
                <a:spcPts val="2199"/>
              </a:lnSpc>
              <a:spcAft>
                <a:spcPts val="200"/>
              </a:spcAft>
              <a:buFont typeface="Arial"/>
              <a:buChar char="•"/>
            </a:pPr>
            <a:r>
              <a:rPr lang="en-US" sz="1799" dirty="0">
                <a:latin typeface="Arial"/>
                <a:cs typeface="Arial"/>
              </a:rPr>
              <a:t>3 Year Audited Financials</a:t>
            </a:r>
          </a:p>
          <a:p>
            <a:pPr marL="687182" lvl="1" indent="-230119" defTabSz="457063">
              <a:lnSpc>
                <a:spcPts val="2199"/>
              </a:lnSpc>
              <a:spcAft>
                <a:spcPts val="200"/>
              </a:spcAft>
              <a:buFont typeface="Arial"/>
              <a:buChar char="•"/>
            </a:pPr>
            <a:r>
              <a:rPr lang="en-US" sz="1799" dirty="0">
                <a:latin typeface="Arial"/>
                <a:cs typeface="Arial"/>
              </a:rPr>
              <a:t>Proven Management / Anchor Investors</a:t>
            </a:r>
          </a:p>
          <a:p>
            <a:pPr marL="687182" lvl="1" indent="-230119" defTabSz="457063">
              <a:lnSpc>
                <a:spcPts val="2199"/>
              </a:lnSpc>
              <a:spcAft>
                <a:spcPts val="200"/>
              </a:spcAft>
              <a:buFont typeface="Arial"/>
              <a:buChar char="•"/>
            </a:pPr>
            <a:r>
              <a:rPr lang="en-US" sz="1799" dirty="0">
                <a:latin typeface="Arial"/>
                <a:cs typeface="Arial"/>
              </a:rPr>
              <a:t>Third Party Valuation Analysis</a:t>
            </a:r>
          </a:p>
        </p:txBody>
      </p:sp>
    </p:spTree>
    <p:extLst>
      <p:ext uri="{BB962C8B-B14F-4D97-AF65-F5344CB8AC3E}">
        <p14:creationId xmlns:p14="http://schemas.microsoft.com/office/powerpoint/2010/main" val="30905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753600" cy="762000"/>
          </a:xfrm>
        </p:spPr>
        <p:txBody>
          <a:bodyPr>
            <a:normAutofit fontScale="90000"/>
          </a:bodyPr>
          <a:lstStyle/>
          <a:p>
            <a:r>
              <a:rPr lang="en-US" b="1" dirty="0"/>
              <a:t>Initial Public Offering</a:t>
            </a:r>
            <a:br>
              <a:rPr lang="en-US" b="1" dirty="0"/>
            </a:br>
            <a:r>
              <a:rPr lang="en-US" b="1" dirty="0"/>
              <a:t>Objectives of the Owners to Go Public</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A company will seek equity financing from the public markets through a process called an initial public offering (IPO). When the company is IPO ready (discussed next), it will choose to offer its equity to a large market of investors to meet the existing owner’s following objectives:</a:t>
            </a:r>
          </a:p>
          <a:p>
            <a:pPr lvl="1"/>
            <a:r>
              <a:rPr lang="en-US" dirty="0"/>
              <a:t>To provide liquidity for the founders and early private investors to sell their holdings to the public markets</a:t>
            </a:r>
          </a:p>
          <a:p>
            <a:pPr lvl="1"/>
            <a:r>
              <a:rPr lang="en-US" dirty="0"/>
              <a:t>To establish a broad-based valuation of the company by offering the stock to a large group of investors, hence increasing the existing value to the current owners who stay post-IPO</a:t>
            </a:r>
          </a:p>
          <a:p>
            <a:pPr lvl="1"/>
            <a:r>
              <a:rPr lang="en-US" dirty="0"/>
              <a:t>To fund the company’s ongoing needs and access follow-on financings</a:t>
            </a:r>
          </a:p>
          <a:p>
            <a:pPr lvl="1"/>
            <a:r>
              <a:rPr lang="en-US" dirty="0"/>
              <a:t>To create stock that can be used to offer executives and employees retirement plans</a:t>
            </a:r>
          </a:p>
          <a:p>
            <a:endParaRPr lang="en-US" b="1" dirty="0"/>
          </a:p>
        </p:txBody>
      </p:sp>
    </p:spTree>
    <p:extLst>
      <p:ext uri="{BB962C8B-B14F-4D97-AF65-F5344CB8AC3E}">
        <p14:creationId xmlns:p14="http://schemas.microsoft.com/office/powerpoint/2010/main" val="122725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fontScale="90000"/>
          </a:bodyPr>
          <a:lstStyle/>
          <a:p>
            <a:r>
              <a:rPr lang="en-US" b="1" dirty="0"/>
              <a:t>Initial Public Offering</a:t>
            </a:r>
            <a:br>
              <a:rPr lang="en-US" b="1" dirty="0"/>
            </a:br>
            <a:r>
              <a:rPr lang="en-US" b="1" dirty="0"/>
              <a:t>Purpose of the Investors to Invest in IPOs</a:t>
            </a:r>
          </a:p>
        </p:txBody>
      </p:sp>
      <p:sp>
        <p:nvSpPr>
          <p:cNvPr id="14" name="Content Placeholder 13"/>
          <p:cNvSpPr>
            <a:spLocks noGrp="1"/>
          </p:cNvSpPr>
          <p:nvPr>
            <p:ph idx="1"/>
          </p:nvPr>
        </p:nvSpPr>
        <p:spPr>
          <a:xfrm>
            <a:off x="1217612" y="1219201"/>
            <a:ext cx="9829799" cy="4800600"/>
          </a:xfrm>
        </p:spPr>
        <p:txBody>
          <a:bodyPr>
            <a:normAutofit/>
          </a:bodyPr>
          <a:lstStyle/>
          <a:p>
            <a:r>
              <a:rPr lang="en-US" sz="1800" dirty="0"/>
              <a:t>The institutional and public investors investing in a new company during and post IPO are looking to enhance their returns through earnings growth and multiple expansion. If this becomes a reality, the broader market will gain confidence and drive the stock price up. It will also continue to increase in the future if expectations for these higher multiples of earnings (PE or EBITDA) are realized. Dividends can also be a source of income for these investors, though typically new IPO companies are still in a growth stage of their development and do not pay dividends.</a:t>
            </a:r>
          </a:p>
          <a:p>
            <a:pPr lvl="1"/>
            <a:endParaRPr lang="en-US" b="1" dirty="0"/>
          </a:p>
          <a:p>
            <a:pPr lvl="1"/>
            <a:endParaRPr lang="en-US" b="1" dirty="0"/>
          </a:p>
          <a:p>
            <a:endParaRPr lang="en-US" b="1" dirty="0"/>
          </a:p>
        </p:txBody>
      </p:sp>
      <p:pic>
        <p:nvPicPr>
          <p:cNvPr id="2" name="Picture 1">
            <a:extLst>
              <a:ext uri="{FF2B5EF4-FFF2-40B4-BE49-F238E27FC236}">
                <a16:creationId xmlns:a16="http://schemas.microsoft.com/office/drawing/2014/main" id="{DDEFB32C-2031-4334-81F3-2BBC245731BC}"/>
              </a:ext>
            </a:extLst>
          </p:cNvPr>
          <p:cNvPicPr>
            <a:picLocks noChangeAspect="1"/>
          </p:cNvPicPr>
          <p:nvPr/>
        </p:nvPicPr>
        <p:blipFill>
          <a:blip r:embed="rId2"/>
          <a:stretch>
            <a:fillRect/>
          </a:stretch>
        </p:blipFill>
        <p:spPr>
          <a:xfrm>
            <a:off x="1598612" y="3048000"/>
            <a:ext cx="6705600" cy="3048000"/>
          </a:xfrm>
          <a:prstGeom prst="rect">
            <a:avLst/>
          </a:prstGeom>
          <a:solidFill>
            <a:schemeClr val="tx1"/>
          </a:solidFill>
        </p:spPr>
      </p:pic>
    </p:spTree>
    <p:extLst>
      <p:ext uri="{BB962C8B-B14F-4D97-AF65-F5344CB8AC3E}">
        <p14:creationId xmlns:p14="http://schemas.microsoft.com/office/powerpoint/2010/main" val="178724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The Shareholder’s rights</a:t>
            </a:r>
          </a:p>
        </p:txBody>
      </p:sp>
      <p:sp>
        <p:nvSpPr>
          <p:cNvPr id="14" name="Content Placeholder 13"/>
          <p:cNvSpPr>
            <a:spLocks noGrp="1"/>
          </p:cNvSpPr>
          <p:nvPr>
            <p:ph idx="1"/>
          </p:nvPr>
        </p:nvSpPr>
        <p:spPr>
          <a:xfrm>
            <a:off x="1217612" y="1219200"/>
            <a:ext cx="9829799" cy="5105399"/>
          </a:xfrm>
        </p:spPr>
        <p:txBody>
          <a:bodyPr>
            <a:normAutofit lnSpcReduction="10000"/>
          </a:bodyPr>
          <a:lstStyle/>
          <a:p>
            <a:r>
              <a:rPr lang="en-US" b="1" dirty="0"/>
              <a:t>Voting rights:</a:t>
            </a:r>
            <a:r>
              <a:rPr lang="en-US" dirty="0"/>
              <a:t> </a:t>
            </a:r>
          </a:p>
          <a:p>
            <a:pPr lvl="1"/>
            <a:r>
              <a:rPr lang="en-US" dirty="0"/>
              <a:t>Holders of common stock exercise control by electing the board of directors that vote on corporate policy</a:t>
            </a:r>
          </a:p>
          <a:p>
            <a:pPr lvl="1"/>
            <a:r>
              <a:rPr lang="en-US" dirty="0"/>
              <a:t>Each share gives the shareholder a share of the vote that represents their percentage of ownership as a percentage of total shares outstanding</a:t>
            </a:r>
          </a:p>
          <a:p>
            <a:pPr lvl="1"/>
            <a:r>
              <a:rPr lang="en-US" dirty="0"/>
              <a:t>The voting can be carried out by either a statutory voting method or cumulative voting method.</a:t>
            </a:r>
            <a:endParaRPr lang="en-US" b="1" dirty="0"/>
          </a:p>
          <a:p>
            <a:pPr lvl="2"/>
            <a:r>
              <a:rPr lang="en-US" dirty="0"/>
              <a:t>The statutory voting method is based on the stocks that the shareholders owns: one share = one vote. </a:t>
            </a:r>
          </a:p>
          <a:p>
            <a:pPr lvl="2"/>
            <a:r>
              <a:rPr lang="en-US" dirty="0"/>
              <a:t>The cumulative voting method is based on allocating the shares that the shareholder owns to each candidate. </a:t>
            </a:r>
            <a:endParaRPr lang="en-US" b="1" dirty="0"/>
          </a:p>
          <a:p>
            <a:r>
              <a:rPr lang="en-US" b="1" dirty="0"/>
              <a:t>Financial reporting and company information</a:t>
            </a:r>
          </a:p>
          <a:p>
            <a:r>
              <a:rPr lang="en-US" b="1" dirty="0"/>
              <a:t>Dividends</a:t>
            </a:r>
          </a:p>
          <a:p>
            <a:r>
              <a:rPr lang="en-US" b="1" dirty="0"/>
              <a:t>Preemptive Rights</a:t>
            </a:r>
          </a:p>
          <a:p>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41778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2506</Words>
  <Application>Microsoft Office PowerPoint</Application>
  <PresentationFormat>Custom</PresentationFormat>
  <Paragraphs>215</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Cambria Math</vt:lpstr>
      <vt:lpstr>Corbel</vt:lpstr>
      <vt:lpstr>Digital Blue Tunnel 16x9</vt:lpstr>
      <vt:lpstr>Equity Markets: Raising Equity in the Public Markets (IPO)</vt:lpstr>
      <vt:lpstr>Initial Public Offering: An Overview</vt:lpstr>
      <vt:lpstr>The Life Cycle of the Public Company and its ability to raise capital though the cycle</vt:lpstr>
      <vt:lpstr>Venture Capital</vt:lpstr>
      <vt:lpstr>Private Equity Capital</vt:lpstr>
      <vt:lpstr>Public Equity (IPO)</vt:lpstr>
      <vt:lpstr>Initial Public Offering Objectives of the Owners to Go Public</vt:lpstr>
      <vt:lpstr>Initial Public Offering Purpose of the Investors to Invest in IPOs</vt:lpstr>
      <vt:lpstr>The Shareholder’s rights</vt:lpstr>
      <vt:lpstr>Dividend Payment Process</vt:lpstr>
      <vt:lpstr>Dividend Payment Process</vt:lpstr>
      <vt:lpstr>Other Stock Concepts</vt:lpstr>
      <vt:lpstr>Other Stock Concepts</vt:lpstr>
      <vt:lpstr>Stock Prices and Investment Opportunities: Growth Stock Versus Dividend Stock – An Example</vt:lpstr>
      <vt:lpstr>Syndication of Securities Offerings for IPO</vt:lpstr>
      <vt:lpstr>Types of Underwriting Commitments for IPO</vt:lpstr>
      <vt:lpstr>Underwriting Fees and Compensation</vt:lpstr>
      <vt:lpstr>Underwriting Fees and Compensation</vt:lpstr>
      <vt:lpstr>Building the Book</vt:lpstr>
      <vt:lpstr>Building the Book</vt:lpstr>
      <vt:lpstr>Mergers and Acquisition Transaction Accessing Capital</vt:lpstr>
      <vt:lpstr>Mergers and Acquisition Transaction Accessing Capital</vt:lpstr>
      <vt:lpstr>Mergers and Acquisition Transaction Accessing Capital</vt:lpstr>
      <vt:lpstr>Mergers and Acquisition Transaction Round of Bids</vt:lpstr>
      <vt:lpstr>Mergers and Acquisition Transaction Round of Bids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7</cp:revision>
  <dcterms:created xsi:type="dcterms:W3CDTF">2020-05-26T21:09:41Z</dcterms:created>
  <dcterms:modified xsi:type="dcterms:W3CDTF">2020-06-08T14:08:15Z</dcterms:modified>
</cp:coreProperties>
</file>