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5" r:id="rId2"/>
    <p:sldId id="322" r:id="rId3"/>
    <p:sldId id="260" r:id="rId4"/>
    <p:sldId id="289" r:id="rId5"/>
    <p:sldId id="296" r:id="rId6"/>
    <p:sldId id="321" r:id="rId7"/>
    <p:sldId id="282"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9" r:id="rId21"/>
    <p:sldId id="318" r:id="rId22"/>
    <p:sldId id="320"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58" d="100"/>
          <a:sy n="58" d="100"/>
        </p:scale>
        <p:origin x="836"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2/7/2023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2/7/2023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2/7/2023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2/7/2023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2/7/2023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2/7/2023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2/7/2023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2/7/2023</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2/7/2023</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2/7/2023</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2/7/2023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2/7/2023</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2/7/2023</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2894" y="3429000"/>
            <a:ext cx="11277600" cy="1524000"/>
          </a:xfrm>
        </p:spPr>
        <p:txBody>
          <a:bodyPr>
            <a:normAutofit fontScale="90000"/>
          </a:bodyPr>
          <a:lstStyle/>
          <a:p>
            <a:r>
              <a:rPr lang="en-US" b="1" dirty="0"/>
              <a:t>Sharpe Ratio, CAPM, Jensen’s Alpha, Treynor Measure, and M-Square</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4</a:t>
            </a:r>
          </a:p>
          <a:p>
            <a:r>
              <a:rPr lang="en-US" dirty="0"/>
              <a:t>“An Analytical Approach to Investments, Finance and Credit”</a:t>
            </a:r>
          </a:p>
        </p:txBody>
      </p:sp>
      <p:sp>
        <p:nvSpPr>
          <p:cNvPr id="6" name="TextBox 5">
            <a:extLst>
              <a:ext uri="{FF2B5EF4-FFF2-40B4-BE49-F238E27FC236}">
                <a16:creationId xmlns:a16="http://schemas.microsoft.com/office/drawing/2014/main" id="{69C10C87-EE9B-4E79-9A6F-9A2F7DF5FA03}"/>
              </a:ext>
            </a:extLst>
          </p:cNvPr>
          <p:cNvSpPr txBox="1"/>
          <p:nvPr/>
        </p:nvSpPr>
        <p:spPr>
          <a:xfrm>
            <a:off x="182894" y="1293167"/>
            <a:ext cx="11169318" cy="461665"/>
          </a:xfrm>
          <a:prstGeom prst="rect">
            <a:avLst/>
          </a:prstGeom>
          <a:noFill/>
        </p:spPr>
        <p:txBody>
          <a:bodyPr wrap="square" rtlCol="0">
            <a:spAutoFit/>
          </a:bodyPr>
          <a:lstStyle/>
          <a:p>
            <a:r>
              <a:rPr lang="en-US" sz="2400" dirty="0">
                <a:solidFill>
                  <a:srgbClr val="FFFF00"/>
                </a:solidFill>
              </a:rPr>
              <a:t>RISK, RETURN, MARKET AND  OTHER PORTFOLIO COMPARATIVE ANALYSIS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150812" y="114300"/>
            <a:ext cx="11809413" cy="6858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150812" y="914400"/>
                <a:ext cx="6858000" cy="5562600"/>
              </a:xfrm>
            </p:spPr>
            <p:txBody>
              <a:bodyPr>
                <a:normAutofit lnSpcReduction="10000"/>
              </a:bodyPr>
              <a:lstStyle/>
              <a:p>
                <a:pPr marL="231775" lvl="1" indent="0">
                  <a:buNone/>
                </a:pPr>
                <a:r>
                  <a:rPr lang="en-US" b="1" u="sng" dirty="0"/>
                  <a:t>From Portfolio Efficiency to Optimization – Example:</a:t>
                </a:r>
              </a:p>
              <a:p>
                <a:pPr marL="0" indent="0">
                  <a:buNone/>
                </a:pPr>
                <a:r>
                  <a:rPr lang="en-US" dirty="0"/>
                  <a:t>Assuming a 3.0% risk-free rate that has a 0% standard deviation, the Sharpe ratio is calculated as follows:</a:t>
                </a:r>
              </a:p>
              <a:p>
                <a:pPr marL="0" indent="0">
                  <a:buNone/>
                </a:pPr>
                <a14:m>
                  <m:oMath xmlns:m="http://schemas.openxmlformats.org/officeDocument/2006/math">
                    <m:r>
                      <a:rPr lang="en-US" i="1">
                        <a:latin typeface="Cambria Math" panose="02040503050406030204" pitchFamily="18" charset="0"/>
                      </a:rPr>
                      <m:t>𝑎𝑡</m:t>
                    </m:r>
                    <m:r>
                      <a:rPr lang="en-US" i="1">
                        <a:latin typeface="Cambria Math" panose="02040503050406030204" pitchFamily="18" charset="0"/>
                      </a:rPr>
                      <m:t> </m:t>
                    </m:r>
                    <m:r>
                      <a:rPr lang="en-US" i="1">
                        <a:latin typeface="Cambria Math" panose="02040503050406030204" pitchFamily="18" charset="0"/>
                      </a:rPr>
                      <m:t>𝑜𝑝𝑡𝑖𝑚𝑖𝑧𝑎𝑡𝑖𝑜𝑛</m:t>
                    </m:r>
                    <m:r>
                      <a:rPr lang="en-US" i="1">
                        <a:latin typeface="Cambria Math" panose="02040503050406030204" pitchFamily="18" charset="0"/>
                      </a:rPr>
                      <m:t> </m:t>
                    </m:r>
                    <m:r>
                      <a:rPr lang="en-US" i="1">
                        <a:latin typeface="Cambria Math" panose="02040503050406030204" pitchFamily="18" charset="0"/>
                      </a:rPr>
                      <m:t>𝑝𝑜𝑖𝑛𝑡</m:t>
                    </m:r>
                    <m:r>
                      <a:rPr lang="en-US" i="1" smtClean="0">
                        <a:solidFill>
                          <a:srgbClr val="FFFF00"/>
                        </a:solidFill>
                        <a:latin typeface="Cambria Math" panose="02040503050406030204" pitchFamily="18" charset="0"/>
                      </a:rPr>
                      <m:t>, </m:t>
                    </m:r>
                    <m:r>
                      <a:rPr lang="en-US" b="0" i="1" smtClean="0">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𝑆𝑅</m:t>
                    </m:r>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𝑃</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𝑃</m:t>
                            </m:r>
                          </m:sub>
                        </m:sSub>
                      </m:den>
                    </m:f>
                  </m:oMath>
                </a14:m>
                <a:r>
                  <a:rPr lang="en-US" i="1"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16−3</m:t>
                        </m:r>
                      </m:num>
                      <m:den>
                        <m:r>
                          <a:rPr lang="en-US" i="1">
                            <a:latin typeface="Cambria Math" panose="02040503050406030204" pitchFamily="18" charset="0"/>
                          </a:rPr>
                          <m:t>7</m:t>
                        </m:r>
                      </m:den>
                    </m:f>
                    <m:r>
                      <a:rPr lang="en-US" i="1">
                        <a:latin typeface="Cambria Math" panose="02040503050406030204" pitchFamily="18" charset="0"/>
                      </a:rPr>
                      <m:t>=1.86</m:t>
                    </m:r>
                  </m:oMath>
                </a14:m>
                <a:endParaRPr lang="en-US" dirty="0"/>
              </a:p>
              <a:p>
                <a:pPr marL="0" indent="0">
                  <a:buNone/>
                </a:pPr>
                <a:r>
                  <a:rPr lang="en-US" dirty="0"/>
                  <a:t>The calculation shows that every 1.86% increase in return comes with an equivalent 1% of risk. The optimization point is the point with the highest possible Sharpe ratio. Using the same illustration (figure 4.3) to calculate the Sharpe ratio using the efficient frontier risk and return points, the ratio calculates as follows:</a:t>
                </a:r>
              </a:p>
              <a:p>
                <a:pPr marL="0" indent="0">
                  <a:buNone/>
                </a:pPr>
                <a14:m>
                  <m:oMath xmlns:m="http://schemas.openxmlformats.org/officeDocument/2006/math">
                    <m:r>
                      <a:rPr lang="en-US" i="1">
                        <a:latin typeface="Cambria Math" panose="02040503050406030204" pitchFamily="18" charset="0"/>
                      </a:rPr>
                      <m:t>𝑎𝑡</m:t>
                    </m:r>
                    <m:r>
                      <a:rPr lang="en-US" i="1">
                        <a:latin typeface="Cambria Math" panose="02040503050406030204" pitchFamily="18" charset="0"/>
                      </a:rPr>
                      <m:t> </m:t>
                    </m:r>
                    <m:r>
                      <a:rPr lang="en-US" i="1">
                        <a:latin typeface="Cambria Math" panose="02040503050406030204" pitchFamily="18" charset="0"/>
                      </a:rPr>
                      <m:t>𝑒𝑓𝑓𝑖𝑐𝑖𝑒𝑛𝑐𝑦</m:t>
                    </m:r>
                    <m:r>
                      <a:rPr lang="en-US" i="1">
                        <a:latin typeface="Cambria Math" panose="02040503050406030204" pitchFamily="18" charset="0"/>
                      </a:rPr>
                      <m:t> </m:t>
                    </m:r>
                    <m:r>
                      <a:rPr lang="en-US" i="1">
                        <a:latin typeface="Cambria Math" panose="02040503050406030204" pitchFamily="18" charset="0"/>
                      </a:rPr>
                      <m:t>𝑝𝑜𝑖𝑛𝑡</m:t>
                    </m:r>
                    <m:r>
                      <a:rPr lang="en-US" i="1">
                        <a:latin typeface="Cambria Math" panose="02040503050406030204" pitchFamily="18" charset="0"/>
                      </a:rPr>
                      <m:t>, </m:t>
                    </m:r>
                    <m:r>
                      <a:rPr lang="en-US" i="1" smtClean="0">
                        <a:solidFill>
                          <a:srgbClr val="FFFF00"/>
                        </a:solidFill>
                        <a:latin typeface="Cambria Math" panose="02040503050406030204" pitchFamily="18" charset="0"/>
                      </a:rPr>
                      <m:t>𝑆𝑅</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𝑃</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𝑃</m:t>
                            </m:r>
                          </m:sub>
                        </m:sSub>
                      </m:den>
                    </m:f>
                  </m:oMath>
                </a14:m>
                <a:r>
                  <a:rPr lang="en-US" i="1"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14−3</m:t>
                        </m:r>
                      </m:num>
                      <m:den>
                        <m:r>
                          <a:rPr lang="en-US" i="1">
                            <a:latin typeface="Cambria Math" panose="02040503050406030204" pitchFamily="18" charset="0"/>
                          </a:rPr>
                          <m:t>6</m:t>
                        </m:r>
                      </m:den>
                    </m:f>
                    <m:r>
                      <a:rPr lang="en-US" i="1">
                        <a:latin typeface="Cambria Math" panose="02040503050406030204" pitchFamily="18" charset="0"/>
                      </a:rPr>
                      <m:t>=1.83</m:t>
                    </m:r>
                  </m:oMath>
                </a14:m>
                <a:endParaRPr lang="en-US" dirty="0"/>
              </a:p>
              <a:p>
                <a:pPr marL="231775" lvl="1" indent="0">
                  <a:buNone/>
                </a:pPr>
                <a:endParaRPr lang="en-US" dirty="0"/>
              </a:p>
            </p:txBody>
          </p:sp>
        </mc:Choice>
        <mc:Fallback xmlns="">
          <p:sp>
            <p:nvSpPr>
              <p:cNvPr id="3" name="Content Placeholder 2">
                <a:extLst>
                  <a:ext uri="{FF2B5EF4-FFF2-40B4-BE49-F238E27FC236}">
                    <a16:creationId xmlns:a16="http://schemas.microsoft.com/office/drawing/2014/main" id="{D18DFEA5-A2BB-4DA5-ACF2-5380AA496349}"/>
                  </a:ext>
                </a:extLst>
              </p:cNvPr>
              <p:cNvSpPr>
                <a:spLocks noGrp="1" noRot="1" noChangeAspect="1" noMove="1" noResize="1" noEditPoints="1" noAdjustHandles="1" noChangeArrowheads="1" noChangeShapeType="1" noTextEdit="1"/>
              </p:cNvSpPr>
              <p:nvPr>
                <p:ph idx="1"/>
              </p:nvPr>
            </p:nvSpPr>
            <p:spPr>
              <a:xfrm>
                <a:off x="150812" y="914400"/>
                <a:ext cx="6858000" cy="5562600"/>
              </a:xfrm>
              <a:blipFill>
                <a:blip r:embed="rId2"/>
                <a:stretch>
                  <a:fillRect l="-1422" t="-153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2530199-6A0A-410B-ABF3-62F847FA4676}"/>
              </a:ext>
            </a:extLst>
          </p:cNvPr>
          <p:cNvPicPr>
            <a:picLocks noChangeAspect="1"/>
          </p:cNvPicPr>
          <p:nvPr/>
        </p:nvPicPr>
        <p:blipFill>
          <a:blip r:embed="rId3"/>
          <a:stretch>
            <a:fillRect/>
          </a:stretch>
        </p:blipFill>
        <p:spPr>
          <a:xfrm>
            <a:off x="7085012" y="990600"/>
            <a:ext cx="4990581" cy="4876800"/>
          </a:xfrm>
          <a:prstGeom prst="rect">
            <a:avLst/>
          </a:prstGeom>
          <a:solidFill>
            <a:schemeClr val="tx2"/>
          </a:solidFill>
        </p:spPr>
      </p:pic>
    </p:spTree>
    <p:extLst>
      <p:ext uri="{BB962C8B-B14F-4D97-AF65-F5344CB8AC3E}">
        <p14:creationId xmlns:p14="http://schemas.microsoft.com/office/powerpoint/2010/main" val="324268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0" indent="0">
                  <a:buNone/>
                </a:pPr>
                <a:r>
                  <a:rPr lang="en-US" b="1" dirty="0"/>
                  <a:t>Capital Asset Pricing Model (CAPM)</a:t>
                </a:r>
              </a:p>
              <a:p>
                <a:pPr lvl="1"/>
                <a:r>
                  <a:rPr lang="en-US" b="1" dirty="0"/>
                  <a:t>The CAPM is a formula that was developed to calculate the expected return of any risky asset class (</a:t>
                </a:r>
                <a14:m>
                  <m:oMath xmlns:m="http://schemas.openxmlformats.org/officeDocument/2006/math">
                    <m:r>
                      <a:rPr lang="en-US" b="1" i="1">
                        <a:latin typeface="Cambria Math" panose="02040503050406030204" pitchFamily="18" charset="0"/>
                      </a:rPr>
                      <m:t>𝐄</m:t>
                    </m:r>
                    <m:sSub>
                      <m:sSubPr>
                        <m:ctrlPr>
                          <a:rPr lang="en-US" b="1" i="1">
                            <a:latin typeface="Cambria Math" panose="02040503050406030204" pitchFamily="18" charset="0"/>
                          </a:rPr>
                        </m:ctrlPr>
                      </m:sSubPr>
                      <m:e>
                        <m:r>
                          <a:rPr lang="en-US" b="1" i="1">
                            <a:latin typeface="Cambria Math" panose="02040503050406030204" pitchFamily="18" charset="0"/>
                          </a:rPr>
                          <m:t>𝐑</m:t>
                        </m:r>
                      </m:e>
                      <m:sub>
                        <m:r>
                          <a:rPr lang="en-US" b="1" i="1">
                            <a:latin typeface="Cambria Math" panose="02040503050406030204" pitchFamily="18" charset="0"/>
                          </a:rPr>
                          <m:t>𝐢</m:t>
                        </m:r>
                      </m:sub>
                    </m:sSub>
                    <m:r>
                      <a:rPr lang="en-US" b="1" i="1">
                        <a:latin typeface="Cambria Math" panose="02040503050406030204" pitchFamily="18" charset="0"/>
                      </a:rPr>
                      <m:t>)</m:t>
                    </m:r>
                  </m:oMath>
                </a14:m>
                <a:r>
                  <a:rPr lang="en-US" b="1" dirty="0"/>
                  <a:t> as compared to the systematic market risk.</a:t>
                </a:r>
                <a:r>
                  <a:rPr lang="en-US" dirty="0"/>
                  <a:t> This formula will be used extensively in later chapters, not only for portfolio management applications, but also as a discount rate for determining the present value of the equity invested in a firm. The formula is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𝐸</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𝑖</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𝛽</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𝐸</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e>
                      </m:d>
                    </m:oMath>
                  </m:oMathPara>
                </a14:m>
                <a:endParaRPr lang="en-US" dirty="0"/>
              </a:p>
              <a:p>
                <a:pPr marL="231775" lvl="1" indent="0">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𝑓</m:t>
                        </m:r>
                      </m:sub>
                    </m:sSub>
                  </m:oMath>
                </a14:m>
                <a:r>
                  <a:rPr lang="en-US" i="1" dirty="0"/>
                  <a:t> </a:t>
                </a:r>
                <a:r>
                  <a:rPr lang="en-US" dirty="0"/>
                  <a:t>is the risk-free rate, β is the beta, and </a:t>
                </a:r>
                <a14:m>
                  <m:oMath xmlns:m="http://schemas.openxmlformats.org/officeDocument/2006/math">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𝑚</m:t>
                        </m:r>
                      </m:sub>
                    </m:sSub>
                  </m:oMath>
                </a14:m>
                <a:r>
                  <a:rPr lang="en-US" i="1" dirty="0"/>
                  <a:t> </a:t>
                </a:r>
                <a:r>
                  <a:rPr lang="en-US" dirty="0"/>
                  <a:t>is the expected market return.</a:t>
                </a:r>
              </a:p>
              <a:p>
                <a:pPr marL="231775" lvl="1" indent="0">
                  <a:buNone/>
                </a:pPr>
                <a:endParaRPr lang="en-US" b="1" dirty="0"/>
              </a:p>
              <a:p>
                <a:pPr lvl="1"/>
                <a:r>
                  <a:rPr lang="en-US" b="1" dirty="0"/>
                  <a:t>CAPM is used as the basis for the minimum expectation of an investor who is seeking to evaluate a portfolio of stocks or a single stock adjusted to market fluctuations.</a:t>
                </a:r>
                <a:endParaRPr lang="en-US"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859" t="-1647" r="-913"/>
                </a:stretch>
              </a:blipFill>
            </p:spPr>
            <p:txBody>
              <a:bodyPr/>
              <a:lstStyle/>
              <a:p>
                <a:r>
                  <a:rPr lang="en-US">
                    <a:noFill/>
                  </a:rPr>
                  <a:t> </a:t>
                </a:r>
              </a:p>
            </p:txBody>
          </p:sp>
        </mc:Fallback>
      </mc:AlternateContent>
    </p:spTree>
    <p:extLst>
      <p:ext uri="{BB962C8B-B14F-4D97-AF65-F5344CB8AC3E}">
        <p14:creationId xmlns:p14="http://schemas.microsoft.com/office/powerpoint/2010/main" val="24392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0" indent="0">
                  <a:buNone/>
                </a:pPr>
                <a:r>
                  <a:rPr lang="en-US" b="1" dirty="0"/>
                  <a:t>Capital Asset Pricing Model (CAPM)</a:t>
                </a:r>
              </a:p>
              <a:p>
                <a:pPr marL="231775" lvl="1" indent="0">
                  <a:buNone/>
                </a:pPr>
                <a:r>
                  <a:rPr lang="en-US" dirty="0"/>
                  <a:t>The objective of CAPM is set as the basis for evaluating if the stock is fairly valued as compared to the market. </a:t>
                </a:r>
              </a:p>
              <a:p>
                <a:pPr lvl="1"/>
                <a:r>
                  <a:rPr lang="en-US" dirty="0"/>
                  <a:t>For example, let’s assume that the investor is looking to buy XYZ Inc.’s stock that has a </a:t>
                </a:r>
                <a:r>
                  <a:rPr lang="en-US" b="1" u="sng" dirty="0"/>
                  <a:t>beta (β) of 1.5x</a:t>
                </a:r>
                <a:r>
                  <a:rPr lang="en-US" dirty="0"/>
                  <a:t>, which means that the volatility of such stock is 1.5x the volatility of the total equity market index. If the </a:t>
                </a:r>
                <a:r>
                  <a:rPr lang="en-US" b="1" u="sng" dirty="0"/>
                  <a:t>market is anticipated to grow 10% this year</a:t>
                </a:r>
                <a:r>
                  <a:rPr lang="en-US" dirty="0"/>
                  <a:t>, then the return of such investment should grow at 15% (1.5 x 10%). The CAPM formula adjusts for risk-free rate after establishing the market risk premium return </a:t>
                </a:r>
                <a14:m>
                  <m:oMath xmlns:m="http://schemas.openxmlformats.org/officeDocument/2006/math">
                    <m:d>
                      <m:dPr>
                        <m:ctrlPr>
                          <a:rPr lang="en-US" i="1" smtClean="0">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𝐸</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e>
                    </m:d>
                  </m:oMath>
                </a14:m>
                <a:r>
                  <a:rPr lang="en-US" i="1" dirty="0"/>
                  <a:t> </a:t>
                </a:r>
                <a:r>
                  <a:rPr lang="en-US" dirty="0"/>
                  <a:t>or (10%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𝑓</m:t>
                        </m:r>
                      </m:sub>
                    </m:sSub>
                    <m:r>
                      <a:rPr lang="en-US" i="1">
                        <a:latin typeface="Cambria Math" panose="02040503050406030204" pitchFamily="18" charset="0"/>
                      </a:rPr>
                      <m:t>), </m:t>
                    </m:r>
                  </m:oMath>
                </a14:m>
                <a:r>
                  <a:rPr lang="en-US" dirty="0"/>
                  <a:t>so the expected risk premium return for such stock is 1.5x the market premium. </a:t>
                </a:r>
                <a:r>
                  <a:rPr lang="en-US" b="1" u="sng" dirty="0"/>
                  <a:t>Assuming the risk-free rate is 2%, </a:t>
                </a:r>
                <a:r>
                  <a:rPr lang="en-US" dirty="0"/>
                  <a:t>the expected investment return is calculated at 14% as follows:</a:t>
                </a:r>
              </a:p>
              <a:p>
                <a:pPr lvl="1"/>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𝐸</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𝑖</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𝛽</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𝐸</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e>
                      </m:d>
                      <m:r>
                        <a:rPr lang="en-US" i="1">
                          <a:latin typeface="Cambria Math" panose="02040503050406030204" pitchFamily="18" charset="0"/>
                        </a:rPr>
                        <m:t>=2%+1.5 </m:t>
                      </m:r>
                      <m:d>
                        <m:dPr>
                          <m:ctrlPr>
                            <a:rPr lang="en-US" i="1">
                              <a:latin typeface="Cambria Math" panose="02040503050406030204" pitchFamily="18" charset="0"/>
                            </a:rPr>
                          </m:ctrlPr>
                        </m:dPr>
                        <m:e>
                          <m:r>
                            <a:rPr lang="en-US" i="1">
                              <a:latin typeface="Cambria Math" panose="02040503050406030204" pitchFamily="18" charset="0"/>
                            </a:rPr>
                            <m:t>10%−2%</m:t>
                          </m:r>
                        </m:e>
                      </m:d>
                      <m:r>
                        <a:rPr lang="en-US" i="1">
                          <a:latin typeface="Cambria Math" panose="02040503050406030204" pitchFamily="18" charset="0"/>
                        </a:rPr>
                        <m:t>=2%+12%=14%</m:t>
                      </m:r>
                    </m:oMath>
                  </m:oMathPara>
                </a14:m>
                <a:endParaRPr lang="en-US" dirty="0"/>
              </a:p>
              <a:p>
                <a:pPr marL="0" indent="0">
                  <a:buNone/>
                </a:pPr>
                <a:endParaRPr lang="en-US" b="1"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859" t="-1647" r="-698"/>
                </a:stretch>
              </a:blipFill>
            </p:spPr>
            <p:txBody>
              <a:bodyPr/>
              <a:lstStyle/>
              <a:p>
                <a:r>
                  <a:rPr lang="en-US">
                    <a:noFill/>
                  </a:rPr>
                  <a:t> </a:t>
                </a:r>
              </a:p>
            </p:txBody>
          </p:sp>
        </mc:Fallback>
      </mc:AlternateContent>
    </p:spTree>
    <p:extLst>
      <p:ext uri="{BB962C8B-B14F-4D97-AF65-F5344CB8AC3E}">
        <p14:creationId xmlns:p14="http://schemas.microsoft.com/office/powerpoint/2010/main" val="5318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0" indent="0">
                  <a:buNone/>
                </a:pPr>
                <a:r>
                  <a:rPr lang="en-US" b="1" dirty="0"/>
                  <a:t>Jensen’s Alpha Ratio</a:t>
                </a:r>
              </a:p>
              <a:p>
                <a:pPr marL="231775" lvl="1" indent="0">
                  <a:buNone/>
                </a:pPr>
                <a:r>
                  <a:rPr lang="en-US" b="1" dirty="0"/>
                  <a:t>Jensen’s alpha, </a:t>
                </a:r>
                <a:r>
                  <a:rPr lang="en-US" dirty="0"/>
                  <a:t>developed by mutual fund manager Michael Jensen in the late 1960s, </a:t>
                </a:r>
                <a:r>
                  <a:rPr lang="en-US" b="1" dirty="0"/>
                  <a:t>is a formula that determines the average return over (positive alpha) or below (negative alpha) the expectation calculated by the CAPM. </a:t>
                </a:r>
                <a:r>
                  <a:rPr lang="en-US" dirty="0"/>
                  <a:t>As mentioned previously, CAPM represents the minimum expected return of a portfolio or single stock adjusted to the market expectation. Jensen’s alpha, or simply alpha (α), if positive, represents the excess return over CAPM. The formula is as follows:</a:t>
                </a:r>
              </a:p>
              <a:p>
                <a:pPr marL="0" indent="0">
                  <a:buNone/>
                </a:pPr>
                <a:endParaRPr lang="en-US" dirty="0"/>
              </a:p>
              <a:p>
                <a:pPr marL="0" indent="0" algn="ctr">
                  <a:buNone/>
                </a:pPr>
                <a:r>
                  <a:rPr lang="en-US" dirty="0">
                    <a:solidFill>
                      <a:srgbClr val="FFFF00"/>
                    </a:solidFill>
                  </a:rPr>
                  <a:t> </a:t>
                </a:r>
                <a14:m>
                  <m:oMath xmlns:m="http://schemas.openxmlformats.org/officeDocument/2006/math">
                    <m:r>
                      <a:rPr lang="en-US" i="1" smtClean="0">
                        <a:solidFill>
                          <a:srgbClr val="FFFF00"/>
                        </a:solidFill>
                        <a:latin typeface="Cambria Math" panose="02040503050406030204" pitchFamily="18" charset="0"/>
                      </a:rPr>
                      <m:t>𝛼</m:t>
                    </m:r>
                    <m:r>
                      <a:rPr lang="en-US" i="1" smtClean="0">
                        <a:solidFill>
                          <a:srgbClr val="FFFF00"/>
                        </a:solidFill>
                        <a:latin typeface="Cambria Math" panose="02040503050406030204" pitchFamily="18" charset="0"/>
                      </a:rPr>
                      <m:t>𝑧</m:t>
                    </m:r>
                    <m:r>
                      <a:rPr lang="en-US" i="1" smtClean="0">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𝑖</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𝛽</m:t>
                    </m:r>
                    <m:d>
                      <m:dPr>
                        <m:ctrlPr>
                          <a:rPr lang="en-US" i="1">
                            <a:solidFill>
                              <a:srgbClr val="FFFF00"/>
                            </a:solidFill>
                            <a:latin typeface="Cambria Math" panose="02040503050406030204" pitchFamily="18" charset="0"/>
                          </a:rPr>
                        </m:ctrlPr>
                      </m:dPr>
                      <m:e>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e>
                    </m:d>
                    <m:r>
                      <a:rPr lang="en-US"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  </m:t>
                    </m:r>
                    <m:r>
                      <a:rPr lang="en-US" b="0" i="1" smtClean="0">
                        <a:solidFill>
                          <a:srgbClr val="FFFF00"/>
                        </a:solidFill>
                        <a:latin typeface="Cambria Math" panose="02040503050406030204" pitchFamily="18" charset="0"/>
                      </a:rPr>
                      <m:t>𝑜𝑟</m:t>
                    </m:r>
                    <m:r>
                      <a:rPr lang="en-US" b="0" i="1" smtClean="0">
                        <a:solidFill>
                          <a:srgbClr val="FFFF00"/>
                        </a:solidFill>
                        <a:latin typeface="Cambria Math" panose="02040503050406030204" pitchFamily="18" charset="0"/>
                      </a:rPr>
                      <m:t> </m:t>
                    </m:r>
                    <m:r>
                      <a:rPr lang="en-US" i="1" smtClean="0">
                        <a:solidFill>
                          <a:srgbClr val="FFFF00"/>
                        </a:solidFill>
                        <a:latin typeface="Cambria Math" panose="02040503050406030204" pitchFamily="18" charset="0"/>
                      </a:rPr>
                      <m:t>𝛼</m:t>
                    </m:r>
                    <m:r>
                      <a:rPr lang="en-US" i="1" smtClean="0">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𝑖</m:t>
                        </m:r>
                      </m:sub>
                    </m:sSub>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𝐶𝐴𝑃𝑀</m:t>
                    </m:r>
                    <m:r>
                      <a:rPr lang="en-US" i="1">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dirty="0"/>
              </a:p>
              <a:p>
                <a:pPr marL="0" indent="0">
                  <a:buNone/>
                </a:pPr>
                <a:endParaRPr lang="en-US" b="1"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859" t="-1647" r="-376"/>
                </a:stretch>
              </a:blipFill>
            </p:spPr>
            <p:txBody>
              <a:bodyPr/>
              <a:lstStyle/>
              <a:p>
                <a:r>
                  <a:rPr lang="en-US">
                    <a:noFill/>
                  </a:rPr>
                  <a:t> </a:t>
                </a:r>
              </a:p>
            </p:txBody>
          </p:sp>
        </mc:Fallback>
      </mc:AlternateContent>
    </p:spTree>
    <p:extLst>
      <p:ext uri="{BB962C8B-B14F-4D97-AF65-F5344CB8AC3E}">
        <p14:creationId xmlns:p14="http://schemas.microsoft.com/office/powerpoint/2010/main" val="236153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0" indent="0">
                  <a:buNone/>
                </a:pPr>
                <a:r>
                  <a:rPr lang="en-US" b="1" dirty="0"/>
                  <a:t>Jensen’s Alpha Ratio</a:t>
                </a:r>
              </a:p>
              <a:p>
                <a:pPr marL="231775" lvl="1" indent="0">
                  <a:buNone/>
                </a:pPr>
                <a:r>
                  <a:rPr lang="en-US" dirty="0"/>
                  <a:t>Using the 20% example, let’s assume portfolio Z had beta (βz) of 1.3 and portfolio X had beta (βx) of 1.5. Let’s assume the overall market returned 10% and risk-free rate is 2.0% for that period. The following formulas calculates the alphas for portfolio Z (αz) and portfolio X (αx)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𝛼</m:t>
                      </m:r>
                      <m:r>
                        <a:rPr lang="en-US" i="1" smtClean="0">
                          <a:solidFill>
                            <a:srgbClr val="FFFF00"/>
                          </a:solidFill>
                          <a:latin typeface="Cambria Math" panose="02040503050406030204" pitchFamily="18" charset="0"/>
                        </a:rPr>
                        <m:t>𝑧</m:t>
                      </m:r>
                      <m:r>
                        <a:rPr lang="en-US" i="1" smtClean="0">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𝑖</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𝛽</m:t>
                      </m:r>
                      <m:d>
                        <m:dPr>
                          <m:ctrlPr>
                            <a:rPr lang="en-US" i="1">
                              <a:solidFill>
                                <a:srgbClr val="FFFF00"/>
                              </a:solidFill>
                              <a:latin typeface="Cambria Math" panose="02040503050406030204" pitchFamily="18" charset="0"/>
                            </a:rPr>
                          </m:ctrlPr>
                        </m:dPr>
                        <m:e>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e>
                      </m:d>
                      <m:r>
                        <a:rPr lang="en-US" i="1">
                          <a:solidFill>
                            <a:srgbClr val="FFFF00"/>
                          </a:solidFill>
                          <a:latin typeface="Cambria Math" panose="02040503050406030204" pitchFamily="18" charset="0"/>
                        </a:rPr>
                        <m:t>] </m:t>
                      </m:r>
                      <m:r>
                        <a:rPr lang="en-US" i="1">
                          <a:latin typeface="Cambria Math" panose="02040503050406030204" pitchFamily="18" charset="0"/>
                        </a:rPr>
                        <m:t>= 20%−[2%+ 1.3 </m:t>
                      </m:r>
                      <m:d>
                        <m:dPr>
                          <m:ctrlPr>
                            <a:rPr lang="en-US" i="1">
                              <a:latin typeface="Cambria Math" panose="02040503050406030204" pitchFamily="18" charset="0"/>
                            </a:rPr>
                          </m:ctrlPr>
                        </m:dPr>
                        <m:e>
                          <m:r>
                            <a:rPr lang="en-US" i="1">
                              <a:latin typeface="Cambria Math" panose="02040503050406030204" pitchFamily="18" charset="0"/>
                            </a:rPr>
                            <m:t>10%− 2%</m:t>
                          </m:r>
                        </m:e>
                      </m:d>
                      <m:r>
                        <a:rPr lang="en-US" i="1">
                          <a:latin typeface="Cambria Math" panose="02040503050406030204" pitchFamily="18" charset="0"/>
                        </a:rPr>
                        <m:t>= 7.6%</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𝑧</m:t>
                      </m:r>
                      <m:r>
                        <a:rPr lang="en-US" i="1">
                          <a:latin typeface="Cambria Math" panose="02040503050406030204" pitchFamily="18" charset="0"/>
                        </a:rPr>
                        <m:t>=7.6%</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𝛼</m:t>
                      </m:r>
                      <m:r>
                        <a:rPr lang="en-US" i="1" smtClean="0">
                          <a:solidFill>
                            <a:srgbClr val="FFFF00"/>
                          </a:solidFill>
                          <a:latin typeface="Cambria Math" panose="02040503050406030204" pitchFamily="18" charset="0"/>
                        </a:rPr>
                        <m:t>𝑥</m:t>
                      </m:r>
                      <m:r>
                        <a:rPr lang="en-US" i="1" smtClean="0">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𝑖</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𝛽</m:t>
                      </m:r>
                      <m:d>
                        <m:dPr>
                          <m:ctrlPr>
                            <a:rPr lang="en-US" i="1">
                              <a:solidFill>
                                <a:srgbClr val="FFFF00"/>
                              </a:solidFill>
                              <a:latin typeface="Cambria Math" panose="02040503050406030204" pitchFamily="18" charset="0"/>
                            </a:rPr>
                          </m:ctrlPr>
                        </m:dPr>
                        <m:e>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e>
                      </m:d>
                      <m:r>
                        <a:rPr lang="en-US" i="1">
                          <a:solidFill>
                            <a:srgbClr val="FFFF00"/>
                          </a:solidFill>
                          <a:latin typeface="Cambria Math" panose="02040503050406030204" pitchFamily="18" charset="0"/>
                        </a:rPr>
                        <m:t>] </m:t>
                      </m:r>
                      <m:r>
                        <a:rPr lang="en-US" i="1">
                          <a:latin typeface="Cambria Math" panose="02040503050406030204" pitchFamily="18" charset="0"/>
                        </a:rPr>
                        <m:t>= 20%−[2%+ 1.5 </m:t>
                      </m:r>
                      <m:d>
                        <m:dPr>
                          <m:ctrlPr>
                            <a:rPr lang="en-US" i="1">
                              <a:latin typeface="Cambria Math" panose="02040503050406030204" pitchFamily="18" charset="0"/>
                            </a:rPr>
                          </m:ctrlPr>
                        </m:dPr>
                        <m:e>
                          <m:r>
                            <a:rPr lang="en-US" i="1">
                              <a:latin typeface="Cambria Math" panose="02040503050406030204" pitchFamily="18" charset="0"/>
                            </a:rPr>
                            <m:t>10%− 2%</m:t>
                          </m:r>
                        </m:e>
                      </m:d>
                      <m:r>
                        <a:rPr lang="en-US" i="1">
                          <a:latin typeface="Cambria Math" panose="02040503050406030204" pitchFamily="18" charset="0"/>
                        </a:rPr>
                        <m:t>=6.0%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𝑥</m:t>
                      </m:r>
                      <m:r>
                        <a:rPr lang="en-US" i="1">
                          <a:latin typeface="Cambria Math" panose="02040503050406030204" pitchFamily="18" charset="0"/>
                        </a:rPr>
                        <m:t>=6.0%</m:t>
                      </m:r>
                    </m:oMath>
                  </m:oMathPara>
                </a14:m>
                <a:endParaRPr lang="en-US" dirty="0"/>
              </a:p>
              <a:p>
                <a:pPr marL="231775" lvl="1" indent="0">
                  <a:buNone/>
                </a:pPr>
                <a:r>
                  <a:rPr lang="en-US" dirty="0"/>
                  <a:t>The alpha for portfolio Z at 7.6% is higher than portfolio X of 6.0%, demonstrating that despite both having beat the market showing positive alpha (α), portfolio Z had a better performance when adjusting for risk which is determined by the lower beta (β). Let’s use another example where portfolio Z shows 19% return and portfolio X shows 20%</a:t>
                </a:r>
                <a:endParaRPr lang="en-US" b="1"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859" t="-1647" b="-1882"/>
                </a:stretch>
              </a:blipFill>
            </p:spPr>
            <p:txBody>
              <a:bodyPr/>
              <a:lstStyle/>
              <a:p>
                <a:r>
                  <a:rPr lang="en-US">
                    <a:noFill/>
                  </a:rPr>
                  <a:t> </a:t>
                </a:r>
              </a:p>
            </p:txBody>
          </p:sp>
        </mc:Fallback>
      </mc:AlternateContent>
    </p:spTree>
    <p:extLst>
      <p:ext uri="{BB962C8B-B14F-4D97-AF65-F5344CB8AC3E}">
        <p14:creationId xmlns:p14="http://schemas.microsoft.com/office/powerpoint/2010/main" val="208788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0" indent="0" fontAlgn="base">
                  <a:buNone/>
                </a:pPr>
                <a:r>
                  <a:rPr lang="en-US" b="1" dirty="0"/>
                  <a:t>Treynor Ratio</a:t>
                </a:r>
              </a:p>
              <a:p>
                <a:pPr marL="231775" lvl="1" indent="0">
                  <a:buNone/>
                </a:pPr>
                <a:r>
                  <a:rPr lang="en-US" b="1" dirty="0"/>
                  <a:t>The Treynor Ratio focuses on the relationship between the portfolio risk premium return and the beta (β) of the portfolio. It is expressed in factors (positive or negative) or as a multiple of the market premium risk</a:t>
                </a:r>
                <a:r>
                  <a:rPr lang="en-US" dirty="0"/>
                  <a:t>. The formula is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𝑇</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𝑃</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𝛽</m:t>
                              </m:r>
                            </m:e>
                            <m:sub>
                              <m:r>
                                <a:rPr lang="en-US" i="1">
                                  <a:solidFill>
                                    <a:srgbClr val="FFFF00"/>
                                  </a:solidFill>
                                  <a:latin typeface="Cambria Math" panose="02040503050406030204" pitchFamily="18" charset="0"/>
                                </a:rPr>
                                <m:t>𝑃</m:t>
                              </m:r>
                            </m:sub>
                          </m:sSub>
                        </m:den>
                      </m:f>
                    </m:oMath>
                  </m:oMathPara>
                </a14:m>
                <a:endParaRPr lang="en-US" dirty="0"/>
              </a:p>
              <a:p>
                <a:pPr marL="231775" lvl="1" indent="0">
                  <a:buNone/>
                </a:pPr>
                <a:endParaRPr lang="en-US" dirty="0"/>
              </a:p>
              <a:p>
                <a:pPr marL="231775" lvl="1" indent="0">
                  <a:buNone/>
                </a:pPr>
                <a:r>
                  <a:rPr lang="en-US" dirty="0"/>
                  <a:t>The Treynor ratio, also known as the reward-to-volatility ratio, is designed to assess the portfolio’s performance against the benchmark. Instead of measuring a portfolio return only against the risk-free rate, the ratio examines how well a portfolio outperforms the market. </a:t>
                </a:r>
                <a:endParaRPr lang="en-US" b="1"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859" t="-1647"/>
                </a:stretch>
              </a:blipFill>
            </p:spPr>
            <p:txBody>
              <a:bodyPr/>
              <a:lstStyle/>
              <a:p>
                <a:r>
                  <a:rPr lang="en-US">
                    <a:noFill/>
                  </a:rPr>
                  <a:t> </a:t>
                </a:r>
              </a:p>
            </p:txBody>
          </p:sp>
        </mc:Fallback>
      </mc:AlternateContent>
    </p:spTree>
    <p:extLst>
      <p:ext uri="{BB962C8B-B14F-4D97-AF65-F5344CB8AC3E}">
        <p14:creationId xmlns:p14="http://schemas.microsoft.com/office/powerpoint/2010/main" val="35953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fontScale="85000" lnSpcReduction="10000"/>
              </a:bodyPr>
              <a:lstStyle/>
              <a:p>
                <a:pPr marL="0" indent="0" fontAlgn="base">
                  <a:buNone/>
                </a:pPr>
                <a:r>
                  <a:rPr lang="en-US" b="1" dirty="0"/>
                  <a:t>Treynor Ratio</a:t>
                </a:r>
              </a:p>
              <a:p>
                <a:pPr marL="231775" lvl="1" indent="0">
                  <a:buNone/>
                </a:pPr>
                <a:r>
                  <a:rPr lang="en-US" dirty="0"/>
                  <a:t>Using the previous example, let’s assume the market benchmark had a 10% return which represents beta (β=1), portfolio Z and portfolio X returned 19% and 20% respectively. Portfolios Z and X had betas (β) of 1.30 and 1.50, respectively. Also, let’s assume the risk-free rate (treasury bills) is 2.0%. The Treynor value of each is calculated as follows:</a:t>
                </a:r>
              </a:p>
              <a:p>
                <a:pPr marL="0" indent="0">
                  <a:buNone/>
                </a:pPr>
                <a:r>
                  <a:rPr lang="en-US" dirty="0"/>
                  <a:t> </a:t>
                </a:r>
              </a:p>
              <a:p>
                <a:pPr lvl="1"/>
                <a:r>
                  <a:rPr lang="en-US" dirty="0"/>
                  <a:t>Market 	</a:t>
                </a:r>
                <a14:m>
                  <m:oMath xmlns:m="http://schemas.openxmlformats.org/officeDocument/2006/math">
                    <m:r>
                      <a:rPr lang="en-US" i="1" smtClean="0">
                        <a:solidFill>
                          <a:srgbClr val="FFFF00"/>
                        </a:solidFill>
                        <a:latin typeface="Cambria Math" panose="02040503050406030204" pitchFamily="18" charset="0"/>
                      </a:rPr>
                      <m:t>𝑇𝑚</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𝛽</m:t>
                            </m:r>
                          </m:e>
                          <m:sub>
                            <m:r>
                              <a:rPr lang="en-US" i="1">
                                <a:solidFill>
                                  <a:srgbClr val="FFFF00"/>
                                </a:solidFill>
                                <a:latin typeface="Cambria Math" panose="02040503050406030204" pitchFamily="18" charset="0"/>
                              </a:rPr>
                              <m:t>𝑚</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.10−.02</m:t>
                        </m:r>
                      </m:num>
                      <m:den>
                        <m:r>
                          <a:rPr lang="en-US" i="1">
                            <a:latin typeface="Cambria Math" panose="02040503050406030204" pitchFamily="18" charset="0"/>
                          </a:rPr>
                          <m:t>1</m:t>
                        </m:r>
                      </m:den>
                    </m:f>
                    <m:r>
                      <a:rPr lang="en-US" i="1">
                        <a:latin typeface="Cambria Math" panose="02040503050406030204" pitchFamily="18" charset="0"/>
                      </a:rPr>
                      <m:t>= .080=8.000% </m:t>
                    </m:r>
                  </m:oMath>
                </a14:m>
                <a:endParaRPr lang="en-US" dirty="0"/>
              </a:p>
              <a:p>
                <a:pPr lvl="1"/>
                <a:endParaRPr lang="en-US" dirty="0"/>
              </a:p>
              <a:p>
                <a:pPr lvl="1"/>
                <a:r>
                  <a:rPr lang="en-US" dirty="0"/>
                  <a:t>Portfolio Z 	</a:t>
                </a:r>
                <a14:m>
                  <m:oMath xmlns:m="http://schemas.openxmlformats.org/officeDocument/2006/math">
                    <m:r>
                      <a:rPr lang="en-US" i="1" smtClean="0">
                        <a:solidFill>
                          <a:srgbClr val="FFFF00"/>
                        </a:solidFill>
                        <a:latin typeface="Cambria Math" panose="02040503050406030204" pitchFamily="18" charset="0"/>
                      </a:rPr>
                      <m:t>𝑇𝑧</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𝑧</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𝛽</m:t>
                            </m:r>
                          </m:e>
                          <m:sub>
                            <m:r>
                              <a:rPr lang="en-US" i="1">
                                <a:solidFill>
                                  <a:srgbClr val="FFFF00"/>
                                </a:solidFill>
                                <a:latin typeface="Cambria Math" panose="02040503050406030204" pitchFamily="18" charset="0"/>
                              </a:rPr>
                              <m:t>𝑧</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.19−.02</m:t>
                        </m:r>
                      </m:num>
                      <m:den>
                        <m:r>
                          <a:rPr lang="en-US" i="1">
                            <a:latin typeface="Cambria Math" panose="02040503050406030204" pitchFamily="18" charset="0"/>
                          </a:rPr>
                          <m:t>1.3</m:t>
                        </m:r>
                      </m:den>
                    </m:f>
                    <m:r>
                      <a:rPr lang="en-US" i="1">
                        <a:latin typeface="Cambria Math" panose="02040503050406030204" pitchFamily="18" charset="0"/>
                      </a:rPr>
                      <m:t>= .1307=13.077% </m:t>
                    </m:r>
                  </m:oMath>
                </a14:m>
                <a:endParaRPr lang="en-US" dirty="0"/>
              </a:p>
              <a:p>
                <a:pPr marL="231775" lvl="1" indent="0">
                  <a:buNone/>
                </a:pPr>
                <a:endParaRPr lang="en-US" dirty="0"/>
              </a:p>
              <a:p>
                <a:pPr lvl="1"/>
                <a:r>
                  <a:rPr lang="en-US" dirty="0"/>
                  <a:t>Portfolio X 	</a:t>
                </a:r>
                <a14:m>
                  <m:oMath xmlns:m="http://schemas.openxmlformats.org/officeDocument/2006/math">
                    <m:r>
                      <a:rPr lang="en-US" i="1" smtClean="0">
                        <a:solidFill>
                          <a:srgbClr val="FFFF00"/>
                        </a:solidFill>
                        <a:latin typeface="Cambria Math" panose="02040503050406030204" pitchFamily="18" charset="0"/>
                      </a:rPr>
                      <m:t>𝑇𝑥</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𝑥</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𝛽</m:t>
                            </m:r>
                          </m:e>
                          <m:sub>
                            <m:r>
                              <a:rPr lang="en-US" i="1">
                                <a:solidFill>
                                  <a:srgbClr val="FFFF00"/>
                                </a:solidFill>
                                <a:latin typeface="Cambria Math" panose="02040503050406030204" pitchFamily="18" charset="0"/>
                              </a:rPr>
                              <m:t>𝑥</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.20−.02</m:t>
                        </m:r>
                      </m:num>
                      <m:den>
                        <m:r>
                          <a:rPr lang="en-US" i="1">
                            <a:latin typeface="Cambria Math" panose="02040503050406030204" pitchFamily="18" charset="0"/>
                          </a:rPr>
                          <m:t>1.5</m:t>
                        </m:r>
                      </m:den>
                    </m:f>
                    <m:r>
                      <a:rPr lang="en-US" i="1">
                        <a:latin typeface="Cambria Math" panose="02040503050406030204" pitchFamily="18" charset="0"/>
                      </a:rPr>
                      <m:t>= .120=12.000% </m:t>
                    </m:r>
                  </m:oMath>
                </a14:m>
                <a:endParaRPr lang="en-US" dirty="0"/>
              </a:p>
              <a:p>
                <a:pPr lvl="1"/>
                <a:endParaRPr lang="en-US" dirty="0"/>
              </a:p>
              <a:p>
                <a:pPr marL="231775" lvl="1" indent="0">
                  <a:buNone/>
                </a:pPr>
                <a:r>
                  <a:rPr lang="en-US" dirty="0"/>
                  <a:t>The higher the Treynor ratio (T), the more efficient the portfolio. Like the Sharpe Ratio discussed above, if the analyst was only evaluating the portfolio on return performance alone, he or she may have recognized that portfolio X have returned the best results. The Treynor ratio is adjusted to reflect the risk adjusted to the market </a:t>
                </a:r>
              </a:p>
              <a:p>
                <a:pPr marL="0" indent="0" fontAlgn="base">
                  <a:buNone/>
                </a:pPr>
                <a:endParaRPr lang="en-US" b="1"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591" t="-1765" r="-269"/>
                </a:stretch>
              </a:blipFill>
            </p:spPr>
            <p:txBody>
              <a:bodyPr/>
              <a:lstStyle/>
              <a:p>
                <a:r>
                  <a:rPr lang="en-US">
                    <a:noFill/>
                  </a:rPr>
                  <a:t> </a:t>
                </a:r>
              </a:p>
            </p:txBody>
          </p:sp>
        </mc:Fallback>
      </mc:AlternateContent>
    </p:spTree>
    <p:extLst>
      <p:ext uri="{BB962C8B-B14F-4D97-AF65-F5344CB8AC3E}">
        <p14:creationId xmlns:p14="http://schemas.microsoft.com/office/powerpoint/2010/main" val="28196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fontScale="92500" lnSpcReduction="10000"/>
              </a:bodyPr>
              <a:lstStyle/>
              <a:p>
                <a:pPr marL="0" indent="0" fontAlgn="base">
                  <a:buNone/>
                </a:pPr>
                <a:r>
                  <a:rPr lang="en-US" dirty="0"/>
                  <a:t>M Squared Ratio</a:t>
                </a:r>
              </a:p>
              <a:p>
                <a:pPr marL="231775" lvl="1" indent="0">
                  <a:buNone/>
                </a:pPr>
                <a:r>
                  <a:rPr lang="en-US" b="1" dirty="0"/>
                  <a:t>M</a:t>
                </a:r>
                <a:r>
                  <a:rPr lang="en-US" b="1" baseline="30000" dirty="0"/>
                  <a:t>2</a:t>
                </a:r>
                <a:r>
                  <a:rPr lang="en-US" b="1" dirty="0"/>
                  <a:t> measures the difference between the excess return of the portfolio over the market. </a:t>
                </a:r>
                <a:r>
                  <a:rPr lang="en-US" dirty="0"/>
                  <a:t>Unlike the Sharpe ratio that is measured in units of return versus risk, M</a:t>
                </a:r>
                <a:r>
                  <a:rPr lang="en-US" baseline="30000" dirty="0"/>
                  <a:t>2</a:t>
                </a:r>
                <a:r>
                  <a:rPr lang="en-US" dirty="0"/>
                  <a:t> is expressed as a percentage return making it easier for the investor to read when analyzing a portfolio. M</a:t>
                </a:r>
                <a:r>
                  <a:rPr lang="en-US" baseline="30000" dirty="0"/>
                  <a:t>2 </a:t>
                </a:r>
                <a:r>
                  <a:rPr lang="en-US" dirty="0"/>
                  <a:t>is one of the newest modern portfolio measurement methods only developed in 1997 by the Nobel prize winner Franco Modigliani and his granddaughter, Leah Modigliani, hence the concept of M squared. The formula is as follows: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smtClean="0">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𝑀</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𝑆𝑅</m:t>
                      </m:r>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oMath>
                  </m:oMathPara>
                </a14:m>
                <a:endParaRPr lang="en-US" dirty="0">
                  <a:solidFill>
                    <a:srgbClr val="FFFF00"/>
                  </a:solidFill>
                </a:endParaRPr>
              </a:p>
              <a:p>
                <a:pPr marL="231775" lvl="1" indent="0">
                  <a:buNone/>
                </a:pPr>
                <a:r>
                  <a:rPr lang="en-US" dirty="0"/>
                  <a:t>Where, </a:t>
                </a:r>
                <a14:m>
                  <m:oMath xmlns:m="http://schemas.openxmlformats.org/officeDocument/2006/math">
                    <m:r>
                      <a:rPr lang="en-US" i="1">
                        <a:latin typeface="Cambria Math" panose="02040503050406030204" pitchFamily="18" charset="0"/>
                      </a:rPr>
                      <m:t>𝑆𝑅</m:t>
                    </m:r>
                  </m:oMath>
                </a14:m>
                <a:r>
                  <a:rPr lang="en-US" dirty="0"/>
                  <a:t> is the Sharpe ratio of the risky portfolio,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𝑚</m:t>
                        </m:r>
                      </m:sub>
                    </m:sSub>
                  </m:oMath>
                </a14:m>
                <a:r>
                  <a:rPr lang="en-US" dirty="0"/>
                  <a:t> is the market benchmark standard deviation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𝑓</m:t>
                        </m:r>
                      </m:sub>
                    </m:sSub>
                  </m:oMath>
                </a14:m>
                <a:r>
                  <a:rPr lang="en-US" dirty="0"/>
                  <a:t>is the risk- free rate. The M</a:t>
                </a:r>
                <a:r>
                  <a:rPr lang="en-US" baseline="30000" dirty="0"/>
                  <a:t>2</a:t>
                </a:r>
                <a:r>
                  <a:rPr lang="en-US" dirty="0"/>
                  <a:t> ratio can be written also as follows:</a:t>
                </a:r>
                <a:endParaRPr lang="en-US" sz="1600" dirty="0"/>
              </a:p>
              <a:p>
                <a:pPr marL="0" indent="0">
                  <a:buNone/>
                </a:pPr>
                <a:endParaRPr lang="en-US" sz="2000" dirty="0"/>
              </a:p>
              <a:p>
                <a:pPr marL="0" indent="0" algn="ctr">
                  <a:buNone/>
                </a:pPr>
                <a14:m>
                  <m:oMath xmlns:m="http://schemas.openxmlformats.org/officeDocument/2006/math">
                    <m:sSup>
                      <m:sSupPr>
                        <m:ctrlPr>
                          <a:rPr lang="en-US" i="1" smtClean="0">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𝑀</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𝑝</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𝑝</m:t>
                            </m:r>
                          </m:sub>
                        </m:sSub>
                      </m:den>
                    </m:f>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𝑚</m:t>
                        </m:r>
                      </m:sub>
                    </m:sSub>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oMath>
                </a14:m>
                <a:r>
                  <a:rPr lang="en-US" sz="2000" dirty="0">
                    <a:solidFill>
                      <a:srgbClr val="FFFF00"/>
                    </a:solidFill>
                  </a:rPr>
                  <a:t> or </a:t>
                </a:r>
                <a14:m>
                  <m:oMath xmlns:m="http://schemas.openxmlformats.org/officeDocument/2006/math">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𝑀</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𝑅𝑃𝑅𝑝</m:t>
                    </m:r>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𝑚</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𝑃</m:t>
                            </m:r>
                          </m:sub>
                        </m:sSub>
                      </m:den>
                    </m:f>
                    <m:r>
                      <a:rPr lang="en-US" i="1">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oMath>
                </a14:m>
                <a:endParaRPr lang="en-US" dirty="0"/>
              </a:p>
              <a:p>
                <a:pPr marL="231775" lvl="1" indent="0">
                  <a:buNone/>
                </a:pPr>
                <a:r>
                  <a:rPr lang="en-US" dirty="0"/>
                  <a:t>Where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𝑅𝑃𝑅</m:t>
                        </m:r>
                      </m:e>
                      <m:sub>
                        <m:r>
                          <a:rPr lang="en-US" i="1">
                            <a:latin typeface="Cambria Math" panose="02040503050406030204" pitchFamily="18" charset="0"/>
                          </a:rPr>
                          <m:t>𝑝</m:t>
                        </m:r>
                      </m:sub>
                    </m:sSub>
                  </m:oMath>
                </a14:m>
                <a:r>
                  <a:rPr lang="en-US" dirty="0"/>
                  <a:t> is the portfolio risk premium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𝑝</m:t>
                        </m:r>
                      </m:sub>
                    </m:sSub>
                  </m:oMath>
                </a14:m>
                <a:r>
                  <a:rPr lang="en-US" dirty="0"/>
                  <a:t> is the portfolio’s standard deviation,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𝑚</m:t>
                        </m:r>
                      </m:sub>
                    </m:sSub>
                  </m:oMath>
                </a14:m>
                <a:r>
                  <a:rPr lang="en-US" dirty="0"/>
                  <a:t> is the market benchmark standard deviation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𝑓</m:t>
                        </m:r>
                      </m:sub>
                    </m:sSub>
                  </m:oMath>
                </a14:m>
                <a:r>
                  <a:rPr lang="en-US" dirty="0"/>
                  <a:t>is the risk- free rate.</a:t>
                </a:r>
              </a:p>
              <a:p>
                <a:pPr marL="0" indent="0">
                  <a:buNone/>
                </a:pPr>
                <a:endParaRPr lang="en-US" sz="2000" dirty="0"/>
              </a:p>
              <a:p>
                <a:pPr marL="231775" lvl="1" indent="0">
                  <a:buNone/>
                </a:pPr>
                <a:endParaRPr lang="en-US"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698" t="-2000"/>
                </a:stretch>
              </a:blipFill>
            </p:spPr>
            <p:txBody>
              <a:bodyPr/>
              <a:lstStyle/>
              <a:p>
                <a:r>
                  <a:rPr lang="en-US">
                    <a:noFill/>
                  </a:rPr>
                  <a:t> </a:t>
                </a:r>
              </a:p>
            </p:txBody>
          </p:sp>
        </mc:Fallback>
      </mc:AlternateContent>
    </p:spTree>
    <p:extLst>
      <p:ext uri="{BB962C8B-B14F-4D97-AF65-F5344CB8AC3E}">
        <p14:creationId xmlns:p14="http://schemas.microsoft.com/office/powerpoint/2010/main" val="16259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0" indent="0" fontAlgn="base">
                  <a:buNone/>
                </a:pPr>
                <a:r>
                  <a:rPr lang="en-US" dirty="0"/>
                  <a:t>M Squared Ratio</a:t>
                </a:r>
              </a:p>
              <a:p>
                <a:pPr marL="231775" lvl="1" indent="0">
                  <a:buNone/>
                </a:pPr>
                <a:r>
                  <a:rPr lang="en-US" dirty="0"/>
                  <a:t>Let’s use the same information used above to compare portfolio Z to portfolio X in order to measure their M</a:t>
                </a:r>
                <a:r>
                  <a:rPr lang="en-US" baseline="30000" dirty="0"/>
                  <a:t>2</a:t>
                </a:r>
                <a:r>
                  <a:rPr lang="en-US" dirty="0"/>
                  <a:t>s. Let’s assume portfolio Z had returns of 19% with standard deviation of 26% and portfolio X had returns of 20% with standard deviation of 36%. The market benchmark had return of 10% with standard deviation of 18%. The risk-free rate had a return of 2.0%. The M</a:t>
                </a:r>
                <a:r>
                  <a:rPr lang="en-US" baseline="30000" dirty="0"/>
                  <a:t>2</a:t>
                </a:r>
                <a:r>
                  <a:rPr lang="en-US" dirty="0"/>
                  <a:t>s for these portfolios are calculated as follows:</a:t>
                </a:r>
              </a:p>
              <a:p>
                <a:pPr marL="0" indent="0" algn="ctr">
                  <a:buNone/>
                </a:pPr>
                <a14:m>
                  <m:oMath xmlns:m="http://schemas.openxmlformats.org/officeDocument/2006/math">
                    <m:sSubSup>
                      <m:sSubSupPr>
                        <m:ctrlPr>
                          <a:rPr lang="en-US" i="1" smtClean="0">
                            <a:solidFill>
                              <a:srgbClr val="FFFF00"/>
                            </a:solidFill>
                            <a:latin typeface="Cambria Math" panose="02040503050406030204" pitchFamily="18" charset="0"/>
                          </a:rPr>
                        </m:ctrlPr>
                      </m:sSubSupPr>
                      <m:e>
                        <m:r>
                          <a:rPr lang="en-US" i="1">
                            <a:solidFill>
                              <a:srgbClr val="FFFF00"/>
                            </a:solidFill>
                            <a:latin typeface="Cambria Math" panose="02040503050406030204" pitchFamily="18" charset="0"/>
                          </a:rPr>
                          <m:t>𝑀</m:t>
                        </m:r>
                      </m:e>
                      <m:sub>
                        <m:r>
                          <a:rPr lang="en-US" i="1">
                            <a:solidFill>
                              <a:srgbClr val="FFFF00"/>
                            </a:solidFill>
                            <a:latin typeface="Cambria Math" panose="02040503050406030204" pitchFamily="18" charset="0"/>
                          </a:rPr>
                          <m:t>𝑧</m:t>
                        </m:r>
                      </m:sub>
                      <m:sup>
                        <m:r>
                          <a:rPr lang="en-US" i="1">
                            <a:solidFill>
                              <a:srgbClr val="FFFF00"/>
                            </a:solidFill>
                            <a:latin typeface="Cambria Math" panose="02040503050406030204" pitchFamily="18" charset="0"/>
                          </a:rPr>
                          <m:t>2</m:t>
                        </m:r>
                      </m:sup>
                    </m:sSub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𝑅𝑧</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𝑅𝑓</m:t>
                    </m:r>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𝑚</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𝑧</m:t>
                            </m:r>
                          </m:sub>
                        </m:sSub>
                      </m:den>
                    </m:f>
                    <m:r>
                      <a:rPr lang="en-US" i="1">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 </m:t>
                    </m:r>
                  </m:oMath>
                </a14:m>
                <a:r>
                  <a:rPr lang="en-US" dirty="0">
                    <a:solidFill>
                      <a:srgbClr val="FFFF00"/>
                    </a:solidFill>
                  </a:rPr>
                  <a:t>(19% - 2%)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18%</m:t>
                        </m:r>
                      </m:num>
                      <m:den>
                        <m:r>
                          <a:rPr lang="en-US" i="1">
                            <a:solidFill>
                              <a:srgbClr val="FFFF00"/>
                            </a:solidFill>
                            <a:latin typeface="Cambria Math" panose="02040503050406030204" pitchFamily="18" charset="0"/>
                          </a:rPr>
                          <m:t>26%</m:t>
                        </m:r>
                      </m:den>
                    </m:f>
                  </m:oMath>
                </a14:m>
                <a:r>
                  <a:rPr lang="en-US" dirty="0">
                    <a:solidFill>
                      <a:srgbClr val="FFFF00"/>
                    </a:solidFill>
                  </a:rPr>
                  <a:t> + 2% = 13.769%</a:t>
                </a:r>
              </a:p>
              <a:p>
                <a:pPr marL="0" indent="0" algn="ctr">
                  <a:buNone/>
                </a:pPr>
                <a:r>
                  <a:rPr lang="en-US" dirty="0">
                    <a:solidFill>
                      <a:srgbClr val="FFFF00"/>
                    </a:solidFill>
                  </a:rPr>
                  <a:t> </a:t>
                </a:r>
              </a:p>
              <a:p>
                <a:pPr marL="0" indent="0" algn="ctr">
                  <a:buNone/>
                </a:pPr>
                <a14:m>
                  <m:oMath xmlns:m="http://schemas.openxmlformats.org/officeDocument/2006/math">
                    <m:sSubSup>
                      <m:sSubSupPr>
                        <m:ctrlPr>
                          <a:rPr lang="en-US" i="1">
                            <a:solidFill>
                              <a:srgbClr val="FFFF00"/>
                            </a:solidFill>
                            <a:latin typeface="Cambria Math" panose="02040503050406030204" pitchFamily="18" charset="0"/>
                          </a:rPr>
                        </m:ctrlPr>
                      </m:sSubSupPr>
                      <m:e>
                        <m:r>
                          <a:rPr lang="en-US" i="1">
                            <a:solidFill>
                              <a:srgbClr val="FFFF00"/>
                            </a:solidFill>
                            <a:latin typeface="Cambria Math" panose="02040503050406030204" pitchFamily="18" charset="0"/>
                          </a:rPr>
                          <m:t>𝑀</m:t>
                        </m:r>
                      </m:e>
                      <m:sub>
                        <m:r>
                          <a:rPr lang="en-US" i="1">
                            <a:solidFill>
                              <a:srgbClr val="FFFF00"/>
                            </a:solidFill>
                            <a:latin typeface="Cambria Math" panose="02040503050406030204" pitchFamily="18" charset="0"/>
                          </a:rPr>
                          <m:t>𝑥</m:t>
                        </m:r>
                      </m:sub>
                      <m:sup>
                        <m:r>
                          <a:rPr lang="en-US" i="1">
                            <a:solidFill>
                              <a:srgbClr val="FFFF00"/>
                            </a:solidFill>
                            <a:latin typeface="Cambria Math" panose="02040503050406030204" pitchFamily="18" charset="0"/>
                          </a:rPr>
                          <m:t>2</m:t>
                        </m:r>
                      </m:sup>
                    </m:sSub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𝑅𝑥</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𝑅𝑓</m:t>
                    </m:r>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𝑚</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𝑥</m:t>
                            </m:r>
                          </m:sub>
                        </m:sSub>
                      </m:den>
                    </m:f>
                    <m:r>
                      <a:rPr lang="en-US" i="1">
                        <a:solidFill>
                          <a:srgbClr val="FFFF00"/>
                        </a:solidFill>
                        <a:latin typeface="Cambria Math" panose="02040503050406030204" pitchFamily="18" charset="0"/>
                      </a:rPr>
                      <m:t>  +</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r>
                      <a:rPr lang="en-US" i="1">
                        <a:solidFill>
                          <a:srgbClr val="FFFF00"/>
                        </a:solidFill>
                        <a:latin typeface="Cambria Math" panose="02040503050406030204" pitchFamily="18" charset="0"/>
                      </a:rPr>
                      <m:t>= </m:t>
                    </m:r>
                  </m:oMath>
                </a14:m>
                <a:r>
                  <a:rPr lang="en-US" dirty="0">
                    <a:solidFill>
                      <a:srgbClr val="FFFF00"/>
                    </a:solidFill>
                  </a:rPr>
                  <a:t>(20% - 2%)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18%</m:t>
                        </m:r>
                      </m:num>
                      <m:den>
                        <m:r>
                          <a:rPr lang="en-US" i="1">
                            <a:solidFill>
                              <a:srgbClr val="FFFF00"/>
                            </a:solidFill>
                            <a:latin typeface="Cambria Math" panose="02040503050406030204" pitchFamily="18" charset="0"/>
                          </a:rPr>
                          <m:t>36%</m:t>
                        </m:r>
                      </m:den>
                    </m:f>
                  </m:oMath>
                </a14:m>
                <a:r>
                  <a:rPr lang="en-US" dirty="0">
                    <a:solidFill>
                      <a:srgbClr val="FFFF00"/>
                    </a:solidFill>
                  </a:rPr>
                  <a:t> + 2% = 11.000%</a:t>
                </a:r>
              </a:p>
              <a:p>
                <a:pPr marL="231775" lvl="1" indent="0">
                  <a:buNone/>
                </a:pPr>
                <a:endParaRPr lang="en-US" dirty="0"/>
              </a:p>
              <a:p>
                <a:pPr marL="231775" lvl="1" indent="0">
                  <a:buNone/>
                </a:pPr>
                <a:r>
                  <a:rPr lang="en-US" dirty="0"/>
                  <a:t>From the calculations above the analyst can conclude that despite the absolute return for portfolio X of 20% is higher than portfolio Z’s 19.0%, portfolio Z has a significant higher M</a:t>
                </a:r>
                <a:r>
                  <a:rPr lang="en-US" baseline="30000" dirty="0"/>
                  <a:t>2</a:t>
                </a:r>
                <a:r>
                  <a:rPr lang="en-US" dirty="0"/>
                  <a:t> of 13.769% versus 11.00%. </a:t>
                </a:r>
              </a:p>
              <a:p>
                <a:pPr marL="0" indent="0">
                  <a:buNone/>
                </a:pPr>
                <a:endParaRPr lang="en-US" sz="2000" dirty="0"/>
              </a:p>
              <a:p>
                <a:pPr marL="231775" lvl="1" indent="0">
                  <a:buNone/>
                </a:pPr>
                <a:endParaRPr lang="en-US"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859" t="-1647"/>
                </a:stretch>
              </a:blipFill>
            </p:spPr>
            <p:txBody>
              <a:bodyPr/>
              <a:lstStyle/>
              <a:p>
                <a:r>
                  <a:rPr lang="en-US">
                    <a:noFill/>
                  </a:rPr>
                  <a:t> </a:t>
                </a:r>
              </a:p>
            </p:txBody>
          </p:sp>
        </mc:Fallback>
      </mc:AlternateContent>
    </p:spTree>
    <p:extLst>
      <p:ext uri="{BB962C8B-B14F-4D97-AF65-F5344CB8AC3E}">
        <p14:creationId xmlns:p14="http://schemas.microsoft.com/office/powerpoint/2010/main" val="22371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4ECD-4274-41C6-8CDF-7BF649CCDEE9}"/>
              </a:ext>
            </a:extLst>
          </p:cNvPr>
          <p:cNvSpPr>
            <a:spLocks noGrp="1"/>
          </p:cNvSpPr>
          <p:nvPr>
            <p:ph type="title"/>
          </p:nvPr>
        </p:nvSpPr>
        <p:spPr>
          <a:xfrm>
            <a:off x="1522413" y="381000"/>
            <a:ext cx="9144001" cy="685800"/>
          </a:xfrm>
        </p:spPr>
        <p:txBody>
          <a:bodyPr/>
          <a:lstStyle/>
          <a:p>
            <a:r>
              <a:rPr lang="en-US" b="1" dirty="0"/>
              <a:t>PORTFOLIO PERFORMANCE RATIOS</a:t>
            </a:r>
            <a:endParaRPr lang="en-US" dirty="0"/>
          </a:p>
        </p:txBody>
      </p:sp>
      <p:sp>
        <p:nvSpPr>
          <p:cNvPr id="3" name="Content Placeholder 2">
            <a:extLst>
              <a:ext uri="{FF2B5EF4-FFF2-40B4-BE49-F238E27FC236}">
                <a16:creationId xmlns:a16="http://schemas.microsoft.com/office/drawing/2014/main" id="{AEAE1A2B-6C23-4909-9DF4-C5094EDDC2BC}"/>
              </a:ext>
            </a:extLst>
          </p:cNvPr>
          <p:cNvSpPr>
            <a:spLocks noGrp="1"/>
          </p:cNvSpPr>
          <p:nvPr>
            <p:ph idx="1"/>
          </p:nvPr>
        </p:nvSpPr>
        <p:spPr>
          <a:xfrm>
            <a:off x="1522413" y="1219200"/>
            <a:ext cx="9134391" cy="4800600"/>
          </a:xfrm>
        </p:spPr>
        <p:txBody>
          <a:bodyPr/>
          <a:lstStyle/>
          <a:p>
            <a:pPr marL="0" indent="0">
              <a:buNone/>
            </a:pPr>
            <a:r>
              <a:rPr lang="en-US" dirty="0">
                <a:solidFill>
                  <a:srgbClr val="FFFF00"/>
                </a:solidFill>
              </a:rPr>
              <a:t>EXAMPLE OF COMPARING TWO PORTFOLIOS AND THE MARKET</a:t>
            </a:r>
            <a:r>
              <a:rPr lang="en-US" dirty="0"/>
              <a:t>: Figure 4.4 below compares the measurements portfolio Z to portfolio X and as compared to the stock market benchmark.</a:t>
            </a:r>
          </a:p>
          <a:p>
            <a:endParaRPr lang="en-US" dirty="0"/>
          </a:p>
        </p:txBody>
      </p:sp>
      <p:pic>
        <p:nvPicPr>
          <p:cNvPr id="5" name="Picture 4">
            <a:extLst>
              <a:ext uri="{FF2B5EF4-FFF2-40B4-BE49-F238E27FC236}">
                <a16:creationId xmlns:a16="http://schemas.microsoft.com/office/drawing/2014/main" id="{D8D1ABA9-DCFE-4D7D-805E-168D19E71526}"/>
              </a:ext>
            </a:extLst>
          </p:cNvPr>
          <p:cNvPicPr>
            <a:picLocks noChangeAspect="1"/>
          </p:cNvPicPr>
          <p:nvPr/>
        </p:nvPicPr>
        <p:blipFill>
          <a:blip r:embed="rId2"/>
          <a:stretch>
            <a:fillRect/>
          </a:stretch>
        </p:blipFill>
        <p:spPr>
          <a:xfrm>
            <a:off x="1674812" y="2514600"/>
            <a:ext cx="8673830" cy="3810000"/>
          </a:xfrm>
          <a:prstGeom prst="rect">
            <a:avLst/>
          </a:prstGeom>
          <a:solidFill>
            <a:schemeClr val="tx2"/>
          </a:solidFill>
        </p:spPr>
      </p:pic>
    </p:spTree>
    <p:extLst>
      <p:ext uri="{BB962C8B-B14F-4D97-AF65-F5344CB8AC3E}">
        <p14:creationId xmlns:p14="http://schemas.microsoft.com/office/powerpoint/2010/main" val="1188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E7AD-2564-4FA6-A5BF-4A1CD226FC9F}"/>
              </a:ext>
            </a:extLst>
          </p:cNvPr>
          <p:cNvSpPr>
            <a:spLocks noGrp="1"/>
          </p:cNvSpPr>
          <p:nvPr>
            <p:ph type="title"/>
          </p:nvPr>
        </p:nvSpPr>
        <p:spPr>
          <a:xfrm>
            <a:off x="1522413" y="381000"/>
            <a:ext cx="9144001" cy="762000"/>
          </a:xfrm>
        </p:spPr>
        <p:txBody>
          <a:bodyPr>
            <a:normAutofit fontScale="90000"/>
          </a:bodyPr>
          <a:lstStyle/>
          <a:p>
            <a:r>
              <a:rPr lang="en-US" dirty="0"/>
              <a:t>Last 3 Weeks of Review – Portfolio Management</a:t>
            </a:r>
          </a:p>
        </p:txBody>
      </p:sp>
      <p:sp>
        <p:nvSpPr>
          <p:cNvPr id="3" name="Content Placeholder 2">
            <a:extLst>
              <a:ext uri="{FF2B5EF4-FFF2-40B4-BE49-F238E27FC236}">
                <a16:creationId xmlns:a16="http://schemas.microsoft.com/office/drawing/2014/main" id="{0BDC6CC4-7B3C-4822-A466-365645D554B7}"/>
              </a:ext>
            </a:extLst>
          </p:cNvPr>
          <p:cNvSpPr>
            <a:spLocks noGrp="1"/>
          </p:cNvSpPr>
          <p:nvPr>
            <p:ph idx="1"/>
          </p:nvPr>
        </p:nvSpPr>
        <p:spPr>
          <a:xfrm>
            <a:off x="1560014" y="1447800"/>
            <a:ext cx="9296399" cy="4572001"/>
          </a:xfrm>
        </p:spPr>
        <p:txBody>
          <a:bodyPr>
            <a:normAutofit lnSpcReduction="10000"/>
          </a:bodyPr>
          <a:lstStyle/>
          <a:p>
            <a:r>
              <a:rPr lang="en-US" dirty="0"/>
              <a:t>Return (R) and </a:t>
            </a:r>
            <a:r>
              <a:rPr lang="en-US" u="sng" dirty="0"/>
              <a:t>Expected Return </a:t>
            </a:r>
            <a:r>
              <a:rPr lang="en-US" dirty="0"/>
              <a:t>(Er)</a:t>
            </a:r>
          </a:p>
          <a:p>
            <a:pPr lvl="1"/>
            <a:r>
              <a:rPr lang="en-US" dirty="0"/>
              <a:t>Historical Analysis – using the average</a:t>
            </a:r>
          </a:p>
          <a:p>
            <a:pPr lvl="1"/>
            <a:r>
              <a:rPr lang="en-US" dirty="0"/>
              <a:t>Scenario Analysis – using analyst’s consensus as a probability to weigh the average</a:t>
            </a:r>
          </a:p>
          <a:p>
            <a:r>
              <a:rPr lang="en-US" dirty="0"/>
              <a:t>Measuring </a:t>
            </a:r>
            <a:r>
              <a:rPr lang="en-US" u="sng" dirty="0"/>
              <a:t>Risk</a:t>
            </a:r>
            <a:r>
              <a:rPr lang="en-US" dirty="0"/>
              <a:t>  - Standard Deviation (</a:t>
            </a:r>
            <a:r>
              <a:rPr lang="el-GR" dirty="0">
                <a:latin typeface="Calibri" panose="020F0502020204030204" pitchFamily="34" charset="0"/>
                <a:cs typeface="Calibri" panose="020F0502020204030204" pitchFamily="34" charset="0"/>
              </a:rPr>
              <a:t>σ</a:t>
            </a:r>
            <a:r>
              <a:rPr lang="en-US" dirty="0">
                <a:latin typeface="Calibri" panose="020F0502020204030204" pitchFamily="34" charset="0"/>
                <a:cs typeface="Calibri" panose="020F0502020204030204" pitchFamily="34" charset="0"/>
              </a:rPr>
              <a:t>)</a:t>
            </a:r>
          </a:p>
          <a:p>
            <a:r>
              <a:rPr lang="en-US" u="sng" dirty="0">
                <a:latin typeface="Calibri" panose="020F0502020204030204" pitchFamily="34" charset="0"/>
                <a:cs typeface="Calibri" panose="020F0502020204030204" pitchFamily="34" charset="0"/>
              </a:rPr>
              <a:t>Allocation</a:t>
            </a:r>
            <a:r>
              <a:rPr lang="en-US" dirty="0">
                <a:latin typeface="Calibri" panose="020F0502020204030204" pitchFamily="34" charset="0"/>
                <a:cs typeface="Calibri" panose="020F0502020204030204" pitchFamily="34" charset="0"/>
              </a:rPr>
              <a:t>: Modern Portfolio Theory - Reducing Risk through Allocation </a:t>
            </a:r>
          </a:p>
          <a:p>
            <a:r>
              <a:rPr lang="en-US" u="sng" dirty="0">
                <a:latin typeface="Calibri" panose="020F0502020204030204" pitchFamily="34" charset="0"/>
                <a:cs typeface="Calibri" panose="020F0502020204030204" pitchFamily="34" charset="0"/>
              </a:rPr>
              <a:t>Correlation</a:t>
            </a:r>
            <a:r>
              <a:rPr lang="en-US" dirty="0">
                <a:latin typeface="Calibri" panose="020F0502020204030204" pitchFamily="34" charset="0"/>
                <a:cs typeface="Calibri" panose="020F0502020204030204" pitchFamily="34" charset="0"/>
              </a:rPr>
              <a:t> (measured between -1 to 1) of two assets – achieving Efficiency and Efficient frontiers</a:t>
            </a:r>
          </a:p>
          <a:p>
            <a:r>
              <a:rPr lang="en-US" u="sng" dirty="0">
                <a:latin typeface="Calibri" panose="020F0502020204030204" pitchFamily="34" charset="0"/>
                <a:cs typeface="Calibri" panose="020F0502020204030204" pitchFamily="34" charset="0"/>
              </a:rPr>
              <a:t>Beta Coefficient </a:t>
            </a:r>
            <a:r>
              <a:rPr lang="en-US" dirty="0">
                <a:latin typeface="Calibri" panose="020F0502020204030204" pitchFamily="34" charset="0"/>
                <a:cs typeface="Calibri" panose="020F0502020204030204" pitchFamily="34" charset="0"/>
              </a:rPr>
              <a:t>– Uisng Beta as a factor to measure Return Expectation once you have the view on the market</a:t>
            </a:r>
          </a:p>
          <a:p>
            <a:r>
              <a:rPr lang="en-US" u="sng" dirty="0">
                <a:latin typeface="Calibri" panose="020F0502020204030204" pitchFamily="34" charset="0"/>
                <a:cs typeface="Calibri" panose="020F0502020204030204" pitchFamily="34" charset="0"/>
              </a:rPr>
              <a:t>CAPM</a:t>
            </a:r>
            <a:r>
              <a:rPr lang="en-US" dirty="0">
                <a:latin typeface="Calibri" panose="020F0502020204030204" pitchFamily="34" charset="0"/>
                <a:cs typeface="Calibri" panose="020F0502020204030204" pitchFamily="34" charset="0"/>
              </a:rPr>
              <a:t> – Formula used to measure such expectation.</a:t>
            </a:r>
          </a:p>
          <a:p>
            <a:endParaRPr lang="en-US" dirty="0"/>
          </a:p>
        </p:txBody>
      </p:sp>
    </p:spTree>
    <p:extLst>
      <p:ext uri="{BB962C8B-B14F-4D97-AF65-F5344CB8AC3E}">
        <p14:creationId xmlns:p14="http://schemas.microsoft.com/office/powerpoint/2010/main" val="249073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79412" y="457200"/>
            <a:ext cx="10363199" cy="762000"/>
          </a:xfrm>
        </p:spPr>
        <p:txBody>
          <a:bodyPr>
            <a:normAutofit fontScale="90000"/>
          </a:bodyPr>
          <a:lstStyle/>
          <a:p>
            <a:r>
              <a:rPr lang="en-US" b="1" dirty="0"/>
              <a:t>PORTFOLIO PERFORMANCE RATIOS</a:t>
            </a:r>
            <a:br>
              <a:rPr lang="en-US" b="1" dirty="0"/>
            </a:br>
            <a:r>
              <a:rPr lang="en-US" dirty="0">
                <a:solidFill>
                  <a:srgbClr val="FFFF00"/>
                </a:solidFill>
              </a:rPr>
              <a:t>Other Useful Portfolio Analysis Ratios</a:t>
            </a:r>
            <a:endParaRPr lang="en-US"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231775" lvl="1" indent="0">
                  <a:buNone/>
                </a:pPr>
                <a:endParaRPr lang="en-US" sz="2800" b="1" dirty="0"/>
              </a:p>
              <a:p>
                <a:pPr marL="231775" lvl="1" indent="0">
                  <a:buNone/>
                </a:pPr>
                <a:r>
                  <a:rPr lang="en-US" sz="2800" b="1" dirty="0"/>
                  <a:t>Burke Ratio </a:t>
                </a:r>
                <a:r>
                  <a:rPr lang="en-US" b="1" dirty="0"/>
                  <a:t>(based on Drawdowns instead of Standard Deviation)</a:t>
                </a:r>
                <a:endParaRPr lang="en-US" sz="2800" b="1" dirty="0"/>
              </a:p>
              <a:p>
                <a:pPr marL="231775" lvl="1" indent="0">
                  <a:buNone/>
                </a:pPr>
                <a:r>
                  <a:rPr lang="en-US" b="1" dirty="0"/>
                  <a:t>The Burke ratio, also referred to as “a sharper Sharpe ratio”, is similar to the Sharpe Ratio in that it also measures the risk-adjusted performance of the portfolio. It uses the same numerator of Rp – Rf, but instead of using the portfolio’s standard deviation as the denominator, the Burke ratio uses the concept of drawdowns.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𝐵𝑅</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b="0" i="1" smtClean="0">
                              <a:solidFill>
                                <a:srgbClr val="FFFF00"/>
                              </a:solidFill>
                              <a:latin typeface="Cambria Math" panose="02040503050406030204" pitchFamily="18" charset="0"/>
                            </a:rPr>
                            <m:t>𝑅𝑝</m:t>
                          </m:r>
                          <m:r>
                            <a:rPr lang="en-US"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𝑓</m:t>
                              </m:r>
                            </m:sub>
                          </m:sSub>
                        </m:num>
                        <m:den>
                          <m:sSup>
                            <m:sSupPr>
                              <m:ctrlPr>
                                <a:rPr lang="en-US" i="1">
                                  <a:solidFill>
                                    <a:srgbClr val="FFFF00"/>
                                  </a:solidFill>
                                  <a:latin typeface="Cambria Math" panose="02040503050406030204" pitchFamily="18" charset="0"/>
                                </a:rPr>
                              </m:ctrlPr>
                            </m:sSupPr>
                            <m:e>
                              <m:acc>
                                <m:accPr>
                                  <m:chr m:val="̇"/>
                                  <m:ctrlPr>
                                    <a:rPr lang="en-US" i="1">
                                      <a:solidFill>
                                        <a:srgbClr val="FFFF00"/>
                                      </a:solidFill>
                                      <a:latin typeface="Cambria Math" panose="02040503050406030204" pitchFamily="18" charset="0"/>
                                    </a:rPr>
                                  </m:ctrlPr>
                                </m:accPr>
                                <m:e>
                                  <m:r>
                                    <a:rPr lang="en-US" i="1">
                                      <a:solidFill>
                                        <a:srgbClr val="FFFF00"/>
                                      </a:solidFill>
                                      <a:latin typeface="Cambria Math" panose="02040503050406030204" pitchFamily="18" charset="0"/>
                                    </a:rPr>
                                    <m:t>𝐷</m:t>
                                  </m:r>
                                </m:e>
                              </m:acc>
                            </m:e>
                            <m:sup>
                              <m:r>
                                <a:rPr lang="en-US" i="1">
                                  <a:solidFill>
                                    <a:srgbClr val="FFFF00"/>
                                  </a:solidFill>
                                  <a:latin typeface="Cambria Math" panose="02040503050406030204" pitchFamily="18" charset="0"/>
                                </a:rPr>
                                <m:t>2</m:t>
                              </m:r>
                            </m:sup>
                          </m:sSup>
                        </m:den>
                      </m:f>
                    </m:oMath>
                  </m:oMathPara>
                </a14:m>
                <a:endParaRPr lang="en-US" sz="2000" dirty="0"/>
              </a:p>
              <a:p>
                <a:pPr marL="231775" lvl="1" indent="0">
                  <a:buNone/>
                </a:pPr>
                <a:r>
                  <a:rPr lang="en-US" dirty="0"/>
                  <a:t>Where, </a:t>
                </a:r>
                <a14:m>
                  <m:oMath xmlns:m="http://schemas.openxmlformats.org/officeDocument/2006/math">
                    <m:r>
                      <a:rPr lang="en-US" i="1">
                        <a:latin typeface="Cambria Math" panose="02040503050406030204" pitchFamily="18" charset="0"/>
                      </a:rPr>
                      <m:t>𝑅𝑝</m:t>
                    </m:r>
                  </m:oMath>
                </a14:m>
                <a:r>
                  <a:rPr lang="en-US" dirty="0"/>
                  <a:t> is the portfolio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𝑓</m:t>
                        </m:r>
                      </m:sub>
                    </m:sSub>
                  </m:oMath>
                </a14:m>
                <a:r>
                  <a:rPr lang="en-US" dirty="0"/>
                  <a:t>is the risk-free return and D is the drawdown. </a:t>
                </a:r>
                <a:endParaRPr lang="en-US" sz="1600" dirty="0"/>
              </a:p>
              <a:p>
                <a:pPr marL="231775" lvl="1" indent="0">
                  <a:buNone/>
                </a:pPr>
                <a:endParaRPr lang="en-US" sz="2800" b="1"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r="-698"/>
                </a:stretch>
              </a:blipFill>
            </p:spPr>
            <p:txBody>
              <a:bodyPr/>
              <a:lstStyle/>
              <a:p>
                <a:r>
                  <a:rPr lang="en-US">
                    <a:noFill/>
                  </a:rPr>
                  <a:t> </a:t>
                </a:r>
              </a:p>
            </p:txBody>
          </p:sp>
        </mc:Fallback>
      </mc:AlternateContent>
    </p:spTree>
    <p:extLst>
      <p:ext uri="{BB962C8B-B14F-4D97-AF65-F5344CB8AC3E}">
        <p14:creationId xmlns:p14="http://schemas.microsoft.com/office/powerpoint/2010/main" val="150084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79412" y="457200"/>
            <a:ext cx="10363199" cy="762000"/>
          </a:xfrm>
        </p:spPr>
        <p:txBody>
          <a:bodyPr>
            <a:normAutofit fontScale="90000"/>
          </a:bodyPr>
          <a:lstStyle/>
          <a:p>
            <a:r>
              <a:rPr lang="en-US" b="1" dirty="0"/>
              <a:t>PORTFOLIO PERFORMANCE RATIOS</a:t>
            </a:r>
            <a:br>
              <a:rPr lang="en-US" b="1" dirty="0"/>
            </a:br>
            <a:r>
              <a:rPr lang="en-US" dirty="0">
                <a:solidFill>
                  <a:srgbClr val="FFFF00"/>
                </a:solidFill>
              </a:rPr>
              <a:t>Other Useful Portfolio Analysis Ratios</a:t>
            </a:r>
            <a:endParaRPr lang="en-US"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pPr marL="231775" lvl="1" indent="0">
                  <a:buNone/>
                </a:pPr>
                <a:endParaRPr lang="en-US" sz="2800" b="1" dirty="0"/>
              </a:p>
              <a:p>
                <a:pPr marL="231775" lvl="1" indent="0">
                  <a:buNone/>
                </a:pPr>
                <a:r>
                  <a:rPr lang="en-US" sz="2800" b="1" dirty="0"/>
                  <a:t>Omega Ratio </a:t>
                </a:r>
                <a:r>
                  <a:rPr lang="en-US" b="1" dirty="0"/>
                  <a:t>(based on Min/Max Variance instead of Standard Deviation)</a:t>
                </a:r>
                <a:endParaRPr lang="en-US" dirty="0"/>
              </a:p>
              <a:p>
                <a:pPr marL="231775" lvl="1" indent="0">
                  <a:buNone/>
                </a:pPr>
                <a:r>
                  <a:rPr lang="en-US" b="1" dirty="0"/>
                  <a:t>This ratio is similar to the Sharpe ratio in that it compares the return to volatility. The Omega ratio, however, uses the higher points of distribution, arguing that these points could show a better assessment of volatility. It is done to combat the tendency of a distribution to be asymmetric with tail risk or negative skewness. </a:t>
                </a:r>
                <a:r>
                  <a:rPr lang="en-US" dirty="0"/>
                  <a:t>The formula is a little complex but is written as follows:</a:t>
                </a:r>
                <a:endParaRPr lang="en-US" sz="2000" dirty="0"/>
              </a:p>
              <a:p>
                <a:pPr marL="0" indent="0">
                  <a:buNone/>
                </a:pPr>
                <a:r>
                  <a:rPr lang="en-US" dirty="0"/>
                  <a:t> </a:t>
                </a:r>
                <a:endParaRPr lang="en-US" sz="2000"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𝛺</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nary>
                            <m:naryPr>
                              <m:limLoc m:val="subSup"/>
                              <m:grow m:val="on"/>
                              <m:ctrlPr>
                                <a:rPr lang="en-US" i="1">
                                  <a:solidFill>
                                    <a:srgbClr val="FFFF00"/>
                                  </a:solidFill>
                                  <a:latin typeface="Cambria Math" panose="02040503050406030204" pitchFamily="18" charset="0"/>
                                </a:rPr>
                              </m:ctrlPr>
                            </m:naryPr>
                            <m:sub>
                              <m:r>
                                <a:rPr lang="en-US" i="1">
                                  <a:solidFill>
                                    <a:srgbClr val="FFFF00"/>
                                  </a:solidFill>
                                  <a:latin typeface="Cambria Math" panose="02040503050406030204" pitchFamily="18" charset="0"/>
                                </a:rPr>
                                <m:t>𝐸𝑅𝑝</m:t>
                              </m:r>
                            </m:sub>
                            <m:sup>
                              <m:r>
                                <a:rPr lang="en-US" i="1">
                                  <a:solidFill>
                                    <a:srgbClr val="FFFF00"/>
                                  </a:solidFill>
                                  <a:latin typeface="Cambria Math" panose="02040503050406030204" pitchFamily="18" charset="0"/>
                                </a:rPr>
                                <m:t>∞</m:t>
                              </m:r>
                            </m:sup>
                            <m:e>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𝐹</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𝑥</m:t>
                                      </m:r>
                                    </m:e>
                                  </m:d>
                                </m:e>
                              </m:d>
                              <m:r>
                                <a:rPr lang="en-US" i="1">
                                  <a:solidFill>
                                    <a:srgbClr val="FFFF00"/>
                                  </a:solidFill>
                                  <a:latin typeface="Cambria Math" panose="02040503050406030204" pitchFamily="18" charset="0"/>
                                </a:rPr>
                                <m:t>𝑑𝑥</m:t>
                              </m:r>
                            </m:e>
                          </m:nary>
                        </m:num>
                        <m:den>
                          <m:nary>
                            <m:naryPr>
                              <m:limLoc m:val="subSup"/>
                              <m:ctrlPr>
                                <a:rPr lang="en-US" i="1">
                                  <a:solidFill>
                                    <a:srgbClr val="FFFF00"/>
                                  </a:solidFill>
                                  <a:latin typeface="Cambria Math" panose="02040503050406030204" pitchFamily="18" charset="0"/>
                                </a:rPr>
                              </m:ctrlPr>
                            </m:naryPr>
                            <m:sub>
                              <m:r>
                                <a:rPr lang="en-US" i="1">
                                  <a:solidFill>
                                    <a:srgbClr val="FFFF00"/>
                                  </a:solidFill>
                                  <a:latin typeface="Cambria Math" panose="02040503050406030204" pitchFamily="18" charset="0"/>
                                </a:rPr>
                                <m:t>−∞</m:t>
                              </m:r>
                            </m:sub>
                            <m:sup>
                              <m:r>
                                <a:rPr lang="en-US" i="1">
                                  <a:solidFill>
                                    <a:srgbClr val="FFFF00"/>
                                  </a:solidFill>
                                  <a:latin typeface="Cambria Math" panose="02040503050406030204" pitchFamily="18" charset="0"/>
                                </a:rPr>
                                <m:t>𝐸𝑅𝑝</m:t>
                              </m:r>
                            </m:sup>
                            <m:e>
                              <m:r>
                                <a:rPr lang="en-US" i="1">
                                  <a:solidFill>
                                    <a:srgbClr val="FFFF00"/>
                                  </a:solidFill>
                                  <a:latin typeface="Cambria Math" panose="02040503050406030204" pitchFamily="18" charset="0"/>
                                </a:rPr>
                                <m:t>𝐹</m:t>
                              </m:r>
                              <m:r>
                                <a:rPr lang="en-US" i="1">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𝑥</m:t>
                                  </m:r>
                                </m:e>
                              </m:d>
                              <m:r>
                                <a:rPr lang="en-US" i="1">
                                  <a:solidFill>
                                    <a:srgbClr val="FFFF00"/>
                                  </a:solidFill>
                                  <a:latin typeface="Cambria Math" panose="02040503050406030204" pitchFamily="18" charset="0"/>
                                </a:rPr>
                                <m:t>𝑑𝑥</m:t>
                              </m:r>
                            </m:e>
                          </m:nary>
                        </m:den>
                      </m:f>
                    </m:oMath>
                  </m:oMathPara>
                </a14:m>
                <a:endParaRPr lang="en-US" sz="2000" dirty="0"/>
              </a:p>
              <a:p>
                <a:pPr marL="231775" lvl="1" indent="0">
                  <a:buNone/>
                </a:pPr>
                <a:endParaRPr lang="en-US" dirty="0"/>
              </a:p>
              <a:p>
                <a:pPr marL="231775" lvl="1" indent="0">
                  <a:buNone/>
                </a:pPr>
                <a:r>
                  <a:rPr lang="en-US" dirty="0"/>
                  <a:t>Where, F(x) is the cumulative probability distribution function of the returns</a:t>
                </a:r>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78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79412" y="304800"/>
            <a:ext cx="10363199" cy="762000"/>
          </a:xfrm>
        </p:spPr>
        <p:txBody>
          <a:bodyPr>
            <a:normAutofit fontScale="90000"/>
          </a:bodyPr>
          <a:lstStyle/>
          <a:p>
            <a:r>
              <a:rPr lang="en-US" b="1" dirty="0"/>
              <a:t>PORTFOLIO PERFORMANCE RATIOS</a:t>
            </a:r>
            <a:br>
              <a:rPr lang="en-US" b="1" dirty="0"/>
            </a:br>
            <a:r>
              <a:rPr lang="en-US" dirty="0">
                <a:solidFill>
                  <a:srgbClr val="FFFF00"/>
                </a:solidFill>
              </a:rPr>
              <a:t>Other Useful Portfolio Analysis Ratios</a:t>
            </a:r>
            <a:endParaRPr lang="en-US"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fontScale="85000" lnSpcReduction="20000"/>
              </a:bodyPr>
              <a:lstStyle/>
              <a:p>
                <a:pPr fontAlgn="base"/>
                <a:r>
                  <a:rPr lang="en-US" sz="2800" b="1" dirty="0"/>
                  <a:t>Sortino Ratio </a:t>
                </a:r>
                <a:r>
                  <a:rPr lang="en-US" sz="2000" b="1" dirty="0"/>
                  <a:t>(based on Loses instead of Standard Deviation) </a:t>
                </a:r>
              </a:p>
              <a:p>
                <a:pPr marL="231775" lvl="1" indent="0" fontAlgn="base">
                  <a:buNone/>
                </a:pPr>
                <a:r>
                  <a:rPr lang="en-US" b="1" dirty="0"/>
                  <a:t>The Sortino Ratio is a ratio that adjusts for trading losses</a:t>
                </a:r>
                <a:r>
                  <a:rPr lang="en-US" dirty="0"/>
                  <a:t>. Using the standard deviation, the basis of calculating the Sharpe ratio, the measure is penalized by both downside and upside volatility. Sometimes investors will like to show the sudden uptick in their portfolio based on decisions they’ve made and using the Sharpe ratio might not make this as obvious as one might desire. This is due to the fact that it is offset by the series of historical downsides and upsides equally. The Sortino Ratio on the other hand only penalizes downside risk. The formula is as follows:</a:t>
                </a:r>
              </a:p>
              <a:p>
                <a:pPr marL="231775" lvl="1" indent="0" fontAlgn="base">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𝑆𝑜𝑅</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𝐸𝑅𝑝</m:t>
                              </m:r>
                            </m:e>
                            <m:sub>
                              <m:r>
                                <a:rPr lang="en-US" i="1">
                                  <a:solidFill>
                                    <a:srgbClr val="FFFF00"/>
                                  </a:solidFill>
                                  <a:latin typeface="Cambria Math" panose="02040503050406030204" pitchFamily="18" charset="0"/>
                                </a:rPr>
                                <m:t> </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𝑑</m:t>
                              </m:r>
                            </m:sub>
                          </m:sSub>
                        </m:den>
                      </m:f>
                    </m:oMath>
                  </m:oMathPara>
                </a14:m>
                <a:endParaRPr lang="en-US" dirty="0"/>
              </a:p>
              <a:p>
                <a:pPr marL="231775" lvl="1" indent="0">
                  <a:buNone/>
                </a:pPr>
                <a:r>
                  <a:rPr lang="en-US" dirty="0"/>
                  <a:t>Where, </a:t>
                </a:r>
                <a14:m>
                  <m:oMath xmlns:m="http://schemas.openxmlformats.org/officeDocument/2006/math">
                    <m:r>
                      <a:rPr lang="en-US" i="1">
                        <a:latin typeface="Cambria Math" panose="02040503050406030204" pitchFamily="18" charset="0"/>
                      </a:rPr>
                      <m:t>𝐸𝑅𝑝</m:t>
                    </m:r>
                  </m:oMath>
                </a14:m>
                <a:r>
                  <a:rPr lang="en-US" dirty="0"/>
                  <a:t> is the expected return of the portfolio, </a:t>
                </a:r>
                <a14:m>
                  <m:oMath xmlns:m="http://schemas.openxmlformats.org/officeDocument/2006/math">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 </m:t>
                        </m:r>
                      </m:sub>
                    </m:sSub>
                  </m:oMath>
                </a14:m>
                <a:r>
                  <a:rPr lang="en-US" dirty="0"/>
                  <a:t> is the risk-free rate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𝑑</m:t>
                        </m:r>
                      </m:sub>
                    </m:sSub>
                    <m:r>
                      <a:rPr lang="en-US" i="1">
                        <a:latin typeface="Cambria Math" panose="02040503050406030204" pitchFamily="18" charset="0"/>
                      </a:rPr>
                      <m:t> </m:t>
                    </m:r>
                  </m:oMath>
                </a14:m>
                <a:r>
                  <a:rPr lang="en-US" dirty="0"/>
                  <a:t>is the standard deviation of negative asset returns (downside risk). The downside risk is calculated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𝑑</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𝜌</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𝑝</m:t>
                                          </m:r>
                                        </m:sub>
                                      </m:sSub>
                                    </m:e>
                                  </m:d>
                                </m:e>
                                <m:sup>
                                  <m:r>
                                    <a:rPr lang="en-US" i="1">
                                      <a:latin typeface="Cambria Math" panose="02040503050406030204" pitchFamily="18" charset="0"/>
                                    </a:rPr>
                                    <m:t>2</m:t>
                                  </m:r>
                                </m:sup>
                              </m:sSup>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b="0" i="1" smtClean="0">
                                  <a:latin typeface="Cambria Math" panose="02040503050406030204" pitchFamily="18" charset="0"/>
                                </a:rPr>
                                <m:t>𝑛</m:t>
                              </m:r>
                            </m:den>
                          </m:f>
                        </m:e>
                      </m:rad>
                    </m:oMath>
                  </m:oMathPara>
                </a14:m>
                <a:endParaRPr lang="en-US" sz="2000" dirty="0"/>
              </a:p>
              <a:p>
                <a:pPr marL="231775" lvl="1" indent="0">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𝜌</m:t>
                        </m:r>
                      </m:sub>
                    </m:sSub>
                  </m:oMath>
                </a14:m>
                <a:r>
                  <a:rPr lang="en-US" dirty="0"/>
                  <a:t> are the historical returns of the portfolio, </a:t>
                </a:r>
                <a14:m>
                  <m:oMath xmlns:m="http://schemas.openxmlformats.org/officeDocument/2006/math">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𝑝</m:t>
                        </m:r>
                      </m:sub>
                    </m:sSub>
                  </m:oMath>
                </a14:m>
                <a:r>
                  <a:rPr lang="en-US" dirty="0"/>
                  <a:t> is Expected Return (threshold), </a:t>
                </a:r>
                <a14:m>
                  <m:oMath xmlns:m="http://schemas.openxmlformats.org/officeDocument/2006/math">
                    <m:r>
                      <a:rPr lang="en-US" i="1">
                        <a:latin typeface="Cambria Math" panose="02040503050406030204" pitchFamily="18" charset="0"/>
                      </a:rPr>
                      <m:t>𝑛</m:t>
                    </m:r>
                  </m:oMath>
                </a14:m>
                <a:r>
                  <a:rPr lang="en-US" dirty="0"/>
                  <a:t> is the number of years or observations,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represents the arguments that are tested if the returns are higher or lower than the expected return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𝑝</m:t>
                        </m:r>
                      </m:sub>
                    </m:sSub>
                    <m:r>
                      <a:rPr lang="en-US" i="1">
                        <a:latin typeface="Cambria Math" panose="02040503050406030204" pitchFamily="18" charset="0"/>
                      </a:rPr>
                      <m:t>)</m:t>
                    </m:r>
                  </m:oMath>
                </a14:m>
                <a:r>
                  <a:rPr lang="en-US" dirty="0"/>
                  <a:t> . For example,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 1 when total returns are higher than the target return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𝑝</m:t>
                        </m:r>
                      </m:sub>
                    </m:sSub>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 0 if the historical returns are equal to zero or higher than the target return</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𝑝</m:t>
                        </m:r>
                      </m:sub>
                    </m:sSub>
                    <m:r>
                      <a:rPr lang="en-US" i="1">
                        <a:latin typeface="Cambria Math" panose="02040503050406030204" pitchFamily="18" charset="0"/>
                      </a:rPr>
                      <m:t>)</m:t>
                    </m:r>
                  </m:oMath>
                </a14:m>
                <a:r>
                  <a:rPr lang="en-US" dirty="0"/>
                  <a:t>.</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752" t="-2706" r="-322"/>
                </a:stretch>
              </a:blipFill>
            </p:spPr>
            <p:txBody>
              <a:bodyPr/>
              <a:lstStyle/>
              <a:p>
                <a:r>
                  <a:rPr lang="en-US">
                    <a:noFill/>
                  </a:rPr>
                  <a:t> </a:t>
                </a:r>
              </a:p>
            </p:txBody>
          </p:sp>
        </mc:Fallback>
      </mc:AlternateContent>
    </p:spTree>
    <p:extLst>
      <p:ext uri="{BB962C8B-B14F-4D97-AF65-F5344CB8AC3E}">
        <p14:creationId xmlns:p14="http://schemas.microsoft.com/office/powerpoint/2010/main" val="264039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49494"/>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61655"/>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480421" y="318852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498799" y="4984957"/>
            <a:ext cx="6522456" cy="613891"/>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376495" y="2271213"/>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531826"/>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330132" y="5154293"/>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431368"/>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7546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3746" y="4984956"/>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7570" y="3052715"/>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8882047" y="3770957"/>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2976657"/>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2801350"/>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8" name="TextBox 17">
            <a:extLst>
              <a:ext uri="{FF2B5EF4-FFF2-40B4-BE49-F238E27FC236}">
                <a16:creationId xmlns:a16="http://schemas.microsoft.com/office/drawing/2014/main" id="{F905E2E4-C70E-468F-BCDB-EC314B7463E8}"/>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
        <p:nvSpPr>
          <p:cNvPr id="3" name="TextBox 2">
            <a:extLst>
              <a:ext uri="{FF2B5EF4-FFF2-40B4-BE49-F238E27FC236}">
                <a16:creationId xmlns:a16="http://schemas.microsoft.com/office/drawing/2014/main" id="{EF323F4B-A466-4C19-A101-7248A3BE01B4}"/>
              </a:ext>
            </a:extLst>
          </p:cNvPr>
          <p:cNvSpPr txBox="1"/>
          <p:nvPr/>
        </p:nvSpPr>
        <p:spPr>
          <a:xfrm>
            <a:off x="8353645" y="5779052"/>
            <a:ext cx="1138342" cy="461665"/>
          </a:xfrm>
          <a:prstGeom prst="rect">
            <a:avLst/>
          </a:prstGeom>
          <a:noFill/>
        </p:spPr>
        <p:txBody>
          <a:bodyPr wrap="square" rtlCol="0">
            <a:spAutoFit/>
          </a:bodyPr>
          <a:lstStyle/>
          <a:p>
            <a:r>
              <a:rPr lang="en-US" sz="2400" b="1" dirty="0"/>
              <a:t>TIME</a:t>
            </a:r>
          </a:p>
        </p:txBody>
      </p:sp>
      <p:sp>
        <p:nvSpPr>
          <p:cNvPr id="19" name="TextBox 18">
            <a:extLst>
              <a:ext uri="{FF2B5EF4-FFF2-40B4-BE49-F238E27FC236}">
                <a16:creationId xmlns:a16="http://schemas.microsoft.com/office/drawing/2014/main" id="{CFA3B0C9-4EFC-41CE-AC59-4DFCA793F821}"/>
              </a:ext>
            </a:extLst>
          </p:cNvPr>
          <p:cNvSpPr txBox="1"/>
          <p:nvPr/>
        </p:nvSpPr>
        <p:spPr>
          <a:xfrm rot="16200000">
            <a:off x="-214087" y="2752071"/>
            <a:ext cx="2367246" cy="830997"/>
          </a:xfrm>
          <a:prstGeom prst="rect">
            <a:avLst/>
          </a:prstGeom>
          <a:noFill/>
        </p:spPr>
        <p:txBody>
          <a:bodyPr wrap="square" rtlCol="0">
            <a:spAutoFit/>
          </a:bodyPr>
          <a:lstStyle/>
          <a:p>
            <a:r>
              <a:rPr lang="en-US" sz="2400" b="1" dirty="0"/>
              <a:t>RETURN</a:t>
            </a:r>
          </a:p>
          <a:p>
            <a:r>
              <a:rPr lang="en-US" sz="2400" b="1" dirty="0"/>
              <a:t>EXPECTATION</a:t>
            </a:r>
          </a:p>
        </p:txBody>
      </p:sp>
      <p:sp>
        <p:nvSpPr>
          <p:cNvPr id="11" name="Arrow: Down 10">
            <a:extLst>
              <a:ext uri="{FF2B5EF4-FFF2-40B4-BE49-F238E27FC236}">
                <a16:creationId xmlns:a16="http://schemas.microsoft.com/office/drawing/2014/main" id="{956D7B13-8183-4E35-8590-E455743C8628}"/>
              </a:ext>
            </a:extLst>
          </p:cNvPr>
          <p:cNvSpPr/>
          <p:nvPr/>
        </p:nvSpPr>
        <p:spPr>
          <a:xfrm>
            <a:off x="5408612" y="1905000"/>
            <a:ext cx="830998" cy="978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12A9184-6A0A-4800-9687-0E27EAD450A2}"/>
              </a:ext>
            </a:extLst>
          </p:cNvPr>
          <p:cNvSpPr/>
          <p:nvPr/>
        </p:nvSpPr>
        <p:spPr>
          <a:xfrm>
            <a:off x="6282840" y="1901611"/>
            <a:ext cx="830998" cy="978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6AA2DB37-4F64-4F55-8819-FE411D0115EF}"/>
              </a:ext>
            </a:extLst>
          </p:cNvPr>
          <p:cNvSpPr/>
          <p:nvPr/>
        </p:nvSpPr>
        <p:spPr>
          <a:xfrm>
            <a:off x="4555999" y="1922386"/>
            <a:ext cx="830998" cy="978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7D8D54B-7984-4A7B-834A-D227D96F779D}"/>
              </a:ext>
            </a:extLst>
          </p:cNvPr>
          <p:cNvSpPr txBox="1"/>
          <p:nvPr/>
        </p:nvSpPr>
        <p:spPr>
          <a:xfrm>
            <a:off x="3115508" y="1549223"/>
            <a:ext cx="5979654" cy="369332"/>
          </a:xfrm>
          <a:prstGeom prst="rect">
            <a:avLst/>
          </a:prstGeom>
          <a:noFill/>
        </p:spPr>
        <p:txBody>
          <a:bodyPr wrap="square" rtlCol="0">
            <a:spAutoFit/>
          </a:bodyPr>
          <a:lstStyle/>
          <a:p>
            <a:r>
              <a:rPr lang="en-US" b="1" dirty="0"/>
              <a:t>Economy, Government, Disasters, Market Systemic Risk</a:t>
            </a:r>
          </a:p>
        </p:txBody>
      </p:sp>
    </p:spTree>
    <p:extLst>
      <p:ext uri="{BB962C8B-B14F-4D97-AF65-F5344CB8AC3E}">
        <p14:creationId xmlns:p14="http://schemas.microsoft.com/office/powerpoint/2010/main" val="42854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84212" y="304800"/>
            <a:ext cx="3596607" cy="2667000"/>
          </a:xfrm>
        </p:spPr>
        <p:txBody>
          <a:bodyPr anchor="b">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type="body" sz="half" idx="2"/>
          </p:nvPr>
        </p:nvSpPr>
        <p:spPr>
          <a:xfrm>
            <a:off x="4951414" y="644894"/>
            <a:ext cx="3581399" cy="1371600"/>
          </a:xfrm>
        </p:spPr>
        <p:txBody>
          <a:bodyPr>
            <a:normAutofit/>
          </a:bodyPr>
          <a:lstStyle/>
          <a:p>
            <a:r>
              <a:rPr lang="en-US" b="1" dirty="0"/>
              <a:t>Historical Analysis Method</a:t>
            </a:r>
          </a:p>
          <a:p>
            <a:pPr marL="0" indent="0">
              <a:buNone/>
            </a:pPr>
            <a:endParaRPr lang="en-US" dirty="0"/>
          </a:p>
        </p:txBody>
      </p:sp>
      <p:pic>
        <p:nvPicPr>
          <p:cNvPr id="4" name="Picture 3">
            <a:extLst>
              <a:ext uri="{FF2B5EF4-FFF2-40B4-BE49-F238E27FC236}">
                <a16:creationId xmlns:a16="http://schemas.microsoft.com/office/drawing/2014/main" id="{8575A983-E0FA-46D3-A887-1682031A46FF}"/>
              </a:ext>
            </a:extLst>
          </p:cNvPr>
          <p:cNvPicPr>
            <a:picLocks noChangeAspect="1"/>
          </p:cNvPicPr>
          <p:nvPr/>
        </p:nvPicPr>
        <p:blipFill>
          <a:blip r:embed="rId2"/>
          <a:stretch>
            <a:fillRect/>
          </a:stretch>
        </p:blipFill>
        <p:spPr>
          <a:xfrm>
            <a:off x="4951414" y="1330694"/>
            <a:ext cx="6400800" cy="4044211"/>
          </a:xfrm>
          <a:prstGeom prst="rect">
            <a:avLst/>
          </a:prstGeom>
          <a:solidFill>
            <a:schemeClr val="tx2"/>
          </a:solidFill>
        </p:spPr>
      </p:pic>
      <p:pic>
        <p:nvPicPr>
          <p:cNvPr id="5" name="Picture 4">
            <a:extLst>
              <a:ext uri="{FF2B5EF4-FFF2-40B4-BE49-F238E27FC236}">
                <a16:creationId xmlns:a16="http://schemas.microsoft.com/office/drawing/2014/main" id="{C0116E0C-4A87-4104-A006-DB13C4444985}"/>
              </a:ext>
            </a:extLst>
          </p:cNvPr>
          <p:cNvPicPr>
            <a:picLocks noChangeAspect="1"/>
          </p:cNvPicPr>
          <p:nvPr/>
        </p:nvPicPr>
        <p:blipFill>
          <a:blip r:embed="rId3"/>
          <a:stretch>
            <a:fillRect/>
          </a:stretch>
        </p:blipFill>
        <p:spPr>
          <a:xfrm>
            <a:off x="836611" y="3133747"/>
            <a:ext cx="3745642" cy="2251370"/>
          </a:xfrm>
          <a:prstGeom prst="rect">
            <a:avLst/>
          </a:prstGeom>
        </p:spPr>
      </p:pic>
    </p:spTree>
    <p:extLst>
      <p:ext uri="{BB962C8B-B14F-4D97-AF65-F5344CB8AC3E}">
        <p14:creationId xmlns:p14="http://schemas.microsoft.com/office/powerpoint/2010/main" val="8448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0A75D1-ECD9-4C60-A6AC-40BBD61BF4CC}"/>
              </a:ext>
            </a:extLst>
          </p:cNvPr>
          <p:cNvPicPr>
            <a:picLocks noGrp="1" noChangeAspect="1"/>
          </p:cNvPicPr>
          <p:nvPr>
            <p:ph idx="1"/>
          </p:nvPr>
        </p:nvPicPr>
        <p:blipFill>
          <a:blip r:embed="rId2"/>
          <a:stretch>
            <a:fillRect/>
          </a:stretch>
        </p:blipFill>
        <p:spPr>
          <a:xfrm>
            <a:off x="1098431" y="68263"/>
            <a:ext cx="9991963" cy="6721475"/>
          </a:xfrm>
          <a:prstGeom prst="rect">
            <a:avLst/>
          </a:prstGeom>
          <a:solidFill>
            <a:schemeClr val="accent1">
              <a:tint val="20000"/>
            </a:schemeClr>
          </a:solidFill>
        </p:spPr>
      </p:pic>
    </p:spTree>
    <p:extLst>
      <p:ext uri="{BB962C8B-B14F-4D97-AF65-F5344CB8AC3E}">
        <p14:creationId xmlns:p14="http://schemas.microsoft.com/office/powerpoint/2010/main" val="333007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150812" y="150628"/>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150813" y="1143000"/>
                <a:ext cx="11887200" cy="5105400"/>
              </a:xfrm>
            </p:spPr>
            <p:txBody>
              <a:bodyPr>
                <a:normAutofit fontScale="92500"/>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i="1" dirty="0">
                    <a:solidFill>
                      <a:srgbClr val="FFFF00"/>
                    </a:solidFill>
                  </a:rPr>
                  <a:t>(</a:t>
                </a:r>
                <a:r>
                  <a:rPr lang="en-US" i="1" dirty="0" err="1">
                    <a:solidFill>
                      <a:srgbClr val="FFFF00"/>
                    </a:solidFill>
                  </a:rPr>
                  <a:t>Ws</a:t>
                </a:r>
                <a:r>
                  <a:rPr lang="en-US" i="1" dirty="0">
                    <a:solidFill>
                      <a:srgbClr val="FFFF00"/>
                    </a:solidFill>
                  </a:rPr>
                  <a:t> . Rs) + (Wb . </a:t>
                </a:r>
                <a:r>
                  <a:rPr lang="en-US" i="1" dirty="0" err="1">
                    <a:solidFill>
                      <a:srgbClr val="FFFF00"/>
                    </a:solidFill>
                  </a:rPr>
                  <a:t>Rb</a:t>
                </a:r>
                <a:r>
                  <a:rPr lang="en-US" i="1" dirty="0">
                    <a:solidFill>
                      <a:srgbClr val="FFFF00"/>
                    </a:solidFill>
                  </a:rPr>
                  <a:t>) =  </a:t>
                </a:r>
                <a:r>
                  <a:rPr lang="en-US" i="1" dirty="0"/>
                  <a:t>= (.60) (11.70%) + (.40) (4.25%) =  7.02% + 1.7% = </a:t>
                </a:r>
                <a:r>
                  <a:rPr lang="en-US" b="1" i="1" u="sng" dirty="0">
                    <a:solidFill>
                      <a:srgbClr val="FFFF00"/>
                    </a:solidFill>
                  </a:rPr>
                  <a:t>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r>
                  <a:rPr lang="en-US" dirty="0">
                    <a:solidFill>
                      <a:srgbClr val="FFFF00"/>
                    </a:solidFill>
                  </a:rPr>
                  <a:t>Variance = </a:t>
                </a:r>
                <a14:m>
                  <m:oMath xmlns:m="http://schemas.openxmlformats.org/officeDocument/2006/math">
                    <m:sSubSup>
                      <m:sSubSupPr>
                        <m:ctrlPr>
                          <a:rPr lang="en-US" i="1" smtClean="0">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solidFill>
                      <a:srgbClr val="FFFF00"/>
                    </a:solidFill>
                  </a:rPr>
                  <a:t>Standard Deviation = </a:t>
                </a:r>
                <a14:m>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 </m:t>
                        </m:r>
                      </m:sup>
                    </m:sSubSup>
                    <m:r>
                      <a:rPr lang="en-US">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r>
                          <a:rPr lang="en-US">
                            <a:solidFill>
                              <a:srgbClr val="FFFF00"/>
                            </a:solidFill>
                            <a:latin typeface="Cambria Math" panose="02040503050406030204" pitchFamily="18" charset="0"/>
                          </a:rPr>
                          <m:t> </m:t>
                        </m:r>
                      </m:sub>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sz="1800" i="1" dirty="0">
                  <a:solidFill>
                    <a:srgbClr val="FFFF00"/>
                  </a:solidFill>
                  <a:latin typeface="Cambria Math" panose="02040503050406030204" pitchFamily="18" charset="0"/>
                </a:endParaRPr>
              </a:p>
              <a:p>
                <a:pPr marL="0" indent="0">
                  <a:buNone/>
                </a:pPr>
                <a14:m>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e>
                    </m:rad>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.60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14.92</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(.40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sSubSup>
                      <m:sSubSupPr>
                        <m:ctrlPr>
                          <a:rPr lang="en-US" i="1" smtClean="0">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).(7.05</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+2</m:t>
                    </m:r>
                    <m:r>
                      <a:rPr lang="en-US" b="0" i="0" smtClean="0">
                        <a:solidFill>
                          <a:schemeClr val="tx1"/>
                        </a:solidFill>
                        <a:latin typeface="Cambria Math" panose="02040503050406030204" pitchFamily="18" charset="0"/>
                      </a:rPr>
                      <m:t> .(</m:t>
                    </m:r>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.60)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14.92</m:t>
                            </m:r>
                          </m:e>
                        </m:d>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smtClean="0">
                            <a:solidFill>
                              <a:schemeClr val="tx1"/>
                            </a:solidFill>
                            <a:latin typeface="Cambria Math" panose="02040503050406030204" pitchFamily="18" charset="0"/>
                          </a:rPr>
                        </m:ctrlPr>
                      </m:sSubSupPr>
                      <m:e>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.40</m:t>
                            </m:r>
                          </m:e>
                        </m:d>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7.05</m:t>
                            </m:r>
                          </m:e>
                        </m:d>
                      </m:e>
                      <m:sub>
                        <m:r>
                          <a:rPr lang="en-US">
                            <a:solidFill>
                              <a:schemeClr val="tx1"/>
                            </a:solidFill>
                            <a:latin typeface="Cambria Math" panose="02040503050406030204" pitchFamily="18" charset="0"/>
                          </a:rPr>
                          <m:t> </m:t>
                        </m:r>
                      </m:sub>
                      <m:sup>
                        <m:r>
                          <a:rPr lang="en-US" b="0" i="1" smtClean="0">
                            <a:solidFill>
                              <a:schemeClr val="tx1"/>
                            </a:solidFill>
                            <a:latin typeface="Cambria Math" panose="02040503050406030204" pitchFamily="18" charset="0"/>
                          </a:rPr>
                          <m:t> </m:t>
                        </m:r>
                      </m:sup>
                    </m:sSubSup>
                    <m:r>
                      <a:rPr lang="en-US" b="0" i="0" smtClean="0">
                        <a:solidFill>
                          <a:schemeClr val="tx1"/>
                        </a:solidFill>
                        <a:latin typeface="Cambria Math" panose="02040503050406030204" pitchFamily="18" charset="0"/>
                      </a:rPr>
                      <m:t>.(−0.97)</m:t>
                    </m:r>
                  </m:oMath>
                </a14:m>
                <a:r>
                  <a:rPr lang="en-US" b="1" dirty="0">
                    <a:solidFill>
                      <a:schemeClr val="tx1"/>
                    </a:solidFill>
                  </a:rPr>
                  <a:t>] = 6.24 or </a:t>
                </a:r>
                <a:r>
                  <a:rPr lang="en-US" b="1" i="1" u="sng" dirty="0">
                    <a:solidFill>
                      <a:srgbClr val="FFFF00"/>
                    </a:solidFill>
                  </a:rPr>
                  <a:t>6.24%</a:t>
                </a:r>
              </a:p>
            </p:txBody>
          </p:sp>
        </mc:Choice>
        <mc:Fallback xmlns="">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150813" y="1143000"/>
                <a:ext cx="11887200" cy="5105400"/>
              </a:xfrm>
              <a:blipFill>
                <a:blip r:embed="rId2"/>
                <a:stretch>
                  <a:fillRect l="-667" t="-836" r="-103" b="-956"/>
                </a:stretch>
              </a:blipFill>
            </p:spPr>
            <p:txBody>
              <a:bodyPr/>
              <a:lstStyle/>
              <a:p>
                <a:r>
                  <a:rPr lang="en-US">
                    <a:noFill/>
                  </a:rPr>
                  <a:t> </a:t>
                </a:r>
              </a:p>
            </p:txBody>
          </p:sp>
        </mc:Fallback>
      </mc:AlternateContent>
    </p:spTree>
    <p:extLst>
      <p:ext uri="{BB962C8B-B14F-4D97-AF65-F5344CB8AC3E}">
        <p14:creationId xmlns:p14="http://schemas.microsoft.com/office/powerpoint/2010/main" val="22416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74612" y="228600"/>
            <a:ext cx="11809413" cy="838200"/>
          </a:xfrm>
        </p:spPr>
        <p:txBody>
          <a:bodyPr>
            <a:normAutofit fontScale="90000"/>
          </a:bodyPr>
          <a:lstStyle/>
          <a:p>
            <a:r>
              <a:rPr lang="en-US" dirty="0"/>
              <a:t>Portfolio Management Performance Measurement: An Overview</a:t>
            </a:r>
            <a:endParaRPr lang="en-US" b="1"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227012" y="1371600"/>
            <a:ext cx="11734800" cy="4953000"/>
          </a:xfrm>
        </p:spPr>
        <p:txBody>
          <a:bodyPr>
            <a:normAutofit/>
          </a:bodyPr>
          <a:lstStyle/>
          <a:p>
            <a:r>
              <a:rPr lang="en-US" dirty="0"/>
              <a:t>There are many ways to measure the performance of a portfolio. </a:t>
            </a:r>
          </a:p>
          <a:p>
            <a:r>
              <a:rPr lang="en-US" dirty="0"/>
              <a:t>The most common method is to compare the performance against last year or against last few years, often called trend analysis. </a:t>
            </a:r>
          </a:p>
          <a:p>
            <a:r>
              <a:rPr lang="en-US" dirty="0"/>
              <a:t>Investors will always ask how the portfolio returns are performing from year to year.</a:t>
            </a:r>
          </a:p>
          <a:p>
            <a:r>
              <a:rPr lang="en-US" dirty="0"/>
              <a:t>However, displaying the trend analysis to an investor who is in the process of deciding whether to come into the fund is not enough. </a:t>
            </a:r>
          </a:p>
          <a:p>
            <a:r>
              <a:rPr lang="en-US" dirty="0"/>
              <a:t>The investor will demand a comparative analysis of portfolio performance against other portfolios, or against other asset classes, or the market. </a:t>
            </a:r>
          </a:p>
          <a:p>
            <a:r>
              <a:rPr lang="en-US" dirty="0"/>
              <a:t>These comparative measures include ratios such as the Sharpe ratio, CAPM, Jensen’s Alpha, and Treynor measure—all these are ratios that give the investor comfort about how the portfolio performed against the market or other assets.</a:t>
            </a:r>
          </a:p>
        </p:txBody>
      </p:sp>
    </p:spTree>
    <p:extLst>
      <p:ext uri="{BB962C8B-B14F-4D97-AF65-F5344CB8AC3E}">
        <p14:creationId xmlns:p14="http://schemas.microsoft.com/office/powerpoint/2010/main" val="28939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113780" y="228600"/>
            <a:ext cx="11809413" cy="609600"/>
          </a:xfrm>
        </p:spPr>
        <p:txBody>
          <a:bodyPr>
            <a:noAutofit/>
          </a:bodyPr>
          <a:lstStyle/>
          <a:p>
            <a:pPr marL="231775" lvl="1"/>
            <a:br>
              <a:rPr lang="en-US" sz="3200" b="1" dirty="0">
                <a:solidFill>
                  <a:schemeClr val="tx1"/>
                </a:solidFill>
              </a:rPr>
            </a:br>
            <a:r>
              <a:rPr lang="en-US" sz="3200" b="1" dirty="0">
                <a:solidFill>
                  <a:schemeClr val="tx1"/>
                </a:solidFill>
              </a:rPr>
              <a:t>Portfolio Efficiency to Optimization</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74612" y="1224643"/>
            <a:ext cx="5029200" cy="4267200"/>
          </a:xfrm>
        </p:spPr>
        <p:txBody>
          <a:bodyPr>
            <a:normAutofit/>
          </a:bodyPr>
          <a:lstStyle/>
          <a:p>
            <a:pPr marL="231775" lvl="1" indent="0">
              <a:buNone/>
            </a:pPr>
            <a:r>
              <a:rPr lang="en-US" dirty="0"/>
              <a:t>From the point of efficiency, the portfolio manager is seeking to achieve an even a higher return delta (rate of change), but as discussed, it will also come with higher risk. The optimization point is where the additional return, or the rate of change going from bonds to stocks, is lower than the rate of change of additional risk—basically, higher return delta at a lower risk delta. That achievement is called the optimum point and is the basis of the Sharpe ratio. Figure 4.3 shows a basic illustration of the optimization process. </a:t>
            </a:r>
          </a:p>
          <a:p>
            <a:pPr marL="231775" lvl="1" indent="0">
              <a:buNone/>
            </a:pPr>
            <a:endParaRPr lang="en-US" dirty="0"/>
          </a:p>
        </p:txBody>
      </p:sp>
      <p:pic>
        <p:nvPicPr>
          <p:cNvPr id="9" name="Picture 8">
            <a:extLst>
              <a:ext uri="{FF2B5EF4-FFF2-40B4-BE49-F238E27FC236}">
                <a16:creationId xmlns:a16="http://schemas.microsoft.com/office/drawing/2014/main" id="{02530199-6A0A-410B-ABF3-62F847FA4676}"/>
              </a:ext>
            </a:extLst>
          </p:cNvPr>
          <p:cNvPicPr>
            <a:picLocks noChangeAspect="1"/>
          </p:cNvPicPr>
          <p:nvPr/>
        </p:nvPicPr>
        <p:blipFill>
          <a:blip r:embed="rId2"/>
          <a:stretch>
            <a:fillRect/>
          </a:stretch>
        </p:blipFill>
        <p:spPr>
          <a:xfrm>
            <a:off x="5332412" y="1219200"/>
            <a:ext cx="6590781" cy="4267200"/>
          </a:xfrm>
          <a:prstGeom prst="rect">
            <a:avLst/>
          </a:prstGeom>
          <a:solidFill>
            <a:schemeClr val="tx2"/>
          </a:solidFill>
        </p:spPr>
      </p:pic>
    </p:spTree>
    <p:extLst>
      <p:ext uri="{BB962C8B-B14F-4D97-AF65-F5344CB8AC3E}">
        <p14:creationId xmlns:p14="http://schemas.microsoft.com/office/powerpoint/2010/main" val="23652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PORTFOLIO PERFORMANCE RATIOS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r>
                  <a:rPr lang="en-US" b="1" dirty="0"/>
                  <a:t>Sharpe Ratio (Optimization Point)</a:t>
                </a:r>
              </a:p>
              <a:p>
                <a:pPr marL="231775" lvl="1" indent="0">
                  <a:buNone/>
                </a:pPr>
                <a:r>
                  <a:rPr lang="en-US" dirty="0"/>
                  <a:t>The Sharpe ratio, in its basic form, is the relationship between return (numerator) and risk (denominator). The numerator is adjusted to reflect the risk premium, done by taking the absolute rate of return and subtracting the risk-free rate, which, by definition, has little to no risk for the given period. The denominator representing the risk is measured by the volatility of the investment return or the standard deviation of the asset class for the same time period. The Sharpe ratio formula is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𝑆𝑅</m:t>
                      </m:r>
                      <m:r>
                        <a:rPr lang="en-US"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𝑅</m:t>
                              </m:r>
                            </m:e>
                            <m:sub>
                              <m:r>
                                <a:rPr lang="en-US" i="1">
                                  <a:solidFill>
                                    <a:srgbClr val="FFFF00"/>
                                  </a:solidFill>
                                  <a:latin typeface="Cambria Math" panose="02040503050406030204" pitchFamily="18" charset="0"/>
                                </a:rPr>
                                <m:t>𝑃</m:t>
                              </m:r>
                            </m:sub>
                          </m:sSub>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𝑅</m:t>
                          </m:r>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𝑓</m:t>
                              </m:r>
                            </m:e>
                            <m:sub>
                              <m:r>
                                <a:rPr lang="en-US" i="1">
                                  <a:solidFill>
                                    <a:srgbClr val="FFFF00"/>
                                  </a:solidFill>
                                  <a:latin typeface="Cambria Math" panose="02040503050406030204" pitchFamily="18" charset="0"/>
                                </a:rPr>
                                <m:t> </m:t>
                              </m:r>
                            </m:sub>
                          </m:sSub>
                        </m:num>
                        <m:den>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𝜎</m:t>
                              </m:r>
                            </m:e>
                            <m:sub>
                              <m:r>
                                <a:rPr lang="en-US" i="1">
                                  <a:solidFill>
                                    <a:srgbClr val="FFFF00"/>
                                  </a:solidFill>
                                  <a:latin typeface="Cambria Math" panose="02040503050406030204" pitchFamily="18" charset="0"/>
                                </a:rPr>
                                <m:t>𝑃</m:t>
                              </m:r>
                            </m:sub>
                          </m:sSub>
                        </m:den>
                      </m:f>
                    </m:oMath>
                  </m:oMathPara>
                </a14:m>
                <a:endParaRPr lang="en-US" dirty="0"/>
              </a:p>
              <a:p>
                <a:pPr marL="231775" lvl="1" indent="0">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𝑃</m:t>
                        </m:r>
                      </m:sub>
                    </m:sSub>
                  </m:oMath>
                </a14:m>
                <a:r>
                  <a:rPr lang="en-US" i="1" dirty="0"/>
                  <a:t> </a:t>
                </a:r>
                <a:r>
                  <a:rPr lang="en-US" dirty="0"/>
                  <a:t>is the absolute return of a given portfolio, </a:t>
                </a:r>
                <a14:m>
                  <m:oMath xmlns:m="http://schemas.openxmlformats.org/officeDocument/2006/math">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 </m:t>
                        </m:r>
                      </m:sub>
                    </m:sSub>
                  </m:oMath>
                </a14:m>
                <a:r>
                  <a:rPr lang="en-US" i="1" dirty="0"/>
                  <a:t> </a:t>
                </a:r>
                <a:r>
                  <a:rPr lang="en-US" dirty="0"/>
                  <a:t>is the risk-free rate,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𝑃</m:t>
                        </m:r>
                      </m:sub>
                    </m:sSub>
                  </m:oMath>
                </a14:m>
                <a:r>
                  <a:rPr lang="en-US" i="1" dirty="0"/>
                  <a:t> </a:t>
                </a:r>
                <a:r>
                  <a:rPr lang="en-US" dirty="0"/>
                  <a:t>is the standard deviation of the portfolio.</a:t>
                </a:r>
              </a:p>
              <a:p>
                <a:endParaRPr lang="en-US"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752" t="-1647"/>
                </a:stretch>
              </a:blipFill>
            </p:spPr>
            <p:txBody>
              <a:bodyPr/>
              <a:lstStyle/>
              <a:p>
                <a:r>
                  <a:rPr lang="en-US">
                    <a:noFill/>
                  </a:rPr>
                  <a:t> </a:t>
                </a:r>
              </a:p>
            </p:txBody>
          </p:sp>
        </mc:Fallback>
      </mc:AlternateContent>
    </p:spTree>
    <p:extLst>
      <p:ext uri="{BB962C8B-B14F-4D97-AF65-F5344CB8AC3E}">
        <p14:creationId xmlns:p14="http://schemas.microsoft.com/office/powerpoint/2010/main" val="17288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2706</Words>
  <Application>Microsoft Office PowerPoint</Application>
  <PresentationFormat>Custom</PresentationFormat>
  <Paragraphs>148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Corbel</vt:lpstr>
      <vt:lpstr>Digital Blue Tunnel 16x9</vt:lpstr>
      <vt:lpstr>Sharpe Ratio, CAPM, Jensen’s Alpha, Treynor Measure, and M-Square</vt:lpstr>
      <vt:lpstr>Last 3 Weeks of Review – Portfolio Management</vt:lpstr>
      <vt:lpstr>PowerPoint Presentation</vt:lpstr>
      <vt:lpstr>Measuring Return and Quantifying Risk</vt:lpstr>
      <vt:lpstr>PowerPoint Presentation</vt:lpstr>
      <vt:lpstr>Return, Return Expectation, Risk and Allocation </vt:lpstr>
      <vt:lpstr>Portfolio Management Performance Measurement: An Overview</vt:lpstr>
      <vt:lpstr> Portfolio Efficiency to Optimization</vt:lpstr>
      <vt:lpstr>PORTFOLIO PERFORMANCE RATIOS</vt:lpstr>
      <vt:lpstr>PORTFOLIO PERFORMANCE RATIOS</vt:lpstr>
      <vt:lpstr>PORTFOLIO PERFORMANCE RATIOS</vt:lpstr>
      <vt:lpstr>PORTFOLIO PERFORMANCE RATIOS</vt:lpstr>
      <vt:lpstr>PORTFOLIO PERFORMANCE RATIOS</vt:lpstr>
      <vt:lpstr>PORTFOLIO PERFORMANCE RATIOS</vt:lpstr>
      <vt:lpstr>PORTFOLIO PERFORMANCE RATIOS</vt:lpstr>
      <vt:lpstr>PORTFOLIO PERFORMANCE RATIOS</vt:lpstr>
      <vt:lpstr>PORTFOLIO PERFORMANCE RATIOS</vt:lpstr>
      <vt:lpstr>PORTFOLIO PERFORMANCE RATIOS</vt:lpstr>
      <vt:lpstr>PORTFOLIO PERFORMANCE RATIOS</vt:lpstr>
      <vt:lpstr>PORTFOLIO PERFORMANCE RATIOS Other Useful Portfolio Analysis Ratios</vt:lpstr>
      <vt:lpstr>PORTFOLIO PERFORMANCE RATIOS Other Useful Portfolio Analysis Ratios</vt:lpstr>
      <vt:lpstr>PORTFOLIO PERFORMANCE RATIOS Other Useful Portfolio Analysis Ratios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Coefficient, R-Squared, and Regression Analysis</dc:title>
  <dc:creator>Chris Droussiotis</dc:creator>
  <cp:lastModifiedBy>Chris Droussiotis</cp:lastModifiedBy>
  <cp:revision>22</cp:revision>
  <dcterms:created xsi:type="dcterms:W3CDTF">2020-06-23T02:07:24Z</dcterms:created>
  <dcterms:modified xsi:type="dcterms:W3CDTF">2023-02-07T16:38:03Z</dcterms:modified>
</cp:coreProperties>
</file>