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handoutMasterIdLst>
    <p:handoutMasterId r:id="rId32"/>
  </p:handoutMasterIdLst>
  <p:sldIdLst>
    <p:sldId id="265" r:id="rId2"/>
    <p:sldId id="310" r:id="rId3"/>
    <p:sldId id="430" r:id="rId4"/>
    <p:sldId id="451" r:id="rId5"/>
    <p:sldId id="431" r:id="rId6"/>
    <p:sldId id="432" r:id="rId7"/>
    <p:sldId id="369" r:id="rId8"/>
    <p:sldId id="434" r:id="rId9"/>
    <p:sldId id="433" r:id="rId10"/>
    <p:sldId id="435" r:id="rId11"/>
    <p:sldId id="436" r:id="rId12"/>
    <p:sldId id="421" r:id="rId13"/>
    <p:sldId id="417" r:id="rId14"/>
    <p:sldId id="409" r:id="rId15"/>
    <p:sldId id="438" r:id="rId16"/>
    <p:sldId id="439" r:id="rId17"/>
    <p:sldId id="440" r:id="rId18"/>
    <p:sldId id="446" r:id="rId19"/>
    <p:sldId id="441" r:id="rId20"/>
    <p:sldId id="442" r:id="rId21"/>
    <p:sldId id="443" r:id="rId22"/>
    <p:sldId id="444" r:id="rId23"/>
    <p:sldId id="445" r:id="rId24"/>
    <p:sldId id="437" r:id="rId25"/>
    <p:sldId id="423" r:id="rId26"/>
    <p:sldId id="447" r:id="rId27"/>
    <p:sldId id="448" r:id="rId28"/>
    <p:sldId id="449" r:id="rId29"/>
    <p:sldId id="450" r:id="rId30"/>
  </p:sldIdLst>
  <p:sldSz cx="12188825"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4690" autoAdjust="0"/>
  </p:normalViewPr>
  <p:slideViewPr>
    <p:cSldViewPr showGuides="1">
      <p:cViewPr varScale="1">
        <p:scale>
          <a:sx n="83" d="100"/>
          <a:sy n="83" d="100"/>
        </p:scale>
        <p:origin x="172"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9/22/2024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9/22/2024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dirty="0"/>
          </a:p>
        </p:txBody>
      </p:sp>
    </p:spTree>
    <p:extLst>
      <p:ext uri="{BB962C8B-B14F-4D97-AF65-F5344CB8AC3E}">
        <p14:creationId xmlns:p14="http://schemas.microsoft.com/office/powerpoint/2010/main" val="165047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9/22/2024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9/22/2024</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2" y="609600"/>
            <a:ext cx="6186578" cy="1622321"/>
          </a:xfrm>
        </p:spPr>
        <p:txBody>
          <a:bodyPr vert="horz" lIns="91440" tIns="45720" rIns="91440" bIns="45720" rtlCol="0" anchor="t">
            <a:normAutofit/>
          </a:bodyPr>
          <a:lstStyle/>
          <a:p>
            <a:pPr defTabSz="457200"/>
            <a:r>
              <a:rPr lang="en-US" sz="4200" dirty="0">
                <a:solidFill>
                  <a:srgbClr val="EBEBEB"/>
                </a:solidFill>
              </a:rPr>
              <a:t>Chapter 4: Credit Risk Management</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11</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836612" y="472387"/>
            <a:ext cx="9144000" cy="809041"/>
          </a:xfrm>
        </p:spPr>
        <p:txBody>
          <a:bodyPr anchor="ctr">
            <a:normAutofit/>
          </a:bodyPr>
          <a:lstStyle/>
          <a:p>
            <a:r>
              <a:rPr lang="en-US" b="1" dirty="0">
                <a:solidFill>
                  <a:srgbClr val="FFFFFF"/>
                </a:solidFill>
              </a:rPr>
              <a:t>Bank Loan Credit Markets</a:t>
            </a:r>
          </a:p>
        </p:txBody>
      </p:sp>
      <p:sp>
        <p:nvSpPr>
          <p:cNvPr id="14" name="Content Placeholder 13"/>
          <p:cNvSpPr>
            <a:spLocks noGrp="1"/>
          </p:cNvSpPr>
          <p:nvPr>
            <p:ph idx="1"/>
          </p:nvPr>
        </p:nvSpPr>
        <p:spPr>
          <a:xfrm>
            <a:off x="379412" y="2438400"/>
            <a:ext cx="11430000" cy="4267200"/>
          </a:xfrm>
        </p:spPr>
        <p:txBody>
          <a:bodyPr>
            <a:normAutofit/>
          </a:bodyPr>
          <a:lstStyle/>
          <a:p>
            <a:pPr marL="457200" indent="-457200">
              <a:lnSpc>
                <a:spcPct val="90000"/>
              </a:lnSpc>
            </a:pPr>
            <a:r>
              <a:rPr lang="en-US" sz="1400" dirty="0"/>
              <a:t>The secondary loan market is divided into two distinct markets:</a:t>
            </a:r>
          </a:p>
          <a:p>
            <a:pPr marL="857130" lvl="1" indent="-457200">
              <a:lnSpc>
                <a:spcPct val="90000"/>
              </a:lnSpc>
            </a:pPr>
            <a:r>
              <a:rPr lang="en-US" sz="1400" dirty="0"/>
              <a:t>investment-grade (IG)</a:t>
            </a:r>
          </a:p>
          <a:p>
            <a:pPr marL="857130" lvl="1" indent="-457200">
              <a:lnSpc>
                <a:spcPct val="90000"/>
              </a:lnSpc>
            </a:pPr>
            <a:r>
              <a:rPr lang="en-US" sz="1400" dirty="0"/>
              <a:t>non-IG or leverage loan (</a:t>
            </a:r>
            <a:r>
              <a:rPr lang="en-US" sz="1400" dirty="0" err="1"/>
              <a:t>LevFin</a:t>
            </a:r>
            <a:r>
              <a:rPr lang="en-US" sz="1400" dirty="0"/>
              <a:t>) markets.</a:t>
            </a:r>
          </a:p>
          <a:p>
            <a:pPr marL="457200" indent="-457200">
              <a:lnSpc>
                <a:spcPct val="90000"/>
              </a:lnSpc>
            </a:pPr>
            <a:r>
              <a:rPr lang="en-US" sz="1400" dirty="0"/>
              <a:t>The IG secondary market consists primarily of commercial banks trading with one another to reduce or increase exposure on certain borrowers.</a:t>
            </a:r>
          </a:p>
          <a:p>
            <a:pPr marL="457200" indent="-457200">
              <a:lnSpc>
                <a:spcPct val="90000"/>
              </a:lnSpc>
            </a:pPr>
            <a:r>
              <a:rPr lang="en-US" sz="1400" dirty="0"/>
              <a:t>In the case of non-investment-grade and leveraged transactions, the parties that trade these loans consist of financial companies and institutional investors such as collateralized loan obligations (CLOs), loan mutual funds (LMF), business development companies (BDCs) and other direct lenders and hedge funds.</a:t>
            </a:r>
          </a:p>
          <a:p>
            <a:pPr marL="457200" indent="-457200">
              <a:lnSpc>
                <a:spcPct val="90000"/>
              </a:lnSpc>
            </a:pPr>
            <a:r>
              <a:rPr lang="en-US" sz="1400" dirty="0"/>
              <a:t>Since the IG secondary market involves trading between commercial banks whose cost of capital is relatively low, the pricing is not as important as the </a:t>
            </a:r>
            <a:r>
              <a:rPr lang="en-US" sz="1400" dirty="0" err="1"/>
              <a:t>LevFin</a:t>
            </a:r>
            <a:r>
              <a:rPr lang="en-US" sz="1400" dirty="0"/>
              <a:t> secondary market.</a:t>
            </a:r>
          </a:p>
          <a:p>
            <a:pPr marL="457200" indent="-457200">
              <a:lnSpc>
                <a:spcPct val="90000"/>
              </a:lnSpc>
            </a:pPr>
            <a:r>
              <a:rPr lang="en-US" sz="1400" dirty="0"/>
              <a:t>These commercial banks, often called relationship banks, are more interested in providing other banking products to the company.</a:t>
            </a:r>
          </a:p>
          <a:p>
            <a:pPr marL="457200" indent="-457200">
              <a:lnSpc>
                <a:spcPct val="90000"/>
              </a:lnSpc>
            </a:pPr>
            <a:r>
              <a:rPr lang="en-US" sz="1400" dirty="0"/>
              <a:t>Thus, they see the transaction as a source of increasing their exposure to obtain customers or up-tier their relationship with the company.</a:t>
            </a:r>
          </a:p>
          <a:p>
            <a:pPr marL="457200" indent="-457200">
              <a:lnSpc>
                <a:spcPct val="90000"/>
              </a:lnSpc>
            </a:pPr>
            <a:r>
              <a:rPr lang="en-US" sz="1400" dirty="0"/>
              <a:t>The participants in the </a:t>
            </a:r>
            <a:r>
              <a:rPr lang="en-US" sz="1400" dirty="0" err="1"/>
              <a:t>LevFin</a:t>
            </a:r>
            <a:r>
              <a:rPr lang="en-US" sz="1400" dirty="0"/>
              <a:t> secondary market, on the other hand, care more about the loan’s price based on the credit quality of the issuer and their personal risk appetite. </a:t>
            </a:r>
          </a:p>
        </p:txBody>
      </p:sp>
    </p:spTree>
    <p:extLst>
      <p:ext uri="{BB962C8B-B14F-4D97-AF65-F5344CB8AC3E}">
        <p14:creationId xmlns:p14="http://schemas.microsoft.com/office/powerpoint/2010/main" val="42208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836612" y="457584"/>
            <a:ext cx="9144000" cy="644211"/>
          </a:xfrm>
        </p:spPr>
        <p:txBody>
          <a:bodyPr anchor="ctr">
            <a:normAutofit fontScale="90000"/>
          </a:bodyPr>
          <a:lstStyle/>
          <a:p>
            <a:r>
              <a:rPr lang="en-US" b="1" dirty="0">
                <a:solidFill>
                  <a:srgbClr val="FFFFFF"/>
                </a:solidFill>
              </a:rPr>
              <a:t>Bank Loans Asset Class</a:t>
            </a:r>
          </a:p>
        </p:txBody>
      </p:sp>
      <p:sp>
        <p:nvSpPr>
          <p:cNvPr id="14" name="Content Placeholder 13"/>
          <p:cNvSpPr>
            <a:spLocks noGrp="1"/>
          </p:cNvSpPr>
          <p:nvPr>
            <p:ph idx="1"/>
          </p:nvPr>
        </p:nvSpPr>
        <p:spPr>
          <a:xfrm>
            <a:off x="379412" y="2438400"/>
            <a:ext cx="11430000" cy="4267200"/>
          </a:xfrm>
        </p:spPr>
        <p:txBody>
          <a:bodyPr>
            <a:normAutofit/>
          </a:bodyPr>
          <a:lstStyle/>
          <a:p>
            <a:pPr marL="457200" indent="-457200">
              <a:lnSpc>
                <a:spcPct val="90000"/>
              </a:lnSpc>
            </a:pPr>
            <a:r>
              <a:rPr lang="en-US" sz="1400" dirty="0"/>
              <a:t>The leveraged loan asset class has been relatively attractive for many portfolio managers due to the following investment characteristics:</a:t>
            </a:r>
          </a:p>
          <a:p>
            <a:pPr marL="457200" indent="-457200">
              <a:lnSpc>
                <a:spcPct val="90000"/>
              </a:lnSpc>
            </a:pPr>
            <a:r>
              <a:rPr lang="en-US" sz="1400" dirty="0"/>
              <a:t>1.	</a:t>
            </a:r>
            <a:r>
              <a:rPr lang="en-US" sz="1400" b="1" dirty="0"/>
              <a:t>Insulation from interest rate risk: </a:t>
            </a:r>
            <a:r>
              <a:rPr lang="en-US" sz="1400" dirty="0"/>
              <a:t>Both the revenues and cost of the CLO are based on floating rate interest (LIBOR based) that is reset at least every 90 days, so even if the interest rate rises for the CLO’s loan obligations, the rates will also rise at the same level for the individual portfolio of companies, enabling natural arbitrage for the CLO manager.</a:t>
            </a:r>
          </a:p>
          <a:p>
            <a:pPr marL="457200" indent="-457200">
              <a:lnSpc>
                <a:spcPct val="90000"/>
              </a:lnSpc>
            </a:pPr>
            <a:r>
              <a:rPr lang="en-US" sz="1400" dirty="0"/>
              <a:t>2.	</a:t>
            </a:r>
            <a:r>
              <a:rPr lang="en-US" sz="1400" b="1" dirty="0"/>
              <a:t>Low price volatility: </a:t>
            </a:r>
            <a:r>
              <a:rPr lang="en-US" sz="1400" dirty="0"/>
              <a:t>In general, leverage loans experience reduced volatility resulting from a low correlation and covariance with other assets. The floating rate nature of leveraged loans contributes to its low correlation with other security types. Only short-term treasury bills (considered risk free) consistently exhibit lower volatility. </a:t>
            </a:r>
          </a:p>
          <a:p>
            <a:pPr marL="457200" indent="-457200">
              <a:lnSpc>
                <a:spcPct val="90000"/>
              </a:lnSpc>
            </a:pPr>
            <a:r>
              <a:rPr lang="en-US" sz="1400" dirty="0"/>
              <a:t>3.	</a:t>
            </a:r>
            <a:r>
              <a:rPr lang="en-US" sz="1400" b="1" dirty="0"/>
              <a:t>Defensive strategy: </a:t>
            </a:r>
            <a:r>
              <a:rPr lang="en-US" sz="1400" dirty="0"/>
              <a:t>Senior loan funds have historically provided consistent, higher risk–adjusted returns compared to other asset classes, which may make them attractive to investors during volatile markets</a:t>
            </a:r>
          </a:p>
        </p:txBody>
      </p:sp>
    </p:spTree>
    <p:extLst>
      <p:ext uri="{BB962C8B-B14F-4D97-AF65-F5344CB8AC3E}">
        <p14:creationId xmlns:p14="http://schemas.microsoft.com/office/powerpoint/2010/main" val="269725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2" name="Picture 5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4" name="Oval 5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6" name="Picture 5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8" name="Picture 5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0" name="Rectangle 5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1300" b="0" i="0" kern="1200">
                <a:solidFill>
                  <a:srgbClr val="EBEBEB"/>
                </a:solidFill>
                <a:latin typeface="+mj-lt"/>
                <a:ea typeface="+mj-ea"/>
                <a:cs typeface="+mj-cs"/>
              </a:rPr>
              <a:t>The LSTA, in conjunction with Standard &amp; Poor’s Leveraged Commentary &amp; Data (LCD), has developed a LevFin index as a benchmark representing a weighted average of the 100 largest loan facilities. The index, S&amp;P/LSTA Index is a total return index of the leverage loans.</a:t>
            </a:r>
            <a:br>
              <a:rPr lang="en-US" sz="1300" b="0" i="0" kern="1200">
                <a:solidFill>
                  <a:srgbClr val="EBEBEB"/>
                </a:solidFill>
                <a:latin typeface="+mj-lt"/>
                <a:ea typeface="+mj-ea"/>
                <a:cs typeface="+mj-cs"/>
              </a:rPr>
            </a:br>
            <a:br>
              <a:rPr lang="en-US" sz="1300" b="0" i="0" kern="1200">
                <a:solidFill>
                  <a:srgbClr val="EBEBEB"/>
                </a:solidFill>
                <a:latin typeface="+mj-lt"/>
                <a:ea typeface="+mj-ea"/>
                <a:cs typeface="+mj-cs"/>
              </a:rPr>
            </a:br>
            <a:r>
              <a:rPr lang="en-US" sz="1300" b="0" i="0" kern="1200">
                <a:solidFill>
                  <a:srgbClr val="EBEBEB"/>
                </a:solidFill>
                <a:latin typeface="+mj-lt"/>
                <a:ea typeface="+mj-ea"/>
                <a:cs typeface="+mj-cs"/>
              </a:rPr>
              <a:t>Loan portfolio managers use this as a benchmark to compare the portfolio performance and other asset class to the market.</a:t>
            </a:r>
          </a:p>
        </p:txBody>
      </p:sp>
      <p:sp>
        <p:nvSpPr>
          <p:cNvPr id="6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6" name="Freeform: Shape 6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Rectangle 6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A49390DE-E5AF-414E-8A85-CE8E51090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02768" y="1676400"/>
            <a:ext cx="7054550" cy="3153584"/>
          </a:xfrm>
          <a:prstGeom prst="rect">
            <a:avLst/>
          </a:prstGeom>
          <a:noFill/>
          <a:effectLst/>
        </p:spPr>
      </p:pic>
    </p:spTree>
    <p:extLst>
      <p:ext uri="{BB962C8B-B14F-4D97-AF65-F5344CB8AC3E}">
        <p14:creationId xmlns:p14="http://schemas.microsoft.com/office/powerpoint/2010/main" val="1640254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4000" b="0" i="0" kern="1200" dirty="0">
                <a:solidFill>
                  <a:srgbClr val="EBEBEB"/>
                </a:solidFill>
                <a:latin typeface="+mj-lt"/>
                <a:ea typeface="+mj-ea"/>
                <a:cs typeface="+mj-cs"/>
              </a:rPr>
              <a:t>Portfolio Pricing and Valuation</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5036" y="2438400"/>
            <a:ext cx="5074976" cy="3785419"/>
          </a:xfrm>
          <a:prstGeom prst="rect">
            <a:avLst/>
          </a:prstGeom>
        </p:spPr>
        <p:txBody>
          <a:bodyPr vert="horz" lIns="91440" tIns="45720" rIns="91440" bIns="45720" rtlCol="0">
            <a:normAutofit/>
          </a:bodyPr>
          <a:lstStyle/>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LGD = Expected Portfolio Default Rates (Pd)* (1-Recovery Rate (r))</a:t>
            </a:r>
          </a:p>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LGD = 3.0% x (1 – 0.70) = 0.9%.</a:t>
            </a:r>
          </a:p>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latin typeface="+mj-lt"/>
                <a:ea typeface="+mj-ea"/>
                <a:cs typeface="+mj-cs"/>
              </a:rPr>
              <a:t>Loan Sales and Trading Association (LSTA):</a:t>
            </a:r>
          </a:p>
          <a:p>
            <a:pPr lvl="1">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Annual loan yield = LIBOR + spread + (((100-OID)/(4 years)))/100</a:t>
            </a:r>
          </a:p>
          <a:p>
            <a:pPr>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convention based on 4 years’ average loan life</a:t>
            </a:r>
          </a:p>
        </p:txBody>
      </p:sp>
      <p:sp>
        <p:nvSpPr>
          <p:cNvPr id="10" name="TextBox 9">
            <a:extLst>
              <a:ext uri="{FF2B5EF4-FFF2-40B4-BE49-F238E27FC236}">
                <a16:creationId xmlns:a16="http://schemas.microsoft.com/office/drawing/2014/main" id="{DF9C588E-36B8-4140-A383-F1041EF0B114}"/>
              </a:ext>
            </a:extLst>
          </p:cNvPr>
          <p:cNvSpPr txBox="1"/>
          <p:nvPr/>
        </p:nvSpPr>
        <p:spPr>
          <a:xfrm>
            <a:off x="5650914" y="2075751"/>
            <a:ext cx="6093278" cy="523220"/>
          </a:xfrm>
          <a:prstGeom prst="rect">
            <a:avLst/>
          </a:prstGeom>
          <a:noFill/>
        </p:spPr>
        <p:txBody>
          <a:bodyPr wrap="square">
            <a:spAutoFit/>
          </a:bodyPr>
          <a:lstStyle/>
          <a:p>
            <a:r>
              <a:rPr lang="en-US" sz="1400" dirty="0"/>
              <a:t>“The term loan B price is set at LIBOR + 4.5% at 99.0 OID and is now free to trade.”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B0B87F-7972-4644-93FD-C22621AC7808}"/>
                  </a:ext>
                </a:extLst>
              </p:cNvPr>
              <p:cNvSpPr txBox="1"/>
              <p:nvPr/>
            </p:nvSpPr>
            <p:spPr>
              <a:xfrm>
                <a:off x="5707219" y="3276600"/>
                <a:ext cx="6093278" cy="1225335"/>
              </a:xfrm>
              <a:prstGeom prst="rect">
                <a:avLst/>
              </a:prstGeom>
              <a:noFill/>
            </p:spPr>
            <p:txBody>
              <a:bodyPr wrap="square">
                <a:spAutoFit/>
              </a:bodyPr>
              <a:lstStyle/>
              <a:p>
                <a:pPr marR="0" lvl="0" algn="just">
                  <a:spcBef>
                    <a:spcPts val="0"/>
                  </a:spcBef>
                  <a:spcAft>
                    <a:spcPts val="1000"/>
                  </a:spcAft>
                </a:pPr>
                <a:r>
                  <a:rPr lang="en-US" sz="1400" dirty="0">
                    <a:ea typeface="Calibri" panose="020F0502020204030204" pitchFamily="34" charset="0"/>
                    <a:cs typeface="Times New Roman" panose="02020603050405020304" pitchFamily="18" charset="0"/>
                  </a:rPr>
                  <a:t>A</a:t>
                </a:r>
                <a:r>
                  <a:rPr lang="en-US" sz="1400" dirty="0">
                    <a:effectLst/>
                    <a:ea typeface="Calibri" panose="020F0502020204030204" pitchFamily="34" charset="0"/>
                    <a:cs typeface="Times New Roman" panose="02020603050405020304" pitchFamily="18" charset="0"/>
                  </a:rPr>
                  <a:t>ssume SOFR = 2.50%,</a:t>
                </a:r>
              </a:p>
              <a:p>
                <a:pPr marR="0" lvl="0" algn="just">
                  <a:spcBef>
                    <a:spcPts val="0"/>
                  </a:spcBef>
                  <a:spcAft>
                    <a:spcPts val="1000"/>
                  </a:spcAft>
                </a:pPr>
                <a:r>
                  <a:rPr lang="en-US" sz="1400" dirty="0">
                    <a:effectLst/>
                    <a:ea typeface="Calibri" panose="020F0502020204030204" pitchFamily="34" charset="0"/>
                    <a:cs typeface="Times New Roman" panose="02020603050405020304" pitchFamily="18" charset="0"/>
                  </a:rPr>
                  <a:t>Initial loan yield is then calculated as follows:</a:t>
                </a:r>
                <a:endParaRPr lang="en-US" sz="1400" dirty="0">
                  <a:ea typeface="Calibri" panose="020F0502020204030204" pitchFamily="34" charset="0"/>
                  <a:cs typeface="Times New Roman" panose="02020603050405020304" pitchFamily="18" charset="0"/>
                </a:endParaRPr>
              </a:p>
              <a:p>
                <a:pPr marR="0" lvl="0" algn="just">
                  <a:spcBef>
                    <a:spcPts val="0"/>
                  </a:spcBef>
                  <a:spcAft>
                    <a:spcPts val="1000"/>
                  </a:spcAft>
                </a:pPr>
                <a14:m>
                  <m:oMath xmlns:m="http://schemas.openxmlformats.org/officeDocument/2006/math">
                    <m:r>
                      <a:rPr lang="en-US" sz="1400" i="1">
                        <a:effectLst/>
                        <a:latin typeface="Cambria Math" panose="02040503050406030204" pitchFamily="18" charset="0"/>
                        <a:ea typeface="Calibri" panose="020F0502020204030204" pitchFamily="34" charset="0"/>
                        <a:cs typeface="Times New Roman" panose="02020603050405020304" pitchFamily="18" charset="0"/>
                      </a:rPr>
                      <m:t>𝐴𝑛𝑛𝑢𝑎𝑙</m:t>
                    </m:r>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l</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𝑜𝑎𝑛</m:t>
                    </m:r>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y</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𝑖𝑒𝑙𝑑</m:t>
                    </m:r>
                    <m:r>
                      <a:rPr lang="en-US" sz="1400" i="1">
                        <a:effectLst/>
                        <a:latin typeface="Cambria Math" panose="02040503050406030204" pitchFamily="18" charset="0"/>
                        <a:ea typeface="Calibri" panose="020F0502020204030204" pitchFamily="34" charset="0"/>
                        <a:cs typeface="Times New Roman" panose="02020603050405020304" pitchFamily="18" charset="0"/>
                      </a:rPr>
                      <m:t>=2.5%+4.5%+</m:t>
                    </m:r>
                    <m:f>
                      <m:f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100−99</m:t>
                                </m:r>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4 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𝑦𝑒𝑎𝑟𝑠</m:t>
                                </m:r>
                              </m:den>
                            </m:f>
                          </m:e>
                        </m:d>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en-US" sz="1400" kern="150" dirty="0">
                    <a:effectLst/>
                    <a:ea typeface="Arial Unicode MS"/>
                    <a:cs typeface="Arial Unicode MS"/>
                  </a:rPr>
                  <a:t> = 2.5% + 4.5% + 0.25% = 7.25%</a:t>
                </a:r>
                <a:endParaRPr lang="en-US" sz="1400" dirty="0">
                  <a:effectLs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BFB0B87F-7972-4644-93FD-C22621AC7808}"/>
                  </a:ext>
                </a:extLst>
              </p:cNvPr>
              <p:cNvSpPr txBox="1">
                <a:spLocks noRot="1" noChangeAspect="1" noMove="1" noResize="1" noEditPoints="1" noAdjustHandles="1" noChangeArrowheads="1" noChangeShapeType="1" noTextEdit="1"/>
              </p:cNvSpPr>
              <p:nvPr/>
            </p:nvSpPr>
            <p:spPr>
              <a:xfrm>
                <a:off x="5707219" y="3276600"/>
                <a:ext cx="6093278" cy="1225335"/>
              </a:xfrm>
              <a:prstGeom prst="rect">
                <a:avLst/>
              </a:prstGeom>
              <a:blipFill>
                <a:blip r:embed="rId2"/>
                <a:stretch>
                  <a:fillRect l="-300" t="-995"/>
                </a:stretch>
              </a:blipFill>
            </p:spPr>
            <p:txBody>
              <a:bodyPr/>
              <a:lstStyle/>
              <a:p>
                <a:r>
                  <a:rPr lang="en-US">
                    <a:noFill/>
                  </a:rPr>
                  <a:t> </a:t>
                </a:r>
              </a:p>
            </p:txBody>
          </p:sp>
        </mc:Fallback>
      </mc:AlternateContent>
    </p:spTree>
    <p:extLst>
      <p:ext uri="{BB962C8B-B14F-4D97-AF65-F5344CB8AC3E}">
        <p14:creationId xmlns:p14="http://schemas.microsoft.com/office/powerpoint/2010/main" val="4215173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5612" y="1145498"/>
            <a:ext cx="4416740" cy="1622321"/>
          </a:xfrm>
        </p:spPr>
        <p:txBody>
          <a:bodyPr>
            <a:normAutofit fontScale="90000"/>
          </a:bodyPr>
          <a:lstStyle/>
          <a:p>
            <a:pPr defTabSz="457200">
              <a:spcAft>
                <a:spcPts val="600"/>
              </a:spcAft>
            </a:pPr>
            <a:r>
              <a:rPr lang="en-US" sz="4400" b="0" i="0" kern="1200" dirty="0">
                <a:solidFill>
                  <a:srgbClr val="EBEBEB"/>
                </a:solidFill>
                <a:latin typeface="+mj-lt"/>
                <a:ea typeface="+mj-ea"/>
                <a:cs typeface="+mj-cs"/>
              </a:rPr>
              <a:t>Portfolio Pricing and Valuation _ CLO Pricing &amp; Loss Give Default</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84431BAC-6BD5-495C-A04A-172649414572}"/>
              </a:ext>
            </a:extLst>
          </p:cNvPr>
          <p:cNvPicPr>
            <a:picLocks noChangeAspect="1"/>
          </p:cNvPicPr>
          <p:nvPr/>
        </p:nvPicPr>
        <p:blipFill>
          <a:blip r:embed="rId2"/>
          <a:stretch>
            <a:fillRect/>
          </a:stretch>
        </p:blipFill>
        <p:spPr>
          <a:xfrm>
            <a:off x="5498531" y="1524000"/>
            <a:ext cx="6569927" cy="4191000"/>
          </a:xfrm>
          <a:prstGeom prst="rect">
            <a:avLst/>
          </a:prstGeom>
        </p:spPr>
      </p:pic>
    </p:spTree>
    <p:extLst>
      <p:ext uri="{BB962C8B-B14F-4D97-AF65-F5344CB8AC3E}">
        <p14:creationId xmlns:p14="http://schemas.microsoft.com/office/powerpoint/2010/main" val="1488973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4349909"/>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Loan participation:</a:t>
            </a:r>
          </a:p>
          <a:p>
            <a:pPr marL="0" marR="0" algn="just">
              <a:spcBef>
                <a:spcPts val="1000"/>
              </a:spcBef>
              <a:spcAft>
                <a:spcPts val="0"/>
              </a:spcAft>
            </a:pPr>
            <a:r>
              <a:rPr lang="en-US" sz="1400" dirty="0">
                <a:effectLst/>
                <a:ea typeface="Calibri" panose="020F0502020204030204" pitchFamily="34" charset="0"/>
                <a:cs typeface="Times New Roman" panose="02020603050405020304" pitchFamily="18" charset="0"/>
              </a:rPr>
              <a:t>A loan participation, sometimes called “silent participation,” is an agreement between two or more lenders in which a primary lender sells specific rights in a loan to other lenders (participants). 100% approval of money terms</a:t>
            </a:r>
            <a:r>
              <a:rPr lang="en-US" sz="1400" dirty="0">
                <a:ea typeface="Calibri" panose="020F0502020204030204" pitchFamily="34" charset="0"/>
                <a:cs typeface="Times New Roman" panose="02020603050405020304" pitchFamily="18" charset="0"/>
              </a:rPr>
              <a:t>, n</a:t>
            </a:r>
            <a:r>
              <a:rPr lang="en-US" sz="1400" dirty="0">
                <a:effectLst/>
                <a:ea typeface="Calibri" panose="020F0502020204030204" pitchFamily="34" charset="0"/>
                <a:cs typeface="Times New Roman" panose="02020603050405020304" pitchFamily="18" charset="0"/>
              </a:rPr>
              <a:t>on-money terms in the credit agreement typically only require only a majority vote (51%), in which case the primary bank could can often make changes without the consent of the participating bank. </a:t>
            </a: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Loan assignments: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Defined in the credit agreement, assignments are the sale or transfer of all or portion of the loan from one bank (assignor) to another bank (assignee). With the purchase, the assignee has the same rights and obligations as all the other banks listed in the agreement as a lender of record.</a:t>
            </a: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Most-favored nation: </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Most agreements for leverage loans include “most-favored nation” (MFN) pricing protection.</a:t>
            </a:r>
          </a:p>
          <a:p>
            <a:pPr marL="0" marR="0" algn="just">
              <a:spcBef>
                <a:spcPts val="1000"/>
              </a:spcBef>
              <a:spcAft>
                <a:spcPts val="0"/>
              </a:spcAft>
            </a:pPr>
            <a:r>
              <a:rPr lang="en-US" sz="1400" b="1" dirty="0">
                <a:effectLst/>
                <a:ea typeface="Calibri" panose="020F0502020204030204" pitchFamily="34" charset="0"/>
              </a:rPr>
              <a:t>Sunset provision</a:t>
            </a:r>
            <a:r>
              <a:rPr lang="en-US" sz="1400" kern="150" dirty="0">
                <a:effectLst/>
                <a:ea typeface="Arial Unicode MS"/>
                <a:cs typeface="Arial Unicode MS"/>
              </a:rPr>
              <a:t>:</a:t>
            </a:r>
          </a:p>
          <a:p>
            <a:pPr marL="0" marR="0" algn="just">
              <a:spcBef>
                <a:spcPts val="1000"/>
              </a:spcBef>
              <a:spcAft>
                <a:spcPts val="0"/>
              </a:spcAft>
            </a:pPr>
            <a:r>
              <a:rPr lang="en-US" sz="1400" kern="150" dirty="0">
                <a:effectLst/>
                <a:ea typeface="Arial Unicode MS"/>
                <a:cs typeface="Arial Unicode MS"/>
              </a:rPr>
              <a:t>A sunset provision is a clause in the loan agreement that would allow the MFN protection to expire after a set period, typically 90–180 days.</a:t>
            </a:r>
            <a:endParaRPr lang="en-US" sz="1400" dirty="0">
              <a:ea typeface="Calibri" panose="020F0502020204030204" pitchFamily="34" charset="0"/>
              <a:cs typeface="Times New Roman" panose="02020603050405020304" pitchFamily="18" charset="0"/>
            </a:endParaRPr>
          </a:p>
          <a:p>
            <a:pPr marL="0" marR="0" algn="just">
              <a:spcBef>
                <a:spcPts val="1000"/>
              </a:spcBef>
              <a:spcAft>
                <a:spcPts val="0"/>
              </a:spcAft>
            </a:pPr>
            <a:endParaRPr lang="en-US" sz="1400" dirty="0">
              <a:effectLst/>
              <a:ea typeface="Calibri" panose="020F0502020204030204" pitchFamily="34" charset="0"/>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1217612" y="498151"/>
            <a:ext cx="8493650" cy="962079"/>
          </a:xfrm>
          <a:prstGeom prst="rect">
            <a:avLst/>
          </a:prstGeom>
        </p:spPr>
        <p:txBody>
          <a:bodyPr vert="horz" lIns="91440" tIns="45720" rIns="91440" bIns="45720" rtlCol="0" anchor="t">
            <a:normAutofit fontScale="97500"/>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Secondary Loan Terms</a:t>
            </a:r>
          </a:p>
        </p:txBody>
      </p:sp>
    </p:spTree>
    <p:extLst>
      <p:ext uri="{BB962C8B-B14F-4D97-AF65-F5344CB8AC3E}">
        <p14:creationId xmlns:p14="http://schemas.microsoft.com/office/powerpoint/2010/main" val="588413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379412" y="2286162"/>
            <a:ext cx="11506200" cy="4524315"/>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Unlike the CLO manager that manages its portfolio of loan loans guided by the credit rating, traditional banks that are regulated need to frequently monitor their portfolio of loans and report their status to the various authorities.  In 2016, the Financial Accounting Standards Board (FASB) issued a new standard for banks to estimate current period allowances for credit losses in their portfolio (ACL, a balance sheet contra asset) as well as the methodology for establishing the current provision for credit losses (PCL, an income statement expense to accrue any expected changes in the balance sheet ACL of the overall credit portfolio). The new FASB standard is known as current expected credit loss (CECL) directive.</a:t>
            </a: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Two approaches to loan loss provisioning under CECL, PCL and ACL:</a:t>
            </a: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W</a:t>
            </a:r>
            <a:r>
              <a:rPr lang="en-US" sz="1400" b="1" dirty="0">
                <a:effectLst/>
                <a:ea typeface="Calibri" panose="020F0502020204030204" pitchFamily="34" charset="0"/>
                <a:cs typeface="Times New Roman" panose="02020603050405020304" pitchFamily="18" charset="0"/>
              </a:rPr>
              <a:t>eighted </a:t>
            </a:r>
            <a:r>
              <a:rPr lang="en-US" sz="1400" b="1" dirty="0">
                <a:ea typeface="Calibri" panose="020F0502020204030204" pitchFamily="34" charset="0"/>
                <a:cs typeface="Times New Roman" panose="02020603050405020304" pitchFamily="18" charset="0"/>
              </a:rPr>
              <a:t>A</a:t>
            </a:r>
            <a:r>
              <a:rPr lang="en-US" sz="1400" b="1" dirty="0">
                <a:effectLst/>
                <a:ea typeface="Calibri" panose="020F0502020204030204" pitchFamily="34" charset="0"/>
                <a:cs typeface="Times New Roman" panose="02020603050405020304" pitchFamily="18" charset="0"/>
              </a:rPr>
              <a:t>verage </a:t>
            </a:r>
            <a:r>
              <a:rPr lang="en-US" sz="1400" b="1" dirty="0">
                <a:ea typeface="Calibri" panose="020F0502020204030204" pitchFamily="34" charset="0"/>
                <a:cs typeface="Times New Roman" panose="02020603050405020304" pitchFamily="18" charset="0"/>
              </a:rPr>
              <a:t>R</a:t>
            </a:r>
            <a:r>
              <a:rPr lang="en-US" sz="1400" b="1" dirty="0">
                <a:effectLst/>
                <a:ea typeface="Calibri" panose="020F0502020204030204" pitchFamily="34" charset="0"/>
                <a:cs typeface="Times New Roman" panose="02020603050405020304" pitchFamily="18" charset="0"/>
              </a:rPr>
              <a:t>emaining </a:t>
            </a:r>
            <a:r>
              <a:rPr lang="en-US" sz="1400" b="1" dirty="0">
                <a:ea typeface="Calibri" panose="020F0502020204030204" pitchFamily="34" charset="0"/>
                <a:cs typeface="Times New Roman" panose="02020603050405020304" pitchFamily="18" charset="0"/>
              </a:rPr>
              <a:t>M</a:t>
            </a:r>
            <a:r>
              <a:rPr lang="en-US" sz="1400" b="1" dirty="0">
                <a:effectLst/>
                <a:ea typeface="Calibri" panose="020F0502020204030204" pitchFamily="34" charset="0"/>
                <a:cs typeface="Times New Roman" panose="02020603050405020304" pitchFamily="18" charset="0"/>
              </a:rPr>
              <a:t>aturity (WARM): </a:t>
            </a:r>
            <a:r>
              <a:rPr lang="en-US" sz="1400" dirty="0">
                <a:effectLst/>
                <a:ea typeface="Calibri" panose="020F0502020204030204" pitchFamily="34" charset="0"/>
                <a:cs typeface="Times New Roman" panose="02020603050405020304" pitchFamily="18" charset="0"/>
              </a:rPr>
              <a:t>WARM applies an historical experience of losses to a portfolio of similar loans, with similar characteristics. Often used for homogeneous large volume credit exposure, such as mortgages, auto receivables and credit card debt.</a:t>
            </a:r>
            <a:endParaRPr lang="en-US" sz="1400" b="1" dirty="0">
              <a:effectLst/>
              <a:ea typeface="Calibri" panose="020F0502020204030204" pitchFamily="34" charset="0"/>
              <a:cs typeface="Times New Roman" panose="02020603050405020304" pitchFamily="18" charset="0"/>
            </a:endParaRP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Loan-level Specific Reserves:</a:t>
            </a:r>
            <a:r>
              <a:rPr lang="en-US" sz="1400" dirty="0">
                <a:ea typeface="Calibri" panose="020F0502020204030204" pitchFamily="34" charset="0"/>
                <a:cs typeface="Times New Roman" panose="02020603050405020304" pitchFamily="18" charset="0"/>
              </a:rPr>
              <a:t> Because the use of new technologies using artificial intelligence and machine learning can be applied efficiently, automatically, and inexpensively across a portfolio of individual loans, this textbook recommends incorporating the CECL requirements into the AMMR function of each borrower loan at the outset. CECL mandates that loans be evaluated based on:</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a:t>
            </a:r>
            <a:r>
              <a:rPr lang="en-US" sz="1400" dirty="0" err="1">
                <a:ea typeface="Calibri" panose="020F0502020204030204" pitchFamily="34" charset="0"/>
                <a:cs typeface="Times New Roman" panose="02020603050405020304" pitchFamily="18" charset="0"/>
              </a:rPr>
              <a:t>i</a:t>
            </a:r>
            <a:r>
              <a:rPr lang="en-US" sz="1400" dirty="0">
                <a:ea typeface="Calibri" panose="020F0502020204030204" pitchFamily="34" charset="0"/>
                <a:cs typeface="Times New Roman" panose="02020603050405020304" pitchFamily="18" charset="0"/>
              </a:rPr>
              <a:t>)	historical experience,</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(ii)	current conditions, and</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(iii)	reasonable and supportable forecasts.</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1217612" y="498151"/>
            <a:ext cx="849365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Portfolio Monitoring, CECL, FASB PCL and ACL</a:t>
            </a:r>
          </a:p>
        </p:txBody>
      </p:sp>
    </p:spTree>
    <p:extLst>
      <p:ext uri="{BB962C8B-B14F-4D97-AF65-F5344CB8AC3E}">
        <p14:creationId xmlns:p14="http://schemas.microsoft.com/office/powerpoint/2010/main" val="3018651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3272691"/>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Credit Instruments to Mitigate Credit risk:</a:t>
            </a:r>
          </a:p>
          <a:p>
            <a:pPr marL="400050" marR="0" indent="-400050" algn="just">
              <a:spcBef>
                <a:spcPts val="1000"/>
              </a:spcBef>
              <a:spcAft>
                <a:spcPts val="0"/>
              </a:spcAft>
              <a:buClr>
                <a:srgbClr val="C00000"/>
              </a:buClr>
              <a:buFont typeface="+mj-lt"/>
              <a:buAutoNum type="romanLcPeriod"/>
            </a:pPr>
            <a:r>
              <a:rPr lang="en-US" sz="1400" dirty="0">
                <a:effectLst/>
                <a:ea typeface="Calibri" panose="020F0502020204030204" pitchFamily="34" charset="0"/>
                <a:cs typeface="Times New Roman" panose="02020603050405020304" pitchFamily="18" charset="0"/>
              </a:rPr>
              <a:t>Risk-based due diligence – Ch 3</a:t>
            </a:r>
          </a:p>
          <a:p>
            <a:pPr marL="400050" marR="0" indent="-400050" algn="just">
              <a:spcBef>
                <a:spcPts val="1000"/>
              </a:spcBef>
              <a:spcAft>
                <a:spcPts val="0"/>
              </a:spcAft>
              <a:buClr>
                <a:srgbClr val="C00000"/>
              </a:buClr>
              <a:buFont typeface="+mj-lt"/>
              <a:buAutoNum type="romanLcPeriod"/>
            </a:pPr>
            <a:r>
              <a:rPr lang="en-US" sz="1400" dirty="0">
                <a:ea typeface="Calibri" panose="020F0502020204030204" pitchFamily="34" charset="0"/>
                <a:cs typeface="Times New Roman" panose="02020603050405020304" pitchFamily="18" charset="0"/>
              </a:rPr>
              <a:t>Structuring – Ch 3</a:t>
            </a:r>
          </a:p>
          <a:p>
            <a:pPr marL="857250" lvl="1" indent="-400050" algn="just">
              <a:spcBef>
                <a:spcPts val="1000"/>
              </a:spcBef>
              <a:buClr>
                <a:srgbClr val="C00000"/>
              </a:buClr>
              <a:buFont typeface="+mj-lt"/>
              <a:buAutoNum type="romanLcPeriod"/>
            </a:pPr>
            <a:r>
              <a:rPr lang="en-US" sz="1400" dirty="0">
                <a:ea typeface="Calibri" panose="020F0502020204030204" pitchFamily="34" charset="0"/>
                <a:cs typeface="Times New Roman" panose="02020603050405020304" pitchFamily="18" charset="0"/>
              </a:rPr>
              <a:t>Revolver optimization – collateral analysis, advance rates and ABL </a:t>
            </a:r>
            <a:r>
              <a:rPr lang="en-US" sz="1400" dirty="0" err="1">
                <a:ea typeface="Calibri" panose="020F0502020204030204" pitchFamily="34" charset="0"/>
                <a:cs typeface="Times New Roman" panose="02020603050405020304" pitchFamily="18" charset="0"/>
              </a:rPr>
              <a:t>structres</a:t>
            </a:r>
            <a:endParaRPr lang="en-US" sz="1400" dirty="0">
              <a:ea typeface="Calibri" panose="020F0502020204030204" pitchFamily="34" charset="0"/>
              <a:cs typeface="Times New Roman" panose="02020603050405020304" pitchFamily="18" charset="0"/>
            </a:endParaRPr>
          </a:p>
          <a:p>
            <a:pPr marL="857250" lvl="1" indent="-400050" algn="just">
              <a:spcBef>
                <a:spcPts val="1000"/>
              </a:spcBef>
              <a:buClr>
                <a:srgbClr val="C00000"/>
              </a:buClr>
              <a:buFont typeface="+mj-lt"/>
              <a:buAutoNum type="romanLcPeriod"/>
            </a:pPr>
            <a:r>
              <a:rPr lang="en-US" sz="1400" dirty="0">
                <a:ea typeface="Calibri" panose="020F0502020204030204" pitchFamily="34" charset="0"/>
                <a:cs typeface="Times New Roman" panose="02020603050405020304" pitchFamily="18" charset="0"/>
              </a:rPr>
              <a:t>Maximum leverage multiple defines term loan capacity – Debt / EBITDA</a:t>
            </a:r>
          </a:p>
          <a:p>
            <a:pPr marL="857250" lvl="1" indent="-400050" algn="just">
              <a:spcBef>
                <a:spcPts val="1000"/>
              </a:spcBef>
              <a:buClr>
                <a:srgbClr val="C00000"/>
              </a:buClr>
              <a:buFont typeface="+mj-lt"/>
              <a:buAutoNum type="romanLcPeriod"/>
            </a:pPr>
            <a:r>
              <a:rPr lang="en-US" sz="1400" dirty="0">
                <a:ea typeface="Calibri" panose="020F0502020204030204" pitchFamily="34" charset="0"/>
                <a:cs typeface="Times New Roman" panose="02020603050405020304" pitchFamily="18" charset="0"/>
              </a:rPr>
              <a:t>Forecasted cash flows establish amortization schedule - DSCR</a:t>
            </a:r>
          </a:p>
          <a:p>
            <a:pPr marL="400050" indent="-400050" algn="just">
              <a:spcBef>
                <a:spcPts val="1000"/>
              </a:spcBef>
              <a:buClr>
                <a:srgbClr val="C00000"/>
              </a:buClr>
              <a:buFont typeface="+mj-lt"/>
              <a:buAutoNum type="romanLcPeriod"/>
            </a:pPr>
            <a:r>
              <a:rPr lang="en-US" sz="1400" dirty="0">
                <a:ea typeface="Calibri" panose="020F0502020204030204" pitchFamily="34" charset="0"/>
                <a:cs typeface="Times New Roman" panose="02020603050405020304" pitchFamily="18" charset="0"/>
              </a:rPr>
              <a:t>AMMR</a:t>
            </a:r>
          </a:p>
          <a:p>
            <a:pPr marL="400050" indent="-400050" algn="just">
              <a:spcBef>
                <a:spcPts val="1000"/>
              </a:spcBef>
              <a:buClr>
                <a:srgbClr val="C00000"/>
              </a:buClr>
              <a:buFont typeface="+mj-lt"/>
              <a:buAutoNum type="romanLcPeriod"/>
            </a:pPr>
            <a:r>
              <a:rPr lang="en-US" sz="1400" dirty="0">
                <a:ea typeface="Calibri" panose="020F0502020204030204" pitchFamily="34" charset="0"/>
                <a:cs typeface="Times New Roman" panose="02020603050405020304" pitchFamily="18" charset="0"/>
              </a:rPr>
              <a:t>Derivatives – Interest Rate Swaps (including currency swaps – Swaps), Swaptions, Floors, Caps, Collars, Credit Default Swaps (CDSs)</a:t>
            </a:r>
          </a:p>
          <a:p>
            <a:pPr marL="0" marR="0" algn="just">
              <a:spcBef>
                <a:spcPts val="1000"/>
              </a:spcBef>
              <a:spcAft>
                <a:spcPts val="0"/>
              </a:spcAft>
            </a:pPr>
            <a:endParaRPr lang="en-US" sz="1400" dirty="0">
              <a:effectLst/>
              <a:ea typeface="Calibri" panose="020F0502020204030204" pitchFamily="34" charset="0"/>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9144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a:t>
            </a:r>
          </a:p>
        </p:txBody>
      </p:sp>
    </p:spTree>
    <p:extLst>
      <p:ext uri="{BB962C8B-B14F-4D97-AF65-F5344CB8AC3E}">
        <p14:creationId xmlns:p14="http://schemas.microsoft.com/office/powerpoint/2010/main" val="1422717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3960058"/>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Asset Management Monitoring and Reporting – AMMR – </a:t>
            </a:r>
            <a:r>
              <a:rPr lang="en-US" sz="1400" b="1" i="1" dirty="0">
                <a:effectLst/>
                <a:ea typeface="Calibri" panose="020F0502020204030204" pitchFamily="34" charset="0"/>
                <a:cs typeface="Times New Roman" panose="02020603050405020304" pitchFamily="18" charset="0"/>
              </a:rPr>
              <a:t>“Inspect what you Expect”</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AMMR Protocol Design – directly relates to financial forecast, structure and covenants of the loans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Forecasts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DSCR and Leverage Tests, along with other Compliance Covenants, along with testing frequency</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Reporting Requirements: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Financial Statements – audit, quarterly, tax, unit level, </a:t>
            </a:r>
            <a:r>
              <a:rPr lang="en-US" sz="1400" dirty="0" err="1">
                <a:ea typeface="Calibri" panose="020F0502020204030204" pitchFamily="34" charset="0"/>
                <a:cs typeface="Times New Roman" panose="02020603050405020304" pitchFamily="18" charset="0"/>
              </a:rPr>
              <a:t>etc</a:t>
            </a:r>
            <a:endParaRPr lang="en-US" sz="1400" dirty="0">
              <a:ea typeface="Calibri" panose="020F0502020204030204" pitchFamily="34" charset="0"/>
              <a:cs typeface="Times New Roman" panose="02020603050405020304" pitchFamily="18" charset="0"/>
            </a:endParaRP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Borrowing Base Certificates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Bank reconciliations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Compliance certificates – financial and regulatory, environmental and human resources (OSHA, EPA, ESG, etc.), and all operational licensing and permitting, construction schedules, etc.</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Plan v Budget variance analysis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Use of third-party experts – ABL (inventory and AR audits), construction and engineering monitoring, environmental</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AMMR</a:t>
            </a:r>
          </a:p>
        </p:txBody>
      </p:sp>
    </p:spTree>
    <p:extLst>
      <p:ext uri="{BB962C8B-B14F-4D97-AF65-F5344CB8AC3E}">
        <p14:creationId xmlns:p14="http://schemas.microsoft.com/office/powerpoint/2010/main" val="365100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5612" y="1145498"/>
            <a:ext cx="4416740" cy="2207302"/>
          </a:xfrm>
        </p:spPr>
        <p:txBody>
          <a:bodyPr>
            <a:normAutofit/>
          </a:bodyPr>
          <a:lstStyle/>
          <a:p>
            <a:pPr defTabSz="457200">
              <a:spcAft>
                <a:spcPts val="600"/>
              </a:spcAft>
            </a:pPr>
            <a:r>
              <a:rPr lang="en-US" sz="4400" b="0" i="0" kern="1200" dirty="0">
                <a:solidFill>
                  <a:srgbClr val="EBEBEB"/>
                </a:solidFill>
                <a:latin typeface="+mj-lt"/>
                <a:ea typeface="+mj-ea"/>
                <a:cs typeface="+mj-cs"/>
              </a:rPr>
              <a:t>Structural Risk Mitigation – Ratio Analysis</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83056753-A01E-4A88-A34D-0277249B55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8158" y="1143000"/>
            <a:ext cx="6332220" cy="5208270"/>
          </a:xfrm>
          <a:prstGeom prst="rect">
            <a:avLst/>
          </a:prstGeom>
          <a:noFill/>
          <a:ln>
            <a:noFill/>
          </a:ln>
        </p:spPr>
      </p:pic>
    </p:spTree>
    <p:extLst>
      <p:ext uri="{BB962C8B-B14F-4D97-AF65-F5344CB8AC3E}">
        <p14:creationId xmlns:p14="http://schemas.microsoft.com/office/powerpoint/2010/main" val="2905718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9106188" cy="1400530"/>
          </a:xfrm>
        </p:spPr>
        <p:txBody>
          <a:bodyPr anchor="ctr">
            <a:normAutofit/>
          </a:bodyPr>
          <a:lstStyle/>
          <a:p>
            <a:r>
              <a:rPr lang="en-US" b="1" dirty="0">
                <a:solidFill>
                  <a:srgbClr val="FFFFFF"/>
                </a:solidFill>
              </a:rPr>
              <a:t>Credit risk Management Overview</a:t>
            </a:r>
          </a:p>
        </p:txBody>
      </p:sp>
      <p:sp>
        <p:nvSpPr>
          <p:cNvPr id="14" name="Content Placeholder 13"/>
          <p:cNvSpPr>
            <a:spLocks noGrp="1"/>
          </p:cNvSpPr>
          <p:nvPr>
            <p:ph idx="1"/>
          </p:nvPr>
        </p:nvSpPr>
        <p:spPr>
          <a:xfrm>
            <a:off x="1103024" y="2763520"/>
            <a:ext cx="8944211" cy="3865880"/>
          </a:xfrm>
        </p:spPr>
        <p:txBody>
          <a:bodyPr>
            <a:normAutofit lnSpcReduction="10000"/>
          </a:bodyPr>
          <a:lstStyle/>
          <a:p>
            <a:pPr marL="457200" indent="-457200">
              <a:lnSpc>
                <a:spcPct val="90000"/>
              </a:lnSpc>
            </a:pPr>
            <a:r>
              <a:rPr lang="en-US" sz="1500" b="1" dirty="0"/>
              <a:t>Two main types of risk the lender confronts: enterprise or borrower risk, and portfolio risk. Within these risks then main area of risk we discuss in this text is Credit Risk, however the lender faces other risks beyond credit risk:</a:t>
            </a:r>
          </a:p>
          <a:p>
            <a:pPr marL="457200" indent="-457200">
              <a:lnSpc>
                <a:spcPct val="90000"/>
              </a:lnSpc>
            </a:pPr>
            <a:r>
              <a:rPr lang="en-US" sz="1500" dirty="0"/>
              <a:t>Lender risks:</a:t>
            </a:r>
          </a:p>
          <a:p>
            <a:pPr marL="746125" indent="-288925">
              <a:lnSpc>
                <a:spcPct val="90000"/>
              </a:lnSpc>
              <a:buClr>
                <a:srgbClr val="C00000"/>
              </a:buClr>
              <a:buFont typeface="Wingdings" panose="05000000000000000000" pitchFamily="2" charset="2"/>
              <a:buChar char="Ø"/>
            </a:pPr>
            <a:r>
              <a:rPr lang="en-US" sz="1500" dirty="0"/>
              <a:t>Credit risk – the risk of default and loss given default (LGD)</a:t>
            </a:r>
          </a:p>
          <a:p>
            <a:pPr marL="746125" indent="-288925">
              <a:lnSpc>
                <a:spcPct val="90000"/>
              </a:lnSpc>
              <a:buClr>
                <a:srgbClr val="C00000"/>
              </a:buClr>
              <a:buFont typeface="Wingdings" panose="05000000000000000000" pitchFamily="2" charset="2"/>
              <a:buChar char="Ø"/>
            </a:pPr>
            <a:r>
              <a:rPr lang="en-US" sz="1500" dirty="0"/>
              <a:t>Interest Rate Risk – fluctuations in the base rate (fixed v floating and SOFR)</a:t>
            </a:r>
          </a:p>
          <a:p>
            <a:pPr marL="746125" indent="-288925">
              <a:lnSpc>
                <a:spcPct val="90000"/>
              </a:lnSpc>
              <a:buClr>
                <a:srgbClr val="C00000"/>
              </a:buClr>
              <a:buFont typeface="Wingdings" panose="05000000000000000000" pitchFamily="2" charset="2"/>
              <a:buChar char="Ø"/>
            </a:pPr>
            <a:r>
              <a:rPr lang="en-US" sz="1500" dirty="0"/>
              <a:t>Reinvestment Rate Risk – ability to find new investments for returned principal at similar rates for similar risk</a:t>
            </a:r>
          </a:p>
          <a:p>
            <a:pPr marL="746125" indent="-288925">
              <a:lnSpc>
                <a:spcPct val="90000"/>
              </a:lnSpc>
              <a:buClr>
                <a:srgbClr val="C00000"/>
              </a:buClr>
              <a:buFont typeface="Wingdings" panose="05000000000000000000" pitchFamily="2" charset="2"/>
              <a:buChar char="Ø"/>
            </a:pPr>
            <a:r>
              <a:rPr lang="en-US" sz="1500" dirty="0"/>
              <a:t>Credit Spread Risk – changes in prevailing credit spreads and changes in underlying credit quality of the borrower</a:t>
            </a:r>
          </a:p>
          <a:p>
            <a:pPr marL="746125" indent="-288925">
              <a:lnSpc>
                <a:spcPct val="90000"/>
              </a:lnSpc>
              <a:buClr>
                <a:srgbClr val="C00000"/>
              </a:buClr>
              <a:buFont typeface="Wingdings" panose="05000000000000000000" pitchFamily="2" charset="2"/>
              <a:buChar char="Ø"/>
            </a:pPr>
            <a:r>
              <a:rPr lang="en-US" sz="1500" dirty="0"/>
              <a:t>Liquidity Risk – syndication of the loan</a:t>
            </a:r>
          </a:p>
          <a:p>
            <a:pPr marL="746125" indent="-288925">
              <a:lnSpc>
                <a:spcPct val="90000"/>
              </a:lnSpc>
              <a:buClr>
                <a:srgbClr val="C00000"/>
              </a:buClr>
              <a:buFont typeface="Wingdings" panose="05000000000000000000" pitchFamily="2" charset="2"/>
              <a:buChar char="Ø"/>
            </a:pPr>
            <a:r>
              <a:rPr lang="en-US" sz="1500" dirty="0"/>
              <a:t>Refinancing Risk – to refinance loan maturities, when structures are shorter than the available cash flow of the borrower can afford</a:t>
            </a:r>
          </a:p>
          <a:p>
            <a:pPr marL="746125" indent="-288925">
              <a:lnSpc>
                <a:spcPct val="90000"/>
              </a:lnSpc>
              <a:buClr>
                <a:srgbClr val="C00000"/>
              </a:buClr>
              <a:buFont typeface="Wingdings" panose="05000000000000000000" pitchFamily="2" charset="2"/>
              <a:buChar char="Ø"/>
            </a:pPr>
            <a:r>
              <a:rPr lang="en-US" sz="1500" dirty="0"/>
              <a:t>Collateral Value Risk</a:t>
            </a:r>
          </a:p>
          <a:p>
            <a:pPr>
              <a:lnSpc>
                <a:spcPct val="90000"/>
              </a:lnSpc>
            </a:pP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4303742"/>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Interest rate Swaps:</a:t>
            </a:r>
            <a:endParaRPr lang="en-US" sz="1400" b="1" dirty="0">
              <a:ea typeface="Calibri" panose="020F0502020204030204" pitchFamily="34" charset="0"/>
              <a:cs typeface="Times New Roman" panose="02020603050405020304" pitchFamily="18" charset="0"/>
            </a:endParaRP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Reduces interest rate risk, by fixing a floating rate loan – banks generally lend floating rate, unless using term securitization for loans like mortgages, equipment loans and other structured products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First Interest Rate Swap – 1980s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International Swap Dealers Association (originally the Primary Dealer – of US Treasuries) – Solomon Bros, Citi, &amp; </a:t>
            </a:r>
            <a:r>
              <a:rPr lang="en-US" sz="1400" dirty="0" err="1">
                <a:ea typeface="Calibri" panose="020F0502020204030204" pitchFamily="34" charset="0"/>
                <a:cs typeface="Times New Roman" panose="02020603050405020304" pitchFamily="18" charset="0"/>
              </a:rPr>
              <a:t>BofA</a:t>
            </a:r>
            <a:endParaRPr lang="en-US" sz="1400" dirty="0">
              <a:ea typeface="Calibri" panose="020F0502020204030204" pitchFamily="34" charset="0"/>
              <a:cs typeface="Times New Roman" panose="02020603050405020304" pitchFamily="18" charset="0"/>
            </a:endParaRP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Generally, investment grade (IG) counter parties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Often resulting from credit market arbitrage – </a:t>
            </a:r>
            <a:r>
              <a:rPr lang="en-US" sz="1400" dirty="0" err="1">
                <a:ea typeface="Calibri" panose="020F0502020204030204" pitchFamily="34" charset="0"/>
                <a:cs typeface="Times New Roman" panose="02020603050405020304" pitchFamily="18" charset="0"/>
              </a:rPr>
              <a:t>e.g</a:t>
            </a:r>
            <a:r>
              <a:rPr lang="en-US" sz="1400" dirty="0">
                <a:ea typeface="Calibri" panose="020F0502020204030204" pitchFamily="34" charset="0"/>
                <a:cs typeface="Times New Roman" panose="02020603050405020304" pitchFamily="18" charset="0"/>
              </a:rPr>
              <a:t> Xerox – first cross border money market swap</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Xero</a:t>
            </a:r>
            <a:r>
              <a:rPr lang="en-US" sz="1400" dirty="0">
                <a:ea typeface="Calibri" panose="020F0502020204030204" pitchFamily="34" charset="0"/>
                <a:cs typeface="Times New Roman" panose="02020603050405020304" pitchFamily="18" charset="0"/>
              </a:rPr>
              <a:t>x, previously limited issues in Europe</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Investment grade credit, substantial European floating rate appetite from lenders</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Swapped into Yen, oil and back to USD – T-250bps</a:t>
            </a:r>
          </a:p>
          <a:p>
            <a:pPr marL="285750"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Borrower Initiated - agrees to pay another party a fixed rate in return for receiving an offsetting floating rate</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Only the base rate is remitted between parties (plus a swap spread)</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Based on the notional principal</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Derivatives</a:t>
            </a:r>
          </a:p>
        </p:txBody>
      </p:sp>
    </p:spTree>
    <p:extLst>
      <p:ext uri="{BB962C8B-B14F-4D97-AF65-F5344CB8AC3E}">
        <p14:creationId xmlns:p14="http://schemas.microsoft.com/office/powerpoint/2010/main" val="607500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5612" y="1145498"/>
            <a:ext cx="4416740" cy="2207302"/>
          </a:xfrm>
        </p:spPr>
        <p:txBody>
          <a:bodyPr>
            <a:normAutofit fontScale="90000"/>
          </a:bodyPr>
          <a:lstStyle/>
          <a:p>
            <a:pPr defTabSz="457200">
              <a:spcAft>
                <a:spcPts val="600"/>
              </a:spcAft>
            </a:pPr>
            <a:r>
              <a:rPr lang="en-US" sz="4400" b="0" i="0" kern="1200" dirty="0">
                <a:solidFill>
                  <a:srgbClr val="EBEBEB"/>
                </a:solidFill>
                <a:latin typeface="+mj-lt"/>
                <a:ea typeface="+mj-ea"/>
                <a:cs typeface="+mj-cs"/>
              </a:rPr>
              <a:t>Structural Risk Mitigation – Interest Rate Swap</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EAE1469A-162E-4A41-B193-A827841C21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9558" y="1219200"/>
            <a:ext cx="6617493" cy="3962400"/>
          </a:xfrm>
          <a:prstGeom prst="rect">
            <a:avLst/>
          </a:prstGeom>
          <a:noFill/>
          <a:ln>
            <a:noFill/>
          </a:ln>
        </p:spPr>
      </p:pic>
    </p:spTree>
    <p:extLst>
      <p:ext uri="{BB962C8B-B14F-4D97-AF65-F5344CB8AC3E}">
        <p14:creationId xmlns:p14="http://schemas.microsoft.com/office/powerpoint/2010/main" val="1025933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3960058"/>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Credit Default Swaps: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An insurance product used to mitigate any loss resulting from default (LGD), regulated by ISDA</a:t>
            </a: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First CDS – JP Morgan, 1994 Exxon Valdez Disaster - $4.8B</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Lender initiated – seeks default insurance, two types</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Change in credit quality</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Loss Given default</a:t>
            </a:r>
          </a:p>
          <a:p>
            <a:pPr marL="285750"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Insurance contract based on notional principal (say $100 million)</a:t>
            </a:r>
          </a:p>
          <a:p>
            <a:pPr marL="285750"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Annual premium is paid between lender and counter party (usually another investment grade lender) – similar cost to credit spread of borrower – can represent arbitrage opportunity, default can add risk (e.g. GFC)</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P = Premium per Payment Period = 	Risk Spread per annum / Payment Frequency</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N = Notional Principal = Face Value of the Loan subject to the Risk</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R = recovery rate (in percentage of Notional Principal) * Notional Principal = r * N</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Derivatives</a:t>
            </a:r>
          </a:p>
        </p:txBody>
      </p:sp>
    </p:spTree>
    <p:extLst>
      <p:ext uri="{BB962C8B-B14F-4D97-AF65-F5344CB8AC3E}">
        <p14:creationId xmlns:p14="http://schemas.microsoft.com/office/powerpoint/2010/main" val="1293951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5612" y="1145498"/>
            <a:ext cx="4416740" cy="2207302"/>
          </a:xfrm>
        </p:spPr>
        <p:txBody>
          <a:bodyPr>
            <a:normAutofit fontScale="90000"/>
          </a:bodyPr>
          <a:lstStyle/>
          <a:p>
            <a:pPr defTabSz="457200">
              <a:spcAft>
                <a:spcPts val="600"/>
              </a:spcAft>
            </a:pPr>
            <a:r>
              <a:rPr lang="en-US" sz="4400" b="0" i="0" kern="1200" dirty="0">
                <a:solidFill>
                  <a:srgbClr val="EBEBEB"/>
                </a:solidFill>
                <a:latin typeface="+mj-lt"/>
                <a:ea typeface="+mj-ea"/>
                <a:cs typeface="+mj-cs"/>
              </a:rPr>
              <a:t>Structural Risk Mitigation – Credit Default Swap</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EAE1469A-162E-4A41-B193-A827841C21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9558" y="1219200"/>
            <a:ext cx="6617493" cy="3962400"/>
          </a:xfrm>
          <a:prstGeom prst="rect">
            <a:avLst/>
          </a:prstGeom>
          <a:noFill/>
          <a:ln>
            <a:noFill/>
          </a:ln>
        </p:spPr>
      </p:pic>
    </p:spTree>
    <p:extLst>
      <p:ext uri="{BB962C8B-B14F-4D97-AF65-F5344CB8AC3E}">
        <p14:creationId xmlns:p14="http://schemas.microsoft.com/office/powerpoint/2010/main" val="504295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2" y="609600"/>
            <a:ext cx="6186578" cy="1622321"/>
          </a:xfrm>
        </p:spPr>
        <p:txBody>
          <a:bodyPr vert="horz" lIns="91440" tIns="45720" rIns="91440" bIns="45720" rtlCol="0" anchor="t">
            <a:normAutofit fontScale="90000"/>
          </a:bodyPr>
          <a:lstStyle/>
          <a:p>
            <a:pPr defTabSz="457200"/>
            <a:r>
              <a:rPr lang="en-US" sz="4200" dirty="0">
                <a:solidFill>
                  <a:srgbClr val="EBEBEB"/>
                </a:solidFill>
              </a:rPr>
              <a:t>Chapter 4: Credit Risk Management- </a:t>
            </a:r>
            <a:r>
              <a:rPr lang="en-US" sz="4200" dirty="0" err="1">
                <a:solidFill>
                  <a:srgbClr val="EBEBEB"/>
                </a:solidFill>
              </a:rPr>
              <a:t>Metanext</a:t>
            </a:r>
            <a:r>
              <a:rPr lang="en-US" sz="4200" dirty="0">
                <a:solidFill>
                  <a:srgbClr val="EBEBEB"/>
                </a:solidFill>
              </a:rPr>
              <a:t> CLO Fund IV - Case Study</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11</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7439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lnSpc>
                <a:spcPct val="90000"/>
              </a:lnSpc>
              <a:spcAft>
                <a:spcPts val="600"/>
              </a:spcAft>
            </a:pPr>
            <a:r>
              <a:rPr lang="en-US" sz="3600" b="0" i="0" kern="1200" dirty="0" err="1">
                <a:solidFill>
                  <a:srgbClr val="EBEBEB"/>
                </a:solidFill>
                <a:latin typeface="+mj-lt"/>
                <a:ea typeface="+mj-ea"/>
                <a:cs typeface="+mj-cs"/>
              </a:rPr>
              <a:t>Metanext</a:t>
            </a:r>
            <a:r>
              <a:rPr lang="en-US" sz="3600" b="0" i="0" kern="1200" dirty="0">
                <a:solidFill>
                  <a:srgbClr val="EBEBEB"/>
                </a:solidFill>
                <a:latin typeface="+mj-lt"/>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9" name="Picture 8">
            <a:extLst>
              <a:ext uri="{FF2B5EF4-FFF2-40B4-BE49-F238E27FC236}">
                <a16:creationId xmlns:a16="http://schemas.microsoft.com/office/drawing/2014/main" id="{E9AD309E-080D-4E0A-A44A-44138447E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552045" y="1255110"/>
            <a:ext cx="6468687" cy="4307489"/>
          </a:xfrm>
          <a:prstGeom prst="rect">
            <a:avLst/>
          </a:prstGeom>
          <a:noFill/>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a:lnSpc>
                <a:spcPct val="90000"/>
              </a:lnSpc>
              <a:spcBef>
                <a:spcPts val="1000"/>
              </a:spcBef>
              <a:buClr>
                <a:schemeClr val="bg2">
                  <a:lumMod val="40000"/>
                  <a:lumOff val="60000"/>
                </a:schemeClr>
              </a:buClr>
              <a:buSzPct val="80000"/>
              <a:buFont typeface="Wingdings 3" charset="2"/>
              <a:buChar char=""/>
            </a:pPr>
            <a:r>
              <a:rPr lang="en-US" sz="1400" dirty="0" err="1">
                <a:solidFill>
                  <a:srgbClr val="EBEBEB"/>
                </a:solidFill>
                <a:effectLst/>
                <a:latin typeface="+mj-lt"/>
                <a:ea typeface="+mj-ea"/>
                <a:cs typeface="+mj-cs"/>
              </a:rPr>
              <a:t>Metanext</a:t>
            </a:r>
            <a:r>
              <a:rPr lang="en-US" sz="1400" dirty="0">
                <a:solidFill>
                  <a:srgbClr val="EBEBEB"/>
                </a:solidFill>
                <a:effectLst/>
                <a:latin typeface="+mj-lt"/>
                <a:ea typeface="+mj-ea"/>
                <a:cs typeface="+mj-cs"/>
              </a:rPr>
              <a:t> CLO Fund IV (MCLO) has raised $500 million to set up their fourth CLO.</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$450 million debt - four tranches - weighted average cost of debt: SOFR + 2.5% (S+2.5%).</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$50 million Equity</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The loan portfolio returns on average SOFR + 5.0% (S+5.0%)</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latin typeface="+mj-lt"/>
                <a:ea typeface="+mj-ea"/>
                <a:cs typeface="+mj-cs"/>
              </a:rPr>
              <a:t>Management Fee: </a:t>
            </a:r>
            <a:r>
              <a:rPr lang="en-US" sz="1400" dirty="0">
                <a:solidFill>
                  <a:srgbClr val="EBEBEB"/>
                </a:solidFill>
                <a:effectLst/>
                <a:latin typeface="+mj-lt"/>
                <a:ea typeface="+mj-ea"/>
                <a:cs typeface="+mj-cs"/>
              </a:rPr>
              <a:t>0.5%</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$11.5 million net income - 23% ROE ($11.5 mm/$50 mm) before any portfolio losses.</a:t>
            </a:r>
          </a:p>
        </p:txBody>
      </p:sp>
    </p:spTree>
    <p:extLst>
      <p:ext uri="{BB962C8B-B14F-4D97-AF65-F5344CB8AC3E}">
        <p14:creationId xmlns:p14="http://schemas.microsoft.com/office/powerpoint/2010/main" val="3271113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lnSpc>
                <a:spcPct val="90000"/>
              </a:lnSpc>
              <a:spcAft>
                <a:spcPts val="600"/>
              </a:spcAft>
            </a:pPr>
            <a:r>
              <a:rPr lang="en-US" sz="3600" b="0" i="0" kern="1200" dirty="0" err="1">
                <a:solidFill>
                  <a:srgbClr val="EBEBEB"/>
                </a:solidFill>
                <a:latin typeface="+mj-lt"/>
                <a:ea typeface="+mj-ea"/>
                <a:cs typeface="+mj-cs"/>
              </a:rPr>
              <a:t>Metanext</a:t>
            </a:r>
            <a:r>
              <a:rPr lang="en-US" sz="3600" b="0" i="0" kern="1200" dirty="0">
                <a:solidFill>
                  <a:srgbClr val="EBEBEB"/>
                </a:solidFill>
                <a:latin typeface="+mj-lt"/>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a:lnSpc>
                <a:spcPct val="90000"/>
              </a:lnSpc>
              <a:spcBef>
                <a:spcPts val="1000"/>
              </a:spcBef>
              <a:buClr>
                <a:schemeClr val="bg2">
                  <a:lumMod val="40000"/>
                  <a:lumOff val="60000"/>
                </a:schemeClr>
              </a:buClr>
              <a:buSzPct val="80000"/>
              <a:buFont typeface="Wingdings 3" charset="2"/>
              <a:buChar char=""/>
            </a:pPr>
            <a:r>
              <a:rPr lang="en-US" sz="1400" dirty="0" err="1">
                <a:solidFill>
                  <a:srgbClr val="EBEBEB"/>
                </a:solidFill>
                <a:effectLst/>
                <a:latin typeface="+mj-lt"/>
                <a:ea typeface="+mj-ea"/>
                <a:cs typeface="+mj-cs"/>
              </a:rPr>
              <a:t>Metanext</a:t>
            </a:r>
            <a:r>
              <a:rPr lang="en-US" sz="1400" dirty="0">
                <a:solidFill>
                  <a:srgbClr val="EBEBEB"/>
                </a:solidFill>
                <a:effectLst/>
                <a:latin typeface="+mj-lt"/>
                <a:ea typeface="+mj-ea"/>
                <a:cs typeface="+mj-cs"/>
              </a:rPr>
              <a:t> CLO Fund IV (MCLO) has raised $500 million to set up their fourth CLO.</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$450 million debt - four tranches - weighted average cost of debt: SOFR + 2.5% (S+2.5%).</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$50 million Equity</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The loan portfolio returns on average SOFR + 5.0% (S+5.0%)</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latin typeface="+mj-lt"/>
                <a:ea typeface="+mj-ea"/>
                <a:cs typeface="+mj-cs"/>
              </a:rPr>
              <a:t>Management Fee: </a:t>
            </a:r>
            <a:r>
              <a:rPr lang="en-US" sz="1400" dirty="0">
                <a:solidFill>
                  <a:srgbClr val="EBEBEB"/>
                </a:solidFill>
                <a:effectLst/>
                <a:latin typeface="+mj-lt"/>
                <a:ea typeface="+mj-ea"/>
                <a:cs typeface="+mj-cs"/>
              </a:rPr>
              <a:t>0.5%</a:t>
            </a:r>
          </a:p>
          <a:p>
            <a:pPr marL="0" marR="0">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$11.5 million net income - 23% ROE ($11.5 mm/$50 mm) before any portfolio losses.</a:t>
            </a:r>
          </a:p>
        </p:txBody>
      </p:sp>
      <p:pic>
        <p:nvPicPr>
          <p:cNvPr id="2" name="Picture 1">
            <a:extLst>
              <a:ext uri="{FF2B5EF4-FFF2-40B4-BE49-F238E27FC236}">
                <a16:creationId xmlns:a16="http://schemas.microsoft.com/office/drawing/2014/main" id="{6939197E-2493-4DFC-8F61-839F03147E5B}"/>
              </a:ext>
            </a:extLst>
          </p:cNvPr>
          <p:cNvPicPr>
            <a:picLocks noChangeAspect="1"/>
          </p:cNvPicPr>
          <p:nvPr/>
        </p:nvPicPr>
        <p:blipFill>
          <a:blip r:embed="rId2"/>
          <a:stretch>
            <a:fillRect/>
          </a:stretch>
        </p:blipFill>
        <p:spPr>
          <a:xfrm>
            <a:off x="5865812" y="1624816"/>
            <a:ext cx="5550267" cy="3328184"/>
          </a:xfrm>
          <a:prstGeom prst="rect">
            <a:avLst/>
          </a:prstGeom>
        </p:spPr>
      </p:pic>
    </p:spTree>
    <p:extLst>
      <p:ext uri="{BB962C8B-B14F-4D97-AF65-F5344CB8AC3E}">
        <p14:creationId xmlns:p14="http://schemas.microsoft.com/office/powerpoint/2010/main" val="802197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lnSpc>
                <a:spcPct val="90000"/>
              </a:lnSpc>
              <a:spcAft>
                <a:spcPts val="600"/>
              </a:spcAft>
            </a:pPr>
            <a:r>
              <a:rPr lang="en-US" sz="3600" b="0" i="0" kern="1200" dirty="0" err="1">
                <a:solidFill>
                  <a:srgbClr val="EBEBEB"/>
                </a:solidFill>
                <a:latin typeface="+mj-lt"/>
                <a:ea typeface="+mj-ea"/>
                <a:cs typeface="+mj-cs"/>
              </a:rPr>
              <a:t>Metanext</a:t>
            </a:r>
            <a:r>
              <a:rPr lang="en-US" sz="3600" b="0" i="0" kern="1200" dirty="0">
                <a:solidFill>
                  <a:srgbClr val="EBEBEB"/>
                </a:solidFill>
                <a:latin typeface="+mj-lt"/>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a:lnSpc>
                <a:spcPct val="90000"/>
              </a:lnSpc>
              <a:spcBef>
                <a:spcPts val="1000"/>
              </a:spcBef>
              <a:buClr>
                <a:schemeClr val="bg2">
                  <a:lumMod val="40000"/>
                  <a:lumOff val="60000"/>
                </a:schemeClr>
              </a:buClr>
              <a:buSzPct val="80000"/>
              <a:buFont typeface="Wingdings 3" charset="2"/>
              <a:buChar char=""/>
            </a:pPr>
            <a:r>
              <a:rPr lang="en-US" sz="1400" dirty="0" err="1">
                <a:solidFill>
                  <a:srgbClr val="EBEBEB"/>
                </a:solidFill>
                <a:effectLst/>
                <a:latin typeface="+mj-lt"/>
                <a:ea typeface="+mj-ea"/>
                <a:cs typeface="+mj-cs"/>
              </a:rPr>
              <a:t>Metanext</a:t>
            </a:r>
            <a:r>
              <a:rPr lang="en-US" sz="1400" dirty="0">
                <a:solidFill>
                  <a:srgbClr val="EBEBEB"/>
                </a:solidFill>
                <a:effectLst/>
                <a:latin typeface="+mj-lt"/>
                <a:ea typeface="+mj-ea"/>
                <a:cs typeface="+mj-cs"/>
              </a:rPr>
              <a:t> CLO Fund IV (MCLO) shows capitalization of of</a:t>
            </a:r>
          </a:p>
          <a:p>
            <a:pPr lvl="1">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Tranche A - $335mm @ S+178</a:t>
            </a:r>
          </a:p>
          <a:p>
            <a:pPr lvl="1">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Tranche B - $41mm @ S+300</a:t>
            </a:r>
          </a:p>
          <a:p>
            <a:pPr lvl="1">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latin typeface="+mj-lt"/>
                <a:ea typeface="+mj-ea"/>
                <a:cs typeface="+mj-cs"/>
              </a:rPr>
              <a:t>Tranche C – $30mm @ S+400</a:t>
            </a:r>
          </a:p>
          <a:p>
            <a:pPr lvl="1">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Tranche D – $27mm @ S+600</a:t>
            </a:r>
          </a:p>
          <a:p>
            <a:pPr lvl="1">
              <a:lnSpc>
                <a:spcPct val="90000"/>
              </a:lnSpc>
              <a:spcBef>
                <a:spcPts val="1000"/>
              </a:spcBef>
              <a:buClr>
                <a:schemeClr val="bg2">
                  <a:lumMod val="40000"/>
                  <a:lumOff val="60000"/>
                </a:schemeClr>
              </a:buClr>
              <a:buSzPct val="80000"/>
              <a:buFont typeface="Wingdings 3" charset="2"/>
              <a:buChar char=""/>
            </a:pPr>
            <a:r>
              <a:rPr lang="en-US" sz="1400" dirty="0">
                <a:solidFill>
                  <a:srgbClr val="EBEBEB"/>
                </a:solidFill>
                <a:latin typeface="+mj-lt"/>
                <a:ea typeface="+mj-ea"/>
                <a:cs typeface="+mj-cs"/>
              </a:rPr>
              <a:t>Tranche E - $17mm @ S+730</a:t>
            </a:r>
            <a:endParaRPr lang="en-US" sz="1400" dirty="0">
              <a:solidFill>
                <a:srgbClr val="EBEBEB"/>
              </a:solidFill>
              <a:effectLst/>
              <a:latin typeface="+mj-lt"/>
              <a:ea typeface="+mj-ea"/>
              <a:cs typeface="+mj-cs"/>
            </a:endParaRPr>
          </a:p>
        </p:txBody>
      </p:sp>
      <p:pic>
        <p:nvPicPr>
          <p:cNvPr id="2" name="Picture 1">
            <a:extLst>
              <a:ext uri="{FF2B5EF4-FFF2-40B4-BE49-F238E27FC236}">
                <a16:creationId xmlns:a16="http://schemas.microsoft.com/office/drawing/2014/main" id="{6939197E-2493-4DFC-8F61-839F03147E5B}"/>
              </a:ext>
            </a:extLst>
          </p:cNvPr>
          <p:cNvPicPr>
            <a:picLocks noChangeAspect="1"/>
          </p:cNvPicPr>
          <p:nvPr/>
        </p:nvPicPr>
        <p:blipFill>
          <a:blip r:embed="rId2"/>
          <a:stretch>
            <a:fillRect/>
          </a:stretch>
        </p:blipFill>
        <p:spPr>
          <a:xfrm>
            <a:off x="5865812" y="1624816"/>
            <a:ext cx="5550267" cy="3328184"/>
          </a:xfrm>
          <a:prstGeom prst="rect">
            <a:avLst/>
          </a:prstGeom>
        </p:spPr>
      </p:pic>
    </p:spTree>
    <p:extLst>
      <p:ext uri="{BB962C8B-B14F-4D97-AF65-F5344CB8AC3E}">
        <p14:creationId xmlns:p14="http://schemas.microsoft.com/office/powerpoint/2010/main" val="3637567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lnSpc>
                <a:spcPct val="90000"/>
              </a:lnSpc>
              <a:spcAft>
                <a:spcPts val="600"/>
              </a:spcAft>
            </a:pPr>
            <a:r>
              <a:rPr lang="en-US" sz="3600" b="0" i="0" kern="1200" dirty="0" err="1">
                <a:solidFill>
                  <a:srgbClr val="EBEBEB"/>
                </a:solidFill>
                <a:latin typeface="+mj-lt"/>
                <a:ea typeface="+mj-ea"/>
                <a:cs typeface="+mj-cs"/>
              </a:rPr>
              <a:t>Metanext</a:t>
            </a:r>
            <a:r>
              <a:rPr lang="en-US" sz="3600" b="0" i="0" kern="1200" dirty="0">
                <a:solidFill>
                  <a:srgbClr val="EBEBEB"/>
                </a:solidFill>
                <a:latin typeface="+mj-lt"/>
                <a:ea typeface="+mj-ea"/>
                <a:cs typeface="+mj-cs"/>
              </a:rPr>
              <a:t> CLO Fund IV – Case Study</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3" name="Picture 2" descr="Graphical user interface, application&#10;&#10;Description automatically generated">
            <a:extLst>
              <a:ext uri="{FF2B5EF4-FFF2-40B4-BE49-F238E27FC236}">
                <a16:creationId xmlns:a16="http://schemas.microsoft.com/office/drawing/2014/main" id="{053519A4-A649-4C7E-831F-410E2DA0A496}"/>
              </a:ext>
            </a:extLst>
          </p:cNvPr>
          <p:cNvPicPr>
            <a:picLocks noChangeAspect="1"/>
          </p:cNvPicPr>
          <p:nvPr/>
        </p:nvPicPr>
        <p:blipFill>
          <a:blip r:embed="rId2"/>
          <a:stretch>
            <a:fillRect/>
          </a:stretch>
        </p:blipFill>
        <p:spPr>
          <a:xfrm>
            <a:off x="6633318" y="647698"/>
            <a:ext cx="4366642" cy="5562601"/>
          </a:xfrm>
          <a:prstGeom prst="rect">
            <a:avLst/>
          </a:prstGeom>
          <a:effectLst/>
        </p:spPr>
      </p:pic>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a:spcBef>
                <a:spcPts val="1000"/>
              </a:spcBef>
              <a:buClr>
                <a:schemeClr val="bg2">
                  <a:lumMod val="40000"/>
                  <a:lumOff val="60000"/>
                </a:schemeClr>
              </a:buClr>
              <a:buSzPct val="80000"/>
              <a:buFont typeface="Wingdings 3" charset="2"/>
              <a:buChar char=""/>
            </a:pPr>
            <a:r>
              <a:rPr lang="en-US" sz="1400" dirty="0" err="1">
                <a:solidFill>
                  <a:srgbClr val="EBEBEB"/>
                </a:solidFill>
                <a:effectLst/>
                <a:latin typeface="+mj-lt"/>
                <a:ea typeface="+mj-ea"/>
                <a:cs typeface="+mj-cs"/>
              </a:rPr>
              <a:t>Metanext</a:t>
            </a:r>
            <a:r>
              <a:rPr lang="en-US" sz="1400" dirty="0">
                <a:solidFill>
                  <a:srgbClr val="EBEBEB"/>
                </a:solidFill>
                <a:effectLst/>
                <a:latin typeface="+mj-lt"/>
                <a:ea typeface="+mj-ea"/>
                <a:cs typeface="+mj-cs"/>
              </a:rPr>
              <a:t> CLO Fund IV (MCLO) shows a purchase of</a:t>
            </a:r>
          </a:p>
          <a:p>
            <a:pPr lvl="1">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25 loans at an average of</a:t>
            </a:r>
          </a:p>
          <a:p>
            <a:pPr lvl="1">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$20 million per loan,</a:t>
            </a:r>
          </a:p>
          <a:p>
            <a:pPr lvl="1">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generating 500 basis points or 5% </a:t>
            </a:r>
          </a:p>
          <a:p>
            <a:pPr lvl="1">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$500-million portfolio.</a:t>
            </a:r>
          </a:p>
        </p:txBody>
      </p:sp>
    </p:spTree>
    <p:extLst>
      <p:ext uri="{BB962C8B-B14F-4D97-AF65-F5344CB8AC3E}">
        <p14:creationId xmlns:p14="http://schemas.microsoft.com/office/powerpoint/2010/main" val="8103679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lnSpc>
                <a:spcPct val="90000"/>
              </a:lnSpc>
              <a:spcAft>
                <a:spcPts val="600"/>
              </a:spcAft>
            </a:pPr>
            <a:r>
              <a:rPr lang="en-US" sz="3600" b="0" i="0" kern="1200" dirty="0" err="1">
                <a:solidFill>
                  <a:srgbClr val="EBEBEB"/>
                </a:solidFill>
                <a:latin typeface="+mj-lt"/>
                <a:ea typeface="+mj-ea"/>
                <a:cs typeface="+mj-cs"/>
              </a:rPr>
              <a:t>Metanext</a:t>
            </a:r>
            <a:r>
              <a:rPr lang="en-US" sz="3600" b="0" i="0" kern="1200" dirty="0">
                <a:solidFill>
                  <a:srgbClr val="EBEBEB"/>
                </a:solidFill>
                <a:latin typeface="+mj-lt"/>
                <a:ea typeface="+mj-ea"/>
                <a:cs typeface="+mj-cs"/>
              </a:rPr>
              <a:t> CLO Fund IV – Case Study</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a:spcBef>
                <a:spcPts val="1000"/>
              </a:spcBef>
              <a:buClr>
                <a:schemeClr val="bg2">
                  <a:lumMod val="40000"/>
                  <a:lumOff val="60000"/>
                </a:schemeClr>
              </a:buClr>
              <a:buSzPct val="80000"/>
              <a:buFont typeface="Wingdings 3" charset="2"/>
              <a:buChar char=""/>
            </a:pPr>
            <a:r>
              <a:rPr lang="en-US" sz="1400" dirty="0" err="1">
                <a:solidFill>
                  <a:srgbClr val="EBEBEB"/>
                </a:solidFill>
                <a:effectLst/>
                <a:latin typeface="+mj-lt"/>
                <a:ea typeface="+mj-ea"/>
                <a:cs typeface="+mj-cs"/>
              </a:rPr>
              <a:t>Metanext</a:t>
            </a:r>
            <a:r>
              <a:rPr lang="en-US" sz="1400" dirty="0">
                <a:solidFill>
                  <a:srgbClr val="EBEBEB"/>
                </a:solidFill>
                <a:effectLst/>
                <a:latin typeface="+mj-lt"/>
                <a:ea typeface="+mj-ea"/>
                <a:cs typeface="+mj-cs"/>
              </a:rPr>
              <a:t> CLO Fund IV (MCLO)</a:t>
            </a:r>
          </a:p>
          <a:p>
            <a:pPr lvl="1">
              <a:spcBef>
                <a:spcPts val="1000"/>
              </a:spcBef>
              <a:buClr>
                <a:schemeClr val="bg2">
                  <a:lumMod val="40000"/>
                  <a:lumOff val="60000"/>
                </a:schemeClr>
              </a:buClr>
              <a:buSzPct val="80000"/>
              <a:buFont typeface="Wingdings 3" charset="2"/>
              <a:buChar char=""/>
            </a:pPr>
            <a:r>
              <a:rPr lang="en-US" sz="1400" dirty="0">
                <a:solidFill>
                  <a:srgbClr val="EBEBEB"/>
                </a:solidFill>
                <a:latin typeface="+mj-lt"/>
                <a:ea typeface="+mj-ea"/>
                <a:cs typeface="+mj-cs"/>
              </a:rPr>
              <a:t>N</a:t>
            </a:r>
            <a:r>
              <a:rPr lang="en-US" sz="1400" dirty="0">
                <a:solidFill>
                  <a:srgbClr val="EBEBEB"/>
                </a:solidFill>
                <a:effectLst/>
                <a:latin typeface="+mj-lt"/>
                <a:ea typeface="+mj-ea"/>
                <a:cs typeface="+mj-cs"/>
              </a:rPr>
              <a:t>et income generated form the </a:t>
            </a:r>
            <a:r>
              <a:rPr lang="en-US" sz="1400" dirty="0" err="1">
                <a:solidFill>
                  <a:srgbClr val="EBEBEB"/>
                </a:solidFill>
                <a:effectLst/>
                <a:latin typeface="+mj-lt"/>
                <a:ea typeface="+mj-ea"/>
                <a:cs typeface="+mj-cs"/>
              </a:rPr>
              <a:t>Metanext</a:t>
            </a:r>
            <a:r>
              <a:rPr lang="en-US" sz="1400" dirty="0">
                <a:solidFill>
                  <a:srgbClr val="EBEBEB"/>
                </a:solidFill>
                <a:effectLst/>
                <a:latin typeface="+mj-lt"/>
                <a:ea typeface="+mj-ea"/>
                <a:cs typeface="+mj-cs"/>
              </a:rPr>
              <a:t> CLO Fund IV of $11.2 million after interest payments and management fees - 22.5% (ROE)</a:t>
            </a:r>
          </a:p>
          <a:p>
            <a:pPr lvl="1">
              <a:spcBef>
                <a:spcPts val="1000"/>
              </a:spcBef>
              <a:buClr>
                <a:schemeClr val="bg2">
                  <a:lumMod val="40000"/>
                  <a:lumOff val="60000"/>
                </a:schemeClr>
              </a:buClr>
              <a:buSzPct val="80000"/>
              <a:buFont typeface="Wingdings 3" charset="2"/>
              <a:buChar char=""/>
            </a:pPr>
            <a:r>
              <a:rPr lang="en-US" sz="1400" dirty="0">
                <a:solidFill>
                  <a:srgbClr val="EBEBEB"/>
                </a:solidFill>
                <a:latin typeface="+mj-lt"/>
                <a:ea typeface="+mj-ea"/>
                <a:cs typeface="+mj-cs"/>
              </a:rPr>
              <a:t>Default Assumption – 3%</a:t>
            </a:r>
            <a:endParaRPr lang="en-US" sz="1400" dirty="0">
              <a:solidFill>
                <a:srgbClr val="EBEBEB"/>
              </a:solidFill>
              <a:effectLst/>
              <a:latin typeface="+mj-lt"/>
              <a:ea typeface="+mj-ea"/>
              <a:cs typeface="+mj-cs"/>
            </a:endParaRPr>
          </a:p>
          <a:p>
            <a:pPr lvl="1">
              <a:spcBef>
                <a:spcPts val="1000"/>
              </a:spcBef>
              <a:buClr>
                <a:schemeClr val="bg2">
                  <a:lumMod val="40000"/>
                  <a:lumOff val="60000"/>
                </a:schemeClr>
              </a:buClr>
              <a:buSzPct val="80000"/>
              <a:buFont typeface="Wingdings 3" charset="2"/>
              <a:buChar char=""/>
            </a:pPr>
            <a:r>
              <a:rPr lang="en-US" sz="1400" dirty="0">
                <a:solidFill>
                  <a:srgbClr val="EBEBEB"/>
                </a:solidFill>
                <a:effectLst/>
                <a:latin typeface="+mj-lt"/>
                <a:ea typeface="+mj-ea"/>
                <a:cs typeface="+mj-cs"/>
              </a:rPr>
              <a:t>recovery rates of 70%, yielding a loss-given default (LGD) of 0.9% of $500 million - $4.5 million</a:t>
            </a:r>
          </a:p>
          <a:p>
            <a:pPr lvl="1">
              <a:spcBef>
                <a:spcPts val="1000"/>
              </a:spcBef>
              <a:buClr>
                <a:schemeClr val="bg2">
                  <a:lumMod val="40000"/>
                  <a:lumOff val="60000"/>
                </a:schemeClr>
              </a:buClr>
              <a:buSzPct val="80000"/>
              <a:buFont typeface="Wingdings 3" charset="2"/>
              <a:buChar char=""/>
            </a:pPr>
            <a:r>
              <a:rPr lang="en-US" sz="1400" dirty="0">
                <a:solidFill>
                  <a:srgbClr val="EBEBEB"/>
                </a:solidFill>
                <a:latin typeface="+mj-lt"/>
                <a:ea typeface="+mj-ea"/>
                <a:cs typeface="+mj-cs"/>
              </a:rPr>
              <a:t>RAROC - $6,752,000 = 13.5%</a:t>
            </a:r>
            <a:endParaRPr lang="en-US" sz="1400" dirty="0">
              <a:solidFill>
                <a:srgbClr val="EBEBEB"/>
              </a:solidFill>
              <a:effectLst/>
              <a:latin typeface="+mj-lt"/>
              <a:ea typeface="+mj-ea"/>
              <a:cs typeface="+mj-cs"/>
            </a:endParaRPr>
          </a:p>
        </p:txBody>
      </p:sp>
      <p:pic>
        <p:nvPicPr>
          <p:cNvPr id="2" name="Picture 1">
            <a:extLst>
              <a:ext uri="{FF2B5EF4-FFF2-40B4-BE49-F238E27FC236}">
                <a16:creationId xmlns:a16="http://schemas.microsoft.com/office/drawing/2014/main" id="{E18F3A93-D6B2-4B12-B3BA-DB3352B79B07}"/>
              </a:ext>
            </a:extLst>
          </p:cNvPr>
          <p:cNvPicPr>
            <a:picLocks noChangeAspect="1"/>
          </p:cNvPicPr>
          <p:nvPr/>
        </p:nvPicPr>
        <p:blipFill>
          <a:blip r:embed="rId2"/>
          <a:stretch>
            <a:fillRect/>
          </a:stretch>
        </p:blipFill>
        <p:spPr>
          <a:xfrm>
            <a:off x="5530406" y="1143000"/>
            <a:ext cx="6578416" cy="4343400"/>
          </a:xfrm>
          <a:prstGeom prst="rect">
            <a:avLst/>
          </a:prstGeom>
        </p:spPr>
      </p:pic>
    </p:spTree>
    <p:extLst>
      <p:ext uri="{BB962C8B-B14F-4D97-AF65-F5344CB8AC3E}">
        <p14:creationId xmlns:p14="http://schemas.microsoft.com/office/powerpoint/2010/main" val="2330979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9106188" cy="1400530"/>
          </a:xfrm>
        </p:spPr>
        <p:txBody>
          <a:bodyPr anchor="ctr">
            <a:normAutofit/>
          </a:bodyPr>
          <a:lstStyle/>
          <a:p>
            <a:r>
              <a:rPr lang="en-US" b="1" dirty="0">
                <a:solidFill>
                  <a:srgbClr val="FFFFFF"/>
                </a:solidFill>
              </a:rPr>
              <a:t>Credit risk Management Overview</a:t>
            </a:r>
          </a:p>
        </p:txBody>
      </p:sp>
      <p:sp>
        <p:nvSpPr>
          <p:cNvPr id="14" name="Content Placeholder 13"/>
          <p:cNvSpPr>
            <a:spLocks noGrp="1"/>
          </p:cNvSpPr>
          <p:nvPr>
            <p:ph idx="1"/>
          </p:nvPr>
        </p:nvSpPr>
        <p:spPr>
          <a:xfrm>
            <a:off x="1103024" y="2763520"/>
            <a:ext cx="8944211" cy="3865880"/>
          </a:xfrm>
        </p:spPr>
        <p:txBody>
          <a:bodyPr>
            <a:normAutofit/>
          </a:bodyPr>
          <a:lstStyle/>
          <a:p>
            <a:pPr marL="457200" indent="-457200">
              <a:lnSpc>
                <a:spcPct val="90000"/>
              </a:lnSpc>
            </a:pPr>
            <a:r>
              <a:rPr lang="en-US" sz="1400" b="1" dirty="0"/>
              <a:t>The In addressing the Credit Risk, the credit analyst must identify the specific risks an enterprise and therefore the loan, might face, and seek to mitigate that risk through the tools available to them.</a:t>
            </a:r>
          </a:p>
          <a:p>
            <a:pPr marL="457200" indent="-457200">
              <a:lnSpc>
                <a:spcPct val="90000"/>
              </a:lnSpc>
            </a:pPr>
            <a:r>
              <a:rPr lang="en-US" sz="1400" b="1" dirty="0"/>
              <a:t>The types of Credit Risks facing an enterprise, which reflect some of the 5cs,  include:</a:t>
            </a:r>
          </a:p>
          <a:p>
            <a:pPr marL="746125" indent="-288925">
              <a:lnSpc>
                <a:spcPct val="90000"/>
              </a:lnSpc>
              <a:buClr>
                <a:srgbClr val="C00000"/>
              </a:buClr>
              <a:buFont typeface="Wingdings" panose="05000000000000000000" pitchFamily="2" charset="2"/>
              <a:buChar char="Ø"/>
            </a:pPr>
            <a:r>
              <a:rPr lang="en-US" sz="1400" dirty="0"/>
              <a:t>Reputation Risk - Character</a:t>
            </a:r>
          </a:p>
          <a:p>
            <a:pPr marL="746125" indent="-288925">
              <a:lnSpc>
                <a:spcPct val="90000"/>
              </a:lnSpc>
              <a:buClr>
                <a:srgbClr val="C00000"/>
              </a:buClr>
              <a:buFont typeface="Wingdings" panose="05000000000000000000" pitchFamily="2" charset="2"/>
              <a:buChar char="Ø"/>
            </a:pPr>
            <a:r>
              <a:rPr lang="en-US" sz="1400" dirty="0"/>
              <a:t>Liquidity Risk - Capital</a:t>
            </a:r>
          </a:p>
          <a:p>
            <a:pPr marL="746125" indent="-288925">
              <a:lnSpc>
                <a:spcPct val="90000"/>
              </a:lnSpc>
              <a:buClr>
                <a:srgbClr val="C00000"/>
              </a:buClr>
              <a:buFont typeface="Wingdings" panose="05000000000000000000" pitchFamily="2" charset="2"/>
              <a:buChar char="Ø"/>
            </a:pPr>
            <a:r>
              <a:rPr lang="en-US" sz="1400" dirty="0"/>
              <a:t>Operational Risk - Capacity</a:t>
            </a:r>
          </a:p>
          <a:p>
            <a:pPr marL="746125" indent="-288925">
              <a:lnSpc>
                <a:spcPct val="90000"/>
              </a:lnSpc>
              <a:buClr>
                <a:srgbClr val="C00000"/>
              </a:buClr>
              <a:buFont typeface="Wingdings" panose="05000000000000000000" pitchFamily="2" charset="2"/>
              <a:buChar char="Ø"/>
            </a:pPr>
            <a:r>
              <a:rPr lang="en-US" sz="1400" dirty="0"/>
              <a:t>Legal Risk - Conditions</a:t>
            </a:r>
          </a:p>
          <a:p>
            <a:pPr marL="746125" indent="-288925">
              <a:lnSpc>
                <a:spcPct val="90000"/>
              </a:lnSpc>
              <a:buClr>
                <a:srgbClr val="C00000"/>
              </a:buClr>
              <a:buFont typeface="Wingdings" panose="05000000000000000000" pitchFamily="2" charset="2"/>
              <a:buChar char="Ø"/>
            </a:pPr>
            <a:r>
              <a:rPr lang="en-US" sz="1400" dirty="0"/>
              <a:t>Market Risk – Customers and Constituents</a:t>
            </a:r>
          </a:p>
          <a:p>
            <a:pPr>
              <a:lnSpc>
                <a:spcPct val="90000"/>
              </a:lnSpc>
            </a:pPr>
            <a:endParaRPr lang="en-US" sz="1400" dirty="0"/>
          </a:p>
        </p:txBody>
      </p:sp>
    </p:spTree>
    <p:extLst>
      <p:ext uri="{BB962C8B-B14F-4D97-AF65-F5344CB8AC3E}">
        <p14:creationId xmlns:p14="http://schemas.microsoft.com/office/powerpoint/2010/main" val="302713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5" name="Picture 4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47" name="Oval 4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9" name="Picture 4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1" name="Picture 5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3" name="Rectangle 5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5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2900" b="0" i="0" kern="1200">
                <a:solidFill>
                  <a:srgbClr val="EBEBEB"/>
                </a:solidFill>
                <a:latin typeface="+mj-lt"/>
                <a:ea typeface="+mj-ea"/>
                <a:cs typeface="+mj-cs"/>
              </a:rPr>
              <a:t>Capital Markets</a:t>
            </a: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r>
              <a:rPr lang="en-US" sz="2900" b="0" i="0" kern="1200">
                <a:solidFill>
                  <a:srgbClr val="EBEBEB"/>
                </a:solidFill>
                <a:latin typeface="+mj-lt"/>
                <a:ea typeface="+mj-ea"/>
                <a:cs typeface="+mj-cs"/>
              </a:rPr>
              <a:t>Portfolio Credit Risk – Loan Structures</a:t>
            </a:r>
          </a:p>
        </p:txBody>
      </p:sp>
      <p:sp>
        <p:nvSpPr>
          <p:cNvPr id="5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9" name="Freeform: Shape 5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Rectangle 6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4D69ED90-CEA2-E777-E29E-1F3062057E1A}"/>
              </a:ext>
            </a:extLst>
          </p:cNvPr>
          <p:cNvPicPr>
            <a:picLocks noChangeAspect="1"/>
          </p:cNvPicPr>
          <p:nvPr/>
        </p:nvPicPr>
        <p:blipFill>
          <a:blip r:embed="rId6"/>
          <a:stretch>
            <a:fillRect/>
          </a:stretch>
        </p:blipFill>
        <p:spPr>
          <a:xfrm>
            <a:off x="657814" y="647698"/>
            <a:ext cx="6240773" cy="5562139"/>
          </a:xfrm>
          <a:prstGeom prst="rect">
            <a:avLst/>
          </a:prstGeom>
          <a:effectLst/>
        </p:spPr>
      </p:pic>
    </p:spTree>
    <p:extLst>
      <p:ext uri="{BB962C8B-B14F-4D97-AF65-F5344CB8AC3E}">
        <p14:creationId xmlns:p14="http://schemas.microsoft.com/office/powerpoint/2010/main" val="339283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74612" y="551511"/>
            <a:ext cx="10591800" cy="1400530"/>
          </a:xfrm>
        </p:spPr>
        <p:txBody>
          <a:bodyPr anchor="ctr">
            <a:normAutofit/>
          </a:bodyPr>
          <a:lstStyle/>
          <a:p>
            <a:r>
              <a:rPr lang="en-US" b="1" dirty="0">
                <a:solidFill>
                  <a:srgbClr val="FFFFFF"/>
                </a:solidFill>
              </a:rPr>
              <a:t>Portfolio Credit Risk – Warehouse Facility</a:t>
            </a:r>
          </a:p>
        </p:txBody>
      </p:sp>
      <p:sp>
        <p:nvSpPr>
          <p:cNvPr id="14" name="Content Placeholder 13"/>
          <p:cNvSpPr>
            <a:spLocks noGrp="1"/>
          </p:cNvSpPr>
          <p:nvPr>
            <p:ph idx="1"/>
          </p:nvPr>
        </p:nvSpPr>
        <p:spPr>
          <a:xfrm>
            <a:off x="1103024" y="2438400"/>
            <a:ext cx="8944211" cy="3809999"/>
          </a:xfrm>
        </p:spPr>
        <p:txBody>
          <a:bodyPr>
            <a:normAutofit/>
          </a:bodyPr>
          <a:lstStyle/>
          <a:p>
            <a:pPr marL="457200" indent="-457200">
              <a:lnSpc>
                <a:spcPct val="90000"/>
              </a:lnSpc>
            </a:pPr>
            <a:r>
              <a:rPr lang="en-US" sz="1400" b="1" dirty="0"/>
              <a:t>CLO portfolio aggregation under a warehouse facility seeks to maximize the available warehouse borrowing by ensuring the loans archive maximum borrowing base eligibility (see Chapter 1)</a:t>
            </a:r>
          </a:p>
          <a:p>
            <a:pPr marL="457200" indent="-457200">
              <a:lnSpc>
                <a:spcPct val="90000"/>
              </a:lnSpc>
            </a:pPr>
            <a:r>
              <a:rPr lang="en-US" sz="1400" b="1" dirty="0"/>
              <a:t>Typical restrictive stipulations: (Borrowing Base Strips)</a:t>
            </a:r>
          </a:p>
          <a:p>
            <a:pPr marL="914400" indent="-457200">
              <a:lnSpc>
                <a:spcPct val="90000"/>
              </a:lnSpc>
              <a:buClr>
                <a:srgbClr val="C00000"/>
              </a:buClr>
              <a:buFont typeface="+mj-lt"/>
              <a:buAutoNum type="arabicPeriod"/>
            </a:pPr>
            <a:r>
              <a:rPr lang="en-US" sz="1400" dirty="0"/>
              <a:t>Maximum Maturity</a:t>
            </a:r>
          </a:p>
          <a:p>
            <a:pPr marL="914400" indent="-457200">
              <a:lnSpc>
                <a:spcPct val="90000"/>
              </a:lnSpc>
              <a:buClr>
                <a:srgbClr val="C00000"/>
              </a:buClr>
              <a:buFont typeface="+mj-lt"/>
              <a:buAutoNum type="arabicPeriod"/>
            </a:pPr>
            <a:r>
              <a:rPr lang="en-US" sz="1400" dirty="0"/>
              <a:t>Minimum Coverage Ratios – EBITDA / Interest and EBITDA / Debt Service</a:t>
            </a:r>
          </a:p>
          <a:p>
            <a:pPr marL="914400" indent="-457200">
              <a:lnSpc>
                <a:spcPct val="90000"/>
              </a:lnSpc>
              <a:buClr>
                <a:srgbClr val="C00000"/>
              </a:buClr>
              <a:buFont typeface="+mj-lt"/>
              <a:buAutoNum type="arabicPeriod"/>
            </a:pPr>
            <a:r>
              <a:rPr lang="en-US" sz="1400" dirty="0"/>
              <a:t>Maximum Leverage Ratios – Total Debt / EBITDA (or at least the Total Debt including the loan being considered in the portfolio)</a:t>
            </a:r>
          </a:p>
          <a:p>
            <a:pPr marL="914400" indent="-457200">
              <a:lnSpc>
                <a:spcPct val="90000"/>
              </a:lnSpc>
              <a:buClr>
                <a:srgbClr val="C00000"/>
              </a:buClr>
              <a:buFont typeface="+mj-lt"/>
              <a:buAutoNum type="arabicPeriod"/>
            </a:pPr>
            <a:r>
              <a:rPr lang="en-US" sz="1400" dirty="0"/>
              <a:t>Maximum participation amount</a:t>
            </a:r>
          </a:p>
          <a:p>
            <a:pPr marL="914400" indent="-457200">
              <a:lnSpc>
                <a:spcPct val="90000"/>
              </a:lnSpc>
              <a:buClr>
                <a:srgbClr val="C00000"/>
              </a:buClr>
              <a:buFont typeface="+mj-lt"/>
              <a:buAutoNum type="arabicPeriod"/>
            </a:pPr>
            <a:r>
              <a:rPr lang="en-US" sz="1400" dirty="0"/>
              <a:t>Maximum concentration in any single loan or borrower</a:t>
            </a:r>
          </a:p>
          <a:p>
            <a:pPr marL="457200" indent="0">
              <a:lnSpc>
                <a:spcPct val="90000"/>
              </a:lnSpc>
              <a:buClr>
                <a:srgbClr val="C00000"/>
              </a:buClr>
              <a:buNone/>
            </a:pPr>
            <a:r>
              <a:rPr lang="en-US" sz="1400" dirty="0"/>
              <a:t>During the aggregation of the pool of loans the manager must be concerned with market liquidity – GFC</a:t>
            </a:r>
          </a:p>
          <a:p>
            <a:pPr marL="457200" indent="0">
              <a:lnSpc>
                <a:spcPct val="90000"/>
              </a:lnSpc>
              <a:buClr>
                <a:srgbClr val="C00000"/>
              </a:buClr>
              <a:buNone/>
            </a:pPr>
            <a:r>
              <a:rPr lang="en-US" sz="1400" dirty="0"/>
              <a:t>The lender advance rate to the pool is referred to as the “attachment point” (= LTV)</a:t>
            </a:r>
          </a:p>
        </p:txBody>
      </p:sp>
    </p:spTree>
    <p:extLst>
      <p:ext uri="{BB962C8B-B14F-4D97-AF65-F5344CB8AC3E}">
        <p14:creationId xmlns:p14="http://schemas.microsoft.com/office/powerpoint/2010/main" val="850632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760412" y="551511"/>
            <a:ext cx="9906000" cy="1400530"/>
          </a:xfrm>
        </p:spPr>
        <p:txBody>
          <a:bodyPr anchor="ctr">
            <a:normAutofit/>
          </a:bodyPr>
          <a:lstStyle/>
          <a:p>
            <a:r>
              <a:rPr lang="en-US" b="1" dirty="0">
                <a:solidFill>
                  <a:srgbClr val="FFFFFF"/>
                </a:solidFill>
              </a:rPr>
              <a:t>Portfolio Credit Risk – Capital Markets</a:t>
            </a:r>
          </a:p>
        </p:txBody>
      </p:sp>
      <p:sp>
        <p:nvSpPr>
          <p:cNvPr id="14" name="Content Placeholder 13"/>
          <p:cNvSpPr>
            <a:spLocks noGrp="1"/>
          </p:cNvSpPr>
          <p:nvPr>
            <p:ph idx="1"/>
          </p:nvPr>
        </p:nvSpPr>
        <p:spPr>
          <a:xfrm>
            <a:off x="1103024" y="2438400"/>
            <a:ext cx="8944211" cy="3809999"/>
          </a:xfrm>
        </p:spPr>
        <p:txBody>
          <a:bodyPr>
            <a:normAutofit lnSpcReduction="10000"/>
          </a:bodyPr>
          <a:lstStyle/>
          <a:p>
            <a:pPr marL="457200" indent="-457200">
              <a:lnSpc>
                <a:spcPct val="90000"/>
              </a:lnSpc>
            </a:pPr>
            <a:r>
              <a:rPr lang="en-US" sz="1400" b="1" dirty="0"/>
              <a:t>Managers plan for a “term” securitization execution, wherein the portfolio is securitized and funding is converted from manager equity and warehouse loan, into tranches of securities reflecting the capital risk being taken (AAA – BB)</a:t>
            </a:r>
          </a:p>
          <a:p>
            <a:pPr marL="457200" indent="0">
              <a:lnSpc>
                <a:spcPct val="90000"/>
              </a:lnSpc>
              <a:buClr>
                <a:srgbClr val="C00000"/>
              </a:buClr>
              <a:buNone/>
            </a:pPr>
            <a:r>
              <a:rPr lang="en-US" sz="1400" dirty="0"/>
              <a:t>Establish SPV – Trust, which holds the collateral – the pool of loans</a:t>
            </a:r>
          </a:p>
          <a:p>
            <a:pPr marL="457200" indent="0">
              <a:lnSpc>
                <a:spcPct val="90000"/>
              </a:lnSpc>
              <a:buClr>
                <a:srgbClr val="C00000"/>
              </a:buClr>
              <a:buNone/>
            </a:pPr>
            <a:r>
              <a:rPr lang="en-US" sz="1400" dirty="0"/>
              <a:t>The SPV issues notes and bonds across the layers of credit quality reflecting the pool of loans</a:t>
            </a:r>
          </a:p>
          <a:p>
            <a:pPr marL="914400" indent="-457200">
              <a:lnSpc>
                <a:spcPct val="90000"/>
              </a:lnSpc>
              <a:buClr>
                <a:srgbClr val="C00000"/>
              </a:buClr>
              <a:buFont typeface="+mj-lt"/>
              <a:buAutoNum type="arabicPeriod"/>
            </a:pPr>
            <a:r>
              <a:rPr lang="en-US" sz="1400" dirty="0"/>
              <a:t>Some CLOs may have more AAA tranches while others have more BBB tranches, reflecting the overall credit quality (rating agencies provided) of the cash flows, the borrowers, the collateral, the diversification and the structure.</a:t>
            </a:r>
          </a:p>
          <a:p>
            <a:pPr marL="914400" indent="-457200">
              <a:lnSpc>
                <a:spcPct val="90000"/>
              </a:lnSpc>
              <a:buClr>
                <a:srgbClr val="C00000"/>
              </a:buClr>
              <a:buFont typeface="+mj-lt"/>
              <a:buAutoNum type="arabicPeriod"/>
            </a:pPr>
            <a:r>
              <a:rPr lang="en-US" sz="1400" dirty="0"/>
              <a:t>The warehouse loan mirrors the investment grade tranches of the securitization – less a haircut</a:t>
            </a:r>
          </a:p>
          <a:p>
            <a:pPr marL="457200" indent="0">
              <a:lnSpc>
                <a:spcPct val="90000"/>
              </a:lnSpc>
              <a:buClr>
                <a:srgbClr val="C00000"/>
              </a:buClr>
              <a:buNone/>
            </a:pPr>
            <a:r>
              <a:rPr lang="en-US" sz="1400" dirty="0"/>
              <a:t>SPVs typically 10-12 year life, allowing for reinvestment of repayment and asset sale proceeds</a:t>
            </a:r>
          </a:p>
          <a:p>
            <a:pPr marL="457200" indent="0">
              <a:lnSpc>
                <a:spcPct val="90000"/>
              </a:lnSpc>
              <a:buClr>
                <a:srgbClr val="C00000"/>
              </a:buClr>
              <a:buNone/>
            </a:pPr>
            <a:r>
              <a:rPr lang="en-US" sz="1400" dirty="0"/>
              <a:t>Run-off may begin in year 5-7 for instance</a:t>
            </a:r>
          </a:p>
          <a:p>
            <a:pPr marL="457200" indent="0">
              <a:lnSpc>
                <a:spcPct val="90000"/>
              </a:lnSpc>
              <a:buClr>
                <a:srgbClr val="C00000"/>
              </a:buClr>
              <a:buNone/>
            </a:pPr>
            <a:r>
              <a:rPr lang="en-US" sz="1400" dirty="0"/>
              <a:t>Commercial banks typically buy the BBB and above tranches</a:t>
            </a:r>
          </a:p>
          <a:p>
            <a:pPr marL="457200" indent="0">
              <a:lnSpc>
                <a:spcPct val="90000"/>
              </a:lnSpc>
              <a:buClr>
                <a:srgbClr val="C00000"/>
              </a:buClr>
              <a:buNone/>
            </a:pPr>
            <a:r>
              <a:rPr lang="en-US" sz="1400" dirty="0"/>
              <a:t>Insurance companies and hedge funds buy lower tranches</a:t>
            </a:r>
          </a:p>
          <a:p>
            <a:pPr marL="457200" indent="0">
              <a:lnSpc>
                <a:spcPct val="90000"/>
              </a:lnSpc>
              <a:buClr>
                <a:srgbClr val="C00000"/>
              </a:buClr>
              <a:buNone/>
            </a:pPr>
            <a:r>
              <a:rPr lang="en-US" sz="1400" dirty="0"/>
              <a:t>Insurance companies are restricted to CUSIP investments and often NAIC 2 or higher</a:t>
            </a:r>
          </a:p>
        </p:txBody>
      </p:sp>
    </p:spTree>
    <p:extLst>
      <p:ext uri="{BB962C8B-B14F-4D97-AF65-F5344CB8AC3E}">
        <p14:creationId xmlns:p14="http://schemas.microsoft.com/office/powerpoint/2010/main" val="1692048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28676" y="418803"/>
            <a:ext cx="9906000" cy="1400530"/>
          </a:xfrm>
        </p:spPr>
        <p:txBody>
          <a:bodyPr anchor="ctr">
            <a:normAutofit/>
          </a:bodyPr>
          <a:lstStyle/>
          <a:p>
            <a:r>
              <a:rPr lang="en-US" b="1" dirty="0">
                <a:solidFill>
                  <a:srgbClr val="FFFFFF"/>
                </a:solidFill>
              </a:rPr>
              <a:t>Portfolio Credit Risk – Structuring CLOs</a:t>
            </a:r>
          </a:p>
        </p:txBody>
      </p:sp>
      <p:sp>
        <p:nvSpPr>
          <p:cNvPr id="14" name="Content Placeholder 13"/>
          <p:cNvSpPr>
            <a:spLocks noGrp="1"/>
          </p:cNvSpPr>
          <p:nvPr>
            <p:ph idx="1"/>
          </p:nvPr>
        </p:nvSpPr>
        <p:spPr>
          <a:xfrm>
            <a:off x="1103024" y="2438400"/>
            <a:ext cx="8944211" cy="3809999"/>
          </a:xfrm>
        </p:spPr>
        <p:txBody>
          <a:bodyPr>
            <a:normAutofit/>
          </a:bodyPr>
          <a:lstStyle/>
          <a:p>
            <a:pPr>
              <a:lnSpc>
                <a:spcPct val="90000"/>
              </a:lnSpc>
            </a:pPr>
            <a:r>
              <a:rPr lang="en-US" sz="1400" b="1" dirty="0"/>
              <a:t>Credit portfolios on a financial institution operate like CLOs</a:t>
            </a:r>
          </a:p>
          <a:p>
            <a:pPr>
              <a:lnSpc>
                <a:spcPct val="90000"/>
              </a:lnSpc>
            </a:pPr>
            <a:r>
              <a:rPr lang="en-US" sz="1400" b="1" dirty="0"/>
              <a:t>CLO Formation</a:t>
            </a:r>
          </a:p>
          <a:p>
            <a:pPr lvl="1">
              <a:lnSpc>
                <a:spcPct val="90000"/>
              </a:lnSpc>
            </a:pPr>
            <a:r>
              <a:rPr lang="en-US" sz="1400" dirty="0"/>
              <a:t>100-250 homogeneous loans</a:t>
            </a:r>
          </a:p>
          <a:p>
            <a:pPr lvl="1">
              <a:lnSpc>
                <a:spcPct val="90000"/>
              </a:lnSpc>
            </a:pPr>
            <a:r>
              <a:rPr lang="en-US" sz="1400" dirty="0"/>
              <a:t>Funding from the institution and third-parties in Multiple tranches</a:t>
            </a:r>
          </a:p>
          <a:p>
            <a:pPr lvl="1">
              <a:lnSpc>
                <a:spcPct val="90000"/>
              </a:lnSpc>
            </a:pPr>
            <a:r>
              <a:rPr lang="en-US" sz="1400" dirty="0"/>
              <a:t>Tranches have different credit ratings, and rights to cash flows and pricing – AAA, AA - BB</a:t>
            </a:r>
          </a:p>
          <a:p>
            <a:pPr>
              <a:lnSpc>
                <a:spcPct val="90000"/>
              </a:lnSpc>
            </a:pPr>
            <a:r>
              <a:rPr lang="en-US" sz="1400" b="1" dirty="0"/>
              <a:t>Structuring the CLO Tranches</a:t>
            </a:r>
          </a:p>
          <a:p>
            <a:pPr lvl="1">
              <a:lnSpc>
                <a:spcPct val="90000"/>
              </a:lnSpc>
            </a:pPr>
            <a:r>
              <a:rPr lang="en-US" sz="1400" dirty="0"/>
              <a:t>Diversification across borrowers and industries, yet homogeneous in term</a:t>
            </a:r>
          </a:p>
          <a:p>
            <a:pPr>
              <a:lnSpc>
                <a:spcPct val="90000"/>
              </a:lnSpc>
            </a:pPr>
            <a:r>
              <a:rPr lang="en-US" sz="1400" b="1" dirty="0"/>
              <a:t>Warehouse Financing – Aggregating the CLO assets</a:t>
            </a:r>
          </a:p>
          <a:p>
            <a:pPr lvl="1">
              <a:lnSpc>
                <a:spcPct val="90000"/>
              </a:lnSpc>
            </a:pPr>
            <a:r>
              <a:rPr lang="en-US" sz="1400" dirty="0"/>
              <a:t>Manager / Originator: The sponsoring financial institution funds the loans on balance until the pool reaches sufficient scale to be securitized (CUSIP)</a:t>
            </a:r>
          </a:p>
          <a:p>
            <a:pPr lvl="1">
              <a:lnSpc>
                <a:spcPct val="90000"/>
              </a:lnSpc>
            </a:pPr>
            <a:r>
              <a:rPr lang="en-US" sz="1400" dirty="0"/>
              <a:t>E.g. Goldman Sachs / Bank of Montreal</a:t>
            </a:r>
          </a:p>
          <a:p>
            <a:pPr lvl="1">
              <a:lnSpc>
                <a:spcPct val="90000"/>
              </a:lnSpc>
            </a:pPr>
            <a:r>
              <a:rPr lang="en-US" sz="1400" dirty="0"/>
              <a:t>Non-bank originators, SPVs, use warehouse lines – credit facilities from banks</a:t>
            </a:r>
          </a:p>
          <a:p>
            <a:pPr lvl="1">
              <a:lnSpc>
                <a:spcPct val="90000"/>
              </a:lnSpc>
            </a:pPr>
            <a:endParaRPr lang="en-US" sz="1400" dirty="0"/>
          </a:p>
          <a:p>
            <a:pPr>
              <a:lnSpc>
                <a:spcPct val="90000"/>
              </a:lnSpc>
            </a:pPr>
            <a:endParaRPr lang="en-US" sz="1800" dirty="0"/>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836612" y="465627"/>
            <a:ext cx="9753600" cy="885241"/>
          </a:xfrm>
        </p:spPr>
        <p:txBody>
          <a:bodyPr anchor="ctr">
            <a:normAutofit/>
          </a:bodyPr>
          <a:lstStyle/>
          <a:p>
            <a:r>
              <a:rPr lang="en-US" b="1" dirty="0">
                <a:solidFill>
                  <a:srgbClr val="FFFFFF"/>
                </a:solidFill>
              </a:rPr>
              <a:t>Portfolio Credit Risk – BDCs</a:t>
            </a:r>
          </a:p>
        </p:txBody>
      </p:sp>
      <p:sp>
        <p:nvSpPr>
          <p:cNvPr id="14" name="Content Placeholder 13"/>
          <p:cNvSpPr>
            <a:spLocks noGrp="1"/>
          </p:cNvSpPr>
          <p:nvPr>
            <p:ph idx="1"/>
          </p:nvPr>
        </p:nvSpPr>
        <p:spPr>
          <a:xfrm>
            <a:off x="379412" y="2438400"/>
            <a:ext cx="11430000" cy="4267200"/>
          </a:xfrm>
        </p:spPr>
        <p:txBody>
          <a:bodyPr>
            <a:normAutofit/>
          </a:bodyPr>
          <a:lstStyle/>
          <a:p>
            <a:pPr marL="457200" indent="-457200">
              <a:lnSpc>
                <a:spcPct val="90000"/>
              </a:lnSpc>
            </a:pPr>
            <a:r>
              <a:rPr lang="en-US" sz="1400" b="1" dirty="0"/>
              <a:t>Business Development Companies (BDCs):</a:t>
            </a:r>
          </a:p>
          <a:p>
            <a:pPr marL="457200" indent="-457200">
              <a:lnSpc>
                <a:spcPct val="90000"/>
              </a:lnSpc>
            </a:pPr>
            <a:r>
              <a:rPr lang="en-US" sz="1400" dirty="0"/>
              <a:t>A business development company (BDC) is a non-bank financial institution, that invests in a variety of loan types, such as asset-based loans (ABLs), commercial finance, and leveraged loans.</a:t>
            </a:r>
          </a:p>
          <a:p>
            <a:pPr marL="457200" indent="-457200">
              <a:lnSpc>
                <a:spcPct val="90000"/>
              </a:lnSpc>
            </a:pPr>
            <a:r>
              <a:rPr lang="en-US" sz="1400" dirty="0"/>
              <a:t>To qualify as a BDC, it must be registered in compliance with Section 54 of the Investment Company Act of 1940.</a:t>
            </a:r>
          </a:p>
          <a:p>
            <a:pPr marL="457200" indent="-457200">
              <a:lnSpc>
                <a:spcPct val="90000"/>
              </a:lnSpc>
            </a:pPr>
            <a:r>
              <a:rPr lang="en-US" sz="1400" dirty="0"/>
              <a:t>The BDC structure is a tax pass-through vehicle, similar to REITs (Real Estate Investment Trusts).</a:t>
            </a:r>
          </a:p>
          <a:p>
            <a:pPr marL="457200" indent="-457200">
              <a:lnSpc>
                <a:spcPct val="90000"/>
              </a:lnSpc>
            </a:pPr>
            <a:r>
              <a:rPr lang="en-US" sz="1400" dirty="0"/>
              <a:t>The first BDC was Allied Capital, based in Washington DC and now defunct.</a:t>
            </a:r>
          </a:p>
          <a:p>
            <a:pPr marL="457200" indent="-457200">
              <a:lnSpc>
                <a:spcPct val="90000"/>
              </a:lnSpc>
            </a:pPr>
            <a:r>
              <a:rPr lang="en-US" sz="1400" dirty="0"/>
              <a:t>Many financial institutions are set up to have both CLOs and BDC structures. A major difference between a BDC and a CLO fund is that BDCs allow smaller, non-accredited investors to invest in these funds.</a:t>
            </a:r>
          </a:p>
          <a:p>
            <a:pPr marL="457200" indent="-457200">
              <a:lnSpc>
                <a:spcPct val="90000"/>
              </a:lnSpc>
            </a:pPr>
            <a:r>
              <a:rPr lang="en-US" sz="1400" dirty="0"/>
              <a:t>The other difference is that BDCs have a maximum leverage of 1:1 equity and debt. Due to lower leverage than CLOs, many BDCs invest in junior debt that carries higher yields. </a:t>
            </a:r>
          </a:p>
          <a:p>
            <a:pPr marL="457200" indent="-457200">
              <a:lnSpc>
                <a:spcPct val="90000"/>
              </a:lnSpc>
            </a:pPr>
            <a:r>
              <a:rPr lang="en-US" sz="1400" dirty="0"/>
              <a:t>Closed-end funds that make investments in middle-market companies as distinct from the CLOs which invest in more broadly syndicated loans and primarily leveraged loans.</a:t>
            </a:r>
          </a:p>
          <a:p>
            <a:pPr marL="457200" indent="-457200">
              <a:lnSpc>
                <a:spcPct val="90000"/>
              </a:lnSpc>
            </a:pPr>
            <a:r>
              <a:rPr lang="en-US" sz="1400" dirty="0"/>
              <a:t>BDCs provide the investors with exposure to debt and equity investments in predominantly privately owned companies.</a:t>
            </a:r>
          </a:p>
          <a:p>
            <a:pPr marL="457200" indent="-457200">
              <a:lnSpc>
                <a:spcPct val="90000"/>
              </a:lnSpc>
            </a:pPr>
            <a:r>
              <a:rPr lang="en-US" sz="1400" dirty="0"/>
              <a:t>Because BDCs are regulated investment companies, they must distribute over 90% of their profits to shareholders, which results in above-average dividend yields. </a:t>
            </a:r>
          </a:p>
        </p:txBody>
      </p:sp>
    </p:spTree>
    <p:extLst>
      <p:ext uri="{BB962C8B-B14F-4D97-AF65-F5344CB8AC3E}">
        <p14:creationId xmlns:p14="http://schemas.microsoft.com/office/powerpoint/2010/main" val="1326301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551511"/>
            <a:ext cx="10134600" cy="1400530"/>
          </a:xfrm>
        </p:spPr>
        <p:txBody>
          <a:bodyPr anchor="ctr">
            <a:normAutofit/>
          </a:bodyPr>
          <a:lstStyle/>
          <a:p>
            <a:r>
              <a:rPr lang="en-US" b="1" dirty="0">
                <a:solidFill>
                  <a:srgbClr val="FFFFFF"/>
                </a:solidFill>
              </a:rPr>
              <a:t>Portfolio Credit Risk – Bank Loan Funds</a:t>
            </a:r>
          </a:p>
        </p:txBody>
      </p:sp>
      <p:sp>
        <p:nvSpPr>
          <p:cNvPr id="14" name="Content Placeholder 13"/>
          <p:cNvSpPr>
            <a:spLocks noGrp="1"/>
          </p:cNvSpPr>
          <p:nvPr>
            <p:ph idx="1"/>
          </p:nvPr>
        </p:nvSpPr>
        <p:spPr>
          <a:xfrm>
            <a:off x="1103024" y="2438400"/>
            <a:ext cx="8944211" cy="3809999"/>
          </a:xfrm>
        </p:spPr>
        <p:txBody>
          <a:bodyPr>
            <a:normAutofit/>
          </a:bodyPr>
          <a:lstStyle/>
          <a:p>
            <a:pPr marL="457200" indent="-457200">
              <a:lnSpc>
                <a:spcPct val="90000"/>
              </a:lnSpc>
            </a:pPr>
            <a:r>
              <a:rPr lang="en-US" sz="1400" dirty="0"/>
              <a:t>Bank loan funds (BLFs) are closed-end funds that trade leveraged loans.</a:t>
            </a:r>
          </a:p>
          <a:p>
            <a:pPr marL="457200" indent="-457200">
              <a:lnSpc>
                <a:spcPct val="90000"/>
              </a:lnSpc>
            </a:pPr>
            <a:r>
              <a:rPr lang="en-US" sz="1400" dirty="0"/>
              <a:t>BLFs are sometimes called floating rate funds because the loans in these funds are SOFR or prime rate based on floating rate loans.</a:t>
            </a:r>
          </a:p>
          <a:p>
            <a:pPr marL="457200" indent="-457200">
              <a:lnSpc>
                <a:spcPct val="90000"/>
              </a:lnSpc>
            </a:pPr>
            <a:r>
              <a:rPr lang="en-US" sz="1400" dirty="0"/>
              <a:t>Trade based on the market value of the individual loans that create BLFs’ net asset value and are structured like CLOs except they provide daily information such as liquidity and diversification across borrowers and industries.</a:t>
            </a:r>
          </a:p>
          <a:p>
            <a:pPr marL="457200" indent="-457200">
              <a:lnSpc>
                <a:spcPct val="90000"/>
              </a:lnSpc>
            </a:pPr>
            <a:r>
              <a:rPr lang="en-US" sz="1400" dirty="0"/>
              <a:t>Market values may fluctuate based on individual loan and industry performance. </a:t>
            </a:r>
          </a:p>
          <a:p>
            <a:pPr marL="457200" indent="-457200">
              <a:lnSpc>
                <a:spcPct val="90000"/>
              </a:lnSpc>
            </a:pPr>
            <a:r>
              <a:rPr lang="en-US" sz="1400" dirty="0"/>
              <a:t>Loans in the BLFs may be repaid without penalty at any time, creating prepayment risk for investors, as the expected income stream can end before the stated maturity.</a:t>
            </a:r>
          </a:p>
          <a:p>
            <a:pPr marL="457200" indent="-457200">
              <a:lnSpc>
                <a:spcPct val="90000"/>
              </a:lnSpc>
            </a:pPr>
            <a:r>
              <a:rPr lang="en-US" sz="1400" dirty="0"/>
              <a:t>Prepayment may be caused by an upgrade of the rating of the borrower, a declining interest rate environment, and favorable market conditions.</a:t>
            </a:r>
          </a:p>
        </p:txBody>
      </p:sp>
    </p:spTree>
    <p:extLst>
      <p:ext uri="{BB962C8B-B14F-4D97-AF65-F5344CB8AC3E}">
        <p14:creationId xmlns:p14="http://schemas.microsoft.com/office/powerpoint/2010/main" val="1998700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3699</TotalTime>
  <Words>3107</Words>
  <Application>Microsoft Office PowerPoint</Application>
  <PresentationFormat>Custom</PresentationFormat>
  <Paragraphs>203</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 Unicode MS</vt:lpstr>
      <vt:lpstr>Calibri</vt:lpstr>
      <vt:lpstr>Cambria Math</vt:lpstr>
      <vt:lpstr>Century Gothic</vt:lpstr>
      <vt:lpstr>Corbel</vt:lpstr>
      <vt:lpstr>Wingdings</vt:lpstr>
      <vt:lpstr>Wingdings 3</vt:lpstr>
      <vt:lpstr>Ion</vt:lpstr>
      <vt:lpstr>Chapter 4: Credit Risk Management</vt:lpstr>
      <vt:lpstr>Credit risk Management Overview</vt:lpstr>
      <vt:lpstr>Credit risk Management Overview</vt:lpstr>
      <vt:lpstr>Capital Markets    Portfolio Credit Risk – Loan Structures</vt:lpstr>
      <vt:lpstr>Portfolio Credit Risk – Warehouse Facility</vt:lpstr>
      <vt:lpstr>Portfolio Credit Risk – Capital Markets</vt:lpstr>
      <vt:lpstr>Portfolio Credit Risk – Structuring CLOs</vt:lpstr>
      <vt:lpstr>Portfolio Credit Risk – BDCs</vt:lpstr>
      <vt:lpstr>Portfolio Credit Risk – Bank Loan Funds</vt:lpstr>
      <vt:lpstr>Bank Loan Credit Markets</vt:lpstr>
      <vt:lpstr>Bank Loans Asset Class</vt:lpstr>
      <vt:lpstr>The LSTA, in conjunction with Standard &amp; Poor’s Leveraged Commentary &amp; Data (LCD), has developed a LevFin index as a benchmark representing a weighted average of the 100 largest loan facilities. The index, S&amp;P/LSTA Index is a total return index of the leverage loans.  Loan portfolio managers use this as a benchmark to compare the portfolio performance and other asset class to the market.</vt:lpstr>
      <vt:lpstr>PowerPoint Presentation</vt:lpstr>
      <vt:lpstr>Portfolio Pricing and Valuation _ CLO Pricing &amp; Loss Give Default</vt:lpstr>
      <vt:lpstr>PowerPoint Presentation</vt:lpstr>
      <vt:lpstr>PowerPoint Presentation</vt:lpstr>
      <vt:lpstr>PowerPoint Presentation</vt:lpstr>
      <vt:lpstr>PowerPoint Presentation</vt:lpstr>
      <vt:lpstr>Structural Risk Mitigation – Ratio Analysis</vt:lpstr>
      <vt:lpstr>PowerPoint Presentation</vt:lpstr>
      <vt:lpstr>Structural Risk Mitigation – Interest Rate Swap</vt:lpstr>
      <vt:lpstr>PowerPoint Presentation</vt:lpstr>
      <vt:lpstr>Structural Risk Mitigation – Credit Default Swap</vt:lpstr>
      <vt:lpstr>Chapter 4: Credit Risk Management- Metanext CLO Fund IV - Case Study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36</cp:revision>
  <dcterms:created xsi:type="dcterms:W3CDTF">2020-05-26T21:09:41Z</dcterms:created>
  <dcterms:modified xsi:type="dcterms:W3CDTF">2024-09-22T23:02:48Z</dcterms:modified>
</cp:coreProperties>
</file>