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65" r:id="rId2"/>
    <p:sldId id="313" r:id="rId3"/>
    <p:sldId id="317" r:id="rId4"/>
    <p:sldId id="271" r:id="rId5"/>
    <p:sldId id="258" r:id="rId6"/>
    <p:sldId id="259" r:id="rId7"/>
    <p:sldId id="260" r:id="rId8"/>
    <p:sldId id="289" r:id="rId9"/>
    <p:sldId id="296" r:id="rId10"/>
    <p:sldId id="314" r:id="rId11"/>
    <p:sldId id="298" r:id="rId12"/>
    <p:sldId id="299" r:id="rId13"/>
    <p:sldId id="301" r:id="rId14"/>
    <p:sldId id="302" r:id="rId15"/>
    <p:sldId id="300" r:id="rId16"/>
    <p:sldId id="303" r:id="rId17"/>
    <p:sldId id="315" r:id="rId18"/>
    <p:sldId id="316" r:id="rId19"/>
    <p:sldId id="282" r:id="rId20"/>
    <p:sldId id="306" r:id="rId21"/>
    <p:sldId id="292" r:id="rId22"/>
    <p:sldId id="294" r:id="rId23"/>
    <p:sldId id="308" r:id="rId24"/>
    <p:sldId id="295" r:id="rId25"/>
    <p:sldId id="297" r:id="rId26"/>
    <p:sldId id="307" r:id="rId27"/>
    <p:sldId id="311" r:id="rId28"/>
    <p:sldId id="309" r:id="rId29"/>
    <p:sldId id="310" r:id="rId30"/>
    <p:sldId id="312" r:id="rId31"/>
  </p:sldIdLst>
  <p:sldSz cx="12188825"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1" autoAdjust="0"/>
    <p:restoredTop sz="94629" autoAdjust="0"/>
  </p:normalViewPr>
  <p:slideViewPr>
    <p:cSldViewPr showGuides="1">
      <p:cViewPr varScale="1">
        <p:scale>
          <a:sx n="58" d="100"/>
          <a:sy n="58" d="100"/>
        </p:scale>
        <p:origin x="836" y="56"/>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2/5/2023</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3T14:52:18.87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2/4/2023</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2/4/2023</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2/4/2023</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2/4/2023</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2/4/2023</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2/4/2023</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2/4/2023</a:t>
            </a:fld>
            <a:endParaRPr dirty="0"/>
          </a:p>
        </p:txBody>
      </p:sp>
      <p:sp>
        <p:nvSpPr>
          <p:cNvPr id="9" name="Slide Number Placeholder 8"/>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fld id="{03F41C87-7AD9-4845-A077-840E4A0F3F06}" type="datetimeFigureOut">
              <a:rPr lang="en-US"/>
              <a:t>2/4/2023</a:t>
            </a:fld>
            <a:endParaRPr dirty="0"/>
          </a:p>
        </p:txBody>
      </p:sp>
      <p:sp>
        <p:nvSpPr>
          <p:cNvPr id="5" name="Slide Number Placeholder 4"/>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fld id="{03F41C87-7AD9-4845-A077-840E4A0F3F06}" type="datetimeFigureOut">
              <a:rPr lang="en-US"/>
              <a:t>2/4/2023</a:t>
            </a:fld>
            <a:endParaRPr dirty="0"/>
          </a:p>
        </p:txBody>
      </p:sp>
      <p:sp>
        <p:nvSpPr>
          <p:cNvPr id="4" name="Slide Number Placeholder 3"/>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2/4/2023</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2/4/2023</a:t>
            </a:fld>
            <a:endParaRPr dirty="0"/>
          </a:p>
        </p:txBody>
      </p:sp>
      <p:sp>
        <p:nvSpPr>
          <p:cNvPr id="7" name="Slide Number Placeholder 6"/>
          <p:cNvSpPr>
            <a:spLocks noGrp="1"/>
          </p:cNvSpPr>
          <p:nvPr>
            <p:ph type="sldNum" sz="quarter" idx="12"/>
          </p:nvPr>
        </p:nvSpPr>
        <p:spPr/>
        <p:txBody>
          <a:bodyPr/>
          <a:lstStyle/>
          <a:p>
            <a:fld id="{2A013F82-EE5E-44EE-A61D-E31C6657F26F}" type="slidenum">
              <a:rPr/>
              <a:pPr/>
              <a:t>‹#›</a:t>
            </a:fld>
            <a:endParaRPr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2/4/2023</a:t>
            </a:fld>
            <a:endParaRPr lang="en-US" dirty="0"/>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18520" y="2743200"/>
            <a:ext cx="11277600" cy="1524000"/>
          </a:xfrm>
        </p:spPr>
        <p:txBody>
          <a:bodyPr>
            <a:normAutofit fontScale="90000"/>
          </a:bodyPr>
          <a:lstStyle/>
          <a:p>
            <a:r>
              <a:rPr lang="en-US" b="1" dirty="0"/>
              <a:t>Beta Coefficient, R-Squared, and Regression Analysis</a:t>
            </a:r>
          </a:p>
        </p:txBody>
      </p:sp>
      <p:sp>
        <p:nvSpPr>
          <p:cNvPr id="2" name="TextBox 1">
            <a:extLst>
              <a:ext uri="{FF2B5EF4-FFF2-40B4-BE49-F238E27FC236}">
                <a16:creationId xmlns:a16="http://schemas.microsoft.com/office/drawing/2014/main" id="{2778FECF-67C0-4E2F-88CA-A22E86A869CF}"/>
              </a:ext>
            </a:extLst>
          </p:cNvPr>
          <p:cNvSpPr txBox="1"/>
          <p:nvPr/>
        </p:nvSpPr>
        <p:spPr>
          <a:xfrm>
            <a:off x="150812" y="0"/>
            <a:ext cx="3505200" cy="923330"/>
          </a:xfrm>
          <a:prstGeom prst="rect">
            <a:avLst/>
          </a:prstGeom>
          <a:noFill/>
        </p:spPr>
        <p:txBody>
          <a:bodyPr wrap="square" rtlCol="0">
            <a:spAutoFit/>
          </a:bodyPr>
          <a:lstStyle/>
          <a:p>
            <a:r>
              <a:rPr lang="en-US" dirty="0"/>
              <a:t>Chapter 3</a:t>
            </a:r>
          </a:p>
          <a:p>
            <a:r>
              <a:rPr lang="en-US" dirty="0"/>
              <a:t>“An Analytical Approach to Investments, Finance and Credit”</a:t>
            </a:r>
          </a:p>
        </p:txBody>
      </p:sp>
      <p:sp>
        <p:nvSpPr>
          <p:cNvPr id="6" name="TextBox 5">
            <a:extLst>
              <a:ext uri="{FF2B5EF4-FFF2-40B4-BE49-F238E27FC236}">
                <a16:creationId xmlns:a16="http://schemas.microsoft.com/office/drawing/2014/main" id="{69C10C87-EE9B-4E79-9A6F-9A2F7DF5FA03}"/>
              </a:ext>
            </a:extLst>
          </p:cNvPr>
          <p:cNvSpPr txBox="1"/>
          <p:nvPr/>
        </p:nvSpPr>
        <p:spPr>
          <a:xfrm>
            <a:off x="182894" y="1293167"/>
            <a:ext cx="8197518" cy="461665"/>
          </a:xfrm>
          <a:prstGeom prst="rect">
            <a:avLst/>
          </a:prstGeom>
          <a:noFill/>
        </p:spPr>
        <p:txBody>
          <a:bodyPr wrap="square" rtlCol="0">
            <a:spAutoFit/>
          </a:bodyPr>
          <a:lstStyle/>
          <a:p>
            <a:r>
              <a:rPr lang="en-US" sz="2400" dirty="0">
                <a:solidFill>
                  <a:srgbClr val="FFFF00"/>
                </a:solidFill>
              </a:rPr>
              <a:t>RISK, RETURN AND MARKET COMPARATIVE ANALYSIS</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DB703-6CD7-44F0-8B30-F9A1C05CBBA4}"/>
              </a:ext>
            </a:extLst>
          </p:cNvPr>
          <p:cNvSpPr>
            <a:spLocks noGrp="1"/>
          </p:cNvSpPr>
          <p:nvPr>
            <p:ph type="title"/>
          </p:nvPr>
        </p:nvSpPr>
        <p:spPr>
          <a:xfrm>
            <a:off x="150812" y="150628"/>
            <a:ext cx="9144001" cy="992372"/>
          </a:xfrm>
        </p:spPr>
        <p:txBody>
          <a:bodyPr anchor="b">
            <a:normAutofit/>
          </a:bodyPr>
          <a:lstStyle/>
          <a:p>
            <a:r>
              <a:rPr lang="en-US" sz="3100" b="1" dirty="0"/>
              <a:t>Return, Return Expectation, Risk and Allocation</a:t>
            </a:r>
            <a:br>
              <a:rPr lang="en-US" sz="3100" b="1" dirty="0"/>
            </a:br>
            <a:endParaRPr lang="en-US" sz="31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5082B0C-B66C-4F58-AE5B-F0B3656068AB}"/>
                  </a:ext>
                </a:extLst>
              </p:cNvPr>
              <p:cNvSpPr>
                <a:spLocks noGrp="1"/>
              </p:cNvSpPr>
              <p:nvPr>
                <p:ph sz="half" idx="1"/>
              </p:nvPr>
            </p:nvSpPr>
            <p:spPr>
              <a:xfrm>
                <a:off x="150813" y="1143000"/>
                <a:ext cx="11887200" cy="5105400"/>
              </a:xfrm>
            </p:spPr>
            <p:txBody>
              <a:bodyPr>
                <a:normAutofit fontScale="92500"/>
              </a:bodyPr>
              <a:lstStyle/>
              <a:p>
                <a:pPr marL="0" indent="0">
                  <a:buNone/>
                </a:pPr>
                <a:r>
                  <a:rPr lang="en-US" sz="1700" b="1" u="sng" dirty="0"/>
                  <a:t>Return:</a:t>
                </a:r>
              </a:p>
              <a:p>
                <a:pPr marL="0" indent="0">
                  <a:buNone/>
                </a:pPr>
                <a:r>
                  <a:rPr lang="en-US" sz="1700" dirty="0"/>
                  <a:t>Then the combined portfolio shown in figure 1.5 consisting of 60% stock and 40% bonds shows an expected combined return, variance, and standard deviation of 8.72%, 38.99% or .39x, and 6.24%, respectively. As expected, as we moved from the stock portfolio of 100% to a portfolio of 60% stock and 40% bonds, the return is calculated at 8.72% measured as</a:t>
                </a:r>
              </a:p>
              <a:p>
                <a:pPr marL="0" indent="0">
                  <a:buNone/>
                </a:pPr>
                <a:r>
                  <a:rPr lang="en-US" i="1" dirty="0">
                    <a:solidFill>
                      <a:srgbClr val="FFFF00"/>
                    </a:solidFill>
                  </a:rPr>
                  <a:t>(</a:t>
                </a:r>
                <a:r>
                  <a:rPr lang="en-US" i="1" dirty="0" err="1">
                    <a:solidFill>
                      <a:srgbClr val="FFFF00"/>
                    </a:solidFill>
                  </a:rPr>
                  <a:t>Ws</a:t>
                </a:r>
                <a:r>
                  <a:rPr lang="en-US" i="1" dirty="0">
                    <a:solidFill>
                      <a:srgbClr val="FFFF00"/>
                    </a:solidFill>
                  </a:rPr>
                  <a:t> . Rs) + (Wb . </a:t>
                </a:r>
                <a:r>
                  <a:rPr lang="en-US" i="1" dirty="0" err="1">
                    <a:solidFill>
                      <a:srgbClr val="FFFF00"/>
                    </a:solidFill>
                  </a:rPr>
                  <a:t>Rb</a:t>
                </a:r>
                <a:r>
                  <a:rPr lang="en-US" i="1" dirty="0">
                    <a:solidFill>
                      <a:srgbClr val="FFFF00"/>
                    </a:solidFill>
                  </a:rPr>
                  <a:t>) =  </a:t>
                </a:r>
                <a:r>
                  <a:rPr lang="en-US" i="1" dirty="0"/>
                  <a:t>= (.60) (11.70%) + (.40) (4.25%) =  7.02% + 1.7% = </a:t>
                </a:r>
                <a:r>
                  <a:rPr lang="en-US" b="1" i="1" u="sng" dirty="0">
                    <a:solidFill>
                      <a:srgbClr val="FFFF00"/>
                    </a:solidFill>
                  </a:rPr>
                  <a:t>8.72%</a:t>
                </a:r>
              </a:p>
              <a:p>
                <a:pPr marL="0" indent="0">
                  <a:buNone/>
                </a:pPr>
                <a:r>
                  <a:rPr lang="en-US" sz="1700" b="1" u="sng" dirty="0"/>
                  <a:t>Risk: </a:t>
                </a:r>
              </a:p>
              <a:p>
                <a:pPr marL="0" indent="0">
                  <a:buNone/>
                </a:pPr>
                <a:r>
                  <a:rPr lang="en-US" sz="1700" dirty="0"/>
                  <a:t>The Risk is measured  by the amount of volatility needed to achieve the expected returns. The volatility is basically the variance and standard deviation of the historical rate change of the stocks during the 3 scenarios. The formulas areas follows:</a:t>
                </a:r>
              </a:p>
              <a:p>
                <a:pPr marL="0" indent="0">
                  <a:buNone/>
                </a:pPr>
                <a:r>
                  <a:rPr lang="en-US" dirty="0">
                    <a:solidFill>
                      <a:srgbClr val="FFFF00"/>
                    </a:solidFill>
                  </a:rPr>
                  <a:t>Variance = </a:t>
                </a:r>
                <a14:m>
                  <m:oMath xmlns:m="http://schemas.openxmlformats.org/officeDocument/2006/math">
                    <m:sSubSup>
                      <m:sSubSupPr>
                        <m:ctrlPr>
                          <a:rPr lang="en-US" i="1" smtClean="0">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P</m:t>
                        </m:r>
                      </m:sub>
                      <m:sup>
                        <m:r>
                          <a:rPr lang="en-US">
                            <a:solidFill>
                              <a:srgbClr val="FFFF00"/>
                            </a:solidFill>
                            <a:latin typeface="Cambria Math" panose="02040503050406030204" pitchFamily="18" charset="0"/>
                          </a:rPr>
                          <m:t>2</m:t>
                        </m:r>
                      </m:sup>
                    </m:sSubSup>
                    <m:r>
                      <a:rPr lang="en-US">
                        <a:solidFill>
                          <a:srgbClr val="FFFF00"/>
                        </a:solidFill>
                        <a:latin typeface="Cambria Math" panose="02040503050406030204" pitchFamily="18" charset="0"/>
                      </a:rPr>
                      <m:t>=</m:t>
                    </m:r>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w</m:t>
                        </m:r>
                      </m:e>
                      <m:sub>
                        <m:r>
                          <m:rPr>
                            <m:sty m:val="p"/>
                          </m:rPr>
                          <a:rPr lang="en-US">
                            <a:solidFill>
                              <a:srgbClr val="FFFF00"/>
                            </a:solidFill>
                            <a:latin typeface="Cambria Math" panose="02040503050406030204" pitchFamily="18" charset="0"/>
                          </a:rPr>
                          <m:t>s</m:t>
                        </m:r>
                      </m:sub>
                      <m:sup>
                        <m:r>
                          <a:rPr lang="en-US">
                            <a:solidFill>
                              <a:srgbClr val="FFFF00"/>
                            </a:solidFill>
                            <a:latin typeface="Cambria Math" panose="02040503050406030204" pitchFamily="18" charset="0"/>
                          </a:rPr>
                          <m:t>2</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s</m:t>
                        </m:r>
                      </m:sub>
                      <m:sup>
                        <m:r>
                          <a:rPr lang="en-US">
                            <a:solidFill>
                              <a:srgbClr val="FFFF00"/>
                            </a:solidFill>
                            <a:latin typeface="Cambria Math" panose="02040503050406030204" pitchFamily="18" charset="0"/>
                          </a:rPr>
                          <m:t>2</m:t>
                        </m:r>
                      </m:sup>
                    </m:sSubSup>
                    <m:r>
                      <a:rPr lang="en-US">
                        <a:solidFill>
                          <a:srgbClr val="FFFF00"/>
                        </a:solidFill>
                        <a:latin typeface="Cambria Math" panose="02040503050406030204" pitchFamily="18" charset="0"/>
                      </a:rPr>
                      <m:t>+</m:t>
                    </m:r>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w</m:t>
                        </m:r>
                      </m:e>
                      <m:sub>
                        <m:r>
                          <m:rPr>
                            <m:sty m:val="p"/>
                          </m:rPr>
                          <a:rPr lang="en-US">
                            <a:solidFill>
                              <a:srgbClr val="FFFF00"/>
                            </a:solidFill>
                            <a:latin typeface="Cambria Math" panose="02040503050406030204" pitchFamily="18" charset="0"/>
                          </a:rPr>
                          <m:t>b</m:t>
                        </m:r>
                      </m:sub>
                      <m:sup>
                        <m:r>
                          <a:rPr lang="en-US">
                            <a:solidFill>
                              <a:srgbClr val="FFFF00"/>
                            </a:solidFill>
                            <a:latin typeface="Cambria Math" panose="02040503050406030204" pitchFamily="18" charset="0"/>
                          </a:rPr>
                          <m:t>2</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b</m:t>
                        </m:r>
                      </m:sub>
                      <m:sup>
                        <m:r>
                          <a:rPr lang="en-US">
                            <a:solidFill>
                              <a:srgbClr val="FFFF00"/>
                            </a:solidFill>
                            <a:latin typeface="Cambria Math" panose="02040503050406030204" pitchFamily="18" charset="0"/>
                          </a:rPr>
                          <m:t>2</m:t>
                        </m:r>
                      </m:sup>
                    </m:sSubSup>
                    <m:r>
                      <a:rPr lang="en-US">
                        <a:solidFill>
                          <a:srgbClr val="FFFF00"/>
                        </a:solidFill>
                        <a:latin typeface="Cambria Math" panose="02040503050406030204" pitchFamily="18" charset="0"/>
                      </a:rPr>
                      <m:t>+2</m:t>
                    </m:r>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w</m:t>
                        </m:r>
                      </m:e>
                      <m:sub>
                        <m:r>
                          <m:rPr>
                            <m:sty m:val="p"/>
                          </m:rPr>
                          <a:rPr lang="en-US">
                            <a:solidFill>
                              <a:srgbClr val="FFFF00"/>
                            </a:solidFill>
                            <a:latin typeface="Cambria Math" panose="02040503050406030204" pitchFamily="18" charset="0"/>
                          </a:rPr>
                          <m:t>s</m:t>
                        </m:r>
                      </m:sub>
                      <m:sup>
                        <m:r>
                          <a:rPr lang="en-US">
                            <a:solidFill>
                              <a:srgbClr val="FFFF00"/>
                            </a:solidFill>
                            <a:latin typeface="Cambria Math" panose="02040503050406030204" pitchFamily="18" charset="0"/>
                          </a:rPr>
                          <m:t> </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s</m:t>
                        </m:r>
                      </m:sub>
                      <m:sup>
                        <m:r>
                          <a:rPr lang="en-US">
                            <a:solidFill>
                              <a:srgbClr val="FFFF00"/>
                            </a:solidFill>
                            <a:latin typeface="Cambria Math" panose="02040503050406030204" pitchFamily="18" charset="0"/>
                          </a:rPr>
                          <m:t> </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w</m:t>
                        </m:r>
                      </m:e>
                      <m:sub>
                        <m:r>
                          <m:rPr>
                            <m:sty m:val="p"/>
                          </m:rPr>
                          <a:rPr lang="en-US">
                            <a:solidFill>
                              <a:srgbClr val="FFFF00"/>
                            </a:solidFill>
                            <a:latin typeface="Cambria Math" panose="02040503050406030204" pitchFamily="18" charset="0"/>
                          </a:rPr>
                          <m:t>b</m:t>
                        </m:r>
                      </m:sub>
                      <m:sup>
                        <m:r>
                          <a:rPr lang="en-US">
                            <a:solidFill>
                              <a:srgbClr val="FFFF00"/>
                            </a:solidFill>
                            <a:latin typeface="Cambria Math" panose="02040503050406030204" pitchFamily="18" charset="0"/>
                          </a:rPr>
                          <m:t> </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b</m:t>
                        </m:r>
                      </m:sub>
                      <m:sup>
                        <m:r>
                          <a:rPr lang="en-US">
                            <a:solidFill>
                              <a:srgbClr val="FFFF00"/>
                            </a:solidFill>
                            <a:latin typeface="Cambria Math" panose="02040503050406030204" pitchFamily="18" charset="0"/>
                          </a:rPr>
                          <m:t> </m:t>
                        </m:r>
                      </m:sup>
                    </m:sSubSup>
                    <m:r>
                      <m:rPr>
                        <m:sty m:val="p"/>
                      </m:rPr>
                      <a:rPr lang="en-US">
                        <a:solidFill>
                          <a:srgbClr val="FFFF00"/>
                        </a:solidFill>
                        <a:latin typeface="Cambria Math" panose="02040503050406030204" pitchFamily="18" charset="0"/>
                      </a:rPr>
                      <m:t>ρ</m:t>
                    </m:r>
                    <m:r>
                      <a:rPr lang="en-US">
                        <a:solidFill>
                          <a:srgbClr val="FFFF00"/>
                        </a:solidFill>
                        <a:latin typeface="Cambria Math" panose="02040503050406030204" pitchFamily="18" charset="0"/>
                      </a:rPr>
                      <m:t> </m:t>
                    </m:r>
                  </m:oMath>
                </a14:m>
                <a:endParaRPr lang="en-US" dirty="0">
                  <a:solidFill>
                    <a:srgbClr val="FFFF00"/>
                  </a:solidFill>
                </a:endParaRPr>
              </a:p>
              <a:p>
                <a:pPr marL="0" indent="0">
                  <a:buNone/>
                </a:pPr>
                <a:r>
                  <a:rPr lang="en-US" dirty="0">
                    <a:solidFill>
                      <a:srgbClr val="FFFF00"/>
                    </a:solidFill>
                  </a:rPr>
                  <a:t>Standard Deviation = </a:t>
                </a:r>
                <a14:m>
                  <m:oMath xmlns:m="http://schemas.openxmlformats.org/officeDocument/2006/math">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P</m:t>
                        </m:r>
                      </m:sub>
                      <m:sup>
                        <m:r>
                          <a:rPr lang="en-US">
                            <a:solidFill>
                              <a:srgbClr val="FFFF00"/>
                            </a:solidFill>
                            <a:latin typeface="Cambria Math" panose="02040503050406030204" pitchFamily="18" charset="0"/>
                          </a:rPr>
                          <m:t> </m:t>
                        </m:r>
                      </m:sup>
                    </m:sSubSup>
                    <m:r>
                      <a:rPr lang="en-US">
                        <a:solidFill>
                          <a:srgbClr val="FFFF00"/>
                        </a:solidFill>
                        <a:latin typeface="Cambria Math" panose="02040503050406030204" pitchFamily="18" charset="0"/>
                      </a:rPr>
                      <m:t>=</m:t>
                    </m:r>
                    <m:rad>
                      <m:radPr>
                        <m:degHide m:val="on"/>
                        <m:ctrlPr>
                          <a:rPr lang="en-US" i="1">
                            <a:solidFill>
                              <a:srgbClr val="FFFF00"/>
                            </a:solidFill>
                            <a:latin typeface="Cambria Math" panose="02040503050406030204" pitchFamily="18" charset="0"/>
                          </a:rPr>
                        </m:ctrlPr>
                      </m:radPr>
                      <m:deg/>
                      <m:e>
                        <m:r>
                          <a:rPr lang="en-US">
                            <a:solidFill>
                              <a:srgbClr val="FFFF00"/>
                            </a:solidFill>
                            <a:latin typeface="Cambria Math" panose="02040503050406030204" pitchFamily="18" charset="0"/>
                          </a:rPr>
                          <m:t>(</m:t>
                        </m:r>
                      </m:e>
                    </m:rad>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w</m:t>
                        </m:r>
                      </m:e>
                      <m:sub>
                        <m:r>
                          <m:rPr>
                            <m:sty m:val="p"/>
                          </m:rPr>
                          <a:rPr lang="en-US">
                            <a:solidFill>
                              <a:srgbClr val="FFFF00"/>
                            </a:solidFill>
                            <a:latin typeface="Cambria Math" panose="02040503050406030204" pitchFamily="18" charset="0"/>
                          </a:rPr>
                          <m:t>s</m:t>
                        </m:r>
                      </m:sub>
                      <m:sup>
                        <m:r>
                          <a:rPr lang="en-US">
                            <a:solidFill>
                              <a:srgbClr val="FFFF00"/>
                            </a:solidFill>
                            <a:latin typeface="Cambria Math" panose="02040503050406030204" pitchFamily="18" charset="0"/>
                          </a:rPr>
                          <m:t>2</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s</m:t>
                        </m:r>
                      </m:sub>
                      <m:sup>
                        <m:r>
                          <a:rPr lang="en-US">
                            <a:solidFill>
                              <a:srgbClr val="FFFF00"/>
                            </a:solidFill>
                            <a:latin typeface="Cambria Math" panose="02040503050406030204" pitchFamily="18" charset="0"/>
                          </a:rPr>
                          <m:t>2</m:t>
                        </m:r>
                      </m:sup>
                    </m:sSubSup>
                    <m:r>
                      <a:rPr lang="en-US">
                        <a:solidFill>
                          <a:srgbClr val="FFFF00"/>
                        </a:solidFill>
                        <a:latin typeface="Cambria Math" panose="02040503050406030204" pitchFamily="18" charset="0"/>
                      </a:rPr>
                      <m:t>+</m:t>
                    </m:r>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w</m:t>
                        </m:r>
                      </m:e>
                      <m:sub>
                        <m:r>
                          <m:rPr>
                            <m:sty m:val="p"/>
                          </m:rPr>
                          <a:rPr lang="en-US">
                            <a:solidFill>
                              <a:srgbClr val="FFFF00"/>
                            </a:solidFill>
                            <a:latin typeface="Cambria Math" panose="02040503050406030204" pitchFamily="18" charset="0"/>
                          </a:rPr>
                          <m:t>b</m:t>
                        </m:r>
                      </m:sub>
                      <m:sup>
                        <m:r>
                          <a:rPr lang="en-US">
                            <a:solidFill>
                              <a:srgbClr val="FFFF00"/>
                            </a:solidFill>
                            <a:latin typeface="Cambria Math" panose="02040503050406030204" pitchFamily="18" charset="0"/>
                          </a:rPr>
                          <m:t>2</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b</m:t>
                        </m:r>
                      </m:sub>
                      <m:sup>
                        <m:r>
                          <a:rPr lang="en-US">
                            <a:solidFill>
                              <a:srgbClr val="FFFF00"/>
                            </a:solidFill>
                            <a:latin typeface="Cambria Math" panose="02040503050406030204" pitchFamily="18" charset="0"/>
                          </a:rPr>
                          <m:t>2</m:t>
                        </m:r>
                      </m:sup>
                    </m:sSubSup>
                    <m:r>
                      <a:rPr lang="en-US">
                        <a:solidFill>
                          <a:srgbClr val="FFFF00"/>
                        </a:solidFill>
                        <a:latin typeface="Cambria Math" panose="02040503050406030204" pitchFamily="18" charset="0"/>
                      </a:rPr>
                      <m:t>+2</m:t>
                    </m:r>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w</m:t>
                        </m:r>
                      </m:e>
                      <m:sub>
                        <m:r>
                          <m:rPr>
                            <m:sty m:val="p"/>
                          </m:rPr>
                          <a:rPr lang="en-US">
                            <a:solidFill>
                              <a:srgbClr val="FFFF00"/>
                            </a:solidFill>
                            <a:latin typeface="Cambria Math" panose="02040503050406030204" pitchFamily="18" charset="0"/>
                          </a:rPr>
                          <m:t>s</m:t>
                        </m:r>
                      </m:sub>
                      <m:sup>
                        <m:r>
                          <a:rPr lang="en-US">
                            <a:solidFill>
                              <a:srgbClr val="FFFF00"/>
                            </a:solidFill>
                            <a:latin typeface="Cambria Math" panose="02040503050406030204" pitchFamily="18" charset="0"/>
                          </a:rPr>
                          <m:t> </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s</m:t>
                        </m:r>
                      </m:sub>
                      <m:sup>
                        <m:r>
                          <a:rPr lang="en-US">
                            <a:solidFill>
                              <a:srgbClr val="FFFF00"/>
                            </a:solidFill>
                            <a:latin typeface="Cambria Math" panose="02040503050406030204" pitchFamily="18" charset="0"/>
                          </a:rPr>
                          <m:t> </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w</m:t>
                        </m:r>
                      </m:e>
                      <m:sub>
                        <m:r>
                          <m:rPr>
                            <m:sty m:val="p"/>
                          </m:rPr>
                          <a:rPr lang="en-US">
                            <a:solidFill>
                              <a:srgbClr val="FFFF00"/>
                            </a:solidFill>
                            <a:latin typeface="Cambria Math" panose="02040503050406030204" pitchFamily="18" charset="0"/>
                          </a:rPr>
                          <m:t>b</m:t>
                        </m:r>
                      </m:sub>
                      <m:sup>
                        <m:r>
                          <a:rPr lang="en-US">
                            <a:solidFill>
                              <a:srgbClr val="FFFF00"/>
                            </a:solidFill>
                            <a:latin typeface="Cambria Math" panose="02040503050406030204" pitchFamily="18" charset="0"/>
                          </a:rPr>
                          <m:t> </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b</m:t>
                        </m:r>
                        <m:r>
                          <a:rPr lang="en-US">
                            <a:solidFill>
                              <a:srgbClr val="FFFF00"/>
                            </a:solidFill>
                            <a:latin typeface="Cambria Math" panose="02040503050406030204" pitchFamily="18" charset="0"/>
                          </a:rPr>
                          <m:t> </m:t>
                        </m:r>
                      </m:sub>
                      <m:sup/>
                    </m:sSubSup>
                    <m:r>
                      <m:rPr>
                        <m:sty m:val="p"/>
                      </m:rPr>
                      <a:rPr lang="en-US">
                        <a:solidFill>
                          <a:srgbClr val="FFFF00"/>
                        </a:solidFill>
                        <a:latin typeface="Cambria Math" panose="02040503050406030204" pitchFamily="18" charset="0"/>
                      </a:rPr>
                      <m:t>ρ</m:t>
                    </m:r>
                    <m:r>
                      <a:rPr lang="en-US">
                        <a:solidFill>
                          <a:srgbClr val="FFFF00"/>
                        </a:solidFill>
                        <a:latin typeface="Cambria Math" panose="02040503050406030204" pitchFamily="18" charset="0"/>
                      </a:rPr>
                      <m:t>) </m:t>
                    </m:r>
                  </m:oMath>
                </a14:m>
                <a:endParaRPr lang="en-US" dirty="0">
                  <a:solidFill>
                    <a:srgbClr val="FFFF00"/>
                  </a:solidFill>
                </a:endParaRPr>
              </a:p>
              <a:p>
                <a:pPr marL="0" indent="0">
                  <a:buNone/>
                </a:pPr>
                <a:endParaRPr lang="en-US" sz="1800" i="1" dirty="0">
                  <a:solidFill>
                    <a:srgbClr val="FFFF00"/>
                  </a:solidFill>
                  <a:latin typeface="Cambria Math" panose="02040503050406030204" pitchFamily="18" charset="0"/>
                </a:endParaRPr>
              </a:p>
              <a:p>
                <a:pPr marL="0" indent="0">
                  <a:buNone/>
                </a:pPr>
                <a14:m>
                  <m:oMath xmlns:m="http://schemas.openxmlformats.org/officeDocument/2006/math">
                    <m:rad>
                      <m:radPr>
                        <m:degHide m:val="on"/>
                        <m:ctrlPr>
                          <a:rPr lang="en-US" i="1" smtClean="0">
                            <a:solidFill>
                              <a:schemeClr val="tx1"/>
                            </a:solidFill>
                            <a:latin typeface="Cambria Math" panose="02040503050406030204" pitchFamily="18" charset="0"/>
                          </a:rPr>
                        </m:ctrlPr>
                      </m:radPr>
                      <m:deg/>
                      <m:e>
                        <m:r>
                          <a:rPr lang="en-US" b="0" i="0" smtClean="0">
                            <a:solidFill>
                              <a:schemeClr val="tx1"/>
                            </a:solidFill>
                            <a:latin typeface="Cambria Math" panose="02040503050406030204" pitchFamily="18" charset="0"/>
                          </a:rPr>
                          <m:t>[</m:t>
                        </m:r>
                        <m:r>
                          <a:rPr lang="en-US">
                            <a:solidFill>
                              <a:schemeClr val="tx1"/>
                            </a:solidFill>
                            <a:latin typeface="Cambria Math" panose="02040503050406030204" pitchFamily="18" charset="0"/>
                          </a:rPr>
                          <m:t>(</m:t>
                        </m:r>
                      </m:e>
                    </m:rad>
                    <m:sSubSup>
                      <m:sSubSupPr>
                        <m:ctrlPr>
                          <a:rPr lang="en-US" i="1">
                            <a:solidFill>
                              <a:schemeClr val="tx1"/>
                            </a:solidFill>
                            <a:latin typeface="Cambria Math" panose="02040503050406030204" pitchFamily="18" charset="0"/>
                          </a:rPr>
                        </m:ctrlPr>
                      </m:sSubSupPr>
                      <m:e>
                        <m:r>
                          <a:rPr lang="en-US" b="0" i="0" smtClean="0">
                            <a:solidFill>
                              <a:schemeClr val="tx1"/>
                            </a:solidFill>
                            <a:latin typeface="Cambria Math" panose="02040503050406030204" pitchFamily="18" charset="0"/>
                          </a:rPr>
                          <m:t>.60</m:t>
                        </m:r>
                      </m:e>
                      <m:sub>
                        <m:r>
                          <a:rPr lang="en-US" b="0" i="1" smtClean="0">
                            <a:solidFill>
                              <a:schemeClr val="tx1"/>
                            </a:solidFill>
                            <a:latin typeface="Cambria Math" panose="02040503050406030204" pitchFamily="18" charset="0"/>
                          </a:rPr>
                          <m:t> </m:t>
                        </m:r>
                      </m:sub>
                      <m:sup>
                        <m:r>
                          <a:rPr lang="en-US">
                            <a:solidFill>
                              <a:schemeClr val="tx1"/>
                            </a:solidFill>
                            <a:latin typeface="Cambria Math" panose="02040503050406030204" pitchFamily="18" charset="0"/>
                          </a:rPr>
                          <m:t>2</m:t>
                        </m:r>
                      </m:sup>
                    </m:sSubSup>
                    <m:r>
                      <a:rPr lang="en-US" b="0" i="1" smtClean="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14.92</m:t>
                        </m:r>
                      </m:e>
                      <m:sub>
                        <m:r>
                          <a:rPr lang="en-US" b="0" i="1" smtClean="0">
                            <a:solidFill>
                              <a:schemeClr val="tx1"/>
                            </a:solidFill>
                            <a:latin typeface="Cambria Math" panose="02040503050406030204" pitchFamily="18" charset="0"/>
                          </a:rPr>
                          <m:t> </m:t>
                        </m:r>
                      </m:sub>
                      <m:sup>
                        <m:r>
                          <a:rPr lang="en-US">
                            <a:solidFill>
                              <a:schemeClr val="tx1"/>
                            </a:solidFill>
                            <a:latin typeface="Cambria Math" panose="02040503050406030204" pitchFamily="18" charset="0"/>
                          </a:rPr>
                          <m:t>2</m:t>
                        </m:r>
                      </m:sup>
                    </m:sSubSup>
                    <m:r>
                      <a:rPr lang="en-US" b="0" i="0" smtClean="0">
                        <a:solidFill>
                          <a:schemeClr val="tx1"/>
                        </a:solidFill>
                        <a:latin typeface="Cambria Math" panose="02040503050406030204" pitchFamily="18" charset="0"/>
                      </a:rPr>
                      <m:t>)</m:t>
                    </m:r>
                    <m:r>
                      <a:rPr lang="en-US">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b="0" i="0" smtClean="0">
                            <a:solidFill>
                              <a:schemeClr val="tx1"/>
                            </a:solidFill>
                            <a:latin typeface="Cambria Math" panose="02040503050406030204" pitchFamily="18" charset="0"/>
                          </a:rPr>
                          <m:t>(.40</m:t>
                        </m:r>
                      </m:e>
                      <m:sub>
                        <m:r>
                          <a:rPr lang="en-US" b="0" i="1" smtClean="0">
                            <a:solidFill>
                              <a:schemeClr val="tx1"/>
                            </a:solidFill>
                            <a:latin typeface="Cambria Math" panose="02040503050406030204" pitchFamily="18" charset="0"/>
                          </a:rPr>
                          <m:t> </m:t>
                        </m:r>
                      </m:sub>
                      <m:sup>
                        <m:r>
                          <a:rPr lang="en-US">
                            <a:solidFill>
                              <a:schemeClr val="tx1"/>
                            </a:solidFill>
                            <a:latin typeface="Cambria Math" panose="02040503050406030204" pitchFamily="18" charset="0"/>
                          </a:rPr>
                          <m:t>2</m:t>
                        </m:r>
                      </m:sup>
                    </m:sSubSup>
                    <m:sSubSup>
                      <m:sSubSupPr>
                        <m:ctrlPr>
                          <a:rPr lang="en-US" i="1" smtClean="0">
                            <a:solidFill>
                              <a:schemeClr val="tx1"/>
                            </a:solidFill>
                            <a:latin typeface="Cambria Math" panose="02040503050406030204" pitchFamily="18" charset="0"/>
                          </a:rPr>
                        </m:ctrlPr>
                      </m:sSubSupPr>
                      <m:e>
                        <m:r>
                          <a:rPr lang="en-US" b="0" i="0" smtClean="0">
                            <a:solidFill>
                              <a:schemeClr val="tx1"/>
                            </a:solidFill>
                            <a:latin typeface="Cambria Math" panose="02040503050406030204" pitchFamily="18" charset="0"/>
                          </a:rPr>
                          <m:t>).(7.05</m:t>
                        </m:r>
                      </m:e>
                      <m:sub>
                        <m:r>
                          <a:rPr lang="en-US" b="0" i="1" smtClean="0">
                            <a:solidFill>
                              <a:schemeClr val="tx1"/>
                            </a:solidFill>
                            <a:latin typeface="Cambria Math" panose="02040503050406030204" pitchFamily="18" charset="0"/>
                          </a:rPr>
                          <m:t> </m:t>
                        </m:r>
                      </m:sub>
                      <m:sup>
                        <m:r>
                          <a:rPr lang="en-US">
                            <a:solidFill>
                              <a:schemeClr val="tx1"/>
                            </a:solidFill>
                            <a:latin typeface="Cambria Math" panose="02040503050406030204" pitchFamily="18" charset="0"/>
                          </a:rPr>
                          <m:t>2</m:t>
                        </m:r>
                      </m:sup>
                    </m:sSubSup>
                    <m:r>
                      <a:rPr lang="en-US" b="0" i="0" smtClean="0">
                        <a:solidFill>
                          <a:schemeClr val="tx1"/>
                        </a:solidFill>
                        <a:latin typeface="Cambria Math" panose="02040503050406030204" pitchFamily="18" charset="0"/>
                      </a:rPr>
                      <m:t>)</m:t>
                    </m:r>
                    <m:r>
                      <a:rPr lang="en-US">
                        <a:solidFill>
                          <a:schemeClr val="tx1"/>
                        </a:solidFill>
                        <a:latin typeface="Cambria Math" panose="02040503050406030204" pitchFamily="18" charset="0"/>
                      </a:rPr>
                      <m:t>+2</m:t>
                    </m:r>
                    <m:r>
                      <a:rPr lang="en-US" b="0" i="0" smtClean="0">
                        <a:solidFill>
                          <a:schemeClr val="tx1"/>
                        </a:solidFill>
                        <a:latin typeface="Cambria Math" panose="02040503050406030204" pitchFamily="18" charset="0"/>
                      </a:rPr>
                      <m:t> .(</m:t>
                    </m:r>
                    <m:sSubSup>
                      <m:sSubSupPr>
                        <m:ctrlPr>
                          <a:rPr lang="en-US" i="1">
                            <a:solidFill>
                              <a:schemeClr val="tx1"/>
                            </a:solidFill>
                            <a:latin typeface="Cambria Math" panose="02040503050406030204" pitchFamily="18" charset="0"/>
                          </a:rPr>
                        </m:ctrlPr>
                      </m:sSubSupPr>
                      <m:e>
                        <m:r>
                          <a:rPr lang="en-US" b="0" i="0" smtClean="0">
                            <a:solidFill>
                              <a:schemeClr val="tx1"/>
                            </a:solidFill>
                            <a:latin typeface="Cambria Math" panose="02040503050406030204" pitchFamily="18" charset="0"/>
                          </a:rPr>
                          <m:t>.60)</m:t>
                        </m:r>
                      </m:e>
                      <m:sub>
                        <m:r>
                          <a:rPr lang="en-US" b="0" i="1" smtClean="0">
                            <a:solidFill>
                              <a:schemeClr val="tx1"/>
                            </a:solidFill>
                            <a:latin typeface="Cambria Math" panose="02040503050406030204" pitchFamily="18" charset="0"/>
                          </a:rPr>
                          <m:t> </m:t>
                        </m:r>
                      </m:sub>
                      <m:sup>
                        <m:r>
                          <a:rPr lang="en-US">
                            <a:solidFill>
                              <a:schemeClr val="tx1"/>
                            </a:solidFill>
                            <a:latin typeface="Cambria Math" panose="02040503050406030204" pitchFamily="18" charset="0"/>
                          </a:rPr>
                          <m:t> </m:t>
                        </m:r>
                      </m:sup>
                    </m:sSubSup>
                    <m:sSubSup>
                      <m:sSubSupPr>
                        <m:ctrlPr>
                          <a:rPr lang="en-US" i="1">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m:t>
                        </m:r>
                        <m:d>
                          <m:dPr>
                            <m:ctrlPr>
                              <a:rPr lang="en-US" b="0" i="1" smtClean="0">
                                <a:solidFill>
                                  <a:schemeClr val="tx1"/>
                                </a:solidFill>
                                <a:latin typeface="Cambria Math" panose="02040503050406030204" pitchFamily="18" charset="0"/>
                              </a:rPr>
                            </m:ctrlPr>
                          </m:dPr>
                          <m:e>
                            <m:r>
                              <a:rPr lang="en-US" b="0" i="0" smtClean="0">
                                <a:solidFill>
                                  <a:schemeClr val="tx1"/>
                                </a:solidFill>
                                <a:latin typeface="Cambria Math" panose="02040503050406030204" pitchFamily="18" charset="0"/>
                              </a:rPr>
                              <m:t>14.92</m:t>
                            </m:r>
                          </m:e>
                        </m:d>
                      </m:e>
                      <m:sub>
                        <m:r>
                          <a:rPr lang="en-US" b="0" i="1" smtClean="0">
                            <a:solidFill>
                              <a:schemeClr val="tx1"/>
                            </a:solidFill>
                            <a:latin typeface="Cambria Math" panose="02040503050406030204" pitchFamily="18" charset="0"/>
                          </a:rPr>
                          <m:t> .</m:t>
                        </m:r>
                      </m:sub>
                      <m:sup>
                        <m:r>
                          <a:rPr lang="en-US">
                            <a:solidFill>
                              <a:schemeClr val="tx1"/>
                            </a:solidFill>
                            <a:latin typeface="Cambria Math" panose="02040503050406030204" pitchFamily="18" charset="0"/>
                          </a:rPr>
                          <m:t> </m:t>
                        </m:r>
                      </m:sup>
                    </m:sSubSup>
                    <m:sSubSup>
                      <m:sSubSupPr>
                        <m:ctrlPr>
                          <a:rPr lang="en-US" i="1" smtClean="0">
                            <a:solidFill>
                              <a:schemeClr val="tx1"/>
                            </a:solidFill>
                            <a:latin typeface="Cambria Math" panose="02040503050406030204" pitchFamily="18" charset="0"/>
                          </a:rPr>
                        </m:ctrlPr>
                      </m:sSubSupPr>
                      <m:e>
                        <m:d>
                          <m:dPr>
                            <m:ctrlPr>
                              <a:rPr lang="en-US" b="0" i="1" smtClean="0">
                                <a:solidFill>
                                  <a:schemeClr val="tx1"/>
                                </a:solidFill>
                                <a:latin typeface="Cambria Math" panose="02040503050406030204" pitchFamily="18" charset="0"/>
                              </a:rPr>
                            </m:ctrlPr>
                          </m:dPr>
                          <m:e>
                            <m:r>
                              <a:rPr lang="en-US" b="0" i="0" smtClean="0">
                                <a:solidFill>
                                  <a:schemeClr val="tx1"/>
                                </a:solidFill>
                                <a:latin typeface="Cambria Math" panose="02040503050406030204" pitchFamily="18" charset="0"/>
                              </a:rPr>
                              <m:t>.40</m:t>
                            </m:r>
                          </m:e>
                        </m:d>
                      </m:e>
                      <m:sub>
                        <m:r>
                          <a:rPr lang="en-US" b="0" i="1" smtClean="0">
                            <a:solidFill>
                              <a:schemeClr val="tx1"/>
                            </a:solidFill>
                            <a:latin typeface="Cambria Math" panose="02040503050406030204" pitchFamily="18" charset="0"/>
                          </a:rPr>
                          <m:t> </m:t>
                        </m:r>
                      </m:sub>
                      <m:sup>
                        <m:r>
                          <a:rPr lang="en-US">
                            <a:solidFill>
                              <a:schemeClr val="tx1"/>
                            </a:solidFill>
                            <a:latin typeface="Cambria Math" panose="02040503050406030204" pitchFamily="18" charset="0"/>
                          </a:rPr>
                          <m:t> </m:t>
                        </m:r>
                      </m:sup>
                    </m:sSubSup>
                    <m:sSubSup>
                      <m:sSubSupPr>
                        <m:ctrlPr>
                          <a:rPr lang="en-US" i="1">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m:t>
                        </m:r>
                        <m:d>
                          <m:dPr>
                            <m:ctrlPr>
                              <a:rPr lang="en-US" b="0" i="1" smtClean="0">
                                <a:solidFill>
                                  <a:schemeClr val="tx1"/>
                                </a:solidFill>
                                <a:latin typeface="Cambria Math" panose="02040503050406030204" pitchFamily="18" charset="0"/>
                              </a:rPr>
                            </m:ctrlPr>
                          </m:dPr>
                          <m:e>
                            <m:r>
                              <a:rPr lang="en-US" b="0" i="0" smtClean="0">
                                <a:solidFill>
                                  <a:schemeClr val="tx1"/>
                                </a:solidFill>
                                <a:latin typeface="Cambria Math" panose="02040503050406030204" pitchFamily="18" charset="0"/>
                              </a:rPr>
                              <m:t>7.05</m:t>
                            </m:r>
                          </m:e>
                        </m:d>
                      </m:e>
                      <m:sub>
                        <m:r>
                          <a:rPr lang="en-US">
                            <a:solidFill>
                              <a:schemeClr val="tx1"/>
                            </a:solidFill>
                            <a:latin typeface="Cambria Math" panose="02040503050406030204" pitchFamily="18" charset="0"/>
                          </a:rPr>
                          <m:t> </m:t>
                        </m:r>
                      </m:sub>
                      <m:sup>
                        <m:r>
                          <a:rPr lang="en-US" b="0" i="1" smtClean="0">
                            <a:solidFill>
                              <a:schemeClr val="tx1"/>
                            </a:solidFill>
                            <a:latin typeface="Cambria Math" panose="02040503050406030204" pitchFamily="18" charset="0"/>
                          </a:rPr>
                          <m:t> </m:t>
                        </m:r>
                      </m:sup>
                    </m:sSubSup>
                    <m:r>
                      <a:rPr lang="en-US" b="0" i="0" smtClean="0">
                        <a:solidFill>
                          <a:schemeClr val="tx1"/>
                        </a:solidFill>
                        <a:latin typeface="Cambria Math" panose="02040503050406030204" pitchFamily="18" charset="0"/>
                      </a:rPr>
                      <m:t>.(−0.97)</m:t>
                    </m:r>
                  </m:oMath>
                </a14:m>
                <a:r>
                  <a:rPr lang="en-US" b="1" dirty="0">
                    <a:solidFill>
                      <a:schemeClr val="tx1"/>
                    </a:solidFill>
                  </a:rPr>
                  <a:t>] = 6.24 or </a:t>
                </a:r>
                <a:r>
                  <a:rPr lang="en-US" b="1" i="1" u="sng" dirty="0">
                    <a:solidFill>
                      <a:srgbClr val="FFFF00"/>
                    </a:solidFill>
                  </a:rPr>
                  <a:t>6.24%</a:t>
                </a:r>
              </a:p>
            </p:txBody>
          </p:sp>
        </mc:Choice>
        <mc:Fallback xmlns="">
          <p:sp>
            <p:nvSpPr>
              <p:cNvPr id="3" name="Content Placeholder 2">
                <a:extLst>
                  <a:ext uri="{FF2B5EF4-FFF2-40B4-BE49-F238E27FC236}">
                    <a16:creationId xmlns:a16="http://schemas.microsoft.com/office/drawing/2014/main" id="{E5082B0C-B66C-4F58-AE5B-F0B3656068AB}"/>
                  </a:ext>
                </a:extLst>
              </p:cNvPr>
              <p:cNvSpPr>
                <a:spLocks noGrp="1" noRot="1" noChangeAspect="1" noMove="1" noResize="1" noEditPoints="1" noAdjustHandles="1" noChangeArrowheads="1" noChangeShapeType="1" noTextEdit="1"/>
              </p:cNvSpPr>
              <p:nvPr>
                <p:ph sz="half" idx="1"/>
              </p:nvPr>
            </p:nvSpPr>
            <p:spPr>
              <a:xfrm>
                <a:off x="150813" y="1143000"/>
                <a:ext cx="11887200" cy="5105400"/>
              </a:xfrm>
              <a:blipFill>
                <a:blip r:embed="rId2"/>
                <a:stretch>
                  <a:fillRect l="-667" t="-836" r="-103" b="-956"/>
                </a:stretch>
              </a:blipFill>
            </p:spPr>
            <p:txBody>
              <a:bodyPr/>
              <a:lstStyle/>
              <a:p>
                <a:r>
                  <a:rPr lang="en-US">
                    <a:noFill/>
                  </a:rPr>
                  <a:t> </a:t>
                </a:r>
              </a:p>
            </p:txBody>
          </p:sp>
        </mc:Fallback>
      </mc:AlternateContent>
    </p:spTree>
    <p:extLst>
      <p:ext uri="{BB962C8B-B14F-4D97-AF65-F5344CB8AC3E}">
        <p14:creationId xmlns:p14="http://schemas.microsoft.com/office/powerpoint/2010/main" val="2241627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070D4-DD64-4DEF-B1C3-1A307EFBFB29}"/>
              </a:ext>
            </a:extLst>
          </p:cNvPr>
          <p:cNvSpPr>
            <a:spLocks noGrp="1"/>
          </p:cNvSpPr>
          <p:nvPr>
            <p:ph type="title"/>
          </p:nvPr>
        </p:nvSpPr>
        <p:spPr>
          <a:xfrm>
            <a:off x="269726" y="170120"/>
            <a:ext cx="10820400" cy="762000"/>
          </a:xfrm>
        </p:spPr>
        <p:txBody>
          <a:bodyPr anchor="b">
            <a:normAutofit/>
          </a:bodyPr>
          <a:lstStyle/>
          <a:p>
            <a:r>
              <a:rPr lang="en-US" b="1" dirty="0"/>
              <a:t>Efficient Frontier at Different Correlation Levels</a:t>
            </a:r>
            <a:endParaRPr lang="en-US" dirty="0"/>
          </a:p>
        </p:txBody>
      </p:sp>
      <p:sp>
        <p:nvSpPr>
          <p:cNvPr id="3" name="Content Placeholder 2">
            <a:extLst>
              <a:ext uri="{FF2B5EF4-FFF2-40B4-BE49-F238E27FC236}">
                <a16:creationId xmlns:a16="http://schemas.microsoft.com/office/drawing/2014/main" id="{1FF1C587-ACC3-4078-AD1B-2D836BD08E06}"/>
              </a:ext>
            </a:extLst>
          </p:cNvPr>
          <p:cNvSpPr>
            <a:spLocks noGrp="1"/>
          </p:cNvSpPr>
          <p:nvPr>
            <p:ph sz="half" idx="1"/>
          </p:nvPr>
        </p:nvSpPr>
        <p:spPr>
          <a:xfrm>
            <a:off x="379412" y="1066800"/>
            <a:ext cx="11582400" cy="1295400"/>
          </a:xfrm>
        </p:spPr>
        <p:txBody>
          <a:bodyPr>
            <a:normAutofit fontScale="92500"/>
          </a:bodyPr>
          <a:lstStyle/>
          <a:p>
            <a:pPr marL="0" indent="0">
              <a:buNone/>
            </a:pPr>
            <a:r>
              <a:rPr lang="en-US" sz="2200" b="1" dirty="0"/>
              <a:t>The most northwestern point of the map just before the turn is the efficient frontier</a:t>
            </a:r>
            <a:r>
              <a:rPr lang="en-US" sz="2200" dirty="0"/>
              <a:t>. </a:t>
            </a:r>
            <a:r>
              <a:rPr lang="en-US" sz="2200" b="1" dirty="0"/>
              <a:t>This is the point with the highest possible return at the lowest possible risk, measured by the standard deviation. Figure 2.2 calculates that the lowest possible variance is estimated at 31.9% Stocks and 68.1% bonds achieving a minimum standard deviation of 1.12759 and weighted average return of 6.62655%. </a:t>
            </a:r>
            <a:endParaRPr lang="en-US" sz="2200" dirty="0"/>
          </a:p>
        </p:txBody>
      </p:sp>
      <p:pic>
        <p:nvPicPr>
          <p:cNvPr id="4" name="Picture 3">
            <a:extLst>
              <a:ext uri="{FF2B5EF4-FFF2-40B4-BE49-F238E27FC236}">
                <a16:creationId xmlns:a16="http://schemas.microsoft.com/office/drawing/2014/main" id="{D4F78B13-74E4-422E-8B22-9E4D12DC106C}"/>
              </a:ext>
            </a:extLst>
          </p:cNvPr>
          <p:cNvPicPr>
            <a:picLocks noChangeAspect="1"/>
          </p:cNvPicPr>
          <p:nvPr/>
        </p:nvPicPr>
        <p:blipFill>
          <a:blip r:embed="rId2"/>
          <a:stretch>
            <a:fillRect/>
          </a:stretch>
        </p:blipFill>
        <p:spPr>
          <a:xfrm>
            <a:off x="482376" y="2496880"/>
            <a:ext cx="8888636" cy="3980120"/>
          </a:xfrm>
          <a:prstGeom prst="rect">
            <a:avLst/>
          </a:prstGeom>
          <a:solidFill>
            <a:schemeClr val="accent1">
              <a:tint val="20000"/>
            </a:schemeClr>
          </a:solidFill>
        </p:spPr>
      </p:pic>
    </p:spTree>
    <p:extLst>
      <p:ext uri="{BB962C8B-B14F-4D97-AF65-F5344CB8AC3E}">
        <p14:creationId xmlns:p14="http://schemas.microsoft.com/office/powerpoint/2010/main" val="165513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070D4-DD64-4DEF-B1C3-1A307EFBFB29}"/>
              </a:ext>
            </a:extLst>
          </p:cNvPr>
          <p:cNvSpPr>
            <a:spLocks noGrp="1"/>
          </p:cNvSpPr>
          <p:nvPr>
            <p:ph type="title"/>
          </p:nvPr>
        </p:nvSpPr>
        <p:spPr>
          <a:xfrm>
            <a:off x="150812" y="116960"/>
            <a:ext cx="11658600" cy="721239"/>
          </a:xfrm>
        </p:spPr>
        <p:txBody>
          <a:bodyPr anchor="b">
            <a:normAutofit/>
          </a:bodyPr>
          <a:lstStyle/>
          <a:p>
            <a:r>
              <a:rPr lang="en-US" b="1" dirty="0"/>
              <a:t>Efficient Frontier at Different Correlation Levels</a:t>
            </a:r>
            <a:endParaRPr lang="en-US" dirty="0"/>
          </a:p>
        </p:txBody>
      </p:sp>
      <p:sp>
        <p:nvSpPr>
          <p:cNvPr id="3" name="Content Placeholder 2">
            <a:extLst>
              <a:ext uri="{FF2B5EF4-FFF2-40B4-BE49-F238E27FC236}">
                <a16:creationId xmlns:a16="http://schemas.microsoft.com/office/drawing/2014/main" id="{1FF1C587-ACC3-4078-AD1B-2D836BD08E06}"/>
              </a:ext>
            </a:extLst>
          </p:cNvPr>
          <p:cNvSpPr>
            <a:spLocks noGrp="1"/>
          </p:cNvSpPr>
          <p:nvPr>
            <p:ph sz="half" idx="1"/>
          </p:nvPr>
        </p:nvSpPr>
        <p:spPr>
          <a:xfrm>
            <a:off x="150813" y="914400"/>
            <a:ext cx="4038600" cy="533400"/>
          </a:xfrm>
        </p:spPr>
        <p:txBody>
          <a:bodyPr>
            <a:normAutofit/>
          </a:bodyPr>
          <a:lstStyle/>
          <a:p>
            <a:pPr marL="0" indent="0">
              <a:buNone/>
            </a:pPr>
            <a:r>
              <a:rPr lang="en-US" b="1" u="sng" dirty="0"/>
              <a:t>Correlations from -1 to +1</a:t>
            </a:r>
          </a:p>
        </p:txBody>
      </p:sp>
      <p:pic>
        <p:nvPicPr>
          <p:cNvPr id="5" name="Picture 4">
            <a:extLst>
              <a:ext uri="{FF2B5EF4-FFF2-40B4-BE49-F238E27FC236}">
                <a16:creationId xmlns:a16="http://schemas.microsoft.com/office/drawing/2014/main" id="{BBEC1ADE-6FAD-42E7-A045-D964FD29C4D6}"/>
              </a:ext>
            </a:extLst>
          </p:cNvPr>
          <p:cNvPicPr>
            <a:picLocks noChangeAspect="1"/>
          </p:cNvPicPr>
          <p:nvPr/>
        </p:nvPicPr>
        <p:blipFill>
          <a:blip r:embed="rId2"/>
          <a:stretch>
            <a:fillRect/>
          </a:stretch>
        </p:blipFill>
        <p:spPr>
          <a:xfrm>
            <a:off x="303212" y="1600200"/>
            <a:ext cx="10058400" cy="3810000"/>
          </a:xfrm>
          <a:prstGeom prst="rect">
            <a:avLst/>
          </a:prstGeom>
          <a:solidFill>
            <a:schemeClr val="accent1">
              <a:tint val="20000"/>
            </a:schemeClr>
          </a:solidFill>
        </p:spPr>
      </p:pic>
    </p:spTree>
    <p:extLst>
      <p:ext uri="{BB962C8B-B14F-4D97-AF65-F5344CB8AC3E}">
        <p14:creationId xmlns:p14="http://schemas.microsoft.com/office/powerpoint/2010/main" val="371148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070D4-DD64-4DEF-B1C3-1A307EFBFB29}"/>
              </a:ext>
            </a:extLst>
          </p:cNvPr>
          <p:cNvSpPr>
            <a:spLocks noGrp="1"/>
          </p:cNvSpPr>
          <p:nvPr>
            <p:ph type="title"/>
          </p:nvPr>
        </p:nvSpPr>
        <p:spPr>
          <a:xfrm>
            <a:off x="210269" y="24809"/>
            <a:ext cx="10820400" cy="762000"/>
          </a:xfrm>
        </p:spPr>
        <p:txBody>
          <a:bodyPr anchor="b">
            <a:normAutofit/>
          </a:bodyPr>
          <a:lstStyle/>
          <a:p>
            <a:r>
              <a:rPr lang="en-US" b="1" dirty="0"/>
              <a:t>Efficient Frontier at Different Correlation Levels</a:t>
            </a:r>
            <a:endParaRPr lang="en-US" dirty="0"/>
          </a:p>
        </p:txBody>
      </p:sp>
      <p:sp>
        <p:nvSpPr>
          <p:cNvPr id="3" name="Content Placeholder 2">
            <a:extLst>
              <a:ext uri="{FF2B5EF4-FFF2-40B4-BE49-F238E27FC236}">
                <a16:creationId xmlns:a16="http://schemas.microsoft.com/office/drawing/2014/main" id="{1FF1C587-ACC3-4078-AD1B-2D836BD08E06}"/>
              </a:ext>
            </a:extLst>
          </p:cNvPr>
          <p:cNvSpPr>
            <a:spLocks noGrp="1"/>
          </p:cNvSpPr>
          <p:nvPr>
            <p:ph sz="half" idx="1"/>
          </p:nvPr>
        </p:nvSpPr>
        <p:spPr>
          <a:xfrm>
            <a:off x="210268" y="786809"/>
            <a:ext cx="11903943" cy="1524000"/>
          </a:xfrm>
        </p:spPr>
        <p:txBody>
          <a:bodyPr>
            <a:normAutofit fontScale="62500" lnSpcReduction="20000"/>
          </a:bodyPr>
          <a:lstStyle/>
          <a:p>
            <a:pPr marL="0" indent="0">
              <a:buNone/>
            </a:pPr>
            <a:r>
              <a:rPr lang="en-US" sz="4000" b="1" u="sng" dirty="0"/>
              <a:t>Correlation = 0.0</a:t>
            </a:r>
          </a:p>
          <a:p>
            <a:pPr marL="0" indent="0">
              <a:buNone/>
            </a:pPr>
            <a:r>
              <a:rPr lang="en-US" dirty="0"/>
              <a:t>Figure 2.4 shows that our portfolio (portfolio A) with an assumed zero correlation. The efficiency can be achieved around 10%–20% stock allocation, showing that the standard deviation at these levels is reduced from 7.05% (all bonds) to 6.52% at 10% stock and continues to reduce to 6.38% at 20% stock before the standard deviation increases again around 30%, showing a standard deviation of 6.66%. The lowest possible standard deviation representing the efficient frontier is calculated at 18.3% stocks and 81.7% bonds calculating a 6.637319% and 5.61335% standard deviation and combined portfolio return, respectively. </a:t>
            </a:r>
          </a:p>
        </p:txBody>
      </p:sp>
      <p:pic>
        <p:nvPicPr>
          <p:cNvPr id="5" name="Picture 4">
            <a:extLst>
              <a:ext uri="{FF2B5EF4-FFF2-40B4-BE49-F238E27FC236}">
                <a16:creationId xmlns:a16="http://schemas.microsoft.com/office/drawing/2014/main" id="{7CBC6C3C-57A6-4F47-99BF-01C234068B48}"/>
              </a:ext>
            </a:extLst>
          </p:cNvPr>
          <p:cNvPicPr>
            <a:picLocks noChangeAspect="1"/>
          </p:cNvPicPr>
          <p:nvPr/>
        </p:nvPicPr>
        <p:blipFill>
          <a:blip r:embed="rId2"/>
          <a:stretch>
            <a:fillRect/>
          </a:stretch>
        </p:blipFill>
        <p:spPr>
          <a:xfrm>
            <a:off x="303212" y="2362200"/>
            <a:ext cx="9525000" cy="4166189"/>
          </a:xfrm>
          <a:prstGeom prst="rect">
            <a:avLst/>
          </a:prstGeom>
          <a:solidFill>
            <a:schemeClr val="accent1">
              <a:tint val="20000"/>
            </a:schemeClr>
          </a:solidFill>
        </p:spPr>
      </p:pic>
    </p:spTree>
    <p:extLst>
      <p:ext uri="{BB962C8B-B14F-4D97-AF65-F5344CB8AC3E}">
        <p14:creationId xmlns:p14="http://schemas.microsoft.com/office/powerpoint/2010/main" val="286783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070D4-DD64-4DEF-B1C3-1A307EFBFB29}"/>
              </a:ext>
            </a:extLst>
          </p:cNvPr>
          <p:cNvSpPr>
            <a:spLocks noGrp="1"/>
          </p:cNvSpPr>
          <p:nvPr>
            <p:ph type="title"/>
          </p:nvPr>
        </p:nvSpPr>
        <p:spPr>
          <a:xfrm>
            <a:off x="150812" y="76200"/>
            <a:ext cx="10820400" cy="762000"/>
          </a:xfrm>
        </p:spPr>
        <p:txBody>
          <a:bodyPr anchor="b">
            <a:normAutofit/>
          </a:bodyPr>
          <a:lstStyle/>
          <a:p>
            <a:r>
              <a:rPr lang="en-US" b="1" dirty="0"/>
              <a:t>Efficient Frontier at Different Correlation Levels</a:t>
            </a:r>
            <a:endParaRPr lang="en-US" dirty="0"/>
          </a:p>
        </p:txBody>
      </p:sp>
      <p:sp>
        <p:nvSpPr>
          <p:cNvPr id="3" name="Content Placeholder 2">
            <a:extLst>
              <a:ext uri="{FF2B5EF4-FFF2-40B4-BE49-F238E27FC236}">
                <a16:creationId xmlns:a16="http://schemas.microsoft.com/office/drawing/2014/main" id="{1FF1C587-ACC3-4078-AD1B-2D836BD08E06}"/>
              </a:ext>
            </a:extLst>
          </p:cNvPr>
          <p:cNvSpPr>
            <a:spLocks noGrp="1"/>
          </p:cNvSpPr>
          <p:nvPr>
            <p:ph sz="half" idx="1"/>
          </p:nvPr>
        </p:nvSpPr>
        <p:spPr>
          <a:xfrm>
            <a:off x="227012" y="999460"/>
            <a:ext cx="11582400" cy="1295400"/>
          </a:xfrm>
        </p:spPr>
        <p:txBody>
          <a:bodyPr>
            <a:normAutofit fontScale="70000" lnSpcReduction="20000"/>
          </a:bodyPr>
          <a:lstStyle/>
          <a:p>
            <a:pPr marL="0" indent="0">
              <a:buNone/>
            </a:pPr>
            <a:r>
              <a:rPr lang="en-US" sz="3400" b="1" u="sng" dirty="0"/>
              <a:t>Correlation = +1.0</a:t>
            </a:r>
          </a:p>
          <a:p>
            <a:pPr marL="0" indent="0">
              <a:buNone/>
            </a:pPr>
            <a:r>
              <a:rPr lang="en-US" dirty="0"/>
              <a:t>Figure 2.5 shows our portfolio’s (portfolio A) risk-versus-return allocation line assuming a perfect positive +1 correlation. At a +1 correlation there is no efficiency. As the portfolio moves from all bonds to all stock, the line is at 45-degree angle, showing that the risk continues to increase at the same pace as the portfolio manager is seeking higher returns. </a:t>
            </a:r>
          </a:p>
        </p:txBody>
      </p:sp>
      <p:pic>
        <p:nvPicPr>
          <p:cNvPr id="6" name="Picture 5">
            <a:extLst>
              <a:ext uri="{FF2B5EF4-FFF2-40B4-BE49-F238E27FC236}">
                <a16:creationId xmlns:a16="http://schemas.microsoft.com/office/drawing/2014/main" id="{A14F1FAB-950E-4E76-9759-6A77B2191D32}"/>
              </a:ext>
            </a:extLst>
          </p:cNvPr>
          <p:cNvPicPr>
            <a:picLocks noChangeAspect="1"/>
          </p:cNvPicPr>
          <p:nvPr/>
        </p:nvPicPr>
        <p:blipFill>
          <a:blip r:embed="rId2"/>
          <a:stretch>
            <a:fillRect/>
          </a:stretch>
        </p:blipFill>
        <p:spPr>
          <a:xfrm>
            <a:off x="531812" y="2362201"/>
            <a:ext cx="8644467" cy="4267200"/>
          </a:xfrm>
          <a:prstGeom prst="rect">
            <a:avLst/>
          </a:prstGeom>
          <a:solidFill>
            <a:schemeClr val="accent1">
              <a:tint val="20000"/>
            </a:schemeClr>
          </a:solidFill>
        </p:spPr>
      </p:pic>
    </p:spTree>
    <p:extLst>
      <p:ext uri="{BB962C8B-B14F-4D97-AF65-F5344CB8AC3E}">
        <p14:creationId xmlns:p14="http://schemas.microsoft.com/office/powerpoint/2010/main" val="2109324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070D4-DD64-4DEF-B1C3-1A307EFBFB29}"/>
              </a:ext>
            </a:extLst>
          </p:cNvPr>
          <p:cNvSpPr>
            <a:spLocks noGrp="1"/>
          </p:cNvSpPr>
          <p:nvPr>
            <p:ph type="title"/>
          </p:nvPr>
        </p:nvSpPr>
        <p:spPr>
          <a:xfrm>
            <a:off x="74612" y="0"/>
            <a:ext cx="10820400" cy="762000"/>
          </a:xfrm>
        </p:spPr>
        <p:txBody>
          <a:bodyPr anchor="b">
            <a:normAutofit/>
          </a:bodyPr>
          <a:lstStyle/>
          <a:p>
            <a:r>
              <a:rPr lang="en-US" b="1" dirty="0"/>
              <a:t>Efficient Frontier at Different Correlation Levels</a:t>
            </a:r>
            <a:endParaRPr lang="en-US" dirty="0"/>
          </a:p>
        </p:txBody>
      </p:sp>
      <p:sp>
        <p:nvSpPr>
          <p:cNvPr id="3" name="Content Placeholder 2">
            <a:extLst>
              <a:ext uri="{FF2B5EF4-FFF2-40B4-BE49-F238E27FC236}">
                <a16:creationId xmlns:a16="http://schemas.microsoft.com/office/drawing/2014/main" id="{1FF1C587-ACC3-4078-AD1B-2D836BD08E06}"/>
              </a:ext>
            </a:extLst>
          </p:cNvPr>
          <p:cNvSpPr>
            <a:spLocks noGrp="1"/>
          </p:cNvSpPr>
          <p:nvPr>
            <p:ph sz="half" idx="1"/>
          </p:nvPr>
        </p:nvSpPr>
        <p:spPr>
          <a:xfrm>
            <a:off x="74612" y="873642"/>
            <a:ext cx="11734800" cy="1183758"/>
          </a:xfrm>
        </p:spPr>
        <p:txBody>
          <a:bodyPr>
            <a:normAutofit fontScale="77500" lnSpcReduction="20000"/>
          </a:bodyPr>
          <a:lstStyle/>
          <a:p>
            <a:pPr marL="0" indent="0">
              <a:buNone/>
            </a:pPr>
            <a:r>
              <a:rPr lang="en-US" b="1" u="sng" dirty="0"/>
              <a:t>Correlation = -1.0</a:t>
            </a:r>
          </a:p>
          <a:p>
            <a:pPr marL="0" indent="0">
              <a:buNone/>
            </a:pPr>
            <a:r>
              <a:rPr lang="en-US" dirty="0"/>
              <a:t>The lowest possible standard deviation with negative -1 correlation representing the efficient frontier is calculated at 32.1% stocks and 67.9% bonds calculating a 0.00206% and 6.64145% standard deviation and combined portfolio return, respectively.</a:t>
            </a:r>
          </a:p>
        </p:txBody>
      </p:sp>
      <p:pic>
        <p:nvPicPr>
          <p:cNvPr id="5" name="Picture 4">
            <a:extLst>
              <a:ext uri="{FF2B5EF4-FFF2-40B4-BE49-F238E27FC236}">
                <a16:creationId xmlns:a16="http://schemas.microsoft.com/office/drawing/2014/main" id="{C883DDAF-C430-4C23-8229-5F51CFDD98B7}"/>
              </a:ext>
            </a:extLst>
          </p:cNvPr>
          <p:cNvPicPr>
            <a:picLocks noChangeAspect="1"/>
          </p:cNvPicPr>
          <p:nvPr/>
        </p:nvPicPr>
        <p:blipFill>
          <a:blip r:embed="rId2"/>
          <a:stretch>
            <a:fillRect/>
          </a:stretch>
        </p:blipFill>
        <p:spPr>
          <a:xfrm>
            <a:off x="227012" y="2280684"/>
            <a:ext cx="10134600" cy="4424916"/>
          </a:xfrm>
          <a:prstGeom prst="rect">
            <a:avLst/>
          </a:prstGeom>
          <a:solidFill>
            <a:schemeClr val="accent1">
              <a:tint val="20000"/>
            </a:schemeClr>
          </a:solidFill>
        </p:spPr>
      </p:pic>
    </p:spTree>
    <p:extLst>
      <p:ext uri="{BB962C8B-B14F-4D97-AF65-F5344CB8AC3E}">
        <p14:creationId xmlns:p14="http://schemas.microsoft.com/office/powerpoint/2010/main" val="309309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070D4-DD64-4DEF-B1C3-1A307EFBFB29}"/>
              </a:ext>
            </a:extLst>
          </p:cNvPr>
          <p:cNvSpPr>
            <a:spLocks noGrp="1"/>
          </p:cNvSpPr>
          <p:nvPr>
            <p:ph type="title"/>
          </p:nvPr>
        </p:nvSpPr>
        <p:spPr>
          <a:xfrm>
            <a:off x="74612" y="380207"/>
            <a:ext cx="10820400" cy="762000"/>
          </a:xfrm>
        </p:spPr>
        <p:txBody>
          <a:bodyPr anchor="b">
            <a:normAutofit fontScale="90000"/>
          </a:bodyPr>
          <a:lstStyle/>
          <a:p>
            <a:r>
              <a:rPr lang="en-US" b="1" dirty="0"/>
              <a:t>Efficient Frontier at Different Correlation Levels</a:t>
            </a:r>
            <a:br>
              <a:rPr lang="en-US" b="1" dirty="0"/>
            </a:br>
            <a:r>
              <a:rPr lang="en-US" sz="2200" b="1" u="sng" dirty="0"/>
              <a:t>Historical Analysis</a:t>
            </a:r>
            <a:endParaRPr lang="en-US" sz="2200" u="sng" dirty="0"/>
          </a:p>
        </p:txBody>
      </p:sp>
      <p:pic>
        <p:nvPicPr>
          <p:cNvPr id="4" name="Picture 3">
            <a:extLst>
              <a:ext uri="{FF2B5EF4-FFF2-40B4-BE49-F238E27FC236}">
                <a16:creationId xmlns:a16="http://schemas.microsoft.com/office/drawing/2014/main" id="{D4B692F3-5BDD-4840-A370-75CCAEAFC9FA}"/>
              </a:ext>
            </a:extLst>
          </p:cNvPr>
          <p:cNvPicPr>
            <a:picLocks noChangeAspect="1"/>
          </p:cNvPicPr>
          <p:nvPr/>
        </p:nvPicPr>
        <p:blipFill>
          <a:blip r:embed="rId2"/>
          <a:stretch>
            <a:fillRect/>
          </a:stretch>
        </p:blipFill>
        <p:spPr>
          <a:xfrm>
            <a:off x="150812" y="1330842"/>
            <a:ext cx="4800599" cy="5106193"/>
          </a:xfrm>
          <a:prstGeom prst="rect">
            <a:avLst/>
          </a:prstGeom>
          <a:solidFill>
            <a:schemeClr val="accent1">
              <a:tint val="20000"/>
            </a:schemeClr>
          </a:solidFill>
        </p:spPr>
      </p:pic>
      <p:pic>
        <p:nvPicPr>
          <p:cNvPr id="7" name="Picture 6">
            <a:extLst>
              <a:ext uri="{FF2B5EF4-FFF2-40B4-BE49-F238E27FC236}">
                <a16:creationId xmlns:a16="http://schemas.microsoft.com/office/drawing/2014/main" id="{3B0A6039-1635-433C-A88A-B13633652A81}"/>
              </a:ext>
            </a:extLst>
          </p:cNvPr>
          <p:cNvPicPr>
            <a:picLocks noChangeAspect="1"/>
          </p:cNvPicPr>
          <p:nvPr/>
        </p:nvPicPr>
        <p:blipFill>
          <a:blip r:embed="rId3"/>
          <a:stretch>
            <a:fillRect/>
          </a:stretch>
        </p:blipFill>
        <p:spPr>
          <a:xfrm>
            <a:off x="5037024" y="1345019"/>
            <a:ext cx="6934200" cy="3428999"/>
          </a:xfrm>
          <a:prstGeom prst="rect">
            <a:avLst/>
          </a:prstGeom>
          <a:solidFill>
            <a:schemeClr val="accent1">
              <a:tint val="20000"/>
            </a:schemeClr>
          </a:solidFill>
        </p:spPr>
      </p:pic>
      <p:sp>
        <p:nvSpPr>
          <p:cNvPr id="10" name="TextBox 9">
            <a:extLst>
              <a:ext uri="{FF2B5EF4-FFF2-40B4-BE49-F238E27FC236}">
                <a16:creationId xmlns:a16="http://schemas.microsoft.com/office/drawing/2014/main" id="{5314005D-1F9A-4C7A-BBA9-58261E7B493A}"/>
              </a:ext>
            </a:extLst>
          </p:cNvPr>
          <p:cNvSpPr txBox="1"/>
          <p:nvPr/>
        </p:nvSpPr>
        <p:spPr>
          <a:xfrm>
            <a:off x="5013803" y="4886868"/>
            <a:ext cx="7175022" cy="1569660"/>
          </a:xfrm>
          <a:prstGeom prst="rect">
            <a:avLst/>
          </a:prstGeom>
          <a:noFill/>
        </p:spPr>
        <p:txBody>
          <a:bodyPr wrap="square" rtlCol="0">
            <a:spAutoFit/>
          </a:bodyPr>
          <a:lstStyle/>
          <a:p>
            <a:r>
              <a:rPr lang="en-US" sz="1600" u="sng" dirty="0"/>
              <a:t>Excel formulas for average, standard deviation, covariance, and correlation:</a:t>
            </a:r>
          </a:p>
          <a:p>
            <a:endParaRPr lang="en-US" sz="1600" u="sng" dirty="0"/>
          </a:p>
          <a:p>
            <a:r>
              <a:rPr lang="en-US" sz="1600" dirty="0"/>
              <a:t>=Average(number1, number2, . . .): highlight information range</a:t>
            </a:r>
          </a:p>
          <a:p>
            <a:r>
              <a:rPr lang="en-US" sz="1600" dirty="0"/>
              <a:t>=</a:t>
            </a:r>
            <a:r>
              <a:rPr lang="en-US" sz="1600" dirty="0" err="1"/>
              <a:t>Stdev.p</a:t>
            </a:r>
            <a:r>
              <a:rPr lang="en-US" sz="1600" dirty="0"/>
              <a:t>(number1, number 2, . . .) for n observations, =</a:t>
            </a:r>
            <a:r>
              <a:rPr lang="en-US" sz="1600" dirty="0" err="1"/>
              <a:t>stdev.s</a:t>
            </a:r>
            <a:r>
              <a:rPr lang="en-US" sz="1600" dirty="0"/>
              <a:t> for n-1 observations </a:t>
            </a:r>
          </a:p>
          <a:p>
            <a:r>
              <a:rPr lang="en-US" sz="1600" dirty="0"/>
              <a:t>=</a:t>
            </a:r>
            <a:r>
              <a:rPr lang="en-US" sz="1600" dirty="0" err="1"/>
              <a:t>Covar</a:t>
            </a:r>
            <a:r>
              <a:rPr lang="en-US" sz="1600" dirty="0"/>
              <a:t>(aray1, array2): highlight each comparative range</a:t>
            </a:r>
          </a:p>
          <a:p>
            <a:r>
              <a:rPr lang="en-US" sz="1600" dirty="0"/>
              <a:t>=</a:t>
            </a:r>
            <a:r>
              <a:rPr lang="en-US" sz="1600" dirty="0" err="1"/>
              <a:t>Correl</a:t>
            </a:r>
            <a:r>
              <a:rPr lang="en-US" sz="1600" dirty="0"/>
              <a:t>(array1, array2): highlight each comparative range</a:t>
            </a:r>
          </a:p>
        </p:txBody>
      </p:sp>
    </p:spTree>
    <p:extLst>
      <p:ext uri="{BB962C8B-B14F-4D97-AF65-F5344CB8AC3E}">
        <p14:creationId xmlns:p14="http://schemas.microsoft.com/office/powerpoint/2010/main" val="421011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C5026-6A4B-4409-8570-C5F59AF2AC8B}"/>
              </a:ext>
            </a:extLst>
          </p:cNvPr>
          <p:cNvSpPr>
            <a:spLocks noGrp="1"/>
          </p:cNvSpPr>
          <p:nvPr>
            <p:ph type="title"/>
          </p:nvPr>
        </p:nvSpPr>
        <p:spPr>
          <a:xfrm>
            <a:off x="113780" y="228600"/>
            <a:ext cx="11809413" cy="609600"/>
          </a:xfrm>
        </p:spPr>
        <p:txBody>
          <a:bodyPr>
            <a:noAutofit/>
          </a:bodyPr>
          <a:lstStyle/>
          <a:p>
            <a:pPr marL="231775" lvl="1"/>
            <a:br>
              <a:rPr lang="en-US" sz="3200" b="1" dirty="0">
                <a:solidFill>
                  <a:schemeClr val="tx1"/>
                </a:solidFill>
              </a:rPr>
            </a:br>
            <a:r>
              <a:rPr lang="en-US" sz="3200" b="1" dirty="0">
                <a:solidFill>
                  <a:schemeClr val="tx1"/>
                </a:solidFill>
              </a:rPr>
              <a:t>Portfolio Efficiency to Optimization</a:t>
            </a:r>
          </a:p>
        </p:txBody>
      </p:sp>
      <p:sp>
        <p:nvSpPr>
          <p:cNvPr id="3" name="Content Placeholder 2">
            <a:extLst>
              <a:ext uri="{FF2B5EF4-FFF2-40B4-BE49-F238E27FC236}">
                <a16:creationId xmlns:a16="http://schemas.microsoft.com/office/drawing/2014/main" id="{D18DFEA5-A2BB-4DA5-ACF2-5380AA496349}"/>
              </a:ext>
            </a:extLst>
          </p:cNvPr>
          <p:cNvSpPr>
            <a:spLocks noGrp="1"/>
          </p:cNvSpPr>
          <p:nvPr>
            <p:ph idx="1"/>
          </p:nvPr>
        </p:nvSpPr>
        <p:spPr>
          <a:xfrm>
            <a:off x="74612" y="1224643"/>
            <a:ext cx="5029200" cy="4267200"/>
          </a:xfrm>
        </p:spPr>
        <p:txBody>
          <a:bodyPr>
            <a:normAutofit fontScale="92500" lnSpcReduction="10000"/>
          </a:bodyPr>
          <a:lstStyle/>
          <a:p>
            <a:pPr marL="231775" lvl="1" indent="0">
              <a:buNone/>
            </a:pPr>
            <a:r>
              <a:rPr lang="en-US" dirty="0"/>
              <a:t>From the point of efficiency, the portfolio manager is seeking to achieve an even a higher return delta (rate of change), but as discussed, it will also come with higher risk. The optimization point is where the additional return, or the rate of change going from bonds to stocks, is lower than the rate of change of additional risk—basically, higher return delta at a lower risk delta. That achievement is called the optimum point and is the basis of the Sharpe ratio. Figure 4.3 shows a basic illustration of the optimization process. </a:t>
            </a:r>
          </a:p>
          <a:p>
            <a:pPr marL="231775" lvl="1" indent="0">
              <a:buNone/>
            </a:pPr>
            <a:endParaRPr lang="en-US" dirty="0"/>
          </a:p>
          <a:p>
            <a:pPr marL="231775" lvl="1" indent="0">
              <a:buNone/>
            </a:pPr>
            <a:r>
              <a:rPr lang="en-US" dirty="0">
                <a:solidFill>
                  <a:srgbClr val="FFFF00"/>
                </a:solidFill>
              </a:rPr>
              <a:t>This will be discussed in depth next week when we introduced the Sharpe Ratio</a:t>
            </a:r>
          </a:p>
          <a:p>
            <a:pPr marL="231775" lvl="1" indent="0">
              <a:buNone/>
            </a:pPr>
            <a:endParaRPr lang="en-US" dirty="0"/>
          </a:p>
        </p:txBody>
      </p:sp>
      <p:pic>
        <p:nvPicPr>
          <p:cNvPr id="9" name="Picture 8">
            <a:extLst>
              <a:ext uri="{FF2B5EF4-FFF2-40B4-BE49-F238E27FC236}">
                <a16:creationId xmlns:a16="http://schemas.microsoft.com/office/drawing/2014/main" id="{02530199-6A0A-410B-ABF3-62F847FA4676}"/>
              </a:ext>
            </a:extLst>
          </p:cNvPr>
          <p:cNvPicPr>
            <a:picLocks noChangeAspect="1"/>
          </p:cNvPicPr>
          <p:nvPr/>
        </p:nvPicPr>
        <p:blipFill>
          <a:blip r:embed="rId2"/>
          <a:stretch>
            <a:fillRect/>
          </a:stretch>
        </p:blipFill>
        <p:spPr>
          <a:xfrm>
            <a:off x="5332412" y="1219200"/>
            <a:ext cx="6590781" cy="4267200"/>
          </a:xfrm>
          <a:prstGeom prst="rect">
            <a:avLst/>
          </a:prstGeom>
          <a:solidFill>
            <a:schemeClr val="tx2"/>
          </a:solidFill>
        </p:spPr>
      </p:pic>
    </p:spTree>
    <p:extLst>
      <p:ext uri="{BB962C8B-B14F-4D97-AF65-F5344CB8AC3E}">
        <p14:creationId xmlns:p14="http://schemas.microsoft.com/office/powerpoint/2010/main" val="850703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C5026-6A4B-4409-8570-C5F59AF2AC8B}"/>
              </a:ext>
            </a:extLst>
          </p:cNvPr>
          <p:cNvSpPr>
            <a:spLocks noGrp="1"/>
          </p:cNvSpPr>
          <p:nvPr>
            <p:ph type="title"/>
          </p:nvPr>
        </p:nvSpPr>
        <p:spPr>
          <a:xfrm>
            <a:off x="531812" y="609600"/>
            <a:ext cx="9144001" cy="1371600"/>
          </a:xfrm>
        </p:spPr>
        <p:txBody>
          <a:bodyPr>
            <a:normAutofit fontScale="90000"/>
          </a:bodyPr>
          <a:lstStyle/>
          <a:p>
            <a:r>
              <a:rPr lang="en-US" b="1" dirty="0">
                <a:solidFill>
                  <a:srgbClr val="FFFF00"/>
                </a:solidFill>
              </a:rPr>
              <a:t>BACK TO THE INVESTMENT BASICS</a:t>
            </a:r>
            <a:br>
              <a:rPr lang="en-US" b="1" dirty="0">
                <a:solidFill>
                  <a:srgbClr val="FFFF00"/>
                </a:solidFill>
              </a:rPr>
            </a:br>
            <a:r>
              <a:rPr lang="en-US" b="1" dirty="0">
                <a:solidFill>
                  <a:srgbClr val="FFFF00"/>
                </a:solidFill>
              </a:rPr>
              <a:t> </a:t>
            </a:r>
            <a:br>
              <a:rPr lang="en-US" b="1" dirty="0"/>
            </a:br>
            <a:r>
              <a:rPr lang="en-US" b="1" dirty="0"/>
              <a:t>Measuring Return and Return Expectation</a:t>
            </a:r>
            <a:endParaRPr lang="en-US" dirty="0"/>
          </a:p>
        </p:txBody>
      </p:sp>
      <p:sp>
        <p:nvSpPr>
          <p:cNvPr id="3" name="Content Placeholder 2">
            <a:extLst>
              <a:ext uri="{FF2B5EF4-FFF2-40B4-BE49-F238E27FC236}">
                <a16:creationId xmlns:a16="http://schemas.microsoft.com/office/drawing/2014/main" id="{D18DFEA5-A2BB-4DA5-ACF2-5380AA496349}"/>
              </a:ext>
            </a:extLst>
          </p:cNvPr>
          <p:cNvSpPr>
            <a:spLocks noGrp="1"/>
          </p:cNvSpPr>
          <p:nvPr>
            <p:ph idx="1"/>
          </p:nvPr>
        </p:nvSpPr>
        <p:spPr>
          <a:xfrm>
            <a:off x="684212" y="2133600"/>
            <a:ext cx="9525000" cy="3962400"/>
          </a:xfrm>
        </p:spPr>
        <p:txBody>
          <a:bodyPr>
            <a:normAutofit lnSpcReduction="10000"/>
          </a:bodyPr>
          <a:lstStyle/>
          <a:p>
            <a:r>
              <a:rPr lang="en-US" dirty="0"/>
              <a:t>Before you invest your money in any securities or any businesses, it’s extremely important to consider and must measure the following four factors:</a:t>
            </a:r>
          </a:p>
          <a:p>
            <a:pPr marL="696912" lvl="1" indent="-457200">
              <a:buFont typeface="+mj-lt"/>
              <a:buAutoNum type="arabicPeriod"/>
            </a:pPr>
            <a:r>
              <a:rPr lang="en-US" b="1" dirty="0"/>
              <a:t>Return (R) and Expected Return (Er)</a:t>
            </a:r>
          </a:p>
          <a:p>
            <a:pPr marL="915987" lvl="2" indent="-457200">
              <a:buFont typeface="+mj-lt"/>
              <a:buAutoNum type="alphaLcParenR"/>
            </a:pPr>
            <a:r>
              <a:rPr lang="en-US" b="1" dirty="0"/>
              <a:t>Historical Analysis – using the average</a:t>
            </a:r>
          </a:p>
          <a:p>
            <a:pPr marL="915987" lvl="2" indent="-457200">
              <a:buFont typeface="+mj-lt"/>
              <a:buAutoNum type="alphaLcParenR"/>
            </a:pPr>
            <a:r>
              <a:rPr lang="en-US" b="1" dirty="0"/>
              <a:t>Scenario Analysis – using analyst’s consensus as a probability to weigh the average</a:t>
            </a:r>
          </a:p>
          <a:p>
            <a:pPr marL="915987" lvl="2" indent="-457200">
              <a:buFont typeface="+mj-lt"/>
              <a:buAutoNum type="alphaLcParenR"/>
            </a:pPr>
            <a:r>
              <a:rPr lang="en-US" b="1" dirty="0">
                <a:solidFill>
                  <a:srgbClr val="FF0000"/>
                </a:solidFill>
              </a:rPr>
              <a:t>View of the Market and adjust for return expectation using Beta Coefficient</a:t>
            </a:r>
          </a:p>
          <a:p>
            <a:pPr marL="696912" lvl="1" indent="-457200">
              <a:buFont typeface="+mj-lt"/>
              <a:buAutoNum type="arabicPeriod"/>
            </a:pPr>
            <a:r>
              <a:rPr lang="en-US" b="1" dirty="0"/>
              <a:t>Measuring Risk  </a:t>
            </a:r>
          </a:p>
          <a:p>
            <a:pPr marL="915987" lvl="2" indent="-457200">
              <a:buFont typeface="+mj-lt"/>
              <a:buAutoNum type="alphaLcPeriod"/>
            </a:pPr>
            <a:r>
              <a:rPr lang="en-US" b="1" dirty="0"/>
              <a:t>Standard Deviation (σ)</a:t>
            </a:r>
          </a:p>
          <a:p>
            <a:pPr marL="915987" lvl="2" indent="-457200">
              <a:buFont typeface="+mj-lt"/>
              <a:buAutoNum type="alphaLcPeriod"/>
            </a:pPr>
            <a:r>
              <a:rPr lang="en-US" b="1" dirty="0"/>
              <a:t>Allocation: Modern Portfolio Theory - Reducing Risk through Allocation </a:t>
            </a:r>
          </a:p>
          <a:p>
            <a:pPr marL="696912" lvl="1" indent="-457200">
              <a:buFont typeface="+mj-lt"/>
              <a:buAutoNum type="arabicPeriod"/>
            </a:pPr>
            <a:r>
              <a:rPr lang="en-US" b="1" dirty="0"/>
              <a:t>Time</a:t>
            </a:r>
            <a:endParaRPr lang="en-US" dirty="0"/>
          </a:p>
          <a:p>
            <a:endParaRPr lang="en-US" dirty="0"/>
          </a:p>
        </p:txBody>
      </p:sp>
    </p:spTree>
    <p:extLst>
      <p:ext uri="{BB962C8B-B14F-4D97-AF65-F5344CB8AC3E}">
        <p14:creationId xmlns:p14="http://schemas.microsoft.com/office/powerpoint/2010/main" val="188532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C5026-6A4B-4409-8570-C5F59AF2AC8B}"/>
              </a:ext>
            </a:extLst>
          </p:cNvPr>
          <p:cNvSpPr>
            <a:spLocks noGrp="1"/>
          </p:cNvSpPr>
          <p:nvPr>
            <p:ph type="title"/>
          </p:nvPr>
        </p:nvSpPr>
        <p:spPr>
          <a:xfrm>
            <a:off x="379412" y="381000"/>
            <a:ext cx="11657013" cy="685800"/>
          </a:xfrm>
        </p:spPr>
        <p:txBody>
          <a:bodyPr>
            <a:normAutofit fontScale="90000"/>
          </a:bodyPr>
          <a:lstStyle/>
          <a:p>
            <a:r>
              <a:rPr lang="en-US" b="1" dirty="0"/>
              <a:t>Calculating </a:t>
            </a:r>
            <a:r>
              <a:rPr lang="en-US" b="1" dirty="0">
                <a:solidFill>
                  <a:srgbClr val="FF0000"/>
                </a:solidFill>
              </a:rPr>
              <a:t>Beta</a:t>
            </a:r>
            <a:r>
              <a:rPr lang="en-US" b="1" dirty="0"/>
              <a:t> via Regression Analysis: </a:t>
            </a:r>
            <a:br>
              <a:rPr lang="en-US" b="1" dirty="0"/>
            </a:br>
            <a:r>
              <a:rPr lang="en-US" b="1" dirty="0"/>
              <a:t>An Analytical Introduction</a:t>
            </a:r>
          </a:p>
        </p:txBody>
      </p:sp>
      <p:sp>
        <p:nvSpPr>
          <p:cNvPr id="3" name="Content Placeholder 2">
            <a:extLst>
              <a:ext uri="{FF2B5EF4-FFF2-40B4-BE49-F238E27FC236}">
                <a16:creationId xmlns:a16="http://schemas.microsoft.com/office/drawing/2014/main" id="{D18DFEA5-A2BB-4DA5-ACF2-5380AA496349}"/>
              </a:ext>
            </a:extLst>
          </p:cNvPr>
          <p:cNvSpPr>
            <a:spLocks noGrp="1"/>
          </p:cNvSpPr>
          <p:nvPr>
            <p:ph idx="1"/>
          </p:nvPr>
        </p:nvSpPr>
        <p:spPr>
          <a:xfrm>
            <a:off x="379412" y="1600200"/>
            <a:ext cx="11353800" cy="3657600"/>
          </a:xfrm>
        </p:spPr>
        <p:txBody>
          <a:bodyPr>
            <a:normAutofit/>
          </a:bodyPr>
          <a:lstStyle/>
          <a:p>
            <a:r>
              <a:rPr lang="en-US" b="1" dirty="0"/>
              <a:t>Regression analysis is one of the most fundamental methods used by statisticians to compare the movement of one or many variables to each other</a:t>
            </a:r>
            <a:r>
              <a:rPr lang="en-US" dirty="0"/>
              <a:t>. </a:t>
            </a:r>
          </a:p>
          <a:p>
            <a:r>
              <a:rPr lang="en-US" dirty="0"/>
              <a:t>This is different than correlation that also calculates periodic change of one value to another. </a:t>
            </a:r>
          </a:p>
          <a:p>
            <a:r>
              <a:rPr lang="en-US" dirty="0"/>
              <a:t>Where the correlation measured from negative -1 to positive 1 designating the direction of the one value to another the beta coefficient is different. </a:t>
            </a:r>
          </a:p>
          <a:p>
            <a:r>
              <a:rPr lang="en-US" dirty="0"/>
              <a:t>Beta measures the sensitivity of the movement of the value or the portfolio of stocks to another value such as the benchmark or a market index</a:t>
            </a:r>
          </a:p>
        </p:txBody>
      </p:sp>
    </p:spTree>
    <p:extLst>
      <p:ext uri="{BB962C8B-B14F-4D97-AF65-F5344CB8AC3E}">
        <p14:creationId xmlns:p14="http://schemas.microsoft.com/office/powerpoint/2010/main" val="289392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EE7AD-2564-4FA6-A5BF-4A1CD226FC9F}"/>
              </a:ext>
            </a:extLst>
          </p:cNvPr>
          <p:cNvSpPr>
            <a:spLocks noGrp="1"/>
          </p:cNvSpPr>
          <p:nvPr>
            <p:ph type="title"/>
          </p:nvPr>
        </p:nvSpPr>
        <p:spPr/>
        <p:txBody>
          <a:bodyPr/>
          <a:lstStyle/>
          <a:p>
            <a:r>
              <a:rPr lang="en-US" dirty="0"/>
              <a:t>Last Week’s Review</a:t>
            </a:r>
          </a:p>
        </p:txBody>
      </p:sp>
      <p:sp>
        <p:nvSpPr>
          <p:cNvPr id="3" name="Content Placeholder 2">
            <a:extLst>
              <a:ext uri="{FF2B5EF4-FFF2-40B4-BE49-F238E27FC236}">
                <a16:creationId xmlns:a16="http://schemas.microsoft.com/office/drawing/2014/main" id="{0BDC6CC4-7B3C-4822-A466-365645D554B7}"/>
              </a:ext>
            </a:extLst>
          </p:cNvPr>
          <p:cNvSpPr>
            <a:spLocks noGrp="1"/>
          </p:cNvSpPr>
          <p:nvPr>
            <p:ph idx="1"/>
          </p:nvPr>
        </p:nvSpPr>
        <p:spPr>
          <a:xfrm>
            <a:off x="1522413" y="1904999"/>
            <a:ext cx="9296399" cy="4114801"/>
          </a:xfrm>
        </p:spPr>
        <p:txBody>
          <a:bodyPr/>
          <a:lstStyle/>
          <a:p>
            <a:r>
              <a:rPr lang="en-US" dirty="0"/>
              <a:t>Return (R) and </a:t>
            </a:r>
            <a:r>
              <a:rPr lang="en-US" u="sng" dirty="0"/>
              <a:t>Expected Return </a:t>
            </a:r>
            <a:r>
              <a:rPr lang="en-US" dirty="0"/>
              <a:t>(Er)</a:t>
            </a:r>
          </a:p>
          <a:p>
            <a:pPr lvl="1"/>
            <a:r>
              <a:rPr lang="en-US" dirty="0"/>
              <a:t>Historical Analysis – using the average</a:t>
            </a:r>
          </a:p>
          <a:p>
            <a:pPr lvl="1"/>
            <a:r>
              <a:rPr lang="en-US" dirty="0"/>
              <a:t>Scenario Analysis – using analyst’s consensus as a probability to weigh the average</a:t>
            </a:r>
          </a:p>
          <a:p>
            <a:r>
              <a:rPr lang="en-US" dirty="0"/>
              <a:t>Measuring </a:t>
            </a:r>
            <a:r>
              <a:rPr lang="en-US" u="sng" dirty="0"/>
              <a:t>Risk</a:t>
            </a:r>
            <a:r>
              <a:rPr lang="en-US" dirty="0"/>
              <a:t>  - Standard Deviation (</a:t>
            </a:r>
            <a:r>
              <a:rPr lang="el-GR" dirty="0">
                <a:latin typeface="Calibri" panose="020F0502020204030204" pitchFamily="34" charset="0"/>
                <a:cs typeface="Calibri" panose="020F0502020204030204" pitchFamily="34" charset="0"/>
              </a:rPr>
              <a:t>σ</a:t>
            </a:r>
            <a:r>
              <a:rPr lang="en-US" dirty="0">
                <a:latin typeface="Calibri" panose="020F0502020204030204" pitchFamily="34" charset="0"/>
                <a:cs typeface="Calibri" panose="020F0502020204030204" pitchFamily="34" charset="0"/>
              </a:rPr>
              <a:t>)</a:t>
            </a:r>
          </a:p>
          <a:p>
            <a:r>
              <a:rPr lang="en-US" u="sng" dirty="0">
                <a:latin typeface="Calibri" panose="020F0502020204030204" pitchFamily="34" charset="0"/>
                <a:cs typeface="Calibri" panose="020F0502020204030204" pitchFamily="34" charset="0"/>
              </a:rPr>
              <a:t>Allocation</a:t>
            </a:r>
            <a:r>
              <a:rPr lang="en-US" dirty="0">
                <a:latin typeface="Calibri" panose="020F0502020204030204" pitchFamily="34" charset="0"/>
                <a:cs typeface="Calibri" panose="020F0502020204030204" pitchFamily="34" charset="0"/>
              </a:rPr>
              <a:t>: Modern Portfolio Theory - Reducing Risk through Allocation </a:t>
            </a:r>
          </a:p>
          <a:p>
            <a:r>
              <a:rPr lang="en-US" u="sng" dirty="0">
                <a:latin typeface="Calibri" panose="020F0502020204030204" pitchFamily="34" charset="0"/>
                <a:cs typeface="Calibri" panose="020F0502020204030204" pitchFamily="34" charset="0"/>
              </a:rPr>
              <a:t>Correlation</a:t>
            </a:r>
            <a:r>
              <a:rPr lang="en-US" dirty="0">
                <a:latin typeface="Calibri" panose="020F0502020204030204" pitchFamily="34" charset="0"/>
                <a:cs typeface="Calibri" panose="020F0502020204030204" pitchFamily="34" charset="0"/>
              </a:rPr>
              <a:t> (measured between -1 to 1) of two assets – achieving Efficiency and Efficient frontiers</a:t>
            </a:r>
            <a:endParaRPr lang="en-US" dirty="0"/>
          </a:p>
        </p:txBody>
      </p:sp>
    </p:spTree>
    <p:extLst>
      <p:ext uri="{BB962C8B-B14F-4D97-AF65-F5344CB8AC3E}">
        <p14:creationId xmlns:p14="http://schemas.microsoft.com/office/powerpoint/2010/main" val="249073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C5026-6A4B-4409-8570-C5F59AF2AC8B}"/>
              </a:ext>
            </a:extLst>
          </p:cNvPr>
          <p:cNvSpPr>
            <a:spLocks noGrp="1"/>
          </p:cNvSpPr>
          <p:nvPr>
            <p:ph type="title"/>
          </p:nvPr>
        </p:nvSpPr>
        <p:spPr>
          <a:xfrm>
            <a:off x="379412" y="381000"/>
            <a:ext cx="11657013" cy="685800"/>
          </a:xfrm>
        </p:spPr>
        <p:txBody>
          <a:bodyPr>
            <a:normAutofit/>
          </a:bodyPr>
          <a:lstStyle/>
          <a:p>
            <a:r>
              <a:rPr lang="en-US" dirty="0"/>
              <a:t>Introduction to Linear Regression and Beta Coefficient</a:t>
            </a:r>
            <a:endParaRPr lang="en-US"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8DFEA5-A2BB-4DA5-ACF2-5380AA496349}"/>
                  </a:ext>
                </a:extLst>
              </p:cNvPr>
              <p:cNvSpPr>
                <a:spLocks noGrp="1"/>
              </p:cNvSpPr>
              <p:nvPr>
                <p:ph idx="1"/>
              </p:nvPr>
            </p:nvSpPr>
            <p:spPr>
              <a:xfrm>
                <a:off x="417512" y="1447800"/>
                <a:ext cx="11353800" cy="4648200"/>
              </a:xfrm>
            </p:spPr>
            <p:txBody>
              <a:bodyPr>
                <a:normAutofit/>
              </a:bodyPr>
              <a:lstStyle/>
              <a:p>
                <a:pPr marL="0" indent="0">
                  <a:buNone/>
                </a:pPr>
                <a:r>
                  <a:rPr lang="en-US" dirty="0"/>
                  <a:t>The objective for using a linear regression model in statistics is to analyze the straight-line relationship between two variables. The relationship can be explained as follows:</a:t>
                </a:r>
              </a:p>
              <a:p>
                <a:pPr marL="0" indent="0">
                  <a:buNone/>
                </a:pPr>
                <a:endParaRPr lang="en-US" dirty="0"/>
              </a:p>
              <a:p>
                <a:pPr marL="231775" lvl="1" indent="0">
                  <a:buNone/>
                </a:pPr>
                <a14:m>
                  <m:oMathPara xmlns:m="http://schemas.openxmlformats.org/officeDocument/2006/math">
                    <m:oMathParaPr>
                      <m:jc m:val="centerGroup"/>
                    </m:oMathParaPr>
                    <m:oMath xmlns:m="http://schemas.openxmlformats.org/officeDocument/2006/math">
                      <m:r>
                        <a:rPr lang="en-US" sz="2800" i="1" smtClean="0">
                          <a:solidFill>
                            <a:srgbClr val="FFFF00"/>
                          </a:solidFill>
                          <a:latin typeface="Cambria Math" panose="02040503050406030204" pitchFamily="18" charset="0"/>
                        </a:rPr>
                        <m:t>𝑦</m:t>
                      </m:r>
                      <m:r>
                        <a:rPr lang="en-US" sz="2800" i="1" smtClean="0">
                          <a:solidFill>
                            <a:srgbClr val="FFFF00"/>
                          </a:solidFill>
                          <a:latin typeface="Cambria Math" panose="02040503050406030204" pitchFamily="18" charset="0"/>
                        </a:rPr>
                        <m:t>=</m:t>
                      </m:r>
                      <m:sSub>
                        <m:sSubPr>
                          <m:ctrlPr>
                            <a:rPr lang="en-US" sz="2800" i="1">
                              <a:solidFill>
                                <a:srgbClr val="FFFF00"/>
                              </a:solidFill>
                              <a:latin typeface="Cambria Math" panose="02040503050406030204" pitchFamily="18" charset="0"/>
                            </a:rPr>
                          </m:ctrlPr>
                        </m:sSubPr>
                        <m:e>
                          <m:r>
                            <a:rPr lang="en-US" sz="2800" i="1">
                              <a:solidFill>
                                <a:srgbClr val="FFFF00"/>
                              </a:solidFill>
                              <a:latin typeface="Cambria Math" panose="02040503050406030204" pitchFamily="18" charset="0"/>
                            </a:rPr>
                            <m:t>𝛽</m:t>
                          </m:r>
                        </m:e>
                        <m:sub>
                          <m:r>
                            <a:rPr lang="en-US" sz="2800" i="1">
                              <a:solidFill>
                                <a:srgbClr val="FFFF00"/>
                              </a:solidFill>
                              <a:latin typeface="Cambria Math" panose="02040503050406030204" pitchFamily="18" charset="0"/>
                            </a:rPr>
                            <m:t>0</m:t>
                          </m:r>
                        </m:sub>
                      </m:sSub>
                      <m:r>
                        <a:rPr lang="en-US" sz="2800" i="1">
                          <a:solidFill>
                            <a:srgbClr val="FFFF00"/>
                          </a:solidFill>
                          <a:latin typeface="Cambria Math" panose="02040503050406030204" pitchFamily="18" charset="0"/>
                        </a:rPr>
                        <m:t>+</m:t>
                      </m:r>
                      <m:sSub>
                        <m:sSubPr>
                          <m:ctrlPr>
                            <a:rPr lang="en-US" sz="2800" i="1">
                              <a:solidFill>
                                <a:srgbClr val="FFFF00"/>
                              </a:solidFill>
                              <a:latin typeface="Cambria Math" panose="02040503050406030204" pitchFamily="18" charset="0"/>
                            </a:rPr>
                          </m:ctrlPr>
                        </m:sSubPr>
                        <m:e>
                          <m:r>
                            <a:rPr lang="en-US" sz="2800" i="1">
                              <a:solidFill>
                                <a:srgbClr val="FFFF00"/>
                              </a:solidFill>
                              <a:latin typeface="Cambria Math" panose="02040503050406030204" pitchFamily="18" charset="0"/>
                            </a:rPr>
                            <m:t>𝛽</m:t>
                          </m:r>
                        </m:e>
                        <m:sub>
                          <m:r>
                            <a:rPr lang="en-US" sz="2800" i="1">
                              <a:solidFill>
                                <a:srgbClr val="FFFF00"/>
                              </a:solidFill>
                              <a:latin typeface="Cambria Math" panose="02040503050406030204" pitchFamily="18" charset="0"/>
                            </a:rPr>
                            <m:t>1</m:t>
                          </m:r>
                        </m:sub>
                      </m:sSub>
                      <m:r>
                        <a:rPr lang="en-US" sz="2800" i="1">
                          <a:solidFill>
                            <a:srgbClr val="FFFF00"/>
                          </a:solidFill>
                          <a:latin typeface="Cambria Math" panose="02040503050406030204" pitchFamily="18" charset="0"/>
                        </a:rPr>
                        <m:t>𝑥</m:t>
                      </m:r>
                      <m:r>
                        <a:rPr lang="en-US" sz="2800" i="1">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𝑒</m:t>
                      </m:r>
                    </m:oMath>
                  </m:oMathPara>
                </a14:m>
                <a:endParaRPr lang="en-US" sz="2800" dirty="0">
                  <a:solidFill>
                    <a:srgbClr val="FFFF00"/>
                  </a:solidFill>
                </a:endParaRPr>
              </a:p>
              <a:p>
                <a:pPr marL="231775" lvl="1" indent="0">
                  <a:buNone/>
                </a:pPr>
                <a:r>
                  <a:rPr lang="en-US" sz="1800" dirty="0"/>
                  <a:t>where y is the dependent variable or response variable, x is the independent variable or explanatory variable, and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𝛽</m:t>
                        </m:r>
                      </m:e>
                      <m:sub>
                        <m:r>
                          <a:rPr lang="en-US" sz="1800" i="1">
                            <a:latin typeface="Cambria Math" panose="02040503050406030204" pitchFamily="18" charset="0"/>
                          </a:rPr>
                          <m:t>0⋅</m:t>
                        </m:r>
                      </m:sub>
                    </m:sSub>
                  </m:oMath>
                </a14:m>
                <a:r>
                  <a:rPr lang="en-US" sz="1800" i="1" dirty="0"/>
                  <a:t>i</a:t>
                </a:r>
                <a:r>
                  <a:rPr lang="en-US" sz="1800" dirty="0"/>
                  <a:t>s the y-intercept. The y-intercept is the value of y when x = 0, and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𝛽</m:t>
                        </m:r>
                      </m:e>
                      <m:sub>
                        <m:r>
                          <a:rPr lang="en-US" sz="1800" i="1">
                            <a:latin typeface="Cambria Math" panose="02040503050406030204" pitchFamily="18" charset="0"/>
                          </a:rPr>
                          <m:t>1</m:t>
                        </m:r>
                      </m:sub>
                    </m:sSub>
                    <m:r>
                      <a:rPr lang="en-US" sz="1800" i="1">
                        <a:latin typeface="Cambria Math" panose="02040503050406030204" pitchFamily="18" charset="0"/>
                      </a:rPr>
                      <m:t> </m:t>
                    </m:r>
                  </m:oMath>
                </a14:m>
                <a:r>
                  <a:rPr lang="en-US" sz="1800" i="1" dirty="0"/>
                  <a:t>i</a:t>
                </a:r>
                <a:r>
                  <a:rPr lang="en-US" sz="1800" dirty="0"/>
                  <a:t>s the slope of the line.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𝛽</m:t>
                        </m:r>
                      </m:e>
                      <m:sub>
                        <m:r>
                          <a:rPr lang="en-US" sz="1800" i="1">
                            <a:latin typeface="Cambria Math" panose="02040503050406030204" pitchFamily="18" charset="0"/>
                          </a:rPr>
                          <m:t>1</m:t>
                        </m:r>
                      </m:sub>
                    </m:sSub>
                  </m:oMath>
                </a14:m>
                <a:r>
                  <a:rPr lang="en-US" sz="1800" i="1" dirty="0"/>
                  <a:t> </a:t>
                </a:r>
                <a:r>
                  <a:rPr lang="en-US" sz="1800" dirty="0"/>
                  <a:t>gives the amount of change in y for every unit change in x. Finally, </a:t>
                </a:r>
                <a14:m>
                  <m:oMath xmlns:m="http://schemas.openxmlformats.org/officeDocument/2006/math">
                    <m:r>
                      <a:rPr lang="en-US" sz="1800" b="0" i="1" smtClean="0">
                        <a:latin typeface="Cambria Math" panose="02040503050406030204" pitchFamily="18" charset="0"/>
                      </a:rPr>
                      <m:t>𝑒</m:t>
                    </m:r>
                  </m:oMath>
                </a14:m>
                <a:r>
                  <a:rPr lang="en-US" sz="1800" i="1" dirty="0"/>
                  <a:t> </a:t>
                </a:r>
                <a:r>
                  <a:rPr lang="en-US" sz="1800" dirty="0"/>
                  <a:t>is the random error. The random error is included under the premise that analysts are never perfectly precise in their analyses of predicting future outcomes. Many financial models that use regression analysis to predict future values or returns do not include the error calculation. The regression analysis on Excel uses the statistical concept of least squares, a method that seeks the coefficients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𝛽</m:t>
                        </m:r>
                      </m:e>
                      <m:sub>
                        <m:r>
                          <a:rPr lang="en-US" sz="1800" i="1">
                            <a:latin typeface="Cambria Math" panose="02040503050406030204" pitchFamily="18" charset="0"/>
                          </a:rPr>
                          <m:t>0</m:t>
                        </m:r>
                      </m:sub>
                    </m:sSub>
                  </m:oMath>
                </a14:m>
                <a:r>
                  <a:rPr lang="en-US" sz="1800" i="1" dirty="0"/>
                  <a:t> </a:t>
                </a:r>
                <a:r>
                  <a:rPr lang="en-US" sz="1800" dirty="0"/>
                  <a:t>and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𝛽</m:t>
                        </m:r>
                      </m:e>
                      <m:sub>
                        <m:r>
                          <a:rPr lang="en-US" sz="1800" i="1">
                            <a:latin typeface="Cambria Math" panose="02040503050406030204" pitchFamily="18" charset="0"/>
                          </a:rPr>
                          <m:t>1</m:t>
                        </m:r>
                      </m:sub>
                    </m:sSub>
                  </m:oMath>
                </a14:m>
                <a:r>
                  <a:rPr lang="en-US" sz="1800" i="1" dirty="0"/>
                  <a:t> </a:t>
                </a:r>
                <a:r>
                  <a:rPr lang="en-US" sz="1800" dirty="0"/>
                  <a:t>such as that</a:t>
                </a:r>
              </a:p>
              <a:p>
                <a:pPr marL="231775" lvl="1" indent="0">
                  <a:buNone/>
                </a:pPr>
                <a:endParaRPr lang="en-US" dirty="0"/>
              </a:p>
              <a:p>
                <a:pPr marL="231775" lvl="1" indent="0">
                  <a:buNone/>
                </a:pPr>
                <a14:m>
                  <m:oMathPara xmlns:m="http://schemas.openxmlformats.org/officeDocument/2006/math">
                    <m:oMathParaPr>
                      <m:jc m:val="centerGroup"/>
                    </m:oMathParaPr>
                    <m:oMath xmlns:m="http://schemas.openxmlformats.org/officeDocument/2006/math">
                      <m:r>
                        <a:rPr lang="en-US" sz="2800" i="1">
                          <a:solidFill>
                            <a:srgbClr val="FFFF00"/>
                          </a:solidFill>
                          <a:latin typeface="Cambria Math" panose="02040503050406030204" pitchFamily="18" charset="0"/>
                        </a:rPr>
                        <m:t>𝑦</m:t>
                      </m:r>
                      <m:r>
                        <a:rPr lang="en-US" sz="2800" i="1">
                          <a:solidFill>
                            <a:srgbClr val="FFFF00"/>
                          </a:solidFill>
                          <a:latin typeface="Cambria Math" panose="02040503050406030204" pitchFamily="18" charset="0"/>
                        </a:rPr>
                        <m:t>=</m:t>
                      </m:r>
                      <m:sSub>
                        <m:sSubPr>
                          <m:ctrlPr>
                            <a:rPr lang="en-US" sz="2800" i="1">
                              <a:solidFill>
                                <a:srgbClr val="FFFF00"/>
                              </a:solidFill>
                              <a:latin typeface="Cambria Math" panose="02040503050406030204" pitchFamily="18" charset="0"/>
                            </a:rPr>
                          </m:ctrlPr>
                        </m:sSubPr>
                        <m:e>
                          <m:r>
                            <a:rPr lang="en-US" sz="2800" i="1">
                              <a:solidFill>
                                <a:srgbClr val="FFFF00"/>
                              </a:solidFill>
                              <a:latin typeface="Cambria Math" panose="02040503050406030204" pitchFamily="18" charset="0"/>
                            </a:rPr>
                            <m:t>𝛽</m:t>
                          </m:r>
                        </m:e>
                        <m:sub>
                          <m:r>
                            <a:rPr lang="en-US" sz="2800" i="1">
                              <a:solidFill>
                                <a:srgbClr val="FFFF00"/>
                              </a:solidFill>
                              <a:latin typeface="Cambria Math" panose="02040503050406030204" pitchFamily="18" charset="0"/>
                            </a:rPr>
                            <m:t>0</m:t>
                          </m:r>
                        </m:sub>
                      </m:sSub>
                      <m:r>
                        <a:rPr lang="en-US" sz="2800" i="1">
                          <a:solidFill>
                            <a:srgbClr val="FFFF00"/>
                          </a:solidFill>
                          <a:latin typeface="Cambria Math" panose="02040503050406030204" pitchFamily="18" charset="0"/>
                        </a:rPr>
                        <m:t>+</m:t>
                      </m:r>
                      <m:sSub>
                        <m:sSubPr>
                          <m:ctrlPr>
                            <a:rPr lang="en-US" sz="2800" i="1">
                              <a:solidFill>
                                <a:srgbClr val="FFFF00"/>
                              </a:solidFill>
                              <a:latin typeface="Cambria Math" panose="02040503050406030204" pitchFamily="18" charset="0"/>
                            </a:rPr>
                          </m:ctrlPr>
                        </m:sSubPr>
                        <m:e>
                          <m:r>
                            <a:rPr lang="en-US" sz="2800" i="1">
                              <a:solidFill>
                                <a:srgbClr val="FFFF00"/>
                              </a:solidFill>
                              <a:latin typeface="Cambria Math" panose="02040503050406030204" pitchFamily="18" charset="0"/>
                            </a:rPr>
                            <m:t>𝛽</m:t>
                          </m:r>
                        </m:e>
                        <m:sub>
                          <m:r>
                            <a:rPr lang="en-US" sz="2800" i="1">
                              <a:solidFill>
                                <a:srgbClr val="FFFF00"/>
                              </a:solidFill>
                              <a:latin typeface="Cambria Math" panose="02040503050406030204" pitchFamily="18" charset="0"/>
                            </a:rPr>
                            <m:t>1</m:t>
                          </m:r>
                        </m:sub>
                      </m:sSub>
                      <m:r>
                        <a:rPr lang="en-US" sz="2800" i="1">
                          <a:solidFill>
                            <a:srgbClr val="FFFF00"/>
                          </a:solidFill>
                          <a:latin typeface="Cambria Math" panose="02040503050406030204" pitchFamily="18" charset="0"/>
                        </a:rPr>
                        <m:t>𝑥</m:t>
                      </m:r>
                    </m:oMath>
                  </m:oMathPara>
                </a14:m>
                <a:endParaRPr lang="en-US" sz="2800" i="1" dirty="0">
                  <a:solidFill>
                    <a:srgbClr val="FFFF00"/>
                  </a:solidFill>
                </a:endParaRPr>
              </a:p>
              <a:p>
                <a:pPr marL="231775" lvl="1" indent="0">
                  <a:buNone/>
                </a:pPr>
                <a:endParaRPr lang="en-US" dirty="0"/>
              </a:p>
            </p:txBody>
          </p:sp>
        </mc:Choice>
        <mc:Fallback xmlns="">
          <p:sp>
            <p:nvSpPr>
              <p:cNvPr id="3" name="Content Placeholder 2">
                <a:extLst>
                  <a:ext uri="{FF2B5EF4-FFF2-40B4-BE49-F238E27FC236}">
                    <a16:creationId xmlns:a16="http://schemas.microsoft.com/office/drawing/2014/main" id="{D18DFEA5-A2BB-4DA5-ACF2-5380AA496349}"/>
                  </a:ext>
                </a:extLst>
              </p:cNvPr>
              <p:cNvSpPr>
                <a:spLocks noGrp="1" noRot="1" noChangeAspect="1" noMove="1" noResize="1" noEditPoints="1" noAdjustHandles="1" noChangeArrowheads="1" noChangeShapeType="1" noTextEdit="1"/>
              </p:cNvSpPr>
              <p:nvPr>
                <p:ph idx="1"/>
              </p:nvPr>
            </p:nvSpPr>
            <p:spPr>
              <a:xfrm>
                <a:off x="417512" y="1447800"/>
                <a:ext cx="11353800" cy="4648200"/>
              </a:xfrm>
              <a:blipFill>
                <a:blip r:embed="rId2"/>
                <a:stretch>
                  <a:fillRect l="-805" t="-1837" r="-429"/>
                </a:stretch>
              </a:blipFill>
            </p:spPr>
            <p:txBody>
              <a:bodyPr/>
              <a:lstStyle/>
              <a:p>
                <a:r>
                  <a:rPr lang="en-US">
                    <a:noFill/>
                  </a:rPr>
                  <a:t> </a:t>
                </a:r>
              </a:p>
            </p:txBody>
          </p:sp>
        </mc:Fallback>
      </mc:AlternateContent>
    </p:spTree>
    <p:extLst>
      <p:ext uri="{BB962C8B-B14F-4D97-AF65-F5344CB8AC3E}">
        <p14:creationId xmlns:p14="http://schemas.microsoft.com/office/powerpoint/2010/main" val="236522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0E92-EDA3-4287-BC08-FEF0A2859E2A}"/>
              </a:ext>
            </a:extLst>
          </p:cNvPr>
          <p:cNvSpPr>
            <a:spLocks noGrp="1"/>
          </p:cNvSpPr>
          <p:nvPr>
            <p:ph type="title"/>
          </p:nvPr>
        </p:nvSpPr>
        <p:spPr>
          <a:xfrm>
            <a:off x="836612" y="152400"/>
            <a:ext cx="9144001" cy="685800"/>
          </a:xfrm>
        </p:spPr>
        <p:txBody>
          <a:bodyPr anchor="b">
            <a:normAutofit/>
          </a:bodyPr>
          <a:lstStyle/>
          <a:p>
            <a:r>
              <a:rPr lang="en-US" b="1" dirty="0"/>
              <a:t>Beta Coefficient</a:t>
            </a:r>
          </a:p>
        </p:txBody>
      </p:sp>
      <p:sp>
        <p:nvSpPr>
          <p:cNvPr id="3" name="Text Placeholder 2">
            <a:extLst>
              <a:ext uri="{FF2B5EF4-FFF2-40B4-BE49-F238E27FC236}">
                <a16:creationId xmlns:a16="http://schemas.microsoft.com/office/drawing/2014/main" id="{DB50B706-24CE-480A-B521-BDDBE9319809}"/>
              </a:ext>
            </a:extLst>
          </p:cNvPr>
          <p:cNvSpPr>
            <a:spLocks noGrp="1"/>
          </p:cNvSpPr>
          <p:nvPr>
            <p:ph sz="half" idx="1"/>
          </p:nvPr>
        </p:nvSpPr>
        <p:spPr>
          <a:xfrm>
            <a:off x="684212" y="1371600"/>
            <a:ext cx="5029200" cy="4038600"/>
          </a:xfrm>
        </p:spPr>
        <p:txBody>
          <a:bodyPr>
            <a:normAutofit/>
          </a:bodyPr>
          <a:lstStyle/>
          <a:p>
            <a:r>
              <a:rPr lang="en-US" dirty="0"/>
              <a:t>Figure 3.1 demonstrates the relationship of various portfolios of stocks as compared to the market index. At beta 1, the portfolio moves exactly at the same pace as the market. Portfolios of stocks that have beta of 2 are moving up and down twice as much as the market. </a:t>
            </a:r>
          </a:p>
        </p:txBody>
      </p:sp>
      <p:pic>
        <p:nvPicPr>
          <p:cNvPr id="9" name="Picture Placeholder 8">
            <a:extLst>
              <a:ext uri="{FF2B5EF4-FFF2-40B4-BE49-F238E27FC236}">
                <a16:creationId xmlns:a16="http://schemas.microsoft.com/office/drawing/2014/main" id="{74CD7D54-97F8-4F52-BE2A-81E17F07F87D}"/>
              </a:ext>
            </a:extLst>
          </p:cNvPr>
          <p:cNvPicPr>
            <a:picLocks noGrp="1" noChangeAspect="1"/>
          </p:cNvPicPr>
          <p:nvPr>
            <p:ph sz="half" idx="2"/>
          </p:nvPr>
        </p:nvPicPr>
        <p:blipFill>
          <a:blip r:embed="rId2"/>
          <a:stretch>
            <a:fillRect/>
          </a:stretch>
        </p:blipFill>
        <p:spPr>
          <a:xfrm>
            <a:off x="5865812" y="762000"/>
            <a:ext cx="5779698" cy="5105400"/>
          </a:xfrm>
          <a:prstGeom prst="rect">
            <a:avLst/>
          </a:prstGeom>
          <a:solidFill>
            <a:schemeClr val="tx2"/>
          </a:solidFill>
        </p:spPr>
      </p:pic>
    </p:spTree>
    <p:extLst>
      <p:ext uri="{BB962C8B-B14F-4D97-AF65-F5344CB8AC3E}">
        <p14:creationId xmlns:p14="http://schemas.microsoft.com/office/powerpoint/2010/main" val="4071121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C5026-6A4B-4409-8570-C5F59AF2AC8B}"/>
              </a:ext>
            </a:extLst>
          </p:cNvPr>
          <p:cNvSpPr>
            <a:spLocks noGrp="1"/>
          </p:cNvSpPr>
          <p:nvPr>
            <p:ph type="title"/>
          </p:nvPr>
        </p:nvSpPr>
        <p:spPr>
          <a:xfrm>
            <a:off x="379412" y="228600"/>
            <a:ext cx="9144001" cy="609600"/>
          </a:xfrm>
        </p:spPr>
        <p:txBody>
          <a:bodyPr>
            <a:normAutofit/>
          </a:bodyPr>
          <a:lstStyle/>
          <a:p>
            <a:r>
              <a:rPr lang="en-US" b="1" dirty="0"/>
              <a:t>Beta Coefficient</a:t>
            </a:r>
            <a:endParaRPr lang="en-US" dirty="0"/>
          </a:p>
        </p:txBody>
      </p:sp>
      <p:sp>
        <p:nvSpPr>
          <p:cNvPr id="3" name="Content Placeholder 2">
            <a:extLst>
              <a:ext uri="{FF2B5EF4-FFF2-40B4-BE49-F238E27FC236}">
                <a16:creationId xmlns:a16="http://schemas.microsoft.com/office/drawing/2014/main" id="{D18DFEA5-A2BB-4DA5-ACF2-5380AA496349}"/>
              </a:ext>
            </a:extLst>
          </p:cNvPr>
          <p:cNvSpPr>
            <a:spLocks noGrp="1"/>
          </p:cNvSpPr>
          <p:nvPr>
            <p:ph idx="1"/>
          </p:nvPr>
        </p:nvSpPr>
        <p:spPr>
          <a:xfrm>
            <a:off x="361875" y="952500"/>
            <a:ext cx="11604170" cy="723900"/>
          </a:xfrm>
        </p:spPr>
        <p:txBody>
          <a:bodyPr>
            <a:normAutofit lnSpcReduction="10000"/>
          </a:bodyPr>
          <a:lstStyle/>
          <a:p>
            <a:r>
              <a:rPr lang="en-US" dirty="0"/>
              <a:t>An example of a historical performance of a stock as compared to the performance of the stock market, using the S&amp;P 500 Index, is demonstrated in Figure 3.2. </a:t>
            </a:r>
          </a:p>
          <a:p>
            <a:pPr marL="0" indent="0">
              <a:buNone/>
            </a:pPr>
            <a:endParaRPr lang="en-US" dirty="0"/>
          </a:p>
        </p:txBody>
      </p:sp>
      <p:pic>
        <p:nvPicPr>
          <p:cNvPr id="4" name="Picture 3">
            <a:extLst>
              <a:ext uri="{FF2B5EF4-FFF2-40B4-BE49-F238E27FC236}">
                <a16:creationId xmlns:a16="http://schemas.microsoft.com/office/drawing/2014/main" id="{5D3FB886-2DEA-463F-8B2F-6A069523C3EE}"/>
              </a:ext>
            </a:extLst>
          </p:cNvPr>
          <p:cNvPicPr>
            <a:picLocks noChangeAspect="1"/>
          </p:cNvPicPr>
          <p:nvPr/>
        </p:nvPicPr>
        <p:blipFill>
          <a:blip r:embed="rId2"/>
          <a:stretch>
            <a:fillRect/>
          </a:stretch>
        </p:blipFill>
        <p:spPr>
          <a:xfrm>
            <a:off x="146579" y="1981200"/>
            <a:ext cx="5719233" cy="4772935"/>
          </a:xfrm>
          <a:prstGeom prst="rect">
            <a:avLst/>
          </a:prstGeom>
          <a:solidFill>
            <a:schemeClr val="accent1">
              <a:tint val="20000"/>
            </a:schemeClr>
          </a:solidFill>
        </p:spPr>
      </p:pic>
      <p:pic>
        <p:nvPicPr>
          <p:cNvPr id="5" name="Picture 4">
            <a:extLst>
              <a:ext uri="{FF2B5EF4-FFF2-40B4-BE49-F238E27FC236}">
                <a16:creationId xmlns:a16="http://schemas.microsoft.com/office/drawing/2014/main" id="{83A6949B-74AA-4D88-8359-5973A46957CF}"/>
              </a:ext>
            </a:extLst>
          </p:cNvPr>
          <p:cNvPicPr>
            <a:picLocks noChangeAspect="1"/>
          </p:cNvPicPr>
          <p:nvPr/>
        </p:nvPicPr>
        <p:blipFill>
          <a:blip r:embed="rId3"/>
          <a:stretch>
            <a:fillRect/>
          </a:stretch>
        </p:blipFill>
        <p:spPr>
          <a:xfrm>
            <a:off x="6018212" y="1981200"/>
            <a:ext cx="5947833" cy="4772935"/>
          </a:xfrm>
          <a:prstGeom prst="rect">
            <a:avLst/>
          </a:prstGeom>
          <a:solidFill>
            <a:schemeClr val="accent1">
              <a:tint val="20000"/>
            </a:schemeClr>
          </a:solidFill>
        </p:spPr>
      </p:pic>
    </p:spTree>
    <p:extLst>
      <p:ext uri="{BB962C8B-B14F-4D97-AF65-F5344CB8AC3E}">
        <p14:creationId xmlns:p14="http://schemas.microsoft.com/office/powerpoint/2010/main" val="61690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68192-94D6-4155-B5A4-83ECB26B76F7}"/>
              </a:ext>
            </a:extLst>
          </p:cNvPr>
          <p:cNvSpPr>
            <a:spLocks noGrp="1"/>
          </p:cNvSpPr>
          <p:nvPr>
            <p:ph type="title"/>
          </p:nvPr>
        </p:nvSpPr>
        <p:spPr>
          <a:xfrm>
            <a:off x="304422" y="228600"/>
            <a:ext cx="10363199" cy="762000"/>
          </a:xfrm>
        </p:spPr>
        <p:txBody>
          <a:bodyPr>
            <a:normAutofit/>
          </a:bodyPr>
          <a:lstStyle/>
          <a:p>
            <a:r>
              <a:rPr lang="en-US" b="1" dirty="0"/>
              <a:t>Regression and ANOVA</a:t>
            </a:r>
          </a:p>
        </p:txBody>
      </p:sp>
      <p:pic>
        <p:nvPicPr>
          <p:cNvPr id="4" name="Content Placeholder 3">
            <a:extLst>
              <a:ext uri="{FF2B5EF4-FFF2-40B4-BE49-F238E27FC236}">
                <a16:creationId xmlns:a16="http://schemas.microsoft.com/office/drawing/2014/main" id="{19AF1661-2D74-4805-9EA7-F8C1EB38C008}"/>
              </a:ext>
            </a:extLst>
          </p:cNvPr>
          <p:cNvPicPr>
            <a:picLocks noGrp="1" noChangeAspect="1"/>
          </p:cNvPicPr>
          <p:nvPr>
            <p:ph idx="1"/>
          </p:nvPr>
        </p:nvPicPr>
        <p:blipFill>
          <a:blip r:embed="rId2"/>
          <a:stretch>
            <a:fillRect/>
          </a:stretch>
        </p:blipFill>
        <p:spPr>
          <a:xfrm>
            <a:off x="379412" y="1371600"/>
            <a:ext cx="10058400" cy="4648200"/>
          </a:xfrm>
          <a:prstGeom prst="rect">
            <a:avLst/>
          </a:prstGeom>
          <a:solidFill>
            <a:schemeClr val="accent1">
              <a:tint val="20000"/>
            </a:schemeClr>
          </a:solidFill>
        </p:spPr>
      </p:pic>
    </p:spTree>
    <p:extLst>
      <p:ext uri="{BB962C8B-B14F-4D97-AF65-F5344CB8AC3E}">
        <p14:creationId xmlns:p14="http://schemas.microsoft.com/office/powerpoint/2010/main" val="241572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C5026-6A4B-4409-8570-C5F59AF2AC8B}"/>
              </a:ext>
            </a:extLst>
          </p:cNvPr>
          <p:cNvSpPr>
            <a:spLocks noGrp="1"/>
          </p:cNvSpPr>
          <p:nvPr>
            <p:ph type="title"/>
          </p:nvPr>
        </p:nvSpPr>
        <p:spPr>
          <a:xfrm>
            <a:off x="552239" y="457200"/>
            <a:ext cx="10342773" cy="609600"/>
          </a:xfrm>
        </p:spPr>
        <p:txBody>
          <a:bodyPr>
            <a:normAutofit fontScale="90000"/>
          </a:bodyPr>
          <a:lstStyle/>
          <a:p>
            <a:r>
              <a:rPr lang="en-US" b="1" dirty="0"/>
              <a:t>Regression Analysis, R-squared, and the Analysis of Variance (ANOVA) Using Excel</a:t>
            </a:r>
          </a:p>
        </p:txBody>
      </p:sp>
      <p:sp>
        <p:nvSpPr>
          <p:cNvPr id="3" name="Content Placeholder 2">
            <a:extLst>
              <a:ext uri="{FF2B5EF4-FFF2-40B4-BE49-F238E27FC236}">
                <a16:creationId xmlns:a16="http://schemas.microsoft.com/office/drawing/2014/main" id="{D18DFEA5-A2BB-4DA5-ACF2-5380AA496349}"/>
              </a:ext>
            </a:extLst>
          </p:cNvPr>
          <p:cNvSpPr>
            <a:spLocks noGrp="1"/>
          </p:cNvSpPr>
          <p:nvPr>
            <p:ph idx="1"/>
          </p:nvPr>
        </p:nvSpPr>
        <p:spPr>
          <a:xfrm>
            <a:off x="684212" y="1447800"/>
            <a:ext cx="10744200" cy="4953000"/>
          </a:xfrm>
        </p:spPr>
        <p:txBody>
          <a:bodyPr>
            <a:normAutofit/>
          </a:bodyPr>
          <a:lstStyle/>
          <a:p>
            <a:pPr marL="0" indent="0">
              <a:buNone/>
            </a:pPr>
            <a:r>
              <a:rPr lang="en-US" dirty="0"/>
              <a:t>The Excel regression analysis yields three-part outputs: </a:t>
            </a:r>
          </a:p>
          <a:p>
            <a:pPr lvl="0"/>
            <a:r>
              <a:rPr lang="en-US" b="1" u="sng" dirty="0"/>
              <a:t>Regression statistics:</a:t>
            </a:r>
            <a:r>
              <a:rPr lang="en-US" u="sng" dirty="0"/>
              <a:t> </a:t>
            </a:r>
            <a:r>
              <a:rPr lang="en-US" dirty="0"/>
              <a:t> R-squared and the standard error. </a:t>
            </a:r>
          </a:p>
          <a:p>
            <a:pPr lvl="0"/>
            <a:r>
              <a:rPr lang="en-US" b="1" u="sng" dirty="0"/>
              <a:t>Analysis of variance (ANOVA) between the two variables:</a:t>
            </a:r>
            <a:r>
              <a:rPr lang="en-US" dirty="0"/>
              <a:t>  The ANOVA shows the degrees of freedom (df), calculates the sum of squares (SS), the mean squares, the F statistic, and significance F. The ANOVA shows whether there are any statistically significant differences between the means of two or more variables.</a:t>
            </a:r>
          </a:p>
          <a:p>
            <a:pPr lvl="0"/>
            <a:r>
              <a:rPr lang="en-US" b="1" u="sng" dirty="0"/>
              <a:t>Regression coefficients:</a:t>
            </a:r>
            <a:r>
              <a:rPr lang="en-US" u="sng" dirty="0"/>
              <a:t> </a:t>
            </a:r>
            <a:r>
              <a:rPr lang="en-US" dirty="0"/>
              <a:t> The slope or beta coefficient, the t test and upper/lower 95% limits “within” the group variability and “between” the group variability. The t test is another measurement for comparing the samples. The t test is more effective if there is a comparison of two variables.</a:t>
            </a:r>
          </a:p>
          <a:p>
            <a:endParaRPr lang="en-US" dirty="0"/>
          </a:p>
        </p:txBody>
      </p:sp>
    </p:spTree>
    <p:extLst>
      <p:ext uri="{BB962C8B-B14F-4D97-AF65-F5344CB8AC3E}">
        <p14:creationId xmlns:p14="http://schemas.microsoft.com/office/powerpoint/2010/main" val="34706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68192-94D6-4155-B5A4-83ECB26B76F7}"/>
              </a:ext>
            </a:extLst>
          </p:cNvPr>
          <p:cNvSpPr>
            <a:spLocks noGrp="1"/>
          </p:cNvSpPr>
          <p:nvPr>
            <p:ph type="title"/>
          </p:nvPr>
        </p:nvSpPr>
        <p:spPr>
          <a:xfrm>
            <a:off x="304422" y="228600"/>
            <a:ext cx="10363199" cy="762000"/>
          </a:xfrm>
        </p:spPr>
        <p:txBody>
          <a:bodyPr>
            <a:normAutofit/>
          </a:bodyPr>
          <a:lstStyle/>
          <a:p>
            <a:r>
              <a:rPr lang="en-US" b="1" dirty="0"/>
              <a:t>Regression Statistics</a:t>
            </a:r>
            <a:endParaRPr lang="en-US" dirty="0"/>
          </a:p>
        </p:txBody>
      </p:sp>
      <p:sp>
        <p:nvSpPr>
          <p:cNvPr id="3" name="Content Placeholder 2">
            <a:extLst>
              <a:ext uri="{FF2B5EF4-FFF2-40B4-BE49-F238E27FC236}">
                <a16:creationId xmlns:a16="http://schemas.microsoft.com/office/drawing/2014/main" id="{504749C9-D2B8-4BC3-A1E9-02F114F098A5}"/>
              </a:ext>
            </a:extLst>
          </p:cNvPr>
          <p:cNvSpPr>
            <a:spLocks noGrp="1"/>
          </p:cNvSpPr>
          <p:nvPr>
            <p:ph idx="1"/>
          </p:nvPr>
        </p:nvSpPr>
        <p:spPr>
          <a:xfrm>
            <a:off x="304422" y="1295400"/>
            <a:ext cx="11352590" cy="5181600"/>
          </a:xfrm>
        </p:spPr>
        <p:txBody>
          <a:bodyPr>
            <a:normAutofit lnSpcReduction="10000"/>
          </a:bodyPr>
          <a:lstStyle/>
          <a:p>
            <a:r>
              <a:rPr lang="en-US" b="1" i="1" u="sng" dirty="0"/>
              <a:t>Multiple R: </a:t>
            </a:r>
            <a:r>
              <a:rPr lang="en-US" b="1" dirty="0"/>
              <a:t>The multiple R, which is measured between 0 to 1, reflects the correlation coefficient of the two variables. It tells the analyst how strong the linear regression </a:t>
            </a:r>
          </a:p>
          <a:p>
            <a:r>
              <a:rPr lang="en-US" b="1" i="1" u="sng" dirty="0"/>
              <a:t>R-squared</a:t>
            </a:r>
            <a:r>
              <a:rPr lang="en-US" b="1" u="sng" dirty="0"/>
              <a:t>:</a:t>
            </a:r>
            <a:r>
              <a:rPr lang="en-US" b="1" dirty="0"/>
              <a:t> </a:t>
            </a:r>
            <a:r>
              <a:rPr lang="en-US" dirty="0"/>
              <a:t>R-squared (r</a:t>
            </a:r>
            <a:r>
              <a:rPr lang="en-US" baseline="30000" dirty="0"/>
              <a:t>2</a:t>
            </a:r>
            <a:r>
              <a:rPr lang="en-US" dirty="0"/>
              <a:t>), also called coefficient of determination, measures how many points fall on the regression line between the two variables.</a:t>
            </a:r>
          </a:p>
          <a:p>
            <a:r>
              <a:rPr lang="en-US" b="1" i="1" u="sng" dirty="0"/>
              <a:t>Adjusted R-squared: </a:t>
            </a:r>
            <a:r>
              <a:rPr lang="en-US" dirty="0"/>
              <a:t>This number reflects a more accurate r</a:t>
            </a:r>
            <a:r>
              <a:rPr lang="en-US" baseline="30000" dirty="0"/>
              <a:t>2</a:t>
            </a:r>
            <a:r>
              <a:rPr lang="en-US" dirty="0"/>
              <a:t> if the number of variables used are more than one.</a:t>
            </a:r>
          </a:p>
          <a:p>
            <a:r>
              <a:rPr lang="en-US" b="1" i="1" u="sng" dirty="0"/>
              <a:t>Standard error: </a:t>
            </a:r>
            <a:r>
              <a:rPr lang="en-US" dirty="0"/>
              <a:t>The standard error in a regression analysis measures how precise the regression coefficient is. In other words, it tells the analyst how spread out the y variables are around the mean (average). </a:t>
            </a:r>
          </a:p>
          <a:p>
            <a:r>
              <a:rPr lang="en-US" b="1" i="1" u="sng" dirty="0"/>
              <a:t>Observations:</a:t>
            </a:r>
            <a:r>
              <a:rPr lang="en-US" b="1" i="1" dirty="0"/>
              <a:t> </a:t>
            </a:r>
            <a:r>
              <a:rPr lang="en-US" dirty="0"/>
              <a:t>Number of observations in the analysis. Figure 3.3 shows 12 representing the 12 years of historical performance for both the portfolio and market index annual returns</a:t>
            </a:r>
          </a:p>
          <a:p>
            <a:endParaRPr lang="en-US" dirty="0"/>
          </a:p>
        </p:txBody>
      </p:sp>
    </p:spTree>
    <p:extLst>
      <p:ext uri="{BB962C8B-B14F-4D97-AF65-F5344CB8AC3E}">
        <p14:creationId xmlns:p14="http://schemas.microsoft.com/office/powerpoint/2010/main" val="11261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68192-94D6-4155-B5A4-83ECB26B76F7}"/>
              </a:ext>
            </a:extLst>
          </p:cNvPr>
          <p:cNvSpPr>
            <a:spLocks noGrp="1"/>
          </p:cNvSpPr>
          <p:nvPr>
            <p:ph type="title"/>
          </p:nvPr>
        </p:nvSpPr>
        <p:spPr>
          <a:xfrm>
            <a:off x="304422" y="228600"/>
            <a:ext cx="10363199" cy="762000"/>
          </a:xfrm>
        </p:spPr>
        <p:txBody>
          <a:bodyPr>
            <a:normAutofit/>
          </a:bodyPr>
          <a:lstStyle/>
          <a:p>
            <a:r>
              <a:rPr lang="en-US" b="1" dirty="0"/>
              <a:t>ANOVA</a:t>
            </a:r>
          </a:p>
        </p:txBody>
      </p:sp>
      <p:sp>
        <p:nvSpPr>
          <p:cNvPr id="3" name="Content Placeholder 2">
            <a:extLst>
              <a:ext uri="{FF2B5EF4-FFF2-40B4-BE49-F238E27FC236}">
                <a16:creationId xmlns:a16="http://schemas.microsoft.com/office/drawing/2014/main" id="{504749C9-D2B8-4BC3-A1E9-02F114F098A5}"/>
              </a:ext>
            </a:extLst>
          </p:cNvPr>
          <p:cNvSpPr>
            <a:spLocks noGrp="1"/>
          </p:cNvSpPr>
          <p:nvPr>
            <p:ph idx="1"/>
          </p:nvPr>
        </p:nvSpPr>
        <p:spPr>
          <a:xfrm>
            <a:off x="304422" y="1295400"/>
            <a:ext cx="11352590" cy="5181600"/>
          </a:xfrm>
        </p:spPr>
        <p:txBody>
          <a:bodyPr>
            <a:normAutofit/>
          </a:bodyPr>
          <a:lstStyle/>
          <a:p>
            <a:r>
              <a:rPr lang="en-US" b="1" i="1" u="sng" dirty="0"/>
              <a:t>Degrees of freedom (df):</a:t>
            </a:r>
            <a:r>
              <a:rPr lang="en-US" u="sng" dirty="0"/>
              <a:t> </a:t>
            </a:r>
            <a:r>
              <a:rPr lang="en-US" dirty="0"/>
              <a:t>When calculating historical data, the average standard deviation of each of the variables is based on the number of observations minus one (n - 1).</a:t>
            </a:r>
          </a:p>
          <a:p>
            <a:r>
              <a:rPr lang="en-US" b="1" i="1" u="sng" dirty="0"/>
              <a:t>Between-group variability and sum of squares:</a:t>
            </a:r>
            <a:r>
              <a:rPr lang="en-US" u="sng" dirty="0"/>
              <a:t> </a:t>
            </a:r>
            <a:r>
              <a:rPr lang="en-US" dirty="0"/>
              <a:t>When looking for comparing two samples—in this case, the portfolio value and market index—there could be an overlap in the date. </a:t>
            </a:r>
          </a:p>
          <a:p>
            <a:r>
              <a:rPr lang="en-US" b="1" i="1" u="sng" dirty="0"/>
              <a:t>Within-group variability and mean squares:</a:t>
            </a:r>
            <a:r>
              <a:rPr lang="en-US" u="sng" dirty="0"/>
              <a:t> </a:t>
            </a:r>
            <a:r>
              <a:rPr lang="en-US" dirty="0"/>
              <a:t>If the analyst plots the data into a normal distribution and compares each variable to the grand mean within the two variables it could calculate the within-group variability, which is the distance between the two means.</a:t>
            </a:r>
          </a:p>
          <a:p>
            <a:r>
              <a:rPr lang="en-US" b="1" i="1" u="sng" dirty="0"/>
              <a:t>F statistic or significance F: </a:t>
            </a:r>
            <a:r>
              <a:rPr lang="en-US" dirty="0"/>
              <a:t>The F statistic or significance F and sometimes called the F ratio, is the number that measures if the means of different samples are significantly different. The lower the number, the more similar the sample means are.</a:t>
            </a:r>
          </a:p>
        </p:txBody>
      </p:sp>
    </p:spTree>
    <p:extLst>
      <p:ext uri="{BB962C8B-B14F-4D97-AF65-F5344CB8AC3E}">
        <p14:creationId xmlns:p14="http://schemas.microsoft.com/office/powerpoint/2010/main" val="172888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B14D337-6600-424D-A94A-702D0AE4BFCC}"/>
              </a:ext>
            </a:extLst>
          </p:cNvPr>
          <p:cNvPicPr>
            <a:picLocks noGrp="1" noChangeAspect="1"/>
          </p:cNvPicPr>
          <p:nvPr>
            <p:ph idx="1"/>
          </p:nvPr>
        </p:nvPicPr>
        <p:blipFill>
          <a:blip r:embed="rId2"/>
          <a:stretch>
            <a:fillRect/>
          </a:stretch>
        </p:blipFill>
        <p:spPr>
          <a:xfrm>
            <a:off x="379412" y="990600"/>
            <a:ext cx="11605511" cy="5405214"/>
          </a:xfrm>
          <a:prstGeom prst="rect">
            <a:avLst/>
          </a:prstGeom>
          <a:solidFill>
            <a:schemeClr val="accent1">
              <a:tint val="20000"/>
            </a:schemeClr>
          </a:solidFill>
        </p:spPr>
      </p:pic>
      <p:sp>
        <p:nvSpPr>
          <p:cNvPr id="6" name="Title 1">
            <a:extLst>
              <a:ext uri="{FF2B5EF4-FFF2-40B4-BE49-F238E27FC236}">
                <a16:creationId xmlns:a16="http://schemas.microsoft.com/office/drawing/2014/main" id="{38A8DD41-0CEE-4B5D-A329-81BC0B796AC0}"/>
              </a:ext>
            </a:extLst>
          </p:cNvPr>
          <p:cNvSpPr>
            <a:spLocks noGrp="1"/>
          </p:cNvSpPr>
          <p:nvPr>
            <p:ph type="title"/>
          </p:nvPr>
        </p:nvSpPr>
        <p:spPr>
          <a:xfrm>
            <a:off x="379412" y="228600"/>
            <a:ext cx="10363199" cy="609600"/>
          </a:xfrm>
        </p:spPr>
        <p:txBody>
          <a:bodyPr>
            <a:normAutofit/>
          </a:bodyPr>
          <a:lstStyle/>
          <a:p>
            <a:r>
              <a:rPr lang="en-US" b="1" dirty="0"/>
              <a:t>ANOVA</a:t>
            </a:r>
          </a:p>
        </p:txBody>
      </p:sp>
    </p:spTree>
    <p:extLst>
      <p:ext uri="{BB962C8B-B14F-4D97-AF65-F5344CB8AC3E}">
        <p14:creationId xmlns:p14="http://schemas.microsoft.com/office/powerpoint/2010/main" val="343512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68192-94D6-4155-B5A4-83ECB26B76F7}"/>
              </a:ext>
            </a:extLst>
          </p:cNvPr>
          <p:cNvSpPr>
            <a:spLocks noGrp="1"/>
          </p:cNvSpPr>
          <p:nvPr>
            <p:ph type="title"/>
          </p:nvPr>
        </p:nvSpPr>
        <p:spPr>
          <a:xfrm>
            <a:off x="304422" y="228600"/>
            <a:ext cx="10363199" cy="762000"/>
          </a:xfrm>
        </p:spPr>
        <p:txBody>
          <a:bodyPr>
            <a:normAutofit/>
          </a:bodyPr>
          <a:lstStyle/>
          <a:p>
            <a:r>
              <a:rPr lang="en-US" b="1" dirty="0"/>
              <a:t>Regression Coefficients</a:t>
            </a:r>
          </a:p>
        </p:txBody>
      </p:sp>
      <p:sp>
        <p:nvSpPr>
          <p:cNvPr id="3" name="Content Placeholder 2">
            <a:extLst>
              <a:ext uri="{FF2B5EF4-FFF2-40B4-BE49-F238E27FC236}">
                <a16:creationId xmlns:a16="http://schemas.microsoft.com/office/drawing/2014/main" id="{504749C9-D2B8-4BC3-A1E9-02F114F098A5}"/>
              </a:ext>
            </a:extLst>
          </p:cNvPr>
          <p:cNvSpPr>
            <a:spLocks noGrp="1"/>
          </p:cNvSpPr>
          <p:nvPr>
            <p:ph idx="1"/>
          </p:nvPr>
        </p:nvSpPr>
        <p:spPr>
          <a:xfrm>
            <a:off x="304422" y="1295400"/>
            <a:ext cx="11352590" cy="5181600"/>
          </a:xfrm>
        </p:spPr>
        <p:txBody>
          <a:bodyPr>
            <a:normAutofit fontScale="92500" lnSpcReduction="10000"/>
          </a:bodyPr>
          <a:lstStyle/>
          <a:p>
            <a:r>
              <a:rPr lang="en-US" b="1" i="1" u="sng" dirty="0"/>
              <a:t>Beta coefficient (slope):</a:t>
            </a:r>
            <a:r>
              <a:rPr lang="en-US" u="sng" dirty="0"/>
              <a:t> </a:t>
            </a:r>
            <a:r>
              <a:rPr lang="en-US" dirty="0"/>
              <a:t>As mentioned, the linear regression analysis is basically the linear relationship between the independent (x) and dependent (y) variables expressed in the equation y = α + β x, called the regression line. The first calculation coefficient is beta coefficient (β), also known as the slope.</a:t>
            </a:r>
          </a:p>
          <a:p>
            <a:r>
              <a:rPr lang="en-US" b="1" i="1" u="sng" dirty="0"/>
              <a:t>Standard error: </a:t>
            </a:r>
            <a:r>
              <a:rPr lang="en-US" dirty="0"/>
              <a:t>The standard error is similar to standard deviation measuring the spread or the deviation from the data’s average. Though both are calculated the same, the standard error uses smaller statistical sample data, and the standard deviation uses the entire population data (aka parameters) to calculate the difference from the average. </a:t>
            </a:r>
          </a:p>
          <a:p>
            <a:r>
              <a:rPr lang="en-US" b="1" i="1" u="sng" dirty="0"/>
              <a:t>t test: </a:t>
            </a:r>
            <a:r>
              <a:rPr lang="en-US" dirty="0"/>
              <a:t>The t test or t statistic is used when the analyst decides to accept or reject the null hypothesis—basically that the movements or performance of the dependent variable (y) do depend on the movement of the independent variable (x).</a:t>
            </a:r>
          </a:p>
          <a:p>
            <a:r>
              <a:rPr lang="en-US" b="1" i="1" u="sng" dirty="0"/>
              <a:t>p value: </a:t>
            </a:r>
            <a:r>
              <a:rPr lang="en-US" dirty="0"/>
              <a:t>The p value, or probability value, is expressed from 0-1 and it measures the percentage difference in the combined average of the variables. </a:t>
            </a:r>
          </a:p>
          <a:p>
            <a:r>
              <a:rPr lang="en-US" b="1" i="1" u="sng" dirty="0"/>
              <a:t>Lower and upper 95% confidence intervals: </a:t>
            </a:r>
            <a:r>
              <a:rPr lang="en-US" dirty="0"/>
              <a:t>The confidence intervals are expressed as a percentage, in this case 95%. It means that the results are expected to match 95% of the time.</a:t>
            </a:r>
          </a:p>
          <a:p>
            <a:endParaRPr lang="en-US" dirty="0"/>
          </a:p>
          <a:p>
            <a:endParaRPr lang="en-US" dirty="0"/>
          </a:p>
        </p:txBody>
      </p:sp>
    </p:spTree>
    <p:extLst>
      <p:ext uri="{BB962C8B-B14F-4D97-AF65-F5344CB8AC3E}">
        <p14:creationId xmlns:p14="http://schemas.microsoft.com/office/powerpoint/2010/main" val="320403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68192-94D6-4155-B5A4-83ECB26B76F7}"/>
              </a:ext>
            </a:extLst>
          </p:cNvPr>
          <p:cNvSpPr>
            <a:spLocks noGrp="1"/>
          </p:cNvSpPr>
          <p:nvPr>
            <p:ph type="title"/>
          </p:nvPr>
        </p:nvSpPr>
        <p:spPr>
          <a:xfrm>
            <a:off x="304422" y="228600"/>
            <a:ext cx="10363199" cy="762000"/>
          </a:xfrm>
        </p:spPr>
        <p:txBody>
          <a:bodyPr>
            <a:normAutofit/>
          </a:bodyPr>
          <a:lstStyle/>
          <a:p>
            <a:r>
              <a:rPr lang="en-US" b="1" dirty="0"/>
              <a:t>Regression Coefficients</a:t>
            </a:r>
          </a:p>
        </p:txBody>
      </p:sp>
      <p:sp>
        <p:nvSpPr>
          <p:cNvPr id="3" name="Content Placeholder 2">
            <a:extLst>
              <a:ext uri="{FF2B5EF4-FFF2-40B4-BE49-F238E27FC236}">
                <a16:creationId xmlns:a16="http://schemas.microsoft.com/office/drawing/2014/main" id="{504749C9-D2B8-4BC3-A1E9-02F114F098A5}"/>
              </a:ext>
            </a:extLst>
          </p:cNvPr>
          <p:cNvSpPr>
            <a:spLocks noGrp="1"/>
          </p:cNvSpPr>
          <p:nvPr>
            <p:ph idx="1"/>
          </p:nvPr>
        </p:nvSpPr>
        <p:spPr>
          <a:xfrm>
            <a:off x="227012" y="1219200"/>
            <a:ext cx="9144000" cy="5181600"/>
          </a:xfrm>
        </p:spPr>
        <p:txBody>
          <a:bodyPr>
            <a:normAutofit fontScale="85000" lnSpcReduction="20000"/>
          </a:bodyPr>
          <a:lstStyle/>
          <a:p>
            <a:r>
              <a:rPr lang="en-US" b="1" i="1" u="sng" dirty="0"/>
              <a:t>Beta coefficient (slope):</a:t>
            </a:r>
            <a:r>
              <a:rPr lang="en-US" u="sng" dirty="0"/>
              <a:t> </a:t>
            </a:r>
            <a:r>
              <a:rPr lang="en-US" dirty="0"/>
              <a:t>As mentioned, the linear regression analysis is basically the linear relationship between the independent (x) and dependent (y) variables expressed in the equation y = α + β x, called the regression line. The first calculation coefficient is beta coefficient (β), also known as the slope.</a:t>
            </a:r>
          </a:p>
          <a:p>
            <a:r>
              <a:rPr lang="en-US" b="1" i="1" u="sng" dirty="0"/>
              <a:t>Standard error: </a:t>
            </a:r>
            <a:r>
              <a:rPr lang="en-US" dirty="0"/>
              <a:t>The standard error is similar to standard deviation measuring the spread or the deviation from the data’s average. Though both are calculated the same, the standard error uses smaller statistical sample data, and the standard deviation uses the entire population data (aka parameters) to calculate the difference from the average. </a:t>
            </a:r>
          </a:p>
          <a:p>
            <a:r>
              <a:rPr lang="en-US" b="1" i="1" u="sng" dirty="0"/>
              <a:t>t test: </a:t>
            </a:r>
            <a:r>
              <a:rPr lang="en-US" dirty="0"/>
              <a:t>The t test or t statistic is used when the analyst decides to accept or reject the null hypothesis—basically that the movements or performance of the dependent variable (y) do depend on the movement of the independent variable (x).</a:t>
            </a:r>
          </a:p>
          <a:p>
            <a:r>
              <a:rPr lang="en-US" b="1" i="1" u="sng" dirty="0"/>
              <a:t>p value: </a:t>
            </a:r>
            <a:r>
              <a:rPr lang="en-US" dirty="0"/>
              <a:t>The p value, or probability value, is expressed from 0-1 and it measures the percentage difference in the combined average of the variables. </a:t>
            </a:r>
          </a:p>
          <a:p>
            <a:r>
              <a:rPr lang="en-US" b="1" i="1" u="sng" dirty="0"/>
              <a:t>Lower and upper 95% confidence intervals: </a:t>
            </a:r>
            <a:r>
              <a:rPr lang="en-US" dirty="0"/>
              <a:t>The confidence intervals are expressed as a percentage, in this case 95%. It means that the results are expected to match 95% of the time.</a:t>
            </a:r>
          </a:p>
          <a:p>
            <a:endParaRPr lang="en-US" dirty="0"/>
          </a:p>
          <a:p>
            <a:endParaRPr lang="en-US" dirty="0"/>
          </a:p>
        </p:txBody>
      </p:sp>
      <p:pic>
        <p:nvPicPr>
          <p:cNvPr id="4" name="Picture 3">
            <a:extLst>
              <a:ext uri="{FF2B5EF4-FFF2-40B4-BE49-F238E27FC236}">
                <a16:creationId xmlns:a16="http://schemas.microsoft.com/office/drawing/2014/main" id="{254AD175-E3C0-4599-A3A1-225FB5ADE13F}"/>
              </a:ext>
            </a:extLst>
          </p:cNvPr>
          <p:cNvPicPr>
            <a:picLocks noChangeAspect="1"/>
          </p:cNvPicPr>
          <p:nvPr/>
        </p:nvPicPr>
        <p:blipFill>
          <a:blip r:embed="rId2"/>
          <a:stretch>
            <a:fillRect/>
          </a:stretch>
        </p:blipFill>
        <p:spPr>
          <a:xfrm>
            <a:off x="9599612" y="1233377"/>
            <a:ext cx="2281767" cy="2408767"/>
          </a:xfrm>
          <a:prstGeom prst="rect">
            <a:avLst/>
          </a:prstGeom>
          <a:solidFill>
            <a:schemeClr val="accent1">
              <a:tint val="20000"/>
            </a:schemeClr>
          </a:solidFill>
          <a:ln w="73025">
            <a:solidFill>
              <a:schemeClr val="tx2">
                <a:lumMod val="90000"/>
                <a:alpha val="99000"/>
              </a:schemeClr>
            </a:solidFill>
          </a:ln>
        </p:spPr>
      </p:pic>
    </p:spTree>
    <p:extLst>
      <p:ext uri="{BB962C8B-B14F-4D97-AF65-F5344CB8AC3E}">
        <p14:creationId xmlns:p14="http://schemas.microsoft.com/office/powerpoint/2010/main" val="398248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5612" y="3423557"/>
            <a:ext cx="11277600" cy="1524000"/>
          </a:xfrm>
        </p:spPr>
        <p:txBody>
          <a:bodyPr>
            <a:normAutofit fontScale="90000"/>
          </a:bodyPr>
          <a:lstStyle/>
          <a:p>
            <a:r>
              <a:rPr lang="en-US" sz="5300" dirty="0"/>
              <a:t>INTRO TO</a:t>
            </a:r>
            <a:br>
              <a:rPr lang="en-US" sz="5300" dirty="0"/>
            </a:br>
            <a:r>
              <a:rPr lang="en-US" sz="5300" dirty="0"/>
              <a:t>INVESTMENTS, FINANCE &amp; CREDIT</a:t>
            </a:r>
            <a:br>
              <a:rPr lang="en-US" dirty="0"/>
            </a:br>
            <a:br>
              <a:rPr lang="en-US" dirty="0"/>
            </a:br>
            <a:r>
              <a:rPr lang="en-US" sz="4400" dirty="0"/>
              <a:t>PORTFOLIO ANALYSIS CONCEPTS</a:t>
            </a:r>
            <a:br>
              <a:rPr lang="en-US" dirty="0"/>
            </a:br>
            <a:r>
              <a:rPr lang="en-US" sz="3200" dirty="0"/>
              <a:t>Risk, Return, Time and Allocation</a:t>
            </a:r>
            <a:endParaRPr lang="en-US" dirty="0"/>
          </a:p>
        </p:txBody>
      </p:sp>
      <p:sp>
        <p:nvSpPr>
          <p:cNvPr id="2" name="TextBox 1">
            <a:extLst>
              <a:ext uri="{FF2B5EF4-FFF2-40B4-BE49-F238E27FC236}">
                <a16:creationId xmlns:a16="http://schemas.microsoft.com/office/drawing/2014/main" id="{2778FECF-67C0-4E2F-88CA-A22E86A869CF}"/>
              </a:ext>
            </a:extLst>
          </p:cNvPr>
          <p:cNvSpPr txBox="1"/>
          <p:nvPr/>
        </p:nvSpPr>
        <p:spPr>
          <a:xfrm>
            <a:off x="150812" y="0"/>
            <a:ext cx="3505200" cy="923330"/>
          </a:xfrm>
          <a:prstGeom prst="rect">
            <a:avLst/>
          </a:prstGeom>
          <a:noFill/>
        </p:spPr>
        <p:txBody>
          <a:bodyPr wrap="square" rtlCol="0">
            <a:spAutoFit/>
          </a:bodyPr>
          <a:lstStyle/>
          <a:p>
            <a:r>
              <a:rPr lang="en-US" dirty="0"/>
              <a:t>Introduction and Chapter 1</a:t>
            </a:r>
          </a:p>
          <a:p>
            <a:r>
              <a:rPr lang="en-US" dirty="0"/>
              <a:t>“An Analytical Approach to Investments, Finance and Credit”</a:t>
            </a:r>
          </a:p>
        </p:txBody>
      </p:sp>
    </p:spTree>
    <p:extLst>
      <p:ext uri="{BB962C8B-B14F-4D97-AF65-F5344CB8AC3E}">
        <p14:creationId xmlns:p14="http://schemas.microsoft.com/office/powerpoint/2010/main" val="263966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B3907-0B69-4C58-A985-828CA0BC335D}"/>
              </a:ext>
            </a:extLst>
          </p:cNvPr>
          <p:cNvSpPr>
            <a:spLocks noGrp="1"/>
          </p:cNvSpPr>
          <p:nvPr>
            <p:ph type="title"/>
          </p:nvPr>
        </p:nvSpPr>
        <p:spPr>
          <a:xfrm>
            <a:off x="324661" y="381000"/>
            <a:ext cx="9144001" cy="609600"/>
          </a:xfrm>
        </p:spPr>
        <p:txBody>
          <a:bodyPr/>
          <a:lstStyle/>
          <a:p>
            <a:r>
              <a:rPr lang="en-US" dirty="0"/>
              <a:t>Excel Formulas</a:t>
            </a:r>
          </a:p>
        </p:txBody>
      </p:sp>
      <p:sp>
        <p:nvSpPr>
          <p:cNvPr id="3" name="Content Placeholder 2">
            <a:extLst>
              <a:ext uri="{FF2B5EF4-FFF2-40B4-BE49-F238E27FC236}">
                <a16:creationId xmlns:a16="http://schemas.microsoft.com/office/drawing/2014/main" id="{601346B3-05DF-4B09-9433-C75959D67DFB}"/>
              </a:ext>
            </a:extLst>
          </p:cNvPr>
          <p:cNvSpPr>
            <a:spLocks noGrp="1"/>
          </p:cNvSpPr>
          <p:nvPr>
            <p:ph idx="1"/>
          </p:nvPr>
        </p:nvSpPr>
        <p:spPr>
          <a:xfrm>
            <a:off x="303212" y="1219200"/>
            <a:ext cx="11734800" cy="5410200"/>
          </a:xfrm>
        </p:spPr>
        <p:txBody>
          <a:bodyPr>
            <a:normAutofit fontScale="92500" lnSpcReduction="10000"/>
          </a:bodyPr>
          <a:lstStyle/>
          <a:p>
            <a:pPr marL="0" indent="0">
              <a:buNone/>
            </a:pPr>
            <a:r>
              <a:rPr lang="en-US" b="1" dirty="0">
                <a:solidFill>
                  <a:srgbClr val="FFFF00"/>
                </a:solidFill>
              </a:rPr>
              <a:t>Excel Formulas Reviewed:</a:t>
            </a:r>
          </a:p>
          <a:p>
            <a:pPr lvl="0"/>
            <a:r>
              <a:rPr lang="en-US" dirty="0"/>
              <a:t>Annual rate of return: = IRR (Range of cash flows including the initial investment as negative)</a:t>
            </a:r>
          </a:p>
          <a:p>
            <a:pPr lvl="0"/>
            <a:r>
              <a:rPr lang="en-US" dirty="0"/>
              <a:t>Average of returns: = AVERAGE (Range of periodic returns)</a:t>
            </a:r>
          </a:p>
          <a:p>
            <a:pPr lvl="0"/>
            <a:r>
              <a:rPr lang="en-US" dirty="0"/>
              <a:t>Variance: VAR (Range of data)</a:t>
            </a:r>
          </a:p>
          <a:p>
            <a:pPr lvl="0"/>
            <a:r>
              <a:rPr lang="en-US" dirty="0"/>
              <a:t>Standard deviation: STDEV (Range of data)</a:t>
            </a:r>
          </a:p>
          <a:p>
            <a:pPr lvl="0"/>
            <a:r>
              <a:rPr lang="en-US" dirty="0"/>
              <a:t>Covariance: COVARIANCE.P (Range 1, Range 2)</a:t>
            </a:r>
          </a:p>
          <a:p>
            <a:pPr lvl="0"/>
            <a:r>
              <a:rPr lang="en-US" dirty="0"/>
              <a:t>Correlation: = CORREL (Range 1, Range 2)</a:t>
            </a:r>
          </a:p>
          <a:p>
            <a:pPr lvl="0"/>
            <a:r>
              <a:rPr lang="en-US" dirty="0"/>
              <a:t>R-squared: = RSQ (Range 1, Range 2)</a:t>
            </a:r>
          </a:p>
          <a:p>
            <a:pPr marL="0" indent="0">
              <a:buNone/>
            </a:pPr>
            <a:r>
              <a:rPr lang="en-US" b="1" dirty="0">
                <a:solidFill>
                  <a:srgbClr val="FFFF00"/>
                </a:solidFill>
              </a:rPr>
              <a:t>Analysis of Variance (ANOVA) and Regression Analysis Using Excel: </a:t>
            </a:r>
            <a:endParaRPr lang="en-US" dirty="0">
              <a:solidFill>
                <a:srgbClr val="FFFF00"/>
              </a:solidFill>
            </a:endParaRPr>
          </a:p>
          <a:p>
            <a:r>
              <a:rPr lang="en-US" dirty="0"/>
              <a:t>Data tab / Analysis group, click Data Analysis / Regression Analysis, then select the INPUT Y Range (Dependent Variables) and INPUT X Range (Independent Variable)</a:t>
            </a:r>
          </a:p>
          <a:p>
            <a:endParaRPr lang="en-US" dirty="0"/>
          </a:p>
        </p:txBody>
      </p:sp>
    </p:spTree>
    <p:extLst>
      <p:ext uri="{BB962C8B-B14F-4D97-AF65-F5344CB8AC3E}">
        <p14:creationId xmlns:p14="http://schemas.microsoft.com/office/powerpoint/2010/main" val="164396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CD3EDB7-1372-4A19-B0BA-E3F2D3E702C8}"/>
              </a:ext>
            </a:extLst>
          </p:cNvPr>
          <p:cNvCxnSpPr>
            <a:cxnSpLocks/>
          </p:cNvCxnSpPr>
          <p:nvPr/>
        </p:nvCxnSpPr>
        <p:spPr>
          <a:xfrm flipH="1">
            <a:off x="1498800" y="1524000"/>
            <a:ext cx="99812" cy="4003264"/>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1CA7CB4-537A-4CAB-AFFE-92C8E594CE3E}"/>
              </a:ext>
            </a:extLst>
          </p:cNvPr>
          <p:cNvCxnSpPr>
            <a:cxnSpLocks/>
          </p:cNvCxnSpPr>
          <p:nvPr/>
        </p:nvCxnSpPr>
        <p:spPr>
          <a:xfrm flipH="1">
            <a:off x="1446213" y="5445538"/>
            <a:ext cx="9372599" cy="40862"/>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FA2CAC-4DCF-48BF-B4D3-598F814224EC}"/>
              </a:ext>
            </a:extLst>
          </p:cNvPr>
          <p:cNvCxnSpPr>
            <a:cxnSpLocks/>
          </p:cNvCxnSpPr>
          <p:nvPr/>
        </p:nvCxnSpPr>
        <p:spPr>
          <a:xfrm flipV="1">
            <a:off x="1451712" y="2716411"/>
            <a:ext cx="7538300" cy="2729127"/>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D827BE8-3B4F-495A-92DD-480B22502D25}"/>
              </a:ext>
            </a:extLst>
          </p:cNvPr>
          <p:cNvSpPr txBox="1"/>
          <p:nvPr/>
        </p:nvSpPr>
        <p:spPr>
          <a:xfrm>
            <a:off x="1903412" y="1762304"/>
            <a:ext cx="9357455" cy="954107"/>
          </a:xfrm>
          <a:prstGeom prst="rect">
            <a:avLst/>
          </a:prstGeom>
          <a:noFill/>
        </p:spPr>
        <p:txBody>
          <a:bodyPr wrap="square" rtlCol="0">
            <a:spAutoFit/>
          </a:bodyPr>
          <a:lstStyle/>
          <a:p>
            <a:r>
              <a:rPr lang="en-US" sz="1999" b="1" dirty="0"/>
              <a:t>What’s This?  </a:t>
            </a:r>
            <a:r>
              <a:rPr lang="en-US" sz="2800" b="1" dirty="0"/>
              <a:t>Everyone’s Expectation</a:t>
            </a:r>
          </a:p>
          <a:p>
            <a:r>
              <a:rPr lang="en-US" sz="2800" b="1" dirty="0"/>
              <a:t>EXPECTED VALUE LINE OF ANY INVESTMENT</a:t>
            </a:r>
          </a:p>
        </p:txBody>
      </p:sp>
      <mc:AlternateContent xmlns:mc="http://schemas.openxmlformats.org/markup-compatibility/2006" xmlns:p14="http://schemas.microsoft.com/office/powerpoint/2010/main">
        <mc:Choice Requires="p14">
          <p:contentPart p14:bwMode="auto" r:id="rId2">
            <p14:nvContentPartPr>
              <p14:cNvPr id="41" name="Ink 40">
                <a:extLst>
                  <a:ext uri="{FF2B5EF4-FFF2-40B4-BE49-F238E27FC236}">
                    <a16:creationId xmlns:a16="http://schemas.microsoft.com/office/drawing/2014/main" id="{180CE0B5-1BE8-4D0B-9C57-3BD151DF4505}"/>
                  </a:ext>
                </a:extLst>
              </p14:cNvPr>
              <p14:cNvContentPartPr/>
              <p14:nvPr/>
            </p14:nvContentPartPr>
            <p14:xfrm>
              <a:off x="5174012" y="4900153"/>
              <a:ext cx="360" cy="360"/>
            </p14:xfrm>
          </p:contentPart>
        </mc:Choice>
        <mc:Fallback xmlns="">
          <p:pic>
            <p:nvPicPr>
              <p:cNvPr id="41" name="Ink 40">
                <a:extLst>
                  <a:ext uri="{FF2B5EF4-FFF2-40B4-BE49-F238E27FC236}">
                    <a16:creationId xmlns:a16="http://schemas.microsoft.com/office/drawing/2014/main" id="{180CE0B5-1BE8-4D0B-9C57-3BD151DF4505}"/>
                  </a:ext>
                </a:extLst>
              </p:cNvPr>
              <p:cNvPicPr/>
              <p:nvPr/>
            </p:nvPicPr>
            <p:blipFill>
              <a:blip r:embed="rId3"/>
              <a:stretch>
                <a:fillRect/>
              </a:stretch>
            </p:blipFill>
            <p:spPr>
              <a:xfrm>
                <a:off x="5165012" y="4891153"/>
                <a:ext cx="18000" cy="18000"/>
              </a:xfrm>
              <a:prstGeom prst="rect">
                <a:avLst/>
              </a:prstGeom>
            </p:spPr>
          </p:pic>
        </mc:Fallback>
      </mc:AlternateContent>
      <p:sp>
        <p:nvSpPr>
          <p:cNvPr id="8" name="TextBox 7">
            <a:extLst>
              <a:ext uri="{FF2B5EF4-FFF2-40B4-BE49-F238E27FC236}">
                <a16:creationId xmlns:a16="http://schemas.microsoft.com/office/drawing/2014/main" id="{9C79C570-097A-4573-B83C-87128CCD489A}"/>
              </a:ext>
            </a:extLst>
          </p:cNvPr>
          <p:cNvSpPr txBox="1"/>
          <p:nvPr/>
        </p:nvSpPr>
        <p:spPr>
          <a:xfrm>
            <a:off x="1141412" y="381000"/>
            <a:ext cx="8534400" cy="523220"/>
          </a:xfrm>
          <a:prstGeom prst="rect">
            <a:avLst/>
          </a:prstGeom>
          <a:noFill/>
        </p:spPr>
        <p:txBody>
          <a:bodyPr wrap="square" rtlCol="0">
            <a:spAutoFit/>
          </a:bodyPr>
          <a:lstStyle/>
          <a:p>
            <a:r>
              <a:rPr lang="en-US" sz="2800" b="1" dirty="0"/>
              <a:t>INVESTMENTS, FINANCE AND CREDIT OVERVIEW</a:t>
            </a:r>
          </a:p>
        </p:txBody>
      </p:sp>
    </p:spTree>
    <p:extLst>
      <p:ext uri="{BB962C8B-B14F-4D97-AF65-F5344CB8AC3E}">
        <p14:creationId xmlns:p14="http://schemas.microsoft.com/office/powerpoint/2010/main" val="259484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CD3EDB7-1372-4A19-B0BA-E3F2D3E702C8}"/>
              </a:ext>
            </a:extLst>
          </p:cNvPr>
          <p:cNvCxnSpPr>
            <a:cxnSpLocks/>
          </p:cNvCxnSpPr>
          <p:nvPr/>
        </p:nvCxnSpPr>
        <p:spPr>
          <a:xfrm flipH="1">
            <a:off x="1498800" y="1617343"/>
            <a:ext cx="99812" cy="4172413"/>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1CA7CB4-537A-4CAB-AFFE-92C8E594CE3E}"/>
              </a:ext>
            </a:extLst>
          </p:cNvPr>
          <p:cNvCxnSpPr>
            <a:cxnSpLocks/>
          </p:cNvCxnSpPr>
          <p:nvPr/>
        </p:nvCxnSpPr>
        <p:spPr>
          <a:xfrm flipH="1">
            <a:off x="1498800" y="5772612"/>
            <a:ext cx="7635945" cy="0"/>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FA2CAC-4DCF-48BF-B4D3-598F814224EC}"/>
              </a:ext>
            </a:extLst>
          </p:cNvPr>
          <p:cNvCxnSpPr/>
          <p:nvPr/>
        </p:nvCxnSpPr>
        <p:spPr>
          <a:xfrm flipV="1">
            <a:off x="1504244" y="3364808"/>
            <a:ext cx="6515982" cy="2357575"/>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9475091-5DDC-4A8E-80A6-4E60CDCD7C35}"/>
              </a:ext>
            </a:extLst>
          </p:cNvPr>
          <p:cNvCxnSpPr>
            <a:cxnSpLocks/>
          </p:cNvCxnSpPr>
          <p:nvPr/>
        </p:nvCxnSpPr>
        <p:spPr>
          <a:xfrm flipV="1">
            <a:off x="1520568" y="5268347"/>
            <a:ext cx="6485250" cy="466376"/>
          </a:xfrm>
          <a:prstGeom prst="straightConnector1">
            <a:avLst/>
          </a:prstGeom>
          <a:ln w="635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FB62B1-4D65-4035-9321-A893F2EE0602}"/>
              </a:ext>
            </a:extLst>
          </p:cNvPr>
          <p:cNvSpPr txBox="1"/>
          <p:nvPr/>
        </p:nvSpPr>
        <p:spPr>
          <a:xfrm>
            <a:off x="8268696" y="2542326"/>
            <a:ext cx="2666878" cy="646163"/>
          </a:xfrm>
          <a:prstGeom prst="rect">
            <a:avLst/>
          </a:prstGeom>
          <a:noFill/>
        </p:spPr>
        <p:txBody>
          <a:bodyPr wrap="square" rtlCol="0">
            <a:spAutoFit/>
          </a:bodyPr>
          <a:lstStyle/>
          <a:p>
            <a:r>
              <a:rPr lang="en-US" sz="1799" b="1" dirty="0"/>
              <a:t>Expected Value Line Growth (Return)</a:t>
            </a:r>
          </a:p>
        </p:txBody>
      </p:sp>
      <p:sp>
        <p:nvSpPr>
          <p:cNvPr id="10" name="TextBox 9">
            <a:extLst>
              <a:ext uri="{FF2B5EF4-FFF2-40B4-BE49-F238E27FC236}">
                <a16:creationId xmlns:a16="http://schemas.microsoft.com/office/drawing/2014/main" id="{98BBA2E9-CD5A-4BF5-BE6C-02870B357A45}"/>
              </a:ext>
            </a:extLst>
          </p:cNvPr>
          <p:cNvSpPr txBox="1"/>
          <p:nvPr/>
        </p:nvSpPr>
        <p:spPr>
          <a:xfrm>
            <a:off x="7388902" y="2661107"/>
            <a:ext cx="1400577" cy="369236"/>
          </a:xfrm>
          <a:prstGeom prst="rect">
            <a:avLst/>
          </a:prstGeom>
          <a:noFill/>
        </p:spPr>
        <p:txBody>
          <a:bodyPr wrap="square" rtlCol="0">
            <a:spAutoFit/>
          </a:bodyPr>
          <a:lstStyle/>
          <a:p>
            <a:r>
              <a:rPr lang="en-US" sz="1799" b="1" dirty="0">
                <a:solidFill>
                  <a:srgbClr val="FF0000"/>
                </a:solidFill>
              </a:rPr>
              <a:t>EXIT</a:t>
            </a:r>
          </a:p>
        </p:txBody>
      </p:sp>
      <p:sp>
        <p:nvSpPr>
          <p:cNvPr id="13" name="TextBox 12">
            <a:extLst>
              <a:ext uri="{FF2B5EF4-FFF2-40B4-BE49-F238E27FC236}">
                <a16:creationId xmlns:a16="http://schemas.microsoft.com/office/drawing/2014/main" id="{950B8E6F-E2FE-4BBF-806B-693DF75568A8}"/>
              </a:ext>
            </a:extLst>
          </p:cNvPr>
          <p:cNvSpPr txBox="1"/>
          <p:nvPr/>
        </p:nvSpPr>
        <p:spPr>
          <a:xfrm>
            <a:off x="441123" y="5395089"/>
            <a:ext cx="1400577" cy="369236"/>
          </a:xfrm>
          <a:prstGeom prst="rect">
            <a:avLst/>
          </a:prstGeom>
          <a:noFill/>
        </p:spPr>
        <p:txBody>
          <a:bodyPr wrap="square" rtlCol="0">
            <a:spAutoFit/>
          </a:bodyPr>
          <a:lstStyle/>
          <a:p>
            <a:r>
              <a:rPr lang="en-US" sz="1799" b="1" dirty="0">
                <a:solidFill>
                  <a:srgbClr val="FF0000"/>
                </a:solidFill>
              </a:rPr>
              <a:t>ENTRY</a:t>
            </a:r>
          </a:p>
        </p:txBody>
      </p:sp>
      <p:cxnSp>
        <p:nvCxnSpPr>
          <p:cNvPr id="14" name="Straight Connector 13">
            <a:extLst>
              <a:ext uri="{FF2B5EF4-FFF2-40B4-BE49-F238E27FC236}">
                <a16:creationId xmlns:a16="http://schemas.microsoft.com/office/drawing/2014/main" id="{891DD674-C574-468B-83E6-2D52D65719FE}"/>
              </a:ext>
            </a:extLst>
          </p:cNvPr>
          <p:cNvCxnSpPr>
            <a:cxnSpLocks/>
          </p:cNvCxnSpPr>
          <p:nvPr/>
        </p:nvCxnSpPr>
        <p:spPr>
          <a:xfrm flipH="1">
            <a:off x="8039633" y="2542325"/>
            <a:ext cx="67936" cy="3129829"/>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AE4CC0C-8A88-4D55-B16C-0A303E7CC19C}"/>
              </a:ext>
            </a:extLst>
          </p:cNvPr>
          <p:cNvSpPr txBox="1"/>
          <p:nvPr/>
        </p:nvSpPr>
        <p:spPr>
          <a:xfrm>
            <a:off x="599132" y="5907037"/>
            <a:ext cx="2666878" cy="646163"/>
          </a:xfrm>
          <a:prstGeom prst="rect">
            <a:avLst/>
          </a:prstGeom>
          <a:noFill/>
        </p:spPr>
        <p:txBody>
          <a:bodyPr wrap="square" rtlCol="0">
            <a:spAutoFit/>
          </a:bodyPr>
          <a:lstStyle/>
          <a:p>
            <a:r>
              <a:rPr lang="en-US" sz="1799" b="1" dirty="0"/>
              <a:t>Initial</a:t>
            </a:r>
          </a:p>
          <a:p>
            <a:r>
              <a:rPr lang="en-US" sz="1799" b="1" dirty="0"/>
              <a:t>Investment</a:t>
            </a:r>
          </a:p>
        </p:txBody>
      </p:sp>
      <p:sp>
        <p:nvSpPr>
          <p:cNvPr id="17" name="TextBox 16">
            <a:extLst>
              <a:ext uri="{FF2B5EF4-FFF2-40B4-BE49-F238E27FC236}">
                <a16:creationId xmlns:a16="http://schemas.microsoft.com/office/drawing/2014/main" id="{A8927D96-566D-443D-976F-2CB000B7EC9A}"/>
              </a:ext>
            </a:extLst>
          </p:cNvPr>
          <p:cNvSpPr txBox="1"/>
          <p:nvPr/>
        </p:nvSpPr>
        <p:spPr>
          <a:xfrm>
            <a:off x="8342373" y="4715243"/>
            <a:ext cx="2666878" cy="922945"/>
          </a:xfrm>
          <a:prstGeom prst="rect">
            <a:avLst/>
          </a:prstGeom>
          <a:noFill/>
        </p:spPr>
        <p:txBody>
          <a:bodyPr wrap="square" rtlCol="0">
            <a:spAutoFit/>
          </a:bodyPr>
          <a:lstStyle/>
          <a:p>
            <a:r>
              <a:rPr lang="en-US" sz="1799" b="1" dirty="0"/>
              <a:t>Risk-Free Rate – Expected Investment with no risk</a:t>
            </a:r>
          </a:p>
        </p:txBody>
      </p:sp>
      <p:sp>
        <p:nvSpPr>
          <p:cNvPr id="15" name="TextBox 14">
            <a:extLst>
              <a:ext uri="{FF2B5EF4-FFF2-40B4-BE49-F238E27FC236}">
                <a16:creationId xmlns:a16="http://schemas.microsoft.com/office/drawing/2014/main" id="{F64498EF-E0E1-4CE7-AA7D-6E5732C91EB2}"/>
              </a:ext>
            </a:extLst>
          </p:cNvPr>
          <p:cNvSpPr txBox="1"/>
          <p:nvPr/>
        </p:nvSpPr>
        <p:spPr>
          <a:xfrm>
            <a:off x="1141412" y="381000"/>
            <a:ext cx="8534400" cy="523220"/>
          </a:xfrm>
          <a:prstGeom prst="rect">
            <a:avLst/>
          </a:prstGeom>
          <a:noFill/>
        </p:spPr>
        <p:txBody>
          <a:bodyPr wrap="square" rtlCol="0">
            <a:spAutoFit/>
          </a:bodyPr>
          <a:lstStyle/>
          <a:p>
            <a:r>
              <a:rPr lang="en-US" sz="2800" b="1" dirty="0"/>
              <a:t>INVESTMENTS, FINANCE AND CREDIT OVERVIEW</a:t>
            </a:r>
          </a:p>
        </p:txBody>
      </p:sp>
      <p:sp>
        <p:nvSpPr>
          <p:cNvPr id="18" name="TextBox 17">
            <a:extLst>
              <a:ext uri="{FF2B5EF4-FFF2-40B4-BE49-F238E27FC236}">
                <a16:creationId xmlns:a16="http://schemas.microsoft.com/office/drawing/2014/main" id="{8AA3286F-1F65-40A9-9B02-31FB022B0AC2}"/>
              </a:ext>
            </a:extLst>
          </p:cNvPr>
          <p:cNvSpPr txBox="1"/>
          <p:nvPr/>
        </p:nvSpPr>
        <p:spPr>
          <a:xfrm>
            <a:off x="1841700" y="1349684"/>
            <a:ext cx="9357455" cy="523220"/>
          </a:xfrm>
          <a:prstGeom prst="rect">
            <a:avLst/>
          </a:prstGeom>
          <a:noFill/>
        </p:spPr>
        <p:txBody>
          <a:bodyPr wrap="square" rtlCol="0">
            <a:spAutoFit/>
          </a:bodyPr>
          <a:lstStyle/>
          <a:p>
            <a:r>
              <a:rPr lang="en-US" sz="1999" b="1" dirty="0"/>
              <a:t>What’s This?  </a:t>
            </a:r>
            <a:r>
              <a:rPr lang="en-US" sz="2800" b="1" dirty="0"/>
              <a:t>EXPECTED VALUE LINE OF ANY INVESTMENT</a:t>
            </a:r>
          </a:p>
        </p:txBody>
      </p:sp>
    </p:spTree>
    <p:extLst>
      <p:ext uri="{BB962C8B-B14F-4D97-AF65-F5344CB8AC3E}">
        <p14:creationId xmlns:p14="http://schemas.microsoft.com/office/powerpoint/2010/main" val="175686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CD3EDB7-1372-4A19-B0BA-E3F2D3E702C8}"/>
              </a:ext>
            </a:extLst>
          </p:cNvPr>
          <p:cNvCxnSpPr>
            <a:cxnSpLocks/>
          </p:cNvCxnSpPr>
          <p:nvPr/>
        </p:nvCxnSpPr>
        <p:spPr>
          <a:xfrm>
            <a:off x="1256770" y="1166934"/>
            <a:ext cx="0" cy="4442456"/>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1CA7CB4-537A-4CAB-AFFE-92C8E594CE3E}"/>
              </a:ext>
            </a:extLst>
          </p:cNvPr>
          <p:cNvCxnSpPr>
            <a:cxnSpLocks/>
          </p:cNvCxnSpPr>
          <p:nvPr/>
        </p:nvCxnSpPr>
        <p:spPr>
          <a:xfrm flipH="1">
            <a:off x="1256771" y="5609389"/>
            <a:ext cx="7635944" cy="0"/>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FA2CAC-4DCF-48BF-B4D3-598F814224EC}"/>
              </a:ext>
            </a:extLst>
          </p:cNvPr>
          <p:cNvCxnSpPr>
            <a:cxnSpLocks/>
          </p:cNvCxnSpPr>
          <p:nvPr/>
        </p:nvCxnSpPr>
        <p:spPr>
          <a:xfrm flipV="1">
            <a:off x="1331179" y="3000450"/>
            <a:ext cx="6515982" cy="2357574"/>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9475091-5DDC-4A8E-80A6-4E60CDCD7C35}"/>
              </a:ext>
            </a:extLst>
          </p:cNvPr>
          <p:cNvCxnSpPr>
            <a:cxnSpLocks/>
          </p:cNvCxnSpPr>
          <p:nvPr/>
        </p:nvCxnSpPr>
        <p:spPr>
          <a:xfrm flipV="1">
            <a:off x="1293975" y="4932691"/>
            <a:ext cx="6485250" cy="466376"/>
          </a:xfrm>
          <a:prstGeom prst="straightConnector1">
            <a:avLst/>
          </a:prstGeom>
          <a:ln w="635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FB62B1-4D65-4035-9321-A893F2EE0602}"/>
              </a:ext>
            </a:extLst>
          </p:cNvPr>
          <p:cNvSpPr txBox="1"/>
          <p:nvPr/>
        </p:nvSpPr>
        <p:spPr>
          <a:xfrm>
            <a:off x="8033540" y="2341694"/>
            <a:ext cx="2666878" cy="646163"/>
          </a:xfrm>
          <a:prstGeom prst="rect">
            <a:avLst/>
          </a:prstGeom>
          <a:noFill/>
        </p:spPr>
        <p:txBody>
          <a:bodyPr wrap="square" rtlCol="0">
            <a:spAutoFit/>
          </a:bodyPr>
          <a:lstStyle/>
          <a:p>
            <a:r>
              <a:rPr lang="en-US" sz="1799" b="1" dirty="0"/>
              <a:t>Expected Value Line Growth (Return)</a:t>
            </a:r>
          </a:p>
        </p:txBody>
      </p:sp>
      <p:sp>
        <p:nvSpPr>
          <p:cNvPr id="10" name="TextBox 9">
            <a:extLst>
              <a:ext uri="{FF2B5EF4-FFF2-40B4-BE49-F238E27FC236}">
                <a16:creationId xmlns:a16="http://schemas.microsoft.com/office/drawing/2014/main" id="{98BBA2E9-CD5A-4BF5-BE6C-02870B357A45}"/>
              </a:ext>
            </a:extLst>
          </p:cNvPr>
          <p:cNvSpPr txBox="1"/>
          <p:nvPr/>
        </p:nvSpPr>
        <p:spPr>
          <a:xfrm>
            <a:off x="7146872" y="2479560"/>
            <a:ext cx="1400577" cy="369236"/>
          </a:xfrm>
          <a:prstGeom prst="rect">
            <a:avLst/>
          </a:prstGeom>
          <a:noFill/>
        </p:spPr>
        <p:txBody>
          <a:bodyPr wrap="square" rtlCol="0">
            <a:spAutoFit/>
          </a:bodyPr>
          <a:lstStyle/>
          <a:p>
            <a:r>
              <a:rPr lang="en-US" sz="1799" b="1" dirty="0">
                <a:solidFill>
                  <a:srgbClr val="FF0000"/>
                </a:solidFill>
              </a:rPr>
              <a:t>EXIT</a:t>
            </a:r>
          </a:p>
        </p:txBody>
      </p:sp>
      <p:sp>
        <p:nvSpPr>
          <p:cNvPr id="13" name="TextBox 12">
            <a:extLst>
              <a:ext uri="{FF2B5EF4-FFF2-40B4-BE49-F238E27FC236}">
                <a16:creationId xmlns:a16="http://schemas.microsoft.com/office/drawing/2014/main" id="{950B8E6F-E2FE-4BBF-806B-693DF75568A8}"/>
              </a:ext>
            </a:extLst>
          </p:cNvPr>
          <p:cNvSpPr txBox="1"/>
          <p:nvPr/>
        </p:nvSpPr>
        <p:spPr>
          <a:xfrm>
            <a:off x="439433" y="5193927"/>
            <a:ext cx="1400577" cy="369236"/>
          </a:xfrm>
          <a:prstGeom prst="rect">
            <a:avLst/>
          </a:prstGeom>
          <a:noFill/>
        </p:spPr>
        <p:txBody>
          <a:bodyPr wrap="square" rtlCol="0">
            <a:spAutoFit/>
          </a:bodyPr>
          <a:lstStyle/>
          <a:p>
            <a:r>
              <a:rPr lang="en-US" sz="1799" b="1" dirty="0">
                <a:solidFill>
                  <a:srgbClr val="FF0000"/>
                </a:solidFill>
              </a:rPr>
              <a:t>ENTRY</a:t>
            </a:r>
          </a:p>
        </p:txBody>
      </p:sp>
      <p:cxnSp>
        <p:nvCxnSpPr>
          <p:cNvPr id="14" name="Straight Connector 13">
            <a:extLst>
              <a:ext uri="{FF2B5EF4-FFF2-40B4-BE49-F238E27FC236}">
                <a16:creationId xmlns:a16="http://schemas.microsoft.com/office/drawing/2014/main" id="{891DD674-C574-468B-83E6-2D52D65719FE}"/>
              </a:ext>
            </a:extLst>
          </p:cNvPr>
          <p:cNvCxnSpPr>
            <a:cxnSpLocks/>
          </p:cNvCxnSpPr>
          <p:nvPr/>
        </p:nvCxnSpPr>
        <p:spPr>
          <a:xfrm flipH="1">
            <a:off x="7797603" y="2379102"/>
            <a:ext cx="67936" cy="3129829"/>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AE4CC0C-8A88-4D55-B16C-0A303E7CC19C}"/>
              </a:ext>
            </a:extLst>
          </p:cNvPr>
          <p:cNvSpPr txBox="1"/>
          <p:nvPr/>
        </p:nvSpPr>
        <p:spPr>
          <a:xfrm>
            <a:off x="357102" y="5702371"/>
            <a:ext cx="2666878" cy="646163"/>
          </a:xfrm>
          <a:prstGeom prst="rect">
            <a:avLst/>
          </a:prstGeom>
          <a:noFill/>
        </p:spPr>
        <p:txBody>
          <a:bodyPr wrap="square" rtlCol="0">
            <a:spAutoFit/>
          </a:bodyPr>
          <a:lstStyle/>
          <a:p>
            <a:r>
              <a:rPr lang="en-US" sz="1799" b="1" dirty="0"/>
              <a:t>Initial</a:t>
            </a:r>
          </a:p>
          <a:p>
            <a:r>
              <a:rPr lang="en-US" sz="1799" b="1" dirty="0"/>
              <a:t>Investment</a:t>
            </a:r>
          </a:p>
        </p:txBody>
      </p:sp>
      <p:sp>
        <p:nvSpPr>
          <p:cNvPr id="17" name="TextBox 16">
            <a:extLst>
              <a:ext uri="{FF2B5EF4-FFF2-40B4-BE49-F238E27FC236}">
                <a16:creationId xmlns:a16="http://schemas.microsoft.com/office/drawing/2014/main" id="{A8927D96-566D-443D-976F-2CB000B7EC9A}"/>
              </a:ext>
            </a:extLst>
          </p:cNvPr>
          <p:cNvSpPr txBox="1"/>
          <p:nvPr/>
        </p:nvSpPr>
        <p:spPr>
          <a:xfrm>
            <a:off x="8181716" y="4932690"/>
            <a:ext cx="2666878" cy="369236"/>
          </a:xfrm>
          <a:prstGeom prst="rect">
            <a:avLst/>
          </a:prstGeom>
          <a:noFill/>
        </p:spPr>
        <p:txBody>
          <a:bodyPr wrap="square" rtlCol="0">
            <a:spAutoFit/>
          </a:bodyPr>
          <a:lstStyle/>
          <a:p>
            <a:r>
              <a:rPr lang="en-US" sz="1799" b="1" dirty="0"/>
              <a:t>Risk-Free Rate</a:t>
            </a:r>
          </a:p>
        </p:txBody>
      </p:sp>
      <p:sp>
        <p:nvSpPr>
          <p:cNvPr id="2" name="Right Brace 1">
            <a:extLst>
              <a:ext uri="{FF2B5EF4-FFF2-40B4-BE49-F238E27FC236}">
                <a16:creationId xmlns:a16="http://schemas.microsoft.com/office/drawing/2014/main" id="{D920EC94-E97D-4AA4-920B-B6D0D6272357}"/>
              </a:ext>
            </a:extLst>
          </p:cNvPr>
          <p:cNvSpPr/>
          <p:nvPr/>
        </p:nvSpPr>
        <p:spPr>
          <a:xfrm>
            <a:off x="7865540" y="3000449"/>
            <a:ext cx="632352" cy="1932242"/>
          </a:xfrm>
          <a:prstGeom prst="rightBrace">
            <a:avLst/>
          </a:prstGeom>
          <a:ln w="79375">
            <a:solidFill>
              <a:srgbClr val="FF0000">
                <a:alpha val="99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99" dirty="0"/>
          </a:p>
        </p:txBody>
      </p:sp>
      <p:sp>
        <p:nvSpPr>
          <p:cNvPr id="15" name="TextBox 14">
            <a:extLst>
              <a:ext uri="{FF2B5EF4-FFF2-40B4-BE49-F238E27FC236}">
                <a16:creationId xmlns:a16="http://schemas.microsoft.com/office/drawing/2014/main" id="{F4F473C3-FDE4-48E1-8D26-0A73C50309EC}"/>
              </a:ext>
            </a:extLst>
          </p:cNvPr>
          <p:cNvSpPr txBox="1"/>
          <p:nvPr/>
        </p:nvSpPr>
        <p:spPr>
          <a:xfrm>
            <a:off x="8892715" y="3832255"/>
            <a:ext cx="2666878" cy="369236"/>
          </a:xfrm>
          <a:prstGeom prst="rect">
            <a:avLst/>
          </a:prstGeom>
          <a:noFill/>
        </p:spPr>
        <p:txBody>
          <a:bodyPr wrap="square" rtlCol="0">
            <a:spAutoFit/>
          </a:bodyPr>
          <a:lstStyle/>
          <a:p>
            <a:r>
              <a:rPr lang="en-US" sz="1799" b="1" dirty="0">
                <a:solidFill>
                  <a:srgbClr val="FF0000"/>
                </a:solidFill>
              </a:rPr>
              <a:t>Risk Premium</a:t>
            </a:r>
          </a:p>
        </p:txBody>
      </p:sp>
      <p:sp>
        <p:nvSpPr>
          <p:cNvPr id="19" name="TextBox 18">
            <a:extLst>
              <a:ext uri="{FF2B5EF4-FFF2-40B4-BE49-F238E27FC236}">
                <a16:creationId xmlns:a16="http://schemas.microsoft.com/office/drawing/2014/main" id="{96EB3C4E-F6CD-458E-867D-77103B2B6477}"/>
              </a:ext>
            </a:extLst>
          </p:cNvPr>
          <p:cNvSpPr txBox="1"/>
          <p:nvPr/>
        </p:nvSpPr>
        <p:spPr>
          <a:xfrm>
            <a:off x="1141412" y="381000"/>
            <a:ext cx="8534400" cy="523220"/>
          </a:xfrm>
          <a:prstGeom prst="rect">
            <a:avLst/>
          </a:prstGeom>
          <a:noFill/>
        </p:spPr>
        <p:txBody>
          <a:bodyPr wrap="square" rtlCol="0">
            <a:spAutoFit/>
          </a:bodyPr>
          <a:lstStyle/>
          <a:p>
            <a:r>
              <a:rPr lang="en-US" sz="2800" b="1" dirty="0"/>
              <a:t>INVESTMENTS, FINANCE AND CREDIT OVERVIEW</a:t>
            </a:r>
          </a:p>
        </p:txBody>
      </p:sp>
    </p:spTree>
    <p:extLst>
      <p:ext uri="{BB962C8B-B14F-4D97-AF65-F5344CB8AC3E}">
        <p14:creationId xmlns:p14="http://schemas.microsoft.com/office/powerpoint/2010/main" val="279976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CD3EDB7-1372-4A19-B0BA-E3F2D3E702C8}"/>
              </a:ext>
            </a:extLst>
          </p:cNvPr>
          <p:cNvCxnSpPr/>
          <p:nvPr/>
        </p:nvCxnSpPr>
        <p:spPr>
          <a:xfrm flipH="1">
            <a:off x="1498800" y="2249494"/>
            <a:ext cx="37204" cy="3412162"/>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1CA7CB4-537A-4CAB-AFFE-92C8E594CE3E}"/>
              </a:ext>
            </a:extLst>
          </p:cNvPr>
          <p:cNvCxnSpPr>
            <a:cxnSpLocks/>
          </p:cNvCxnSpPr>
          <p:nvPr/>
        </p:nvCxnSpPr>
        <p:spPr>
          <a:xfrm flipH="1">
            <a:off x="1498800" y="5661655"/>
            <a:ext cx="7635945" cy="0"/>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FA2CAC-4DCF-48BF-B4D3-598F814224EC}"/>
              </a:ext>
            </a:extLst>
          </p:cNvPr>
          <p:cNvCxnSpPr/>
          <p:nvPr/>
        </p:nvCxnSpPr>
        <p:spPr>
          <a:xfrm flipV="1">
            <a:off x="1480421" y="3188526"/>
            <a:ext cx="6515982" cy="2357575"/>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9475091-5DDC-4A8E-80A6-4E60CDCD7C35}"/>
              </a:ext>
            </a:extLst>
          </p:cNvPr>
          <p:cNvCxnSpPr>
            <a:cxnSpLocks/>
          </p:cNvCxnSpPr>
          <p:nvPr/>
        </p:nvCxnSpPr>
        <p:spPr>
          <a:xfrm flipV="1">
            <a:off x="1498799" y="4984957"/>
            <a:ext cx="6522456" cy="613891"/>
          </a:xfrm>
          <a:prstGeom prst="straightConnector1">
            <a:avLst/>
          </a:prstGeom>
          <a:ln w="63500">
            <a:solidFill>
              <a:schemeClr val="tx2">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FB62B1-4D65-4035-9321-A893F2EE0602}"/>
              </a:ext>
            </a:extLst>
          </p:cNvPr>
          <p:cNvSpPr txBox="1"/>
          <p:nvPr/>
        </p:nvSpPr>
        <p:spPr>
          <a:xfrm>
            <a:off x="8275570" y="2393960"/>
            <a:ext cx="2666878" cy="646163"/>
          </a:xfrm>
          <a:prstGeom prst="rect">
            <a:avLst/>
          </a:prstGeom>
          <a:noFill/>
        </p:spPr>
        <p:txBody>
          <a:bodyPr wrap="square" rtlCol="0">
            <a:spAutoFit/>
          </a:bodyPr>
          <a:lstStyle/>
          <a:p>
            <a:r>
              <a:rPr lang="en-US" sz="1799" b="1" dirty="0"/>
              <a:t>Expected Value Line Growth (Return)</a:t>
            </a:r>
          </a:p>
        </p:txBody>
      </p:sp>
      <p:sp>
        <p:nvSpPr>
          <p:cNvPr id="10" name="TextBox 9">
            <a:extLst>
              <a:ext uri="{FF2B5EF4-FFF2-40B4-BE49-F238E27FC236}">
                <a16:creationId xmlns:a16="http://schemas.microsoft.com/office/drawing/2014/main" id="{98BBA2E9-CD5A-4BF5-BE6C-02870B357A45}"/>
              </a:ext>
            </a:extLst>
          </p:cNvPr>
          <p:cNvSpPr txBox="1"/>
          <p:nvPr/>
        </p:nvSpPr>
        <p:spPr>
          <a:xfrm>
            <a:off x="7388902" y="2531826"/>
            <a:ext cx="1400577" cy="369236"/>
          </a:xfrm>
          <a:prstGeom prst="rect">
            <a:avLst/>
          </a:prstGeom>
          <a:noFill/>
        </p:spPr>
        <p:txBody>
          <a:bodyPr wrap="square" rtlCol="0">
            <a:spAutoFit/>
          </a:bodyPr>
          <a:lstStyle/>
          <a:p>
            <a:r>
              <a:rPr lang="en-US" sz="1799" b="1" dirty="0">
                <a:solidFill>
                  <a:srgbClr val="FF0000"/>
                </a:solidFill>
              </a:rPr>
              <a:t>EXIT</a:t>
            </a:r>
          </a:p>
        </p:txBody>
      </p:sp>
      <p:sp>
        <p:nvSpPr>
          <p:cNvPr id="13" name="TextBox 12">
            <a:extLst>
              <a:ext uri="{FF2B5EF4-FFF2-40B4-BE49-F238E27FC236}">
                <a16:creationId xmlns:a16="http://schemas.microsoft.com/office/drawing/2014/main" id="{950B8E6F-E2FE-4BBF-806B-693DF75568A8}"/>
              </a:ext>
            </a:extLst>
          </p:cNvPr>
          <p:cNvSpPr txBox="1"/>
          <p:nvPr/>
        </p:nvSpPr>
        <p:spPr>
          <a:xfrm>
            <a:off x="330132" y="5154293"/>
            <a:ext cx="1400577" cy="369236"/>
          </a:xfrm>
          <a:prstGeom prst="rect">
            <a:avLst/>
          </a:prstGeom>
          <a:noFill/>
        </p:spPr>
        <p:txBody>
          <a:bodyPr wrap="square" rtlCol="0">
            <a:spAutoFit/>
          </a:bodyPr>
          <a:lstStyle/>
          <a:p>
            <a:r>
              <a:rPr lang="en-US" sz="1799" b="1" dirty="0">
                <a:solidFill>
                  <a:srgbClr val="FF0000"/>
                </a:solidFill>
              </a:rPr>
              <a:t>ENTRY</a:t>
            </a:r>
          </a:p>
        </p:txBody>
      </p:sp>
      <p:cxnSp>
        <p:nvCxnSpPr>
          <p:cNvPr id="14" name="Straight Connector 13">
            <a:extLst>
              <a:ext uri="{FF2B5EF4-FFF2-40B4-BE49-F238E27FC236}">
                <a16:creationId xmlns:a16="http://schemas.microsoft.com/office/drawing/2014/main" id="{891DD674-C574-468B-83E6-2D52D65719FE}"/>
              </a:ext>
            </a:extLst>
          </p:cNvPr>
          <p:cNvCxnSpPr>
            <a:cxnSpLocks/>
          </p:cNvCxnSpPr>
          <p:nvPr/>
        </p:nvCxnSpPr>
        <p:spPr>
          <a:xfrm flipH="1">
            <a:off x="8039633" y="2431368"/>
            <a:ext cx="67936" cy="3129829"/>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AE4CC0C-8A88-4D55-B16C-0A303E7CC19C}"/>
              </a:ext>
            </a:extLst>
          </p:cNvPr>
          <p:cNvSpPr txBox="1"/>
          <p:nvPr/>
        </p:nvSpPr>
        <p:spPr>
          <a:xfrm>
            <a:off x="599132" y="5754637"/>
            <a:ext cx="2666878" cy="646163"/>
          </a:xfrm>
          <a:prstGeom prst="rect">
            <a:avLst/>
          </a:prstGeom>
          <a:noFill/>
        </p:spPr>
        <p:txBody>
          <a:bodyPr wrap="square" rtlCol="0">
            <a:spAutoFit/>
          </a:bodyPr>
          <a:lstStyle/>
          <a:p>
            <a:r>
              <a:rPr lang="en-US" sz="1799" b="1" dirty="0"/>
              <a:t>Initial</a:t>
            </a:r>
          </a:p>
          <a:p>
            <a:r>
              <a:rPr lang="en-US" sz="1799" b="1" dirty="0"/>
              <a:t>Investment</a:t>
            </a:r>
          </a:p>
        </p:txBody>
      </p:sp>
      <p:sp>
        <p:nvSpPr>
          <p:cNvPr id="17" name="TextBox 16">
            <a:extLst>
              <a:ext uri="{FF2B5EF4-FFF2-40B4-BE49-F238E27FC236}">
                <a16:creationId xmlns:a16="http://schemas.microsoft.com/office/drawing/2014/main" id="{A8927D96-566D-443D-976F-2CB000B7EC9A}"/>
              </a:ext>
            </a:extLst>
          </p:cNvPr>
          <p:cNvSpPr txBox="1"/>
          <p:nvPr/>
        </p:nvSpPr>
        <p:spPr>
          <a:xfrm>
            <a:off x="8423746" y="4984956"/>
            <a:ext cx="2666878" cy="369236"/>
          </a:xfrm>
          <a:prstGeom prst="rect">
            <a:avLst/>
          </a:prstGeom>
          <a:noFill/>
        </p:spPr>
        <p:txBody>
          <a:bodyPr wrap="square" rtlCol="0">
            <a:spAutoFit/>
          </a:bodyPr>
          <a:lstStyle/>
          <a:p>
            <a:r>
              <a:rPr lang="en-US" sz="1799" b="1" dirty="0"/>
              <a:t>Risk-Free Rate</a:t>
            </a:r>
          </a:p>
        </p:txBody>
      </p:sp>
      <p:sp>
        <p:nvSpPr>
          <p:cNvPr id="2" name="Right Brace 1">
            <a:extLst>
              <a:ext uri="{FF2B5EF4-FFF2-40B4-BE49-F238E27FC236}">
                <a16:creationId xmlns:a16="http://schemas.microsoft.com/office/drawing/2014/main" id="{D920EC94-E97D-4AA4-920B-B6D0D6272357}"/>
              </a:ext>
            </a:extLst>
          </p:cNvPr>
          <p:cNvSpPr/>
          <p:nvPr/>
        </p:nvSpPr>
        <p:spPr>
          <a:xfrm>
            <a:off x="8107570" y="3052715"/>
            <a:ext cx="632352" cy="1932242"/>
          </a:xfrm>
          <a:prstGeom prst="rightBrace">
            <a:avLst/>
          </a:prstGeom>
          <a:ln w="79375">
            <a:solidFill>
              <a:srgbClr val="FF0000">
                <a:alpha val="99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99" dirty="0"/>
          </a:p>
        </p:txBody>
      </p:sp>
      <p:sp>
        <p:nvSpPr>
          <p:cNvPr id="15" name="TextBox 14">
            <a:extLst>
              <a:ext uri="{FF2B5EF4-FFF2-40B4-BE49-F238E27FC236}">
                <a16:creationId xmlns:a16="http://schemas.microsoft.com/office/drawing/2014/main" id="{F4F473C3-FDE4-48E1-8D26-0A73C50309EC}"/>
              </a:ext>
            </a:extLst>
          </p:cNvPr>
          <p:cNvSpPr txBox="1"/>
          <p:nvPr/>
        </p:nvSpPr>
        <p:spPr>
          <a:xfrm>
            <a:off x="9134745" y="3834218"/>
            <a:ext cx="2666878" cy="369236"/>
          </a:xfrm>
          <a:prstGeom prst="rect">
            <a:avLst/>
          </a:prstGeom>
          <a:noFill/>
        </p:spPr>
        <p:txBody>
          <a:bodyPr wrap="square" rtlCol="0">
            <a:spAutoFit/>
          </a:bodyPr>
          <a:lstStyle/>
          <a:p>
            <a:r>
              <a:rPr lang="en-US" sz="1799" b="1" dirty="0">
                <a:solidFill>
                  <a:srgbClr val="FF0000"/>
                </a:solidFill>
              </a:rPr>
              <a:t>Risk Premium</a:t>
            </a:r>
          </a:p>
        </p:txBody>
      </p:sp>
      <p:sp>
        <p:nvSpPr>
          <p:cNvPr id="4" name="Freeform: Shape 3">
            <a:extLst>
              <a:ext uri="{FF2B5EF4-FFF2-40B4-BE49-F238E27FC236}">
                <a16:creationId xmlns:a16="http://schemas.microsoft.com/office/drawing/2014/main" id="{FB039412-27B9-4173-B414-49E3E5B244D7}"/>
              </a:ext>
            </a:extLst>
          </p:cNvPr>
          <p:cNvSpPr/>
          <p:nvPr/>
        </p:nvSpPr>
        <p:spPr>
          <a:xfrm>
            <a:off x="1519021" y="2976657"/>
            <a:ext cx="6597311" cy="3118211"/>
          </a:xfrm>
          <a:custGeom>
            <a:avLst/>
            <a:gdLst>
              <a:gd name="connsiteX0" fmla="*/ 0 w 6599029"/>
              <a:gd name="connsiteY0" fmla="*/ 2423122 h 3119023"/>
              <a:gd name="connsiteX1" fmla="*/ 398760 w 6599029"/>
              <a:gd name="connsiteY1" fmla="*/ 1818106 h 3119023"/>
              <a:gd name="connsiteX2" fmla="*/ 605016 w 6599029"/>
              <a:gd name="connsiteY2" fmla="*/ 2010611 h 3119023"/>
              <a:gd name="connsiteX3" fmla="*/ 1168781 w 6599029"/>
              <a:gd name="connsiteY3" fmla="*/ 1364343 h 3119023"/>
              <a:gd name="connsiteX4" fmla="*/ 1278785 w 6599029"/>
              <a:gd name="connsiteY4" fmla="*/ 2209991 h 3119023"/>
              <a:gd name="connsiteX5" fmla="*/ 1656920 w 6599029"/>
              <a:gd name="connsiteY5" fmla="*/ 1302466 h 3119023"/>
              <a:gd name="connsiteX6" fmla="*/ 1870051 w 6599029"/>
              <a:gd name="connsiteY6" fmla="*/ 3110641 h 3119023"/>
              <a:gd name="connsiteX7" fmla="*/ 2296312 w 6599029"/>
              <a:gd name="connsiteY7" fmla="*/ 2017486 h 3119023"/>
              <a:gd name="connsiteX8" fmla="*/ 2509443 w 6599029"/>
              <a:gd name="connsiteY8" fmla="*/ 2980012 h 3119023"/>
              <a:gd name="connsiteX9" fmla="*/ 3135085 w 6599029"/>
              <a:gd name="connsiteY9" fmla="*/ 553071 h 3119023"/>
              <a:gd name="connsiteX10" fmla="*/ 3595723 w 6599029"/>
              <a:gd name="connsiteY10" fmla="*/ 1797480 h 3119023"/>
              <a:gd name="connsiteX11" fmla="*/ 3932607 w 6599029"/>
              <a:gd name="connsiteY11" fmla="*/ 1323092 h 3119023"/>
              <a:gd name="connsiteX12" fmla="*/ 4235115 w 6599029"/>
              <a:gd name="connsiteY12" fmla="*/ 1625600 h 3119023"/>
              <a:gd name="connsiteX13" fmla="*/ 4482622 w 6599029"/>
              <a:gd name="connsiteY13" fmla="*/ 443068 h 3119023"/>
              <a:gd name="connsiteX14" fmla="*/ 4723254 w 6599029"/>
              <a:gd name="connsiteY14" fmla="*/ 546196 h 3119023"/>
              <a:gd name="connsiteX15" fmla="*/ 4860757 w 6599029"/>
              <a:gd name="connsiteY15" fmla="*/ 333065 h 3119023"/>
              <a:gd name="connsiteX16" fmla="*/ 5170141 w 6599029"/>
              <a:gd name="connsiteY16" fmla="*/ 986208 h 3119023"/>
              <a:gd name="connsiteX17" fmla="*/ 5713281 w 6599029"/>
              <a:gd name="connsiteY17" fmla="*/ 195561 h 3119023"/>
              <a:gd name="connsiteX18" fmla="*/ 6160168 w 6599029"/>
              <a:gd name="connsiteY18" fmla="*/ 841829 h 3119023"/>
              <a:gd name="connsiteX19" fmla="*/ 6572679 w 6599029"/>
              <a:gd name="connsiteY19" fmla="*/ 58057 h 3119023"/>
              <a:gd name="connsiteX20" fmla="*/ 6558929 w 6599029"/>
              <a:gd name="connsiteY20" fmla="*/ 58057 h 3119023"/>
              <a:gd name="connsiteX21" fmla="*/ 6558929 w 6599029"/>
              <a:gd name="connsiteY21" fmla="*/ 64933 h 311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99029" h="3119023">
                <a:moveTo>
                  <a:pt x="0" y="2423122"/>
                </a:moveTo>
                <a:cubicBezTo>
                  <a:pt x="148962" y="2154990"/>
                  <a:pt x="297924" y="1886858"/>
                  <a:pt x="398760" y="1818106"/>
                </a:cubicBezTo>
                <a:cubicBezTo>
                  <a:pt x="499596" y="1749354"/>
                  <a:pt x="476679" y="2086238"/>
                  <a:pt x="605016" y="2010611"/>
                </a:cubicBezTo>
                <a:cubicBezTo>
                  <a:pt x="733353" y="1934984"/>
                  <a:pt x="1056486" y="1331113"/>
                  <a:pt x="1168781" y="1364343"/>
                </a:cubicBezTo>
                <a:cubicBezTo>
                  <a:pt x="1281076" y="1397573"/>
                  <a:pt x="1197429" y="2220304"/>
                  <a:pt x="1278785" y="2209991"/>
                </a:cubicBezTo>
                <a:cubicBezTo>
                  <a:pt x="1360141" y="2199678"/>
                  <a:pt x="1558376" y="1152358"/>
                  <a:pt x="1656920" y="1302466"/>
                </a:cubicBezTo>
                <a:cubicBezTo>
                  <a:pt x="1755464" y="1452574"/>
                  <a:pt x="1763486" y="2991471"/>
                  <a:pt x="1870051" y="3110641"/>
                </a:cubicBezTo>
                <a:cubicBezTo>
                  <a:pt x="1976616" y="3229811"/>
                  <a:pt x="2189747" y="2039257"/>
                  <a:pt x="2296312" y="2017486"/>
                </a:cubicBezTo>
                <a:cubicBezTo>
                  <a:pt x="2402877" y="1995715"/>
                  <a:pt x="2369648" y="3224081"/>
                  <a:pt x="2509443" y="2980012"/>
                </a:cubicBezTo>
                <a:cubicBezTo>
                  <a:pt x="2649239" y="2735943"/>
                  <a:pt x="2954038" y="750160"/>
                  <a:pt x="3135085" y="553071"/>
                </a:cubicBezTo>
                <a:cubicBezTo>
                  <a:pt x="3316132" y="355982"/>
                  <a:pt x="3462803" y="1669143"/>
                  <a:pt x="3595723" y="1797480"/>
                </a:cubicBezTo>
                <a:cubicBezTo>
                  <a:pt x="3728643" y="1925817"/>
                  <a:pt x="3826042" y="1351739"/>
                  <a:pt x="3932607" y="1323092"/>
                </a:cubicBezTo>
                <a:cubicBezTo>
                  <a:pt x="4039172" y="1294445"/>
                  <a:pt x="4143446" y="1772271"/>
                  <a:pt x="4235115" y="1625600"/>
                </a:cubicBezTo>
                <a:cubicBezTo>
                  <a:pt x="4326784" y="1478929"/>
                  <a:pt x="4401266" y="622969"/>
                  <a:pt x="4482622" y="443068"/>
                </a:cubicBezTo>
                <a:cubicBezTo>
                  <a:pt x="4563978" y="263167"/>
                  <a:pt x="4660232" y="564530"/>
                  <a:pt x="4723254" y="546196"/>
                </a:cubicBezTo>
                <a:cubicBezTo>
                  <a:pt x="4786276" y="527862"/>
                  <a:pt x="4786276" y="259730"/>
                  <a:pt x="4860757" y="333065"/>
                </a:cubicBezTo>
                <a:cubicBezTo>
                  <a:pt x="4935238" y="406400"/>
                  <a:pt x="5028054" y="1009125"/>
                  <a:pt x="5170141" y="986208"/>
                </a:cubicBezTo>
                <a:cubicBezTo>
                  <a:pt x="5312228" y="963291"/>
                  <a:pt x="5548276" y="219624"/>
                  <a:pt x="5713281" y="195561"/>
                </a:cubicBezTo>
                <a:cubicBezTo>
                  <a:pt x="5878286" y="171498"/>
                  <a:pt x="6016935" y="864746"/>
                  <a:pt x="6160168" y="841829"/>
                </a:cubicBezTo>
                <a:cubicBezTo>
                  <a:pt x="6303401" y="818912"/>
                  <a:pt x="6506219" y="188686"/>
                  <a:pt x="6572679" y="58057"/>
                </a:cubicBezTo>
                <a:cubicBezTo>
                  <a:pt x="6639139" y="-72572"/>
                  <a:pt x="6558929" y="58057"/>
                  <a:pt x="6558929" y="58057"/>
                </a:cubicBezTo>
                <a:cubicBezTo>
                  <a:pt x="6556637" y="59203"/>
                  <a:pt x="6557783" y="62068"/>
                  <a:pt x="6558929" y="64933"/>
                </a:cubicBezTo>
              </a:path>
            </a:pathLst>
          </a:custGeom>
          <a:noFill/>
          <a:ln w="31750" cap="flat">
            <a:solidFill>
              <a:srgbClr val="FF0000"/>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9" name="TextBox 8">
            <a:extLst>
              <a:ext uri="{FF2B5EF4-FFF2-40B4-BE49-F238E27FC236}">
                <a16:creationId xmlns:a16="http://schemas.microsoft.com/office/drawing/2014/main" id="{2548C6D3-6DE4-4A82-A1E8-5AF6A4EAECBD}"/>
              </a:ext>
            </a:extLst>
          </p:cNvPr>
          <p:cNvSpPr txBox="1"/>
          <p:nvPr/>
        </p:nvSpPr>
        <p:spPr>
          <a:xfrm>
            <a:off x="3682676" y="2801350"/>
            <a:ext cx="1378161" cy="646163"/>
          </a:xfrm>
          <a:prstGeom prst="rect">
            <a:avLst/>
          </a:prstGeom>
          <a:noFill/>
        </p:spPr>
        <p:txBody>
          <a:bodyPr wrap="square" rtlCol="0">
            <a:spAutoFit/>
          </a:bodyPr>
          <a:lstStyle/>
          <a:p>
            <a:r>
              <a:rPr lang="en-US" sz="1799" dirty="0">
                <a:solidFill>
                  <a:srgbClr val="FF0000"/>
                </a:solidFill>
              </a:rPr>
              <a:t>Risk (Volatility)</a:t>
            </a:r>
          </a:p>
        </p:txBody>
      </p:sp>
      <p:sp>
        <p:nvSpPr>
          <p:cNvPr id="18" name="TextBox 17">
            <a:extLst>
              <a:ext uri="{FF2B5EF4-FFF2-40B4-BE49-F238E27FC236}">
                <a16:creationId xmlns:a16="http://schemas.microsoft.com/office/drawing/2014/main" id="{F905E2E4-C70E-468F-BCDB-EC314B7463E8}"/>
              </a:ext>
            </a:extLst>
          </p:cNvPr>
          <p:cNvSpPr txBox="1"/>
          <p:nvPr/>
        </p:nvSpPr>
        <p:spPr>
          <a:xfrm>
            <a:off x="1141412" y="381000"/>
            <a:ext cx="8534400" cy="523220"/>
          </a:xfrm>
          <a:prstGeom prst="rect">
            <a:avLst/>
          </a:prstGeom>
          <a:noFill/>
        </p:spPr>
        <p:txBody>
          <a:bodyPr wrap="square" rtlCol="0">
            <a:spAutoFit/>
          </a:bodyPr>
          <a:lstStyle/>
          <a:p>
            <a:r>
              <a:rPr lang="en-US" sz="2800" b="1" dirty="0"/>
              <a:t>INVESTMENTS, FINANCE AND CREDIT OVERVIEW</a:t>
            </a:r>
          </a:p>
        </p:txBody>
      </p:sp>
    </p:spTree>
    <p:extLst>
      <p:ext uri="{BB962C8B-B14F-4D97-AF65-F5344CB8AC3E}">
        <p14:creationId xmlns:p14="http://schemas.microsoft.com/office/powerpoint/2010/main" val="4285433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20AE-4307-4CB0-9C27-C6DB9B166434}"/>
              </a:ext>
            </a:extLst>
          </p:cNvPr>
          <p:cNvSpPr>
            <a:spLocks noGrp="1"/>
          </p:cNvSpPr>
          <p:nvPr>
            <p:ph type="title"/>
          </p:nvPr>
        </p:nvSpPr>
        <p:spPr>
          <a:xfrm>
            <a:off x="684212" y="304800"/>
            <a:ext cx="3596607" cy="2667000"/>
          </a:xfrm>
        </p:spPr>
        <p:txBody>
          <a:bodyPr anchor="b">
            <a:normAutofit/>
          </a:bodyPr>
          <a:lstStyle/>
          <a:p>
            <a:r>
              <a:rPr lang="en-US" b="1" dirty="0"/>
              <a:t>Measuring Return and Quantifying Risk</a:t>
            </a:r>
          </a:p>
        </p:txBody>
      </p:sp>
      <p:sp>
        <p:nvSpPr>
          <p:cNvPr id="3" name="Content Placeholder 2">
            <a:extLst>
              <a:ext uri="{FF2B5EF4-FFF2-40B4-BE49-F238E27FC236}">
                <a16:creationId xmlns:a16="http://schemas.microsoft.com/office/drawing/2014/main" id="{2BC9B795-308D-4539-89A4-5D7A2FE055B6}"/>
              </a:ext>
            </a:extLst>
          </p:cNvPr>
          <p:cNvSpPr>
            <a:spLocks noGrp="1"/>
          </p:cNvSpPr>
          <p:nvPr>
            <p:ph type="body" sz="half" idx="2"/>
          </p:nvPr>
        </p:nvSpPr>
        <p:spPr>
          <a:xfrm>
            <a:off x="4951414" y="644894"/>
            <a:ext cx="3581399" cy="1371600"/>
          </a:xfrm>
        </p:spPr>
        <p:txBody>
          <a:bodyPr>
            <a:normAutofit/>
          </a:bodyPr>
          <a:lstStyle/>
          <a:p>
            <a:r>
              <a:rPr lang="en-US" b="1" dirty="0"/>
              <a:t>Historical Analysis Method</a:t>
            </a:r>
          </a:p>
          <a:p>
            <a:pPr marL="0" indent="0">
              <a:buNone/>
            </a:pPr>
            <a:endParaRPr lang="en-US" dirty="0"/>
          </a:p>
        </p:txBody>
      </p:sp>
      <p:pic>
        <p:nvPicPr>
          <p:cNvPr id="4" name="Picture 3">
            <a:extLst>
              <a:ext uri="{FF2B5EF4-FFF2-40B4-BE49-F238E27FC236}">
                <a16:creationId xmlns:a16="http://schemas.microsoft.com/office/drawing/2014/main" id="{8575A983-E0FA-46D3-A887-1682031A46FF}"/>
              </a:ext>
            </a:extLst>
          </p:cNvPr>
          <p:cNvPicPr>
            <a:picLocks noChangeAspect="1"/>
          </p:cNvPicPr>
          <p:nvPr/>
        </p:nvPicPr>
        <p:blipFill>
          <a:blip r:embed="rId2"/>
          <a:stretch>
            <a:fillRect/>
          </a:stretch>
        </p:blipFill>
        <p:spPr>
          <a:xfrm>
            <a:off x="4951414" y="1330694"/>
            <a:ext cx="6400800" cy="4044211"/>
          </a:xfrm>
          <a:prstGeom prst="rect">
            <a:avLst/>
          </a:prstGeom>
          <a:solidFill>
            <a:schemeClr val="tx2"/>
          </a:solidFill>
        </p:spPr>
      </p:pic>
      <p:pic>
        <p:nvPicPr>
          <p:cNvPr id="5" name="Picture 4">
            <a:extLst>
              <a:ext uri="{FF2B5EF4-FFF2-40B4-BE49-F238E27FC236}">
                <a16:creationId xmlns:a16="http://schemas.microsoft.com/office/drawing/2014/main" id="{C0116E0C-4A87-4104-A006-DB13C4444985}"/>
              </a:ext>
            </a:extLst>
          </p:cNvPr>
          <p:cNvPicPr>
            <a:picLocks noChangeAspect="1"/>
          </p:cNvPicPr>
          <p:nvPr/>
        </p:nvPicPr>
        <p:blipFill>
          <a:blip r:embed="rId3"/>
          <a:stretch>
            <a:fillRect/>
          </a:stretch>
        </p:blipFill>
        <p:spPr>
          <a:xfrm>
            <a:off x="836611" y="3133747"/>
            <a:ext cx="3745642" cy="2251370"/>
          </a:xfrm>
          <a:prstGeom prst="rect">
            <a:avLst/>
          </a:prstGeom>
        </p:spPr>
      </p:pic>
    </p:spTree>
    <p:extLst>
      <p:ext uri="{BB962C8B-B14F-4D97-AF65-F5344CB8AC3E}">
        <p14:creationId xmlns:p14="http://schemas.microsoft.com/office/powerpoint/2010/main" val="844833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D0A75D1-ECD9-4C60-A6AC-40BBD61BF4CC}"/>
              </a:ext>
            </a:extLst>
          </p:cNvPr>
          <p:cNvPicPr>
            <a:picLocks noGrp="1" noChangeAspect="1"/>
          </p:cNvPicPr>
          <p:nvPr>
            <p:ph idx="1"/>
          </p:nvPr>
        </p:nvPicPr>
        <p:blipFill>
          <a:blip r:embed="rId2"/>
          <a:stretch>
            <a:fillRect/>
          </a:stretch>
        </p:blipFill>
        <p:spPr>
          <a:xfrm>
            <a:off x="1098431" y="68263"/>
            <a:ext cx="9991963" cy="6721475"/>
          </a:xfrm>
          <a:prstGeom prst="rect">
            <a:avLst/>
          </a:prstGeom>
          <a:solidFill>
            <a:schemeClr val="accent1">
              <a:tint val="20000"/>
            </a:schemeClr>
          </a:solidFill>
        </p:spPr>
      </p:pic>
    </p:spTree>
    <p:extLst>
      <p:ext uri="{BB962C8B-B14F-4D97-AF65-F5344CB8AC3E}">
        <p14:creationId xmlns:p14="http://schemas.microsoft.com/office/powerpoint/2010/main" val="333007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1889</TotalTime>
  <Words>2550</Words>
  <Application>Microsoft Office PowerPoint</Application>
  <PresentationFormat>Custom</PresentationFormat>
  <Paragraphs>145</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Cambria Math</vt:lpstr>
      <vt:lpstr>Corbel</vt:lpstr>
      <vt:lpstr>Digital Blue Tunnel 16x9</vt:lpstr>
      <vt:lpstr>Beta Coefficient, R-Squared, and Regression Analysis</vt:lpstr>
      <vt:lpstr>Last Week’s Review</vt:lpstr>
      <vt:lpstr>INTRO TO INVESTMENTS, FINANCE &amp; CREDIT  PORTFOLIO ANALYSIS CONCEPTS Risk, Return, Time and Allocation</vt:lpstr>
      <vt:lpstr>PowerPoint Presentation</vt:lpstr>
      <vt:lpstr>PowerPoint Presentation</vt:lpstr>
      <vt:lpstr>PowerPoint Presentation</vt:lpstr>
      <vt:lpstr>PowerPoint Presentation</vt:lpstr>
      <vt:lpstr>Measuring Return and Quantifying Risk</vt:lpstr>
      <vt:lpstr>PowerPoint Presentation</vt:lpstr>
      <vt:lpstr>Return, Return Expectation, Risk and Allocation </vt:lpstr>
      <vt:lpstr>Efficient Frontier at Different Correlation Levels</vt:lpstr>
      <vt:lpstr>Efficient Frontier at Different Correlation Levels</vt:lpstr>
      <vt:lpstr>Efficient Frontier at Different Correlation Levels</vt:lpstr>
      <vt:lpstr>Efficient Frontier at Different Correlation Levels</vt:lpstr>
      <vt:lpstr>Efficient Frontier at Different Correlation Levels</vt:lpstr>
      <vt:lpstr>Efficient Frontier at Different Correlation Levels Historical Analysis</vt:lpstr>
      <vt:lpstr> Portfolio Efficiency to Optimization</vt:lpstr>
      <vt:lpstr>BACK TO THE INVESTMENT BASICS   Measuring Return and Return Expectation</vt:lpstr>
      <vt:lpstr>Calculating Beta via Regression Analysis:  An Analytical Introduction</vt:lpstr>
      <vt:lpstr>Introduction to Linear Regression and Beta Coefficient</vt:lpstr>
      <vt:lpstr>Beta Coefficient</vt:lpstr>
      <vt:lpstr>Beta Coefficient</vt:lpstr>
      <vt:lpstr>Regression and ANOVA</vt:lpstr>
      <vt:lpstr>Regression Analysis, R-squared, and the Analysis of Variance (ANOVA) Using Excel</vt:lpstr>
      <vt:lpstr>Regression Statistics</vt:lpstr>
      <vt:lpstr>ANOVA</vt:lpstr>
      <vt:lpstr>ANOVA</vt:lpstr>
      <vt:lpstr>Regression Coefficients</vt:lpstr>
      <vt:lpstr>Regression Coefficients</vt:lpstr>
      <vt:lpstr>Excel Formulas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Beta Coefficient, R-Squared, and Regression Analysis</dc:title>
  <dc:creator>Chris Droussiotis</dc:creator>
  <cp:lastModifiedBy>Chris Droussiotis</cp:lastModifiedBy>
  <cp:revision>8</cp:revision>
  <dcterms:created xsi:type="dcterms:W3CDTF">2020-06-23T02:07:24Z</dcterms:created>
  <dcterms:modified xsi:type="dcterms:W3CDTF">2023-02-05T14:01:51Z</dcterms:modified>
</cp:coreProperties>
</file>