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handoutMasterIdLst>
    <p:handoutMasterId r:id="rId19"/>
  </p:handoutMasterIdLst>
  <p:sldIdLst>
    <p:sldId id="265" r:id="rId2"/>
    <p:sldId id="310" r:id="rId3"/>
    <p:sldId id="430" r:id="rId4"/>
    <p:sldId id="369" r:id="rId5"/>
    <p:sldId id="403" r:id="rId6"/>
    <p:sldId id="431" r:id="rId7"/>
    <p:sldId id="432" r:id="rId8"/>
    <p:sldId id="433" r:id="rId9"/>
    <p:sldId id="434" r:id="rId10"/>
    <p:sldId id="347" r:id="rId11"/>
    <p:sldId id="435" r:id="rId12"/>
    <p:sldId id="436" r:id="rId13"/>
    <p:sldId id="437" r:id="rId14"/>
    <p:sldId id="438" r:id="rId15"/>
    <p:sldId id="439" r:id="rId16"/>
    <p:sldId id="355" r:id="rId17"/>
  </p:sldIdLst>
  <p:sldSz cx="12188825" cy="6858000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21" autoAdjust="0"/>
    <p:restoredTop sz="94690" autoAdjust="0"/>
  </p:normalViewPr>
  <p:slideViewPr>
    <p:cSldViewPr showGuides="1">
      <p:cViewPr varScale="1">
        <p:scale>
          <a:sx n="112" d="100"/>
          <a:sy n="112" d="100"/>
        </p:scale>
        <p:origin x="126" y="13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9/16/2024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9/16/2024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654" y="1447801"/>
            <a:ext cx="8823360" cy="3329581"/>
          </a:xfrm>
        </p:spPr>
        <p:txBody>
          <a:bodyPr anchor="b"/>
          <a:lstStyle>
            <a:lvl1pPr>
              <a:defRPr sz="71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654" y="4777380"/>
            <a:ext cx="8823360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09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4800587"/>
            <a:ext cx="8823359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654" y="685800"/>
            <a:ext cx="8823360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5" y="5367325"/>
            <a:ext cx="882335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9/16/2024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60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1447800"/>
            <a:ext cx="8823361" cy="1981200"/>
          </a:xfrm>
        </p:spPr>
        <p:txBody>
          <a:bodyPr/>
          <a:lstStyle>
            <a:lvl1pPr>
              <a:defRPr sz="47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8823361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042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391" y="1447800"/>
            <a:ext cx="7997232" cy="2323374"/>
          </a:xfrm>
        </p:spPr>
        <p:txBody>
          <a:bodyPr/>
          <a:lstStyle>
            <a:lvl1pPr>
              <a:defRPr sz="47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29898" y="3771174"/>
            <a:ext cx="7277753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4350657"/>
            <a:ext cx="8823361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061" y="971253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28060" y="2613787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3624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3" y="3124201"/>
            <a:ext cx="8823362" cy="1653180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1" cy="860400"/>
          </a:xfrm>
        </p:spPr>
        <p:txBody>
          <a:bodyPr anchor="t"/>
          <a:lstStyle>
            <a:lvl1pPr marL="0" indent="0" algn="l">
              <a:buNone/>
              <a:defRPr sz="1999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237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782" y="1981200"/>
            <a:ext cx="294609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293" y="2667000"/>
            <a:ext cx="292658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2648" y="1981200"/>
            <a:ext cx="2935476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2097" y="2667000"/>
            <a:ext cx="294602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1981200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2845" y="2667000"/>
            <a:ext cx="2931349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9/16/2024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973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293" y="4250949"/>
            <a:ext cx="293928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293" y="2209800"/>
            <a:ext cx="293928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293" y="4827212"/>
            <a:ext cx="2939284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8363" y="4250949"/>
            <a:ext cx="292976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8362" y="2209800"/>
            <a:ext cx="292976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7009" y="4827211"/>
            <a:ext cx="293364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4250949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2844" y="2209800"/>
            <a:ext cx="2931349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2720" y="4827209"/>
            <a:ext cx="293523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9/16/2024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867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79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2050" y="430214"/>
            <a:ext cx="1752145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294" y="887414"/>
            <a:ext cx="7421216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30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95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2861734"/>
            <a:ext cx="8823359" cy="1915647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0" cy="860400"/>
          </a:xfrm>
        </p:spPr>
        <p:txBody>
          <a:bodyPr anchor="t"/>
          <a:lstStyle>
            <a:lvl1pPr marL="0" indent="0" algn="l">
              <a:buNone/>
              <a:defRPr sz="1999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99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025" y="2060576"/>
            <a:ext cx="4395194" cy="4195763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3021" y="2056093"/>
            <a:ext cx="4395196" cy="4200245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35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6" y="1905000"/>
            <a:ext cx="439519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025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3023" y="1905000"/>
            <a:ext cx="439519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3023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55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16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28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2" y="1447800"/>
            <a:ext cx="3400178" cy="1447800"/>
          </a:xfrm>
        </p:spPr>
        <p:txBody>
          <a:bodyPr anchor="b"/>
          <a:lstStyle>
            <a:lvl1pPr algn="l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370" y="1447800"/>
            <a:ext cx="5194644" cy="4572000"/>
          </a:xfrm>
        </p:spPr>
        <p:txBody>
          <a:bodyPr anchor="ctr">
            <a:normAutofit/>
          </a:bodyPr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3" y="3129281"/>
            <a:ext cx="340017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21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606" y="1854192"/>
            <a:ext cx="5091580" cy="1574808"/>
          </a:xfrm>
        </p:spPr>
        <p:txBody>
          <a:bodyPr anchor="b">
            <a:normAutofit/>
          </a:bodyPr>
          <a:lstStyle>
            <a:lvl1pPr algn="l">
              <a:defRPr sz="35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7736" y="1143000"/>
            <a:ext cx="3199567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5083655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9/16/2024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85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4035961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522016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6770" y="1676400"/>
            <a:ext cx="2818666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7330" y="1"/>
            <a:ext cx="1602969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3637" y="6096000"/>
            <a:ext cx="99347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5" y="2052919"/>
            <a:ext cx="894421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49844" y="295730"/>
            <a:ext cx="837981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799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8219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063" rtl="0" eaLnBrk="1" latinLnBrk="0" hangingPunct="1">
        <a:spcBef>
          <a:spcPct val="0"/>
        </a:spcBef>
        <a:buNone/>
        <a:defRPr sz="4199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99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799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524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5960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015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770" y="1676400"/>
            <a:ext cx="2818665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7328" y="0"/>
            <a:ext cx="1602970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3636" y="6096000"/>
            <a:ext cx="993476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5093" y="0"/>
            <a:ext cx="685622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31322" y="609600"/>
            <a:ext cx="6186578" cy="162232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defTabSz="457200"/>
            <a:r>
              <a:rPr lang="en-US" sz="4200" dirty="0">
                <a:solidFill>
                  <a:srgbClr val="EBEBEB"/>
                </a:solidFill>
              </a:rPr>
              <a:t>Chapter 2: Credit Markets and Macroeconomics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78FECF-67C0-4E2F-88CA-A22E86A869CF}"/>
              </a:ext>
            </a:extLst>
          </p:cNvPr>
          <p:cNvSpPr txBox="1"/>
          <p:nvPr/>
        </p:nvSpPr>
        <p:spPr>
          <a:xfrm>
            <a:off x="2055812" y="5556591"/>
            <a:ext cx="4321905" cy="953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Chapter 2</a:t>
            </a: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“Credit Risk Management &amp; Analysis”</a:t>
            </a:r>
          </a:p>
        </p:txBody>
      </p:sp>
      <p:sp>
        <p:nvSpPr>
          <p:cNvPr id="23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4146" y="-1"/>
            <a:ext cx="559327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culator, pen, compass, money and a paper with graphs printed on it">
            <a:extLst>
              <a:ext uri="{FF2B5EF4-FFF2-40B4-BE49-F238E27FC236}">
                <a16:creationId xmlns:a16="http://schemas.microsoft.com/office/drawing/2014/main" id="{9617D043-1A7C-AE2E-0D68-E6463EA0014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315" r="26092" b="-2"/>
          <a:stretch/>
        </p:blipFill>
        <p:spPr>
          <a:xfrm>
            <a:off x="7227292" y="1"/>
            <a:ext cx="4961952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AF4DF4-8FCF-5F65-61EC-F64E577A57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366" y="4378744"/>
            <a:ext cx="1800446" cy="224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9012" y="228600"/>
            <a:ext cx="9144001" cy="762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Syndication Process of Loan Market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17612" y="1219201"/>
            <a:ext cx="9829799" cy="4800600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pPr lvl="1"/>
            <a:endParaRPr lang="en-US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73F188-E813-4D72-A5D3-0D504D11E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4" y="1257010"/>
            <a:ext cx="7467598" cy="509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69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5093" y="0"/>
            <a:ext cx="685622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7668" y="1460230"/>
            <a:ext cx="3471156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12189242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6612" y="2362200"/>
            <a:ext cx="8991600" cy="3733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b="1" dirty="0"/>
              <a:t>Loan Participation and Silent Participation: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Signatory v non-signatory to Loan Documents (Loan Docs)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b="1" dirty="0"/>
              <a:t>Loan Assignment: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A lender may assign rights and obligations to an assignee (obligations to fund can be tricky)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b="1" dirty="0"/>
              <a:t>Most-favored Nation: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Protects participants and assignees from new loan issues to borrower at higher rates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Participants and assignees will get a step-up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b="1" dirty="0"/>
              <a:t>Sunset Provisions: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Expiration of MFN up to 90 or 180 days from original loan date</a:t>
            </a:r>
          </a:p>
        </p:txBody>
      </p:sp>
      <p:sp>
        <p:nvSpPr>
          <p:cNvPr id="10" name="Title 12">
            <a:extLst>
              <a:ext uri="{FF2B5EF4-FFF2-40B4-BE49-F238E27FC236}">
                <a16:creationId xmlns:a16="http://schemas.microsoft.com/office/drawing/2014/main" id="{F8EB79CD-D7C8-4368-9726-272D15082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251681"/>
            <a:ext cx="9448800" cy="140053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Secondary Market Loan Terms</a:t>
            </a:r>
          </a:p>
        </p:txBody>
      </p:sp>
    </p:spTree>
    <p:extLst>
      <p:ext uri="{BB962C8B-B14F-4D97-AF65-F5344CB8AC3E}">
        <p14:creationId xmlns:p14="http://schemas.microsoft.com/office/powerpoint/2010/main" val="2740621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5093" y="0"/>
            <a:ext cx="685622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7668" y="1460230"/>
            <a:ext cx="3471156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12189242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6612" y="2362199"/>
            <a:ext cx="8991600" cy="42441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b="1" dirty="0"/>
              <a:t>IG = Better than BBB-: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“Make-whole” v Call Premium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Prepayment penalty to compensate lender /investor if rates have moved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Non-IG will have a 5% call premium – 5% prepayment fee in the event of refinancing as the borrower's credit improves, they will want to refi, this compensates the lender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b="1" dirty="0"/>
              <a:t>Non-Investment-Grade Bonds / High Yield Bonds (CCC to BB+):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Market developed in 1980s by Drexel Burnham Lambert – Mike Milken – at one point prior to its closure controlled over 50% of the high yield market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Last Drexel deal was Kaiser Aluminum, Dec 26, 1989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b="1" dirty="0"/>
              <a:t>Credit Derivatives: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Interest Rate Swaps – World Bank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Credit Default Swaps (CDs) – Exxon Valdez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Banks use to manage credit risk on a loan and portfolio basis</a:t>
            </a:r>
          </a:p>
        </p:txBody>
      </p:sp>
      <p:sp>
        <p:nvSpPr>
          <p:cNvPr id="10" name="Title 12">
            <a:extLst>
              <a:ext uri="{FF2B5EF4-FFF2-40B4-BE49-F238E27FC236}">
                <a16:creationId xmlns:a16="http://schemas.microsoft.com/office/drawing/2014/main" id="{F8EB79CD-D7C8-4368-9726-272D15082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51681"/>
            <a:ext cx="9804174" cy="140053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Credit Ratings &amp; Risk Management</a:t>
            </a:r>
          </a:p>
        </p:txBody>
      </p:sp>
    </p:spTree>
    <p:extLst>
      <p:ext uri="{BB962C8B-B14F-4D97-AF65-F5344CB8AC3E}">
        <p14:creationId xmlns:p14="http://schemas.microsoft.com/office/powerpoint/2010/main" val="548896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5093" y="0"/>
            <a:ext cx="685622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7668" y="1460230"/>
            <a:ext cx="3471156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12189242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6612" y="2362199"/>
            <a:ext cx="8991600" cy="42441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b="1" dirty="0"/>
              <a:t>March 2013 Supervisory Guidance on Leveraged Lending to Board of Governors: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Federal Reserve, OCC (Office of the Comptroller of the Currency), FDIC (Federal depository insurance Corporation)</a:t>
            </a:r>
          </a:p>
          <a:p>
            <a:pPr lvl="2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Cash Flow analysis – forecasts and integration assumptions</a:t>
            </a:r>
          </a:p>
          <a:p>
            <a:pPr lvl="2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Cash flow forecasting needs, estimations of debts service and working capital</a:t>
            </a:r>
          </a:p>
          <a:p>
            <a:pPr lvl="2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Merger integration costs</a:t>
            </a:r>
          </a:p>
          <a:p>
            <a:pPr lvl="2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Stress tests, downsides and various covenant breaches (defaults)</a:t>
            </a:r>
          </a:p>
          <a:p>
            <a:pPr lvl="2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Quarterly assessment post closing of plan v actual</a:t>
            </a:r>
          </a:p>
          <a:p>
            <a:pPr lvl="2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Third party collateral and enterprise valuations</a:t>
            </a:r>
          </a:p>
          <a:p>
            <a:pPr lvl="2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Current market estimates updated on collateral liquidation values</a:t>
            </a:r>
          </a:p>
          <a:p>
            <a:pPr lvl="2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Assessment of FX and interest rate risk of borrower</a:t>
            </a:r>
          </a:p>
          <a:p>
            <a:pPr lvl="2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1201" dirty="0"/>
          </a:p>
        </p:txBody>
      </p:sp>
      <p:sp>
        <p:nvSpPr>
          <p:cNvPr id="10" name="Title 12">
            <a:extLst>
              <a:ext uri="{FF2B5EF4-FFF2-40B4-BE49-F238E27FC236}">
                <a16:creationId xmlns:a16="http://schemas.microsoft.com/office/drawing/2014/main" id="{F8EB79CD-D7C8-4368-9726-272D15082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51681"/>
            <a:ext cx="9804174" cy="140053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Leveraged Lending credit Analysis</a:t>
            </a:r>
          </a:p>
        </p:txBody>
      </p:sp>
    </p:spTree>
    <p:extLst>
      <p:ext uri="{BB962C8B-B14F-4D97-AF65-F5344CB8AC3E}">
        <p14:creationId xmlns:p14="http://schemas.microsoft.com/office/powerpoint/2010/main" val="3627912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5093" y="0"/>
            <a:ext cx="685622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7668" y="1460230"/>
            <a:ext cx="3471156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12189242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6612" y="2362199"/>
            <a:ext cx="9829800" cy="42441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b="1" dirty="0"/>
              <a:t>COVID19: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Federal Government passed two stimulus spending packages (2020 &amp; 2021):</a:t>
            </a:r>
          </a:p>
          <a:p>
            <a:pPr lvl="2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$1.9 T - Coronavirus Aid, relief and economic security </a:t>
            </a:r>
            <a:r>
              <a:rPr lang="en-US" sz="1400" dirty="0" err="1"/>
              <a:t>ActCARES</a:t>
            </a:r>
            <a:r>
              <a:rPr lang="en-US" sz="1400" dirty="0"/>
              <a:t> Act</a:t>
            </a:r>
          </a:p>
          <a:p>
            <a:pPr lvl="2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$2.3T – Consolidated Appropriations Act (CAA)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Banks flush with deposits at low cost of borrowings, generated huge profits 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Global Financial Crisis – GFC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TARP (Troubled Assets Relief Program) designed to help shore up banks exposed to defaulted loans: BAML, </a:t>
            </a:r>
            <a:r>
              <a:rPr lang="en-US" sz="1400" dirty="0" err="1"/>
              <a:t>WaMu</a:t>
            </a:r>
            <a:r>
              <a:rPr lang="en-US" sz="1400" dirty="0"/>
              <a:t> / Wells Fargo and Morgan Stanley and Goldman Sachs allowed deposits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Mortgage defaults – CLOs and other securitizations collapsed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Dodd-Frank - Dodd-Frank Wall Street Reform and Consumer Protection Act – requires mortgage originators to retain 5% of residential mortgage securitizations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C&amp;I loans less affected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Explosion of CLOs and non-bank C&amp;I lenders using bank leverage of their portfolios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Financial </a:t>
            </a:r>
            <a:r>
              <a:rPr lang="en-US" sz="1400" dirty="0" err="1"/>
              <a:t>Stabiity</a:t>
            </a:r>
            <a:r>
              <a:rPr lang="en-US" sz="1400" dirty="0"/>
              <a:t> &amp; Oversight Council (FSOC) – C&amp;I and bank systemic risks to commerce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1400" dirty="0"/>
          </a:p>
        </p:txBody>
      </p:sp>
      <p:sp>
        <p:nvSpPr>
          <p:cNvPr id="10" name="Title 12">
            <a:extLst>
              <a:ext uri="{FF2B5EF4-FFF2-40B4-BE49-F238E27FC236}">
                <a16:creationId xmlns:a16="http://schemas.microsoft.com/office/drawing/2014/main" id="{F8EB79CD-D7C8-4368-9726-272D15082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51681"/>
            <a:ext cx="8915400" cy="140053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COVID19 &amp; Global Financial Crisis (GFC)</a:t>
            </a:r>
          </a:p>
        </p:txBody>
      </p:sp>
    </p:spTree>
    <p:extLst>
      <p:ext uri="{BB962C8B-B14F-4D97-AF65-F5344CB8AC3E}">
        <p14:creationId xmlns:p14="http://schemas.microsoft.com/office/powerpoint/2010/main" val="3866615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5093" y="0"/>
            <a:ext cx="685622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7668" y="1460230"/>
            <a:ext cx="3471156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12189242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6612" y="2313529"/>
            <a:ext cx="9829800" cy="4495801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b="1" dirty="0"/>
              <a:t>Collateralized Loan Obligations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Securitization of pools of C&amp;I loans, often LBOs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1996 – Goldman Sachs and Bank of Montreal, KMV CLO - $800 million oversubscribed in 30 days to $1.2B</a:t>
            </a:r>
          </a:p>
          <a:p>
            <a:pPr lvl="2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Trusted conservative bank, trusted risk rating tools, pedigree of Goldman Sachs</a:t>
            </a:r>
          </a:p>
          <a:p>
            <a:pPr lvl="2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Recipe replicated by others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b="1" dirty="0"/>
              <a:t>Business Development Corporations (BDCs)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BDC’s are a lending equivalent of the REIT (Real Estate Investment Trust)</a:t>
            </a:r>
          </a:p>
          <a:p>
            <a:pPr lvl="2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201" dirty="0"/>
              <a:t>LP Tax Pass through structure</a:t>
            </a:r>
          </a:p>
          <a:p>
            <a:pPr lvl="2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201" dirty="0"/>
              <a:t>Trade at NAV</a:t>
            </a:r>
          </a:p>
          <a:p>
            <a:pPr lvl="2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201" dirty="0"/>
              <a:t>First was Allied capital – no longer in business</a:t>
            </a:r>
          </a:p>
          <a:p>
            <a:pPr lvl="2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201" dirty="0"/>
              <a:t>KKR, THL Credit, many others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b="1" dirty="0"/>
              <a:t>Special Situations Groups (SSGs):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Cerberus, Fortress (Drawbridge) </a:t>
            </a:r>
            <a:r>
              <a:rPr lang="en-US" sz="1400" dirty="0" err="1"/>
              <a:t>Goldamn</a:t>
            </a:r>
            <a:r>
              <a:rPr lang="en-US" sz="1400" dirty="0"/>
              <a:t> Sachs, TPG (Sixth Street), Morgan Stanley (Tactical opportunities)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Leveraged and unlevered – e.g. $300mm Michael Jackson deal 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500" b="1" dirty="0"/>
              <a:t>Leasing, ABL and other</a:t>
            </a:r>
          </a:p>
        </p:txBody>
      </p:sp>
      <p:sp>
        <p:nvSpPr>
          <p:cNvPr id="10" name="Title 12">
            <a:extLst>
              <a:ext uri="{FF2B5EF4-FFF2-40B4-BE49-F238E27FC236}">
                <a16:creationId xmlns:a16="http://schemas.microsoft.com/office/drawing/2014/main" id="{F8EB79CD-D7C8-4368-9726-272D15082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51681"/>
            <a:ext cx="9601200" cy="140053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CLOs, BDCs and Non-bank Lenders</a:t>
            </a:r>
          </a:p>
        </p:txBody>
      </p:sp>
    </p:spTree>
    <p:extLst>
      <p:ext uri="{BB962C8B-B14F-4D97-AF65-F5344CB8AC3E}">
        <p14:creationId xmlns:p14="http://schemas.microsoft.com/office/powerpoint/2010/main" val="4047653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4D850-6499-4624-A04B-3BC573ABD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602" y="76200"/>
            <a:ext cx="9144001" cy="762000"/>
          </a:xfrm>
        </p:spPr>
        <p:txBody>
          <a:bodyPr/>
          <a:lstStyle/>
          <a:p>
            <a:r>
              <a:rPr lang="en-US" b="1" dirty="0"/>
              <a:t>Structuring the Tranches of CLOs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1B00AEF-4379-43D1-9039-18B996A04B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611" y="1066800"/>
            <a:ext cx="9335833" cy="556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0717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5093" y="0"/>
            <a:ext cx="685622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7668" y="1460230"/>
            <a:ext cx="3471156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12189242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03024" y="452718"/>
            <a:ext cx="8945192" cy="140053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Credit Markets </a:t>
            </a:r>
            <a:r>
              <a:rPr lang="en-US" b="1">
                <a:solidFill>
                  <a:srgbClr val="FFFFFF"/>
                </a:solidFill>
              </a:rPr>
              <a:t>&amp; Macroeconomics Overview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17612" y="2415192"/>
            <a:ext cx="8944211" cy="399008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Historically credit markets eclipsed equity markets as of August 2024: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Residential mortgage ~ $14.1 Trillion,</a:t>
            </a:r>
          </a:p>
          <a:p>
            <a:pPr lvl="1">
              <a:lnSpc>
                <a:spcPct val="90000"/>
              </a:lnSpc>
            </a:pPr>
            <a:r>
              <a:rPr lang="en-US" sz="1400" b="1" i="1" dirty="0"/>
              <a:t>Commercial bank loans ~ $2.8 Trillion</a:t>
            </a:r>
            <a:r>
              <a:rPr lang="en-US" sz="1400" dirty="0"/>
              <a:t>,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Consumer credit (credit cards and auto finance primarily) ~ $17.4 Trillion.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Commercial mortgages ~ $3 Trillion,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The US Equities markets have grown enormously in the last decade (as of July 2024): ~ $55 Trillion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Apple ($3.3 Trillion),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Microsoft ($3.2 Trillion),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NVidia($2.9 Trillion), and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Amazon and Alphabet (Google parent) each &gt; $1.9 Trillion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The US Treasury Market is currently $27.6 Trillion as of August 2024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5960" cy="418831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015" cy="2365453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770" y="1676400"/>
            <a:ext cx="2818665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7328" y="0"/>
            <a:ext cx="1602970" cy="114140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3636" y="6096000"/>
            <a:ext cx="993476" cy="76200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5093" y="0"/>
            <a:ext cx="685622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189791" y="1325880"/>
            <a:ext cx="3351502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</a:pPr>
            <a:r>
              <a:rPr lang="en-US" sz="29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Credit Markets &amp; Macroeconomics Overview</a:t>
            </a:r>
          </a:p>
        </p:txBody>
      </p:sp>
      <p:sp>
        <p:nvSpPr>
          <p:cNvPr id="44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1737" y="-1"/>
            <a:ext cx="559326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6" name="Freeform: Shape 45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7920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5093" y="0"/>
            <a:ext cx="685622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 descr="Timeline&#10;&#10;Description automatically generated with low confidence">
            <a:extLst>
              <a:ext uri="{FF2B5EF4-FFF2-40B4-BE49-F238E27FC236}">
                <a16:creationId xmlns:a16="http://schemas.microsoft.com/office/drawing/2014/main" id="{371495BD-9FC4-408E-952B-2979E7D340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686" y="889811"/>
            <a:ext cx="6269029" cy="507791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83778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5093" y="0"/>
            <a:ext cx="685622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7668" y="1460230"/>
            <a:ext cx="3471156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12189242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03024" y="442735"/>
            <a:ext cx="9715788" cy="140053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Credit Markets Intermediation Role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3024" y="2286000"/>
            <a:ext cx="9106188" cy="4343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latin typeface="+mn-lt"/>
              </a:rPr>
              <a:t>Credit Markets Inter-mediate Capital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+mn-lt"/>
              </a:rPr>
              <a:t>Capital for borrowers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+mn-lt"/>
              </a:rPr>
              <a:t>Assets for banks, insurance and pension investors</a:t>
            </a:r>
          </a:p>
          <a:p>
            <a:pPr>
              <a:lnSpc>
                <a:spcPct val="90000"/>
              </a:lnSpc>
            </a:pPr>
            <a:r>
              <a:rPr lang="en-US" sz="1400" b="1" dirty="0">
                <a:latin typeface="+mn-lt"/>
              </a:rPr>
              <a:t>CUSIP (Committee for Uniform Securities identification procedures) – 9 digit number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+mn-lt"/>
              </a:rPr>
              <a:t>Securities (Bonds), evidenced by a Promissory Note – a promise to pay,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+mn-lt"/>
              </a:rPr>
              <a:t>Indenture (like loan agreement), all terms and conditions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+mn-lt"/>
              </a:rPr>
              <a:t>Enables insurance companies and other investors to buy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+mn-lt"/>
              </a:rPr>
              <a:t>Notes (less than 10 years) or Bonds (&gt; 10 years)</a:t>
            </a:r>
          </a:p>
          <a:p>
            <a:pPr>
              <a:lnSpc>
                <a:spcPct val="90000"/>
              </a:lnSpc>
            </a:pPr>
            <a:r>
              <a:rPr lang="en-US" sz="1400" b="1" dirty="0">
                <a:latin typeface="+mn-lt"/>
              </a:rPr>
              <a:t>Loans</a:t>
            </a:r>
            <a:endParaRPr lang="en-US" sz="1400" dirty="0">
              <a:latin typeface="+mn-lt"/>
            </a:endParaRP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+mn-lt"/>
              </a:rPr>
              <a:t>Bank and non-bank advance of credit / capital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+mn-lt"/>
              </a:rPr>
              <a:t>Loan Agreement &amp; Security Agreement</a:t>
            </a:r>
          </a:p>
          <a:p>
            <a:pPr>
              <a:lnSpc>
                <a:spcPct val="90000"/>
              </a:lnSpc>
            </a:pPr>
            <a:r>
              <a:rPr lang="en-US" sz="1400" b="1" dirty="0">
                <a:latin typeface="+mn-lt"/>
              </a:rPr>
              <a:t>Leases – not a Loan</a:t>
            </a:r>
          </a:p>
          <a:p>
            <a:pPr>
              <a:lnSpc>
                <a:spcPct val="90000"/>
              </a:lnSpc>
            </a:pPr>
            <a:r>
              <a:rPr lang="en-US" sz="1400" b="1" dirty="0">
                <a:latin typeface="+mn-lt"/>
              </a:rPr>
              <a:t>Factoring, Merchant Cash Advance</a:t>
            </a:r>
          </a:p>
          <a:p>
            <a:pPr>
              <a:lnSpc>
                <a:spcPct val="90000"/>
              </a:lnSpc>
            </a:pPr>
            <a:r>
              <a:rPr lang="en-US" sz="1400" b="1" dirty="0">
                <a:latin typeface="+mn-lt"/>
              </a:rPr>
              <a:t>Securitization – CUSIP, </a:t>
            </a:r>
            <a:r>
              <a:rPr lang="en-US" sz="1400" dirty="0">
                <a:latin typeface="+mn-lt"/>
              </a:rPr>
              <a:t>bundling process, trust formation, enables credit assets to become securities</a:t>
            </a:r>
          </a:p>
        </p:txBody>
      </p:sp>
    </p:spTree>
    <p:extLst>
      <p:ext uri="{BB962C8B-B14F-4D97-AF65-F5344CB8AC3E}">
        <p14:creationId xmlns:p14="http://schemas.microsoft.com/office/powerpoint/2010/main" val="3595804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5093" y="0"/>
            <a:ext cx="685622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7668" y="1460230"/>
            <a:ext cx="3471156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12189242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90550" y="2386744"/>
            <a:ext cx="8686800" cy="348487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b="1" dirty="0"/>
              <a:t>Bank Market defined by two main categories, based on size of borrowers: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Middle Market Loans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Broadly Syndicated Loans – “Wholesale” Loans</a:t>
            </a:r>
          </a:p>
          <a:p>
            <a:pPr marL="171450" lvl="1" indent="-17145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b="1" dirty="0"/>
              <a:t>   Middle Market Loans </a:t>
            </a:r>
            <a:r>
              <a:rPr lang="en-US" sz="1400" dirty="0"/>
              <a:t>(defined by each bank)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Secured term loans – primarily in the form of mortgages and equipment loans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Working capital loans</a:t>
            </a:r>
          </a:p>
          <a:p>
            <a:pPr lvl="2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borrowing base formula</a:t>
            </a:r>
          </a:p>
          <a:p>
            <a:pPr lvl="2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ABL structure</a:t>
            </a:r>
          </a:p>
          <a:p>
            <a:pPr marL="0" lvl="1" indent="0">
              <a:lnSpc>
                <a:spcPct val="90000"/>
              </a:lnSpc>
              <a:buNone/>
            </a:pPr>
            <a:endParaRPr lang="en-US" sz="1200" dirty="0"/>
          </a:p>
        </p:txBody>
      </p:sp>
      <p:sp>
        <p:nvSpPr>
          <p:cNvPr id="10" name="Title 12">
            <a:extLst>
              <a:ext uri="{FF2B5EF4-FFF2-40B4-BE49-F238E27FC236}">
                <a16:creationId xmlns:a16="http://schemas.microsoft.com/office/drawing/2014/main" id="{F8EB79CD-D7C8-4368-9726-272D15082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024" y="442735"/>
            <a:ext cx="9715788" cy="140053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Bank Loans</a:t>
            </a:r>
          </a:p>
        </p:txBody>
      </p:sp>
    </p:spTree>
    <p:extLst>
      <p:ext uri="{BB962C8B-B14F-4D97-AF65-F5344CB8AC3E}">
        <p14:creationId xmlns:p14="http://schemas.microsoft.com/office/powerpoint/2010/main" val="2041266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5093" y="0"/>
            <a:ext cx="685622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7668" y="1460230"/>
            <a:ext cx="3471156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12189242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6612" y="2362200"/>
            <a:ext cx="8686800" cy="4343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500" b="1" dirty="0"/>
              <a:t>1980s Large LBOs – need for large bank syndications (multiple lenders party to credit agreements):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Previously only in country credits, very little secondary market sales and trading activity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Club, Syndicate, Participants – Secondary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KKR, Bain, Morgan Stanley, </a:t>
            </a:r>
            <a:r>
              <a:rPr lang="en-US" sz="1500" dirty="0" err="1"/>
              <a:t>Merril</a:t>
            </a:r>
            <a:r>
              <a:rPr lang="en-US" sz="1500" dirty="0"/>
              <a:t>, TH Lee, Carlyle, Bass Bros, TPG, Apollo, Blackstone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Drexel Junk Bonds – Mike Milken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RJR Nabisco ($31.1B) – </a:t>
            </a:r>
            <a:r>
              <a:rPr lang="en-US" sz="1500" dirty="0" err="1"/>
              <a:t>BofA</a:t>
            </a:r>
            <a:r>
              <a:rPr lang="en-US" sz="1500" dirty="0"/>
              <a:t> alone was asked to commit $1B in Equity and $5B in Debt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500" b="1" dirty="0"/>
              <a:t>1996 – CLOs, LMFs &amp; BDCs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Loan Mutual Funds, or Prime Rate Funds, Non-bank lenders, securitizations of bank loans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500" dirty="0" err="1"/>
              <a:t>BMo</a:t>
            </a:r>
            <a:r>
              <a:rPr lang="en-US" sz="1500" dirty="0"/>
              <a:t> / Goldman $800mm, over subscribed in &lt; 30 days to $1.2B in 1996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First BDC – Allied Capital (closed) – permanent capital, trade at below NAV (like REITS)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500" b="1" dirty="0"/>
              <a:t>2000s - Mature Secondary Trading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500" b="1" dirty="0"/>
              <a:t>Two Markets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Investment Grade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Non- Investment grade</a:t>
            </a:r>
          </a:p>
          <a:p>
            <a:pPr marL="0" lvl="1" indent="0">
              <a:lnSpc>
                <a:spcPct val="90000"/>
              </a:lnSpc>
              <a:buNone/>
            </a:pPr>
            <a:endParaRPr lang="en-US" sz="1200" dirty="0"/>
          </a:p>
        </p:txBody>
      </p:sp>
      <p:sp>
        <p:nvSpPr>
          <p:cNvPr id="10" name="Title 12">
            <a:extLst>
              <a:ext uri="{FF2B5EF4-FFF2-40B4-BE49-F238E27FC236}">
                <a16:creationId xmlns:a16="http://schemas.microsoft.com/office/drawing/2014/main" id="{F8EB79CD-D7C8-4368-9726-272D15082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251681"/>
            <a:ext cx="8229600" cy="140053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History of LBOs and Secondary Loan Market</a:t>
            </a:r>
          </a:p>
        </p:txBody>
      </p:sp>
    </p:spTree>
    <p:extLst>
      <p:ext uri="{BB962C8B-B14F-4D97-AF65-F5344CB8AC3E}">
        <p14:creationId xmlns:p14="http://schemas.microsoft.com/office/powerpoint/2010/main" val="2887804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5093" y="0"/>
            <a:ext cx="685622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7668" y="1460230"/>
            <a:ext cx="3471156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12189242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6612" y="2362200"/>
            <a:ext cx="8991600" cy="4343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b="1" dirty="0"/>
              <a:t>Eligible investment for restricted investors (insurance and pensions):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CUSIPs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Strips – maturities, collateral pools, </a:t>
            </a:r>
            <a:r>
              <a:rPr lang="en-US" sz="1400" dirty="0" err="1"/>
              <a:t>etc</a:t>
            </a:r>
            <a:endParaRPr lang="en-US" sz="1400" dirty="0"/>
          </a:p>
          <a:p>
            <a:pPr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b="1" dirty="0"/>
              <a:t>Insulation from Interest rate Risk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Floating rate loans (Libor now SOFR – Secured Overnight Financing Rate)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Credit Spread adjustment risk remains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b="1" dirty="0"/>
              <a:t>Low price volatility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Low covariance with other investment asset classes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b="1" dirty="0"/>
              <a:t>Defensive Strategy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High Risk-Adjusted returns relative to other asset classes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b="1" dirty="0"/>
              <a:t>Liquidity and Ratings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CLOs and individual loans often rated, enhancing liquidity and expanding investor eligibility</a:t>
            </a:r>
          </a:p>
          <a:p>
            <a:pPr marL="0" lvl="1" indent="0">
              <a:lnSpc>
                <a:spcPct val="90000"/>
              </a:lnSpc>
              <a:buNone/>
            </a:pPr>
            <a:endParaRPr lang="en-US" sz="1200" dirty="0"/>
          </a:p>
        </p:txBody>
      </p:sp>
      <p:sp>
        <p:nvSpPr>
          <p:cNvPr id="10" name="Title 12">
            <a:extLst>
              <a:ext uri="{FF2B5EF4-FFF2-40B4-BE49-F238E27FC236}">
                <a16:creationId xmlns:a16="http://schemas.microsoft.com/office/drawing/2014/main" id="{F8EB79CD-D7C8-4368-9726-272D15082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251681"/>
            <a:ext cx="9448800" cy="140053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Secondary Loan Market Asset Class</a:t>
            </a:r>
          </a:p>
        </p:txBody>
      </p:sp>
    </p:spTree>
    <p:extLst>
      <p:ext uri="{BB962C8B-B14F-4D97-AF65-F5344CB8AC3E}">
        <p14:creationId xmlns:p14="http://schemas.microsoft.com/office/powerpoint/2010/main" val="2698892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5093" y="0"/>
            <a:ext cx="685622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7668" y="1460230"/>
            <a:ext cx="3471156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12189242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6612" y="2362200"/>
            <a:ext cx="8991600" cy="4343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b="1" dirty="0"/>
              <a:t>Loan Syndication and Trading Association (LSTA):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Improve liquidity and transparency in secondary loan market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Syndicate establishes “Flex” pricing range: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Establishes standard pricing formula: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Annual Loan Yield = SOFR + spread + (100-OID/Loan term)/100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Example: SOFR = 2.50%, Credit Spread = 4.50%, OID = 99 (99% of par, representing a 1% fee to bank syndicate), Term = 4 years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Annual Loan Yield = .025 + .045 + ((100-99)/4)/100 = .07 + .0025 = .0725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Floating rate loans may also be swapped into a fixed rate at an additional swap spread (.05% - .15%)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LTSA and Standard &amp; </a:t>
            </a:r>
            <a:r>
              <a:rPr lang="en-US" sz="1400" dirty="0" err="1"/>
              <a:t>Poors</a:t>
            </a:r>
            <a:r>
              <a:rPr lang="en-US" sz="1400" dirty="0"/>
              <a:t> (S&amp;P) Leveraged Commentary &amp; Data (LCD) issue a </a:t>
            </a:r>
            <a:r>
              <a:rPr lang="en-US" sz="1400" dirty="0" err="1"/>
              <a:t>LevFin</a:t>
            </a:r>
            <a:r>
              <a:rPr lang="en-US" sz="1400" dirty="0"/>
              <a:t> benchmark of 100 largest currently traded leveraged finance loans. </a:t>
            </a:r>
          </a:p>
        </p:txBody>
      </p:sp>
      <p:sp>
        <p:nvSpPr>
          <p:cNvPr id="10" name="Title 12">
            <a:extLst>
              <a:ext uri="{FF2B5EF4-FFF2-40B4-BE49-F238E27FC236}">
                <a16:creationId xmlns:a16="http://schemas.microsoft.com/office/drawing/2014/main" id="{F8EB79CD-D7C8-4368-9726-272D15082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251681"/>
            <a:ext cx="9448800" cy="140053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Secondary Loan Pricing</a:t>
            </a:r>
          </a:p>
        </p:txBody>
      </p:sp>
    </p:spTree>
    <p:extLst>
      <p:ext uri="{BB962C8B-B14F-4D97-AF65-F5344CB8AC3E}">
        <p14:creationId xmlns:p14="http://schemas.microsoft.com/office/powerpoint/2010/main" val="2919027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5960" cy="418831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015" cy="2365453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770" y="1676400"/>
            <a:ext cx="2818665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7328" y="0"/>
            <a:ext cx="1602970" cy="114140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3636" y="6096000"/>
            <a:ext cx="993476" cy="76200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5093" y="0"/>
            <a:ext cx="685622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2">
            <a:extLst>
              <a:ext uri="{FF2B5EF4-FFF2-40B4-BE49-F238E27FC236}">
                <a16:creationId xmlns:a16="http://schemas.microsoft.com/office/drawing/2014/main" id="{F8EB79CD-D7C8-4368-9726-272D15082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9791" y="1325880"/>
            <a:ext cx="3351502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45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Secondary Loan Pricing</a:t>
            </a:r>
          </a:p>
        </p:txBody>
      </p:sp>
      <p:sp>
        <p:nvSpPr>
          <p:cNvPr id="44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1737" y="-1"/>
            <a:ext cx="559326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6" name="Freeform: Shape 45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7920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5093" y="0"/>
            <a:ext cx="685622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F1BAAC-09DE-6E80-F43D-72C3887B419E}"/>
              </a:ext>
            </a:extLst>
          </p:cNvPr>
          <p:cNvSpPr txBox="1"/>
          <p:nvPr/>
        </p:nvSpPr>
        <p:spPr>
          <a:xfrm>
            <a:off x="677793" y="4834023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CY% = SOFR % + Spread % + [ (100%-SBP)/RAL ]</a:t>
            </a:r>
          </a:p>
          <a:p>
            <a:r>
              <a:rPr lang="en-US" sz="1400" b="1" dirty="0" err="1">
                <a:solidFill>
                  <a:srgbClr val="FF0000"/>
                </a:solidFill>
              </a:rPr>
              <a:t>Axell</a:t>
            </a:r>
            <a:r>
              <a:rPr lang="en-US" sz="1400" b="1" dirty="0">
                <a:solidFill>
                  <a:srgbClr val="FF0000"/>
                </a:solidFill>
              </a:rPr>
              <a:t> Corp’s CY% = 2.25% + 4.0% + [(100% - 97.5%)/3.5] = 6.964%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EB892A-AA37-2C29-EBF0-1E6D9945DA0D}"/>
              </a:ext>
            </a:extLst>
          </p:cNvPr>
          <p:cNvSpPr txBox="1"/>
          <p:nvPr/>
        </p:nvSpPr>
        <p:spPr>
          <a:xfrm>
            <a:off x="933069" y="5846011"/>
            <a:ext cx="6639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OIDY% = SOFR % + Spread % + [ (100%-OID)/ 4 yrs ]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      Buzz Corp’s OCY% = 2.25% + 4.75% + [(100% - 99.0%)/4] = 7.250%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8B3293-64AC-7D93-C0A4-5B2A3AB215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657" y="1676400"/>
            <a:ext cx="7377602" cy="290419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338BD5B-97A0-147E-5F81-B15BF1B65748}"/>
              </a:ext>
            </a:extLst>
          </p:cNvPr>
          <p:cNvCxnSpPr>
            <a:cxnSpLocks/>
          </p:cNvCxnSpPr>
          <p:nvPr/>
        </p:nvCxnSpPr>
        <p:spPr>
          <a:xfrm flipV="1">
            <a:off x="6167755" y="2743200"/>
            <a:ext cx="307657" cy="228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7E7F9D4-4D74-3439-A007-76FA8CD4EB32}"/>
              </a:ext>
            </a:extLst>
          </p:cNvPr>
          <p:cNvCxnSpPr>
            <a:cxnSpLocks/>
          </p:cNvCxnSpPr>
          <p:nvPr/>
        </p:nvCxnSpPr>
        <p:spPr>
          <a:xfrm flipV="1">
            <a:off x="6678589" y="2893085"/>
            <a:ext cx="357439" cy="3130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334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2019</TotalTime>
  <Words>1447</Words>
  <Application>Microsoft Office PowerPoint</Application>
  <PresentationFormat>Custom</PresentationFormat>
  <Paragraphs>147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Century Gothic</vt:lpstr>
      <vt:lpstr>Corbel</vt:lpstr>
      <vt:lpstr>Wingdings</vt:lpstr>
      <vt:lpstr>Wingdings 3</vt:lpstr>
      <vt:lpstr>Ion</vt:lpstr>
      <vt:lpstr>Chapter 2: Credit Markets and Macroeconomics</vt:lpstr>
      <vt:lpstr>Credit Markets &amp; Macroeconomics Overview</vt:lpstr>
      <vt:lpstr>Credit Markets &amp; Macroeconomics Overview</vt:lpstr>
      <vt:lpstr>Credit Markets Intermediation Role</vt:lpstr>
      <vt:lpstr>Bank Loans</vt:lpstr>
      <vt:lpstr>History of LBOs and Secondary Loan Market</vt:lpstr>
      <vt:lpstr>Secondary Loan Market Asset Class</vt:lpstr>
      <vt:lpstr>Secondary Loan Pricing</vt:lpstr>
      <vt:lpstr>Secondary Loan Pricing</vt:lpstr>
      <vt:lpstr>The Syndication Process of Loan Market</vt:lpstr>
      <vt:lpstr>Secondary Market Loan Terms</vt:lpstr>
      <vt:lpstr>Credit Ratings &amp; Risk Management</vt:lpstr>
      <vt:lpstr>Leveraged Lending credit Analysis</vt:lpstr>
      <vt:lpstr>COVID19 &amp; Global Financial Crisis (GFC)</vt:lpstr>
      <vt:lpstr>CLOs, BDCs and Non-bank Lenders</vt:lpstr>
      <vt:lpstr>Structuring the Tranches of CLOs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Debt Markets: issuing Corporate Bonds 144As Private Placements</dc:title>
  <dc:creator>Chris Droussiotis</dc:creator>
  <cp:lastModifiedBy>Chris Droussiotis</cp:lastModifiedBy>
  <cp:revision>35</cp:revision>
  <dcterms:created xsi:type="dcterms:W3CDTF">2020-05-26T21:09:41Z</dcterms:created>
  <dcterms:modified xsi:type="dcterms:W3CDTF">2024-09-16T16:54:24Z</dcterms:modified>
</cp:coreProperties>
</file>