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0" r:id="rId3"/>
    <p:sldId id="430" r:id="rId4"/>
    <p:sldId id="369" r:id="rId5"/>
    <p:sldId id="403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1" autoAdjust="0"/>
    <p:restoredTop sz="94690" autoAdjust="0"/>
  </p:normalViewPr>
  <p:slideViewPr>
    <p:cSldViewPr showGuides="1">
      <p:cViewPr varScale="1">
        <p:scale>
          <a:sx n="100" d="100"/>
          <a:sy n="100" d="100"/>
        </p:scale>
        <p:origin x="1200" y="9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ussiotis" userId="66921b89f68d3868" providerId="LiveId" clId="{7C08C729-1298-4930-926D-FB2D592FF445}"/>
    <pc:docChg chg="modSld">
      <pc:chgData name="Chris Droussiotis" userId="66921b89f68d3868" providerId="LiveId" clId="{7C08C729-1298-4930-926D-FB2D592FF445}" dt="2023-03-11T20:35:29.592" v="3" actId="20577"/>
      <pc:docMkLst>
        <pc:docMk/>
      </pc:docMkLst>
      <pc:sldChg chg="modSp mod">
        <pc:chgData name="Chris Droussiotis" userId="66921b89f68d3868" providerId="LiveId" clId="{7C08C729-1298-4930-926D-FB2D592FF445}" dt="2023-03-11T20:35:29.592" v="3" actId="20577"/>
        <pc:sldMkLst>
          <pc:docMk/>
          <pc:sldMk cId="2041266039" sldId="403"/>
        </pc:sldMkLst>
        <pc:spChg chg="mod">
          <ac:chgData name="Chris Droussiotis" userId="66921b89f68d3868" providerId="LiveId" clId="{7C08C729-1298-4930-926D-FB2D592FF445}" dt="2023-03-11T20:35:29.592" v="3" actId="20577"/>
          <ac:spMkLst>
            <pc:docMk/>
            <pc:sldMk cId="2041266039" sldId="403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3/11/2023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3/11/2023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62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1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1322" y="609600"/>
            <a:ext cx="6186578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4200" dirty="0">
                <a:solidFill>
                  <a:srgbClr val="EBEBEB"/>
                </a:solidFill>
              </a:rPr>
              <a:t>Chapter 2: Credit Markets and Macroeconomics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2055812" y="5556591"/>
            <a:ext cx="4321905" cy="95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Chapter 2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“Credit Risk Management &amp; Analysis”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9617D043-1A7C-AE2E-0D68-E6463EA001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15" r="26092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F4DF4-8FCF-5F65-61EC-F64E577A5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66" y="4378744"/>
            <a:ext cx="1800446" cy="2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991600" cy="373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Loan Participation and Silent Participation: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Signatory v non-signatory to Loan Documents (Loan Docs)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Loan Assignment: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 lender may assign rights and obligations to an assignee (obligations to fund can be tricky)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Most-favored Nation: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Protects participants and assignees from new loan issues to borrower at higher rates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Participants and assignees will get a step-up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Sunset Provisions: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Expiration of MFN up to 90 or 180 days from original loan date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94488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Secondary Market Loan Terms</a:t>
            </a:r>
          </a:p>
        </p:txBody>
      </p:sp>
    </p:spTree>
    <p:extLst>
      <p:ext uri="{BB962C8B-B14F-4D97-AF65-F5344CB8AC3E}">
        <p14:creationId xmlns:p14="http://schemas.microsoft.com/office/powerpoint/2010/main" val="274062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199"/>
            <a:ext cx="8991600" cy="4244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IG = Better than BBB-: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“Make-whole” v Call Premium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Prepayment penalty to compensate lender /investor if rates have moved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Non-IG will have a 5% call premium – 5% prepayment fee in the event of refinancing as the borrower's credit improves, they will want to refi, this compensates the lender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Non Investment-Grade Bonds / High Yield Bonds (CCC to BB+):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Market developed in 1980s by Drexel Burnham Lambert – Mike Milken – at one point prior to its closure controlled over 50% of the high yield market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Last Drexel deal was Kaiser Aluminum, Dec 26, 1989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Credit Derivatives: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Interest Rate Swaps – World Bank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Credit Default Swaps (CDs) – Exxon Valdez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Banks use to manage </a:t>
            </a:r>
            <a:r>
              <a:rPr lang="en-US" sz="1400" dirty="0" err="1"/>
              <a:t>credut</a:t>
            </a:r>
            <a:r>
              <a:rPr lang="en-US" sz="1400" dirty="0"/>
              <a:t> risk on a loan and portfolio basis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980417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Ratings &amp;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54889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199"/>
            <a:ext cx="8991600" cy="4244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March, 2013 Supervisory Guidance on Leveraged Lending to Board of Governors: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Federal Reserve, OCC (Office of the Comptroller of the Currency), FDIC (Federal depository insurance Corporation)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Cash Flow analysis – forecasts and integration assumptions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Cash flow forecasting needs, estimations of debts service and working capital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Merger integration costs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Stress tests, downsides and various covenant breaches (defaults)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Quarterly assessment post closing of plan v actual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Third party collateral and </a:t>
            </a:r>
            <a:r>
              <a:rPr lang="en-US" sz="1400" dirty="0" err="1"/>
              <a:t>enetrprise</a:t>
            </a:r>
            <a:r>
              <a:rPr lang="en-US" sz="1400" dirty="0"/>
              <a:t> valuations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Current market estimates updated on collateral liquidation values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Assessment of FX and interest rate risk of borrower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201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980417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Leveraged Lending credit Analysis</a:t>
            </a:r>
          </a:p>
        </p:txBody>
      </p:sp>
    </p:spTree>
    <p:extLst>
      <p:ext uri="{BB962C8B-B14F-4D97-AF65-F5344CB8AC3E}">
        <p14:creationId xmlns:p14="http://schemas.microsoft.com/office/powerpoint/2010/main" val="362791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199"/>
            <a:ext cx="9829800" cy="4244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COVID19: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Federal Government passed two stimulus spending packages (2020 &amp; 2021):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$1.9 T - Coronavirus Aid, relief and economic security </a:t>
            </a:r>
            <a:r>
              <a:rPr lang="en-US" sz="1400" dirty="0" err="1"/>
              <a:t>ActCARES</a:t>
            </a:r>
            <a:r>
              <a:rPr lang="en-US" sz="1400" dirty="0"/>
              <a:t> Act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$2.3T – Consolidated Appropriations Act (CAA)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Banks flush with deposits at low cost of borrowings, generated huge profits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Global Financial Crisis – GFC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TARP (Troubled Assets Relief Program) designed to help shore up banks exposed to defaulted loans: BAML, </a:t>
            </a:r>
            <a:r>
              <a:rPr lang="en-US" sz="1400" dirty="0" err="1"/>
              <a:t>WaMu</a:t>
            </a:r>
            <a:r>
              <a:rPr lang="en-US" sz="1400" dirty="0"/>
              <a:t> / Wells Fargo and Morgan Stanley and Goldman Sachs allowed deposits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Mortgage defaults – CLOs and other securitizations collapsed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Dodd-Frank - Dodd-Frank Wall Street Reform and Consumer Protection Act – requires mortgage originators to retain 5% of residential mortgage securitizations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C&amp;I loans less affected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Explosion of CLOs and non-bank C&amp;I lenders using bank leverage of their portfolios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Financial </a:t>
            </a:r>
            <a:r>
              <a:rPr lang="en-US" sz="1400" dirty="0" err="1"/>
              <a:t>Stabiity</a:t>
            </a:r>
            <a:r>
              <a:rPr lang="en-US" sz="1400" dirty="0"/>
              <a:t> &amp; Oversight Council (FSOC) – C&amp;I and bank systemic risks to commerce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89154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COVID19 &amp; Global Financial Crisis (GFC)</a:t>
            </a:r>
          </a:p>
        </p:txBody>
      </p:sp>
    </p:spTree>
    <p:extLst>
      <p:ext uri="{BB962C8B-B14F-4D97-AF65-F5344CB8AC3E}">
        <p14:creationId xmlns:p14="http://schemas.microsoft.com/office/powerpoint/2010/main" val="386661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13529"/>
            <a:ext cx="9829800" cy="449580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Collateralized Loan Obligations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Securitization of pools of C&amp;I loans, often LBOs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1996 – Goldman Sachs and Bank of Montreal, KMV CLO - $800 million oversubscribed in 30 days to $1.2B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Trusted conservative bank, trusted risk rating tools, pedigree of Goldman Sachs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Recipe replicated by others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Business Development Corporations (BDCs)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BDC’s are a lending equivalent of the REIT (Real Estate Investment Trust)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LP Tax Pass through structure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Trade at NAV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First was Allied capital – no longer in business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KKR, THL Credit, many others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Special Situations Groups (SSGs):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Cerberus, Fortress (Drawbridge) </a:t>
            </a:r>
            <a:r>
              <a:rPr lang="en-US" sz="1400" dirty="0" err="1"/>
              <a:t>Goldamn</a:t>
            </a:r>
            <a:r>
              <a:rPr lang="en-US" sz="1400" dirty="0"/>
              <a:t> Sachs, TPG (Sixth Street), Morgan Stanley (Tactical opportunities)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Leveraged and unlevered – e.g. $300mm Michael Jackson deal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Leasing, ABL and other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96012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CLOs, BDCs and Non-bank Lenders</a:t>
            </a:r>
          </a:p>
        </p:txBody>
      </p:sp>
    </p:spTree>
    <p:extLst>
      <p:ext uri="{BB962C8B-B14F-4D97-AF65-F5344CB8AC3E}">
        <p14:creationId xmlns:p14="http://schemas.microsoft.com/office/powerpoint/2010/main" val="404765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3024" y="452718"/>
            <a:ext cx="894519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Markets </a:t>
            </a:r>
            <a:r>
              <a:rPr lang="en-US" b="1">
                <a:solidFill>
                  <a:srgbClr val="FFFFFF"/>
                </a:solidFill>
              </a:rPr>
              <a:t>&amp; Macroeconomics Overview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2415192"/>
            <a:ext cx="8944211" cy="3990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Historically credit markets eclipsed equity markets 2021: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Residential mortgage ~ $10 Trillion,</a:t>
            </a:r>
          </a:p>
          <a:p>
            <a:pPr lvl="1">
              <a:lnSpc>
                <a:spcPct val="90000"/>
              </a:lnSpc>
            </a:pPr>
            <a:r>
              <a:rPr lang="en-US" sz="1400" b="1" i="1" dirty="0"/>
              <a:t>Commercial bank loans ~ $7 Trillion</a:t>
            </a:r>
            <a:r>
              <a:rPr lang="en-US" sz="1400" dirty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Consumer credit (credit cards and auto finance primarily) ~ $5 Trillion.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Commercial mortgages ~ $3 Trillion,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The US Equities markets have grown enormously in the last decade (as of 2021): ~ $50 </a:t>
            </a:r>
            <a:r>
              <a:rPr lang="en-US" sz="1400" dirty="0" err="1"/>
              <a:t>Trilliion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Apple ($2 3 Trillion),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Microsoft ($1.92.2 Trillion),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Saudi Aramco ($1.92 Trillion), and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Amazon and Alphabet (Google parent) each &gt; $1.6 Trillion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The US Treasury Market is currently $24.4 Trillion as of 2021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89791" y="1325880"/>
            <a:ext cx="335150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Credit Markets &amp; Macroeconomics Overview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1737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7920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371495BD-9FC4-408E-952B-2979E7D34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86" y="889811"/>
            <a:ext cx="6269029" cy="50779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377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3024" y="442735"/>
            <a:ext cx="9715788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Markets Intermediation Role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024" y="2286000"/>
            <a:ext cx="9106188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Credit Markets Inter-mediate Capital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Capital for borrowers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Assets for banks, insurance and pension investors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CUSIP (Committee for Uniform Securities identification procedures) – 9 digit number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Securities (Bonds), evidenced by a Promissory Note – a promise to pay,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Indenture (like loan agreement), all terms and conditions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Enables insurance companies and other investors to buy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Notes (less than 10 years) or Bonds (&gt; 10 years)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Loans</a:t>
            </a:r>
            <a:endParaRPr lang="en-US" sz="14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Bank and non-bank advance of credit / capital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Loan Agreement &amp; Security Agreement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Leases – not a Loan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Factoring, Merchant Cash Advance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Securitization – CUSIP, </a:t>
            </a:r>
            <a:r>
              <a:rPr lang="en-US" sz="1400" dirty="0">
                <a:latin typeface="+mn-lt"/>
              </a:rPr>
              <a:t>bundling process, trust formation, enables credit assets to become securities</a:t>
            </a:r>
          </a:p>
        </p:txBody>
      </p:sp>
    </p:spTree>
    <p:extLst>
      <p:ext uri="{BB962C8B-B14F-4D97-AF65-F5344CB8AC3E}">
        <p14:creationId xmlns:p14="http://schemas.microsoft.com/office/powerpoint/2010/main" val="359580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0550" y="2386744"/>
            <a:ext cx="8686800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Bank Market defined by two main categories, based on size of borrowers: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Middle Market Loans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Broadly Syndicated Loans – “Wholesale” Loans</a:t>
            </a:r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   Middle Market Loans </a:t>
            </a:r>
            <a:r>
              <a:rPr lang="en-US" sz="1400" dirty="0"/>
              <a:t>(defined by each bank)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Secured term loans – primarily in the form of mortgages and equipment loans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Working capital loans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borrowing base formula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ABL structure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24" y="442735"/>
            <a:ext cx="9715788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Bank Loans</a:t>
            </a:r>
          </a:p>
        </p:txBody>
      </p:sp>
    </p:spTree>
    <p:extLst>
      <p:ext uri="{BB962C8B-B14F-4D97-AF65-F5344CB8AC3E}">
        <p14:creationId xmlns:p14="http://schemas.microsoft.com/office/powerpoint/2010/main" val="204126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6868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1980s Large LBOs – need for large bank syndications (multiple lenders party to credit agreements):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Previously only in country credits, very little secondary market sales and trading activity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Club, Syndicate, Participants – Secondary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KKR, Bain, Morgan Stanley, </a:t>
            </a:r>
            <a:r>
              <a:rPr lang="en-US" sz="1500" dirty="0" err="1"/>
              <a:t>Merril</a:t>
            </a:r>
            <a:r>
              <a:rPr lang="en-US" sz="1500" dirty="0"/>
              <a:t>, TH Lee, Carlyle, Bass Bros, TPG, Apollo, Blackstone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Drexel Junk Bonds – Mike Milken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RJR Nabisco ($31.1B) – </a:t>
            </a:r>
            <a:r>
              <a:rPr lang="en-US" sz="1500" dirty="0" err="1"/>
              <a:t>BofA</a:t>
            </a:r>
            <a:r>
              <a:rPr lang="en-US" sz="1500" dirty="0"/>
              <a:t> alone was asked to commit $1B in Equity and $5B in Debt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1996 – CLOs, LMFs &amp; BDCs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Loan Mutual Funds, or Prime Rate Funds, Non-bank lenders, securitizations of bank loans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 err="1"/>
              <a:t>BMo</a:t>
            </a:r>
            <a:r>
              <a:rPr lang="en-US" sz="1500" dirty="0"/>
              <a:t> / Goldman $800mm, over subscribed in &lt; 30 days to $1.2B in 1996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First BDC – Allied Capital (closed) – permanent capital, trade at below NAV (like REITS)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2000s - Mature Secondary Trading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Two Markets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Investment Grade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Non- Investment grade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82296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History of LBOs and Secondary Loan Market</a:t>
            </a:r>
          </a:p>
        </p:txBody>
      </p:sp>
    </p:spTree>
    <p:extLst>
      <p:ext uri="{BB962C8B-B14F-4D97-AF65-F5344CB8AC3E}">
        <p14:creationId xmlns:p14="http://schemas.microsoft.com/office/powerpoint/2010/main" val="288780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991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Eligible investment for restricted investors (insurance and pensions):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CUSIPs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Strips – maturities, collateral pools, </a:t>
            </a:r>
            <a:r>
              <a:rPr lang="en-US" sz="1400" dirty="0" err="1"/>
              <a:t>etc</a:t>
            </a:r>
            <a:endParaRPr lang="en-US" sz="1400" dirty="0"/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Insulation from Interest rate Risk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Floating rate loans (Libor now SOFR – Secured Overnight Financing Rate)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Credit Spread adjustment risk remains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Low price volatility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Low covariance with other investment asset classes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Defensive Strategy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High Risk-Adjusted returns relative to other asset classes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Liquidity and Ratings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CLOs and individual loans often rated, enhancing liquidity and expanding investor eligibility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94488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Secondary Loan Market Asset Class</a:t>
            </a:r>
          </a:p>
        </p:txBody>
      </p:sp>
    </p:spTree>
    <p:extLst>
      <p:ext uri="{BB962C8B-B14F-4D97-AF65-F5344CB8AC3E}">
        <p14:creationId xmlns:p14="http://schemas.microsoft.com/office/powerpoint/2010/main" val="269889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991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Loan Syndication and Trading Association (LSTA):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Improve liquidity and transparency in secondary loan market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Syndicate establishes “Flex” pricing range: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Establishes standard pricing formula: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Annual Loan Yield = SOFR + spread + (100-OID/Loan term)/100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Example: SOFR = 2.50%, Credit Spread = 4.50%, OID = 99 (99% of par, representing a 1% fee to bank syndicate), Term = 4 years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Annual Loan Yield = .025 + .045 + ((100-99)/4)/100 = .07 + .0025 = .0725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Floating rate loans may also be swapped into a fixed rate at an additional swap spread (.05% - .15%)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LTSA and Standard &amp; </a:t>
            </a:r>
            <a:r>
              <a:rPr lang="en-US" sz="1400" dirty="0" err="1"/>
              <a:t>Poors</a:t>
            </a:r>
            <a:r>
              <a:rPr lang="en-US" sz="1400" dirty="0"/>
              <a:t> (S&amp;P) Leveraged Commentary &amp; Data (LCD) issue a </a:t>
            </a:r>
            <a:r>
              <a:rPr lang="en-US" sz="1400" dirty="0" err="1"/>
              <a:t>LevFin</a:t>
            </a:r>
            <a:r>
              <a:rPr lang="en-US" sz="1400" dirty="0"/>
              <a:t> benchmark of 100 largest currently traded leveraged finance loans. 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94488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Secondary Loan Pricing</a:t>
            </a:r>
          </a:p>
        </p:txBody>
      </p:sp>
    </p:spTree>
    <p:extLst>
      <p:ext uri="{BB962C8B-B14F-4D97-AF65-F5344CB8AC3E}">
        <p14:creationId xmlns:p14="http://schemas.microsoft.com/office/powerpoint/2010/main" val="291902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791" y="1325880"/>
            <a:ext cx="335150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5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Secondary Loan Pricing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1737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7920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451A91-C2AC-47E0-AB4D-5C16F725D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78" y="1905001"/>
            <a:ext cx="7312897" cy="31242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91033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1980</TotalTime>
  <Words>1355</Words>
  <Application>Microsoft Office PowerPoint</Application>
  <PresentationFormat>Custom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Corbel</vt:lpstr>
      <vt:lpstr>Wingdings</vt:lpstr>
      <vt:lpstr>Wingdings 3</vt:lpstr>
      <vt:lpstr>Ion</vt:lpstr>
      <vt:lpstr>Chapter 2: Credit Markets and Macroeconomics</vt:lpstr>
      <vt:lpstr>Credit Markets &amp; Macroeconomics Overview</vt:lpstr>
      <vt:lpstr>Credit Markets &amp; Macroeconomics Overview</vt:lpstr>
      <vt:lpstr>Credit Markets Intermediation Role</vt:lpstr>
      <vt:lpstr>Bank Loans</vt:lpstr>
      <vt:lpstr>History of LBOs and Secondary Loan Market</vt:lpstr>
      <vt:lpstr>Secondary Loan Market Asset Class</vt:lpstr>
      <vt:lpstr>Secondary Loan Pricing</vt:lpstr>
      <vt:lpstr>Secondary Loan Pricing</vt:lpstr>
      <vt:lpstr>Secondary Market Loan Terms</vt:lpstr>
      <vt:lpstr>Credit Ratings &amp; Risk Management</vt:lpstr>
      <vt:lpstr>Leveraged Lending credit Analysis</vt:lpstr>
      <vt:lpstr>COVID19 &amp; Global Financial Crisis (GFC)</vt:lpstr>
      <vt:lpstr>CLOs, BDCs and Non-bank Lenders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Markets: issuing Corporate Bonds 144As Private Placements</dc:title>
  <dc:creator>Chris Droussiotis</dc:creator>
  <cp:lastModifiedBy>Chris Droussiotis</cp:lastModifiedBy>
  <cp:revision>33</cp:revision>
  <dcterms:created xsi:type="dcterms:W3CDTF">2020-05-26T21:09:41Z</dcterms:created>
  <dcterms:modified xsi:type="dcterms:W3CDTF">2023-03-11T20:35:32Z</dcterms:modified>
</cp:coreProperties>
</file>