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65" r:id="rId2"/>
    <p:sldId id="305" r:id="rId3"/>
    <p:sldId id="282" r:id="rId4"/>
    <p:sldId id="257" r:id="rId5"/>
    <p:sldId id="271" r:id="rId6"/>
    <p:sldId id="258" r:id="rId7"/>
    <p:sldId id="259" r:id="rId8"/>
    <p:sldId id="260" r:id="rId9"/>
    <p:sldId id="269" r:id="rId10"/>
    <p:sldId id="261" r:id="rId11"/>
    <p:sldId id="262" r:id="rId12"/>
    <p:sldId id="273" r:id="rId13"/>
    <p:sldId id="274" r:id="rId14"/>
    <p:sldId id="275" r:id="rId15"/>
    <p:sldId id="276" r:id="rId16"/>
    <p:sldId id="277" r:id="rId17"/>
    <p:sldId id="278" r:id="rId18"/>
    <p:sldId id="279" r:id="rId19"/>
    <p:sldId id="280" r:id="rId20"/>
    <p:sldId id="281" r:id="rId21"/>
    <p:sldId id="284" r:id="rId22"/>
    <p:sldId id="285" r:id="rId23"/>
    <p:sldId id="286" r:id="rId24"/>
    <p:sldId id="287" r:id="rId25"/>
    <p:sldId id="289" r:id="rId26"/>
    <p:sldId id="306" r:id="rId27"/>
    <p:sldId id="307" r:id="rId28"/>
    <p:sldId id="308" r:id="rId29"/>
    <p:sldId id="290" r:id="rId30"/>
    <p:sldId id="288" r:id="rId31"/>
    <p:sldId id="292" r:id="rId32"/>
    <p:sldId id="293" r:id="rId33"/>
    <p:sldId id="294" r:id="rId34"/>
    <p:sldId id="295" r:id="rId35"/>
    <p:sldId id="296" r:id="rId36"/>
    <p:sldId id="297" r:id="rId37"/>
    <p:sldId id="298" r:id="rId38"/>
    <p:sldId id="299" r:id="rId39"/>
    <p:sldId id="301" r:id="rId40"/>
    <p:sldId id="302" r:id="rId41"/>
    <p:sldId id="300" r:id="rId42"/>
    <p:sldId id="303" r:id="rId43"/>
    <p:sldId id="304" r:id="rId44"/>
    <p:sldId id="309" r:id="rId45"/>
  </p:sldIdLst>
  <p:sldSz cx="12188825"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73" d="100"/>
          <a:sy n="73" d="100"/>
        </p:scale>
        <p:origin x="248" y="4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2/12/2022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2/12/2022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2/12/2022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2/12/2022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2/12/2022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2/12/2022</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2/12/2022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2/12/2022</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2/12/2022</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2/12/2022</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2/12/2022</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2/12/2022</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2/12/2022</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8520" y="2743200"/>
            <a:ext cx="11277600" cy="1524000"/>
          </a:xfrm>
        </p:spPr>
        <p:txBody>
          <a:bodyPr>
            <a:normAutofit/>
          </a:bodyPr>
          <a:lstStyle/>
          <a:p>
            <a:r>
              <a:rPr lang="en-US" sz="5300" dirty="0"/>
              <a:t>Covariance, Correlation and Efficient Frontiers</a:t>
            </a:r>
            <a:endParaRPr lang="en-US" dirty="0"/>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2</a:t>
            </a:r>
          </a:p>
          <a:p>
            <a:r>
              <a:rPr lang="en-US" dirty="0"/>
              <a:t>“An Analytical Approach to Investments, Finance and Credit”</a:t>
            </a:r>
          </a:p>
        </p:txBody>
      </p:sp>
      <p:sp>
        <p:nvSpPr>
          <p:cNvPr id="6" name="TextBox 5">
            <a:extLst>
              <a:ext uri="{FF2B5EF4-FFF2-40B4-BE49-F238E27FC236}">
                <a16:creationId xmlns:a16="http://schemas.microsoft.com/office/drawing/2014/main" id="{69C10C87-EE9B-4E79-9A6F-9A2F7DF5FA03}"/>
              </a:ext>
            </a:extLst>
          </p:cNvPr>
          <p:cNvSpPr txBox="1"/>
          <p:nvPr/>
        </p:nvSpPr>
        <p:spPr>
          <a:xfrm>
            <a:off x="182894" y="1293167"/>
            <a:ext cx="6248400" cy="830997"/>
          </a:xfrm>
          <a:prstGeom prst="rect">
            <a:avLst/>
          </a:prstGeom>
          <a:noFill/>
        </p:spPr>
        <p:txBody>
          <a:bodyPr wrap="square" rtlCol="0">
            <a:spAutoFit/>
          </a:bodyPr>
          <a:lstStyle/>
          <a:p>
            <a:r>
              <a:rPr lang="en-US" sz="2400" dirty="0">
                <a:solidFill>
                  <a:srgbClr val="FFFF00"/>
                </a:solidFill>
              </a:rPr>
              <a:t>CHAPTER 1 REVIEW </a:t>
            </a:r>
          </a:p>
          <a:p>
            <a:r>
              <a:rPr lang="en-US" sz="2400" dirty="0">
                <a:solidFill>
                  <a:srgbClr val="FFFF00"/>
                </a:solidFill>
              </a:rPr>
              <a:t>RISK, RETURN, TIME AND ALLOCATION</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85376" y="-193727"/>
            <a:ext cx="8532178" cy="1506675"/>
          </a:xfrm>
        </p:spPr>
        <p:txBody>
          <a:bodyPr/>
          <a:lstStyle/>
          <a:p>
            <a:r>
              <a:rPr lang="en-US" dirty="0"/>
              <a:t>The Study of Finance</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223515" y="1312948"/>
            <a:ext cx="8532178" cy="2324925"/>
          </a:xfrm>
        </p:spPr>
        <p:txBody>
          <a:bodyPr/>
          <a:lstStyle/>
          <a:p>
            <a:r>
              <a:rPr lang="en-US" u="sng" dirty="0">
                <a:solidFill>
                  <a:schemeClr val="tx1"/>
                </a:solidFill>
              </a:rPr>
              <a:t>3 FACTORS BEFORE YOU 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p:txBody>
      </p:sp>
      <p:pic>
        <p:nvPicPr>
          <p:cNvPr id="4" name="Picture 3">
            <a:extLst>
              <a:ext uri="{FF2B5EF4-FFF2-40B4-BE49-F238E27FC236}">
                <a16:creationId xmlns:a16="http://schemas.microsoft.com/office/drawing/2014/main" id="{F6B86D6D-661D-4217-99EF-491E2FCF8A8B}"/>
              </a:ext>
            </a:extLst>
          </p:cNvPr>
          <p:cNvPicPr>
            <a:picLocks noChangeAspect="1"/>
          </p:cNvPicPr>
          <p:nvPr/>
        </p:nvPicPr>
        <p:blipFill>
          <a:blip r:embed="rId2"/>
          <a:stretch>
            <a:fillRect/>
          </a:stretch>
        </p:blipFill>
        <p:spPr>
          <a:xfrm>
            <a:off x="4672344" y="1861686"/>
            <a:ext cx="2142567" cy="2142567"/>
          </a:xfrm>
          <a:prstGeom prst="rect">
            <a:avLst/>
          </a:prstGeom>
        </p:spPr>
      </p:pic>
      <p:sp>
        <p:nvSpPr>
          <p:cNvPr id="5" name="TextBox 4">
            <a:extLst>
              <a:ext uri="{FF2B5EF4-FFF2-40B4-BE49-F238E27FC236}">
                <a16:creationId xmlns:a16="http://schemas.microsoft.com/office/drawing/2014/main" id="{F016B02A-09A2-4A4B-9E32-C4579CE3EB97}"/>
              </a:ext>
            </a:extLst>
          </p:cNvPr>
          <p:cNvSpPr txBox="1"/>
          <p:nvPr/>
        </p:nvSpPr>
        <p:spPr>
          <a:xfrm>
            <a:off x="7010346" y="1748337"/>
            <a:ext cx="5086353" cy="2153875"/>
          </a:xfrm>
          <a:prstGeom prst="rect">
            <a:avLst/>
          </a:prstGeom>
          <a:noFill/>
        </p:spPr>
        <p:txBody>
          <a:bodyPr wrap="square" rtlCol="0">
            <a:spAutoFit/>
          </a:bodyPr>
          <a:lstStyle/>
          <a:p>
            <a:r>
              <a:rPr lang="en-US" sz="1799" b="1" u="sng" dirty="0"/>
              <a:t>Game: Tossing a Coin to win $6 (Payoff):</a:t>
            </a:r>
          </a:p>
          <a:p>
            <a:pPr marL="285664" indent="-285664">
              <a:buFont typeface="Arial" panose="020B0604020202020204" pitchFamily="34" charset="0"/>
              <a:buChar char="•"/>
            </a:pPr>
            <a:r>
              <a:rPr lang="en-US" sz="1400" b="1" dirty="0"/>
              <a:t>Measure Expected Return: </a:t>
            </a:r>
            <a:r>
              <a:rPr lang="en-US" sz="1400" b="1" dirty="0">
                <a:solidFill>
                  <a:srgbClr val="FF0000"/>
                </a:solidFill>
              </a:rPr>
              <a:t>$6</a:t>
            </a:r>
            <a:endParaRPr lang="en-US" sz="1400" b="1" dirty="0"/>
          </a:p>
          <a:p>
            <a:pPr marL="285664" indent="-285664">
              <a:buFont typeface="Arial" panose="020B0604020202020204" pitchFamily="34" charset="0"/>
              <a:buChar char="•"/>
            </a:pPr>
            <a:r>
              <a:rPr lang="en-US" sz="1400" b="1" dirty="0"/>
              <a:t>Quantify Risk: </a:t>
            </a:r>
            <a:r>
              <a:rPr lang="en-US" sz="1400" b="1" dirty="0">
                <a:solidFill>
                  <a:srgbClr val="FF0000"/>
                </a:solidFill>
              </a:rPr>
              <a:t>50/50 win/loss</a:t>
            </a:r>
          </a:p>
          <a:p>
            <a:pPr marL="285664" indent="-285664">
              <a:buFont typeface="Arial" panose="020B0604020202020204" pitchFamily="34" charset="0"/>
              <a:buChar char="•"/>
            </a:pPr>
            <a:r>
              <a:rPr lang="en-US" sz="1400" b="1" dirty="0"/>
              <a:t>Time:  </a:t>
            </a:r>
            <a:r>
              <a:rPr lang="en-US" sz="1400" b="1" dirty="0">
                <a:solidFill>
                  <a:srgbClr val="FF0000"/>
                </a:solidFill>
              </a:rPr>
              <a:t>in 2 seconds</a:t>
            </a:r>
          </a:p>
          <a:p>
            <a:pPr marL="285664" indent="-285664">
              <a:buFont typeface="Arial" panose="020B0604020202020204" pitchFamily="34" charset="0"/>
              <a:buChar char="•"/>
            </a:pPr>
            <a:endParaRPr lang="en-US" sz="1400" b="1" dirty="0">
              <a:solidFill>
                <a:srgbClr val="FF0000"/>
              </a:solidFill>
            </a:endParaRPr>
          </a:p>
          <a:p>
            <a:pPr marL="285664" indent="-285664">
              <a:buFont typeface="Arial" panose="020B0604020202020204" pitchFamily="34" charset="0"/>
              <a:buChar char="•"/>
            </a:pPr>
            <a:r>
              <a:rPr lang="en-US" sz="1400" b="1" dirty="0"/>
              <a:t>How much to Invest?</a:t>
            </a:r>
          </a:p>
          <a:p>
            <a:pPr marL="742727" lvl="1" indent="-285664">
              <a:buFont typeface="Arial" panose="020B0604020202020204" pitchFamily="34" charset="0"/>
              <a:buChar char="•"/>
            </a:pPr>
            <a:r>
              <a:rPr lang="en-US" sz="1400" b="1" dirty="0"/>
              <a:t>$3  - mathematically using probability theory is (50% x $6) + (50% x $0) = 	$3 + 0 = $3</a:t>
            </a:r>
          </a:p>
          <a:p>
            <a:endParaRPr lang="en-US" sz="1799" dirty="0"/>
          </a:p>
        </p:txBody>
      </p:sp>
      <p:pic>
        <p:nvPicPr>
          <p:cNvPr id="6" name="Picture 5">
            <a:extLst>
              <a:ext uri="{FF2B5EF4-FFF2-40B4-BE49-F238E27FC236}">
                <a16:creationId xmlns:a16="http://schemas.microsoft.com/office/drawing/2014/main" id="{23E71375-EC2D-446C-ACE5-121809F78FBD}"/>
              </a:ext>
            </a:extLst>
          </p:cNvPr>
          <p:cNvPicPr>
            <a:picLocks noChangeAspect="1"/>
          </p:cNvPicPr>
          <p:nvPr/>
        </p:nvPicPr>
        <p:blipFill>
          <a:blip r:embed="rId3"/>
          <a:stretch>
            <a:fillRect/>
          </a:stretch>
        </p:blipFill>
        <p:spPr>
          <a:xfrm>
            <a:off x="4672344" y="4229668"/>
            <a:ext cx="2113999" cy="2161612"/>
          </a:xfrm>
          <a:prstGeom prst="rect">
            <a:avLst/>
          </a:prstGeom>
        </p:spPr>
      </p:pic>
      <p:sp>
        <p:nvSpPr>
          <p:cNvPr id="7" name="TextBox 6">
            <a:extLst>
              <a:ext uri="{FF2B5EF4-FFF2-40B4-BE49-F238E27FC236}">
                <a16:creationId xmlns:a16="http://schemas.microsoft.com/office/drawing/2014/main" id="{7719D1EB-3041-4292-8210-0B30CB0B52B4}"/>
              </a:ext>
            </a:extLst>
          </p:cNvPr>
          <p:cNvSpPr txBox="1"/>
          <p:nvPr/>
        </p:nvSpPr>
        <p:spPr>
          <a:xfrm>
            <a:off x="7104244" y="4152415"/>
            <a:ext cx="4992456" cy="2369263"/>
          </a:xfrm>
          <a:prstGeom prst="rect">
            <a:avLst/>
          </a:prstGeom>
          <a:noFill/>
        </p:spPr>
        <p:txBody>
          <a:bodyPr wrap="square" rtlCol="0">
            <a:spAutoFit/>
          </a:bodyPr>
          <a:lstStyle/>
          <a:p>
            <a:r>
              <a:rPr lang="en-US" sz="1799" b="1" u="sng" dirty="0"/>
              <a:t>Game: Tossing one dice to win $6 (Payoff):</a:t>
            </a:r>
          </a:p>
          <a:p>
            <a:pPr marL="285664" indent="-285664">
              <a:buFont typeface="Arial" panose="020B0604020202020204" pitchFamily="34" charset="0"/>
              <a:buChar char="•"/>
            </a:pPr>
            <a:r>
              <a:rPr lang="en-US" sz="1400" b="1" dirty="0"/>
              <a:t>Measure Expected Return: </a:t>
            </a:r>
            <a:r>
              <a:rPr lang="en-US" sz="1400" b="1" dirty="0">
                <a:solidFill>
                  <a:srgbClr val="FF0000"/>
                </a:solidFill>
              </a:rPr>
              <a:t>$6</a:t>
            </a:r>
            <a:endParaRPr lang="en-US" sz="1400" b="1" dirty="0"/>
          </a:p>
          <a:p>
            <a:pPr marL="285664" indent="-285664">
              <a:buFont typeface="Arial" panose="020B0604020202020204" pitchFamily="34" charset="0"/>
              <a:buChar char="•"/>
            </a:pPr>
            <a:r>
              <a:rPr lang="en-US" sz="1400" b="1" dirty="0"/>
              <a:t>Quantify Risk: </a:t>
            </a:r>
            <a:r>
              <a:rPr lang="en-US" sz="1400" b="1" dirty="0">
                <a:solidFill>
                  <a:srgbClr val="FF0000"/>
                </a:solidFill>
              </a:rPr>
              <a:t>1/6 to win, 5/6 to lose</a:t>
            </a:r>
          </a:p>
          <a:p>
            <a:pPr marL="285664" indent="-285664">
              <a:buFont typeface="Arial" panose="020B0604020202020204" pitchFamily="34" charset="0"/>
              <a:buChar char="•"/>
            </a:pPr>
            <a:r>
              <a:rPr lang="en-US" sz="1400" b="1" dirty="0"/>
              <a:t>Time:  </a:t>
            </a:r>
            <a:r>
              <a:rPr lang="en-US" sz="1400" b="1" dirty="0">
                <a:solidFill>
                  <a:srgbClr val="FF0000"/>
                </a:solidFill>
              </a:rPr>
              <a:t>in 2 seconds</a:t>
            </a:r>
          </a:p>
          <a:p>
            <a:pPr marL="285664" indent="-285664">
              <a:buFont typeface="Arial" panose="020B0604020202020204" pitchFamily="34" charset="0"/>
              <a:buChar char="•"/>
            </a:pPr>
            <a:endParaRPr lang="en-US" sz="1400" b="1" dirty="0">
              <a:solidFill>
                <a:srgbClr val="FF0000"/>
              </a:solidFill>
            </a:endParaRPr>
          </a:p>
          <a:p>
            <a:pPr marL="285664" indent="-285664">
              <a:buFont typeface="Arial" panose="020B0604020202020204" pitchFamily="34" charset="0"/>
              <a:buChar char="•"/>
            </a:pPr>
            <a:r>
              <a:rPr lang="en-US" sz="1400" b="1" dirty="0"/>
              <a:t>How much to Invest?</a:t>
            </a:r>
          </a:p>
          <a:p>
            <a:pPr marL="742727" lvl="1" indent="-285664">
              <a:buFont typeface="Arial" panose="020B0604020202020204" pitchFamily="34" charset="0"/>
              <a:buChar char="•"/>
            </a:pPr>
            <a:r>
              <a:rPr lang="en-US" sz="1400" b="1" dirty="0"/>
              <a:t>$1  - mathematically using probability theory is (1/6 x $6) + (5/6 x $0) = </a:t>
            </a:r>
          </a:p>
          <a:p>
            <a:pPr lvl="1"/>
            <a:r>
              <a:rPr lang="en-US" sz="1400" b="1" dirty="0"/>
              <a:t>	$1 + 0 = $1</a:t>
            </a:r>
          </a:p>
          <a:p>
            <a:endParaRPr lang="en-US" sz="1799" dirty="0"/>
          </a:p>
        </p:txBody>
      </p:sp>
    </p:spTree>
    <p:extLst>
      <p:ext uri="{BB962C8B-B14F-4D97-AF65-F5344CB8AC3E}">
        <p14:creationId xmlns:p14="http://schemas.microsoft.com/office/powerpoint/2010/main" val="40420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720416"/>
            <a:ext cx="31907" cy="2495189"/>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498800" y="4215604"/>
            <a:ext cx="9701012" cy="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73209" y="1606664"/>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116332" y="1523775"/>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1085775"/>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681463" y="3800142"/>
            <a:ext cx="1400577" cy="369236"/>
          </a:xfrm>
          <a:prstGeom prst="rect">
            <a:avLst/>
          </a:prstGeom>
          <a:noFill/>
        </p:spPr>
        <p:txBody>
          <a:bodyPr wrap="square" rtlCol="0">
            <a:spAutoFit/>
          </a:bodyPr>
          <a:lstStyle/>
          <a:p>
            <a:r>
              <a:rPr lang="en-US" sz="1799" b="1" dirty="0">
                <a:solidFill>
                  <a:srgbClr val="FF0000"/>
                </a:solidFill>
              </a:rPr>
              <a:t>ENTRY</a:t>
            </a:r>
          </a:p>
        </p:txBody>
      </p:sp>
      <p:sp>
        <p:nvSpPr>
          <p:cNvPr id="16" name="TextBox 15">
            <a:extLst>
              <a:ext uri="{FF2B5EF4-FFF2-40B4-BE49-F238E27FC236}">
                <a16:creationId xmlns:a16="http://schemas.microsoft.com/office/drawing/2014/main" id="{2AE4CC0C-8A88-4D55-B16C-0A303E7CC19C}"/>
              </a:ext>
            </a:extLst>
          </p:cNvPr>
          <p:cNvSpPr txBox="1"/>
          <p:nvPr/>
        </p:nvSpPr>
        <p:spPr>
          <a:xfrm>
            <a:off x="-27356" y="3799970"/>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1" y="1530606"/>
            <a:ext cx="6597311" cy="3118211"/>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1355299"/>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8" name="Title 1">
            <a:extLst>
              <a:ext uri="{FF2B5EF4-FFF2-40B4-BE49-F238E27FC236}">
                <a16:creationId xmlns:a16="http://schemas.microsoft.com/office/drawing/2014/main" id="{00FB7A14-8D60-4004-8966-DE97E0A5D997}"/>
              </a:ext>
            </a:extLst>
          </p:cNvPr>
          <p:cNvSpPr>
            <a:spLocks noGrp="1"/>
          </p:cNvSpPr>
          <p:nvPr>
            <p:ph type="title"/>
          </p:nvPr>
        </p:nvSpPr>
        <p:spPr>
          <a:xfrm>
            <a:off x="84489" y="19908"/>
            <a:ext cx="7936766" cy="477602"/>
          </a:xfrm>
        </p:spPr>
        <p:txBody>
          <a:bodyPr>
            <a:normAutofit/>
          </a:bodyPr>
          <a:lstStyle/>
          <a:p>
            <a:r>
              <a:rPr lang="en-US" sz="2799" dirty="0"/>
              <a:t>The Study of Finance</a:t>
            </a:r>
          </a:p>
        </p:txBody>
      </p:sp>
      <p:sp>
        <p:nvSpPr>
          <p:cNvPr id="19" name="Content Placeholder 2">
            <a:extLst>
              <a:ext uri="{FF2B5EF4-FFF2-40B4-BE49-F238E27FC236}">
                <a16:creationId xmlns:a16="http://schemas.microsoft.com/office/drawing/2014/main" id="{11A6B7E3-D905-4948-81BB-1756B150250B}"/>
              </a:ext>
            </a:extLst>
          </p:cNvPr>
          <p:cNvSpPr>
            <a:spLocks noGrp="1"/>
          </p:cNvSpPr>
          <p:nvPr>
            <p:ph idx="1"/>
          </p:nvPr>
        </p:nvSpPr>
        <p:spPr>
          <a:xfrm>
            <a:off x="160045" y="4519450"/>
            <a:ext cx="4554266" cy="2324925"/>
          </a:xfrm>
        </p:spPr>
        <p:txBody>
          <a:bodyPr/>
          <a:lstStyle/>
          <a:p>
            <a:r>
              <a:rPr lang="en-US" u="sng" dirty="0">
                <a:solidFill>
                  <a:schemeClr val="tx1"/>
                </a:solidFill>
              </a:rPr>
              <a:t>3 FACTORS BEFORE YOU 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p:txBody>
      </p:sp>
      <p:sp>
        <p:nvSpPr>
          <p:cNvPr id="11" name="TextBox 10">
            <a:extLst>
              <a:ext uri="{FF2B5EF4-FFF2-40B4-BE49-F238E27FC236}">
                <a16:creationId xmlns:a16="http://schemas.microsoft.com/office/drawing/2014/main" id="{DB887F1C-0BD5-4DD1-B250-1157D0B810EC}"/>
              </a:ext>
            </a:extLst>
          </p:cNvPr>
          <p:cNvSpPr txBox="1"/>
          <p:nvPr/>
        </p:nvSpPr>
        <p:spPr>
          <a:xfrm>
            <a:off x="111028" y="423880"/>
            <a:ext cx="2811580" cy="1476943"/>
          </a:xfrm>
          <a:prstGeom prst="rect">
            <a:avLst/>
          </a:prstGeom>
          <a:noFill/>
        </p:spPr>
        <p:txBody>
          <a:bodyPr wrap="square" rtlCol="0">
            <a:spAutoFit/>
          </a:bodyPr>
          <a:lstStyle/>
          <a:p>
            <a:r>
              <a:rPr lang="en-US" sz="1799" b="1" u="sng" dirty="0"/>
              <a:t>FIELDS OF FINACE</a:t>
            </a:r>
          </a:p>
          <a:p>
            <a:pPr marL="285664" indent="-285664">
              <a:buFont typeface="Arial" panose="020B0604020202020204" pitchFamily="34" charset="0"/>
              <a:buChar char="•"/>
            </a:pPr>
            <a:r>
              <a:rPr lang="en-US" sz="1799" dirty="0"/>
              <a:t>Corporate Finance</a:t>
            </a:r>
          </a:p>
          <a:p>
            <a:pPr marL="285664" indent="-285664">
              <a:buFont typeface="Arial" panose="020B0604020202020204" pitchFamily="34" charset="0"/>
              <a:buChar char="•"/>
            </a:pPr>
            <a:r>
              <a:rPr lang="en-US" sz="1799" dirty="0"/>
              <a:t>Investment Analysis</a:t>
            </a:r>
          </a:p>
          <a:p>
            <a:pPr marL="285664" indent="-285664">
              <a:buFont typeface="Arial" panose="020B0604020202020204" pitchFamily="34" charset="0"/>
              <a:buChar char="•"/>
            </a:pPr>
            <a:r>
              <a:rPr lang="en-US" sz="1799" dirty="0"/>
              <a:t>Credit Analysis</a:t>
            </a:r>
          </a:p>
          <a:p>
            <a:pPr marL="285664" indent="-285664">
              <a:buFont typeface="Arial" panose="020B0604020202020204" pitchFamily="34" charset="0"/>
              <a:buChar char="•"/>
            </a:pPr>
            <a:endParaRPr lang="en-US" sz="1799" dirty="0">
              <a:solidFill>
                <a:srgbClr val="FF0000"/>
              </a:solidFill>
            </a:endParaRPr>
          </a:p>
        </p:txBody>
      </p:sp>
      <p:cxnSp>
        <p:nvCxnSpPr>
          <p:cNvPr id="21" name="Straight Arrow Connector 20">
            <a:extLst>
              <a:ext uri="{FF2B5EF4-FFF2-40B4-BE49-F238E27FC236}">
                <a16:creationId xmlns:a16="http://schemas.microsoft.com/office/drawing/2014/main" id="{3048EC68-8647-4038-9755-1068E411B328}"/>
              </a:ext>
            </a:extLst>
          </p:cNvPr>
          <p:cNvCxnSpPr/>
          <p:nvPr/>
        </p:nvCxnSpPr>
        <p:spPr>
          <a:xfrm>
            <a:off x="5731200" y="56176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18D70D-052C-444E-8675-75A7F12EC689}"/>
              </a:ext>
            </a:extLst>
          </p:cNvPr>
          <p:cNvCxnSpPr/>
          <p:nvPr/>
        </p:nvCxnSpPr>
        <p:spPr>
          <a:xfrm>
            <a:off x="5178660" y="70102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13C2F4-C4A8-4F33-BEE6-6A3997DA162C}"/>
              </a:ext>
            </a:extLst>
          </p:cNvPr>
          <p:cNvCxnSpPr/>
          <p:nvPr/>
        </p:nvCxnSpPr>
        <p:spPr>
          <a:xfrm>
            <a:off x="5438602" y="631398"/>
            <a:ext cx="393303" cy="11586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40A2F9-A850-4DA3-8E83-6B74C351C4C7}"/>
              </a:ext>
            </a:extLst>
          </p:cNvPr>
          <p:cNvCxnSpPr>
            <a:cxnSpLocks/>
          </p:cNvCxnSpPr>
          <p:nvPr/>
        </p:nvCxnSpPr>
        <p:spPr>
          <a:xfrm flipH="1" flipV="1">
            <a:off x="6068908" y="2682284"/>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BADBAD-E5F4-4E5C-B7E1-B5CF7C566423}"/>
              </a:ext>
            </a:extLst>
          </p:cNvPr>
          <p:cNvCxnSpPr>
            <a:cxnSpLocks/>
          </p:cNvCxnSpPr>
          <p:nvPr/>
        </p:nvCxnSpPr>
        <p:spPr>
          <a:xfrm flipH="1" flipV="1">
            <a:off x="6343104" y="2672733"/>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AE00A3-1EEC-4E19-8305-CBD9E2E1FC1A}"/>
              </a:ext>
            </a:extLst>
          </p:cNvPr>
          <p:cNvCxnSpPr>
            <a:cxnSpLocks/>
          </p:cNvCxnSpPr>
          <p:nvPr/>
        </p:nvCxnSpPr>
        <p:spPr>
          <a:xfrm flipH="1" flipV="1">
            <a:off x="6617299" y="2629132"/>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F8A9F2-2C55-4161-8E7A-E8C5DFFC9841}"/>
              </a:ext>
            </a:extLst>
          </p:cNvPr>
          <p:cNvSpPr txBox="1"/>
          <p:nvPr/>
        </p:nvSpPr>
        <p:spPr>
          <a:xfrm>
            <a:off x="6984737" y="3271585"/>
            <a:ext cx="2811580" cy="646163"/>
          </a:xfrm>
          <a:prstGeom prst="rect">
            <a:avLst/>
          </a:prstGeom>
          <a:noFill/>
          <a:ln>
            <a:solidFill>
              <a:srgbClr val="2BF54D"/>
            </a:solidFill>
          </a:ln>
        </p:spPr>
        <p:txBody>
          <a:bodyPr wrap="square" rtlCol="0">
            <a:spAutoFit/>
          </a:bodyPr>
          <a:lstStyle/>
          <a:p>
            <a:r>
              <a:rPr lang="en-US" sz="1799" b="1" dirty="0">
                <a:solidFill>
                  <a:srgbClr val="92D050"/>
                </a:solidFill>
              </a:rPr>
              <a:t>Finance Strategies to Keep the </a:t>
            </a:r>
            <a:r>
              <a:rPr lang="en-US" sz="1799" b="1" u="sng" dirty="0">
                <a:solidFill>
                  <a:srgbClr val="92D050"/>
                </a:solidFill>
              </a:rPr>
              <a:t>Value Line Up</a:t>
            </a:r>
          </a:p>
        </p:txBody>
      </p:sp>
      <p:sp>
        <p:nvSpPr>
          <p:cNvPr id="32" name="TextBox 31">
            <a:extLst>
              <a:ext uri="{FF2B5EF4-FFF2-40B4-BE49-F238E27FC236}">
                <a16:creationId xmlns:a16="http://schemas.microsoft.com/office/drawing/2014/main" id="{568A13BB-0CC4-42FF-9EA5-7D631DCB30D6}"/>
              </a:ext>
            </a:extLst>
          </p:cNvPr>
          <p:cNvSpPr txBox="1"/>
          <p:nvPr/>
        </p:nvSpPr>
        <p:spPr>
          <a:xfrm>
            <a:off x="5856733" y="90011"/>
            <a:ext cx="2940970" cy="646163"/>
          </a:xfrm>
          <a:prstGeom prst="rect">
            <a:avLst/>
          </a:prstGeom>
          <a:noFill/>
        </p:spPr>
        <p:txBody>
          <a:bodyPr wrap="square" rtlCol="0">
            <a:spAutoFit/>
          </a:bodyPr>
          <a:lstStyle/>
          <a:p>
            <a:r>
              <a:rPr lang="en-US" sz="1799" b="1" dirty="0">
                <a:solidFill>
                  <a:srgbClr val="FFFF00"/>
                </a:solidFill>
              </a:rPr>
              <a:t>Risks that are pushing the </a:t>
            </a:r>
            <a:r>
              <a:rPr lang="en-US" sz="1799" b="1" u="sng" dirty="0">
                <a:solidFill>
                  <a:srgbClr val="FFFF00"/>
                </a:solidFill>
              </a:rPr>
              <a:t>Value Line down</a:t>
            </a:r>
          </a:p>
        </p:txBody>
      </p:sp>
    </p:spTree>
    <p:extLst>
      <p:ext uri="{BB962C8B-B14F-4D97-AF65-F5344CB8AC3E}">
        <p14:creationId xmlns:p14="http://schemas.microsoft.com/office/powerpoint/2010/main" val="415772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1D755-7418-4957-94FC-B684AE8C1000}"/>
              </a:ext>
            </a:extLst>
          </p:cNvPr>
          <p:cNvSpPr>
            <a:spLocks noGrp="1"/>
          </p:cNvSpPr>
          <p:nvPr>
            <p:ph type="title"/>
          </p:nvPr>
        </p:nvSpPr>
        <p:spPr>
          <a:xfrm>
            <a:off x="1522413" y="381000"/>
            <a:ext cx="9144001" cy="914400"/>
          </a:xfrm>
        </p:spPr>
        <p:txBody>
          <a:bodyPr/>
          <a:lstStyle/>
          <a:p>
            <a:r>
              <a:rPr lang="en-US" dirty="0"/>
              <a:t>Risk &amp; Return Analysis</a:t>
            </a:r>
          </a:p>
        </p:txBody>
      </p:sp>
      <p:sp>
        <p:nvSpPr>
          <p:cNvPr id="3" name="Content Placeholder 2">
            <a:extLst>
              <a:ext uri="{FF2B5EF4-FFF2-40B4-BE49-F238E27FC236}">
                <a16:creationId xmlns:a16="http://schemas.microsoft.com/office/drawing/2014/main" id="{CB309B08-18B5-4BC7-80ED-7EFBCAA691E7}"/>
              </a:ext>
            </a:extLst>
          </p:cNvPr>
          <p:cNvSpPr>
            <a:spLocks noGrp="1"/>
          </p:cNvSpPr>
          <p:nvPr>
            <p:ph idx="1"/>
          </p:nvPr>
        </p:nvSpPr>
        <p:spPr/>
        <p:txBody>
          <a:bodyPr/>
          <a:lstStyle/>
          <a:p>
            <a:r>
              <a:rPr lang="en-US" dirty="0"/>
              <a:t>Before investing, the investor needs to consider the following four factors: </a:t>
            </a:r>
          </a:p>
          <a:p>
            <a:pPr marL="696912" lvl="1" indent="-457200">
              <a:buFont typeface="+mj-lt"/>
              <a:buAutoNum type="arabicPeriod"/>
            </a:pPr>
            <a:r>
              <a:rPr lang="en-US" dirty="0"/>
              <a:t>Measurement of the expected return (</a:t>
            </a:r>
            <a:r>
              <a:rPr lang="en-US" dirty="0" err="1"/>
              <a:t>Er</a:t>
            </a:r>
            <a:r>
              <a:rPr lang="en-US" dirty="0"/>
              <a:t>)</a:t>
            </a:r>
          </a:p>
          <a:p>
            <a:pPr marL="696912" lvl="1" indent="-457200">
              <a:buFont typeface="+mj-lt"/>
              <a:buAutoNum type="arabicPeriod"/>
            </a:pPr>
            <a:r>
              <a:rPr lang="en-US" dirty="0"/>
              <a:t>Quantification of the risk (σ)</a:t>
            </a:r>
          </a:p>
          <a:p>
            <a:pPr marL="696912" lvl="1" indent="-457200">
              <a:buFont typeface="+mj-lt"/>
              <a:buAutoNum type="arabicPeriod"/>
            </a:pPr>
            <a:r>
              <a:rPr lang="en-US" dirty="0"/>
              <a:t>How to allocate the investments to achieve efficiency and optimization (A for Allocation)</a:t>
            </a:r>
          </a:p>
          <a:p>
            <a:pPr marL="696912" lvl="1" indent="-457200">
              <a:buFont typeface="+mj-lt"/>
              <a:buAutoNum type="arabicPeriod"/>
            </a:pPr>
            <a:r>
              <a:rPr lang="en-US" dirty="0"/>
              <a:t>Time to determine the exit strategy or realization of the investment (t)</a:t>
            </a:r>
          </a:p>
          <a:p>
            <a:endParaRPr lang="en-US" dirty="0"/>
          </a:p>
        </p:txBody>
      </p:sp>
    </p:spTree>
    <p:extLst>
      <p:ext uri="{BB962C8B-B14F-4D97-AF65-F5344CB8AC3E}">
        <p14:creationId xmlns:p14="http://schemas.microsoft.com/office/powerpoint/2010/main" val="340826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E103-344D-4611-ADF8-59F1DA2BEACE}"/>
              </a:ext>
            </a:extLst>
          </p:cNvPr>
          <p:cNvSpPr>
            <a:spLocks noGrp="1"/>
          </p:cNvSpPr>
          <p:nvPr>
            <p:ph type="title"/>
          </p:nvPr>
        </p:nvSpPr>
        <p:spPr>
          <a:xfrm>
            <a:off x="1522413" y="381000"/>
            <a:ext cx="9144001" cy="1219200"/>
          </a:xfrm>
        </p:spPr>
        <p:txBody>
          <a:bodyPr/>
          <a:lstStyle/>
          <a:p>
            <a:r>
              <a:rPr lang="en-US" b="1" dirty="0"/>
              <a:t>Time Value of Money Concepts</a:t>
            </a:r>
            <a:br>
              <a:rPr lang="en-US" b="1" dirty="0"/>
            </a:br>
            <a:endParaRPr lang="en-US" dirty="0"/>
          </a:p>
        </p:txBody>
      </p:sp>
      <p:sp>
        <p:nvSpPr>
          <p:cNvPr id="3" name="Content Placeholder 2">
            <a:extLst>
              <a:ext uri="{FF2B5EF4-FFF2-40B4-BE49-F238E27FC236}">
                <a16:creationId xmlns:a16="http://schemas.microsoft.com/office/drawing/2014/main" id="{39317428-DF44-426E-83FC-D6EB828D681D}"/>
              </a:ext>
            </a:extLst>
          </p:cNvPr>
          <p:cNvSpPr>
            <a:spLocks noGrp="1"/>
          </p:cNvSpPr>
          <p:nvPr>
            <p:ph idx="1"/>
          </p:nvPr>
        </p:nvSpPr>
        <p:spPr/>
        <p:txBody>
          <a:bodyPr/>
          <a:lstStyle/>
          <a:p>
            <a:r>
              <a:rPr lang="en-US" b="1" dirty="0"/>
              <a:t>One-Time Investment</a:t>
            </a:r>
          </a:p>
          <a:p>
            <a:r>
              <a:rPr lang="en-US" b="1" dirty="0"/>
              <a:t>Annuities or Even Annual Cash flows</a:t>
            </a:r>
          </a:p>
          <a:p>
            <a:r>
              <a:rPr lang="en-US" b="1" dirty="0"/>
              <a:t>Uneven Annual Cash Flows</a:t>
            </a:r>
          </a:p>
          <a:p>
            <a:endParaRPr lang="en-US" dirty="0"/>
          </a:p>
        </p:txBody>
      </p:sp>
    </p:spTree>
    <p:extLst>
      <p:ext uri="{BB962C8B-B14F-4D97-AF65-F5344CB8AC3E}">
        <p14:creationId xmlns:p14="http://schemas.microsoft.com/office/powerpoint/2010/main" val="172823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943600"/>
              </a:xfrm>
            </p:spPr>
            <p:txBody>
              <a:bodyPr>
                <a:normAutofit lnSpcReduction="10000"/>
              </a:bodyPr>
              <a:lstStyle/>
              <a:p>
                <a:pPr marL="0" indent="0">
                  <a:buNone/>
                </a:pPr>
                <a:r>
                  <a:rPr lang="en-US" b="1" u="sng" dirty="0"/>
                  <a:t>FUTURE VALUE</a:t>
                </a:r>
              </a:p>
              <a:p>
                <a:pPr marL="0" indent="0">
                  <a:buNone/>
                </a:pPr>
                <a:r>
                  <a:rPr lang="en-US" dirty="0"/>
                  <a:t>	</a:t>
                </a:r>
                <a:r>
                  <a:rPr lang="en-US" dirty="0">
                    <a:solidFill>
                      <a:srgbClr val="FFFF00"/>
                    </a:solidFill>
                  </a:rPr>
                  <a:t>FV = PV </a:t>
                </a:r>
                <a14:m>
                  <m:oMath xmlns:m="http://schemas.openxmlformats.org/officeDocument/2006/math">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b="0">
                                <a:solidFill>
                                  <a:srgbClr val="FFFF00"/>
                                </a:solidFill>
                                <a:latin typeface="Cambria Math" panose="02040503050406030204" pitchFamily="18" charset="0"/>
                              </a:rPr>
                              <m:t>1+</m:t>
                            </m:r>
                            <m:r>
                              <m:rPr>
                                <m:sty m:val="p"/>
                              </m:rPr>
                              <a:rPr lang="en-US" b="0">
                                <a:solidFill>
                                  <a:srgbClr val="FFFF00"/>
                                </a:solidFill>
                                <a:latin typeface="Cambria Math" panose="02040503050406030204" pitchFamily="18" charset="0"/>
                              </a:rPr>
                              <m:t>i</m:t>
                            </m:r>
                          </m:e>
                        </m:d>
                      </m:e>
                      <m:sup>
                        <m:r>
                          <m:rPr>
                            <m:sty m:val="p"/>
                          </m:rPr>
                          <a:rPr lang="en-US" b="0">
                            <a:solidFill>
                              <a:srgbClr val="FFFF00"/>
                            </a:solidFill>
                            <a:latin typeface="Cambria Math" panose="02040503050406030204" pitchFamily="18" charset="0"/>
                          </a:rPr>
                          <m:t>t</m:t>
                        </m:r>
                      </m:sup>
                    </m:sSup>
                  </m:oMath>
                </a14:m>
                <a:endParaRPr lang="en-US" dirty="0"/>
              </a:p>
              <a:p>
                <a:pPr marL="231775" lvl="1" indent="0">
                  <a:buNone/>
                </a:pPr>
                <a:r>
                  <a:rPr lang="en-US" dirty="0"/>
                  <a:t>where FV is the future value of the investment, PV is the present value of the investment or the initial investment, i is the expected interest rate or rate of return of the investment, and t is time to realize such investment. </a:t>
                </a:r>
              </a:p>
              <a:p>
                <a:pPr marL="231775" lvl="1" indent="0">
                  <a:buNone/>
                </a:pPr>
                <a:endParaRPr lang="en-US" dirty="0"/>
              </a:p>
              <a:p>
                <a:pPr marL="0" lvl="1" indent="0">
                  <a:spcBef>
                    <a:spcPts val="1800"/>
                  </a:spcBef>
                  <a:buNone/>
                </a:pPr>
                <a:r>
                  <a:rPr lang="en-US" sz="2400" b="1" u="sng" dirty="0"/>
                  <a:t>PRESENT  VALUE</a:t>
                </a:r>
              </a:p>
              <a:p>
                <a:pPr marL="0" indent="0">
                  <a:buNone/>
                </a:pPr>
                <a:r>
                  <a:rPr lang="en-US" dirty="0"/>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r>
                      <m:rPr>
                        <m:sty m:val="p"/>
                      </m:rPr>
                      <a:rPr lang="en-US" smtClean="0">
                        <a:solidFill>
                          <a:srgbClr val="FFFF00"/>
                        </a:solidFill>
                        <a:latin typeface="Cambria Math" panose="02040503050406030204" pitchFamily="18" charset="0"/>
                      </a:rPr>
                      <m:t>PV</m:t>
                    </m:r>
                    <m:r>
                      <a:rPr lang="en-US"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FV</m:t>
                        </m:r>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m:rPr>
                                    <m:sty m:val="p"/>
                                  </m:rPr>
                                  <a:rPr lang="en-US">
                                    <a:solidFill>
                                      <a:srgbClr val="FFFF00"/>
                                    </a:solidFill>
                                    <a:latin typeface="Cambria Math" panose="02040503050406030204" pitchFamily="18" charset="0"/>
                                  </a:rPr>
                                  <m:t>i</m:t>
                                </m:r>
                              </m:e>
                            </m:d>
                          </m:e>
                          <m:sup>
                            <m:r>
                              <m:rPr>
                                <m:sty m:val="p"/>
                              </m:rPr>
                              <a:rPr lang="en-US">
                                <a:solidFill>
                                  <a:srgbClr val="FFFF00"/>
                                </a:solidFill>
                                <a:latin typeface="Cambria Math" panose="02040503050406030204" pitchFamily="18" charset="0"/>
                              </a:rPr>
                              <m:t>t</m:t>
                            </m:r>
                          </m:sup>
                        </m:sSup>
                      </m:den>
                    </m:f>
                  </m:oMath>
                </a14:m>
                <a:r>
                  <a:rPr lang="en-US" b="1" i="1" dirty="0"/>
                  <a:t> </a:t>
                </a:r>
              </a:p>
              <a:p>
                <a:pPr marL="0" indent="0">
                  <a:buNone/>
                </a:pPr>
                <a:r>
                  <a:rPr lang="en-US" dirty="0"/>
                  <a:t>As an example, assuming the investor targets an investment that is expected to receive $133.10 in 3 years, representing a 10% interest or expected return (sometimes referred to as the discount rate), the investment required today will be calculated as follows:</a:t>
                </a:r>
              </a:p>
              <a:p>
                <a:r>
                  <a:rPr lang="en-US" dirty="0"/>
                  <a:t> </a:t>
                </a:r>
                <a14:m>
                  <m:oMath xmlns:m="http://schemas.openxmlformats.org/officeDocument/2006/math">
                    <m:r>
                      <m:rPr>
                        <m:sty m:val="p"/>
                      </m:rPr>
                      <a:rPr lang="en-US">
                        <a:latin typeface="Cambria Math" panose="02040503050406030204" pitchFamily="18" charset="0"/>
                      </a:rPr>
                      <m:t>PV</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1.331</m:t>
                        </m:r>
                      </m:den>
                    </m:f>
                    <m:r>
                      <a:rPr lang="en-US">
                        <a:latin typeface="Cambria Math" panose="02040503050406030204" pitchFamily="18" charset="0"/>
                      </a:rPr>
                      <m:t>=100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943600"/>
              </a:xfrm>
              <a:blipFill>
                <a:blip r:embed="rId2"/>
                <a:stretch>
                  <a:fillRect l="-889" t="-1949" r="-667"/>
                </a:stretch>
              </a:blipFill>
            </p:spPr>
            <p:txBody>
              <a:bodyPr/>
              <a:lstStyle/>
              <a:p>
                <a:r>
                  <a:rPr lang="en-US">
                    <a:noFill/>
                  </a:rPr>
                  <a:t> </a:t>
                </a:r>
              </a:p>
            </p:txBody>
          </p:sp>
        </mc:Fallback>
      </mc:AlternateContent>
    </p:spTree>
    <p:extLst>
      <p:ext uri="{BB962C8B-B14F-4D97-AF65-F5344CB8AC3E}">
        <p14:creationId xmlns:p14="http://schemas.microsoft.com/office/powerpoint/2010/main" val="35278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791200"/>
              </a:xfrm>
            </p:spPr>
            <p:txBody>
              <a:bodyPr>
                <a:normAutofit/>
              </a:bodyPr>
              <a:lstStyle/>
              <a:p>
                <a:pPr marL="0" indent="0">
                  <a:buNone/>
                </a:pPr>
                <a:r>
                  <a:rPr lang="en-US" b="1" u="sng" dirty="0"/>
                  <a:t>INTEREST RATES</a:t>
                </a:r>
              </a:p>
              <a:p>
                <a:pPr marL="0" indent="0">
                  <a:buNone/>
                </a:pPr>
                <a:r>
                  <a:rPr lang="en-US" dirty="0"/>
                  <a:t>If the investor knows the amount they are planning to invest today, and targets a specific investment payoff at a set time in the future, then the investor can rearrange the formula to calculate the interest (i) or discount rate that he or she will earn, as follows:</a:t>
                </a:r>
              </a:p>
              <a:p>
                <a:pPr marL="0" indent="0">
                  <a:buNone/>
                </a:pPr>
                <a:r>
                  <a:rPr lang="en-US" dirty="0"/>
                  <a:t>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 and </a:t>
                </a:r>
              </a:p>
              <a:p>
                <a:pPr marL="0" indent="0">
                  <a:buNone/>
                </a:pPr>
                <a:r>
                  <a:rPr lang="en-US" sz="3200" dirty="0">
                    <a:solidFill>
                      <a:srgbClr val="FFFF00"/>
                    </a:solidFill>
                  </a:rPr>
                  <a:t>			</a:t>
                </a:r>
                <a14:m>
                  <m:oMath xmlns:m="http://schemas.openxmlformats.org/officeDocument/2006/math">
                    <m:r>
                      <m:rPr>
                        <m:sty m:val="p"/>
                      </m:rPr>
                      <a:rPr lang="en-US" sz="3200" smtClean="0">
                        <a:solidFill>
                          <a:srgbClr val="FFFF00"/>
                        </a:solidFill>
                        <a:latin typeface="Cambria Math" panose="02040503050406030204" pitchFamily="18" charset="0"/>
                      </a:rPr>
                      <m:t>i</m:t>
                    </m:r>
                  </m:oMath>
                </a14:m>
                <a:r>
                  <a:rPr lang="en-US" sz="3200" b="1" dirty="0">
                    <a:solidFill>
                      <a:srgbClr val="FFFF00"/>
                    </a:solidFill>
                  </a:rPr>
                  <a:t> = </a:t>
                </a:r>
                <a14:m>
                  <m:oMath xmlns:m="http://schemas.openxmlformats.org/officeDocument/2006/math">
                    <m:r>
                      <a:rPr lang="en-US" sz="3200" i="1">
                        <a:solidFill>
                          <a:srgbClr val="FFFF00"/>
                        </a:solidFill>
                        <a:latin typeface="Cambria Math" panose="02040503050406030204" pitchFamily="18" charset="0"/>
                      </a:rPr>
                      <m:t>(</m:t>
                    </m:r>
                    <m:sSup>
                      <m:sSupPr>
                        <m:ctrlPr>
                          <a:rPr lang="en-US" sz="3200" i="1">
                            <a:solidFill>
                              <a:srgbClr val="FFFF00"/>
                            </a:solidFill>
                            <a:latin typeface="Cambria Math" panose="02040503050406030204" pitchFamily="18" charset="0"/>
                          </a:rPr>
                        </m:ctrlPr>
                      </m:sSupPr>
                      <m:e>
                        <m:f>
                          <m:fPr>
                            <m:ctrlPr>
                              <a:rPr lang="en-US" sz="3200" i="1">
                                <a:solidFill>
                                  <a:srgbClr val="FFFF00"/>
                                </a:solidFill>
                                <a:latin typeface="Cambria Math" panose="02040503050406030204" pitchFamily="18" charset="0"/>
                              </a:rPr>
                            </m:ctrlPr>
                          </m:fPr>
                          <m:num>
                            <m:r>
                              <a:rPr lang="en-US" sz="3200" i="1">
                                <a:solidFill>
                                  <a:srgbClr val="FFFF00"/>
                                </a:solidFill>
                                <a:latin typeface="Cambria Math" panose="02040503050406030204" pitchFamily="18" charset="0"/>
                              </a:rPr>
                              <m:t>𝐹𝑉</m:t>
                            </m:r>
                          </m:num>
                          <m:den>
                            <m:r>
                              <a:rPr lang="en-US" sz="3200" i="1">
                                <a:solidFill>
                                  <a:srgbClr val="FFFF00"/>
                                </a:solidFill>
                                <a:latin typeface="Cambria Math" panose="02040503050406030204" pitchFamily="18" charset="0"/>
                              </a:rPr>
                              <m:t>𝑃𝑉</m:t>
                            </m:r>
                          </m:den>
                        </m:f>
                        <m:r>
                          <a:rPr lang="en-US" sz="3200" i="1">
                            <a:solidFill>
                              <a:srgbClr val="FFFF00"/>
                            </a:solidFill>
                            <a:latin typeface="Cambria Math" panose="02040503050406030204" pitchFamily="18" charset="0"/>
                          </a:rPr>
                          <m:t>)</m:t>
                        </m:r>
                      </m:e>
                      <m:sup>
                        <m:f>
                          <m:fPr>
                            <m:ctrlPr>
                              <a:rPr lang="en-US" sz="3200" i="1">
                                <a:solidFill>
                                  <a:srgbClr val="FFFF00"/>
                                </a:solidFill>
                                <a:latin typeface="Cambria Math" panose="02040503050406030204" pitchFamily="18" charset="0"/>
                              </a:rPr>
                            </m:ctrlPr>
                          </m:fPr>
                          <m:num>
                            <m:r>
                              <a:rPr lang="en-US" sz="3200" i="1">
                                <a:solidFill>
                                  <a:srgbClr val="FFFF00"/>
                                </a:solidFill>
                                <a:latin typeface="Cambria Math" panose="02040503050406030204" pitchFamily="18" charset="0"/>
                              </a:rPr>
                              <m:t>1</m:t>
                            </m:r>
                          </m:num>
                          <m:den>
                            <m:r>
                              <a:rPr lang="en-US" sz="3200" i="1">
                                <a:solidFill>
                                  <a:srgbClr val="FFFF00"/>
                                </a:solidFill>
                                <a:latin typeface="Cambria Math" panose="02040503050406030204" pitchFamily="18" charset="0"/>
                              </a:rPr>
                              <m:t>𝑡</m:t>
                            </m:r>
                          </m:den>
                        </m:f>
                      </m:sup>
                    </m:sSup>
                  </m:oMath>
                </a14:m>
                <a:r>
                  <a:rPr lang="en-US" sz="3200" b="1" dirty="0">
                    <a:solidFill>
                      <a:srgbClr val="FFFF00"/>
                    </a:solidFill>
                  </a:rPr>
                  <a:t> – 1 </a:t>
                </a:r>
                <a:endParaRPr lang="en-US" sz="3200" dirty="0">
                  <a:solidFill>
                    <a:srgbClr val="FFFF00"/>
                  </a:solidFill>
                </a:endParaRPr>
              </a:p>
              <a:p>
                <a:pPr marL="0" indent="0">
                  <a:buNone/>
                </a:pPr>
                <a:r>
                  <a:rPr lang="en-US" dirty="0"/>
                  <a:t>As an example, let’s assume the investor invests $100 today and targets an investment that expects to receive $133.10 in 3 years. What will the annual rate of return be on such an investment? </a:t>
                </a:r>
              </a:p>
              <a:p>
                <a:pPr marL="0" indent="0">
                  <a:buNone/>
                </a:pPr>
                <a:r>
                  <a:rPr lang="en-US" dirty="0"/>
                  <a:t>	</a:t>
                </a:r>
                <a14:m>
                  <m:oMath xmlns:m="http://schemas.openxmlformats.org/officeDocument/2006/math">
                    <m:r>
                      <m:rPr>
                        <m:sty m:val="p"/>
                      </m:rPr>
                      <a:rPr lang="en-US">
                        <a:latin typeface="Cambria Math" panose="02040503050406030204" pitchFamily="18" charset="0"/>
                      </a:rPr>
                      <m:t>i</m:t>
                    </m:r>
                  </m:oMath>
                </a14:m>
                <a:r>
                  <a:rPr lang="en-US" dirty="0"/>
                  <a:t> =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𝑡</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133.10</m:t>
                            </m:r>
                          </m:num>
                          <m:den>
                            <m:r>
                              <a:rPr lang="en-US" i="1">
                                <a:latin typeface="Cambria Math" panose="02040503050406030204" pitchFamily="18" charset="0"/>
                              </a:rPr>
                              <m:t>100</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1.331)</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 1.10 – 1 = 0.10 = 10%</a:t>
                </a:r>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791200"/>
              </a:xfrm>
              <a:blipFill>
                <a:blip r:embed="rId2"/>
                <a:stretch>
                  <a:fillRect l="-889" t="-1474"/>
                </a:stretch>
              </a:blipFill>
            </p:spPr>
            <p:txBody>
              <a:bodyPr/>
              <a:lstStyle/>
              <a:p>
                <a:r>
                  <a:rPr lang="en-US">
                    <a:noFill/>
                  </a:rPr>
                  <a:t> </a:t>
                </a:r>
              </a:p>
            </p:txBody>
          </p:sp>
        </mc:Fallback>
      </mc:AlternateContent>
    </p:spTree>
    <p:extLst>
      <p:ext uri="{BB962C8B-B14F-4D97-AF65-F5344CB8AC3E}">
        <p14:creationId xmlns:p14="http://schemas.microsoft.com/office/powerpoint/2010/main" val="401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1813"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762000"/>
                <a:ext cx="10972799" cy="5791200"/>
              </a:xfrm>
            </p:spPr>
            <p:txBody>
              <a:bodyPr>
                <a:normAutofit fontScale="92500" lnSpcReduction="20000"/>
              </a:bodyPr>
              <a:lstStyle/>
              <a:p>
                <a:pPr marL="0" indent="0">
                  <a:buNone/>
                </a:pPr>
                <a:r>
                  <a:rPr lang="en-US" b="1" u="sng" dirty="0"/>
                  <a:t>TIME </a:t>
                </a:r>
              </a:p>
              <a:p>
                <a:pPr marL="0" indent="0">
                  <a:buNone/>
                </a:pPr>
                <a:r>
                  <a:rPr lang="en-US" dirty="0"/>
                  <a:t>If the investor knows the amount that they are planning to invest today, then sets a target payoff amount in the future and assumes a given rate of return, then he or she can calculate how long it will take to achieve the target. The time (t) to realize the targeted return is calculated by rearranging the formula as follows:</a:t>
                </a:r>
              </a:p>
              <a:p>
                <a:pPr marL="0" indent="0">
                  <a:buNone/>
                </a:pPr>
                <a:r>
                  <a:rPr lang="en-US" dirty="0"/>
                  <a:t>	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then adding ln on both sides, you get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ln</m:t>
                        </m:r>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func>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i="1" dirty="0"/>
                  <a:t> , and</a:t>
                </a:r>
                <a:endParaRPr lang="en-US" dirty="0"/>
              </a:p>
              <a:p>
                <a:pPr marL="0" indent="0">
                  <a:buNone/>
                </a:pPr>
                <a:r>
                  <a:rPr lang="en-US" dirty="0"/>
                  <a:t>		</a:t>
                </a:r>
              </a:p>
              <a:p>
                <a:pPr marL="0" indent="0">
                  <a:buNone/>
                </a:pPr>
                <a:r>
                  <a:rPr lang="en-US" dirty="0"/>
                  <a:t>				</a:t>
                </a:r>
                <a14:m>
                  <m:oMath xmlns:m="http://schemas.openxmlformats.org/officeDocument/2006/math">
                    <m:r>
                      <m:rPr>
                        <m:sty m:val="p"/>
                      </m:rPr>
                      <a:rPr lang="en-US" sz="3600" smtClean="0">
                        <a:solidFill>
                          <a:srgbClr val="FFFF00"/>
                        </a:solidFill>
                        <a:latin typeface="Cambria Math" panose="02040503050406030204" pitchFamily="18" charset="0"/>
                      </a:rPr>
                      <m:t>t</m:t>
                    </m:r>
                  </m:oMath>
                </a14:m>
                <a:r>
                  <a:rPr lang="en-US" sz="3600" b="1" dirty="0">
                    <a:solidFill>
                      <a:srgbClr val="FFFF00"/>
                    </a:solidFill>
                  </a:rPr>
                  <a:t> = </a:t>
                </a:r>
                <a14:m>
                  <m:oMath xmlns:m="http://schemas.openxmlformats.org/officeDocument/2006/math">
                    <m:f>
                      <m:fPr>
                        <m:ctrlPr>
                          <a:rPr lang="en-US" sz="3600" i="1">
                            <a:solidFill>
                              <a:srgbClr val="FFFF00"/>
                            </a:solidFill>
                            <a:latin typeface="Cambria Math" panose="02040503050406030204" pitchFamily="18" charset="0"/>
                          </a:rPr>
                        </m:ctrlPr>
                      </m:fPr>
                      <m:num>
                        <m:r>
                          <a:rPr lang="en-US" sz="3600" i="1">
                            <a:solidFill>
                              <a:srgbClr val="FFFF00"/>
                            </a:solidFill>
                            <a:latin typeface="Cambria Math" panose="02040503050406030204" pitchFamily="18" charset="0"/>
                          </a:rPr>
                          <m:t>𝑙𝑛</m:t>
                        </m:r>
                        <m:r>
                          <a:rPr lang="en-US" sz="3600">
                            <a:solidFill>
                              <a:srgbClr val="FFFF00"/>
                            </a:solidFill>
                            <a:latin typeface="Cambria Math" panose="02040503050406030204" pitchFamily="18" charset="0"/>
                          </a:rPr>
                          <m:t> (</m:t>
                        </m:r>
                        <m:f>
                          <m:fPr>
                            <m:ctrlPr>
                              <a:rPr lang="en-US" sz="3600" i="1">
                                <a:solidFill>
                                  <a:srgbClr val="FFFF00"/>
                                </a:solidFill>
                                <a:latin typeface="Cambria Math" panose="02040503050406030204" pitchFamily="18" charset="0"/>
                              </a:rPr>
                            </m:ctrlPr>
                          </m:fPr>
                          <m:num>
                            <m:r>
                              <a:rPr lang="en-US" sz="3600" i="1">
                                <a:solidFill>
                                  <a:srgbClr val="FFFF00"/>
                                </a:solidFill>
                                <a:latin typeface="Cambria Math" panose="02040503050406030204" pitchFamily="18" charset="0"/>
                              </a:rPr>
                              <m:t>𝐹𝑉</m:t>
                            </m:r>
                          </m:num>
                          <m:den>
                            <m:r>
                              <a:rPr lang="en-US" sz="3600" i="1">
                                <a:solidFill>
                                  <a:srgbClr val="FFFF00"/>
                                </a:solidFill>
                                <a:latin typeface="Cambria Math" panose="02040503050406030204" pitchFamily="18" charset="0"/>
                              </a:rPr>
                              <m:t>𝑃𝑉</m:t>
                            </m:r>
                          </m:den>
                        </m:f>
                        <m:r>
                          <a:rPr lang="en-US" sz="3600">
                            <a:solidFill>
                              <a:srgbClr val="FFFF00"/>
                            </a:solidFill>
                            <a:latin typeface="Cambria Math" panose="02040503050406030204" pitchFamily="18" charset="0"/>
                          </a:rPr>
                          <m:t>)</m:t>
                        </m:r>
                      </m:num>
                      <m:den>
                        <m:r>
                          <a:rPr lang="en-US" sz="3600" i="1">
                            <a:solidFill>
                              <a:srgbClr val="FFFF00"/>
                            </a:solidFill>
                            <a:latin typeface="Cambria Math" panose="02040503050406030204" pitchFamily="18" charset="0"/>
                          </a:rPr>
                          <m:t>𝑙𝑛</m:t>
                        </m:r>
                        <m:r>
                          <a:rPr lang="en-US" sz="3600">
                            <a:solidFill>
                              <a:srgbClr val="FFFF00"/>
                            </a:solidFill>
                            <a:latin typeface="Cambria Math" panose="02040503050406030204" pitchFamily="18" charset="0"/>
                          </a:rPr>
                          <m:t>⁡(1+</m:t>
                        </m:r>
                        <m:r>
                          <a:rPr lang="en-US" sz="3600" i="1">
                            <a:solidFill>
                              <a:srgbClr val="FFFF00"/>
                            </a:solidFill>
                            <a:latin typeface="Cambria Math" panose="02040503050406030204" pitchFamily="18" charset="0"/>
                          </a:rPr>
                          <m:t>𝑖</m:t>
                        </m:r>
                        <m:r>
                          <a:rPr lang="en-US" sz="3600">
                            <a:solidFill>
                              <a:srgbClr val="FFFF00"/>
                            </a:solidFill>
                            <a:latin typeface="Cambria Math" panose="02040503050406030204" pitchFamily="18" charset="0"/>
                          </a:rPr>
                          <m:t>)</m:t>
                        </m:r>
                      </m:den>
                    </m:f>
                  </m:oMath>
                </a14:m>
                <a:endParaRPr lang="en-US" sz="3600" dirty="0">
                  <a:solidFill>
                    <a:srgbClr val="FFFF00"/>
                  </a:solidFill>
                </a:endParaRPr>
              </a:p>
              <a:p>
                <a:r>
                  <a:rPr lang="en-US" dirty="0"/>
                  <a:t>As an example, assume the investor invests $100 today and wants to find out how long it will take for the investment to reach $133.10 if invested at an annual rate of return of 10%. The time to reach the targeted future value of such investment is calculated as follows: </a:t>
                </a:r>
              </a:p>
              <a:p>
                <a14:m>
                  <m:oMath xmlns:m="http://schemas.openxmlformats.org/officeDocument/2006/math">
                    <m:r>
                      <m:rPr>
                        <m:sty m:val="p"/>
                      </m:rPr>
                      <a:rPr lang="en-US">
                        <a:latin typeface="Cambria Math" panose="02040503050406030204" pitchFamily="18" charset="0"/>
                      </a:rPr>
                      <m:t>t</m:t>
                    </m:r>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(1.331)</m:t>
                        </m:r>
                      </m:num>
                      <m:den>
                        <m:r>
                          <a:rPr lang="en-US" i="1">
                            <a:latin typeface="Cambria Math" panose="02040503050406030204" pitchFamily="18" charset="0"/>
                          </a:rPr>
                          <m:t>𝑙𝑛</m:t>
                        </m:r>
                        <m:r>
                          <a:rPr lang="en-US">
                            <a:latin typeface="Cambria Math" panose="02040503050406030204" pitchFamily="18" charset="0"/>
                          </a:rPr>
                          <m:t>⁡(1.100)</m:t>
                        </m:r>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0.2859</m:t>
                        </m:r>
                      </m:num>
                      <m:den>
                        <m:r>
                          <a:rPr lang="en-US">
                            <a:latin typeface="Cambria Math" panose="02040503050406030204" pitchFamily="18" charset="0"/>
                          </a:rPr>
                          <m:t>0.0953</m:t>
                        </m:r>
                      </m:den>
                    </m:f>
                    <m:r>
                      <a:rPr lang="en-US">
                        <a:latin typeface="Cambria Math" panose="02040503050406030204" pitchFamily="18" charset="0"/>
                      </a:rPr>
                      <m:t>=3 </m:t>
                    </m:r>
                    <m:r>
                      <m:rPr>
                        <m:sty m:val="p"/>
                      </m:rPr>
                      <a:rPr lang="en-US">
                        <a:latin typeface="Cambria Math" panose="02040503050406030204" pitchFamily="18" charset="0"/>
                      </a:rPr>
                      <m:t>years</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762000"/>
                <a:ext cx="10972799" cy="5791200"/>
              </a:xfrm>
              <a:blipFill>
                <a:blip r:embed="rId2"/>
                <a:stretch>
                  <a:fillRect l="-722" t="-2211"/>
                </a:stretch>
              </a:blipFill>
            </p:spPr>
            <p:txBody>
              <a:bodyPr/>
              <a:lstStyle/>
              <a:p>
                <a:r>
                  <a:rPr lang="en-US">
                    <a:noFill/>
                  </a:rPr>
                  <a:t> </a:t>
                </a:r>
              </a:p>
            </p:txBody>
          </p:sp>
        </mc:Fallback>
      </mc:AlternateContent>
    </p:spTree>
    <p:extLst>
      <p:ext uri="{BB962C8B-B14F-4D97-AF65-F5344CB8AC3E}">
        <p14:creationId xmlns:p14="http://schemas.microsoft.com/office/powerpoint/2010/main" val="290809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60411" y="152400"/>
            <a:ext cx="8839201" cy="1676400"/>
          </a:xfrm>
        </p:spPr>
        <p:txBody>
          <a:bodyPr>
            <a:normAutofit/>
          </a:bodyPr>
          <a:lstStyle/>
          <a:p>
            <a:r>
              <a:rPr lang="en-US" b="1" dirty="0"/>
              <a:t>Annuities or Even Annual Cash flows</a:t>
            </a:r>
            <a:br>
              <a:rPr lang="en-US" b="1" dirty="0"/>
            </a:b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a:bodyPr>
              <a:lstStyle/>
              <a:p>
                <a:pPr marL="0" indent="0">
                  <a:buNone/>
                </a:pPr>
                <a:r>
                  <a:rPr lang="en-US" b="1" u="sng" dirty="0"/>
                  <a:t>FUTURE VALUE</a:t>
                </a:r>
              </a:p>
              <a:p>
                <a:pPr marL="0" indent="0">
                  <a:buNone/>
                </a:pPr>
                <a:r>
                  <a:rPr lang="en-US" dirty="0"/>
                  <a:t>	</a:t>
                </a:r>
                <a:r>
                  <a:rPr lang="en-US" dirty="0">
                    <a:solidFill>
                      <a:srgbClr val="FFFF00"/>
                    </a:solidFill>
                  </a:rPr>
                  <a:t>FVA = CF + CF (1 + i) + CF (1 + i) (1 + i), or FVA = CF (</a:t>
                </a:r>
                <a:r>
                  <a:rPr lang="en-US" b="1" dirty="0">
                    <a:solidFill>
                      <a:srgbClr val="FFFF00"/>
                    </a:solidFill>
                  </a:rPr>
                  <a:t> </a:t>
                </a:r>
                <a14:m>
                  <m:oMath xmlns:m="http://schemas.openxmlformats.org/officeDocument/2006/math">
                    <m:f>
                      <m:fPr>
                        <m:ctrlPr>
                          <a:rPr lang="en-US" b="1" i="1">
                            <a:solidFill>
                              <a:srgbClr val="FFFF00"/>
                            </a:solidFill>
                            <a:latin typeface="Cambria Math" panose="02040503050406030204" pitchFamily="18" charset="0"/>
                          </a:rPr>
                        </m:ctrlPr>
                      </m:fPr>
                      <m:num>
                        <m:sSup>
                          <m:sSupPr>
                            <m:ctrlPr>
                              <a:rPr lang="en-US" b="1" i="1">
                                <a:solidFill>
                                  <a:srgbClr val="FFFF00"/>
                                </a:solidFill>
                                <a:latin typeface="Cambria Math" panose="02040503050406030204" pitchFamily="18" charset="0"/>
                              </a:rPr>
                            </m:ctrlPr>
                          </m:sSupPr>
                          <m:e>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𝒊</m:t>
                            </m:r>
                            <m:r>
                              <a:rPr lang="en-US" b="1" i="1">
                                <a:solidFill>
                                  <a:srgbClr val="FFFF00"/>
                                </a:solidFill>
                                <a:latin typeface="Cambria Math" panose="02040503050406030204" pitchFamily="18" charset="0"/>
                              </a:rPr>
                              <m:t>)</m:t>
                            </m:r>
                          </m:e>
                          <m:sup>
                            <m:r>
                              <a:rPr lang="en-US" b="1" i="1">
                                <a:solidFill>
                                  <a:srgbClr val="FFFF00"/>
                                </a:solidFill>
                                <a:latin typeface="Cambria Math" panose="02040503050406030204" pitchFamily="18" charset="0"/>
                              </a:rPr>
                              <m:t>𝒕</m:t>
                            </m:r>
                          </m:sup>
                        </m:sSup>
                        <m:r>
                          <a:rPr lang="en-US" b="1" i="1">
                            <a:solidFill>
                              <a:srgbClr val="FFFF00"/>
                            </a:solidFill>
                            <a:latin typeface="Cambria Math" panose="02040503050406030204" pitchFamily="18" charset="0"/>
                          </a:rPr>
                          <m:t>−</m:t>
                        </m:r>
                        <m:r>
                          <a:rPr lang="en-US" b="1" i="1">
                            <a:solidFill>
                              <a:srgbClr val="FFFF00"/>
                            </a:solidFill>
                            <a:latin typeface="Cambria Math" panose="02040503050406030204" pitchFamily="18" charset="0"/>
                          </a:rPr>
                          <m:t>𝟏</m:t>
                        </m:r>
                      </m:num>
                      <m:den>
                        <m:r>
                          <a:rPr lang="en-US" b="1" i="1">
                            <a:solidFill>
                              <a:srgbClr val="FFFF00"/>
                            </a:solidFill>
                            <a:latin typeface="Cambria Math" panose="02040503050406030204" pitchFamily="18" charset="0"/>
                          </a:rPr>
                          <m:t>𝒊</m:t>
                        </m:r>
                      </m:den>
                    </m:f>
                    <m:r>
                      <a:rPr lang="en-US" b="1" i="1">
                        <a:solidFill>
                          <a:srgbClr val="FFFF00"/>
                        </a:solidFill>
                        <a:latin typeface="Cambria Math" panose="02040503050406030204" pitchFamily="18" charset="0"/>
                      </a:rPr>
                      <m:t> )</m:t>
                    </m:r>
                  </m:oMath>
                </a14:m>
                <a:endParaRPr lang="en-US" dirty="0">
                  <a:solidFill>
                    <a:srgbClr val="FFFF00"/>
                  </a:solidFill>
                </a:endParaRPr>
              </a:p>
              <a:p>
                <a:pPr marL="0" indent="0">
                  <a:buNone/>
                </a:pPr>
                <a:r>
                  <a:rPr lang="en-US" dirty="0"/>
                  <a:t>For example, if an investor invests $100 per year for 3 years and expects a 10% rate of return, then the value of such investment when it is cashed out in 3 years will be calculated as follows:</a:t>
                </a:r>
              </a:p>
              <a:p>
                <a:pPr marL="0" indent="0">
                  <a:buNone/>
                </a:pPr>
                <a:r>
                  <a:rPr lang="en-US" dirty="0"/>
                  <a:t>	FVA = CF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i="1">
                                <a:latin typeface="Cambria Math" panose="02040503050406030204" pitchFamily="18" charset="0"/>
                              </a:rPr>
                              <m:t>𝑡</m:t>
                            </m:r>
                          </m:sup>
                        </m:sSup>
                        <m:r>
                          <a:rPr lang="en-US" i="1">
                            <a:latin typeface="Cambria Math" panose="02040503050406030204" pitchFamily="18" charset="0"/>
                          </a:rPr>
                          <m:t>−</m:t>
                        </m:r>
                        <m:r>
                          <a:rPr lang="en-US">
                            <a:latin typeface="Cambria Math" panose="02040503050406030204" pitchFamily="18" charset="0"/>
                          </a:rPr>
                          <m:t>1</m:t>
                        </m:r>
                      </m:num>
                      <m:den>
                        <m:r>
                          <a:rPr lang="en-US" i="1">
                            <a:latin typeface="Cambria Math" panose="02040503050406030204" pitchFamily="18" charset="0"/>
                          </a:rPr>
                          <m:t>𝑖</m:t>
                        </m:r>
                      </m:den>
                    </m:f>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1+0.10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=100 </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100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1.331</m:t>
                            </m:r>
                            <m:r>
                              <a:rPr lang="en-US" i="1">
                                <a:latin typeface="Cambria Math" panose="02040503050406030204" pitchFamily="18" charset="0"/>
                              </a:rPr>
                              <m:t>−</m:t>
                            </m:r>
                            <m:r>
                              <a:rPr lang="en-US">
                                <a:latin typeface="Cambria Math" panose="02040503050406030204" pitchFamily="18" charset="0"/>
                              </a:rPr>
                              <m:t>1</m:t>
                            </m:r>
                          </m:num>
                          <m:den>
                            <m:r>
                              <a:rPr lang="en-US">
                                <a:latin typeface="Cambria Math" panose="02040503050406030204" pitchFamily="18" charset="0"/>
                              </a:rPr>
                              <m:t>.10</m:t>
                            </m:r>
                          </m:den>
                        </m:f>
                        <m:r>
                          <a:rPr lang="en-US">
                            <a:latin typeface="Cambria Math" panose="02040503050406030204" pitchFamily="18" charset="0"/>
                          </a:rPr>
                          <m:t> </m:t>
                        </m:r>
                      </m:e>
                    </m:d>
                    <m:r>
                      <a:rPr lang="en-US">
                        <a:latin typeface="Cambria Math" panose="02040503050406030204" pitchFamily="18" charset="0"/>
                      </a:rPr>
                      <m:t>= 331.00</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914" t="-1671"/>
                </a:stretch>
              </a:blipFill>
            </p:spPr>
            <p:txBody>
              <a:bodyPr/>
              <a:lstStyle/>
              <a:p>
                <a:r>
                  <a:rPr lang="en-US">
                    <a:noFill/>
                  </a:rPr>
                  <a:t> </a:t>
                </a:r>
              </a:p>
            </p:txBody>
          </p:sp>
        </mc:Fallback>
      </mc:AlternateContent>
    </p:spTree>
    <p:extLst>
      <p:ext uri="{BB962C8B-B14F-4D97-AF65-F5344CB8AC3E}">
        <p14:creationId xmlns:p14="http://schemas.microsoft.com/office/powerpoint/2010/main" val="145796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760411" y="152400"/>
            <a:ext cx="8839201" cy="1676400"/>
          </a:xfrm>
        </p:spPr>
        <p:txBody>
          <a:bodyPr>
            <a:normAutofit/>
          </a:bodyPr>
          <a:lstStyle/>
          <a:p>
            <a:r>
              <a:rPr lang="en-US" b="1" dirty="0"/>
              <a:t>Annuities or Even Annual Cash flows</a:t>
            </a:r>
            <a:br>
              <a:rPr lang="en-US" b="1" dirty="0"/>
            </a:b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a:bodyPr>
              <a:lstStyle/>
              <a:p>
                <a:pPr marL="0" indent="0">
                  <a:buNone/>
                </a:pPr>
                <a:r>
                  <a:rPr lang="en-US" b="1" u="sng" dirty="0"/>
                  <a:t>PRESENT VALUE</a:t>
                </a:r>
              </a:p>
              <a:p>
                <a:pPr marL="0" indent="0">
                  <a:buNone/>
                </a:pPr>
                <a:r>
                  <a:rPr lang="en-US" dirty="0"/>
                  <a:t>The present value of an annuity (PVA) can be calculated as follows:</a:t>
                </a:r>
              </a:p>
              <a:p>
                <a:pPr marL="0" indent="0">
                  <a:buNone/>
                </a:pPr>
                <a:r>
                  <a:rPr lang="en-US" dirty="0"/>
                  <a:t>	</a:t>
                </a:r>
                <a:r>
                  <a:rPr lang="en-US" dirty="0">
                    <a:solidFill>
                      <a:srgbClr val="FFFF00"/>
                    </a:solidFill>
                  </a:rPr>
                  <a:t>PVA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1</m:t>
                            </m:r>
                          </m:sup>
                        </m:sSup>
                      </m:den>
                    </m:f>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2</m:t>
                            </m:r>
                          </m:sup>
                        </m:sSup>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3</m:t>
                            </m:r>
                          </m:sup>
                        </m:sSup>
                      </m:den>
                    </m:f>
                  </m:oMath>
                </a14:m>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𝐶𝐹</m:t>
                        </m:r>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i="1">
                                <a:solidFill>
                                  <a:srgbClr val="FFFF00"/>
                                </a:solidFill>
                                <a:latin typeface="Cambria Math" panose="02040503050406030204" pitchFamily="18" charset="0"/>
                              </a:rPr>
                              <m:t>𝑛</m:t>
                            </m:r>
                          </m:sup>
                        </m:sSup>
                      </m:den>
                    </m:f>
                  </m:oMath>
                </a14:m>
                <a:r>
                  <a:rPr lang="en-US" dirty="0">
                    <a:solidFill>
                      <a:srgbClr val="FFFF00"/>
                    </a:solidFill>
                  </a:rPr>
                  <a:t>, or PVA</a:t>
                </a:r>
                <a:r>
                  <a:rPr lang="en-US" b="1" dirty="0">
                    <a:solidFill>
                      <a:srgbClr val="FFFF00"/>
                    </a:solidFill>
                  </a:rPr>
                  <a:t> = CF </a:t>
                </a:r>
                <a14:m>
                  <m:oMath xmlns:m="http://schemas.openxmlformats.org/officeDocument/2006/math">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1</m:t>
                            </m:r>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e>
                                </m:d>
                              </m:e>
                              <m:sup>
                                <m:r>
                                  <a:rPr lang="en-US" i="1">
                                    <a:solidFill>
                                      <a:srgbClr val="FFFF00"/>
                                    </a:solidFill>
                                    <a:latin typeface="Cambria Math" panose="02040503050406030204" pitchFamily="18" charset="0"/>
                                  </a:rPr>
                                  <m:t>𝑡</m:t>
                                </m:r>
                              </m:sup>
                            </m:sSup>
                          </m:den>
                        </m:f>
                      </m:num>
                      <m:den>
                        <m:r>
                          <a:rPr lang="en-US" i="1">
                            <a:solidFill>
                              <a:srgbClr val="FFFF00"/>
                            </a:solidFill>
                            <a:latin typeface="Cambria Math" panose="02040503050406030204" pitchFamily="18" charset="0"/>
                          </a:rPr>
                          <m:t>𝑖</m:t>
                        </m:r>
                      </m:den>
                    </m:f>
                    <m:r>
                      <a:rPr lang="en-US">
                        <a:solidFill>
                          <a:srgbClr val="FFFF00"/>
                        </a:solidFill>
                        <a:latin typeface="Cambria Math" panose="02040503050406030204" pitchFamily="18" charset="0"/>
                      </a:rPr>
                      <m:t>]</m:t>
                    </m:r>
                  </m:oMath>
                </a14:m>
                <a:endParaRPr lang="en-US" dirty="0"/>
              </a:p>
              <a:p>
                <a:pPr marL="0" indent="0">
                  <a:buNone/>
                </a:pPr>
                <a:r>
                  <a:rPr lang="en-US" dirty="0"/>
                  <a:t>For example, if an investor expects to receive $100 per year for 3 years, then what is the present value for an investment if the investor expects to receive a 10% annual rate of return? The calculation of the present value of such an investment is as follows:</a:t>
                </a:r>
              </a:p>
              <a:p>
                <a:pPr marL="231775" lvl="1" indent="0">
                  <a:buNone/>
                </a:pPr>
                <a:r>
                  <a:rPr lang="en-US" dirty="0"/>
                  <a:t>	PVA = CF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𝑡</m:t>
                                </m:r>
                              </m:sup>
                            </m:sSup>
                          </m:den>
                        </m:f>
                      </m:num>
                      <m:den>
                        <m:r>
                          <a:rPr lang="en-US" i="1">
                            <a:latin typeface="Cambria Math" panose="02040503050406030204" pitchFamily="18" charset="0"/>
                          </a:rPr>
                          <m:t>𝑖</m:t>
                        </m:r>
                      </m:den>
                    </m:f>
                    <m:r>
                      <a:rPr lang="en-US">
                        <a:latin typeface="Cambria Math" panose="02040503050406030204" pitchFamily="18" charset="0"/>
                      </a:rPr>
                      <m:t>]=</m:t>
                    </m:r>
                  </m:oMath>
                </a14:m>
                <a:r>
                  <a:rPr lang="en-US" dirty="0"/>
                  <a:t> 100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num>
                      <m:den>
                        <m:r>
                          <a:rPr lang="en-US">
                            <a:latin typeface="Cambria Math" panose="02040503050406030204" pitchFamily="18" charset="0"/>
                          </a:rPr>
                          <m:t>.10</m:t>
                        </m:r>
                      </m:den>
                    </m:f>
                    <m:r>
                      <a:rPr lang="en-US">
                        <a:latin typeface="Cambria Math" panose="02040503050406030204" pitchFamily="18" charset="0"/>
                      </a:rPr>
                      <m:t>]=100 [</m:t>
                    </m:r>
                    <m:f>
                      <m:fPr>
                        <m:ctrlPr>
                          <a:rPr lang="en-US" i="1">
                            <a:latin typeface="Cambria Math" panose="02040503050406030204" pitchFamily="18" charset="0"/>
                          </a:rPr>
                        </m:ctrlPr>
                      </m:fPr>
                      <m:num>
                        <m:r>
                          <a:rPr lang="en-US">
                            <a:latin typeface="Cambria Math" panose="02040503050406030204" pitchFamily="18" charset="0"/>
                          </a:rPr>
                          <m:t>1</m:t>
                        </m:r>
                        <m:r>
                          <a:rPr lang="en-US" i="1">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1.331</m:t>
                            </m:r>
                          </m:den>
                        </m:f>
                      </m:num>
                      <m:den>
                        <m:r>
                          <a:rPr lang="en-US">
                            <a:latin typeface="Cambria Math" panose="02040503050406030204" pitchFamily="18" charset="0"/>
                          </a:rPr>
                          <m:t>.10</m:t>
                        </m:r>
                      </m:den>
                    </m:f>
                    <m:r>
                      <a:rPr lang="en-US">
                        <a:latin typeface="Cambria Math" panose="02040503050406030204" pitchFamily="18" charset="0"/>
                      </a:rPr>
                      <m:t>] = 248.69</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914" t="-1671" r="-743"/>
                </a:stretch>
              </a:blipFill>
            </p:spPr>
            <p:txBody>
              <a:bodyPr/>
              <a:lstStyle/>
              <a:p>
                <a:r>
                  <a:rPr lang="en-US">
                    <a:noFill/>
                  </a:rPr>
                  <a:t> </a:t>
                </a:r>
              </a:p>
            </p:txBody>
          </p:sp>
        </mc:Fallback>
      </mc:AlternateContent>
    </p:spTree>
    <p:extLst>
      <p:ext uri="{BB962C8B-B14F-4D97-AF65-F5344CB8AC3E}">
        <p14:creationId xmlns:p14="http://schemas.microsoft.com/office/powerpoint/2010/main" val="28666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97564" y="-228600"/>
            <a:ext cx="8153401" cy="1066800"/>
          </a:xfrm>
        </p:spPr>
        <p:txBody>
          <a:bodyPr>
            <a:normAutofit/>
          </a:bodyPr>
          <a:lstStyle/>
          <a:p>
            <a:r>
              <a:rPr lang="en-US" b="1" dirty="0"/>
              <a:t>Uneven Annual Cash Flows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8012" y="1219200"/>
                <a:ext cx="10668000" cy="5105400"/>
              </a:xfrm>
            </p:spPr>
            <p:txBody>
              <a:bodyPr>
                <a:normAutofit lnSpcReduction="10000"/>
              </a:bodyPr>
              <a:lstStyle/>
              <a:p>
                <a:r>
                  <a:rPr lang="en-US"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r>
                  <a:rPr lang="en-US" dirty="0">
                    <a:solidFill>
                      <a:srgbClr val="FFFF00"/>
                    </a:solidFill>
                  </a:rPr>
                  <a:t>PV = </a:t>
                </a:r>
                <a14:m>
                  <m:oMath xmlns:m="http://schemas.openxmlformats.org/officeDocument/2006/math">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1</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1</m:t>
                            </m:r>
                          </m:sup>
                        </m:sSup>
                      </m:den>
                    </m:f>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2</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2</m:t>
                            </m:r>
                          </m:sup>
                        </m:sSup>
                      </m:den>
                    </m:f>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a:solidFill>
                                  <a:srgbClr val="FFFF00"/>
                                </a:solidFill>
                                <a:latin typeface="Cambria Math" panose="02040503050406030204" pitchFamily="18" charset="0"/>
                              </a:rPr>
                              <m:t>3</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a:solidFill>
                                  <a:srgbClr val="FFFF00"/>
                                </a:solidFill>
                                <a:latin typeface="Cambria Math" panose="02040503050406030204" pitchFamily="18" charset="0"/>
                              </a:rPr>
                              <m:t>3</m:t>
                            </m:r>
                          </m:sup>
                        </m:sSup>
                      </m:den>
                    </m:f>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i="1">
                                <a:solidFill>
                                  <a:srgbClr val="FFFF00"/>
                                </a:solidFill>
                                <a:latin typeface="Cambria Math" panose="02040503050406030204" pitchFamily="18" charset="0"/>
                              </a:rPr>
                              <m:t>𝑡</m:t>
                            </m:r>
                          </m:sub>
                        </m:sSub>
                      </m:num>
                      <m:den>
                        <m:sSup>
                          <m:sSupPr>
                            <m:ctrlPr>
                              <a:rPr lang="en-US" i="1">
                                <a:solidFill>
                                  <a:srgbClr val="FFFF00"/>
                                </a:solidFill>
                                <a:latin typeface="Cambria Math" panose="02040503050406030204" pitchFamily="18" charset="0"/>
                              </a:rPr>
                            </m:ctrlPr>
                          </m:sSupPr>
                          <m:e>
                            <m:d>
                              <m:dPr>
                                <m:ctrlPr>
                                  <a:rPr lang="en-US" i="1">
                                    <a:solidFill>
                                      <a:srgbClr val="FFFF00"/>
                                    </a:solidFill>
                                    <a:latin typeface="Cambria Math" panose="02040503050406030204" pitchFamily="18" charset="0"/>
                                  </a:rPr>
                                </m:ctrlPr>
                              </m:d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e>
                            </m:d>
                          </m:e>
                          <m:sup>
                            <m:r>
                              <a:rPr lang="en-US" i="1">
                                <a:solidFill>
                                  <a:srgbClr val="FFFF00"/>
                                </a:solidFill>
                                <a:latin typeface="Cambria Math" panose="02040503050406030204" pitchFamily="18" charset="0"/>
                              </a:rPr>
                              <m:t>𝑡</m:t>
                            </m:r>
                          </m:sup>
                        </m:sSup>
                      </m:den>
                    </m:f>
                    <m:r>
                      <a:rPr lang="en-US">
                        <a:solidFill>
                          <a:srgbClr val="FFFF00"/>
                        </a:solidFill>
                        <a:latin typeface="Cambria Math" panose="02040503050406030204" pitchFamily="18" charset="0"/>
                      </a:rPr>
                      <m:t> …. </m:t>
                    </m:r>
                    <m:r>
                      <a:rPr lang="en-US" i="1">
                        <a:solidFill>
                          <a:srgbClr val="FFFF00"/>
                        </a:solidFill>
                        <a:latin typeface="Cambria Math" panose="02040503050406030204" pitchFamily="18" charset="0"/>
                      </a:rPr>
                      <m:t>𝑃𝑉</m:t>
                    </m:r>
                    <m:r>
                      <a:rPr lang="en-US">
                        <a:solidFill>
                          <a:srgbClr val="FFFF00"/>
                        </a:solidFill>
                        <a:latin typeface="Cambria Math" panose="02040503050406030204" pitchFamily="18" charset="0"/>
                      </a:rPr>
                      <m:t>= </m:t>
                    </m:r>
                    <m:nary>
                      <m:naryPr>
                        <m:chr m:val="∑"/>
                        <m:limLoc m:val="undOvr"/>
                        <m:subHide m:val="on"/>
                        <m:supHide m:val="on"/>
                        <m:ctrlPr>
                          <a:rPr lang="en-US" i="1">
                            <a:solidFill>
                              <a:srgbClr val="FFFF00"/>
                            </a:solidFill>
                            <a:latin typeface="Cambria Math" panose="02040503050406030204" pitchFamily="18" charset="0"/>
                          </a:rPr>
                        </m:ctrlPr>
                      </m:naryPr>
                      <m:sub/>
                      <m:sup/>
                      <m:e>
                        <m:f>
                          <m:fPr>
                            <m:ctrlPr>
                              <a:rPr lang="en-US" i="1">
                                <a:solidFill>
                                  <a:srgbClr val="FFFF00"/>
                                </a:solidFill>
                                <a:latin typeface="Cambria Math" panose="02040503050406030204" pitchFamily="18" charset="0"/>
                              </a:rPr>
                            </m:ctrlPr>
                          </m:fPr>
                          <m:num>
                            <m:sSub>
                              <m:sSubPr>
                                <m:ctrlPr>
                                  <a:rPr lang="en-US" i="1">
                                    <a:solidFill>
                                      <a:srgbClr val="FFFF00"/>
                                    </a:solidFill>
                                    <a:latin typeface="Cambria Math" panose="02040503050406030204" pitchFamily="18" charset="0"/>
                                  </a:rPr>
                                </m:ctrlPr>
                              </m:sSubPr>
                              <m:e>
                                <m:r>
                                  <a:rPr lang="en-US" i="1">
                                    <a:solidFill>
                                      <a:srgbClr val="FFFF00"/>
                                    </a:solidFill>
                                    <a:latin typeface="Cambria Math" panose="02040503050406030204" pitchFamily="18" charset="0"/>
                                  </a:rPr>
                                  <m:t>𝐶𝐹</m:t>
                                </m:r>
                              </m:e>
                              <m:sub>
                                <m:r>
                                  <a:rPr lang="en-US" i="1">
                                    <a:solidFill>
                                      <a:srgbClr val="FFFF00"/>
                                    </a:solidFill>
                                    <a:latin typeface="Cambria Math" panose="02040503050406030204" pitchFamily="18" charset="0"/>
                                  </a:rPr>
                                  <m:t>𝑡</m:t>
                                </m:r>
                              </m:sub>
                            </m:sSub>
                          </m:num>
                          <m:den>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(1+</m:t>
                                </m:r>
                                <m:r>
                                  <a:rPr lang="en-US" i="1">
                                    <a:solidFill>
                                      <a:srgbClr val="FFFF00"/>
                                    </a:solidFill>
                                    <a:latin typeface="Cambria Math" panose="02040503050406030204" pitchFamily="18" charset="0"/>
                                  </a:rPr>
                                  <m:t>𝑖</m:t>
                                </m:r>
                                <m:r>
                                  <a:rPr lang="en-US">
                                    <a:solidFill>
                                      <a:srgbClr val="FFFF00"/>
                                    </a:solidFill>
                                    <a:latin typeface="Cambria Math" panose="02040503050406030204" pitchFamily="18" charset="0"/>
                                  </a:rPr>
                                  <m:t>)</m:t>
                                </m:r>
                              </m:e>
                              <m:sup>
                                <m:r>
                                  <a:rPr lang="en-US" i="1">
                                    <a:solidFill>
                                      <a:srgbClr val="FFFF00"/>
                                    </a:solidFill>
                                    <a:latin typeface="Cambria Math" panose="02040503050406030204" pitchFamily="18" charset="0"/>
                                  </a:rPr>
                                  <m:t>𝑡</m:t>
                                </m:r>
                              </m:sup>
                            </m:sSup>
                          </m:den>
                        </m:f>
                      </m:e>
                    </m:nary>
                  </m:oMath>
                </a14:m>
                <a:endParaRPr lang="en-US" dirty="0"/>
              </a:p>
              <a:p>
                <a:r>
                  <a:rPr lang="en-US"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r>
                  <a:rPr lang="en-US" dirty="0"/>
                  <a:t>PV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1</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2</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3</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3</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95</m:t>
                        </m:r>
                      </m:num>
                      <m:den>
                        <m:sSup>
                          <m:sSupPr>
                            <m:ctrlPr>
                              <a:rPr lang="en-US" i="1">
                                <a:latin typeface="Cambria Math" panose="02040503050406030204" pitchFamily="18" charset="0"/>
                              </a:rPr>
                            </m:ctrlPr>
                          </m:sSupPr>
                          <m:e>
                            <m:r>
                              <a:rPr lang="en-US">
                                <a:latin typeface="Cambria Math" panose="02040503050406030204" pitchFamily="18" charset="0"/>
                              </a:rPr>
                              <m:t>(1+0.10)</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92</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105</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3</m:t>
                            </m:r>
                          </m:sup>
                        </m:sSup>
                      </m:den>
                    </m:f>
                    <m:r>
                      <a:rPr lang="en-US">
                        <a:latin typeface="Cambria Math" panose="02040503050406030204" pitchFamily="18" charset="0"/>
                      </a:rPr>
                      <m:t>=</m:t>
                    </m:r>
                  </m:oMath>
                </a14:m>
                <a:endParaRPr lang="en-US" dirty="0"/>
              </a:p>
              <a:p>
                <a14:m>
                  <m:oMath xmlns:m="http://schemas.openxmlformats.org/officeDocument/2006/math">
                    <m:r>
                      <a:rPr lang="en-US">
                        <a:latin typeface="Cambria Math" panose="02040503050406030204" pitchFamily="18" charset="0"/>
                      </a:rPr>
                      <m:t>86.36+76.03+78.89=241.28</m:t>
                    </m:r>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8012" y="1219200"/>
                <a:ext cx="10668000" cy="5105400"/>
              </a:xfrm>
              <a:blipFill>
                <a:blip r:embed="rId2"/>
                <a:stretch>
                  <a:fillRect l="-800" t="-2267"/>
                </a:stretch>
              </a:blipFill>
            </p:spPr>
            <p:txBody>
              <a:bodyPr/>
              <a:lstStyle/>
              <a:p>
                <a:r>
                  <a:rPr lang="en-US">
                    <a:noFill/>
                  </a:rPr>
                  <a:t> </a:t>
                </a:r>
              </a:p>
            </p:txBody>
          </p:sp>
        </mc:Fallback>
      </mc:AlternateContent>
    </p:spTree>
    <p:extLst>
      <p:ext uri="{BB962C8B-B14F-4D97-AF65-F5344CB8AC3E}">
        <p14:creationId xmlns:p14="http://schemas.microsoft.com/office/powerpoint/2010/main" val="20541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5625-94E6-4E7A-8B34-38229A33EF0A}"/>
              </a:ext>
            </a:extLst>
          </p:cNvPr>
          <p:cNvSpPr>
            <a:spLocks noGrp="1"/>
          </p:cNvSpPr>
          <p:nvPr>
            <p:ph type="title"/>
          </p:nvPr>
        </p:nvSpPr>
        <p:spPr>
          <a:xfrm>
            <a:off x="227012" y="209550"/>
            <a:ext cx="9144001" cy="609600"/>
          </a:xfrm>
        </p:spPr>
        <p:txBody>
          <a:bodyPr/>
          <a:lstStyle/>
          <a:p>
            <a:r>
              <a:rPr lang="en-US" dirty="0"/>
              <a:t>Overview</a:t>
            </a:r>
          </a:p>
        </p:txBody>
      </p:sp>
      <p:sp>
        <p:nvSpPr>
          <p:cNvPr id="3" name="Content Placeholder 2">
            <a:extLst>
              <a:ext uri="{FF2B5EF4-FFF2-40B4-BE49-F238E27FC236}">
                <a16:creationId xmlns:a16="http://schemas.microsoft.com/office/drawing/2014/main" id="{81D786C4-9F84-4C40-A62D-DDEC123DD7C4}"/>
              </a:ext>
            </a:extLst>
          </p:cNvPr>
          <p:cNvSpPr>
            <a:spLocks noGrp="1"/>
          </p:cNvSpPr>
          <p:nvPr>
            <p:ph idx="1"/>
          </p:nvPr>
        </p:nvSpPr>
        <p:spPr>
          <a:xfrm>
            <a:off x="227011" y="1219200"/>
            <a:ext cx="11734801" cy="3676650"/>
          </a:xfrm>
        </p:spPr>
        <p:txBody>
          <a:bodyPr>
            <a:normAutofit/>
          </a:bodyPr>
          <a:lstStyle/>
          <a:p>
            <a:pPr marL="0" indent="0">
              <a:buNone/>
            </a:pPr>
            <a:r>
              <a:rPr lang="en-US" u="sng" dirty="0"/>
              <a:t>Part I. Investment &amp; Portfolio Return Analysis</a:t>
            </a:r>
          </a:p>
          <a:p>
            <a:r>
              <a:rPr lang="en-US" dirty="0"/>
              <a:t>Chapter 1: Risk-and-Return Analysis</a:t>
            </a:r>
          </a:p>
          <a:p>
            <a:r>
              <a:rPr lang="en-US" dirty="0"/>
              <a:t>Chapter 2: Covariance, Correlation, and Efficient Frontiers</a:t>
            </a:r>
          </a:p>
          <a:p>
            <a:r>
              <a:rPr lang="en-US" dirty="0"/>
              <a:t>Chapter 3: Beta Coefficient, R-Squared, and Regression Analysis</a:t>
            </a:r>
          </a:p>
          <a:p>
            <a:r>
              <a:rPr lang="en-US" dirty="0"/>
              <a:t>Chapter 4: Sharpe Ratio, CAPM, Jensen’s Alpha, Treynor Measure, and M-Square</a:t>
            </a:r>
          </a:p>
          <a:p>
            <a:pPr marL="0" indent="0">
              <a:buNone/>
            </a:pPr>
            <a:endParaRPr lang="en-US" dirty="0"/>
          </a:p>
          <a:p>
            <a:endParaRPr lang="en-US" dirty="0"/>
          </a:p>
        </p:txBody>
      </p:sp>
      <p:pic>
        <p:nvPicPr>
          <p:cNvPr id="4" name="Picture 3">
            <a:extLst>
              <a:ext uri="{FF2B5EF4-FFF2-40B4-BE49-F238E27FC236}">
                <a16:creationId xmlns:a16="http://schemas.microsoft.com/office/drawing/2014/main" id="{2C4B8287-B214-457E-8C02-07237E67FBAB}"/>
              </a:ext>
            </a:extLst>
          </p:cNvPr>
          <p:cNvPicPr>
            <a:picLocks noChangeAspect="1"/>
          </p:cNvPicPr>
          <p:nvPr/>
        </p:nvPicPr>
        <p:blipFill>
          <a:blip r:embed="rId2"/>
          <a:stretch>
            <a:fillRect/>
          </a:stretch>
        </p:blipFill>
        <p:spPr>
          <a:xfrm>
            <a:off x="9270874" y="898087"/>
            <a:ext cx="1584721" cy="1997514"/>
          </a:xfrm>
          <a:prstGeom prst="rect">
            <a:avLst/>
          </a:prstGeom>
        </p:spPr>
      </p:pic>
    </p:spTree>
    <p:extLst>
      <p:ext uri="{BB962C8B-B14F-4D97-AF65-F5344CB8AC3E}">
        <p14:creationId xmlns:p14="http://schemas.microsoft.com/office/powerpoint/2010/main" val="332885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522413" y="381000"/>
            <a:ext cx="9144001" cy="685800"/>
          </a:xfrm>
        </p:spPr>
        <p:txBody>
          <a:bodyPr/>
          <a:lstStyle/>
          <a:p>
            <a:r>
              <a:rPr lang="en-US" dirty="0"/>
              <a:t>Excel based formulas: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684213" y="1524000"/>
            <a:ext cx="9962982" cy="4114801"/>
          </a:xfrm>
        </p:spPr>
        <p:txBody>
          <a:bodyPr>
            <a:normAutofit/>
          </a:bodyPr>
          <a:lstStyle/>
          <a:p>
            <a:pPr marL="0" indent="0">
              <a:buNone/>
            </a:pPr>
            <a:r>
              <a:rPr lang="en-US" dirty="0"/>
              <a:t>Excel formulas for calculating all five variables including the present value, future value, rate of return, time and cash flows or payments (represent set additional payments received during the investment):</a:t>
            </a:r>
          </a:p>
          <a:p>
            <a:pPr marL="0" indent="0">
              <a:buNone/>
            </a:pPr>
            <a:r>
              <a:rPr lang="en-US" dirty="0"/>
              <a:t>= PV (rate, years, payment, future value) or </a:t>
            </a:r>
            <a:r>
              <a:rPr lang="en-US" dirty="0">
                <a:solidFill>
                  <a:srgbClr val="FFFF00"/>
                </a:solidFill>
              </a:rPr>
              <a:t>=</a:t>
            </a:r>
            <a:r>
              <a:rPr lang="en-US" i="1" dirty="0" err="1">
                <a:solidFill>
                  <a:srgbClr val="FFFF00"/>
                </a:solidFill>
              </a:rPr>
              <a:t>pv</a:t>
            </a:r>
            <a:r>
              <a:rPr lang="en-US" i="1" dirty="0">
                <a:solidFill>
                  <a:srgbClr val="FFFF00"/>
                </a:solidFill>
              </a:rPr>
              <a:t>(</a:t>
            </a:r>
            <a:r>
              <a:rPr lang="en-US" i="1" dirty="0" err="1">
                <a:solidFill>
                  <a:srgbClr val="FFFF00"/>
                </a:solidFill>
              </a:rPr>
              <a:t>rate,nper,pmt,fv</a:t>
            </a:r>
            <a:r>
              <a:rPr lang="en-US" i="1" dirty="0">
                <a:solidFill>
                  <a:srgbClr val="FFFF00"/>
                </a:solidFill>
              </a:rPr>
              <a:t>)</a:t>
            </a:r>
            <a:endParaRPr lang="en-US" dirty="0">
              <a:solidFill>
                <a:srgbClr val="FFFF00"/>
              </a:solidFill>
            </a:endParaRPr>
          </a:p>
          <a:p>
            <a:pPr marL="0" indent="0">
              <a:buNone/>
            </a:pPr>
            <a:r>
              <a:rPr lang="en-US" dirty="0"/>
              <a:t> =FV (rate, years, payment, -present value) or </a:t>
            </a:r>
            <a:r>
              <a:rPr lang="en-US" dirty="0">
                <a:solidFill>
                  <a:srgbClr val="FFFF00"/>
                </a:solidFill>
              </a:rPr>
              <a:t>=</a:t>
            </a:r>
            <a:r>
              <a:rPr lang="en-US" i="1" dirty="0" err="1">
                <a:solidFill>
                  <a:srgbClr val="FFFF00"/>
                </a:solidFill>
              </a:rPr>
              <a:t>fv</a:t>
            </a:r>
            <a:r>
              <a:rPr lang="en-US" i="1" dirty="0">
                <a:solidFill>
                  <a:srgbClr val="FFFF00"/>
                </a:solidFill>
              </a:rPr>
              <a:t>(</a:t>
            </a:r>
            <a:r>
              <a:rPr lang="en-US" i="1" dirty="0" err="1">
                <a:solidFill>
                  <a:srgbClr val="FFFF00"/>
                </a:solidFill>
              </a:rPr>
              <a:t>rate,nper,pmt,pv</a:t>
            </a:r>
            <a:r>
              <a:rPr lang="en-US" i="1" dirty="0">
                <a:solidFill>
                  <a:srgbClr val="FFFF00"/>
                </a:solidFill>
              </a:rPr>
              <a:t>)</a:t>
            </a:r>
            <a:endParaRPr lang="en-US" dirty="0">
              <a:solidFill>
                <a:srgbClr val="FFFF00"/>
              </a:solidFill>
            </a:endParaRPr>
          </a:p>
          <a:p>
            <a:pPr marL="0" indent="0">
              <a:buNone/>
            </a:pPr>
            <a:r>
              <a:rPr lang="en-US" dirty="0"/>
              <a:t>=Rate (years, payment, - present value, future value) or </a:t>
            </a:r>
            <a:r>
              <a:rPr lang="en-US" dirty="0">
                <a:solidFill>
                  <a:srgbClr val="FFFF00"/>
                </a:solidFill>
              </a:rPr>
              <a:t>=</a:t>
            </a:r>
            <a:r>
              <a:rPr lang="en-US" i="1" dirty="0">
                <a:solidFill>
                  <a:srgbClr val="FFFF00"/>
                </a:solidFill>
              </a:rPr>
              <a:t>rate(</a:t>
            </a:r>
            <a:r>
              <a:rPr lang="en-US" i="1" dirty="0" err="1">
                <a:solidFill>
                  <a:srgbClr val="FFFF00"/>
                </a:solidFill>
              </a:rPr>
              <a:t>nper,pmt,pv,fv</a:t>
            </a:r>
            <a:r>
              <a:rPr lang="en-US" i="1" dirty="0">
                <a:solidFill>
                  <a:srgbClr val="FFFF00"/>
                </a:solidFill>
              </a:rPr>
              <a:t>)</a:t>
            </a:r>
            <a:endParaRPr lang="en-US" dirty="0">
              <a:solidFill>
                <a:srgbClr val="FFFF00"/>
              </a:solidFill>
            </a:endParaRPr>
          </a:p>
          <a:p>
            <a:pPr marL="0" indent="0">
              <a:buNone/>
            </a:pPr>
            <a:r>
              <a:rPr lang="en-US" dirty="0"/>
              <a:t>=</a:t>
            </a:r>
            <a:r>
              <a:rPr lang="en-US" dirty="0" err="1"/>
              <a:t>Nper</a:t>
            </a:r>
            <a:r>
              <a:rPr lang="en-US" dirty="0"/>
              <a:t> (rate, payment, - present value, future value) or </a:t>
            </a:r>
            <a:r>
              <a:rPr lang="en-US" dirty="0">
                <a:solidFill>
                  <a:srgbClr val="FFFF00"/>
                </a:solidFill>
              </a:rPr>
              <a:t>=</a:t>
            </a:r>
            <a:r>
              <a:rPr lang="en-US" i="1" dirty="0" err="1">
                <a:solidFill>
                  <a:srgbClr val="FFFF00"/>
                </a:solidFill>
              </a:rPr>
              <a:t>nper</a:t>
            </a:r>
            <a:r>
              <a:rPr lang="en-US" i="1" dirty="0">
                <a:solidFill>
                  <a:srgbClr val="FFFF00"/>
                </a:solidFill>
              </a:rPr>
              <a:t>(</a:t>
            </a:r>
            <a:r>
              <a:rPr lang="en-US" i="1" dirty="0" err="1">
                <a:solidFill>
                  <a:srgbClr val="FFFF00"/>
                </a:solidFill>
              </a:rPr>
              <a:t>rate,pmt,pv,fv</a:t>
            </a:r>
            <a:r>
              <a:rPr lang="en-US" i="1" dirty="0">
                <a:solidFill>
                  <a:srgbClr val="FFFF00"/>
                </a:solidFill>
              </a:rPr>
              <a:t>)</a:t>
            </a:r>
            <a:endParaRPr lang="en-US" dirty="0">
              <a:solidFill>
                <a:srgbClr val="FFFF00"/>
              </a:solidFill>
            </a:endParaRPr>
          </a:p>
          <a:p>
            <a:pPr marL="0" indent="0">
              <a:buNone/>
            </a:pPr>
            <a:r>
              <a:rPr lang="en-US" dirty="0"/>
              <a:t>= </a:t>
            </a:r>
            <a:r>
              <a:rPr lang="en-US" dirty="0" err="1"/>
              <a:t>Pmt</a:t>
            </a:r>
            <a:r>
              <a:rPr lang="en-US" dirty="0"/>
              <a:t> (rate, years, -present value, future value) or </a:t>
            </a:r>
            <a:r>
              <a:rPr lang="en-US" dirty="0">
                <a:solidFill>
                  <a:srgbClr val="FFFF00"/>
                </a:solidFill>
              </a:rPr>
              <a:t>=</a:t>
            </a:r>
            <a:r>
              <a:rPr lang="en-US" i="1" dirty="0" err="1">
                <a:solidFill>
                  <a:srgbClr val="FFFF00"/>
                </a:solidFill>
              </a:rPr>
              <a:t>pmt</a:t>
            </a:r>
            <a:r>
              <a:rPr lang="en-US" i="1" dirty="0">
                <a:solidFill>
                  <a:srgbClr val="FFFF00"/>
                </a:solidFill>
              </a:rPr>
              <a:t>(</a:t>
            </a:r>
            <a:r>
              <a:rPr lang="en-US" i="1" dirty="0" err="1">
                <a:solidFill>
                  <a:srgbClr val="FFFF00"/>
                </a:solidFill>
              </a:rPr>
              <a:t>rate,nper,pv,fv</a:t>
            </a:r>
            <a:r>
              <a:rPr lang="en-US" i="1" dirty="0">
                <a:solidFill>
                  <a:srgbClr val="FFFF00"/>
                </a:solidFill>
              </a:rPr>
              <a:t>)</a:t>
            </a:r>
            <a:endParaRPr lang="en-US" dirty="0">
              <a:solidFill>
                <a:srgbClr val="FFFF00"/>
              </a:solidFill>
            </a:endParaRPr>
          </a:p>
          <a:p>
            <a:endParaRPr lang="en-US" dirty="0"/>
          </a:p>
        </p:txBody>
      </p:sp>
    </p:spTree>
    <p:extLst>
      <p:ext uri="{BB962C8B-B14F-4D97-AF65-F5344CB8AC3E}">
        <p14:creationId xmlns:p14="http://schemas.microsoft.com/office/powerpoint/2010/main" val="236032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5B77-0FF5-4C86-87DB-5E255B51C83B}"/>
              </a:ext>
            </a:extLst>
          </p:cNvPr>
          <p:cNvSpPr>
            <a:spLocks noGrp="1"/>
          </p:cNvSpPr>
          <p:nvPr>
            <p:ph type="title"/>
          </p:nvPr>
        </p:nvSpPr>
        <p:spPr>
          <a:xfrm>
            <a:off x="531812" y="304800"/>
            <a:ext cx="9677399" cy="1143000"/>
          </a:xfrm>
        </p:spPr>
        <p:txBody>
          <a:bodyPr>
            <a:normAutofit/>
          </a:bodyPr>
          <a:lstStyle/>
          <a:p>
            <a:r>
              <a:rPr lang="en-US" b="1" dirty="0"/>
              <a:t>Rates of Return: Holding Period Return (HPR)</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453191-478D-44BF-918D-3F1B75A488D7}"/>
                  </a:ext>
                </a:extLst>
              </p:cNvPr>
              <p:cNvSpPr>
                <a:spLocks noGrp="1"/>
              </p:cNvSpPr>
              <p:nvPr>
                <p:ph idx="1"/>
              </p:nvPr>
            </p:nvSpPr>
            <p:spPr>
              <a:xfrm>
                <a:off x="303212" y="1295400"/>
                <a:ext cx="11734800" cy="4953000"/>
              </a:xfrm>
            </p:spPr>
            <p:txBody>
              <a:bodyPr>
                <a:normAutofit/>
              </a:bodyPr>
              <a:lstStyle/>
              <a:p>
                <a:pPr marL="0" indent="0">
                  <a:buNone/>
                </a:pPr>
                <a:r>
                  <a:rPr lang="en-US" b="1" dirty="0">
                    <a:solidFill>
                      <a:srgbClr val="FFFF00"/>
                    </a:solidFill>
                  </a:rPr>
                  <a:t>	HPR = </a:t>
                </a:r>
                <a14:m>
                  <m:oMath xmlns:m="http://schemas.openxmlformats.org/officeDocument/2006/math">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CF</m:t>
                        </m:r>
                      </m:num>
                      <m:den>
                        <m:r>
                          <m:rPr>
                            <m:sty m:val="p"/>
                          </m:rPr>
                          <a:rPr lang="en-US">
                            <a:solidFill>
                              <a:srgbClr val="FFFF00"/>
                            </a:solidFill>
                            <a:latin typeface="Cambria Math" panose="02040503050406030204" pitchFamily="18" charset="0"/>
                          </a:rPr>
                          <m:t>I</m:t>
                        </m:r>
                      </m:den>
                    </m:f>
                  </m:oMath>
                </a14:m>
                <a:endParaRPr lang="en-US" dirty="0"/>
              </a:p>
              <a:p>
                <a:pPr marL="0" indent="0">
                  <a:buNone/>
                </a:pPr>
                <a:r>
                  <a:rPr lang="en-US" dirty="0"/>
                  <a:t>where CF is the cash flow (inflow and outflow) during the investment period and I is the initial investment. </a:t>
                </a:r>
              </a:p>
              <a:p>
                <a:pPr marL="0" indent="0">
                  <a:buNone/>
                </a:pPr>
                <a:r>
                  <a:rPr lang="en-US" dirty="0"/>
                  <a:t>For example, if an investor buys the stock for $100 and sells it for $120 and during the investment he or she received $2 in dividends, then the cash flow on the numerator is $120 of proceeds for selling the stock plus $2 of cash dividends received (cash inflow) minus the initial investment of $100 (cash outflow), and the net cash flow is $22 = ($120 + $2 - $100). The HPR will be then be calculated by dividing the net cash flow of $22 by the initial investment of $100 resulting in a 22% return:</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120−100+2</m:t>
                              </m:r>
                            </m:e>
                          </m:d>
                        </m:num>
                        <m:den>
                          <m:r>
                            <a:rPr lang="en-US">
                              <a:latin typeface="Cambria Math" panose="02040503050406030204" pitchFamily="18" charset="0"/>
                            </a:rPr>
                            <m:t>100</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22</m:t>
                          </m:r>
                        </m:num>
                        <m:den>
                          <m:r>
                            <a:rPr lang="en-US">
                              <a:latin typeface="Cambria Math" panose="02040503050406030204" pitchFamily="18" charset="0"/>
                            </a:rPr>
                            <m:t>100</m:t>
                          </m:r>
                        </m:den>
                      </m:f>
                      <m:r>
                        <a:rPr lang="en-US">
                          <a:latin typeface="Cambria Math" panose="02040503050406030204" pitchFamily="18" charset="0"/>
                        </a:rPr>
                        <m:t>=0.22=22%</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F7453191-478D-44BF-918D-3F1B75A488D7}"/>
                  </a:ext>
                </a:extLst>
              </p:cNvPr>
              <p:cNvSpPr>
                <a:spLocks noGrp="1" noRot="1" noChangeAspect="1" noMove="1" noResize="1" noEditPoints="1" noAdjustHandles="1" noChangeArrowheads="1" noChangeShapeType="1" noTextEdit="1"/>
              </p:cNvSpPr>
              <p:nvPr>
                <p:ph idx="1"/>
              </p:nvPr>
            </p:nvSpPr>
            <p:spPr>
              <a:xfrm>
                <a:off x="303212" y="1295400"/>
                <a:ext cx="11734800" cy="4953000"/>
              </a:xfrm>
              <a:blipFill>
                <a:blip r:embed="rId2"/>
                <a:stretch>
                  <a:fillRect l="-831"/>
                </a:stretch>
              </a:blipFill>
            </p:spPr>
            <p:txBody>
              <a:bodyPr/>
              <a:lstStyle/>
              <a:p>
                <a:r>
                  <a:rPr lang="en-US">
                    <a:noFill/>
                  </a:rPr>
                  <a:t> </a:t>
                </a:r>
              </a:p>
            </p:txBody>
          </p:sp>
        </mc:Fallback>
      </mc:AlternateContent>
    </p:spTree>
    <p:extLst>
      <p:ext uri="{BB962C8B-B14F-4D97-AF65-F5344CB8AC3E}">
        <p14:creationId xmlns:p14="http://schemas.microsoft.com/office/powerpoint/2010/main" val="410987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379412" y="381000"/>
            <a:ext cx="11582400" cy="1371600"/>
          </a:xfrm>
        </p:spPr>
        <p:txBody>
          <a:bodyPr>
            <a:normAutofit fontScale="90000"/>
          </a:bodyPr>
          <a:lstStyle/>
          <a:p>
            <a:r>
              <a:rPr lang="en-US" b="1" dirty="0"/>
              <a:t>Rates of Return: </a:t>
            </a:r>
            <a:br>
              <a:rPr lang="en-US" b="1" dirty="0"/>
            </a:br>
            <a:r>
              <a:rPr lang="en-US" sz="3100" b="1" dirty="0"/>
              <a:t>Annual Rate of Return (ROR) and Internal Rate of Return (IRR)</a:t>
            </a:r>
            <a:br>
              <a:rPr lang="en-US" sz="3100" b="1" dirty="0"/>
            </a:br>
            <a:endParaRPr lang="en-US" sz="3100" dirty="0"/>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idx="1"/>
          </p:nvPr>
        </p:nvSpPr>
        <p:spPr>
          <a:xfrm>
            <a:off x="406176" y="1600200"/>
            <a:ext cx="11327035" cy="4114801"/>
          </a:xfrm>
        </p:spPr>
        <p:txBody>
          <a:bodyPr/>
          <a:lstStyle/>
          <a:p>
            <a:pPr marL="0" indent="0">
              <a:buNone/>
            </a:pPr>
            <a:r>
              <a:rPr lang="en-US" dirty="0"/>
              <a:t>The more challenging calculation is if the payment is different every year, so the annual rate of return must be weighted based on size and the year paid sometime referred to as dollar weighted return. This type of rate return method is the internal rate of return. It’s challenging because each year the investment would have different payoffs and sometimes negative numbers. The best approach to calculate the IRR is using spreadsheet analysis. The formula on excel is as follows:</a:t>
            </a:r>
          </a:p>
          <a:p>
            <a:pPr marL="0" indent="0">
              <a:buNone/>
            </a:pPr>
            <a:r>
              <a:rPr lang="en-US" i="1" dirty="0">
                <a:solidFill>
                  <a:srgbClr val="FFFF00"/>
                </a:solidFill>
              </a:rPr>
              <a:t>=IRR(CF</a:t>
            </a:r>
            <a:r>
              <a:rPr lang="en-US" i="1" baseline="-25000" dirty="0">
                <a:solidFill>
                  <a:srgbClr val="FFFF00"/>
                </a:solidFill>
              </a:rPr>
              <a:t>0</a:t>
            </a:r>
            <a:r>
              <a:rPr lang="en-US" i="1" dirty="0">
                <a:solidFill>
                  <a:srgbClr val="FFFF00"/>
                </a:solidFill>
              </a:rPr>
              <a:t>, CF</a:t>
            </a:r>
            <a:r>
              <a:rPr lang="en-US" i="1" baseline="-25000" dirty="0">
                <a:solidFill>
                  <a:srgbClr val="FFFF00"/>
                </a:solidFill>
              </a:rPr>
              <a:t>1</a:t>
            </a:r>
            <a:r>
              <a:rPr lang="en-US" i="1" dirty="0">
                <a:solidFill>
                  <a:srgbClr val="FFFF00"/>
                </a:solidFill>
              </a:rPr>
              <a:t>, CF</a:t>
            </a:r>
            <a:r>
              <a:rPr lang="en-US" i="1" baseline="-25000" dirty="0">
                <a:solidFill>
                  <a:srgbClr val="FFFF00"/>
                </a:solidFill>
              </a:rPr>
              <a:t>2</a:t>
            </a:r>
            <a:r>
              <a:rPr lang="en-US" i="1" dirty="0">
                <a:solidFill>
                  <a:srgbClr val="FFFF00"/>
                </a:solidFill>
              </a:rPr>
              <a:t>, CF</a:t>
            </a:r>
            <a:r>
              <a:rPr lang="en-US" i="1" baseline="-25000" dirty="0">
                <a:solidFill>
                  <a:srgbClr val="FFFF00"/>
                </a:solidFill>
              </a:rPr>
              <a:t>3</a:t>
            </a:r>
            <a:r>
              <a:rPr lang="en-US" i="1" dirty="0">
                <a:solidFill>
                  <a:srgbClr val="FFFF00"/>
                </a:solidFill>
              </a:rPr>
              <a:t> . . . </a:t>
            </a:r>
            <a:r>
              <a:rPr lang="en-US" i="1" dirty="0" err="1">
                <a:solidFill>
                  <a:srgbClr val="FFFF00"/>
                </a:solidFill>
              </a:rPr>
              <a:t>CF</a:t>
            </a:r>
            <a:r>
              <a:rPr lang="en-US" i="1" baseline="-25000" dirty="0" err="1">
                <a:solidFill>
                  <a:srgbClr val="FFFF00"/>
                </a:solidFill>
              </a:rPr>
              <a:t>t</a:t>
            </a:r>
            <a:r>
              <a:rPr lang="en-US" i="1" dirty="0">
                <a:solidFill>
                  <a:srgbClr val="FFFF00"/>
                </a:solidFill>
              </a:rPr>
              <a:t>)</a:t>
            </a:r>
            <a:r>
              <a:rPr lang="en-US" dirty="0">
                <a:solidFill>
                  <a:srgbClr val="FFFF00"/>
                </a:solidFill>
              </a:rPr>
              <a:t>. </a:t>
            </a:r>
          </a:p>
          <a:p>
            <a:endParaRPr lang="en-US" dirty="0"/>
          </a:p>
        </p:txBody>
      </p:sp>
    </p:spTree>
    <p:extLst>
      <p:ext uri="{BB962C8B-B14F-4D97-AF65-F5344CB8AC3E}">
        <p14:creationId xmlns:p14="http://schemas.microsoft.com/office/powerpoint/2010/main" val="273798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608012" y="914400"/>
            <a:ext cx="3962400" cy="2667000"/>
          </a:xfrm>
        </p:spPr>
        <p:txBody>
          <a:bodyPr anchor="b">
            <a:normAutofit/>
          </a:bodyPr>
          <a:lstStyle/>
          <a:p>
            <a:r>
              <a:rPr lang="en-US" sz="3100" b="1" dirty="0"/>
              <a:t>Rates of Return: </a:t>
            </a:r>
            <a:br>
              <a:rPr lang="en-US" sz="3100" b="1" dirty="0"/>
            </a:br>
            <a:r>
              <a:rPr lang="en-US" sz="3100" b="1" dirty="0"/>
              <a:t>Annual Rate of Return (ROR) and Internal Rate of Return (IRR)</a:t>
            </a:r>
            <a:br>
              <a:rPr lang="en-US" sz="3100" b="1" dirty="0"/>
            </a:br>
            <a:endParaRPr lang="en-US" sz="3100" dirty="0"/>
          </a:p>
        </p:txBody>
      </p:sp>
      <p:pic>
        <p:nvPicPr>
          <p:cNvPr id="5" name="Content Placeholder 4">
            <a:extLst>
              <a:ext uri="{FF2B5EF4-FFF2-40B4-BE49-F238E27FC236}">
                <a16:creationId xmlns:a16="http://schemas.microsoft.com/office/drawing/2014/main" id="{5A902367-9C5A-482E-9F93-32A51DA97F7C}"/>
              </a:ext>
            </a:extLst>
          </p:cNvPr>
          <p:cNvPicPr>
            <a:picLocks noGrp="1" noChangeAspect="1"/>
          </p:cNvPicPr>
          <p:nvPr>
            <p:ph type="pic" idx="1"/>
          </p:nvPr>
        </p:nvPicPr>
        <p:blipFill rotWithShape="1">
          <a:blip r:embed="rId2"/>
          <a:stretch/>
        </p:blipFill>
        <p:spPr>
          <a:xfrm>
            <a:off x="4951414" y="1000622"/>
            <a:ext cx="6857998" cy="4704355"/>
          </a:xfrm>
          <a:prstGeom prst="rect">
            <a:avLst/>
          </a:prstGeom>
          <a:solidFill>
            <a:schemeClr val="tx2"/>
          </a:solidFill>
        </p:spPr>
      </p:pic>
    </p:spTree>
    <p:extLst>
      <p:ext uri="{BB962C8B-B14F-4D97-AF65-F5344CB8AC3E}">
        <p14:creationId xmlns:p14="http://schemas.microsoft.com/office/powerpoint/2010/main" val="392213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379412" y="381000"/>
            <a:ext cx="11582400" cy="685800"/>
          </a:xfrm>
        </p:spPr>
        <p:txBody>
          <a:bodyPr>
            <a:normAutofit/>
          </a:bodyPr>
          <a:lstStyle/>
          <a:p>
            <a:r>
              <a:rPr lang="en-US" b="1" dirty="0"/>
              <a:t>Measuring Return and Quantifying Risk</a:t>
            </a:r>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idx="1"/>
          </p:nvPr>
        </p:nvSpPr>
        <p:spPr>
          <a:xfrm>
            <a:off x="406176" y="1600200"/>
            <a:ext cx="11327035" cy="4114801"/>
          </a:xfrm>
        </p:spPr>
        <p:txBody>
          <a:bodyPr>
            <a:normAutofit lnSpcReduction="10000"/>
          </a:bodyPr>
          <a:lstStyle/>
          <a:p>
            <a:r>
              <a:rPr lang="en-US" b="1" dirty="0"/>
              <a:t>Rate of Return: Average Annual Rate of Return </a:t>
            </a:r>
          </a:p>
          <a:p>
            <a:pPr marL="231775" lvl="1" indent="0">
              <a:buNone/>
            </a:pPr>
            <a:r>
              <a:rPr lang="en-US" dirty="0"/>
              <a:t>The average annual rate of return can be calculated by looking at 5 to 10 years of historical returns and averaging them to represent the annual return. It gives the investor an indication what to expect on an average. This method is used for comparing to other investments that were calculated the same way and by taking this number to the next level of assessment of volatility in the return as compared to the average on a given year. </a:t>
            </a:r>
          </a:p>
          <a:p>
            <a:r>
              <a:rPr lang="en-US" b="1" dirty="0"/>
              <a:t>Rate of Risk: Standard Deviation of Periodic Returns </a:t>
            </a:r>
          </a:p>
          <a:p>
            <a:pPr marL="231775" lvl="1" indent="0">
              <a:buNone/>
            </a:pPr>
            <a:r>
              <a:rPr lang="en-US" dirty="0"/>
              <a:t>The expected return on a risky asset such stocks and bonds depend on systematic risk, such as the overall market movements, and unsystematic risk or portfolio-specific risk. We will examine later in detail how the unsystematic or idiosyncratic risk can be minimized or eliminated through diversification. First, it’s important to examine the relationship between the rate of return and risk such as volatility, or the standard deviation of these returns. There are two methods of calculating the risk-return: historical analysis and scenario analysis.</a:t>
            </a:r>
          </a:p>
          <a:p>
            <a:pPr marL="0" indent="0">
              <a:buNone/>
            </a:pPr>
            <a:endParaRPr lang="en-US" dirty="0"/>
          </a:p>
        </p:txBody>
      </p:sp>
    </p:spTree>
    <p:extLst>
      <p:ext uri="{BB962C8B-B14F-4D97-AF65-F5344CB8AC3E}">
        <p14:creationId xmlns:p14="http://schemas.microsoft.com/office/powerpoint/2010/main" val="151317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20AE-4307-4CB0-9C27-C6DB9B166434}"/>
              </a:ext>
            </a:extLst>
          </p:cNvPr>
          <p:cNvSpPr>
            <a:spLocks noGrp="1"/>
          </p:cNvSpPr>
          <p:nvPr>
            <p:ph type="title"/>
          </p:nvPr>
        </p:nvSpPr>
        <p:spPr>
          <a:xfrm>
            <a:off x="684212" y="304800"/>
            <a:ext cx="3596607" cy="2667000"/>
          </a:xfrm>
        </p:spPr>
        <p:txBody>
          <a:bodyPr anchor="b">
            <a:normAutofit/>
          </a:bodyPr>
          <a:lstStyle/>
          <a:p>
            <a:r>
              <a:rPr lang="en-US" b="1" dirty="0"/>
              <a:t>Measuring Return and Quantifying Risk</a:t>
            </a:r>
          </a:p>
        </p:txBody>
      </p:sp>
      <p:sp>
        <p:nvSpPr>
          <p:cNvPr id="3" name="Content Placeholder 2">
            <a:extLst>
              <a:ext uri="{FF2B5EF4-FFF2-40B4-BE49-F238E27FC236}">
                <a16:creationId xmlns:a16="http://schemas.microsoft.com/office/drawing/2014/main" id="{2BC9B795-308D-4539-89A4-5D7A2FE055B6}"/>
              </a:ext>
            </a:extLst>
          </p:cNvPr>
          <p:cNvSpPr>
            <a:spLocks noGrp="1"/>
          </p:cNvSpPr>
          <p:nvPr>
            <p:ph type="body" sz="half" idx="2"/>
          </p:nvPr>
        </p:nvSpPr>
        <p:spPr>
          <a:xfrm>
            <a:off x="4951414" y="644894"/>
            <a:ext cx="3581399" cy="1371600"/>
          </a:xfrm>
        </p:spPr>
        <p:txBody>
          <a:bodyPr>
            <a:normAutofit/>
          </a:bodyPr>
          <a:lstStyle/>
          <a:p>
            <a:r>
              <a:rPr lang="en-US" b="1" dirty="0"/>
              <a:t>Historical Analysis Method</a:t>
            </a:r>
          </a:p>
          <a:p>
            <a:pPr marL="0" indent="0">
              <a:buNone/>
            </a:pPr>
            <a:endParaRPr lang="en-US" dirty="0"/>
          </a:p>
        </p:txBody>
      </p:sp>
      <p:pic>
        <p:nvPicPr>
          <p:cNvPr id="4" name="Picture 3">
            <a:extLst>
              <a:ext uri="{FF2B5EF4-FFF2-40B4-BE49-F238E27FC236}">
                <a16:creationId xmlns:a16="http://schemas.microsoft.com/office/drawing/2014/main" id="{8575A983-E0FA-46D3-A887-1682031A46FF}"/>
              </a:ext>
            </a:extLst>
          </p:cNvPr>
          <p:cNvPicPr>
            <a:picLocks noChangeAspect="1"/>
          </p:cNvPicPr>
          <p:nvPr/>
        </p:nvPicPr>
        <p:blipFill>
          <a:blip r:embed="rId2"/>
          <a:stretch>
            <a:fillRect/>
          </a:stretch>
        </p:blipFill>
        <p:spPr>
          <a:xfrm>
            <a:off x="4951414" y="1330694"/>
            <a:ext cx="6400800" cy="4044211"/>
          </a:xfrm>
          <a:prstGeom prst="rect">
            <a:avLst/>
          </a:prstGeom>
          <a:solidFill>
            <a:schemeClr val="tx2"/>
          </a:solidFill>
        </p:spPr>
      </p:pic>
    </p:spTree>
    <p:extLst>
      <p:ext uri="{BB962C8B-B14F-4D97-AF65-F5344CB8AC3E}">
        <p14:creationId xmlns:p14="http://schemas.microsoft.com/office/powerpoint/2010/main" val="8448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531812" y="1143000"/>
            <a:ext cx="3048000" cy="1600200"/>
          </a:xfrm>
        </p:spPr>
        <p:txBody>
          <a:bodyPr anchor="b">
            <a:normAutofit fontScale="90000"/>
          </a:bodyPr>
          <a:lstStyle/>
          <a:p>
            <a:r>
              <a:rPr lang="en-US" b="1" dirty="0"/>
              <a:t>Measuring Return and Quantifying Risk</a:t>
            </a:r>
            <a:endParaRPr lang="en-US" dirty="0"/>
          </a:p>
        </p:txBody>
      </p:sp>
      <p:sp>
        <p:nvSpPr>
          <p:cNvPr id="3" name="Text Placeholder 2">
            <a:extLst>
              <a:ext uri="{FF2B5EF4-FFF2-40B4-BE49-F238E27FC236}">
                <a16:creationId xmlns:a16="http://schemas.microsoft.com/office/drawing/2014/main" id="{DB50B706-24CE-480A-B521-BDDBE9319809}"/>
              </a:ext>
            </a:extLst>
          </p:cNvPr>
          <p:cNvSpPr>
            <a:spLocks noGrp="1"/>
          </p:cNvSpPr>
          <p:nvPr>
            <p:ph type="body" sz="half" idx="2"/>
          </p:nvPr>
        </p:nvSpPr>
        <p:spPr>
          <a:xfrm>
            <a:off x="4692871" y="304800"/>
            <a:ext cx="3581399" cy="533400"/>
          </a:xfrm>
        </p:spPr>
        <p:txBody>
          <a:bodyPr>
            <a:normAutofit/>
          </a:bodyPr>
          <a:lstStyle/>
          <a:p>
            <a:r>
              <a:rPr lang="en-US" b="1" dirty="0"/>
              <a:t>Scenario Analysis Method</a:t>
            </a:r>
          </a:p>
          <a:p>
            <a:endParaRPr lang="en-US" dirty="0"/>
          </a:p>
        </p:txBody>
      </p:sp>
      <p:pic>
        <p:nvPicPr>
          <p:cNvPr id="6" name="Content Placeholder 5">
            <a:extLst>
              <a:ext uri="{FF2B5EF4-FFF2-40B4-BE49-F238E27FC236}">
                <a16:creationId xmlns:a16="http://schemas.microsoft.com/office/drawing/2014/main" id="{56BDD249-70CF-4D2C-9BF3-63F49F1CA09B}"/>
              </a:ext>
            </a:extLst>
          </p:cNvPr>
          <p:cNvPicPr>
            <a:picLocks noGrp="1" noChangeAspect="1"/>
          </p:cNvPicPr>
          <p:nvPr>
            <p:ph idx="1"/>
          </p:nvPr>
        </p:nvPicPr>
        <p:blipFill>
          <a:blip r:embed="rId2"/>
          <a:stretch>
            <a:fillRect/>
          </a:stretch>
        </p:blipFill>
        <p:spPr>
          <a:xfrm>
            <a:off x="4799013" y="868325"/>
            <a:ext cx="6858000" cy="2726267"/>
          </a:xfrm>
          <a:prstGeom prst="rect">
            <a:avLst/>
          </a:prstGeom>
          <a:solidFill>
            <a:schemeClr val="accent1">
              <a:tint val="20000"/>
            </a:schemeClr>
          </a:solidFill>
        </p:spPr>
      </p:pic>
      <p:pic>
        <p:nvPicPr>
          <p:cNvPr id="7" name="Picture 6">
            <a:extLst>
              <a:ext uri="{FF2B5EF4-FFF2-40B4-BE49-F238E27FC236}">
                <a16:creationId xmlns:a16="http://schemas.microsoft.com/office/drawing/2014/main" id="{540FEF6C-C0C8-40BE-B4D7-89D685981789}"/>
              </a:ext>
            </a:extLst>
          </p:cNvPr>
          <p:cNvPicPr>
            <a:picLocks noChangeAspect="1"/>
          </p:cNvPicPr>
          <p:nvPr/>
        </p:nvPicPr>
        <p:blipFill>
          <a:blip r:embed="rId3"/>
          <a:stretch>
            <a:fillRect/>
          </a:stretch>
        </p:blipFill>
        <p:spPr>
          <a:xfrm>
            <a:off x="4845270" y="3827721"/>
            <a:ext cx="6858000" cy="2726267"/>
          </a:xfrm>
          <a:prstGeom prst="rect">
            <a:avLst/>
          </a:prstGeom>
          <a:solidFill>
            <a:schemeClr val="accent1">
              <a:tint val="20000"/>
            </a:schemeClr>
          </a:solidFill>
        </p:spPr>
      </p:pic>
      <p:sp>
        <p:nvSpPr>
          <p:cNvPr id="8" name="TextBox 7">
            <a:extLst>
              <a:ext uri="{FF2B5EF4-FFF2-40B4-BE49-F238E27FC236}">
                <a16:creationId xmlns:a16="http://schemas.microsoft.com/office/drawing/2014/main" id="{DAE3E087-C3D0-4D92-9646-1949A8A0BD1D}"/>
              </a:ext>
            </a:extLst>
          </p:cNvPr>
          <p:cNvSpPr txBox="1"/>
          <p:nvPr/>
        </p:nvSpPr>
        <p:spPr>
          <a:xfrm>
            <a:off x="4311871" y="1524000"/>
            <a:ext cx="381000" cy="1754326"/>
          </a:xfrm>
          <a:prstGeom prst="rect">
            <a:avLst/>
          </a:prstGeom>
          <a:noFill/>
        </p:spPr>
        <p:txBody>
          <a:bodyPr wrap="square" rtlCol="0">
            <a:spAutoFit/>
          </a:bodyPr>
          <a:lstStyle/>
          <a:p>
            <a:r>
              <a:rPr lang="en-US" b="1" dirty="0"/>
              <a:t>STOCKS</a:t>
            </a:r>
          </a:p>
        </p:txBody>
      </p:sp>
      <p:sp>
        <p:nvSpPr>
          <p:cNvPr id="9" name="TextBox 8">
            <a:extLst>
              <a:ext uri="{FF2B5EF4-FFF2-40B4-BE49-F238E27FC236}">
                <a16:creationId xmlns:a16="http://schemas.microsoft.com/office/drawing/2014/main" id="{7C453825-460A-40FC-9AEE-207DDAC170DD}"/>
              </a:ext>
            </a:extLst>
          </p:cNvPr>
          <p:cNvSpPr txBox="1"/>
          <p:nvPr/>
        </p:nvSpPr>
        <p:spPr>
          <a:xfrm>
            <a:off x="4311871" y="4343400"/>
            <a:ext cx="381000" cy="1477328"/>
          </a:xfrm>
          <a:prstGeom prst="rect">
            <a:avLst/>
          </a:prstGeom>
          <a:noFill/>
        </p:spPr>
        <p:txBody>
          <a:bodyPr wrap="square" rtlCol="0">
            <a:spAutoFit/>
          </a:bodyPr>
          <a:lstStyle/>
          <a:p>
            <a:r>
              <a:rPr lang="en-US" b="1" dirty="0"/>
              <a:t>BONDS</a:t>
            </a:r>
          </a:p>
        </p:txBody>
      </p:sp>
    </p:spTree>
    <p:extLst>
      <p:ext uri="{BB962C8B-B14F-4D97-AF65-F5344CB8AC3E}">
        <p14:creationId xmlns:p14="http://schemas.microsoft.com/office/powerpoint/2010/main" val="376299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B703-6CD7-44F0-8B30-F9A1C05CBBA4}"/>
              </a:ext>
            </a:extLst>
          </p:cNvPr>
          <p:cNvSpPr>
            <a:spLocks noGrp="1"/>
          </p:cNvSpPr>
          <p:nvPr>
            <p:ph type="title"/>
          </p:nvPr>
        </p:nvSpPr>
        <p:spPr>
          <a:xfrm>
            <a:off x="150812" y="150628"/>
            <a:ext cx="9144001" cy="992372"/>
          </a:xfrm>
        </p:spPr>
        <p:txBody>
          <a:bodyPr anchor="b">
            <a:normAutofit/>
          </a:bodyPr>
          <a:lstStyle/>
          <a:p>
            <a:r>
              <a:rPr lang="en-US" sz="3100" b="1" dirty="0"/>
              <a:t>Return, Return Expectation, Risk and Allocation</a:t>
            </a:r>
            <a:br>
              <a:rPr lang="en-US" sz="3100" b="1" dirty="0"/>
            </a:br>
            <a:endParaRPr lang="en-US" sz="31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082B0C-B66C-4F58-AE5B-F0B3656068AB}"/>
                  </a:ext>
                </a:extLst>
              </p:cNvPr>
              <p:cNvSpPr>
                <a:spLocks noGrp="1"/>
              </p:cNvSpPr>
              <p:nvPr>
                <p:ph sz="half" idx="1"/>
              </p:nvPr>
            </p:nvSpPr>
            <p:spPr>
              <a:xfrm>
                <a:off x="227012" y="1143000"/>
                <a:ext cx="11582400" cy="5181600"/>
              </a:xfrm>
            </p:spPr>
            <p:txBody>
              <a:bodyPr>
                <a:normAutofit/>
              </a:bodyPr>
              <a:lstStyle/>
              <a:p>
                <a:pPr marL="0" indent="0">
                  <a:buNone/>
                </a:pPr>
                <a:r>
                  <a:rPr lang="en-US" sz="1700" b="1" u="sng" dirty="0"/>
                  <a:t>Return:</a:t>
                </a:r>
              </a:p>
              <a:p>
                <a:pPr marL="0" indent="0">
                  <a:buNone/>
                </a:pPr>
                <a:r>
                  <a:rPr lang="en-US" sz="1700" dirty="0"/>
                  <a:t>Then the combined portfolio shown in figure 1.5 consisting of 60% stock and 40% bonds shows an expected combined return, variance, and standard deviation of 8.72%, 38.99% or .39x, and 6.24%, respectively. As expected, as we moved from the stock portfolio of 100% to a portfolio of 60% stock and 40% bonds, the return is calculated at 8.72% measured as</a:t>
                </a:r>
              </a:p>
              <a:p>
                <a:pPr marL="0" indent="0">
                  <a:buNone/>
                </a:pPr>
                <a:r>
                  <a:rPr lang="en-US" i="1" dirty="0">
                    <a:solidFill>
                      <a:srgbClr val="FFFF00"/>
                    </a:solidFill>
                  </a:rPr>
                  <a:t>(</a:t>
                </a:r>
                <a:r>
                  <a:rPr lang="en-US" i="1" dirty="0" err="1">
                    <a:solidFill>
                      <a:srgbClr val="FFFF00"/>
                    </a:solidFill>
                  </a:rPr>
                  <a:t>Ws</a:t>
                </a:r>
                <a:r>
                  <a:rPr lang="en-US" i="1" dirty="0">
                    <a:solidFill>
                      <a:srgbClr val="FFFF00"/>
                    </a:solidFill>
                  </a:rPr>
                  <a:t> . Rs) + (Wb . </a:t>
                </a:r>
                <a:r>
                  <a:rPr lang="en-US" i="1" dirty="0" err="1">
                    <a:solidFill>
                      <a:srgbClr val="FFFF00"/>
                    </a:solidFill>
                  </a:rPr>
                  <a:t>Rb</a:t>
                </a:r>
                <a:r>
                  <a:rPr lang="en-US" i="1" dirty="0">
                    <a:solidFill>
                      <a:srgbClr val="FFFF00"/>
                    </a:solidFill>
                  </a:rPr>
                  <a:t>) =  </a:t>
                </a:r>
                <a:r>
                  <a:rPr lang="en-US" i="1" dirty="0"/>
                  <a:t>= (.60) (11.70%) + (.40) (4.25%) =  7.02% + 1.7% = 8.72%</a:t>
                </a:r>
              </a:p>
              <a:p>
                <a:pPr marL="0" indent="0">
                  <a:buNone/>
                </a:pPr>
                <a:r>
                  <a:rPr lang="en-US" sz="1700" b="1" u="sng" dirty="0"/>
                  <a:t>Risk: </a:t>
                </a:r>
              </a:p>
              <a:p>
                <a:pPr marL="0" indent="0">
                  <a:buNone/>
                </a:pPr>
                <a:r>
                  <a:rPr lang="en-US" sz="1700" dirty="0"/>
                  <a:t>The Risk is measured  by the amount of volatility needed to achieve the expected returns. The volatility is basically the variance and standard deviation of the historical rate change of the stocks during the 3 scenarios. The formulas areas follows:</a:t>
                </a:r>
              </a:p>
              <a:p>
                <a:pPr marL="0" indent="0">
                  <a:buNone/>
                </a:pPr>
                <a:endParaRPr lang="en-US" sz="1700" i="1" dirty="0">
                  <a:solidFill>
                    <a:srgbClr val="FFFF00"/>
                  </a:solidFill>
                </a:endParaRPr>
              </a:p>
              <a:p>
                <a:pPr marL="0" indent="0">
                  <a:buNone/>
                </a:pPr>
                <a:r>
                  <a:rPr lang="en-US" dirty="0">
                    <a:solidFill>
                      <a:srgbClr val="FFFF00"/>
                    </a:solidFill>
                  </a:rPr>
                  <a:t>Variance = </a:t>
                </a:r>
                <a14:m>
                  <m:oMath xmlns:m="http://schemas.openxmlformats.org/officeDocument/2006/math">
                    <m:sSubSup>
                      <m:sSubSupPr>
                        <m:ctrlPr>
                          <a:rPr lang="en-US" i="1" smtClean="0">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r>
                  <a:rPr lang="en-US" dirty="0">
                    <a:solidFill>
                      <a:srgbClr val="FFFF00"/>
                    </a:solidFill>
                  </a:rPr>
                  <a:t>Standard Deviation = </a:t>
                </a:r>
                <a14:m>
                  <m:oMath xmlns:m="http://schemas.openxmlformats.org/officeDocument/2006/math">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 </m:t>
                        </m:r>
                      </m:sup>
                    </m:sSubSup>
                    <m:r>
                      <a:rPr lang="en-US">
                        <a:solidFill>
                          <a:srgbClr val="FFFF00"/>
                        </a:solidFill>
                        <a:latin typeface="Cambria Math" panose="02040503050406030204" pitchFamily="18" charset="0"/>
                      </a:rPr>
                      <m:t>=</m:t>
                    </m:r>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m:t>
                        </m:r>
                      </m:e>
                    </m:rad>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r>
                          <a:rPr lang="en-US">
                            <a:solidFill>
                              <a:srgbClr val="FFFF00"/>
                            </a:solidFill>
                            <a:latin typeface="Cambria Math" panose="02040503050406030204" pitchFamily="18" charset="0"/>
                          </a:rPr>
                          <m:t> </m:t>
                        </m:r>
                      </m:sub>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endParaRPr lang="en-US" sz="1700" b="1" u="sng" dirty="0"/>
              </a:p>
            </p:txBody>
          </p:sp>
        </mc:Choice>
        <mc:Fallback xmlns="">
          <p:sp>
            <p:nvSpPr>
              <p:cNvPr id="3" name="Content Placeholder 2">
                <a:extLst>
                  <a:ext uri="{FF2B5EF4-FFF2-40B4-BE49-F238E27FC236}">
                    <a16:creationId xmlns:a16="http://schemas.microsoft.com/office/drawing/2014/main" id="{E5082B0C-B66C-4F58-AE5B-F0B3656068AB}"/>
                  </a:ext>
                </a:extLst>
              </p:cNvPr>
              <p:cNvSpPr>
                <a:spLocks noGrp="1" noRot="1" noChangeAspect="1" noMove="1" noResize="1" noEditPoints="1" noAdjustHandles="1" noChangeArrowheads="1" noChangeShapeType="1" noTextEdit="1"/>
              </p:cNvSpPr>
              <p:nvPr>
                <p:ph sz="half" idx="1"/>
              </p:nvPr>
            </p:nvSpPr>
            <p:spPr>
              <a:xfrm>
                <a:off x="227012" y="1143000"/>
                <a:ext cx="11582400" cy="5181600"/>
              </a:xfrm>
              <a:blipFill>
                <a:blip r:embed="rId2"/>
                <a:stretch>
                  <a:fillRect l="-789" t="-941"/>
                </a:stretch>
              </a:blipFill>
            </p:spPr>
            <p:txBody>
              <a:bodyPr/>
              <a:lstStyle/>
              <a:p>
                <a:r>
                  <a:rPr lang="en-US">
                    <a:noFill/>
                  </a:rPr>
                  <a:t> </a:t>
                </a:r>
              </a:p>
            </p:txBody>
          </p:sp>
        </mc:Fallback>
      </mc:AlternateContent>
    </p:spTree>
    <p:extLst>
      <p:ext uri="{BB962C8B-B14F-4D97-AF65-F5344CB8AC3E}">
        <p14:creationId xmlns:p14="http://schemas.microsoft.com/office/powerpoint/2010/main" val="224162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1055604" y="1905000"/>
            <a:ext cx="3596607" cy="2667000"/>
          </a:xfrm>
        </p:spPr>
        <p:txBody>
          <a:bodyPr anchor="b">
            <a:normAutofit/>
          </a:bodyPr>
          <a:lstStyle/>
          <a:p>
            <a:r>
              <a:rPr lang="en-US" b="1" dirty="0"/>
              <a:t>Measuring Return and Quantifying Risk</a:t>
            </a:r>
            <a:endParaRPr lang="en-US" dirty="0"/>
          </a:p>
        </p:txBody>
      </p:sp>
      <p:sp>
        <p:nvSpPr>
          <p:cNvPr id="3" name="Text Placeholder 2">
            <a:extLst>
              <a:ext uri="{FF2B5EF4-FFF2-40B4-BE49-F238E27FC236}">
                <a16:creationId xmlns:a16="http://schemas.microsoft.com/office/drawing/2014/main" id="{DB50B706-24CE-480A-B521-BDDBE9319809}"/>
              </a:ext>
            </a:extLst>
          </p:cNvPr>
          <p:cNvSpPr>
            <a:spLocks noGrp="1"/>
          </p:cNvSpPr>
          <p:nvPr>
            <p:ph type="body" sz="half" idx="2"/>
          </p:nvPr>
        </p:nvSpPr>
        <p:spPr>
          <a:xfrm>
            <a:off x="4799012" y="1066800"/>
            <a:ext cx="3581399" cy="457200"/>
          </a:xfrm>
        </p:spPr>
        <p:txBody>
          <a:bodyPr>
            <a:normAutofit/>
          </a:bodyPr>
          <a:lstStyle/>
          <a:p>
            <a:r>
              <a:rPr lang="en-US" b="1" dirty="0"/>
              <a:t>Scenario Analysis Method</a:t>
            </a:r>
          </a:p>
          <a:p>
            <a:endParaRPr lang="en-US" dirty="0"/>
          </a:p>
        </p:txBody>
      </p:sp>
      <p:pic>
        <p:nvPicPr>
          <p:cNvPr id="10" name="Content Placeholder 4" descr="A screenshot of a cell phone&#10;&#10;Description automatically generated">
            <a:extLst>
              <a:ext uri="{FF2B5EF4-FFF2-40B4-BE49-F238E27FC236}">
                <a16:creationId xmlns:a16="http://schemas.microsoft.com/office/drawing/2014/main" id="{A7F7A16B-E005-47DB-92F6-C54638482499}"/>
              </a:ext>
            </a:extLst>
          </p:cNvPr>
          <p:cNvPicPr>
            <a:picLocks noGrp="1" noChangeAspect="1"/>
          </p:cNvPicPr>
          <p:nvPr>
            <p:ph type="pic" idx="1"/>
          </p:nvPr>
        </p:nvPicPr>
        <p:blipFill rotWithShape="1">
          <a:blip r:embed="rId2"/>
          <a:stretch/>
        </p:blipFill>
        <p:spPr>
          <a:xfrm>
            <a:off x="4951414" y="1801807"/>
            <a:ext cx="6400799" cy="3101985"/>
          </a:xfrm>
          <a:prstGeom prst="rect">
            <a:avLst/>
          </a:prstGeom>
          <a:noFill/>
        </p:spPr>
      </p:pic>
    </p:spTree>
    <p:extLst>
      <p:ext uri="{BB962C8B-B14F-4D97-AF65-F5344CB8AC3E}">
        <p14:creationId xmlns:p14="http://schemas.microsoft.com/office/powerpoint/2010/main" val="40464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531812" y="1143000"/>
            <a:ext cx="3048000" cy="1600200"/>
          </a:xfrm>
        </p:spPr>
        <p:txBody>
          <a:bodyPr anchor="b">
            <a:normAutofit fontScale="90000"/>
          </a:bodyPr>
          <a:lstStyle/>
          <a:p>
            <a:r>
              <a:rPr lang="en-US" b="1" dirty="0">
                <a:solidFill>
                  <a:srgbClr val="FFFF00"/>
                </a:solidFill>
              </a:rPr>
              <a:t>REVIEW: </a:t>
            </a:r>
            <a:br>
              <a:rPr lang="en-US" b="1" dirty="0"/>
            </a:br>
            <a:r>
              <a:rPr lang="en-US" b="1" dirty="0"/>
              <a:t>Measuring Return and Return Expectation</a:t>
            </a:r>
            <a:endParaRPr lang="en-US" dirty="0"/>
          </a:p>
        </p:txBody>
      </p:sp>
      <p:sp>
        <p:nvSpPr>
          <p:cNvPr id="3" name="Text Placeholder 2">
            <a:extLst>
              <a:ext uri="{FF2B5EF4-FFF2-40B4-BE49-F238E27FC236}">
                <a16:creationId xmlns:a16="http://schemas.microsoft.com/office/drawing/2014/main" id="{DB50B706-24CE-480A-B521-BDDBE9319809}"/>
              </a:ext>
            </a:extLst>
          </p:cNvPr>
          <p:cNvSpPr>
            <a:spLocks noGrp="1"/>
          </p:cNvSpPr>
          <p:nvPr>
            <p:ph type="body" sz="half" idx="2"/>
          </p:nvPr>
        </p:nvSpPr>
        <p:spPr>
          <a:xfrm>
            <a:off x="4692871" y="304800"/>
            <a:ext cx="3581399" cy="533400"/>
          </a:xfrm>
        </p:spPr>
        <p:txBody>
          <a:bodyPr>
            <a:normAutofit/>
          </a:bodyPr>
          <a:lstStyle/>
          <a:p>
            <a:r>
              <a:rPr lang="en-US" b="1" dirty="0"/>
              <a:t>Scenario Analysis Method</a:t>
            </a:r>
          </a:p>
          <a:p>
            <a:endParaRPr lang="en-US" dirty="0"/>
          </a:p>
        </p:txBody>
      </p:sp>
      <p:pic>
        <p:nvPicPr>
          <p:cNvPr id="6" name="Content Placeholder 5">
            <a:extLst>
              <a:ext uri="{FF2B5EF4-FFF2-40B4-BE49-F238E27FC236}">
                <a16:creationId xmlns:a16="http://schemas.microsoft.com/office/drawing/2014/main" id="{56BDD249-70CF-4D2C-9BF3-63F49F1CA09B}"/>
              </a:ext>
            </a:extLst>
          </p:cNvPr>
          <p:cNvPicPr>
            <a:picLocks noGrp="1" noChangeAspect="1"/>
          </p:cNvPicPr>
          <p:nvPr>
            <p:ph idx="1"/>
          </p:nvPr>
        </p:nvPicPr>
        <p:blipFill>
          <a:blip r:embed="rId2"/>
          <a:stretch>
            <a:fillRect/>
          </a:stretch>
        </p:blipFill>
        <p:spPr>
          <a:xfrm>
            <a:off x="4799013" y="868325"/>
            <a:ext cx="6858000" cy="2726267"/>
          </a:xfrm>
          <a:prstGeom prst="rect">
            <a:avLst/>
          </a:prstGeom>
          <a:solidFill>
            <a:schemeClr val="accent1">
              <a:tint val="20000"/>
            </a:schemeClr>
          </a:solidFill>
        </p:spPr>
      </p:pic>
      <p:pic>
        <p:nvPicPr>
          <p:cNvPr id="7" name="Picture 6">
            <a:extLst>
              <a:ext uri="{FF2B5EF4-FFF2-40B4-BE49-F238E27FC236}">
                <a16:creationId xmlns:a16="http://schemas.microsoft.com/office/drawing/2014/main" id="{540FEF6C-C0C8-40BE-B4D7-89D685981789}"/>
              </a:ext>
            </a:extLst>
          </p:cNvPr>
          <p:cNvPicPr>
            <a:picLocks noChangeAspect="1"/>
          </p:cNvPicPr>
          <p:nvPr/>
        </p:nvPicPr>
        <p:blipFill>
          <a:blip r:embed="rId3"/>
          <a:stretch>
            <a:fillRect/>
          </a:stretch>
        </p:blipFill>
        <p:spPr>
          <a:xfrm>
            <a:off x="4845270" y="3827721"/>
            <a:ext cx="6858000" cy="2726267"/>
          </a:xfrm>
          <a:prstGeom prst="rect">
            <a:avLst/>
          </a:prstGeom>
          <a:solidFill>
            <a:schemeClr val="accent1">
              <a:tint val="20000"/>
            </a:schemeClr>
          </a:solidFill>
        </p:spPr>
      </p:pic>
      <p:sp>
        <p:nvSpPr>
          <p:cNvPr id="8" name="TextBox 7">
            <a:extLst>
              <a:ext uri="{FF2B5EF4-FFF2-40B4-BE49-F238E27FC236}">
                <a16:creationId xmlns:a16="http://schemas.microsoft.com/office/drawing/2014/main" id="{DAE3E087-C3D0-4D92-9646-1949A8A0BD1D}"/>
              </a:ext>
            </a:extLst>
          </p:cNvPr>
          <p:cNvSpPr txBox="1"/>
          <p:nvPr/>
        </p:nvSpPr>
        <p:spPr>
          <a:xfrm>
            <a:off x="4311871" y="1524000"/>
            <a:ext cx="381000" cy="1754326"/>
          </a:xfrm>
          <a:prstGeom prst="rect">
            <a:avLst/>
          </a:prstGeom>
          <a:noFill/>
        </p:spPr>
        <p:txBody>
          <a:bodyPr wrap="square" rtlCol="0">
            <a:spAutoFit/>
          </a:bodyPr>
          <a:lstStyle/>
          <a:p>
            <a:r>
              <a:rPr lang="en-US" b="1" dirty="0"/>
              <a:t>STOCKS</a:t>
            </a:r>
          </a:p>
        </p:txBody>
      </p:sp>
      <p:sp>
        <p:nvSpPr>
          <p:cNvPr id="9" name="TextBox 8">
            <a:extLst>
              <a:ext uri="{FF2B5EF4-FFF2-40B4-BE49-F238E27FC236}">
                <a16:creationId xmlns:a16="http://schemas.microsoft.com/office/drawing/2014/main" id="{7C453825-460A-40FC-9AEE-207DDAC170DD}"/>
              </a:ext>
            </a:extLst>
          </p:cNvPr>
          <p:cNvSpPr txBox="1"/>
          <p:nvPr/>
        </p:nvSpPr>
        <p:spPr>
          <a:xfrm>
            <a:off x="4311871" y="4343400"/>
            <a:ext cx="381000" cy="1477328"/>
          </a:xfrm>
          <a:prstGeom prst="rect">
            <a:avLst/>
          </a:prstGeom>
          <a:noFill/>
        </p:spPr>
        <p:txBody>
          <a:bodyPr wrap="square" rtlCol="0">
            <a:spAutoFit/>
          </a:bodyPr>
          <a:lstStyle/>
          <a:p>
            <a:r>
              <a:rPr lang="en-US" b="1" dirty="0"/>
              <a:t>BONDS</a:t>
            </a:r>
          </a:p>
        </p:txBody>
      </p:sp>
    </p:spTree>
    <p:extLst>
      <p:ext uri="{BB962C8B-B14F-4D97-AF65-F5344CB8AC3E}">
        <p14:creationId xmlns:p14="http://schemas.microsoft.com/office/powerpoint/2010/main" val="240330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531812" y="609600"/>
            <a:ext cx="9144001" cy="1371600"/>
          </a:xfrm>
        </p:spPr>
        <p:txBody>
          <a:bodyPr>
            <a:normAutofit fontScale="90000"/>
          </a:bodyPr>
          <a:lstStyle/>
          <a:p>
            <a:r>
              <a:rPr lang="en-US" b="1" dirty="0">
                <a:solidFill>
                  <a:srgbClr val="FFFF00"/>
                </a:solidFill>
              </a:rPr>
              <a:t>CHAPTER 1 REVIEW: </a:t>
            </a:r>
            <a:br>
              <a:rPr lang="en-US" b="1" dirty="0"/>
            </a:br>
            <a:r>
              <a:rPr lang="en-US" b="1" dirty="0"/>
              <a:t>Measuring Return and Return Expectation</a:t>
            </a:r>
            <a:br>
              <a:rPr lang="en-US" b="1" dirty="0"/>
            </a:br>
            <a:endParaRPr lang="en-US" dirty="0"/>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684212" y="2133600"/>
            <a:ext cx="9134391" cy="3352801"/>
          </a:xfrm>
        </p:spPr>
        <p:txBody>
          <a:bodyPr/>
          <a:lstStyle/>
          <a:p>
            <a:r>
              <a:rPr lang="en-US" dirty="0"/>
              <a:t>Before you invest your money in any securities or any businesses, it’s extremely important to consider and must measure the following four factors:</a:t>
            </a:r>
          </a:p>
          <a:p>
            <a:pPr marL="696912" lvl="1" indent="-457200">
              <a:buFont typeface="+mj-lt"/>
              <a:buAutoNum type="arabicPeriod"/>
            </a:pPr>
            <a:r>
              <a:rPr lang="en-US" b="1" dirty="0"/>
              <a:t>Return expectation</a:t>
            </a:r>
            <a:endParaRPr lang="en-US" dirty="0"/>
          </a:p>
          <a:p>
            <a:pPr marL="696912" lvl="1" indent="-457200">
              <a:buFont typeface="+mj-lt"/>
              <a:buAutoNum type="arabicPeriod"/>
            </a:pPr>
            <a:r>
              <a:rPr lang="en-US" b="1" dirty="0"/>
              <a:t>Risk</a:t>
            </a:r>
            <a:endParaRPr lang="en-US" dirty="0"/>
          </a:p>
          <a:p>
            <a:pPr marL="696912" lvl="1" indent="-457200">
              <a:buFont typeface="+mj-lt"/>
              <a:buAutoNum type="arabicPeriod"/>
            </a:pPr>
            <a:r>
              <a:rPr lang="en-US" b="1" dirty="0"/>
              <a:t>Allocation</a:t>
            </a:r>
            <a:endParaRPr lang="en-US" dirty="0"/>
          </a:p>
          <a:p>
            <a:pPr marL="696912" lvl="1" indent="-457200">
              <a:buFont typeface="+mj-lt"/>
              <a:buAutoNum type="arabicPeriod"/>
            </a:pPr>
            <a:r>
              <a:rPr lang="en-US" b="1" dirty="0"/>
              <a:t>Time</a:t>
            </a:r>
            <a:endParaRPr lang="en-US" dirty="0"/>
          </a:p>
          <a:p>
            <a:endParaRPr lang="en-US" dirty="0"/>
          </a:p>
        </p:txBody>
      </p:sp>
    </p:spTree>
    <p:extLst>
      <p:ext uri="{BB962C8B-B14F-4D97-AF65-F5344CB8AC3E}">
        <p14:creationId xmlns:p14="http://schemas.microsoft.com/office/powerpoint/2010/main" val="28939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B703-6CD7-44F0-8B30-F9A1C05CBBA4}"/>
              </a:ext>
            </a:extLst>
          </p:cNvPr>
          <p:cNvSpPr>
            <a:spLocks noGrp="1"/>
          </p:cNvSpPr>
          <p:nvPr>
            <p:ph type="title"/>
          </p:nvPr>
        </p:nvSpPr>
        <p:spPr>
          <a:xfrm>
            <a:off x="225424" y="786809"/>
            <a:ext cx="9144001" cy="992372"/>
          </a:xfrm>
        </p:spPr>
        <p:txBody>
          <a:bodyPr anchor="b">
            <a:normAutofit/>
          </a:bodyPr>
          <a:lstStyle/>
          <a:p>
            <a:r>
              <a:rPr lang="en-US" sz="3100" b="1" dirty="0"/>
              <a:t>Return, Return Expectation, Risk and Allocation</a:t>
            </a:r>
            <a:br>
              <a:rPr lang="en-US" sz="3100" b="1" dirty="0"/>
            </a:br>
            <a:endParaRPr lang="en-US" sz="31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082B0C-B66C-4F58-AE5B-F0B3656068AB}"/>
                  </a:ext>
                </a:extLst>
              </p:cNvPr>
              <p:cNvSpPr>
                <a:spLocks noGrp="1"/>
              </p:cNvSpPr>
              <p:nvPr>
                <p:ph sz="half" idx="1"/>
              </p:nvPr>
            </p:nvSpPr>
            <p:spPr>
              <a:xfrm>
                <a:off x="227012" y="1752600"/>
                <a:ext cx="11582400" cy="5181600"/>
              </a:xfrm>
            </p:spPr>
            <p:txBody>
              <a:bodyPr>
                <a:normAutofit/>
              </a:bodyPr>
              <a:lstStyle/>
              <a:p>
                <a:pPr marL="0" indent="0">
                  <a:buNone/>
                </a:pPr>
                <a:r>
                  <a:rPr lang="en-US" sz="1700" b="1" u="sng" dirty="0"/>
                  <a:t>Return:</a:t>
                </a:r>
              </a:p>
              <a:p>
                <a:pPr marL="0" indent="0">
                  <a:buNone/>
                </a:pPr>
                <a:r>
                  <a:rPr lang="en-US" sz="1700" dirty="0"/>
                  <a:t>Then the combined portfolio shown in figure 1.5 consisting of 60% stock and 40% bonds shows an expected combined return, variance, and standard deviation of 8.72%, 38.99% or .39x, and 6.24%, respectively. As expected, as we moved from the stock portfolio of 100% to a portfolio of 60% stock and 40% bonds, the return is calculated at 8.72% measured as</a:t>
                </a:r>
              </a:p>
              <a:p>
                <a:pPr marL="0" indent="0">
                  <a:buNone/>
                </a:pPr>
                <a:r>
                  <a:rPr lang="en-US" i="1" dirty="0">
                    <a:solidFill>
                      <a:srgbClr val="FFFF00"/>
                    </a:solidFill>
                  </a:rPr>
                  <a:t>(</a:t>
                </a:r>
                <a:r>
                  <a:rPr lang="en-US" i="1" dirty="0" err="1">
                    <a:solidFill>
                      <a:srgbClr val="FFFF00"/>
                    </a:solidFill>
                  </a:rPr>
                  <a:t>Ws</a:t>
                </a:r>
                <a:r>
                  <a:rPr lang="en-US" i="1" dirty="0">
                    <a:solidFill>
                      <a:srgbClr val="FFFF00"/>
                    </a:solidFill>
                  </a:rPr>
                  <a:t> . Rs) + (Wb . </a:t>
                </a:r>
                <a:r>
                  <a:rPr lang="en-US" i="1" dirty="0" err="1">
                    <a:solidFill>
                      <a:srgbClr val="FFFF00"/>
                    </a:solidFill>
                  </a:rPr>
                  <a:t>Rb</a:t>
                </a:r>
                <a:r>
                  <a:rPr lang="en-US" i="1" dirty="0">
                    <a:solidFill>
                      <a:srgbClr val="FFFF00"/>
                    </a:solidFill>
                  </a:rPr>
                  <a:t>) =  </a:t>
                </a:r>
                <a:r>
                  <a:rPr lang="en-US" i="1" dirty="0"/>
                  <a:t>= (.60) (11.70%) + (.40) (4.25%) =  7.02% + 1.7% = 8.72%</a:t>
                </a:r>
              </a:p>
              <a:p>
                <a:pPr marL="0" indent="0">
                  <a:buNone/>
                </a:pPr>
                <a:r>
                  <a:rPr lang="en-US" sz="1700" b="1" u="sng" dirty="0"/>
                  <a:t>Risk: </a:t>
                </a:r>
              </a:p>
              <a:p>
                <a:pPr marL="0" indent="0">
                  <a:buNone/>
                </a:pPr>
                <a:r>
                  <a:rPr lang="en-US" sz="1700" dirty="0"/>
                  <a:t>The Risk is measured  by the amount of volatility needed to achieve the expected returns. The volatility is basically the variance and standard deviation of the historical rate change of the stocks during the 3 scenarios. The formulas areas follows:</a:t>
                </a:r>
              </a:p>
              <a:p>
                <a:pPr marL="0" indent="0">
                  <a:buNone/>
                </a:pPr>
                <a:endParaRPr lang="en-US" sz="1700" i="1" dirty="0">
                  <a:solidFill>
                    <a:srgbClr val="FFFF00"/>
                  </a:solidFill>
                </a:endParaRPr>
              </a:p>
              <a:p>
                <a:pPr marL="0" indent="0">
                  <a:buNone/>
                </a:pPr>
                <a:r>
                  <a:rPr lang="en-US" dirty="0">
                    <a:solidFill>
                      <a:srgbClr val="FFFF00"/>
                    </a:solidFill>
                  </a:rPr>
                  <a:t>Variance = </a:t>
                </a:r>
                <a14:m>
                  <m:oMath xmlns:m="http://schemas.openxmlformats.org/officeDocument/2006/math">
                    <m:sSubSup>
                      <m:sSubSupPr>
                        <m:ctrlPr>
                          <a:rPr lang="en-US" i="1" smtClean="0">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r>
                  <a:rPr lang="en-US" dirty="0">
                    <a:solidFill>
                      <a:srgbClr val="FFFF00"/>
                    </a:solidFill>
                  </a:rPr>
                  <a:t>Standard Deviation = </a:t>
                </a:r>
                <a14:m>
                  <m:oMath xmlns:m="http://schemas.openxmlformats.org/officeDocument/2006/math">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P</m:t>
                        </m:r>
                      </m:sub>
                      <m:sup>
                        <m:r>
                          <a:rPr lang="en-US">
                            <a:solidFill>
                              <a:srgbClr val="FFFF00"/>
                            </a:solidFill>
                            <a:latin typeface="Cambria Math" panose="02040503050406030204" pitchFamily="18" charset="0"/>
                          </a:rPr>
                          <m:t> </m:t>
                        </m:r>
                      </m:sup>
                    </m:sSubSup>
                    <m:r>
                      <a:rPr lang="en-US">
                        <a:solidFill>
                          <a:srgbClr val="FFFF00"/>
                        </a:solidFill>
                        <a:latin typeface="Cambria Math" panose="02040503050406030204" pitchFamily="18" charset="0"/>
                      </a:rPr>
                      <m:t>=</m:t>
                    </m:r>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m:t>
                        </m:r>
                      </m:e>
                    </m:rad>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2</m:t>
                        </m:r>
                      </m:sup>
                    </m:sSubSup>
                    <m:r>
                      <a:rPr lang="en-US">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s</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up>
                        <m:r>
                          <a:rPr lang="en-US">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r>
                          <a:rPr lang="en-US">
                            <a:solidFill>
                              <a:srgbClr val="FFFF00"/>
                            </a:solidFill>
                            <a:latin typeface="Cambria Math" panose="02040503050406030204" pitchFamily="18" charset="0"/>
                          </a:rPr>
                          <m:t> </m:t>
                        </m:r>
                      </m:sub>
                      <m:sup/>
                    </m:sSubSup>
                    <m:r>
                      <m:rPr>
                        <m:sty m:val="p"/>
                      </m:rPr>
                      <a:rPr lang="en-US">
                        <a:solidFill>
                          <a:srgbClr val="FFFF00"/>
                        </a:solidFill>
                        <a:latin typeface="Cambria Math" panose="02040503050406030204" pitchFamily="18" charset="0"/>
                      </a:rPr>
                      <m:t>ρ</m:t>
                    </m:r>
                    <m:r>
                      <a:rPr lang="en-US">
                        <a:solidFill>
                          <a:srgbClr val="FFFF00"/>
                        </a:solidFill>
                        <a:latin typeface="Cambria Math" panose="02040503050406030204" pitchFamily="18" charset="0"/>
                      </a:rPr>
                      <m:t>) </m:t>
                    </m:r>
                  </m:oMath>
                </a14:m>
                <a:endParaRPr lang="en-US" dirty="0">
                  <a:solidFill>
                    <a:srgbClr val="FFFF00"/>
                  </a:solidFill>
                </a:endParaRPr>
              </a:p>
              <a:p>
                <a:pPr marL="0" indent="0">
                  <a:buNone/>
                </a:pPr>
                <a:endParaRPr lang="en-US" sz="1700" b="1" u="sng" dirty="0"/>
              </a:p>
            </p:txBody>
          </p:sp>
        </mc:Choice>
        <mc:Fallback xmlns="">
          <p:sp>
            <p:nvSpPr>
              <p:cNvPr id="3" name="Content Placeholder 2">
                <a:extLst>
                  <a:ext uri="{FF2B5EF4-FFF2-40B4-BE49-F238E27FC236}">
                    <a16:creationId xmlns:a16="http://schemas.microsoft.com/office/drawing/2014/main" id="{E5082B0C-B66C-4F58-AE5B-F0B3656068AB}"/>
                  </a:ext>
                </a:extLst>
              </p:cNvPr>
              <p:cNvSpPr>
                <a:spLocks noGrp="1" noRot="1" noChangeAspect="1" noMove="1" noResize="1" noEditPoints="1" noAdjustHandles="1" noChangeArrowheads="1" noChangeShapeType="1" noTextEdit="1"/>
              </p:cNvSpPr>
              <p:nvPr>
                <p:ph sz="half" idx="1"/>
              </p:nvPr>
            </p:nvSpPr>
            <p:spPr>
              <a:xfrm>
                <a:off x="227012" y="1752600"/>
                <a:ext cx="11582400" cy="5181600"/>
              </a:xfrm>
              <a:blipFill>
                <a:blip r:embed="rId2"/>
                <a:stretch>
                  <a:fillRect l="-789" t="-941"/>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4B6CF34E-D854-4735-A7E9-6493694A40EF}"/>
              </a:ext>
            </a:extLst>
          </p:cNvPr>
          <p:cNvSpPr/>
          <p:nvPr/>
        </p:nvSpPr>
        <p:spPr>
          <a:xfrm>
            <a:off x="246873" y="140478"/>
            <a:ext cx="6092825" cy="646331"/>
          </a:xfrm>
          <a:prstGeom prst="rect">
            <a:avLst/>
          </a:prstGeom>
        </p:spPr>
        <p:txBody>
          <a:bodyPr>
            <a:spAutoFit/>
          </a:bodyPr>
          <a:lstStyle/>
          <a:p>
            <a:r>
              <a:rPr lang="en-US" b="1" dirty="0">
                <a:solidFill>
                  <a:srgbClr val="FFFF00"/>
                </a:solidFill>
              </a:rPr>
              <a:t>CHAPTER 1 REVIEW: </a:t>
            </a:r>
            <a:br>
              <a:rPr lang="en-US" b="1" dirty="0"/>
            </a:br>
            <a:r>
              <a:rPr lang="en-US" b="1" dirty="0"/>
              <a:t>Measuring Return and Return Expectation</a:t>
            </a:r>
            <a:endParaRPr lang="en-US" dirty="0"/>
          </a:p>
        </p:txBody>
      </p:sp>
    </p:spTree>
    <p:extLst>
      <p:ext uri="{BB962C8B-B14F-4D97-AF65-F5344CB8AC3E}">
        <p14:creationId xmlns:p14="http://schemas.microsoft.com/office/powerpoint/2010/main" val="213528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0E92-EDA3-4287-BC08-FEF0A2859E2A}"/>
              </a:ext>
            </a:extLst>
          </p:cNvPr>
          <p:cNvSpPr>
            <a:spLocks noGrp="1"/>
          </p:cNvSpPr>
          <p:nvPr>
            <p:ph type="title"/>
          </p:nvPr>
        </p:nvSpPr>
        <p:spPr>
          <a:xfrm>
            <a:off x="227012" y="838200"/>
            <a:ext cx="3733802" cy="2286000"/>
          </a:xfrm>
        </p:spPr>
        <p:txBody>
          <a:bodyPr anchor="b">
            <a:normAutofit fontScale="90000"/>
          </a:bodyPr>
          <a:lstStyle/>
          <a:p>
            <a:r>
              <a:rPr lang="en-US" b="1" dirty="0">
                <a:solidFill>
                  <a:srgbClr val="FFFF00"/>
                </a:solidFill>
              </a:rPr>
              <a:t>CHPATER 1 REVIEW: </a:t>
            </a:r>
            <a:br>
              <a:rPr lang="en-US" b="1" dirty="0"/>
            </a:br>
            <a:br>
              <a:rPr lang="en-US" b="1" dirty="0"/>
            </a:br>
            <a:r>
              <a:rPr lang="en-US" b="1" dirty="0"/>
              <a:t>Measuring Return and Return Expectation</a:t>
            </a:r>
            <a:endParaRPr lang="en-US" dirty="0"/>
          </a:p>
        </p:txBody>
      </p:sp>
      <p:sp>
        <p:nvSpPr>
          <p:cNvPr id="3" name="Text Placeholder 2">
            <a:extLst>
              <a:ext uri="{FF2B5EF4-FFF2-40B4-BE49-F238E27FC236}">
                <a16:creationId xmlns:a16="http://schemas.microsoft.com/office/drawing/2014/main" id="{DB50B706-24CE-480A-B521-BDDBE9319809}"/>
              </a:ext>
            </a:extLst>
          </p:cNvPr>
          <p:cNvSpPr>
            <a:spLocks noGrp="1"/>
          </p:cNvSpPr>
          <p:nvPr>
            <p:ph type="body" sz="half" idx="2"/>
          </p:nvPr>
        </p:nvSpPr>
        <p:spPr>
          <a:xfrm>
            <a:off x="4799012" y="1066800"/>
            <a:ext cx="3581399" cy="457200"/>
          </a:xfrm>
        </p:spPr>
        <p:txBody>
          <a:bodyPr>
            <a:normAutofit/>
          </a:bodyPr>
          <a:lstStyle/>
          <a:p>
            <a:r>
              <a:rPr lang="en-US" b="1" dirty="0"/>
              <a:t>Scenario Analysis Method</a:t>
            </a:r>
          </a:p>
          <a:p>
            <a:endParaRPr lang="en-US" dirty="0"/>
          </a:p>
        </p:txBody>
      </p:sp>
      <p:pic>
        <p:nvPicPr>
          <p:cNvPr id="10" name="Content Placeholder 4" descr="A screenshot of a cell phone&#10;&#10;Description automatically generated">
            <a:extLst>
              <a:ext uri="{FF2B5EF4-FFF2-40B4-BE49-F238E27FC236}">
                <a16:creationId xmlns:a16="http://schemas.microsoft.com/office/drawing/2014/main" id="{A7F7A16B-E005-47DB-92F6-C54638482499}"/>
              </a:ext>
            </a:extLst>
          </p:cNvPr>
          <p:cNvPicPr>
            <a:picLocks noGrp="1" noChangeAspect="1"/>
          </p:cNvPicPr>
          <p:nvPr>
            <p:ph type="pic" idx="1"/>
          </p:nvPr>
        </p:nvPicPr>
        <p:blipFill rotWithShape="1">
          <a:blip r:embed="rId2"/>
          <a:stretch/>
        </p:blipFill>
        <p:spPr>
          <a:xfrm>
            <a:off x="4951414" y="1801807"/>
            <a:ext cx="6400799" cy="3101985"/>
          </a:xfrm>
          <a:prstGeom prst="rect">
            <a:avLst/>
          </a:prstGeom>
          <a:noFill/>
        </p:spPr>
      </p:pic>
    </p:spTree>
    <p:extLst>
      <p:ext uri="{BB962C8B-B14F-4D97-AF65-F5344CB8AC3E}">
        <p14:creationId xmlns:p14="http://schemas.microsoft.com/office/powerpoint/2010/main" val="407112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303212" y="2362200"/>
            <a:ext cx="9220200" cy="762000"/>
          </a:xfrm>
        </p:spPr>
        <p:txBody>
          <a:bodyPr>
            <a:normAutofit fontScale="90000"/>
          </a:bodyPr>
          <a:lstStyle/>
          <a:p>
            <a:br>
              <a:rPr lang="en-US" b="1" dirty="0"/>
            </a:br>
            <a:r>
              <a:rPr lang="en-US" sz="4400" b="1" dirty="0">
                <a:solidFill>
                  <a:srgbClr val="FFFF00"/>
                </a:solidFill>
              </a:rPr>
              <a:t>Chapter 2:</a:t>
            </a:r>
            <a:br>
              <a:rPr lang="en-US" b="1" dirty="0"/>
            </a:br>
            <a:r>
              <a:rPr lang="en-US" sz="3100" b="1" dirty="0"/>
              <a:t>Covariance, Correlation and Efficient Frontiers</a:t>
            </a:r>
            <a:endParaRPr lang="en-US" sz="3100" dirty="0"/>
          </a:p>
        </p:txBody>
      </p:sp>
    </p:spTree>
    <p:extLst>
      <p:ext uri="{BB962C8B-B14F-4D97-AF65-F5344CB8AC3E}">
        <p14:creationId xmlns:p14="http://schemas.microsoft.com/office/powerpoint/2010/main" val="91959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552239" y="457200"/>
            <a:ext cx="9144001" cy="609600"/>
          </a:xfrm>
        </p:spPr>
        <p:txBody>
          <a:bodyPr>
            <a:normAutofit/>
          </a:bodyPr>
          <a:lstStyle/>
          <a:p>
            <a:r>
              <a:rPr lang="en-US" b="1" dirty="0"/>
              <a:t>Covariance and Correlation Overview</a:t>
            </a:r>
            <a:endParaRPr lang="en-US" dirty="0"/>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684212" y="1447800"/>
            <a:ext cx="10744200" cy="4953000"/>
          </a:xfrm>
        </p:spPr>
        <p:txBody>
          <a:bodyPr>
            <a:normAutofit/>
          </a:bodyPr>
          <a:lstStyle/>
          <a:p>
            <a:r>
              <a:rPr lang="en-US" dirty="0"/>
              <a:t>After reviewing the risk and return independently for each asset, the next step for an investor is to analyze a potential portfolio that combines all asset classes and apply the same measurement of return and calculation of risk. </a:t>
            </a:r>
          </a:p>
          <a:p>
            <a:r>
              <a:rPr lang="en-US" dirty="0"/>
              <a:t>The risk and return of the combined portfolio can be significantly different when compared to each individual asset calculated separately. </a:t>
            </a:r>
          </a:p>
          <a:p>
            <a:r>
              <a:rPr lang="en-US" dirty="0"/>
              <a:t>The covariance and correlation calculation represent the relationship of the risk between two or more asset classes. </a:t>
            </a:r>
          </a:p>
          <a:p>
            <a:r>
              <a:rPr lang="en-US" dirty="0"/>
              <a:t>This an important step towards building a combined portfolio that achieves efficiency. </a:t>
            </a:r>
          </a:p>
          <a:p>
            <a:pPr marL="0" indent="0">
              <a:buNone/>
            </a:pPr>
            <a:endParaRPr lang="en-US" dirty="0"/>
          </a:p>
        </p:txBody>
      </p:sp>
    </p:spTree>
    <p:extLst>
      <p:ext uri="{BB962C8B-B14F-4D97-AF65-F5344CB8AC3E}">
        <p14:creationId xmlns:p14="http://schemas.microsoft.com/office/powerpoint/2010/main" val="6169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552239" y="457200"/>
            <a:ext cx="9144001" cy="609600"/>
          </a:xfrm>
        </p:spPr>
        <p:txBody>
          <a:bodyPr>
            <a:normAutofit/>
          </a:bodyPr>
          <a:lstStyle/>
          <a:p>
            <a:r>
              <a:rPr lang="en-US" b="1" dirty="0"/>
              <a:t>Investment Return and Risk Efficiency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684212" y="1447800"/>
                <a:ext cx="10744200" cy="4953000"/>
              </a:xfrm>
            </p:spPr>
            <p:txBody>
              <a:bodyPr>
                <a:normAutofit/>
              </a:bodyPr>
              <a:lstStyle/>
              <a:p>
                <a:r>
                  <a:rPr lang="en-US" b="1" dirty="0"/>
                  <a:t>The investment thesis is based on the idea that by diversifying or allocating your investments to various assets classes you can achieve higher efficiency</a:t>
                </a:r>
              </a:p>
              <a:p>
                <a:pPr marL="231775" lvl="1" indent="0">
                  <a:buNone/>
                </a:pPr>
                <a:r>
                  <a:rPr lang="en-US" dirty="0"/>
                  <a:t>Let’s compare two asset classes such as stocks and bonds, as illustrated in figure 2.1. After we calculate each deviation from their respective mean for each economic scenario and apply the probability, we will then calculate the covariance (</a:t>
                </a:r>
                <a:r>
                  <a:rPr lang="en-US" dirty="0" err="1"/>
                  <a:t>Cov</a:t>
                </a:r>
                <a:r>
                  <a:rPr lang="en-US" dirty="0"/>
                  <a:t>) (Rs, </a:t>
                </a:r>
                <a:r>
                  <a:rPr lang="en-US" dirty="0" err="1"/>
                  <a:t>Rb</a:t>
                </a:r>
                <a:r>
                  <a:rPr lang="en-US" dirty="0"/>
                  <a:t>) for stock and bonds, which is the sum of these deviations. </a:t>
                </a:r>
                <a:r>
                  <a:rPr lang="en-US" b="1" dirty="0"/>
                  <a:t>The correlation is calculated as follows:</a:t>
                </a:r>
              </a:p>
              <a:p>
                <a:pPr marL="231775" lvl="1" indent="0">
                  <a:buNone/>
                </a:pPr>
                <a:endParaRPr lang="en-US" dirty="0"/>
              </a:p>
              <a:p>
                <a:pPr marL="0" indent="0">
                  <a:buNone/>
                </a:pPr>
                <a:r>
                  <a:rPr lang="en-US" dirty="0"/>
                  <a:t>		</a:t>
                </a:r>
                <a14:m>
                  <m:oMath xmlns:m="http://schemas.openxmlformats.org/officeDocument/2006/math">
                    <m:r>
                      <m:rPr>
                        <m:sty m:val="p"/>
                      </m:rPr>
                      <a:rPr lang="en-US" smtClean="0">
                        <a:solidFill>
                          <a:srgbClr val="FFFF00"/>
                        </a:solidFill>
                        <a:latin typeface="Cambria Math" panose="02040503050406030204" pitchFamily="18" charset="0"/>
                      </a:rPr>
                      <m:t>ρ</m:t>
                    </m:r>
                    <m:r>
                      <a:rPr lang="en-US" smtClean="0">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func>
                          <m:funcPr>
                            <m:ctrlPr>
                              <a:rPr lang="en-US" i="1">
                                <a:solidFill>
                                  <a:srgbClr val="FFFF00"/>
                                </a:solidFill>
                                <a:latin typeface="Cambria Math" panose="02040503050406030204" pitchFamily="18" charset="0"/>
                              </a:rPr>
                            </m:ctrlPr>
                          </m:funcPr>
                          <m:fName>
                            <m:r>
                              <m:rPr>
                                <m:sty m:val="p"/>
                              </m:rPr>
                              <a:rPr lang="en-US">
                                <a:solidFill>
                                  <a:srgbClr val="FFFF00"/>
                                </a:solidFill>
                                <a:latin typeface="Cambria Math" panose="02040503050406030204" pitchFamily="18" charset="0"/>
                              </a:rPr>
                              <m:t>cov</m:t>
                            </m:r>
                          </m:fName>
                          <m:e>
                            <m:d>
                              <m:dPr>
                                <m:ctrlPr>
                                  <a:rPr lang="en-US" i="1">
                                    <a:solidFill>
                                      <a:srgbClr val="FFFF00"/>
                                    </a:solidFill>
                                    <a:latin typeface="Cambria Math" panose="02040503050406030204" pitchFamily="18" charset="0"/>
                                  </a:rPr>
                                </m:ctrlPr>
                              </m:dPr>
                              <m:e>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R</m:t>
                                    </m:r>
                                  </m:e>
                                  <m:sub>
                                    <m:r>
                                      <m:rPr>
                                        <m:sty m:val="p"/>
                                      </m:rPr>
                                      <a:rPr lang="en-US">
                                        <a:solidFill>
                                          <a:srgbClr val="FFFF00"/>
                                        </a:solidFill>
                                        <a:latin typeface="Cambria Math" panose="02040503050406030204" pitchFamily="18" charset="0"/>
                                      </a:rPr>
                                      <m:t>s</m:t>
                                    </m:r>
                                  </m:sub>
                                </m:sSub>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R</m:t>
                                    </m:r>
                                  </m:e>
                                  <m:sub>
                                    <m:r>
                                      <m:rPr>
                                        <m:sty m:val="p"/>
                                      </m:rPr>
                                      <a:rPr lang="en-US">
                                        <a:solidFill>
                                          <a:srgbClr val="FFFF00"/>
                                        </a:solidFill>
                                        <a:latin typeface="Cambria Math" panose="02040503050406030204" pitchFamily="18" charset="0"/>
                                      </a:rPr>
                                      <m:t>b</m:t>
                                    </m:r>
                                  </m:sub>
                                </m:sSub>
                              </m:e>
                            </m:d>
                          </m:e>
                        </m:func>
                      </m:num>
                      <m:den>
                        <m:r>
                          <m:rPr>
                            <m:sty m:val="p"/>
                          </m:rPr>
                          <a:rPr lang="en-US">
                            <a:solidFill>
                              <a:srgbClr val="FFFF00"/>
                            </a:solidFill>
                            <a:latin typeface="Cambria Math" panose="02040503050406030204" pitchFamily="18" charset="0"/>
                          </a:rPr>
                          <m:t>σs</m:t>
                        </m:r>
                        <m:r>
                          <a:rPr lang="en-US">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σ</m:t>
                            </m:r>
                          </m:e>
                          <m:sub>
                            <m:r>
                              <m:rPr>
                                <m:sty m:val="p"/>
                              </m:rPr>
                              <a:rPr lang="en-US">
                                <a:solidFill>
                                  <a:srgbClr val="FFFF00"/>
                                </a:solidFill>
                                <a:latin typeface="Cambria Math" panose="02040503050406030204" pitchFamily="18" charset="0"/>
                              </a:rPr>
                              <m:t>b</m:t>
                            </m:r>
                          </m:sub>
                        </m:sSub>
                      </m:den>
                    </m:f>
                  </m:oMath>
                </a14:m>
                <a:r>
                  <a:rPr lang="en-US" i="1" dirty="0"/>
                  <a:t> 	</a:t>
                </a:r>
                <a:endParaRPr lang="en-US" dirty="0"/>
              </a:p>
              <a:p>
                <a:pPr marL="463550" lvl="2" indent="0">
                  <a:buNone/>
                </a:pPr>
                <a:endParaRPr lang="en-US" i="1" dirty="0"/>
              </a:p>
              <a:p>
                <a:pPr marL="463550" lvl="2" indent="0">
                  <a:buNone/>
                </a:pPr>
                <a:r>
                  <a:rPr lang="en-US" i="1" dirty="0"/>
                  <a:t>where </a:t>
                </a:r>
                <a14:m>
                  <m:oMath xmlns:m="http://schemas.openxmlformats.org/officeDocument/2006/math">
                    <m:r>
                      <m:rPr>
                        <m:sty m:val="p"/>
                      </m:rPr>
                      <a:rPr lang="en-US">
                        <a:latin typeface="Cambria Math" panose="02040503050406030204" pitchFamily="18" charset="0"/>
                      </a:rPr>
                      <m:t>cov</m:t>
                    </m:r>
                  </m:oMath>
                </a14:m>
                <a:r>
                  <a:rPr lang="en-US" i="1" dirty="0"/>
                  <a:t> is the covariance of the combined portfolio of returns over the standard deviation of each asset class</a:t>
                </a:r>
                <a:endParaRPr lang="en-US" dirty="0"/>
              </a:p>
              <a:p>
                <a:endParaRPr lang="en-US" dirty="0"/>
              </a:p>
            </p:txBody>
          </p:sp>
        </mc:Choice>
        <mc:Fallback xmlns="">
          <p:sp>
            <p:nvSpPr>
              <p:cNvPr id="3" name="Content Placeholder 2">
                <a:extLst>
                  <a:ext uri="{FF2B5EF4-FFF2-40B4-BE49-F238E27FC236}">
                    <a16:creationId xmlns:a16="http://schemas.microsoft.com/office/drawing/2014/main" id="{D18DFEA5-A2BB-4DA5-ACF2-5380AA496349}"/>
                  </a:ext>
                </a:extLst>
              </p:cNvPr>
              <p:cNvSpPr>
                <a:spLocks noGrp="1" noRot="1" noChangeAspect="1" noMove="1" noResize="1" noEditPoints="1" noAdjustHandles="1" noChangeArrowheads="1" noChangeShapeType="1" noTextEdit="1"/>
              </p:cNvSpPr>
              <p:nvPr>
                <p:ph idx="1"/>
              </p:nvPr>
            </p:nvSpPr>
            <p:spPr>
              <a:xfrm>
                <a:off x="684212" y="1447800"/>
                <a:ext cx="10744200" cy="4953000"/>
              </a:xfrm>
              <a:blipFill>
                <a:blip r:embed="rId2"/>
                <a:stretch>
                  <a:fillRect l="-737" t="-1724" r="-284"/>
                </a:stretch>
              </a:blipFill>
            </p:spPr>
            <p:txBody>
              <a:bodyPr/>
              <a:lstStyle/>
              <a:p>
                <a:r>
                  <a:rPr lang="en-US">
                    <a:noFill/>
                  </a:rPr>
                  <a:t> </a:t>
                </a:r>
              </a:p>
            </p:txBody>
          </p:sp>
        </mc:Fallback>
      </mc:AlternateContent>
    </p:spTree>
    <p:extLst>
      <p:ext uri="{BB962C8B-B14F-4D97-AF65-F5344CB8AC3E}">
        <p14:creationId xmlns:p14="http://schemas.microsoft.com/office/powerpoint/2010/main" val="3470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0A75D1-ECD9-4C60-A6AC-40BBD61BF4CC}"/>
              </a:ext>
            </a:extLst>
          </p:cNvPr>
          <p:cNvPicPr>
            <a:picLocks noGrp="1" noChangeAspect="1"/>
          </p:cNvPicPr>
          <p:nvPr>
            <p:ph idx="1"/>
          </p:nvPr>
        </p:nvPicPr>
        <p:blipFill>
          <a:blip r:embed="rId2"/>
          <a:stretch>
            <a:fillRect/>
          </a:stretch>
        </p:blipFill>
        <p:spPr>
          <a:xfrm>
            <a:off x="1098431" y="68263"/>
            <a:ext cx="9991963" cy="6721475"/>
          </a:xfrm>
          <a:prstGeom prst="rect">
            <a:avLst/>
          </a:prstGeom>
          <a:solidFill>
            <a:schemeClr val="accent1">
              <a:tint val="20000"/>
            </a:schemeClr>
          </a:solidFill>
        </p:spPr>
      </p:pic>
    </p:spTree>
    <p:extLst>
      <p:ext uri="{BB962C8B-B14F-4D97-AF65-F5344CB8AC3E}">
        <p14:creationId xmlns:p14="http://schemas.microsoft.com/office/powerpoint/2010/main" val="333007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8192-94D6-4155-B5A4-83ECB26B76F7}"/>
              </a:ext>
            </a:extLst>
          </p:cNvPr>
          <p:cNvSpPr>
            <a:spLocks noGrp="1"/>
          </p:cNvSpPr>
          <p:nvPr>
            <p:ph type="title"/>
          </p:nvPr>
        </p:nvSpPr>
        <p:spPr>
          <a:xfrm>
            <a:off x="304422" y="228600"/>
            <a:ext cx="10363199" cy="1371600"/>
          </a:xfrm>
        </p:spPr>
        <p:txBody>
          <a:bodyPr>
            <a:normAutofit fontScale="90000"/>
          </a:bodyPr>
          <a:lstStyle/>
          <a:p>
            <a:r>
              <a:rPr lang="en-US" b="1" dirty="0"/>
              <a:t>The Impact of Correlation to Portfolio Efficiency: Achieving Minimum Variance</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4749C9-D2B8-4BC3-A1E9-02F114F098A5}"/>
                  </a:ext>
                </a:extLst>
              </p:cNvPr>
              <p:cNvSpPr>
                <a:spLocks noGrp="1"/>
              </p:cNvSpPr>
              <p:nvPr>
                <p:ph idx="1"/>
              </p:nvPr>
            </p:nvSpPr>
            <p:spPr>
              <a:xfrm>
                <a:off x="304422" y="1295400"/>
                <a:ext cx="11352590" cy="5181600"/>
              </a:xfrm>
            </p:spPr>
            <p:txBody>
              <a:bodyPr>
                <a:normAutofit fontScale="92500"/>
              </a:bodyPr>
              <a:lstStyle/>
              <a:p>
                <a:pPr marL="0" indent="0">
                  <a:buNone/>
                </a:pPr>
                <a:r>
                  <a:rPr lang="en-US" b="1" dirty="0"/>
                  <a:t>When combining two asset classes in one portfolio, the combined return, variance, and standard deviation can be achieved as follows:</a:t>
                </a:r>
                <a:endParaRPr lang="en-US" dirty="0"/>
              </a:p>
              <a:p>
                <a:pPr marL="0" indent="0">
                  <a:buNone/>
                </a:pPr>
                <a:r>
                  <a:rPr lang="en-US" b="1" i="1" u="sng" dirty="0"/>
                  <a:t>Mean return (average return):</a:t>
                </a:r>
                <a:r>
                  <a:rPr lang="en-US" dirty="0"/>
                  <a:t>	</a:t>
                </a:r>
                <a14:m>
                  <m:oMath xmlns:m="http://schemas.openxmlformats.org/officeDocument/2006/math">
                    <m:r>
                      <a:rPr lang="en-US" b="1" i="1" smtClean="0">
                        <a:latin typeface="Cambria Math" panose="02040503050406030204" pitchFamily="18" charset="0"/>
                      </a:rPr>
                      <m:t> </m:t>
                    </m:r>
                    <m:sSub>
                      <m:sSubPr>
                        <m:ctrlPr>
                          <a:rPr lang="en-US" i="1" smtClean="0">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R</m:t>
                        </m:r>
                      </m:e>
                      <m:sub>
                        <m:r>
                          <m:rPr>
                            <m:sty m:val="p"/>
                          </m:rPr>
                          <a:rPr lang="en-US">
                            <a:solidFill>
                              <a:srgbClr val="FFFF00"/>
                            </a:solidFill>
                            <a:latin typeface="Cambria Math" panose="02040503050406030204" pitchFamily="18" charset="0"/>
                          </a:rPr>
                          <m:t>ρ</m:t>
                        </m:r>
                      </m:sub>
                    </m:sSub>
                    <m:r>
                      <a:rPr lang="en-US">
                        <a:solidFill>
                          <a:srgbClr val="FFFF00"/>
                        </a:solidFill>
                        <a:latin typeface="Cambria Math" panose="02040503050406030204" pitchFamily="18" charset="0"/>
                      </a:rPr>
                      <m:t>=</m:t>
                    </m:r>
                    <m:d>
                      <m:dPr>
                        <m:ctrlPr>
                          <a:rPr lang="en-US" i="1">
                            <a:solidFill>
                              <a:srgbClr val="FFFF00"/>
                            </a:solidFill>
                            <a:latin typeface="Cambria Math" panose="02040503050406030204" pitchFamily="18" charset="0"/>
                          </a:rPr>
                        </m:ctrlPr>
                      </m:dPr>
                      <m:e>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s</m:t>
                            </m:r>
                          </m:sub>
                        </m:sSub>
                        <m:r>
                          <a:rPr lang="en-US">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R</m:t>
                            </m:r>
                          </m:e>
                          <m:sub>
                            <m:r>
                              <m:rPr>
                                <m:sty m:val="p"/>
                              </m:rPr>
                              <a:rPr lang="en-US">
                                <a:solidFill>
                                  <a:srgbClr val="FFFF00"/>
                                </a:solidFill>
                                <a:latin typeface="Cambria Math" panose="02040503050406030204" pitchFamily="18" charset="0"/>
                              </a:rPr>
                              <m:t>s</m:t>
                            </m:r>
                          </m:sub>
                        </m:sSub>
                      </m:e>
                    </m:d>
                    <m:r>
                      <a:rPr lang="en-US">
                        <a:solidFill>
                          <a:srgbClr val="FFFF00"/>
                        </a:solidFill>
                        <a:latin typeface="Cambria Math" panose="02040503050406030204" pitchFamily="18" charset="0"/>
                      </a:rPr>
                      <m:t>+</m:t>
                    </m:r>
                    <m:d>
                      <m:dPr>
                        <m:ctrlPr>
                          <a:rPr lang="en-US" i="1">
                            <a:solidFill>
                              <a:srgbClr val="FFFF00"/>
                            </a:solidFill>
                            <a:latin typeface="Cambria Math" panose="02040503050406030204" pitchFamily="18" charset="0"/>
                          </a:rPr>
                        </m:ctrlPr>
                      </m:dPr>
                      <m:e>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w</m:t>
                            </m:r>
                          </m:e>
                          <m:sub>
                            <m:r>
                              <m:rPr>
                                <m:sty m:val="p"/>
                              </m:rPr>
                              <a:rPr lang="en-US">
                                <a:solidFill>
                                  <a:srgbClr val="FFFF00"/>
                                </a:solidFill>
                                <a:latin typeface="Cambria Math" panose="02040503050406030204" pitchFamily="18" charset="0"/>
                              </a:rPr>
                              <m:t>b</m:t>
                            </m:r>
                          </m:sub>
                        </m:sSub>
                        <m:r>
                          <a:rPr lang="en-US">
                            <a:solidFill>
                              <a:srgbClr val="FFFF00"/>
                            </a:solidFill>
                            <a:latin typeface="Cambria Math" panose="02040503050406030204" pitchFamily="18" charset="0"/>
                          </a:rPr>
                          <m:t>⋅</m:t>
                        </m:r>
                        <m:sSub>
                          <m:sSubPr>
                            <m:ctrlPr>
                              <a:rPr lang="en-US" i="1">
                                <a:solidFill>
                                  <a:srgbClr val="FFFF00"/>
                                </a:solidFill>
                                <a:latin typeface="Cambria Math" panose="02040503050406030204" pitchFamily="18" charset="0"/>
                              </a:rPr>
                            </m:ctrlPr>
                          </m:sSubPr>
                          <m:e>
                            <m:r>
                              <m:rPr>
                                <m:sty m:val="p"/>
                              </m:rPr>
                              <a:rPr lang="en-US">
                                <a:solidFill>
                                  <a:srgbClr val="FFFF00"/>
                                </a:solidFill>
                                <a:latin typeface="Cambria Math" panose="02040503050406030204" pitchFamily="18" charset="0"/>
                              </a:rPr>
                              <m:t>R</m:t>
                            </m:r>
                          </m:e>
                          <m:sub>
                            <m:r>
                              <m:rPr>
                                <m:sty m:val="p"/>
                              </m:rPr>
                              <a:rPr lang="en-US">
                                <a:solidFill>
                                  <a:srgbClr val="FFFF00"/>
                                </a:solidFill>
                                <a:latin typeface="Cambria Math" panose="02040503050406030204" pitchFamily="18" charset="0"/>
                              </a:rPr>
                              <m:t>b</m:t>
                            </m:r>
                          </m:sub>
                        </m:sSub>
                      </m:e>
                    </m:d>
                  </m:oMath>
                </a14:m>
                <a:endParaRPr lang="en-US" dirty="0"/>
              </a:p>
              <a:p>
                <a:pPr marL="231775" lvl="1" indent="0">
                  <a:buNone/>
                </a:pPr>
                <a:r>
                  <a:rPr lang="en-US" b="1" dirty="0"/>
                  <a:t>where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𝐑</m:t>
                        </m:r>
                      </m:e>
                      <m:sub>
                        <m:r>
                          <a:rPr lang="en-US" b="1">
                            <a:latin typeface="Cambria Math" panose="02040503050406030204" pitchFamily="18" charset="0"/>
                          </a:rPr>
                          <m:t>𝛒</m:t>
                        </m:r>
                      </m:sub>
                    </m:sSub>
                    <m:r>
                      <a:rPr lang="en-US">
                        <a:latin typeface="Cambria Math" panose="02040503050406030204" pitchFamily="18" charset="0"/>
                      </a:rPr>
                      <m:t> </m:t>
                    </m:r>
                  </m:oMath>
                </a14:m>
                <a:r>
                  <a:rPr lang="en-US" b="1" dirty="0"/>
                  <a:t>is the return of the combined portfolio,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𝐑</m:t>
                        </m:r>
                      </m:e>
                      <m:sub>
                        <m:r>
                          <a:rPr lang="en-US" b="1">
                            <a:latin typeface="Cambria Math" panose="02040503050406030204" pitchFamily="18" charset="0"/>
                          </a:rPr>
                          <m:t>𝐬</m:t>
                        </m:r>
                      </m:sub>
                    </m:sSub>
                  </m:oMath>
                </a14:m>
                <a:r>
                  <a:rPr lang="en-US" i="1" dirty="0"/>
                  <a:t> </a:t>
                </a:r>
                <a:r>
                  <a:rPr lang="en-US" b="1" dirty="0"/>
                  <a:t>is the return of the stock portfolio</a:t>
                </a:r>
                <a:r>
                  <a:rPr lang="en-US" i="1" dirty="0"/>
                  <a:t>,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𝐑</m:t>
                        </m:r>
                      </m:e>
                      <m:sub>
                        <m:r>
                          <a:rPr lang="en-US" b="1">
                            <a:latin typeface="Cambria Math" panose="02040503050406030204" pitchFamily="18" charset="0"/>
                          </a:rPr>
                          <m:t>𝐛</m:t>
                        </m:r>
                      </m:sub>
                    </m:sSub>
                  </m:oMath>
                </a14:m>
                <a:r>
                  <a:rPr lang="en-US" i="1" dirty="0"/>
                  <a:t> </a:t>
                </a:r>
                <a:r>
                  <a:rPr lang="en-US" b="1" dirty="0"/>
                  <a:t>is the return of the bond portfolio, and</a:t>
                </a:r>
                <a:r>
                  <a:rPr lang="en-US" i="1" dirty="0"/>
                  <a:t>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b="1">
                            <a:latin typeface="Cambria Math" panose="02040503050406030204" pitchFamily="18" charset="0"/>
                          </a:rPr>
                          <m:t>𝐬</m:t>
                        </m:r>
                      </m:sub>
                    </m:sSub>
                  </m:oMath>
                </a14:m>
                <a:r>
                  <a:rPr lang="en-US" i="1" dirty="0"/>
                  <a:t> </a:t>
                </a:r>
                <a:r>
                  <a:rPr lang="en-US" b="1" dirty="0"/>
                  <a:t>and</a:t>
                </a:r>
                <a:r>
                  <a:rPr lang="en-US" i="1" dirty="0"/>
                  <a:t> </a:t>
                </a: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b="1">
                            <a:latin typeface="Cambria Math" panose="02040503050406030204" pitchFamily="18" charset="0"/>
                          </a:rPr>
                          <m:t>𝐛</m:t>
                        </m:r>
                      </m:sub>
                    </m:sSub>
                  </m:oMath>
                </a14:m>
                <a:r>
                  <a:rPr lang="en-US" i="1" dirty="0"/>
                  <a:t> </a:t>
                </a:r>
                <a:r>
                  <a:rPr lang="en-US" b="1" dirty="0"/>
                  <a:t>are the percentage weights of stock and bonds, respectively.</a:t>
                </a:r>
                <a:endParaRPr lang="en-US" dirty="0"/>
              </a:p>
              <a:p>
                <a:pPr marL="0" indent="0">
                  <a:buNone/>
                </a:pPr>
                <a:r>
                  <a:rPr lang="en-US" b="1" i="1" u="sng" dirty="0"/>
                  <a:t>Variance and standard deviation: </a:t>
                </a:r>
                <a:endParaRPr lang="en-US" b="1" i="1" dirty="0">
                  <a:latin typeface="Cambria Math" panose="02040503050406030204" pitchFamily="18" charset="0"/>
                </a:endParaRPr>
              </a:p>
              <a:p>
                <a:pPr marL="0" indent="0">
                  <a:buNone/>
                </a:pPr>
                <a:endParaRPr lang="en-US" i="1" dirty="0">
                  <a:solidFill>
                    <a:srgbClr val="FFFF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panose="02040503050406030204" pitchFamily="18" charset="0"/>
                        </a:rPr>
                        <m:t> </m:t>
                      </m:r>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P</m:t>
                          </m:r>
                        </m:sub>
                        <m:sup>
                          <m:r>
                            <a:rPr lang="en-US" b="0" smtClean="0">
                              <a:solidFill>
                                <a:srgbClr val="FFFF00"/>
                              </a:solidFill>
                              <a:latin typeface="Cambria Math" panose="02040503050406030204" pitchFamily="18" charset="0"/>
                            </a:rPr>
                            <m:t>2</m:t>
                          </m:r>
                        </m:sup>
                      </m:sSubSup>
                      <m:r>
                        <a:rPr lang="en-US" b="0" smtClean="0">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w</m:t>
                          </m:r>
                        </m:e>
                        <m:sub>
                          <m:r>
                            <m:rPr>
                              <m:sty m:val="p"/>
                            </m:rPr>
                            <a:rPr lang="en-US" b="0" smtClean="0">
                              <a:solidFill>
                                <a:srgbClr val="FFFF00"/>
                              </a:solidFill>
                              <a:latin typeface="Cambria Math" panose="02040503050406030204" pitchFamily="18" charset="0"/>
                            </a:rPr>
                            <m:t>s</m:t>
                          </m:r>
                        </m:sub>
                        <m:sup>
                          <m:r>
                            <a:rPr lang="en-US" b="0" smtClean="0">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s</m:t>
                          </m:r>
                        </m:sub>
                        <m:sup>
                          <m:r>
                            <a:rPr lang="en-US" b="0" smtClean="0">
                              <a:solidFill>
                                <a:srgbClr val="FFFF00"/>
                              </a:solidFill>
                              <a:latin typeface="Cambria Math" panose="02040503050406030204" pitchFamily="18" charset="0"/>
                            </a:rPr>
                            <m:t>2</m:t>
                          </m:r>
                        </m:sup>
                      </m:sSubSup>
                      <m:r>
                        <a:rPr lang="en-US" b="0" smtClean="0">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w</m:t>
                          </m:r>
                        </m:e>
                        <m:sub>
                          <m:r>
                            <m:rPr>
                              <m:sty m:val="p"/>
                            </m:rPr>
                            <a:rPr lang="en-US" b="0" smtClean="0">
                              <a:solidFill>
                                <a:srgbClr val="FFFF00"/>
                              </a:solidFill>
                              <a:latin typeface="Cambria Math" panose="02040503050406030204" pitchFamily="18" charset="0"/>
                            </a:rPr>
                            <m:t>b</m:t>
                          </m:r>
                        </m:sub>
                        <m:sup>
                          <m:r>
                            <a:rPr lang="en-US" b="0" smtClean="0">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b</m:t>
                          </m:r>
                        </m:sub>
                        <m:sup>
                          <m:r>
                            <a:rPr lang="en-US" b="0" smtClean="0">
                              <a:solidFill>
                                <a:srgbClr val="FFFF00"/>
                              </a:solidFill>
                              <a:latin typeface="Cambria Math" panose="02040503050406030204" pitchFamily="18" charset="0"/>
                            </a:rPr>
                            <m:t>2</m:t>
                          </m:r>
                        </m:sup>
                      </m:sSubSup>
                      <m:r>
                        <a:rPr lang="en-US" b="0" smtClean="0">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w</m:t>
                          </m:r>
                        </m:e>
                        <m:sub>
                          <m:r>
                            <m:rPr>
                              <m:sty m:val="p"/>
                            </m:rPr>
                            <a:rPr lang="en-US" b="0" smtClean="0">
                              <a:solidFill>
                                <a:srgbClr val="FFFF00"/>
                              </a:solidFill>
                              <a:latin typeface="Cambria Math" panose="02040503050406030204" pitchFamily="18" charset="0"/>
                            </a:rPr>
                            <m:t>s</m:t>
                          </m:r>
                        </m:sub>
                        <m:sup>
                          <m:r>
                            <a:rPr lang="en-US" b="0" smtClean="0">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s</m:t>
                          </m:r>
                        </m:sub>
                        <m:sup>
                          <m:r>
                            <a:rPr lang="en-US" b="0" smtClean="0">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w</m:t>
                          </m:r>
                        </m:e>
                        <m:sub>
                          <m:r>
                            <m:rPr>
                              <m:sty m:val="p"/>
                            </m:rPr>
                            <a:rPr lang="en-US" b="0" smtClean="0">
                              <a:solidFill>
                                <a:srgbClr val="FFFF00"/>
                              </a:solidFill>
                              <a:latin typeface="Cambria Math" panose="02040503050406030204" pitchFamily="18" charset="0"/>
                            </a:rPr>
                            <m:t>b</m:t>
                          </m:r>
                        </m:sub>
                        <m:sup>
                          <m:r>
                            <a:rPr lang="en-US" b="0" smtClean="0">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b</m:t>
                          </m:r>
                        </m:sub>
                        <m:sup>
                          <m:r>
                            <a:rPr lang="en-US" b="0" smtClean="0">
                              <a:solidFill>
                                <a:srgbClr val="FFFF00"/>
                              </a:solidFill>
                              <a:latin typeface="Cambria Math" panose="02040503050406030204" pitchFamily="18" charset="0"/>
                            </a:rPr>
                            <m:t> </m:t>
                          </m:r>
                        </m:sup>
                      </m:sSubSup>
                      <m:r>
                        <m:rPr>
                          <m:sty m:val="p"/>
                        </m:rPr>
                        <a:rPr lang="en-US" b="0" smtClean="0">
                          <a:solidFill>
                            <a:srgbClr val="FFFF00"/>
                          </a:solidFill>
                          <a:latin typeface="Cambria Math" panose="02040503050406030204" pitchFamily="18" charset="0"/>
                        </a:rPr>
                        <m:t>ρ</m:t>
                      </m:r>
                      <m:r>
                        <a:rPr lang="en-US" b="0" smtClean="0">
                          <a:solidFill>
                            <a:srgbClr val="FFFF00"/>
                          </a:solidFill>
                          <a:latin typeface="Cambria Math" panose="02040503050406030204" pitchFamily="18" charset="0"/>
                        </a:rPr>
                        <m:t> </m:t>
                      </m:r>
                    </m:oMath>
                  </m:oMathPara>
                </a14:m>
                <a:endParaRPr lang="en-US" dirty="0">
                  <a:solidFill>
                    <a:srgbClr val="FFFF00"/>
                  </a:solidFill>
                </a:endParaRPr>
              </a:p>
              <a:p>
                <a:pPr marL="0" indent="0">
                  <a:buNone/>
                </a:pPr>
                <a:endParaRPr lang="en-US" dirty="0">
                  <a:solidFill>
                    <a:srgbClr val="FFFF00"/>
                  </a:solidFill>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P</m:t>
                          </m:r>
                        </m:sub>
                        <m:sup>
                          <m:r>
                            <a:rPr lang="en-US" b="0" smtClean="0">
                              <a:solidFill>
                                <a:srgbClr val="FFFF00"/>
                              </a:solidFill>
                              <a:latin typeface="Cambria Math" panose="02040503050406030204" pitchFamily="18" charset="0"/>
                            </a:rPr>
                            <m:t> </m:t>
                          </m:r>
                        </m:sup>
                      </m:sSubSup>
                      <m:r>
                        <a:rPr lang="en-US" b="0" smtClean="0">
                          <a:solidFill>
                            <a:srgbClr val="FFFF00"/>
                          </a:solidFill>
                          <a:latin typeface="Cambria Math" panose="02040503050406030204" pitchFamily="18" charset="0"/>
                        </a:rPr>
                        <m:t>=</m:t>
                      </m:r>
                      <m:rad>
                        <m:radPr>
                          <m:degHide m:val="on"/>
                          <m:ctrlPr>
                            <a:rPr lang="en-US" i="1">
                              <a:solidFill>
                                <a:srgbClr val="FFFF00"/>
                              </a:solidFill>
                              <a:latin typeface="Cambria Math" panose="02040503050406030204" pitchFamily="18" charset="0"/>
                            </a:rPr>
                          </m:ctrlPr>
                        </m:radPr>
                        <m:deg/>
                        <m:e>
                          <m:r>
                            <a:rPr lang="en-US" b="0" smtClean="0">
                              <a:solidFill>
                                <a:srgbClr val="FFFF00"/>
                              </a:solidFill>
                              <a:latin typeface="Cambria Math" panose="02040503050406030204" pitchFamily="18" charset="0"/>
                            </a:rPr>
                            <m:t>(</m:t>
                          </m:r>
                        </m:e>
                      </m:rad>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w</m:t>
                          </m:r>
                        </m:e>
                        <m:sub>
                          <m:r>
                            <m:rPr>
                              <m:sty m:val="p"/>
                            </m:rPr>
                            <a:rPr lang="en-US" b="0" smtClean="0">
                              <a:solidFill>
                                <a:srgbClr val="FFFF00"/>
                              </a:solidFill>
                              <a:latin typeface="Cambria Math" panose="02040503050406030204" pitchFamily="18" charset="0"/>
                            </a:rPr>
                            <m:t>s</m:t>
                          </m:r>
                        </m:sub>
                        <m:sup>
                          <m:r>
                            <a:rPr lang="en-US" b="0" smtClean="0">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s</m:t>
                          </m:r>
                        </m:sub>
                        <m:sup>
                          <m:r>
                            <a:rPr lang="en-US" b="0" smtClean="0">
                              <a:solidFill>
                                <a:srgbClr val="FFFF00"/>
                              </a:solidFill>
                              <a:latin typeface="Cambria Math" panose="02040503050406030204" pitchFamily="18" charset="0"/>
                            </a:rPr>
                            <m:t>2</m:t>
                          </m:r>
                        </m:sup>
                      </m:sSubSup>
                      <m:r>
                        <a:rPr lang="en-US" b="0" smtClean="0">
                          <a:solidFill>
                            <a:srgbClr val="FFFF00"/>
                          </a:solidFill>
                          <a:latin typeface="Cambria Math" panose="02040503050406030204" pitchFamily="18" charset="0"/>
                        </a:rPr>
                        <m:t>+</m:t>
                      </m:r>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w</m:t>
                          </m:r>
                        </m:e>
                        <m:sub>
                          <m:r>
                            <m:rPr>
                              <m:sty m:val="p"/>
                            </m:rPr>
                            <a:rPr lang="en-US" b="0" smtClean="0">
                              <a:solidFill>
                                <a:srgbClr val="FFFF00"/>
                              </a:solidFill>
                              <a:latin typeface="Cambria Math" panose="02040503050406030204" pitchFamily="18" charset="0"/>
                            </a:rPr>
                            <m:t>b</m:t>
                          </m:r>
                        </m:sub>
                        <m:sup>
                          <m:r>
                            <a:rPr lang="en-US" b="0" smtClean="0">
                              <a:solidFill>
                                <a:srgbClr val="FFFF00"/>
                              </a:solidFill>
                              <a:latin typeface="Cambria Math" panose="02040503050406030204" pitchFamily="18" charset="0"/>
                            </a:rPr>
                            <m:t>2</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b</m:t>
                          </m:r>
                        </m:sub>
                        <m:sup>
                          <m:r>
                            <a:rPr lang="en-US" b="0" smtClean="0">
                              <a:solidFill>
                                <a:srgbClr val="FFFF00"/>
                              </a:solidFill>
                              <a:latin typeface="Cambria Math" panose="02040503050406030204" pitchFamily="18" charset="0"/>
                            </a:rPr>
                            <m:t>2</m:t>
                          </m:r>
                        </m:sup>
                      </m:sSubSup>
                      <m:r>
                        <a:rPr lang="en-US" b="0" smtClean="0">
                          <a:solidFill>
                            <a:srgbClr val="FFFF00"/>
                          </a:solidFill>
                          <a:latin typeface="Cambria Math" panose="02040503050406030204" pitchFamily="18" charset="0"/>
                        </a:rPr>
                        <m:t>+2</m:t>
                      </m:r>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w</m:t>
                          </m:r>
                        </m:e>
                        <m:sub>
                          <m:r>
                            <m:rPr>
                              <m:sty m:val="p"/>
                            </m:rPr>
                            <a:rPr lang="en-US" b="0" smtClean="0">
                              <a:solidFill>
                                <a:srgbClr val="FFFF00"/>
                              </a:solidFill>
                              <a:latin typeface="Cambria Math" panose="02040503050406030204" pitchFamily="18" charset="0"/>
                            </a:rPr>
                            <m:t>s</m:t>
                          </m:r>
                        </m:sub>
                        <m:sup>
                          <m:r>
                            <a:rPr lang="en-US" b="0" smtClean="0">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s</m:t>
                          </m:r>
                        </m:sub>
                        <m:sup>
                          <m:r>
                            <a:rPr lang="en-US" b="0" smtClean="0">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w</m:t>
                          </m:r>
                        </m:e>
                        <m:sub>
                          <m:r>
                            <m:rPr>
                              <m:sty m:val="p"/>
                            </m:rPr>
                            <a:rPr lang="en-US" b="0" smtClean="0">
                              <a:solidFill>
                                <a:srgbClr val="FFFF00"/>
                              </a:solidFill>
                              <a:latin typeface="Cambria Math" panose="02040503050406030204" pitchFamily="18" charset="0"/>
                            </a:rPr>
                            <m:t>b</m:t>
                          </m:r>
                        </m:sub>
                        <m:sup>
                          <m:r>
                            <a:rPr lang="en-US" b="0" smtClean="0">
                              <a:solidFill>
                                <a:srgbClr val="FFFF00"/>
                              </a:solidFill>
                              <a:latin typeface="Cambria Math" panose="02040503050406030204" pitchFamily="18" charset="0"/>
                            </a:rPr>
                            <m:t> </m:t>
                          </m:r>
                        </m:sup>
                      </m:sSubSup>
                      <m:sSubSup>
                        <m:sSubSupPr>
                          <m:ctrlPr>
                            <a:rPr lang="en-US" i="1">
                              <a:solidFill>
                                <a:srgbClr val="FFFF00"/>
                              </a:solidFill>
                              <a:latin typeface="Cambria Math" panose="02040503050406030204" pitchFamily="18" charset="0"/>
                            </a:rPr>
                          </m:ctrlPr>
                        </m:sSubSupPr>
                        <m:e>
                          <m:r>
                            <m:rPr>
                              <m:sty m:val="p"/>
                            </m:rPr>
                            <a:rPr lang="en-US" b="0" smtClean="0">
                              <a:solidFill>
                                <a:srgbClr val="FFFF00"/>
                              </a:solidFill>
                              <a:latin typeface="Cambria Math" panose="02040503050406030204" pitchFamily="18" charset="0"/>
                            </a:rPr>
                            <m:t>σ</m:t>
                          </m:r>
                        </m:e>
                        <m:sub>
                          <m:r>
                            <m:rPr>
                              <m:sty m:val="p"/>
                            </m:rPr>
                            <a:rPr lang="en-US" b="0" smtClean="0">
                              <a:solidFill>
                                <a:srgbClr val="FFFF00"/>
                              </a:solidFill>
                              <a:latin typeface="Cambria Math" panose="02040503050406030204" pitchFamily="18" charset="0"/>
                            </a:rPr>
                            <m:t>b</m:t>
                          </m:r>
                          <m:r>
                            <a:rPr lang="en-US" b="0" smtClean="0">
                              <a:solidFill>
                                <a:srgbClr val="FFFF00"/>
                              </a:solidFill>
                              <a:latin typeface="Cambria Math" panose="02040503050406030204" pitchFamily="18" charset="0"/>
                            </a:rPr>
                            <m:t> </m:t>
                          </m:r>
                        </m:sub>
                        <m:sup/>
                      </m:sSubSup>
                      <m:r>
                        <m:rPr>
                          <m:sty m:val="p"/>
                        </m:rPr>
                        <a:rPr lang="en-US" b="0" smtClean="0">
                          <a:solidFill>
                            <a:srgbClr val="FFFF00"/>
                          </a:solidFill>
                          <a:latin typeface="Cambria Math" panose="02040503050406030204" pitchFamily="18" charset="0"/>
                        </a:rPr>
                        <m:t>ρ</m:t>
                      </m:r>
                      <m:r>
                        <a:rPr lang="en-US" b="0" smtClean="0">
                          <a:solidFill>
                            <a:srgbClr val="FFFF00"/>
                          </a:solidFill>
                          <a:latin typeface="Cambria Math" panose="02040503050406030204" pitchFamily="18" charset="0"/>
                        </a:rPr>
                        <m:t>) </m:t>
                      </m:r>
                    </m:oMath>
                  </m:oMathPara>
                </a14:m>
                <a:endParaRPr lang="en-US" dirty="0">
                  <a:solidFill>
                    <a:srgbClr val="FFFF00"/>
                  </a:solidFill>
                </a:endParaRPr>
              </a:p>
              <a:p>
                <a:pPr marL="231775" lvl="1" indent="0">
                  <a:buNone/>
                </a:pPr>
                <a:r>
                  <a:rPr lang="en-US" b="1" dirty="0"/>
                  <a:t>where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m:rPr>
                            <m:sty m:val="p"/>
                          </m:rPr>
                          <a:rPr lang="en-US">
                            <a:latin typeface="Cambria Math" panose="02040503050406030204" pitchFamily="18" charset="0"/>
                          </a:rPr>
                          <m:t>P</m:t>
                        </m:r>
                      </m:sub>
                      <m:sup>
                        <m:r>
                          <a:rPr lang="en-US">
                            <a:latin typeface="Cambria Math" panose="02040503050406030204" pitchFamily="18" charset="0"/>
                          </a:rPr>
                          <m:t>2</m:t>
                        </m:r>
                      </m:sup>
                    </m:sSubSup>
                  </m:oMath>
                </a14:m>
                <a:r>
                  <a:rPr lang="en-US" b="1" dirty="0"/>
                  <a:t> is the variance of the combined portfolio,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w</m:t>
                        </m:r>
                      </m:e>
                      <m:sub>
                        <m:r>
                          <m:rPr>
                            <m:sty m:val="p"/>
                          </m:rPr>
                          <a:rPr lang="en-US">
                            <a:latin typeface="Cambria Math" panose="02040503050406030204" pitchFamily="18" charset="0"/>
                          </a:rPr>
                          <m:t>s</m:t>
                        </m:r>
                      </m:sub>
                    </m:sSub>
                  </m:oMath>
                </a14:m>
                <a:r>
                  <a:rPr lang="en-US" b="1" dirty="0"/>
                  <a:t>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w</m:t>
                        </m:r>
                      </m:e>
                      <m:sub>
                        <m:r>
                          <m:rPr>
                            <m:sty m:val="p"/>
                          </m:rPr>
                          <a:rPr lang="en-US">
                            <a:latin typeface="Cambria Math" panose="02040503050406030204" pitchFamily="18" charset="0"/>
                          </a:rPr>
                          <m:t>b</m:t>
                        </m:r>
                      </m:sub>
                    </m:sSub>
                  </m:oMath>
                </a14:m>
                <a:r>
                  <a:rPr lang="en-US" b="1" dirty="0"/>
                  <a:t> are the percentage weights of stocks and bonds, respectively,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m:rPr>
                            <m:sty m:val="p"/>
                          </m:rPr>
                          <a:rPr lang="en-US">
                            <a:latin typeface="Cambria Math" panose="02040503050406030204" pitchFamily="18" charset="0"/>
                          </a:rPr>
                          <m:t>s</m:t>
                        </m:r>
                      </m:sub>
                      <m:sup>
                        <m:r>
                          <a:rPr lang="en-US">
                            <a:latin typeface="Cambria Math" panose="02040503050406030204" pitchFamily="18" charset="0"/>
                          </a:rPr>
                          <m:t> </m:t>
                        </m:r>
                      </m:sup>
                    </m:sSubSup>
                  </m:oMath>
                </a14:m>
                <a:r>
                  <a:rPr lang="en-US" b="1" dirty="0"/>
                  <a:t> and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σ</m:t>
                        </m:r>
                      </m:e>
                      <m:sub>
                        <m:r>
                          <m:rPr>
                            <m:sty m:val="p"/>
                          </m:rPr>
                          <a:rPr lang="en-US">
                            <a:latin typeface="Cambria Math" panose="02040503050406030204" pitchFamily="18" charset="0"/>
                          </a:rPr>
                          <m:t>b</m:t>
                        </m:r>
                      </m:sub>
                      <m:sup>
                        <m:r>
                          <a:rPr lang="en-US">
                            <a:latin typeface="Cambria Math" panose="02040503050406030204" pitchFamily="18" charset="0"/>
                          </a:rPr>
                          <m:t> </m:t>
                        </m:r>
                      </m:sup>
                    </m:sSubSup>
                  </m:oMath>
                </a14:m>
                <a:r>
                  <a:rPr lang="en-US" b="1" dirty="0"/>
                  <a:t>are the standard deviation of the stocks and bonds, respectively, and </a:t>
                </a:r>
                <a14:m>
                  <m:oMath xmlns:m="http://schemas.openxmlformats.org/officeDocument/2006/math">
                    <m:r>
                      <m:rPr>
                        <m:sty m:val="p"/>
                      </m:rPr>
                      <a:rPr lang="en-US">
                        <a:latin typeface="Cambria Math" panose="02040503050406030204" pitchFamily="18" charset="0"/>
                      </a:rPr>
                      <m:t>ρ</m:t>
                    </m:r>
                  </m:oMath>
                </a14:m>
                <a:r>
                  <a:rPr lang="en-US" b="1" dirty="0"/>
                  <a:t> is the correlation.</a:t>
                </a:r>
                <a:endParaRPr lang="en-US" dirty="0"/>
              </a:p>
              <a:p>
                <a:endParaRPr lang="en-US" dirty="0"/>
              </a:p>
            </p:txBody>
          </p:sp>
        </mc:Choice>
        <mc:Fallback xmlns="">
          <p:sp>
            <p:nvSpPr>
              <p:cNvPr id="3" name="Content Placeholder 2">
                <a:extLst>
                  <a:ext uri="{FF2B5EF4-FFF2-40B4-BE49-F238E27FC236}">
                    <a16:creationId xmlns:a16="http://schemas.microsoft.com/office/drawing/2014/main" id="{504749C9-D2B8-4BC3-A1E9-02F114F098A5}"/>
                  </a:ext>
                </a:extLst>
              </p:cNvPr>
              <p:cNvSpPr>
                <a:spLocks noGrp="1" noRot="1" noChangeAspect="1" noMove="1" noResize="1" noEditPoints="1" noAdjustHandles="1" noChangeArrowheads="1" noChangeShapeType="1" noTextEdit="1"/>
              </p:cNvSpPr>
              <p:nvPr>
                <p:ph idx="1"/>
              </p:nvPr>
            </p:nvSpPr>
            <p:spPr>
              <a:xfrm>
                <a:off x="304422" y="1295400"/>
                <a:ext cx="11352590" cy="5181600"/>
              </a:xfrm>
              <a:blipFill>
                <a:blip r:embed="rId2"/>
                <a:stretch>
                  <a:fillRect l="-698" t="-1529" r="-591" b="-1882"/>
                </a:stretch>
              </a:blipFill>
            </p:spPr>
            <p:txBody>
              <a:bodyPr/>
              <a:lstStyle/>
              <a:p>
                <a:r>
                  <a:rPr lang="en-US">
                    <a:noFill/>
                  </a:rPr>
                  <a:t> </a:t>
                </a:r>
              </a:p>
            </p:txBody>
          </p:sp>
        </mc:Fallback>
      </mc:AlternateContent>
    </p:spTree>
    <p:extLst>
      <p:ext uri="{BB962C8B-B14F-4D97-AF65-F5344CB8AC3E}">
        <p14:creationId xmlns:p14="http://schemas.microsoft.com/office/powerpoint/2010/main" val="11261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269726" y="170120"/>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379412" y="1066800"/>
            <a:ext cx="11582400" cy="1295400"/>
          </a:xfrm>
        </p:spPr>
        <p:txBody>
          <a:bodyPr>
            <a:normAutofit fontScale="92500"/>
          </a:bodyPr>
          <a:lstStyle/>
          <a:p>
            <a:pPr marL="0" indent="0">
              <a:buNone/>
            </a:pPr>
            <a:r>
              <a:rPr lang="en-US" sz="2200" b="1" dirty="0"/>
              <a:t>The most northwestern point of the map just before the turn is the efficient frontier</a:t>
            </a:r>
            <a:r>
              <a:rPr lang="en-US" sz="2200" dirty="0"/>
              <a:t>. </a:t>
            </a:r>
            <a:r>
              <a:rPr lang="en-US" sz="2200" b="1" dirty="0"/>
              <a:t>This is the point with the highest possible return at the lowest possible risk, measured by the standard deviation. Figure 2.2 calculates that the lowest possible variance is estimated at 31.9% Stocks and 68.1% bonds achieving a minimum standard deviation of 1.12759 and weighted average return of 6.62655%. </a:t>
            </a:r>
            <a:endParaRPr lang="en-US" sz="2200" dirty="0"/>
          </a:p>
        </p:txBody>
      </p:sp>
      <p:pic>
        <p:nvPicPr>
          <p:cNvPr id="4" name="Picture 3">
            <a:extLst>
              <a:ext uri="{FF2B5EF4-FFF2-40B4-BE49-F238E27FC236}">
                <a16:creationId xmlns:a16="http://schemas.microsoft.com/office/drawing/2014/main" id="{D4F78B13-74E4-422E-8B22-9E4D12DC106C}"/>
              </a:ext>
            </a:extLst>
          </p:cNvPr>
          <p:cNvPicPr>
            <a:picLocks noChangeAspect="1"/>
          </p:cNvPicPr>
          <p:nvPr/>
        </p:nvPicPr>
        <p:blipFill>
          <a:blip r:embed="rId2"/>
          <a:stretch>
            <a:fillRect/>
          </a:stretch>
        </p:blipFill>
        <p:spPr>
          <a:xfrm>
            <a:off x="482376" y="2496880"/>
            <a:ext cx="8888636" cy="3980120"/>
          </a:xfrm>
          <a:prstGeom prst="rect">
            <a:avLst/>
          </a:prstGeom>
          <a:solidFill>
            <a:schemeClr val="accent1">
              <a:tint val="20000"/>
            </a:schemeClr>
          </a:solidFill>
        </p:spPr>
      </p:pic>
    </p:spTree>
    <p:extLst>
      <p:ext uri="{BB962C8B-B14F-4D97-AF65-F5344CB8AC3E}">
        <p14:creationId xmlns:p14="http://schemas.microsoft.com/office/powerpoint/2010/main" val="165513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150812" y="116960"/>
            <a:ext cx="11658600" cy="721239"/>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150813" y="914400"/>
            <a:ext cx="4038600" cy="533400"/>
          </a:xfrm>
        </p:spPr>
        <p:txBody>
          <a:bodyPr>
            <a:normAutofit/>
          </a:bodyPr>
          <a:lstStyle/>
          <a:p>
            <a:pPr marL="0" indent="0">
              <a:buNone/>
            </a:pPr>
            <a:r>
              <a:rPr lang="en-US" b="1" u="sng" dirty="0"/>
              <a:t>Correlations from -1 to +1</a:t>
            </a:r>
          </a:p>
        </p:txBody>
      </p:sp>
      <p:pic>
        <p:nvPicPr>
          <p:cNvPr id="5" name="Picture 4">
            <a:extLst>
              <a:ext uri="{FF2B5EF4-FFF2-40B4-BE49-F238E27FC236}">
                <a16:creationId xmlns:a16="http://schemas.microsoft.com/office/drawing/2014/main" id="{BBEC1ADE-6FAD-42E7-A045-D964FD29C4D6}"/>
              </a:ext>
            </a:extLst>
          </p:cNvPr>
          <p:cNvPicPr>
            <a:picLocks noChangeAspect="1"/>
          </p:cNvPicPr>
          <p:nvPr/>
        </p:nvPicPr>
        <p:blipFill>
          <a:blip r:embed="rId2"/>
          <a:stretch>
            <a:fillRect/>
          </a:stretch>
        </p:blipFill>
        <p:spPr>
          <a:xfrm>
            <a:off x="303212" y="1600200"/>
            <a:ext cx="10058400" cy="3810000"/>
          </a:xfrm>
          <a:prstGeom prst="rect">
            <a:avLst/>
          </a:prstGeom>
          <a:solidFill>
            <a:schemeClr val="accent1">
              <a:tint val="20000"/>
            </a:schemeClr>
          </a:solidFill>
        </p:spPr>
      </p:pic>
    </p:spTree>
    <p:extLst>
      <p:ext uri="{BB962C8B-B14F-4D97-AF65-F5344CB8AC3E}">
        <p14:creationId xmlns:p14="http://schemas.microsoft.com/office/powerpoint/2010/main" val="371148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210269" y="24809"/>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210268" y="786809"/>
            <a:ext cx="11903943" cy="1524000"/>
          </a:xfrm>
        </p:spPr>
        <p:txBody>
          <a:bodyPr>
            <a:normAutofit fontScale="62500" lnSpcReduction="20000"/>
          </a:bodyPr>
          <a:lstStyle/>
          <a:p>
            <a:pPr marL="0" indent="0">
              <a:buNone/>
            </a:pPr>
            <a:r>
              <a:rPr lang="en-US" sz="4000" b="1" u="sng" dirty="0"/>
              <a:t>Correlation = 0.0</a:t>
            </a:r>
          </a:p>
          <a:p>
            <a:pPr marL="0" indent="0">
              <a:buNone/>
            </a:pPr>
            <a:r>
              <a:rPr lang="en-US" dirty="0"/>
              <a:t>Figure 2.4 shows that our portfolio (portfolio A) with an assumed zero correlation. The efficiency can be achieved around 10%–20% stock allocation, showing that the standard deviation at these levels is reduced from 7.05% (all bonds) to 6.52% at 10% stock and continues to reduce to 6.38% at 20% stock before the standard deviation increases again around 30%, showing a standard deviation of 6.66%. The lowest possible standard deviation representing the efficient frontier is calculated at 18.3% stocks and 81.7% bonds calculating a 6.637319% and 5.61335% standard deviation and combined portfolio return, respectively. </a:t>
            </a:r>
          </a:p>
        </p:txBody>
      </p:sp>
      <p:pic>
        <p:nvPicPr>
          <p:cNvPr id="5" name="Picture 4">
            <a:extLst>
              <a:ext uri="{FF2B5EF4-FFF2-40B4-BE49-F238E27FC236}">
                <a16:creationId xmlns:a16="http://schemas.microsoft.com/office/drawing/2014/main" id="{7CBC6C3C-57A6-4F47-99BF-01C234068B48}"/>
              </a:ext>
            </a:extLst>
          </p:cNvPr>
          <p:cNvPicPr>
            <a:picLocks noChangeAspect="1"/>
          </p:cNvPicPr>
          <p:nvPr/>
        </p:nvPicPr>
        <p:blipFill>
          <a:blip r:embed="rId2"/>
          <a:stretch>
            <a:fillRect/>
          </a:stretch>
        </p:blipFill>
        <p:spPr>
          <a:xfrm>
            <a:off x="303212" y="2362200"/>
            <a:ext cx="9525000" cy="4166189"/>
          </a:xfrm>
          <a:prstGeom prst="rect">
            <a:avLst/>
          </a:prstGeom>
          <a:solidFill>
            <a:schemeClr val="accent1">
              <a:tint val="20000"/>
            </a:schemeClr>
          </a:solidFill>
        </p:spPr>
      </p:pic>
    </p:spTree>
    <p:extLst>
      <p:ext uri="{BB962C8B-B14F-4D97-AF65-F5344CB8AC3E}">
        <p14:creationId xmlns:p14="http://schemas.microsoft.com/office/powerpoint/2010/main" val="286783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27530"/>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39691"/>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498800" y="3282116"/>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a:off x="2375757" y="1983044"/>
            <a:ext cx="4581439" cy="400006"/>
          </a:xfrm>
          <a:prstGeom prst="rect">
            <a:avLst/>
          </a:prstGeom>
          <a:noFill/>
        </p:spPr>
        <p:txBody>
          <a:bodyPr wrap="square" rtlCol="0">
            <a:spAutoFit/>
          </a:bodyPr>
          <a:lstStyle/>
          <a:p>
            <a:r>
              <a:rPr lang="en-US" sz="1999" b="1" dirty="0"/>
              <a:t>What’s This?</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6324240"/>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6315240"/>
                <a:ext cx="18000" cy="18000"/>
              </a:xfrm>
              <a:prstGeom prst="rect">
                <a:avLst/>
              </a:prstGeom>
            </p:spPr>
          </p:pic>
        </mc:Fallback>
      </mc:AlternateContent>
      <p:sp>
        <p:nvSpPr>
          <p:cNvPr id="2" name="TextBox 1">
            <a:extLst>
              <a:ext uri="{FF2B5EF4-FFF2-40B4-BE49-F238E27FC236}">
                <a16:creationId xmlns:a16="http://schemas.microsoft.com/office/drawing/2014/main" id="{59249320-DA86-4EB5-B311-F05D00C23636}"/>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35293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150812" y="76200"/>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227012" y="999460"/>
            <a:ext cx="11582400" cy="1295400"/>
          </a:xfrm>
        </p:spPr>
        <p:txBody>
          <a:bodyPr>
            <a:normAutofit fontScale="70000" lnSpcReduction="20000"/>
          </a:bodyPr>
          <a:lstStyle/>
          <a:p>
            <a:pPr marL="0" indent="0">
              <a:buNone/>
            </a:pPr>
            <a:r>
              <a:rPr lang="en-US" sz="3400" b="1" u="sng" dirty="0"/>
              <a:t>Correlation = +1.0</a:t>
            </a:r>
          </a:p>
          <a:p>
            <a:pPr marL="0" indent="0">
              <a:buNone/>
            </a:pPr>
            <a:r>
              <a:rPr lang="en-US" dirty="0"/>
              <a:t>Figure 2.5 shows our portfolio’s (portfolio A) risk-versus-return allocation line assuming a perfect positive +1 correlation. At a +1 correlation there is no efficiency. As the portfolio moves from all bonds to all stock, the line is at 45-degree angle, showing that the risk continues to increase at the same pace as the portfolio manager is seeking higher returns. </a:t>
            </a:r>
          </a:p>
        </p:txBody>
      </p:sp>
      <p:pic>
        <p:nvPicPr>
          <p:cNvPr id="6" name="Picture 5">
            <a:extLst>
              <a:ext uri="{FF2B5EF4-FFF2-40B4-BE49-F238E27FC236}">
                <a16:creationId xmlns:a16="http://schemas.microsoft.com/office/drawing/2014/main" id="{A14F1FAB-950E-4E76-9759-6A77B2191D32}"/>
              </a:ext>
            </a:extLst>
          </p:cNvPr>
          <p:cNvPicPr>
            <a:picLocks noChangeAspect="1"/>
          </p:cNvPicPr>
          <p:nvPr/>
        </p:nvPicPr>
        <p:blipFill>
          <a:blip r:embed="rId2"/>
          <a:stretch>
            <a:fillRect/>
          </a:stretch>
        </p:blipFill>
        <p:spPr>
          <a:xfrm>
            <a:off x="531812" y="2362201"/>
            <a:ext cx="8644467" cy="4267200"/>
          </a:xfrm>
          <a:prstGeom prst="rect">
            <a:avLst/>
          </a:prstGeom>
          <a:solidFill>
            <a:schemeClr val="accent1">
              <a:tint val="20000"/>
            </a:schemeClr>
          </a:solidFill>
        </p:spPr>
      </p:pic>
    </p:spTree>
    <p:extLst>
      <p:ext uri="{BB962C8B-B14F-4D97-AF65-F5344CB8AC3E}">
        <p14:creationId xmlns:p14="http://schemas.microsoft.com/office/powerpoint/2010/main" val="210932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74612" y="0"/>
            <a:ext cx="10820400" cy="762000"/>
          </a:xfrm>
        </p:spPr>
        <p:txBody>
          <a:bodyPr anchor="b">
            <a:normAutofit/>
          </a:bodyPr>
          <a:lstStyle/>
          <a:p>
            <a:r>
              <a:rPr lang="en-US" b="1" dirty="0"/>
              <a:t>Efficient Frontier at Different Correlation Levels</a:t>
            </a:r>
            <a:endParaRPr lang="en-US" dirty="0"/>
          </a:p>
        </p:txBody>
      </p:sp>
      <p:sp>
        <p:nvSpPr>
          <p:cNvPr id="3" name="Content Placeholder 2">
            <a:extLst>
              <a:ext uri="{FF2B5EF4-FFF2-40B4-BE49-F238E27FC236}">
                <a16:creationId xmlns:a16="http://schemas.microsoft.com/office/drawing/2014/main" id="{1FF1C587-ACC3-4078-AD1B-2D836BD08E06}"/>
              </a:ext>
            </a:extLst>
          </p:cNvPr>
          <p:cNvSpPr>
            <a:spLocks noGrp="1"/>
          </p:cNvSpPr>
          <p:nvPr>
            <p:ph sz="half" idx="1"/>
          </p:nvPr>
        </p:nvSpPr>
        <p:spPr>
          <a:xfrm>
            <a:off x="74612" y="873642"/>
            <a:ext cx="11734800" cy="1183758"/>
          </a:xfrm>
        </p:spPr>
        <p:txBody>
          <a:bodyPr>
            <a:normAutofit fontScale="77500" lnSpcReduction="20000"/>
          </a:bodyPr>
          <a:lstStyle/>
          <a:p>
            <a:pPr marL="0" indent="0">
              <a:buNone/>
            </a:pPr>
            <a:r>
              <a:rPr lang="en-US" b="1" u="sng" dirty="0"/>
              <a:t>Correlation = -1.0</a:t>
            </a:r>
          </a:p>
          <a:p>
            <a:pPr marL="0" indent="0">
              <a:buNone/>
            </a:pPr>
            <a:r>
              <a:rPr lang="en-US" dirty="0"/>
              <a:t>The lowest possible standard deviation with negative -1 correlation representing the efficient frontier is calculated at 32.1% stocks and 67.9% bonds calculating a 0.00206% and 6.64145% standard deviation and combined portfolio return, respectively.</a:t>
            </a:r>
          </a:p>
        </p:txBody>
      </p:sp>
      <p:pic>
        <p:nvPicPr>
          <p:cNvPr id="5" name="Picture 4">
            <a:extLst>
              <a:ext uri="{FF2B5EF4-FFF2-40B4-BE49-F238E27FC236}">
                <a16:creationId xmlns:a16="http://schemas.microsoft.com/office/drawing/2014/main" id="{C883DDAF-C430-4C23-8229-5F51CFDD98B7}"/>
              </a:ext>
            </a:extLst>
          </p:cNvPr>
          <p:cNvPicPr>
            <a:picLocks noChangeAspect="1"/>
          </p:cNvPicPr>
          <p:nvPr/>
        </p:nvPicPr>
        <p:blipFill>
          <a:blip r:embed="rId2"/>
          <a:stretch>
            <a:fillRect/>
          </a:stretch>
        </p:blipFill>
        <p:spPr>
          <a:xfrm>
            <a:off x="227012" y="2280684"/>
            <a:ext cx="10134600" cy="4424916"/>
          </a:xfrm>
          <a:prstGeom prst="rect">
            <a:avLst/>
          </a:prstGeom>
          <a:solidFill>
            <a:schemeClr val="accent1">
              <a:tint val="20000"/>
            </a:schemeClr>
          </a:solidFill>
        </p:spPr>
      </p:pic>
    </p:spTree>
    <p:extLst>
      <p:ext uri="{BB962C8B-B14F-4D97-AF65-F5344CB8AC3E}">
        <p14:creationId xmlns:p14="http://schemas.microsoft.com/office/powerpoint/2010/main" val="309309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0D4-DD64-4DEF-B1C3-1A307EFBFB29}"/>
              </a:ext>
            </a:extLst>
          </p:cNvPr>
          <p:cNvSpPr>
            <a:spLocks noGrp="1"/>
          </p:cNvSpPr>
          <p:nvPr>
            <p:ph type="title"/>
          </p:nvPr>
        </p:nvSpPr>
        <p:spPr>
          <a:xfrm>
            <a:off x="74612" y="380207"/>
            <a:ext cx="10820400" cy="762000"/>
          </a:xfrm>
        </p:spPr>
        <p:txBody>
          <a:bodyPr anchor="b">
            <a:normAutofit fontScale="90000"/>
          </a:bodyPr>
          <a:lstStyle/>
          <a:p>
            <a:r>
              <a:rPr lang="en-US" b="1" dirty="0"/>
              <a:t>Efficient Frontier at Different Correlation Levels</a:t>
            </a:r>
            <a:br>
              <a:rPr lang="en-US" b="1" dirty="0"/>
            </a:br>
            <a:r>
              <a:rPr lang="en-US" sz="2200" b="1" u="sng" dirty="0"/>
              <a:t>Historical Analysis</a:t>
            </a:r>
            <a:endParaRPr lang="en-US" sz="2200" u="sng" dirty="0"/>
          </a:p>
        </p:txBody>
      </p:sp>
      <p:pic>
        <p:nvPicPr>
          <p:cNvPr id="4" name="Picture 3">
            <a:extLst>
              <a:ext uri="{FF2B5EF4-FFF2-40B4-BE49-F238E27FC236}">
                <a16:creationId xmlns:a16="http://schemas.microsoft.com/office/drawing/2014/main" id="{D4B692F3-5BDD-4840-A370-75CCAEAFC9FA}"/>
              </a:ext>
            </a:extLst>
          </p:cNvPr>
          <p:cNvPicPr>
            <a:picLocks noChangeAspect="1"/>
          </p:cNvPicPr>
          <p:nvPr/>
        </p:nvPicPr>
        <p:blipFill>
          <a:blip r:embed="rId2"/>
          <a:stretch>
            <a:fillRect/>
          </a:stretch>
        </p:blipFill>
        <p:spPr>
          <a:xfrm>
            <a:off x="150812" y="1330842"/>
            <a:ext cx="4800599" cy="5106193"/>
          </a:xfrm>
          <a:prstGeom prst="rect">
            <a:avLst/>
          </a:prstGeom>
          <a:solidFill>
            <a:schemeClr val="accent1">
              <a:tint val="20000"/>
            </a:schemeClr>
          </a:solidFill>
        </p:spPr>
      </p:pic>
      <p:pic>
        <p:nvPicPr>
          <p:cNvPr id="7" name="Picture 6">
            <a:extLst>
              <a:ext uri="{FF2B5EF4-FFF2-40B4-BE49-F238E27FC236}">
                <a16:creationId xmlns:a16="http://schemas.microsoft.com/office/drawing/2014/main" id="{3B0A6039-1635-433C-A88A-B13633652A81}"/>
              </a:ext>
            </a:extLst>
          </p:cNvPr>
          <p:cNvPicPr>
            <a:picLocks noChangeAspect="1"/>
          </p:cNvPicPr>
          <p:nvPr/>
        </p:nvPicPr>
        <p:blipFill>
          <a:blip r:embed="rId3"/>
          <a:stretch>
            <a:fillRect/>
          </a:stretch>
        </p:blipFill>
        <p:spPr>
          <a:xfrm>
            <a:off x="5037024" y="1345019"/>
            <a:ext cx="6934200" cy="3428999"/>
          </a:xfrm>
          <a:prstGeom prst="rect">
            <a:avLst/>
          </a:prstGeom>
          <a:solidFill>
            <a:schemeClr val="accent1">
              <a:tint val="20000"/>
            </a:schemeClr>
          </a:solidFill>
        </p:spPr>
      </p:pic>
      <p:sp>
        <p:nvSpPr>
          <p:cNvPr id="10" name="TextBox 9">
            <a:extLst>
              <a:ext uri="{FF2B5EF4-FFF2-40B4-BE49-F238E27FC236}">
                <a16:creationId xmlns:a16="http://schemas.microsoft.com/office/drawing/2014/main" id="{5314005D-1F9A-4C7A-BBA9-58261E7B493A}"/>
              </a:ext>
            </a:extLst>
          </p:cNvPr>
          <p:cNvSpPr txBox="1"/>
          <p:nvPr/>
        </p:nvSpPr>
        <p:spPr>
          <a:xfrm>
            <a:off x="5013803" y="4886868"/>
            <a:ext cx="7175022" cy="1569660"/>
          </a:xfrm>
          <a:prstGeom prst="rect">
            <a:avLst/>
          </a:prstGeom>
          <a:noFill/>
        </p:spPr>
        <p:txBody>
          <a:bodyPr wrap="square" rtlCol="0">
            <a:spAutoFit/>
          </a:bodyPr>
          <a:lstStyle/>
          <a:p>
            <a:r>
              <a:rPr lang="en-US" sz="1600" u="sng" dirty="0"/>
              <a:t>Excel formulas for average, standard deviation, covariance, and correlation:</a:t>
            </a:r>
          </a:p>
          <a:p>
            <a:endParaRPr lang="en-US" sz="1600" u="sng" dirty="0"/>
          </a:p>
          <a:p>
            <a:r>
              <a:rPr lang="en-US" sz="1600" dirty="0"/>
              <a:t>=Average(number1, number2, . . .): highlight information range</a:t>
            </a:r>
          </a:p>
          <a:p>
            <a:r>
              <a:rPr lang="en-US" sz="1600" dirty="0"/>
              <a:t>=</a:t>
            </a:r>
            <a:r>
              <a:rPr lang="en-US" sz="1600" dirty="0" err="1"/>
              <a:t>Stdev.p</a:t>
            </a:r>
            <a:r>
              <a:rPr lang="en-US" sz="1600" dirty="0"/>
              <a:t>(number1, number 2, . . .) for n observations, =</a:t>
            </a:r>
            <a:r>
              <a:rPr lang="en-US" sz="1600" dirty="0" err="1"/>
              <a:t>stdev.s</a:t>
            </a:r>
            <a:r>
              <a:rPr lang="en-US" sz="1600" dirty="0"/>
              <a:t> for n-1 observations </a:t>
            </a:r>
          </a:p>
          <a:p>
            <a:r>
              <a:rPr lang="en-US" sz="1600" dirty="0"/>
              <a:t>=</a:t>
            </a:r>
            <a:r>
              <a:rPr lang="en-US" sz="1600" dirty="0" err="1"/>
              <a:t>Covar</a:t>
            </a:r>
            <a:r>
              <a:rPr lang="en-US" sz="1600" dirty="0"/>
              <a:t>(aray1, array2): highlight each comparative range</a:t>
            </a:r>
          </a:p>
          <a:p>
            <a:r>
              <a:rPr lang="en-US" sz="1600" dirty="0"/>
              <a:t>=</a:t>
            </a:r>
            <a:r>
              <a:rPr lang="en-US" sz="1600" dirty="0" err="1"/>
              <a:t>Correl</a:t>
            </a:r>
            <a:r>
              <a:rPr lang="en-US" sz="1600" dirty="0"/>
              <a:t>(array1, array2): highlight each comparative range</a:t>
            </a:r>
          </a:p>
        </p:txBody>
      </p:sp>
    </p:spTree>
    <p:extLst>
      <p:ext uri="{BB962C8B-B14F-4D97-AF65-F5344CB8AC3E}">
        <p14:creationId xmlns:p14="http://schemas.microsoft.com/office/powerpoint/2010/main" val="421011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52D7-E9D9-406A-BC03-9D91178BC675}"/>
              </a:ext>
            </a:extLst>
          </p:cNvPr>
          <p:cNvSpPr>
            <a:spLocks noGrp="1"/>
          </p:cNvSpPr>
          <p:nvPr>
            <p:ph type="title"/>
          </p:nvPr>
        </p:nvSpPr>
        <p:spPr>
          <a:xfrm>
            <a:off x="303212" y="152400"/>
            <a:ext cx="9144001" cy="685799"/>
          </a:xfrm>
        </p:spPr>
        <p:txBody>
          <a:bodyPr/>
          <a:lstStyle/>
          <a:p>
            <a:r>
              <a:rPr lang="en-US" b="1" dirty="0"/>
              <a:t>Extension to the Three-Asset Case</a:t>
            </a:r>
            <a:endParaRPr lang="en-US" dirty="0"/>
          </a:p>
        </p:txBody>
      </p:sp>
      <p:pic>
        <p:nvPicPr>
          <p:cNvPr id="8" name="Content Placeholder 7">
            <a:extLst>
              <a:ext uri="{FF2B5EF4-FFF2-40B4-BE49-F238E27FC236}">
                <a16:creationId xmlns:a16="http://schemas.microsoft.com/office/drawing/2014/main" id="{763A4568-244D-4D3C-B9A9-C7D2C1B3212A}"/>
              </a:ext>
            </a:extLst>
          </p:cNvPr>
          <p:cNvPicPr>
            <a:picLocks noGrp="1" noChangeAspect="1"/>
          </p:cNvPicPr>
          <p:nvPr>
            <p:ph sz="half" idx="1"/>
          </p:nvPr>
        </p:nvPicPr>
        <p:blipFill>
          <a:blip r:embed="rId2"/>
          <a:stretch>
            <a:fillRect/>
          </a:stretch>
        </p:blipFill>
        <p:spPr>
          <a:xfrm>
            <a:off x="455612" y="1981200"/>
            <a:ext cx="4164238" cy="4114800"/>
          </a:xfrm>
          <a:prstGeom prst="rect">
            <a:avLst/>
          </a:prstGeom>
          <a:solidFill>
            <a:schemeClr val="accent1">
              <a:tint val="20000"/>
            </a:schemeClr>
          </a:solidFill>
        </p:spPr>
      </p:pic>
      <p:pic>
        <p:nvPicPr>
          <p:cNvPr id="9" name="Picture 8">
            <a:extLst>
              <a:ext uri="{FF2B5EF4-FFF2-40B4-BE49-F238E27FC236}">
                <a16:creationId xmlns:a16="http://schemas.microsoft.com/office/drawing/2014/main" id="{0C173E42-EBDF-4AFC-BCAC-53CF7371AFDB}"/>
              </a:ext>
            </a:extLst>
          </p:cNvPr>
          <p:cNvPicPr>
            <a:picLocks noChangeAspect="1"/>
          </p:cNvPicPr>
          <p:nvPr/>
        </p:nvPicPr>
        <p:blipFill>
          <a:blip r:embed="rId3"/>
          <a:stretch>
            <a:fillRect/>
          </a:stretch>
        </p:blipFill>
        <p:spPr>
          <a:xfrm>
            <a:off x="5103812" y="1981200"/>
            <a:ext cx="4635500" cy="2484967"/>
          </a:xfrm>
          <a:prstGeom prst="rect">
            <a:avLst/>
          </a:prstGeom>
          <a:solidFill>
            <a:schemeClr val="accent1">
              <a:tint val="20000"/>
            </a:schemeClr>
          </a:solidFill>
        </p:spPr>
      </p:pic>
      <p:sp>
        <p:nvSpPr>
          <p:cNvPr id="10" name="Rectangle 9">
            <a:extLst>
              <a:ext uri="{FF2B5EF4-FFF2-40B4-BE49-F238E27FC236}">
                <a16:creationId xmlns:a16="http://schemas.microsoft.com/office/drawing/2014/main" id="{888C5CDE-207F-44ED-B8B5-0A3265A4EA1A}"/>
              </a:ext>
            </a:extLst>
          </p:cNvPr>
          <p:cNvSpPr/>
          <p:nvPr/>
        </p:nvSpPr>
        <p:spPr>
          <a:xfrm>
            <a:off x="303212" y="914400"/>
            <a:ext cx="9359900" cy="646331"/>
          </a:xfrm>
          <a:prstGeom prst="rect">
            <a:avLst/>
          </a:prstGeom>
        </p:spPr>
        <p:txBody>
          <a:bodyPr wrap="square">
            <a:spAutoFit/>
          </a:bodyPr>
          <a:lstStyle/>
          <a:p>
            <a:r>
              <a:rPr lang="en-US" b="1" dirty="0">
                <a:latin typeface="Palatino Linotype" panose="02040502050505030304" pitchFamily="18" charset="0"/>
                <a:ea typeface="Calibri" panose="020F0502020204030204" pitchFamily="34" charset="0"/>
                <a:cs typeface="Times New Roman" panose="02020603050405020304" pitchFamily="18" charset="0"/>
              </a:rPr>
              <a:t>The question is how the investor will could improve the trade-off between risk and return by adding a new asset class in the portfolio.</a:t>
            </a:r>
            <a:r>
              <a:rPr lang="en-US" dirty="0">
                <a:latin typeface="Palatino Linotype" panose="02040502050505030304"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403761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C5026-6A4B-4409-8570-C5F59AF2AC8B}"/>
              </a:ext>
            </a:extLst>
          </p:cNvPr>
          <p:cNvSpPr>
            <a:spLocks noGrp="1"/>
          </p:cNvSpPr>
          <p:nvPr>
            <p:ph type="title"/>
          </p:nvPr>
        </p:nvSpPr>
        <p:spPr>
          <a:xfrm>
            <a:off x="113780" y="228600"/>
            <a:ext cx="11809413" cy="609600"/>
          </a:xfrm>
        </p:spPr>
        <p:txBody>
          <a:bodyPr>
            <a:noAutofit/>
          </a:bodyPr>
          <a:lstStyle/>
          <a:p>
            <a:pPr marL="231775" lvl="1"/>
            <a:br>
              <a:rPr lang="en-US" sz="3200" b="1" dirty="0">
                <a:solidFill>
                  <a:schemeClr val="tx1"/>
                </a:solidFill>
              </a:rPr>
            </a:br>
            <a:r>
              <a:rPr lang="en-US" sz="3200" b="1" dirty="0">
                <a:solidFill>
                  <a:schemeClr val="tx1"/>
                </a:solidFill>
              </a:rPr>
              <a:t>Portfolio Efficiency to Optimization</a:t>
            </a:r>
          </a:p>
        </p:txBody>
      </p:sp>
      <p:sp>
        <p:nvSpPr>
          <p:cNvPr id="3" name="Content Placeholder 2">
            <a:extLst>
              <a:ext uri="{FF2B5EF4-FFF2-40B4-BE49-F238E27FC236}">
                <a16:creationId xmlns:a16="http://schemas.microsoft.com/office/drawing/2014/main" id="{D18DFEA5-A2BB-4DA5-ACF2-5380AA496349}"/>
              </a:ext>
            </a:extLst>
          </p:cNvPr>
          <p:cNvSpPr>
            <a:spLocks noGrp="1"/>
          </p:cNvSpPr>
          <p:nvPr>
            <p:ph idx="1"/>
          </p:nvPr>
        </p:nvSpPr>
        <p:spPr>
          <a:xfrm>
            <a:off x="74612" y="1224643"/>
            <a:ext cx="5029200" cy="4267200"/>
          </a:xfrm>
        </p:spPr>
        <p:txBody>
          <a:bodyPr>
            <a:normAutofit/>
          </a:bodyPr>
          <a:lstStyle/>
          <a:p>
            <a:pPr marL="231775" lvl="1" indent="0">
              <a:buNone/>
            </a:pPr>
            <a:r>
              <a:rPr lang="en-US" dirty="0"/>
              <a:t>From the point of efficiency, the portfolio manager is seeking to achieve an even a higher return delta (rate of change), but as discussed, it will also come with higher risk. The optimization point is where the additional return, or the rate of change going from bonds to stocks, is lower than the rate of change of additional risk—basically, higher return delta at a lower risk delta. That achievement is called the optimum point and is the basis of the Sharpe ratio. Figure 4.3 shows a basic illustration of the optimization process. </a:t>
            </a:r>
          </a:p>
          <a:p>
            <a:pPr marL="231775" lvl="1" indent="0">
              <a:buNone/>
            </a:pPr>
            <a:endParaRPr lang="en-US" dirty="0"/>
          </a:p>
        </p:txBody>
      </p:sp>
      <p:pic>
        <p:nvPicPr>
          <p:cNvPr id="9" name="Picture 8">
            <a:extLst>
              <a:ext uri="{FF2B5EF4-FFF2-40B4-BE49-F238E27FC236}">
                <a16:creationId xmlns:a16="http://schemas.microsoft.com/office/drawing/2014/main" id="{02530199-6A0A-410B-ABF3-62F847FA4676}"/>
              </a:ext>
            </a:extLst>
          </p:cNvPr>
          <p:cNvPicPr>
            <a:picLocks noChangeAspect="1"/>
          </p:cNvPicPr>
          <p:nvPr/>
        </p:nvPicPr>
        <p:blipFill>
          <a:blip r:embed="rId2"/>
          <a:stretch>
            <a:fillRect/>
          </a:stretch>
        </p:blipFill>
        <p:spPr>
          <a:xfrm>
            <a:off x="5332412" y="1219200"/>
            <a:ext cx="6590781" cy="4267200"/>
          </a:xfrm>
          <a:prstGeom prst="rect">
            <a:avLst/>
          </a:prstGeom>
          <a:solidFill>
            <a:schemeClr val="tx2"/>
          </a:solidFill>
        </p:spPr>
      </p:pic>
    </p:spTree>
    <p:extLst>
      <p:ext uri="{BB962C8B-B14F-4D97-AF65-F5344CB8AC3E}">
        <p14:creationId xmlns:p14="http://schemas.microsoft.com/office/powerpoint/2010/main" val="236522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524000"/>
            <a:ext cx="99812" cy="4003264"/>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46213" y="5445538"/>
            <a:ext cx="9372599" cy="408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451712" y="2716411"/>
            <a:ext cx="7538300" cy="2729127"/>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a:off x="1903412" y="1762304"/>
            <a:ext cx="9357455" cy="954107"/>
          </a:xfrm>
          <a:prstGeom prst="rect">
            <a:avLst/>
          </a:prstGeom>
          <a:noFill/>
        </p:spPr>
        <p:txBody>
          <a:bodyPr wrap="square" rtlCol="0">
            <a:spAutoFit/>
          </a:bodyPr>
          <a:lstStyle/>
          <a:p>
            <a:r>
              <a:rPr lang="en-US" sz="1999" b="1" dirty="0"/>
              <a:t>What’s This?  </a:t>
            </a:r>
            <a:r>
              <a:rPr lang="en-US" sz="2800" b="1" dirty="0"/>
              <a:t>Everyone’s Expectation</a:t>
            </a:r>
          </a:p>
          <a:p>
            <a:r>
              <a:rPr lang="en-US" sz="2800" b="1" dirty="0"/>
              <a:t>EXPECTED VALUE LINE OF ANY INVESTMENT</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4012" y="4900153"/>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5012" y="4891153"/>
                <a:ext cx="18000" cy="18000"/>
              </a:xfrm>
              <a:prstGeom prst="rect">
                <a:avLst/>
              </a:prstGeom>
            </p:spPr>
          </p:pic>
        </mc:Fallback>
      </mc:AlternateContent>
      <p:sp>
        <p:nvSpPr>
          <p:cNvPr id="8" name="TextBox 7">
            <a:extLst>
              <a:ext uri="{FF2B5EF4-FFF2-40B4-BE49-F238E27FC236}">
                <a16:creationId xmlns:a16="http://schemas.microsoft.com/office/drawing/2014/main" id="{9C79C570-097A-4573-B83C-87128CCD489A}"/>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259484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8800" y="1617343"/>
            <a:ext cx="99812" cy="4172413"/>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772612"/>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04244" y="3364808"/>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520568" y="5268347"/>
            <a:ext cx="6485250" cy="466376"/>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68696" y="2542326"/>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2661107"/>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441123" y="5395089"/>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39633" y="2542325"/>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132" y="5907037"/>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342373" y="4715243"/>
            <a:ext cx="2666878" cy="922945"/>
          </a:xfrm>
          <a:prstGeom prst="rect">
            <a:avLst/>
          </a:prstGeom>
          <a:noFill/>
        </p:spPr>
        <p:txBody>
          <a:bodyPr wrap="square" rtlCol="0">
            <a:spAutoFit/>
          </a:bodyPr>
          <a:lstStyle/>
          <a:p>
            <a:r>
              <a:rPr lang="en-US" sz="1799" b="1" dirty="0"/>
              <a:t>Risk-Free Rate – Expected Investment with no risk</a:t>
            </a:r>
          </a:p>
        </p:txBody>
      </p:sp>
      <p:sp>
        <p:nvSpPr>
          <p:cNvPr id="15" name="TextBox 14">
            <a:extLst>
              <a:ext uri="{FF2B5EF4-FFF2-40B4-BE49-F238E27FC236}">
                <a16:creationId xmlns:a16="http://schemas.microsoft.com/office/drawing/2014/main" id="{F64498EF-E0E1-4CE7-AA7D-6E5732C91EB2}"/>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
        <p:nvSpPr>
          <p:cNvPr id="18" name="TextBox 17">
            <a:extLst>
              <a:ext uri="{FF2B5EF4-FFF2-40B4-BE49-F238E27FC236}">
                <a16:creationId xmlns:a16="http://schemas.microsoft.com/office/drawing/2014/main" id="{8AA3286F-1F65-40A9-9B02-31FB022B0AC2}"/>
              </a:ext>
            </a:extLst>
          </p:cNvPr>
          <p:cNvSpPr txBox="1"/>
          <p:nvPr/>
        </p:nvSpPr>
        <p:spPr>
          <a:xfrm>
            <a:off x="1841700" y="1349684"/>
            <a:ext cx="9357455" cy="523220"/>
          </a:xfrm>
          <a:prstGeom prst="rect">
            <a:avLst/>
          </a:prstGeom>
          <a:noFill/>
        </p:spPr>
        <p:txBody>
          <a:bodyPr wrap="square" rtlCol="0">
            <a:spAutoFit/>
          </a:bodyPr>
          <a:lstStyle/>
          <a:p>
            <a:r>
              <a:rPr lang="en-US" sz="1999" b="1" dirty="0"/>
              <a:t>What’s This?  </a:t>
            </a:r>
            <a:r>
              <a:rPr lang="en-US" sz="2800" b="1" dirty="0"/>
              <a:t>EXPECTED VALUE LINE OF ANY INVESTMENT</a:t>
            </a:r>
          </a:p>
        </p:txBody>
      </p:sp>
    </p:spTree>
    <p:extLst>
      <p:ext uri="{BB962C8B-B14F-4D97-AF65-F5344CB8AC3E}">
        <p14:creationId xmlns:p14="http://schemas.microsoft.com/office/powerpoint/2010/main" val="175686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256770" y="1166934"/>
            <a:ext cx="0" cy="4442456"/>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256771" y="5609389"/>
            <a:ext cx="7635944"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a:cxnSpLocks/>
          </p:cNvCxnSpPr>
          <p:nvPr/>
        </p:nvCxnSpPr>
        <p:spPr>
          <a:xfrm flipV="1">
            <a:off x="1331179" y="3000450"/>
            <a:ext cx="6515982" cy="2357574"/>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293975" y="4932691"/>
            <a:ext cx="6485250" cy="466376"/>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033540" y="2341694"/>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146872" y="2479560"/>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439433" y="5193927"/>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7797603" y="2379102"/>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357102" y="5702371"/>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181716" y="4932690"/>
            <a:ext cx="2666878" cy="369236"/>
          </a:xfrm>
          <a:prstGeom prst="rect">
            <a:avLst/>
          </a:prstGeom>
          <a:noFill/>
        </p:spPr>
        <p:txBody>
          <a:bodyPr wrap="square" rtlCol="0">
            <a:spAutoFit/>
          </a:bodyPr>
          <a:lstStyle/>
          <a:p>
            <a:r>
              <a:rPr lang="en-US" sz="1799"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7865540" y="3000449"/>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8892715" y="3832255"/>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19" name="TextBox 18">
            <a:extLst>
              <a:ext uri="{FF2B5EF4-FFF2-40B4-BE49-F238E27FC236}">
                <a16:creationId xmlns:a16="http://schemas.microsoft.com/office/drawing/2014/main" id="{96EB3C4E-F6CD-458E-867D-77103B2B6477}"/>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279976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8800" y="2249494"/>
            <a:ext cx="37204" cy="3412162"/>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8800" y="5661655"/>
            <a:ext cx="7635945"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480421" y="3188526"/>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498799" y="4984957"/>
            <a:ext cx="6522456" cy="613891"/>
          </a:xfrm>
          <a:prstGeom prst="straightConnector1">
            <a:avLst/>
          </a:prstGeom>
          <a:ln w="63500">
            <a:solidFill>
              <a:schemeClr val="tx2">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75570" y="2393960"/>
            <a:ext cx="2666878" cy="646163"/>
          </a:xfrm>
          <a:prstGeom prst="rect">
            <a:avLst/>
          </a:prstGeom>
          <a:noFill/>
        </p:spPr>
        <p:txBody>
          <a:bodyPr wrap="square" rtlCol="0">
            <a:spAutoFit/>
          </a:bodyPr>
          <a:lstStyle/>
          <a:p>
            <a:r>
              <a:rPr lang="en-US" sz="1799"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88902" y="2531826"/>
            <a:ext cx="1400577" cy="369236"/>
          </a:xfrm>
          <a:prstGeom prst="rect">
            <a:avLst/>
          </a:prstGeom>
          <a:noFill/>
        </p:spPr>
        <p:txBody>
          <a:bodyPr wrap="square" rtlCol="0">
            <a:spAutoFit/>
          </a:bodyPr>
          <a:lstStyle/>
          <a:p>
            <a:r>
              <a:rPr lang="en-US" sz="1799"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330132" y="5154293"/>
            <a:ext cx="1400577" cy="369236"/>
          </a:xfrm>
          <a:prstGeom prst="rect">
            <a:avLst/>
          </a:prstGeom>
          <a:noFill/>
        </p:spPr>
        <p:txBody>
          <a:bodyPr wrap="square" rtlCol="0">
            <a:spAutoFit/>
          </a:bodyPr>
          <a:lstStyle/>
          <a:p>
            <a:r>
              <a:rPr lang="en-US" sz="1799"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39633" y="2431368"/>
            <a:ext cx="67936" cy="3129829"/>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132" y="5754637"/>
            <a:ext cx="2666878" cy="646163"/>
          </a:xfrm>
          <a:prstGeom prst="rect">
            <a:avLst/>
          </a:prstGeom>
          <a:noFill/>
        </p:spPr>
        <p:txBody>
          <a:bodyPr wrap="square" rtlCol="0">
            <a:spAutoFit/>
          </a:bodyPr>
          <a:lstStyle/>
          <a:p>
            <a:r>
              <a:rPr lang="en-US" sz="1799" b="1" dirty="0"/>
              <a:t>Initial</a:t>
            </a:r>
          </a:p>
          <a:p>
            <a:r>
              <a:rPr lang="en-US" sz="1799"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423746" y="4984956"/>
            <a:ext cx="2666878" cy="369236"/>
          </a:xfrm>
          <a:prstGeom prst="rect">
            <a:avLst/>
          </a:prstGeom>
          <a:noFill/>
        </p:spPr>
        <p:txBody>
          <a:bodyPr wrap="square" rtlCol="0">
            <a:spAutoFit/>
          </a:bodyPr>
          <a:lstStyle/>
          <a:p>
            <a:r>
              <a:rPr lang="en-US" sz="1799"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8107570" y="3052715"/>
            <a:ext cx="632352" cy="1932242"/>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99" dirty="0"/>
          </a:p>
        </p:txBody>
      </p:sp>
      <p:sp>
        <p:nvSpPr>
          <p:cNvPr id="15" name="TextBox 14">
            <a:extLst>
              <a:ext uri="{FF2B5EF4-FFF2-40B4-BE49-F238E27FC236}">
                <a16:creationId xmlns:a16="http://schemas.microsoft.com/office/drawing/2014/main" id="{F4F473C3-FDE4-48E1-8D26-0A73C50309EC}"/>
              </a:ext>
            </a:extLst>
          </p:cNvPr>
          <p:cNvSpPr txBox="1"/>
          <p:nvPr/>
        </p:nvSpPr>
        <p:spPr>
          <a:xfrm>
            <a:off x="9134745" y="3834218"/>
            <a:ext cx="2666878" cy="369236"/>
          </a:xfrm>
          <a:prstGeom prst="rect">
            <a:avLst/>
          </a:prstGeom>
          <a:noFill/>
        </p:spPr>
        <p:txBody>
          <a:bodyPr wrap="square" rtlCol="0">
            <a:spAutoFit/>
          </a:bodyPr>
          <a:lstStyle/>
          <a:p>
            <a:r>
              <a:rPr lang="en-US" sz="1799" b="1" dirty="0">
                <a:solidFill>
                  <a:srgbClr val="FF0000"/>
                </a:solidFill>
              </a:rPr>
              <a:t>Risk Premium</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021" y="2976657"/>
            <a:ext cx="6597311" cy="3118211"/>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TextBox 8">
            <a:extLst>
              <a:ext uri="{FF2B5EF4-FFF2-40B4-BE49-F238E27FC236}">
                <a16:creationId xmlns:a16="http://schemas.microsoft.com/office/drawing/2014/main" id="{2548C6D3-6DE4-4A82-A1E8-5AF6A4EAECBD}"/>
              </a:ext>
            </a:extLst>
          </p:cNvPr>
          <p:cNvSpPr txBox="1"/>
          <p:nvPr/>
        </p:nvSpPr>
        <p:spPr>
          <a:xfrm>
            <a:off x="3682676" y="2801350"/>
            <a:ext cx="1378161" cy="646163"/>
          </a:xfrm>
          <a:prstGeom prst="rect">
            <a:avLst/>
          </a:prstGeom>
          <a:noFill/>
        </p:spPr>
        <p:txBody>
          <a:bodyPr wrap="square" rtlCol="0">
            <a:spAutoFit/>
          </a:bodyPr>
          <a:lstStyle/>
          <a:p>
            <a:r>
              <a:rPr lang="en-US" sz="1799" dirty="0">
                <a:solidFill>
                  <a:srgbClr val="FF0000"/>
                </a:solidFill>
              </a:rPr>
              <a:t>Risk (Volatility)</a:t>
            </a:r>
          </a:p>
        </p:txBody>
      </p:sp>
      <p:sp>
        <p:nvSpPr>
          <p:cNvPr id="18" name="TextBox 17">
            <a:extLst>
              <a:ext uri="{FF2B5EF4-FFF2-40B4-BE49-F238E27FC236}">
                <a16:creationId xmlns:a16="http://schemas.microsoft.com/office/drawing/2014/main" id="{F905E2E4-C70E-468F-BCDB-EC314B7463E8}"/>
              </a:ext>
            </a:extLst>
          </p:cNvPr>
          <p:cNvSpPr txBox="1"/>
          <p:nvPr/>
        </p:nvSpPr>
        <p:spPr>
          <a:xfrm>
            <a:off x="1141412" y="381000"/>
            <a:ext cx="8534400" cy="523220"/>
          </a:xfrm>
          <a:prstGeom prst="rect">
            <a:avLst/>
          </a:prstGeom>
          <a:noFill/>
        </p:spPr>
        <p:txBody>
          <a:bodyPr wrap="square" rtlCol="0">
            <a:spAutoFit/>
          </a:bodyPr>
          <a:lstStyle/>
          <a:p>
            <a:r>
              <a:rPr lang="en-US" sz="2800" b="1" dirty="0"/>
              <a:t>INVESTMENTS, FINANCE AND CREDIT OVERVIEW</a:t>
            </a:r>
          </a:p>
        </p:txBody>
      </p:sp>
    </p:spTree>
    <p:extLst>
      <p:ext uri="{BB962C8B-B14F-4D97-AF65-F5344CB8AC3E}">
        <p14:creationId xmlns:p14="http://schemas.microsoft.com/office/powerpoint/2010/main" val="428543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85376" y="533413"/>
            <a:ext cx="10457236" cy="779535"/>
          </a:xfrm>
        </p:spPr>
        <p:txBody>
          <a:bodyPr/>
          <a:lstStyle/>
          <a:p>
            <a:r>
              <a:rPr lang="en-US" dirty="0"/>
              <a:t>The Study of Finance</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150812" y="1600200"/>
            <a:ext cx="7162800" cy="4859248"/>
          </a:xfrm>
        </p:spPr>
        <p:txBody>
          <a:bodyPr>
            <a:normAutofit/>
          </a:bodyPr>
          <a:lstStyle/>
          <a:p>
            <a:r>
              <a:rPr lang="en-US" u="sng" dirty="0">
                <a:solidFill>
                  <a:schemeClr val="tx1"/>
                </a:solidFill>
              </a:rPr>
              <a:t>3 FACTORS BEFORE YOU </a:t>
            </a:r>
            <a:r>
              <a:rPr lang="en-US" b="1" u="sng" dirty="0">
                <a:solidFill>
                  <a:schemeClr val="tx1"/>
                </a:solidFill>
              </a:rPr>
              <a:t>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a:p>
            <a:pPr lvl="1"/>
            <a:endParaRPr lang="en-US" b="1" dirty="0">
              <a:solidFill>
                <a:schemeClr val="tx1"/>
              </a:solidFill>
            </a:endParaRPr>
          </a:p>
          <a:p>
            <a:pPr lvl="1"/>
            <a:endParaRPr lang="en-US" b="1" dirty="0">
              <a:solidFill>
                <a:schemeClr val="tx1"/>
              </a:solidFill>
            </a:endParaRPr>
          </a:p>
          <a:p>
            <a:pPr marL="231775" lvl="1" indent="0">
              <a:buNone/>
            </a:pPr>
            <a:r>
              <a:rPr lang="en-US" u="sng" dirty="0"/>
              <a:t>1 more FACTOR BEFORE YOU </a:t>
            </a:r>
            <a:r>
              <a:rPr lang="en-US" b="1" u="sng" dirty="0"/>
              <a:t>INVEST (discuss in detail later)</a:t>
            </a:r>
          </a:p>
          <a:p>
            <a:pPr lvl="1"/>
            <a:r>
              <a:rPr lang="en-US" b="1" dirty="0">
                <a:solidFill>
                  <a:schemeClr val="tx1"/>
                </a:solidFill>
              </a:rPr>
              <a:t>Allocation / </a:t>
            </a:r>
            <a:r>
              <a:rPr lang="en-US" b="1" dirty="0" err="1">
                <a:solidFill>
                  <a:schemeClr val="tx1"/>
                </a:solidFill>
              </a:rPr>
              <a:t>Diversifiaction</a:t>
            </a:r>
            <a:endParaRPr lang="en-US" b="1" dirty="0">
              <a:solidFill>
                <a:schemeClr val="tx1"/>
              </a:solidFill>
            </a:endParaRPr>
          </a:p>
        </p:txBody>
      </p:sp>
      <p:cxnSp>
        <p:nvCxnSpPr>
          <p:cNvPr id="9" name="Straight Arrow Connector 8">
            <a:extLst>
              <a:ext uri="{FF2B5EF4-FFF2-40B4-BE49-F238E27FC236}">
                <a16:creationId xmlns:a16="http://schemas.microsoft.com/office/drawing/2014/main" id="{C4C5ED01-F76D-4BDF-BBD3-1BCBEE4D8C2E}"/>
              </a:ext>
            </a:extLst>
          </p:cNvPr>
          <p:cNvCxnSpPr>
            <a:cxnSpLocks/>
          </p:cNvCxnSpPr>
          <p:nvPr/>
        </p:nvCxnSpPr>
        <p:spPr>
          <a:xfrm>
            <a:off x="4867982" y="1981200"/>
            <a:ext cx="245286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6F007E-1129-4B0E-9243-201EA8507E03}"/>
              </a:ext>
            </a:extLst>
          </p:cNvPr>
          <p:cNvSpPr txBox="1"/>
          <p:nvPr/>
        </p:nvSpPr>
        <p:spPr>
          <a:xfrm>
            <a:off x="7466012" y="1447800"/>
            <a:ext cx="3931584" cy="1476943"/>
          </a:xfrm>
          <a:prstGeom prst="rect">
            <a:avLst/>
          </a:prstGeom>
          <a:noFill/>
          <a:ln w="66675">
            <a:solidFill>
              <a:srgbClr val="002060"/>
            </a:solidFill>
          </a:ln>
        </p:spPr>
        <p:txBody>
          <a:bodyPr wrap="square" rtlCol="0">
            <a:spAutoFit/>
          </a:bodyPr>
          <a:lstStyle/>
          <a:p>
            <a:pPr marL="285664" indent="-285664">
              <a:buFont typeface="Arial" panose="020B0604020202020204" pitchFamily="34" charset="0"/>
              <a:buChar char="•"/>
            </a:pPr>
            <a:r>
              <a:rPr lang="en-US" sz="1799" dirty="0"/>
              <a:t>Buying Stocks / Buying Bonds</a:t>
            </a:r>
          </a:p>
          <a:p>
            <a:pPr marL="285664" indent="-285664">
              <a:buFont typeface="Arial" panose="020B0604020202020204" pitchFamily="34" charset="0"/>
              <a:buChar char="•"/>
            </a:pPr>
            <a:r>
              <a:rPr lang="en-US" sz="1799" dirty="0"/>
              <a:t>Buying Assets / Equipment</a:t>
            </a:r>
          </a:p>
          <a:p>
            <a:pPr marL="285664" indent="-285664">
              <a:buFont typeface="Arial" panose="020B0604020202020204" pitchFamily="34" charset="0"/>
              <a:buChar char="•"/>
            </a:pPr>
            <a:r>
              <a:rPr lang="en-US" sz="1799" dirty="0"/>
              <a:t>Starting a New Project</a:t>
            </a:r>
          </a:p>
          <a:p>
            <a:pPr marL="285664" indent="-285664">
              <a:buFont typeface="Arial" panose="020B0604020202020204" pitchFamily="34" charset="0"/>
              <a:buChar char="•"/>
            </a:pPr>
            <a:r>
              <a:rPr lang="en-US" sz="1799" dirty="0"/>
              <a:t>Buying a Company</a:t>
            </a:r>
          </a:p>
          <a:p>
            <a:pPr marL="285664" indent="-285664">
              <a:buFont typeface="Arial" panose="020B0604020202020204" pitchFamily="34" charset="0"/>
              <a:buChar char="•"/>
            </a:pPr>
            <a:r>
              <a:rPr lang="en-US" sz="1799" dirty="0"/>
              <a:t>Starting a new Company</a:t>
            </a:r>
          </a:p>
        </p:txBody>
      </p:sp>
    </p:spTree>
    <p:extLst>
      <p:ext uri="{BB962C8B-B14F-4D97-AF65-F5344CB8AC3E}">
        <p14:creationId xmlns:p14="http://schemas.microsoft.com/office/powerpoint/2010/main" val="9246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3502</Words>
  <Application>Microsoft Office PowerPoint</Application>
  <PresentationFormat>Custom</PresentationFormat>
  <Paragraphs>251</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Cambria Math</vt:lpstr>
      <vt:lpstr>Corbel</vt:lpstr>
      <vt:lpstr>Palatino Linotype</vt:lpstr>
      <vt:lpstr>Digital Blue Tunnel 16x9</vt:lpstr>
      <vt:lpstr>Covariance, Correlation and Efficient Frontiers</vt:lpstr>
      <vt:lpstr>Overview</vt:lpstr>
      <vt:lpstr>CHAPTER 1 REVIEW:  Measuring Return and Return Expectation </vt:lpstr>
      <vt:lpstr>PowerPoint Presentation</vt:lpstr>
      <vt:lpstr>PowerPoint Presentation</vt:lpstr>
      <vt:lpstr>PowerPoint Presentation</vt:lpstr>
      <vt:lpstr>PowerPoint Presentation</vt:lpstr>
      <vt:lpstr>PowerPoint Presentation</vt:lpstr>
      <vt:lpstr>The Study of Finance</vt:lpstr>
      <vt:lpstr>The Study of Finance</vt:lpstr>
      <vt:lpstr>The Study of Finance</vt:lpstr>
      <vt:lpstr>Risk &amp; Return Analysis</vt:lpstr>
      <vt:lpstr>Time Value of Money Concepts </vt:lpstr>
      <vt:lpstr>One-Time Investment </vt:lpstr>
      <vt:lpstr>One-Time Investment </vt:lpstr>
      <vt:lpstr>One-Time Investment </vt:lpstr>
      <vt:lpstr>Annuities or Even Annual Cash flows  </vt:lpstr>
      <vt:lpstr>Annuities or Even Annual Cash flows  </vt:lpstr>
      <vt:lpstr>Uneven Annual Cash Flows</vt:lpstr>
      <vt:lpstr>Excel based formulas:</vt:lpstr>
      <vt:lpstr>Rates of Return: Holding Period Return (HPR) </vt:lpstr>
      <vt:lpstr>Rates of Return:  Annual Rate of Return (ROR) and Internal Rate of Return (IRR) </vt:lpstr>
      <vt:lpstr>Rates of Return:  Annual Rate of Return (ROR) and Internal Rate of Return (IRR) </vt:lpstr>
      <vt:lpstr>Measuring Return and Quantifying Risk</vt:lpstr>
      <vt:lpstr>Measuring Return and Quantifying Risk</vt:lpstr>
      <vt:lpstr>Measuring Return and Quantifying Risk</vt:lpstr>
      <vt:lpstr>Return, Return Expectation, Risk and Allocation </vt:lpstr>
      <vt:lpstr>Measuring Return and Quantifying Risk</vt:lpstr>
      <vt:lpstr>REVIEW:  Measuring Return and Return Expectation</vt:lpstr>
      <vt:lpstr>Return, Return Expectation, Risk and Allocation </vt:lpstr>
      <vt:lpstr>CHPATER 1 REVIEW:   Measuring Return and Return Expectation</vt:lpstr>
      <vt:lpstr> Chapter 2: Covariance, Correlation and Efficient Frontiers</vt:lpstr>
      <vt:lpstr>Covariance and Correlation Overview</vt:lpstr>
      <vt:lpstr>Investment Return and Risk Efficiency</vt:lpstr>
      <vt:lpstr>PowerPoint Presentation</vt:lpstr>
      <vt:lpstr>The Impact of Correlation to Portfolio Efficiency: Achieving Minimum Variance </vt:lpstr>
      <vt:lpstr>Efficient Frontier at Different Correlation Levels</vt:lpstr>
      <vt:lpstr>Efficient Frontier at Different Correlation Levels</vt:lpstr>
      <vt:lpstr>Efficient Frontier at Different Correlation Levels</vt:lpstr>
      <vt:lpstr>Efficient Frontier at Different Correlation Levels</vt:lpstr>
      <vt:lpstr>Efficient Frontier at Different Correlation Levels</vt:lpstr>
      <vt:lpstr>Efficient Frontier at Different Correlation Levels Historical Analysis</vt:lpstr>
      <vt:lpstr>Extension to the Three-Asset Case</vt:lpstr>
      <vt:lpstr> Portfolio Efficiency to Optimization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INVESTMENTS, FINANCE &amp; CREDIT  PORTFOLIO ANALYSIS CONCEPTS Risk, Return, Time and Allocation</dc:title>
  <dc:creator>Chris Droussiotis</dc:creator>
  <cp:lastModifiedBy>Chris Droussiotis</cp:lastModifiedBy>
  <cp:revision>13</cp:revision>
  <dcterms:created xsi:type="dcterms:W3CDTF">2020-06-22T22:20:38Z</dcterms:created>
  <dcterms:modified xsi:type="dcterms:W3CDTF">2022-02-12T15:22:18Z</dcterms:modified>
</cp:coreProperties>
</file>