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3.xml" ContentType="application/inkml+xml"/>
  <Override PartName="/ppt/ink/ink4.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79"/>
  </p:notesMasterIdLst>
  <p:handoutMasterIdLst>
    <p:handoutMasterId r:id="rId80"/>
  </p:handoutMasterIdLst>
  <p:sldIdLst>
    <p:sldId id="265" r:id="rId2"/>
    <p:sldId id="449" r:id="rId3"/>
    <p:sldId id="262" r:id="rId4"/>
    <p:sldId id="263" r:id="rId5"/>
    <p:sldId id="267" r:id="rId6"/>
    <p:sldId id="268" r:id="rId7"/>
    <p:sldId id="271" r:id="rId8"/>
    <p:sldId id="641" r:id="rId9"/>
    <p:sldId id="274" r:id="rId10"/>
    <p:sldId id="353" r:id="rId11"/>
    <p:sldId id="461" r:id="rId12"/>
    <p:sldId id="332" r:id="rId13"/>
    <p:sldId id="378" r:id="rId14"/>
    <p:sldId id="462" r:id="rId15"/>
    <p:sldId id="644" r:id="rId16"/>
    <p:sldId id="645" r:id="rId17"/>
    <p:sldId id="633" r:id="rId18"/>
    <p:sldId id="517" r:id="rId19"/>
    <p:sldId id="613" r:id="rId20"/>
    <p:sldId id="387" r:id="rId21"/>
    <p:sldId id="646" r:id="rId22"/>
    <p:sldId id="647" r:id="rId23"/>
    <p:sldId id="634" r:id="rId24"/>
    <p:sldId id="635" r:id="rId25"/>
    <p:sldId id="394" r:id="rId26"/>
    <p:sldId id="465" r:id="rId27"/>
    <p:sldId id="619" r:id="rId28"/>
    <p:sldId id="395" r:id="rId29"/>
    <p:sldId id="632" r:id="rId30"/>
    <p:sldId id="620" r:id="rId31"/>
    <p:sldId id="397" r:id="rId32"/>
    <p:sldId id="467" r:id="rId33"/>
    <p:sldId id="623" r:id="rId34"/>
    <p:sldId id="577" r:id="rId35"/>
    <p:sldId id="275" r:id="rId36"/>
    <p:sldId id="276" r:id="rId37"/>
    <p:sldId id="636" r:id="rId38"/>
    <p:sldId id="354" r:id="rId39"/>
    <p:sldId id="278" r:id="rId40"/>
    <p:sldId id="279" r:id="rId41"/>
    <p:sldId id="626" r:id="rId42"/>
    <p:sldId id="411" r:id="rId43"/>
    <p:sldId id="580" r:id="rId44"/>
    <p:sldId id="648" r:id="rId45"/>
    <p:sldId id="628" r:id="rId46"/>
    <p:sldId id="412" r:id="rId47"/>
    <p:sldId id="630" r:id="rId48"/>
    <p:sldId id="649" r:id="rId49"/>
    <p:sldId id="281" r:id="rId50"/>
    <p:sldId id="280" r:id="rId51"/>
    <p:sldId id="637" r:id="rId52"/>
    <p:sldId id="638" r:id="rId53"/>
    <p:sldId id="407" r:id="rId54"/>
    <p:sldId id="643" r:id="rId55"/>
    <p:sldId id="433" r:id="rId56"/>
    <p:sldId id="642" r:id="rId57"/>
    <p:sldId id="443" r:id="rId58"/>
    <p:sldId id="310" r:id="rId59"/>
    <p:sldId id="432" r:id="rId60"/>
    <p:sldId id="430" r:id="rId61"/>
    <p:sldId id="431" r:id="rId62"/>
    <p:sldId id="639" r:id="rId63"/>
    <p:sldId id="640" r:id="rId64"/>
    <p:sldId id="437" r:id="rId65"/>
    <p:sldId id="435" r:id="rId66"/>
    <p:sldId id="436" r:id="rId67"/>
    <p:sldId id="434" r:id="rId68"/>
    <p:sldId id="438" r:id="rId69"/>
    <p:sldId id="439" r:id="rId70"/>
    <p:sldId id="440" r:id="rId71"/>
    <p:sldId id="441" r:id="rId72"/>
    <p:sldId id="442" r:id="rId73"/>
    <p:sldId id="444" r:id="rId74"/>
    <p:sldId id="445" r:id="rId75"/>
    <p:sldId id="446" r:id="rId76"/>
    <p:sldId id="447" r:id="rId77"/>
    <p:sldId id="448" r:id="rId78"/>
  </p:sldIdLst>
  <p:sldSz cx="12188825" cy="6858000"/>
  <p:notesSz cx="6858000" cy="9144000"/>
  <p:custDataLst>
    <p:tags r:id="rId8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23DABC-3D97-479E-8E68-2047D0C2774B}" v="72" dt="2022-11-01T17:32:49.8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21" autoAdjust="0"/>
    <p:restoredTop sz="95954" autoAdjust="0"/>
  </p:normalViewPr>
  <p:slideViewPr>
    <p:cSldViewPr showGuides="1">
      <p:cViewPr varScale="1">
        <p:scale>
          <a:sx n="83" d="100"/>
          <a:sy n="83" d="100"/>
        </p:scale>
        <p:origin x="172" y="6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ags" Target="tags/tag1.xml"/><Relationship Id="rId86"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6C0344-5F80-4F20-84BB-F5FA57DE3322}"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42550D8-9C8E-4359-8754-0D97EF06D6B1}">
      <dgm:prSet/>
      <dgm:spPr/>
      <dgm:t>
        <a:bodyPr/>
        <a:lstStyle/>
        <a:p>
          <a:r>
            <a:rPr lang="en-US" b="1"/>
            <a:t>One-Time Investment</a:t>
          </a:r>
          <a:endParaRPr lang="en-US"/>
        </a:p>
      </dgm:t>
    </dgm:pt>
    <dgm:pt modelId="{3A69932E-6282-412C-BFA2-506BB17FEA23}" type="parTrans" cxnId="{23447FFA-0CE4-4C79-9CC9-9429488E21CC}">
      <dgm:prSet/>
      <dgm:spPr/>
      <dgm:t>
        <a:bodyPr/>
        <a:lstStyle/>
        <a:p>
          <a:endParaRPr lang="en-US"/>
        </a:p>
      </dgm:t>
    </dgm:pt>
    <dgm:pt modelId="{BC862054-13CD-427E-A3B3-0D95B66BBE95}" type="sibTrans" cxnId="{23447FFA-0CE4-4C79-9CC9-9429488E21CC}">
      <dgm:prSet/>
      <dgm:spPr/>
      <dgm:t>
        <a:bodyPr/>
        <a:lstStyle/>
        <a:p>
          <a:endParaRPr lang="en-US"/>
        </a:p>
      </dgm:t>
    </dgm:pt>
    <dgm:pt modelId="{D44FE52E-FBBF-48BE-8C7F-E75CD16A2FE9}">
      <dgm:prSet/>
      <dgm:spPr/>
      <dgm:t>
        <a:bodyPr/>
        <a:lstStyle/>
        <a:p>
          <a:r>
            <a:rPr lang="en-US" b="1"/>
            <a:t>Annuities or Even Annual Cash flows</a:t>
          </a:r>
          <a:endParaRPr lang="en-US"/>
        </a:p>
      </dgm:t>
    </dgm:pt>
    <dgm:pt modelId="{1FCB1390-CED3-4B24-B4E1-86EE94C01795}" type="parTrans" cxnId="{92B2C1F0-2DC5-4AC9-A6D1-51C68001C2B5}">
      <dgm:prSet/>
      <dgm:spPr/>
      <dgm:t>
        <a:bodyPr/>
        <a:lstStyle/>
        <a:p>
          <a:endParaRPr lang="en-US"/>
        </a:p>
      </dgm:t>
    </dgm:pt>
    <dgm:pt modelId="{82052446-E906-4220-BF93-6521AB60A9CB}" type="sibTrans" cxnId="{92B2C1F0-2DC5-4AC9-A6D1-51C68001C2B5}">
      <dgm:prSet/>
      <dgm:spPr/>
      <dgm:t>
        <a:bodyPr/>
        <a:lstStyle/>
        <a:p>
          <a:endParaRPr lang="en-US"/>
        </a:p>
      </dgm:t>
    </dgm:pt>
    <dgm:pt modelId="{F49DB58A-7587-4C20-9D9C-426DA0031325}">
      <dgm:prSet/>
      <dgm:spPr/>
      <dgm:t>
        <a:bodyPr/>
        <a:lstStyle/>
        <a:p>
          <a:r>
            <a:rPr lang="en-US" b="1"/>
            <a:t>Uneven Annual Cash Flows</a:t>
          </a:r>
          <a:endParaRPr lang="en-US"/>
        </a:p>
      </dgm:t>
    </dgm:pt>
    <dgm:pt modelId="{B3FE79C8-FEC2-40D5-870E-37CFC125EBF3}" type="parTrans" cxnId="{0BC858F2-169D-45C7-870F-F38F4AE8736F}">
      <dgm:prSet/>
      <dgm:spPr/>
      <dgm:t>
        <a:bodyPr/>
        <a:lstStyle/>
        <a:p>
          <a:endParaRPr lang="en-US"/>
        </a:p>
      </dgm:t>
    </dgm:pt>
    <dgm:pt modelId="{6B5D12E4-B001-4B6A-85E6-4063A4AE1B57}" type="sibTrans" cxnId="{0BC858F2-169D-45C7-870F-F38F4AE8736F}">
      <dgm:prSet/>
      <dgm:spPr/>
      <dgm:t>
        <a:bodyPr/>
        <a:lstStyle/>
        <a:p>
          <a:endParaRPr lang="en-US"/>
        </a:p>
      </dgm:t>
    </dgm:pt>
    <dgm:pt modelId="{C1B0D52E-EBA9-42C5-8140-53BE6ABEC374}" type="pres">
      <dgm:prSet presAssocID="{1E6C0344-5F80-4F20-84BB-F5FA57DE3322}" presName="root" presStyleCnt="0">
        <dgm:presLayoutVars>
          <dgm:dir/>
          <dgm:resizeHandles val="exact"/>
        </dgm:presLayoutVars>
      </dgm:prSet>
      <dgm:spPr/>
    </dgm:pt>
    <dgm:pt modelId="{2190B449-F442-4657-9130-4036614C9561}" type="pres">
      <dgm:prSet presAssocID="{F42550D8-9C8E-4359-8754-0D97EF06D6B1}" presName="compNode" presStyleCnt="0"/>
      <dgm:spPr/>
    </dgm:pt>
    <dgm:pt modelId="{ED1BE330-0997-40B1-A221-7CC4C0290160}" type="pres">
      <dgm:prSet presAssocID="{F42550D8-9C8E-4359-8754-0D97EF06D6B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ck"/>
        </a:ext>
      </dgm:extLst>
    </dgm:pt>
    <dgm:pt modelId="{878380EF-07D0-466E-A042-D0A1F2C4CEE2}" type="pres">
      <dgm:prSet presAssocID="{F42550D8-9C8E-4359-8754-0D97EF06D6B1}" presName="spaceRect" presStyleCnt="0"/>
      <dgm:spPr/>
    </dgm:pt>
    <dgm:pt modelId="{51B15F79-66FF-4953-934A-1A0A2560DD84}" type="pres">
      <dgm:prSet presAssocID="{F42550D8-9C8E-4359-8754-0D97EF06D6B1}" presName="textRect" presStyleLbl="revTx" presStyleIdx="0" presStyleCnt="3">
        <dgm:presLayoutVars>
          <dgm:chMax val="1"/>
          <dgm:chPref val="1"/>
        </dgm:presLayoutVars>
      </dgm:prSet>
      <dgm:spPr/>
    </dgm:pt>
    <dgm:pt modelId="{25AED5FE-11EC-4AE8-A463-4A3FF7E62BB2}" type="pres">
      <dgm:prSet presAssocID="{BC862054-13CD-427E-A3B3-0D95B66BBE95}" presName="sibTrans" presStyleCnt="0"/>
      <dgm:spPr/>
    </dgm:pt>
    <dgm:pt modelId="{C270AF25-A991-4A8C-98FB-B27CFF9417ED}" type="pres">
      <dgm:prSet presAssocID="{D44FE52E-FBBF-48BE-8C7F-E75CD16A2FE9}" presName="compNode" presStyleCnt="0"/>
      <dgm:spPr/>
    </dgm:pt>
    <dgm:pt modelId="{E8FB194C-CA4C-4859-844A-1B13A1D4AD51}" type="pres">
      <dgm:prSet presAssocID="{D44FE52E-FBBF-48BE-8C7F-E75CD16A2FE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7531C12E-EBC8-4663-84F6-DA8942EE5ED9}" type="pres">
      <dgm:prSet presAssocID="{D44FE52E-FBBF-48BE-8C7F-E75CD16A2FE9}" presName="spaceRect" presStyleCnt="0"/>
      <dgm:spPr/>
    </dgm:pt>
    <dgm:pt modelId="{253C91E5-9857-4E03-B21C-7061ACEF4936}" type="pres">
      <dgm:prSet presAssocID="{D44FE52E-FBBF-48BE-8C7F-E75CD16A2FE9}" presName="textRect" presStyleLbl="revTx" presStyleIdx="1" presStyleCnt="3">
        <dgm:presLayoutVars>
          <dgm:chMax val="1"/>
          <dgm:chPref val="1"/>
        </dgm:presLayoutVars>
      </dgm:prSet>
      <dgm:spPr/>
    </dgm:pt>
    <dgm:pt modelId="{8C304EDC-7E20-4AE5-ADEB-712914DB3631}" type="pres">
      <dgm:prSet presAssocID="{82052446-E906-4220-BF93-6521AB60A9CB}" presName="sibTrans" presStyleCnt="0"/>
      <dgm:spPr/>
    </dgm:pt>
    <dgm:pt modelId="{C3B3F44B-5C73-4E8D-892F-386BADFEE113}" type="pres">
      <dgm:prSet presAssocID="{F49DB58A-7587-4C20-9D9C-426DA0031325}" presName="compNode" presStyleCnt="0"/>
      <dgm:spPr/>
    </dgm:pt>
    <dgm:pt modelId="{86ECABD9-07F4-40A3-AC74-C73D32D611E8}" type="pres">
      <dgm:prSet presAssocID="{F49DB58A-7587-4C20-9D9C-426DA003132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ins"/>
        </a:ext>
      </dgm:extLst>
    </dgm:pt>
    <dgm:pt modelId="{C148F904-2DAA-45F3-A414-FA557A858CEF}" type="pres">
      <dgm:prSet presAssocID="{F49DB58A-7587-4C20-9D9C-426DA0031325}" presName="spaceRect" presStyleCnt="0"/>
      <dgm:spPr/>
    </dgm:pt>
    <dgm:pt modelId="{2ABC006F-7FA7-4322-8108-A7B7174757F7}" type="pres">
      <dgm:prSet presAssocID="{F49DB58A-7587-4C20-9D9C-426DA0031325}" presName="textRect" presStyleLbl="revTx" presStyleIdx="2" presStyleCnt="3">
        <dgm:presLayoutVars>
          <dgm:chMax val="1"/>
          <dgm:chPref val="1"/>
        </dgm:presLayoutVars>
      </dgm:prSet>
      <dgm:spPr/>
    </dgm:pt>
  </dgm:ptLst>
  <dgm:cxnLst>
    <dgm:cxn modelId="{7A91CC13-C1F4-4C1B-83E3-518DC5E82DF2}" type="presOf" srcId="{D44FE52E-FBBF-48BE-8C7F-E75CD16A2FE9}" destId="{253C91E5-9857-4E03-B21C-7061ACEF4936}" srcOrd="0" destOrd="0" presId="urn:microsoft.com/office/officeart/2018/2/layout/IconLabelList"/>
    <dgm:cxn modelId="{19E3B969-B7CE-437E-9082-BEBB109122BA}" type="presOf" srcId="{1E6C0344-5F80-4F20-84BB-F5FA57DE3322}" destId="{C1B0D52E-EBA9-42C5-8140-53BE6ABEC374}" srcOrd="0" destOrd="0" presId="urn:microsoft.com/office/officeart/2018/2/layout/IconLabelList"/>
    <dgm:cxn modelId="{A4DEA377-0FCC-4EDD-A364-090877A8B44D}" type="presOf" srcId="{F42550D8-9C8E-4359-8754-0D97EF06D6B1}" destId="{51B15F79-66FF-4953-934A-1A0A2560DD84}" srcOrd="0" destOrd="0" presId="urn:microsoft.com/office/officeart/2018/2/layout/IconLabelList"/>
    <dgm:cxn modelId="{71F7F15A-ADFB-409F-BF2E-F6B91BEFB116}" type="presOf" srcId="{F49DB58A-7587-4C20-9D9C-426DA0031325}" destId="{2ABC006F-7FA7-4322-8108-A7B7174757F7}" srcOrd="0" destOrd="0" presId="urn:microsoft.com/office/officeart/2018/2/layout/IconLabelList"/>
    <dgm:cxn modelId="{92B2C1F0-2DC5-4AC9-A6D1-51C68001C2B5}" srcId="{1E6C0344-5F80-4F20-84BB-F5FA57DE3322}" destId="{D44FE52E-FBBF-48BE-8C7F-E75CD16A2FE9}" srcOrd="1" destOrd="0" parTransId="{1FCB1390-CED3-4B24-B4E1-86EE94C01795}" sibTransId="{82052446-E906-4220-BF93-6521AB60A9CB}"/>
    <dgm:cxn modelId="{0BC858F2-169D-45C7-870F-F38F4AE8736F}" srcId="{1E6C0344-5F80-4F20-84BB-F5FA57DE3322}" destId="{F49DB58A-7587-4C20-9D9C-426DA0031325}" srcOrd="2" destOrd="0" parTransId="{B3FE79C8-FEC2-40D5-870E-37CFC125EBF3}" sibTransId="{6B5D12E4-B001-4B6A-85E6-4063A4AE1B57}"/>
    <dgm:cxn modelId="{23447FFA-0CE4-4C79-9CC9-9429488E21CC}" srcId="{1E6C0344-5F80-4F20-84BB-F5FA57DE3322}" destId="{F42550D8-9C8E-4359-8754-0D97EF06D6B1}" srcOrd="0" destOrd="0" parTransId="{3A69932E-6282-412C-BFA2-506BB17FEA23}" sibTransId="{BC862054-13CD-427E-A3B3-0D95B66BBE95}"/>
    <dgm:cxn modelId="{2AB7C2DF-5394-4201-B330-BAFA0D744238}" type="presParOf" srcId="{C1B0D52E-EBA9-42C5-8140-53BE6ABEC374}" destId="{2190B449-F442-4657-9130-4036614C9561}" srcOrd="0" destOrd="0" presId="urn:microsoft.com/office/officeart/2018/2/layout/IconLabelList"/>
    <dgm:cxn modelId="{6A83B17C-5EB9-4B26-8B15-CB48DA9A8376}" type="presParOf" srcId="{2190B449-F442-4657-9130-4036614C9561}" destId="{ED1BE330-0997-40B1-A221-7CC4C0290160}" srcOrd="0" destOrd="0" presId="urn:microsoft.com/office/officeart/2018/2/layout/IconLabelList"/>
    <dgm:cxn modelId="{34138944-724C-47A8-9FBE-57A1B7477BAE}" type="presParOf" srcId="{2190B449-F442-4657-9130-4036614C9561}" destId="{878380EF-07D0-466E-A042-D0A1F2C4CEE2}" srcOrd="1" destOrd="0" presId="urn:microsoft.com/office/officeart/2018/2/layout/IconLabelList"/>
    <dgm:cxn modelId="{C029380D-7477-48D6-ABAE-D0BD827439C1}" type="presParOf" srcId="{2190B449-F442-4657-9130-4036614C9561}" destId="{51B15F79-66FF-4953-934A-1A0A2560DD84}" srcOrd="2" destOrd="0" presId="urn:microsoft.com/office/officeart/2018/2/layout/IconLabelList"/>
    <dgm:cxn modelId="{C93CE0A2-EB46-41E0-B56D-20294F28F7F9}" type="presParOf" srcId="{C1B0D52E-EBA9-42C5-8140-53BE6ABEC374}" destId="{25AED5FE-11EC-4AE8-A463-4A3FF7E62BB2}" srcOrd="1" destOrd="0" presId="urn:microsoft.com/office/officeart/2018/2/layout/IconLabelList"/>
    <dgm:cxn modelId="{068C674B-15BB-4E80-A6F5-FE10DE88FD34}" type="presParOf" srcId="{C1B0D52E-EBA9-42C5-8140-53BE6ABEC374}" destId="{C270AF25-A991-4A8C-98FB-B27CFF9417ED}" srcOrd="2" destOrd="0" presId="urn:microsoft.com/office/officeart/2018/2/layout/IconLabelList"/>
    <dgm:cxn modelId="{772FDFC8-E181-466E-87ED-BDC7DC9681B3}" type="presParOf" srcId="{C270AF25-A991-4A8C-98FB-B27CFF9417ED}" destId="{E8FB194C-CA4C-4859-844A-1B13A1D4AD51}" srcOrd="0" destOrd="0" presId="urn:microsoft.com/office/officeart/2018/2/layout/IconLabelList"/>
    <dgm:cxn modelId="{872E6D32-EE76-4AE2-97C9-3ECA0093C04E}" type="presParOf" srcId="{C270AF25-A991-4A8C-98FB-B27CFF9417ED}" destId="{7531C12E-EBC8-4663-84F6-DA8942EE5ED9}" srcOrd="1" destOrd="0" presId="urn:microsoft.com/office/officeart/2018/2/layout/IconLabelList"/>
    <dgm:cxn modelId="{90CE0F5F-3FD0-445F-9C1B-A77639E6589A}" type="presParOf" srcId="{C270AF25-A991-4A8C-98FB-B27CFF9417ED}" destId="{253C91E5-9857-4E03-B21C-7061ACEF4936}" srcOrd="2" destOrd="0" presId="urn:microsoft.com/office/officeart/2018/2/layout/IconLabelList"/>
    <dgm:cxn modelId="{B3B8BC5B-EB1A-4355-AD8D-F9CF074AA2F1}" type="presParOf" srcId="{C1B0D52E-EBA9-42C5-8140-53BE6ABEC374}" destId="{8C304EDC-7E20-4AE5-ADEB-712914DB3631}" srcOrd="3" destOrd="0" presId="urn:microsoft.com/office/officeart/2018/2/layout/IconLabelList"/>
    <dgm:cxn modelId="{63021EFF-6BEA-4A3B-86C8-2A68C5E8AFF9}" type="presParOf" srcId="{C1B0D52E-EBA9-42C5-8140-53BE6ABEC374}" destId="{C3B3F44B-5C73-4E8D-892F-386BADFEE113}" srcOrd="4" destOrd="0" presId="urn:microsoft.com/office/officeart/2018/2/layout/IconLabelList"/>
    <dgm:cxn modelId="{7CCC6D03-64AF-4655-B860-91C2B13E42DA}" type="presParOf" srcId="{C3B3F44B-5C73-4E8D-892F-386BADFEE113}" destId="{86ECABD9-07F4-40A3-AC74-C73D32D611E8}" srcOrd="0" destOrd="0" presId="urn:microsoft.com/office/officeart/2018/2/layout/IconLabelList"/>
    <dgm:cxn modelId="{C1EDF792-00EB-4835-8369-2E0966B2F3E4}" type="presParOf" srcId="{C3B3F44B-5C73-4E8D-892F-386BADFEE113}" destId="{C148F904-2DAA-45F3-A414-FA557A858CEF}" srcOrd="1" destOrd="0" presId="urn:microsoft.com/office/officeart/2018/2/layout/IconLabelList"/>
    <dgm:cxn modelId="{7A25B7AB-09C1-447E-9A59-B36850B3783B}" type="presParOf" srcId="{C3B3F44B-5C73-4E8D-892F-386BADFEE113}" destId="{2ABC006F-7FA7-4322-8108-A7B7174757F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BE330-0997-40B1-A221-7CC4C0290160}">
      <dsp:nvSpPr>
        <dsp:cNvPr id="0" name=""/>
        <dsp:cNvSpPr/>
      </dsp:nvSpPr>
      <dsp:spPr>
        <a:xfrm>
          <a:off x="937274" y="425988"/>
          <a:ext cx="1449318" cy="14493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1B15F79-66FF-4953-934A-1A0A2560DD84}">
      <dsp:nvSpPr>
        <dsp:cNvPr id="0" name=""/>
        <dsp:cNvSpPr/>
      </dsp:nvSpPr>
      <dsp:spPr>
        <a:xfrm>
          <a:off x="51579" y="2258288"/>
          <a:ext cx="322070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b="1" kern="1200"/>
            <a:t>One-Time Investment</a:t>
          </a:r>
          <a:endParaRPr lang="en-US" sz="2500" kern="1200"/>
        </a:p>
      </dsp:txBody>
      <dsp:txXfrm>
        <a:off x="51579" y="2258288"/>
        <a:ext cx="3220708" cy="720000"/>
      </dsp:txXfrm>
    </dsp:sp>
    <dsp:sp modelId="{E8FB194C-CA4C-4859-844A-1B13A1D4AD51}">
      <dsp:nvSpPr>
        <dsp:cNvPr id="0" name=""/>
        <dsp:cNvSpPr/>
      </dsp:nvSpPr>
      <dsp:spPr>
        <a:xfrm>
          <a:off x="4721606" y="425988"/>
          <a:ext cx="1449318" cy="14493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53C91E5-9857-4E03-B21C-7061ACEF4936}">
      <dsp:nvSpPr>
        <dsp:cNvPr id="0" name=""/>
        <dsp:cNvSpPr/>
      </dsp:nvSpPr>
      <dsp:spPr>
        <a:xfrm>
          <a:off x="3835911" y="2258288"/>
          <a:ext cx="322070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b="1" kern="1200"/>
            <a:t>Annuities or Even Annual Cash flows</a:t>
          </a:r>
          <a:endParaRPr lang="en-US" sz="2500" kern="1200"/>
        </a:p>
      </dsp:txBody>
      <dsp:txXfrm>
        <a:off x="3835911" y="2258288"/>
        <a:ext cx="3220708" cy="720000"/>
      </dsp:txXfrm>
    </dsp:sp>
    <dsp:sp modelId="{86ECABD9-07F4-40A3-AC74-C73D32D611E8}">
      <dsp:nvSpPr>
        <dsp:cNvPr id="0" name=""/>
        <dsp:cNvSpPr/>
      </dsp:nvSpPr>
      <dsp:spPr>
        <a:xfrm>
          <a:off x="8505938" y="425988"/>
          <a:ext cx="1449318" cy="14493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ABC006F-7FA7-4322-8108-A7B7174757F7}">
      <dsp:nvSpPr>
        <dsp:cNvPr id="0" name=""/>
        <dsp:cNvSpPr/>
      </dsp:nvSpPr>
      <dsp:spPr>
        <a:xfrm>
          <a:off x="7620243" y="2258288"/>
          <a:ext cx="322070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b="1" kern="1200"/>
            <a:t>Uneven Annual Cash Flows</a:t>
          </a:r>
          <a:endParaRPr lang="en-US" sz="2500" kern="1200"/>
        </a:p>
      </dsp:txBody>
      <dsp:txXfrm>
        <a:off x="7620243" y="2258288"/>
        <a:ext cx="3220708"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9/9/2024</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7.388"/>
    </inkml:context>
    <inkml:brush xml:id="br0">
      <inkml:brushProperty name="width" value="0.1" units="cm"/>
      <inkml:brushProperty name="height" value="0.1" units="cm"/>
    </inkml:brush>
  </inkml:definitions>
  <inkml:trace contextRef="#ctx0" brushRef="#br0">15 1 700 0 0,'0'0'1268'0'0,"-7"-1"3536"0"0,0 2-9622 0 0,7 2 3592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06.365"/>
    </inkml:context>
    <inkml:brush xml:id="br0">
      <inkml:brushProperty name="width" value="0.025" units="cm"/>
      <inkml:brushProperty name="height" value="0.025" units="cm"/>
      <inkml:brushProperty name="color" value="#E71224"/>
    </inkml:brush>
  </inkml:definitions>
  <inkml:trace contextRef="#ctx0" brushRef="#br0">0 1 24575,'0'4'0,"5"3"0,0 3 0,1 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06.894"/>
    </inkml:context>
    <inkml:brush xml:id="br0">
      <inkml:brushProperty name="width" value="0.025" units="cm"/>
      <inkml:brushProperty name="height" value="0.025" units="cm"/>
      <inkml:brushProperty name="color" value="#E71224"/>
    </inkml:brush>
  </inkml:definitions>
  <inkml:trace contextRef="#ctx0" brushRef="#br0">0 0 24575,'5'0'0,"0"0"-8191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07.670"/>
    </inkml:context>
    <inkml:brush xml:id="br0">
      <inkml:brushProperty name="width" value="0.025" units="cm"/>
      <inkml:brushProperty name="height" value="0.025" units="cm"/>
      <inkml:brushProperty name="color" value="#E71224"/>
    </inkml:brush>
  </inkml:definitions>
  <inkml:trace contextRef="#ctx0" brushRef="#br0">1 1 24575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08.030"/>
    </inkml:context>
    <inkml:brush xml:id="br0">
      <inkml:brushProperty name="width" value="0.025" units="cm"/>
      <inkml:brushProperty name="height" value="0.025" units="cm"/>
      <inkml:brushProperty name="color" value="#E71224"/>
    </inkml:brush>
  </inkml:definitions>
  <inkml:trace contextRef="#ctx0" brushRef="#br0">1 1 24575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28.517"/>
    </inkml:context>
    <inkml:brush xml:id="br0">
      <inkml:brushProperty name="width" value="0.025" units="cm"/>
      <inkml:brushProperty name="height" value="0.025" units="cm"/>
      <inkml:brushProperty name="color" value="#E71224"/>
    </inkml:brush>
  </inkml:definitions>
  <inkml:trace contextRef="#ctx0" brushRef="#br0">0 1 24575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29.152"/>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29.705"/>
    </inkml:context>
    <inkml:brush xml:id="br0">
      <inkml:brushProperty name="width" value="0.025" units="cm"/>
      <inkml:brushProperty name="height" value="0.025" units="cm"/>
      <inkml:brushProperty name="color" value="#E71224"/>
    </inkml:brush>
  </inkml:definitions>
  <inkml:trace contextRef="#ctx0" brushRef="#br0">0 0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30.136"/>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30.481"/>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28.517"/>
    </inkml:context>
    <inkml:brush xml:id="br0">
      <inkml:brushProperty name="width" value="0.025" units="cm"/>
      <inkml:brushProperty name="height" value="0.025" units="cm"/>
      <inkml:brushProperty name="color" value="#E71224"/>
    </inkml:brush>
  </inkml:definitions>
  <inkml:trace contextRef="#ctx0" brushRef="#br0">0 1 24575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9.635"/>
    </inkml:context>
    <inkml:brush xml:id="br0">
      <inkml:brushProperty name="width" value="0.1" units="cm"/>
      <inkml:brushProperty name="height" value="0.1" units="cm"/>
    </inkml:brush>
  </inkml:definitions>
  <inkml:trace contextRef="#ctx0" brushRef="#br0">212 5 1016 0 0,'-9'-1'6601'0'0,"-33"-1"-6366"0"0,29 1-345 0 0,1 1 0 0 0,-1 0 0 0 0,0 1 0 0 0,0 1 0 0 0,1 0 0 0 0,-1 1 0 0 0,-7 2 110 0 0,-24 18-4168 0 0,37-17 1254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29.152"/>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29.705"/>
    </inkml:context>
    <inkml:brush xml:id="br0">
      <inkml:brushProperty name="width" value="0.025" units="cm"/>
      <inkml:brushProperty name="height" value="0.025" units="cm"/>
      <inkml:brushProperty name="color" value="#E71224"/>
    </inkml:brush>
  </inkml:definitions>
  <inkml:trace contextRef="#ctx0" brushRef="#br0">0 0 24575,'0'0'-8191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30.136"/>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30.481"/>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7.388"/>
    </inkml:context>
    <inkml:brush xml:id="br0">
      <inkml:brushProperty name="width" value="0.1" units="cm"/>
      <inkml:brushProperty name="height" value="0.1" units="cm"/>
    </inkml:brush>
  </inkml:definitions>
  <inkml:trace contextRef="#ctx0" brushRef="#br0">15 1 700 0 0,'0'0'1268'0'0,"-7"-1"3536"0"0,0 2-9622 0 0,7 2 3592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9.635"/>
    </inkml:context>
    <inkml:brush xml:id="br0">
      <inkml:brushProperty name="width" value="0.1" units="cm"/>
      <inkml:brushProperty name="height" value="0.1" units="cm"/>
    </inkml:brush>
  </inkml:definitions>
  <inkml:trace contextRef="#ctx0" brushRef="#br0">212 5 1016 0 0,'-9'-1'6601'0'0,"-33"-1"-6366"0"0,29 1-345 0 0,1 1 0 0 0,-1 0 0 0 0,0 1 0 0 0,0 1 0 0 0,1 0 0 0 0,-1 1 0 0 0,-7 2 110 0 0,-24 18-4168 0 0,37-17 1254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5:20.420"/>
    </inkml:context>
    <inkml:brush xml:id="br0">
      <inkml:brushProperty name="width" value="0.025" units="cm"/>
      <inkml:brushProperty name="height" value="0.025" units="cm"/>
      <inkml:brushProperty name="color" value="#E71224"/>
    </inkml:brush>
  </inkml:definitions>
  <inkml:trace contextRef="#ctx0" brushRef="#br0">2647 207 24575,'4'1'0,"0"1"0,-1 0 0,1 0 0,-1 0 0,1 0 0,-1 1 0,0-1 0,0 1 0,0 0 0,4 5 0,3 3 0,14 8 0,38 24 0,-45-33 0,-1 0 0,0 2 0,-1 0 0,0 0 0,-1 2 0,22 25 0,-10-7 0,1-1 0,46 41 0,-42-43 0,131 150 0,-146-165 0,1-1 0,0 0 0,21 12 0,-20-14 0,0 1 0,-1 1 0,21 19 0,153 187 0,-171-194 0,302 361 0,-282-330 0,62 115 0,-34-51 0,-51-93 0,-2 1 0,0 0 0,-3 1 0,0 0 0,-2 1 0,-1 0 0,-1 1 0,4 36 0,12 68 0,-15-98 0,-2 1 0,4 62 0,-10 582 0,-3-309 0,4-329 0,10 56 0,2 33 0,-18 56 0,1-158 0,-1-1 0,-1 0 0,-2 0 0,-13 35 0,-58 137 0,68-180 0,-2-1 0,0 0 0,-1 0 0,-1-1 0,-1-1 0,-31 31 0,12-18 0,-1-2 0,-62 43 0,57-49 0,-1-1 0,-1-2 0,-73 25 0,-139 27 0,120-42 0,22-9 0,67-12 0,-83 9 0,-18-16 0,78-4 0,-116 16 0,100-6 0,0-4 0,-115-6 0,58-2 0,-1129 3 0,1251-1 0,1-1 0,-1 0 0,0-2 0,1 0 0,0-1 0,0 0 0,0-2 0,0 0 0,-22-14 0,6 1 0,1-1 0,1-2 0,-43-40 0,53 39 0,1 0 0,1-2 0,1 0 0,-18-34 0,-13-16 0,22 34 0,2-1 0,2-2 0,2 0 0,1-2 0,-23-82 0,33 93 0,-6-13 0,3-2 0,2 0 0,2 0 0,2-1 0,-1-54 0,-3-49 0,-1 4 0,11 104 0,-9-48 0,4 48 0,0-50 0,8-1215 0,1 1282 0,1 0 0,6-29 0,-3 29 0,2-58 0,-5 54 0,1-1 0,2 0 0,2 1 0,11-36 0,10-40 0,-8 34 0,3 1 0,3 1 0,59-112 0,-69 149 0,27-36 0,-32 54 0,0 0 0,13-29 0,-17 31 0,0 0 0,2 0 0,0 1 0,0 0 0,2 0 0,15-16 0,2 4 0,61-47 0,-35 29 0,-33 26 0,47-31 0,-19 24 0,1 3 0,103-34 0,-92 36 0,125-39 0,-91 36 0,109-34 0,-179 50 0,0 1 0,1 2 0,0 0 0,1 2 0,28-1 0,143 6 0,-79 2 0,-52-4 0,-43-1 0,1 1 0,0 1 0,-1 1 0,1 1 0,-1 2 0,0 0 0,30 10 0,-5 5 0,-15-7 0,55 29 0,-75-32 0,-9-5 0,-1 0 0,1-1 0,0 0 0,0 0 0,10 3 0,-15-6 0,1 1 0,-1-1 0,1 0 0,-1 0 0,0 0 0,1 0 0,-1 0 0,1 0 0,-1 0 0,0 0 0,1-1 0,-1 1 0,0 0 0,1-1 0,-1 1 0,0-1 0,0 0 0,1 1 0,-1-1 0,0 0 0,0 0 0,0 0 0,0 0 0,0 0 0,0 0 0,0 0 0,0 0 0,0 0 0,-1 0 0,1-1 0,0 1 0,0-1 0,4-12 10,-1 1-1,0-1 1,-1 0-1,0 0 1,-1-1-1,0-19 1,5-24-1442,-2 29-5394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5:41.360"/>
    </inkml:context>
    <inkml:brush xml:id="br0">
      <inkml:brushProperty name="width" value="0.025" units="cm"/>
      <inkml:brushProperty name="height" value="0.025" units="cm"/>
      <inkml:brushProperty name="color" value="#E71224"/>
    </inkml:brush>
  </inkml:definitions>
  <inkml:trace contextRef="#ctx0" brushRef="#br0">3151 504 24575,'-47'0'0,"15"-2"0,0 2 0,0 1 0,0 1 0,1 2 0,-1 1 0,1 2 0,-40 13 0,-197 99 0,151-50 0,3 4 0,-134 115 0,153-114 0,-100 74 0,-207 165 0,159-85 0,102-89 0,55-54 0,-100 126 0,161-174 0,1 0 0,2 2 0,-27 62 0,-19 37 0,-183 267 0,180-272 0,-65 170 0,126-275 0,1 1 0,1 0 0,-7 53 0,-1 96 0,12-110 0,-4 497 0,11-322 0,-3 531 0,2-738 0,1-1 0,3-1 0,11 44 0,-9-42 0,0 0 0,3 69 0,-10-71 0,2 0 0,0 0 0,3 0 0,0 0 0,3-1 0,0 0 0,2-1 0,25 52 0,-22-55 0,0-1 0,2 0 0,0-1 0,2-1 0,1-1 0,31 32 0,-13-12 0,-31-36 0,0-1 0,1 0 0,0 1 0,16 13 0,24 15 0,-29-21 0,1-1 0,0-1 0,1-1 0,41 20 0,13-2 0,2-3 0,1-4 0,97 17 0,-121-31 0,-4-1 0,1-1 0,54 1 0,-57-6 0,1 2 0,51 12 0,-50-7 0,88 6 0,667-13 0,-398-6 0,1652 3 0,-2026 1 0,60 12 0,-58-7 0,57 2 0,1808-7 0,-887-3 0,-982-1 0,0-1 0,0-2 0,0-1 0,-1-1 0,0-1 0,0-2 0,52-28 0,-40 15 0,-1-2 0,64-54 0,-15 10 0,-79 62 0,-1-1 0,0 0 0,0 0 0,-1-1 0,-1 0 0,1 0 0,-2 0 0,1-1 0,-1 0 0,-1-1 0,0 1 0,-1-1 0,6-24 0,0 10 0,1 0 0,2 1 0,24-39 0,-22 40 0,-1 0 0,0-1 0,17-51 0,7-86 0,-15 53 0,-3 14 0,7-105 0,4-460 0,-33 500 0,5-252 0,10 258 0,1-65 0,-14 90 0,19-131 0,-11 144 0,-8-155 0,-3 108 0,3-828 0,2 961 0,10-59 0,-6 56 0,2-45 0,-7 45 0,-3-205 0,-1 223 0,-1 0 0,0 0 0,-1 0 0,0 1 0,-1 0 0,-1 0 0,-1 0 0,1 1 0,-13-16 0,-28-52 0,-51-101 0,82 152 0,-2 0 0,0 1 0,-2 0 0,-1 2 0,-1 1 0,-42-37 0,45 43 0,-32-44 0,15 18 0,19 28 0,0 1 0,-1 0 0,0 2 0,-2 0 0,-21-11 0,12 7 0,-43-36 0,56 42 0,-1 1 0,0 1 0,0 0 0,-1 1 0,0 1 0,-27-8 0,0-2 0,-25-19 0,60 30 0,0 1 0,-1 0 0,0 1 0,0 0 0,-1 1 0,0 1 0,-18-5 0,-31-4 0,-77-27 0,-1-1 0,26 15 0,-187-17 0,123 18 0,104 13 0,-82-4 0,-40 0 0,87 5 0,10-1 0,49 5 0,-56 0 0,-2089 8 0,2132 3 0,1 4 0,0 2 0,0 2 0,1 4 0,-62 24 0,93-29 0,-43 24 0,-9 4 0,24-22 0,46-15 0,0 1 0,0 1 0,0 0 0,1 1 0,-18 9 0,-77 56-1365,83-57-5461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5:46.884"/>
    </inkml:context>
    <inkml:brush xml:id="br0">
      <inkml:brushProperty name="width" value="0.025" units="cm"/>
      <inkml:brushProperty name="height" value="0.025" units="cm"/>
      <inkml:brushProperty name="color" value="#E71224"/>
    </inkml:brush>
  </inkml:definitions>
  <inkml:trace contextRef="#ctx0" brushRef="#br0">2568 85 24575,'0'-1'0,"-1"0"0,1 0 0,-1 0 0,1 0 0,-1 0 0,0 0 0,0 0 0,0 0 0,1 0 0,-1 0 0,0 0 0,0 1 0,0-1 0,0 0 0,0 0 0,-1 1 0,1-1 0,0 1 0,0-1 0,-2 1 0,-29-12 0,26 10 0,-42-11 0,-1 1 0,0 2 0,-98-5 0,-154 14 0,138 4 0,43-5 0,55-1 0,-1 2 0,1 4 0,0 2 0,-85 18 0,44 1 0,65-16 0,0 1 0,0 3 0,-53 22 0,-30 13 0,41-18 0,64-20 0,0 1 0,0 0 0,1 1 0,0 1 0,-25 23 0,-75 81 0,87-85 0,-253 279 0,271-294 0,1 0 0,1 1 0,0 0 0,1 1 0,1 0 0,0 0 0,1 1 0,2 0 0,0 0 0,1 1 0,-4 29 0,1 19 0,3 0 0,5 70 0,0-110 0,0-6 0,0 5 0,0 1 0,2-1 0,1 0 0,1-1 0,9 33 0,88 220 0,-29-143 0,-20-44 0,-25-30 0,-23-50 0,0-1 0,1 0 0,0 0 0,1 0 0,0 0 0,0-1 0,1 0 0,1-1 0,0 1 0,13 11 0,15 7 0,-24-19 0,0 0 0,0 0 0,-2 2 0,1-1 0,-1 1 0,10 14 0,8 15 0,3-1 0,1-2 0,53 48 0,126 82 0,-181-148 0,1-3 0,60 25 0,-81-37 0,72 29 0,111 30 0,-121-47 0,-30-7 0,63 21 0,-50-13 0,0-2 0,1-2 0,61 5 0,-56-7 0,-39-7 0,0 0 0,30 1 0,-8-2 0,0 3 0,53 12 0,-54-8 0,0-3 0,57 3 0,215 15 0,-275-22 0,50 10 0,-5-1 0,-1-1 0,-29-3 0,71 0 0,-68-8 0,163-5 0,-176 1 0,0-2 0,83-22 0,-48 6 0,-38 13 0,-1-3 0,1-2 0,-2-1 0,0-2 0,69-41 0,-85 43 0,-2-1 0,0-1 0,-1-1 0,-1 0 0,0-2 0,-2 0 0,0-1 0,-1-1 0,20-36 0,101-201 0,-117 216 0,-1 0 0,-3-1 0,-1 0 0,-2-2 0,-2 0 0,8-70 0,-5 23 0,2-123 0,-4 81 0,-8 107 0,-2 1 0,-1-1 0,0 0 0,-3 0 0,0 0 0,-6-30 0,2 34 0,-5-28 0,-3 0 0,-2 1 0,-40-92 0,47 129 0,-1 0 0,-1 0 0,-21-22 0,22 27 0,1-1 0,-1 0 0,2-1 0,-1 0 0,1 0 0,1 0 0,-8-20 0,9 16 0,-1 1 0,0-1 0,-2 1 0,1 1 0,-1-1 0,-1 1 0,-1 1 0,-13-15 0,-8-2 0,-61-46 0,21 9 0,57 50 0,0 2 0,-2 0 0,1 1 0,-24-15 0,14 13 0,9 5 0,0 0 0,0 1 0,-1 1 0,-1 1 0,1 0 0,-1 1 0,-25-5 0,19 6 0,1-1 0,0-1 0,-28-13 0,33 12 0,0 1 0,-1 1 0,0 0 0,0 2 0,-33-5 0,-76-3 0,-62-1 0,160 12 0,1-2 0,-1-1 0,1-1 0,-32-10 0,3 1 0,33 10 0,0 1 0,0 1 0,-31 2 0,-25-2 0,77 1 3,0 0 0,-1 0 0,1 0 0,0 0 1,0-1-1,0 0 0,0 0 0,0 0 0,0 0 0,0-1 0,1 1 0,-1-1 0,1 0 0,0 0 0,-3-4 0,-42-58-276,28 34-868,11 19-5685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5:56.800"/>
    </inkml:context>
    <inkml:brush xml:id="br0">
      <inkml:brushProperty name="width" value="0.025" units="cm"/>
      <inkml:brushProperty name="height" value="0.025" units="cm"/>
      <inkml:brushProperty name="color" value="#E71224"/>
    </inkml:brush>
  </inkml:definitions>
  <inkml:trace contextRef="#ctx0" brushRef="#br0">0 1 24575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05.688"/>
    </inkml:context>
    <inkml:brush xml:id="br0">
      <inkml:brushProperty name="width" value="0.025" units="cm"/>
      <inkml:brushProperty name="height" value="0.025" units="cm"/>
      <inkml:brushProperty name="color" value="#E71224"/>
    </inkml:brush>
  </inkml:definitions>
  <inkml:trace contextRef="#ctx0" brushRef="#br0">1 0 24575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9/9/2024</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Aft>
                <a:spcPts val="600"/>
              </a:spcAft>
              <a:defRPr/>
            </a:pPr>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11</a:t>
            </a:fld>
            <a:endParaRPr lang="en-US" dirty="0"/>
          </a:p>
        </p:txBody>
      </p:sp>
    </p:spTree>
    <p:extLst>
      <p:ext uri="{BB962C8B-B14F-4D97-AF65-F5344CB8AC3E}">
        <p14:creationId xmlns:p14="http://schemas.microsoft.com/office/powerpoint/2010/main" val="2608393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9FF97E-B6B2-4BDC-BFFA-2548ADBB5909}" type="slidenum">
              <a:rPr lang="en-US"/>
              <a:pPr/>
              <a:t>20</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1745857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46C710-06D2-4A84-8B0C-CF547320143F}" type="slidenum">
              <a:rPr lang="en-US"/>
              <a:pPr/>
              <a:t>21</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2917595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46C710-06D2-4A84-8B0C-CF547320143F}" type="slidenum">
              <a:rPr lang="en-US"/>
              <a:pPr/>
              <a:t>22</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2256866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7C55FD74-FBAE-492D-B69A-B2903D3821CA}" type="slidenum">
              <a:rPr lang="en-US"/>
              <a:pPr>
                <a:defRPr/>
              </a:pPr>
              <a:t>23</a:t>
            </a:fld>
            <a:endParaRPr lang="en-US" dirty="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baseline="0" dirty="0"/>
          </a:p>
        </p:txBody>
      </p:sp>
    </p:spTree>
    <p:extLst>
      <p:ext uri="{BB962C8B-B14F-4D97-AF65-F5344CB8AC3E}">
        <p14:creationId xmlns:p14="http://schemas.microsoft.com/office/powerpoint/2010/main" val="1555397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2AC75C-3C3D-4182-AF64-35587DF35461}" type="slidenum">
              <a:rPr kumimoji="0" lang="en-US" sz="1200" b="0" i="0" u="none" strike="noStrike" kern="1200" cap="none" spc="0" normalizeH="0" baseline="0" noProof="0">
                <a:ln>
                  <a:noFill/>
                </a:ln>
                <a:solidFill>
                  <a:srgbClr val="000000"/>
                </a:solidFill>
                <a:effectLst/>
                <a:uLnTx/>
                <a:uFillTx/>
                <a:latin typeface="Corbe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Corbel"/>
              <a:ea typeface="+mn-ea"/>
              <a:cs typeface="+mn-cs"/>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4041483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2AC75C-3C3D-4182-AF64-35587DF35461}" type="slidenum">
              <a:rPr lang="en-US"/>
              <a:pPr/>
              <a:t>25</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3028308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7C55FD74-FBAE-492D-B69A-B2903D3821CA}" type="slidenum">
              <a:rPr lang="en-US"/>
              <a:pPr>
                <a:defRPr/>
              </a:pPr>
              <a:t>26</a:t>
            </a:fld>
            <a:endParaRPr lang="en-US" dirty="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baseline="0" dirty="0"/>
          </a:p>
        </p:txBody>
      </p:sp>
    </p:spTree>
    <p:extLst>
      <p:ext uri="{BB962C8B-B14F-4D97-AF65-F5344CB8AC3E}">
        <p14:creationId xmlns:p14="http://schemas.microsoft.com/office/powerpoint/2010/main" val="350234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4F82C1-C65A-488A-83F2-F4C6E0AD699F}" type="slidenum">
              <a:rPr lang="en-US"/>
              <a:pPr/>
              <a:t>27</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193260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4F82C1-C65A-488A-83F2-F4C6E0AD699F}" type="slidenum">
              <a:rPr lang="en-US"/>
              <a:pPr/>
              <a:t>28</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3079667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29</a:t>
            </a:fld>
            <a:endParaRPr lang="en-US" dirty="0"/>
          </a:p>
        </p:txBody>
      </p:sp>
    </p:spTree>
    <p:extLst>
      <p:ext uri="{BB962C8B-B14F-4D97-AF65-F5344CB8AC3E}">
        <p14:creationId xmlns:p14="http://schemas.microsoft.com/office/powerpoint/2010/main" val="1287942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67A58F89-8145-4FEA-A296-4377BF85AC74}" type="slidenum">
              <a:rPr lang="en-US"/>
              <a:pPr>
                <a:defRPr/>
              </a:pPr>
              <a:t>12</a:t>
            </a:fld>
            <a:endParaRPr lang="en-US" dirty="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2430693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30</a:t>
            </a:fld>
            <a:endParaRPr lang="en-US" dirty="0"/>
          </a:p>
        </p:txBody>
      </p:sp>
    </p:spTree>
    <p:extLst>
      <p:ext uri="{BB962C8B-B14F-4D97-AF65-F5344CB8AC3E}">
        <p14:creationId xmlns:p14="http://schemas.microsoft.com/office/powerpoint/2010/main" val="3491410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AF75B3-317D-40B0-AED8-889D7AE11A0E}" type="slidenum">
              <a:rPr lang="en-US"/>
              <a:pPr/>
              <a:t>31</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2817077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7C55FD74-FBAE-492D-B69A-B2903D3821CA}" type="slidenum">
              <a:rPr lang="en-US"/>
              <a:pPr>
                <a:defRPr/>
              </a:pPr>
              <a:t>32</a:t>
            </a:fld>
            <a:endParaRPr lang="en-US" dirty="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baseline="0" dirty="0"/>
          </a:p>
        </p:txBody>
      </p:sp>
    </p:spTree>
    <p:extLst>
      <p:ext uri="{BB962C8B-B14F-4D97-AF65-F5344CB8AC3E}">
        <p14:creationId xmlns:p14="http://schemas.microsoft.com/office/powerpoint/2010/main" val="2120344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33</a:t>
            </a:fld>
            <a:endParaRPr lang="en-US" dirty="0"/>
          </a:p>
        </p:txBody>
      </p:sp>
    </p:spTree>
    <p:extLst>
      <p:ext uri="{BB962C8B-B14F-4D97-AF65-F5344CB8AC3E}">
        <p14:creationId xmlns:p14="http://schemas.microsoft.com/office/powerpoint/2010/main" val="2921903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34</a:t>
            </a:fld>
            <a:endParaRPr lang="en-US" dirty="0"/>
          </a:p>
        </p:txBody>
      </p:sp>
    </p:spTree>
    <p:extLst>
      <p:ext uri="{BB962C8B-B14F-4D97-AF65-F5344CB8AC3E}">
        <p14:creationId xmlns:p14="http://schemas.microsoft.com/office/powerpoint/2010/main" val="2557308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p>
            <a:pPr>
              <a:defRPr/>
            </a:pPr>
            <a:fld id="{194AAD0B-9AA4-4CDE-BE62-E125CAD256A0}" type="slidenum">
              <a:rPr lang="en-US"/>
              <a:pPr>
                <a:defRPr/>
              </a:pPr>
              <a:t>41</a:t>
            </a:fld>
            <a:endParaRPr lang="en-US" dirty="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33237" fontAlgn="base">
              <a:spcBef>
                <a:spcPct val="30000"/>
              </a:spcBef>
              <a:spcAft>
                <a:spcPct val="0"/>
              </a:spcAft>
              <a:defRPr/>
            </a:pPr>
            <a:endParaRPr lang="en-US" dirty="0"/>
          </a:p>
        </p:txBody>
      </p:sp>
    </p:spTree>
    <p:extLst>
      <p:ext uri="{BB962C8B-B14F-4D97-AF65-F5344CB8AC3E}">
        <p14:creationId xmlns:p14="http://schemas.microsoft.com/office/powerpoint/2010/main" val="1273011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p>
            <a:pPr>
              <a:defRPr/>
            </a:pPr>
            <a:fld id="{194AAD0B-9AA4-4CDE-BE62-E125CAD256A0}" type="slidenum">
              <a:rPr lang="en-US"/>
              <a:pPr>
                <a:defRPr/>
              </a:pPr>
              <a:t>42</a:t>
            </a:fld>
            <a:endParaRPr lang="en-US" dirty="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33237" fontAlgn="base">
              <a:spcBef>
                <a:spcPct val="30000"/>
              </a:spcBef>
              <a:spcAft>
                <a:spcPct val="0"/>
              </a:spcAft>
              <a:defRPr/>
            </a:pPr>
            <a:endParaRPr lang="en-US" dirty="0"/>
          </a:p>
        </p:txBody>
      </p:sp>
    </p:spTree>
    <p:extLst>
      <p:ext uri="{BB962C8B-B14F-4D97-AF65-F5344CB8AC3E}">
        <p14:creationId xmlns:p14="http://schemas.microsoft.com/office/powerpoint/2010/main" val="3830959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43</a:t>
            </a:fld>
            <a:endParaRPr lang="en-US" dirty="0"/>
          </a:p>
        </p:txBody>
      </p:sp>
    </p:spTree>
    <p:extLst>
      <p:ext uri="{BB962C8B-B14F-4D97-AF65-F5344CB8AC3E}">
        <p14:creationId xmlns:p14="http://schemas.microsoft.com/office/powerpoint/2010/main" val="1420258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44</a:t>
            </a:fld>
            <a:endParaRPr lang="en-US" dirty="0"/>
          </a:p>
        </p:txBody>
      </p:sp>
    </p:spTree>
    <p:extLst>
      <p:ext uri="{BB962C8B-B14F-4D97-AF65-F5344CB8AC3E}">
        <p14:creationId xmlns:p14="http://schemas.microsoft.com/office/powerpoint/2010/main" val="14202585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0FC7BE-3EB8-48A6-BF21-0E15949418DD}" type="slidenum">
              <a:rPr lang="en-US" smtClean="0"/>
              <a:pPr/>
              <a:t>45</a:t>
            </a:fld>
            <a:endParaRPr lang="en-US"/>
          </a:p>
        </p:txBody>
      </p:sp>
    </p:spTree>
    <p:extLst>
      <p:ext uri="{BB962C8B-B14F-4D97-AF65-F5344CB8AC3E}">
        <p14:creationId xmlns:p14="http://schemas.microsoft.com/office/powerpoint/2010/main" val="3672638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7AB45-2F07-4434-B41A-B00A81C83702}" type="slidenum">
              <a:rPr lang="en-US"/>
              <a:pPr/>
              <a:t>13</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3997145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0FC7BE-3EB8-48A6-BF21-0E15949418DD}" type="slidenum">
              <a:rPr lang="en-US" smtClean="0"/>
              <a:pPr/>
              <a:t>46</a:t>
            </a:fld>
            <a:endParaRPr lang="en-US"/>
          </a:p>
        </p:txBody>
      </p:sp>
    </p:spTree>
    <p:extLst>
      <p:ext uri="{BB962C8B-B14F-4D97-AF65-F5344CB8AC3E}">
        <p14:creationId xmlns:p14="http://schemas.microsoft.com/office/powerpoint/2010/main" val="31292358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47</a:t>
            </a:fld>
            <a:endParaRPr lang="en-US" dirty="0"/>
          </a:p>
        </p:txBody>
      </p:sp>
    </p:spTree>
    <p:extLst>
      <p:ext uri="{BB962C8B-B14F-4D97-AF65-F5344CB8AC3E}">
        <p14:creationId xmlns:p14="http://schemas.microsoft.com/office/powerpoint/2010/main" val="3701569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48</a:t>
            </a:fld>
            <a:endParaRPr lang="en-US" dirty="0"/>
          </a:p>
        </p:txBody>
      </p:sp>
    </p:spTree>
    <p:extLst>
      <p:ext uri="{BB962C8B-B14F-4D97-AF65-F5344CB8AC3E}">
        <p14:creationId xmlns:p14="http://schemas.microsoft.com/office/powerpoint/2010/main" val="3701569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7C55FD74-FBAE-492D-B69A-B2903D3821CA}" type="slidenum">
              <a:rPr lang="en-US"/>
              <a:pPr>
                <a:defRPr/>
              </a:pPr>
              <a:t>14</a:t>
            </a:fld>
            <a:endParaRPr lang="en-US" dirty="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baseline="0" dirty="0"/>
          </a:p>
        </p:txBody>
      </p:sp>
    </p:spTree>
    <p:extLst>
      <p:ext uri="{BB962C8B-B14F-4D97-AF65-F5344CB8AC3E}">
        <p14:creationId xmlns:p14="http://schemas.microsoft.com/office/powerpoint/2010/main" val="2821421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Aft>
                <a:spcPts val="600"/>
              </a:spcAft>
              <a:defRPr/>
            </a:pPr>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15</a:t>
            </a:fld>
            <a:endParaRPr lang="en-US" dirty="0"/>
          </a:p>
        </p:txBody>
      </p:sp>
    </p:spTree>
    <p:extLst>
      <p:ext uri="{BB962C8B-B14F-4D97-AF65-F5344CB8AC3E}">
        <p14:creationId xmlns:p14="http://schemas.microsoft.com/office/powerpoint/2010/main" val="2608393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67A58F89-8145-4FEA-A296-4377BF85AC74}" type="slidenum">
              <a:rPr lang="en-US"/>
              <a:pPr>
                <a:defRPr/>
              </a:pPr>
              <a:t>16</a:t>
            </a:fld>
            <a:endParaRPr lang="en-US" dirty="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2430693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CBBD5B-EA0C-4450-900B-864571C15F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6899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6B60A8-57FD-44D6-8C3B-7B6E1597021D}" type="slidenum">
              <a:rPr lang="en-US"/>
              <a:pPr/>
              <a:t>18</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xfrm>
            <a:off x="914400" y="4344025"/>
            <a:ext cx="5029200" cy="4114488"/>
          </a:xfrm>
        </p:spPr>
        <p:txBody>
          <a:bodyPr/>
          <a:lstStyle/>
          <a:p>
            <a:endParaRPr lang="en-US" dirty="0"/>
          </a:p>
        </p:txBody>
      </p:sp>
    </p:spTree>
    <p:extLst>
      <p:ext uri="{BB962C8B-B14F-4D97-AF65-F5344CB8AC3E}">
        <p14:creationId xmlns:p14="http://schemas.microsoft.com/office/powerpoint/2010/main" val="1906216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6B60A8-57FD-44D6-8C3B-7B6E1597021D}" type="slidenum">
              <a:rPr lang="en-US"/>
              <a:pPr/>
              <a:t>19</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xfrm>
            <a:off x="914400" y="4344025"/>
            <a:ext cx="5029200" cy="4114488"/>
          </a:xfrm>
        </p:spPr>
        <p:txBody>
          <a:bodyPr/>
          <a:lstStyle/>
          <a:p>
            <a:endParaRPr lang="en-US" dirty="0"/>
          </a:p>
        </p:txBody>
      </p:sp>
    </p:spTree>
    <p:extLst>
      <p:ext uri="{BB962C8B-B14F-4D97-AF65-F5344CB8AC3E}">
        <p14:creationId xmlns:p14="http://schemas.microsoft.com/office/powerpoint/2010/main" val="1270558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654" y="1447801"/>
            <a:ext cx="8823360" cy="3329581"/>
          </a:xfrm>
        </p:spPr>
        <p:txBody>
          <a:bodyPr anchor="b"/>
          <a:lstStyle>
            <a:lvl1pPr>
              <a:defRPr sz="7198"/>
            </a:lvl1pPr>
          </a:lstStyle>
          <a:p>
            <a:r>
              <a:rPr lang="en-US"/>
              <a:t>Click to edit Master title style</a:t>
            </a:r>
            <a:endParaRPr lang="en-US" dirty="0"/>
          </a:p>
        </p:txBody>
      </p:sp>
      <p:sp>
        <p:nvSpPr>
          <p:cNvPr id="3" name="Subtitle 2"/>
          <p:cNvSpPr>
            <a:spLocks noGrp="1"/>
          </p:cNvSpPr>
          <p:nvPr>
            <p:ph type="subTitle" idx="1"/>
          </p:nvPr>
        </p:nvSpPr>
        <p:spPr>
          <a:xfrm>
            <a:off x="1154654" y="4777380"/>
            <a:ext cx="8823360" cy="861420"/>
          </a:xfrm>
        </p:spPr>
        <p:txBody>
          <a:bodyPr anchor="t"/>
          <a:lstStyle>
            <a:lvl1pPr marL="0" indent="0" algn="l">
              <a:buNone/>
              <a:defRPr cap="all">
                <a:solidFill>
                  <a:schemeClr val="bg2">
                    <a:lumMod val="40000"/>
                    <a:lumOff val="6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0509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6" y="4800587"/>
            <a:ext cx="8823359"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654" y="685800"/>
            <a:ext cx="8823360"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5" y="5367325"/>
            <a:ext cx="882335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9/9/2024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09060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4" y="1447800"/>
            <a:ext cx="8823361" cy="1981200"/>
          </a:xfrm>
        </p:spPr>
        <p:txBody>
          <a:bodyPr/>
          <a:lstStyle>
            <a:lvl1pPr>
              <a:defRPr sz="4799"/>
            </a:lvl1pPr>
          </a:lstStyle>
          <a:p>
            <a:r>
              <a:rPr lang="en-US"/>
              <a:t>Click to edit Master title style</a:t>
            </a:r>
            <a:endParaRPr lang="en-US" dirty="0"/>
          </a:p>
        </p:txBody>
      </p:sp>
      <p:sp>
        <p:nvSpPr>
          <p:cNvPr id="8" name="Text Placeholder 3"/>
          <p:cNvSpPr>
            <a:spLocks noGrp="1"/>
          </p:cNvSpPr>
          <p:nvPr>
            <p:ph type="body" sz="half" idx="2"/>
          </p:nvPr>
        </p:nvSpPr>
        <p:spPr>
          <a:xfrm>
            <a:off x="1154654" y="3657600"/>
            <a:ext cx="8823361" cy="23622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877042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391" y="1447800"/>
            <a:ext cx="7997232" cy="2323374"/>
          </a:xfrm>
        </p:spPr>
        <p:txBody>
          <a:bodyPr/>
          <a:lstStyle>
            <a:lvl1pPr>
              <a:defRPr sz="4799"/>
            </a:lvl1pPr>
          </a:lstStyle>
          <a:p>
            <a:r>
              <a:rPr lang="en-US"/>
              <a:t>Click to edit Master title style</a:t>
            </a:r>
            <a:endParaRPr lang="en-US" dirty="0"/>
          </a:p>
        </p:txBody>
      </p:sp>
      <p:sp>
        <p:nvSpPr>
          <p:cNvPr id="11" name="Text Placeholder 3"/>
          <p:cNvSpPr>
            <a:spLocks noGrp="1"/>
          </p:cNvSpPr>
          <p:nvPr>
            <p:ph type="body" sz="half" idx="14"/>
          </p:nvPr>
        </p:nvSpPr>
        <p:spPr>
          <a:xfrm>
            <a:off x="1929898" y="3771174"/>
            <a:ext cx="7277753"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654" y="4350657"/>
            <a:ext cx="8823361" cy="16764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
        <p:nvSpPr>
          <p:cNvPr id="12" name="TextBox 11"/>
          <p:cNvSpPr txBox="1"/>
          <p:nvPr/>
        </p:nvSpPr>
        <p:spPr>
          <a:xfrm>
            <a:off x="898061" y="971253"/>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
        <p:nvSpPr>
          <p:cNvPr id="15" name="TextBox 14"/>
          <p:cNvSpPr txBox="1"/>
          <p:nvPr/>
        </p:nvSpPr>
        <p:spPr>
          <a:xfrm>
            <a:off x="9328060" y="2613787"/>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Tree>
    <p:extLst>
      <p:ext uri="{BB962C8B-B14F-4D97-AF65-F5344CB8AC3E}">
        <p14:creationId xmlns:p14="http://schemas.microsoft.com/office/powerpoint/2010/main" val="1423624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653" y="3124201"/>
            <a:ext cx="8823362" cy="1653180"/>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1" cy="860400"/>
          </a:xfrm>
        </p:spPr>
        <p:txBody>
          <a:bodyPr anchor="t"/>
          <a:lstStyle>
            <a:lvl1pPr marL="0" indent="0" algn="l">
              <a:buNone/>
              <a:defRPr sz="1999" cap="none">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178237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32782" y="1981200"/>
            <a:ext cx="294609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293" y="2667000"/>
            <a:ext cx="2926588"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2648" y="1981200"/>
            <a:ext cx="2935476"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2097" y="2667000"/>
            <a:ext cx="2946027"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1981200"/>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2845" y="2667000"/>
            <a:ext cx="2931349"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7" name="Straight Connector 16"/>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9/9/2024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059973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52293" y="4250949"/>
            <a:ext cx="293928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293" y="2209800"/>
            <a:ext cx="293928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293" y="4827212"/>
            <a:ext cx="2939284"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8363" y="4250949"/>
            <a:ext cx="2929762"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8362" y="2209800"/>
            <a:ext cx="292976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7009" y="4827211"/>
            <a:ext cx="293364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4250949"/>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2844" y="2209800"/>
            <a:ext cx="2931349"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2720" y="4827209"/>
            <a:ext cx="293523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9" name="Straight Connector 18"/>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9/9/2024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4224867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2579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2050" y="430214"/>
            <a:ext cx="1752145"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294" y="887414"/>
            <a:ext cx="7421216"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48330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3F41C87-7AD9-4845-A077-840E4A0F3F06}" type="datetimeFigureOut">
              <a:rPr lang="en-US" smtClean="0"/>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5395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656" y="2861734"/>
            <a:ext cx="8823359" cy="1915647"/>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0" cy="860400"/>
          </a:xfrm>
        </p:spPr>
        <p:txBody>
          <a:bodyPr anchor="t"/>
          <a:lstStyle>
            <a:lvl1pPr marL="0" indent="0" algn="l">
              <a:buNone/>
              <a:defRPr sz="1999" cap="all">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1099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025" y="2060576"/>
            <a:ext cx="4395194" cy="4195763"/>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3021" y="2056093"/>
            <a:ext cx="4395196" cy="4200245"/>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F41C87-7AD9-4845-A077-840E4A0F3F06}" type="datetimeFigureOut">
              <a:rPr lang="en-US" smtClean="0"/>
              <a:t>9/9/2024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4735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026" y="1905000"/>
            <a:ext cx="4395193"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025"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3023" y="1905000"/>
            <a:ext cx="439519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3023"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F41C87-7AD9-4845-A077-840E4A0F3F06}" type="datetimeFigureOut">
              <a:rPr lang="en-US" smtClean="0"/>
              <a:t>9/9/2024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03055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3F41C87-7AD9-4845-A077-840E4A0F3F06}" type="datetimeFigureOut">
              <a:rPr lang="en-US" smtClean="0"/>
              <a:t>9/9/2024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18516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3F41C87-7AD9-4845-A077-840E4A0F3F06}" type="datetimeFigureOut">
              <a:rPr lang="en-US" smtClean="0"/>
              <a:t>9/9/2024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44828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2" y="1447800"/>
            <a:ext cx="3400178" cy="1447800"/>
          </a:xfrm>
        </p:spPr>
        <p:txBody>
          <a:bodyPr anchor="b"/>
          <a:lstStyle>
            <a:lvl1pPr algn="l">
              <a:defRPr sz="2399" b="0"/>
            </a:lvl1pPr>
          </a:lstStyle>
          <a:p>
            <a:r>
              <a:rPr lang="en-US"/>
              <a:t>Click to edit Master title style</a:t>
            </a:r>
            <a:endParaRPr lang="en-US" dirty="0"/>
          </a:p>
        </p:txBody>
      </p:sp>
      <p:sp>
        <p:nvSpPr>
          <p:cNvPr id="3" name="Content Placeholder 2"/>
          <p:cNvSpPr>
            <a:spLocks noGrp="1"/>
          </p:cNvSpPr>
          <p:nvPr>
            <p:ph idx="1"/>
          </p:nvPr>
        </p:nvSpPr>
        <p:spPr>
          <a:xfrm>
            <a:off x="4783370" y="1447800"/>
            <a:ext cx="5194644" cy="4572000"/>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653" y="3129281"/>
            <a:ext cx="3400177" cy="2895599"/>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3F41C87-7AD9-4845-A077-840E4A0F3F06}" type="datetimeFigureOut">
              <a:rPr lang="en-US" smtClean="0"/>
              <a:t>9/9/2024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61021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606" y="1854192"/>
            <a:ext cx="5091580" cy="1574808"/>
          </a:xfrm>
        </p:spPr>
        <p:txBody>
          <a:bodyPr anchor="b">
            <a:normAutofit/>
          </a:bodyPr>
          <a:lstStyle>
            <a:lvl1pPr algn="l">
              <a:defRPr sz="35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7736" y="1143000"/>
            <a:ext cx="3199567"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4" y="3657600"/>
            <a:ext cx="5083655" cy="1371600"/>
          </a:xfrm>
        </p:spPr>
        <p:txBody>
          <a:bodyPr>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9/9/2024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69185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4035961"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522016" cy="2365453"/>
          </a:xfrm>
          <a:prstGeom prst="rect">
            <a:avLst/>
          </a:prstGeom>
        </p:spPr>
      </p:pic>
      <p:sp>
        <p:nvSpPr>
          <p:cNvPr id="16" name="Oval 15"/>
          <p:cNvSpPr/>
          <p:nvPr/>
        </p:nvSpPr>
        <p:spPr>
          <a:xfrm>
            <a:off x="8606770" y="1676400"/>
            <a:ext cx="2818666"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7330" y="1"/>
            <a:ext cx="1602969"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3637" y="6096000"/>
            <a:ext cx="993475" cy="762000"/>
          </a:xfrm>
          <a:prstGeom prst="rect">
            <a:avLst/>
          </a:prstGeom>
        </p:spPr>
      </p:pic>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5943" y="452718"/>
            <a:ext cx="9402274"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025" y="2052919"/>
            <a:ext cx="894421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2866" y="1790741"/>
            <a:ext cx="990599" cy="30472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3F41C87-7AD9-4845-A077-840E4A0F3F06}" type="datetimeFigureOut">
              <a:rPr lang="en-US" smtClean="0"/>
              <a:pPr/>
              <a:t>9/9/2024</a:t>
            </a:fld>
            <a:endParaRPr lang="en-US" dirty="0"/>
          </a:p>
        </p:txBody>
      </p:sp>
      <p:sp>
        <p:nvSpPr>
          <p:cNvPr id="5" name="Footer Placeholder 4"/>
          <p:cNvSpPr>
            <a:spLocks noGrp="1"/>
          </p:cNvSpPr>
          <p:nvPr>
            <p:ph type="ftr" sz="quarter" idx="3"/>
          </p:nvPr>
        </p:nvSpPr>
        <p:spPr>
          <a:xfrm rot="5400000">
            <a:off x="8948740" y="3225337"/>
            <a:ext cx="3859795" cy="304722"/>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49844" y="295730"/>
            <a:ext cx="837981" cy="767687"/>
          </a:xfrm>
          <a:prstGeom prst="rect">
            <a:avLst/>
          </a:prstGeom>
        </p:spPr>
        <p:txBody>
          <a:bodyPr vert="horz" lIns="91440" tIns="45720" rIns="91440" bIns="45720" rtlCol="0" anchor="b"/>
          <a:lstStyle>
            <a:lvl1pPr algn="ctr">
              <a:defRPr sz="2799" b="0" i="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75982195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customXml" Target="../ink/ink2.xml"/><Relationship Id="rId4" Type="http://schemas.openxmlformats.org/officeDocument/2006/relationships/image" Target="../media/image9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customXml" Target="../ink/ink4.xml"/><Relationship Id="rId4" Type="http://schemas.openxmlformats.org/officeDocument/2006/relationships/image" Target="../media/image9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customXml" Target="../ink/ink8.xml"/><Relationship Id="rId3" Type="http://schemas.openxmlformats.org/officeDocument/2006/relationships/image" Target="../media/image3.png"/><Relationship Id="rId7" Type="http://schemas.openxmlformats.org/officeDocument/2006/relationships/customXml" Target="../ink/ink5.xml"/><Relationship Id="rId12"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emf"/><Relationship Id="rId11" Type="http://schemas.openxmlformats.org/officeDocument/2006/relationships/customXml" Target="../ink/ink7.xml"/><Relationship Id="rId5" Type="http://schemas.openxmlformats.org/officeDocument/2006/relationships/image" Target="../media/image5.png"/><Relationship Id="rId10" Type="http://schemas.openxmlformats.org/officeDocument/2006/relationships/image" Target="../media/image25.png"/><Relationship Id="rId4" Type="http://schemas.openxmlformats.org/officeDocument/2006/relationships/image" Target="../media/image4.png"/><Relationship Id="rId9" Type="http://schemas.openxmlformats.org/officeDocument/2006/relationships/customXml" Target="../ink/ink6.xml"/><Relationship Id="rId14" Type="http://schemas.openxmlformats.org/officeDocument/2006/relationships/image" Target="../media/image27.png"/></Relationships>
</file>

<file path=ppt/slides/_rels/slide53.xml.rels><?xml version="1.0" encoding="UTF-8" standalone="yes"?>
<Relationships xmlns="http://schemas.openxmlformats.org/package/2006/relationships"><Relationship Id="rId8" Type="http://schemas.openxmlformats.org/officeDocument/2006/relationships/customXml" Target="../ink/ink12.xml"/><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customXml" Target="../ink/ink9.xml"/><Relationship Id="rId1" Type="http://schemas.openxmlformats.org/officeDocument/2006/relationships/slideLayout" Target="../slideLayouts/slideLayout2.xml"/><Relationship Id="rId6" Type="http://schemas.openxmlformats.org/officeDocument/2006/relationships/customXml" Target="../ink/ink11.xml"/><Relationship Id="rId5" Type="http://schemas.openxmlformats.org/officeDocument/2006/relationships/image" Target="../media/image28.png"/><Relationship Id="rId4" Type="http://schemas.openxmlformats.org/officeDocument/2006/relationships/customXml" Target="../ink/ink10.xml"/><Relationship Id="rId9" Type="http://schemas.openxmlformats.org/officeDocument/2006/relationships/customXml" Target="../ink/ink13.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customXml" Target="../ink/ink18.xml"/><Relationship Id="rId3" Type="http://schemas.openxmlformats.org/officeDocument/2006/relationships/customXml" Target="../ink/ink14.xml"/><Relationship Id="rId7" Type="http://schemas.openxmlformats.org/officeDocument/2006/relationships/customXml" Target="../ink/ink17.xml"/><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customXml" Target="../ink/ink16.xml"/><Relationship Id="rId5" Type="http://schemas.openxmlformats.org/officeDocument/2006/relationships/customXml" Target="../ink/ink15.xml"/><Relationship Id="rId4" Type="http://schemas.openxmlformats.org/officeDocument/2006/relationships/image" Target="../media/image27.png"/></Relationships>
</file>

<file path=ppt/slides/_rels/slide56.xml.rels><?xml version="1.0" encoding="UTF-8" standalone="yes"?>
<Relationships xmlns="http://schemas.openxmlformats.org/package/2006/relationships"><Relationship Id="rId8" Type="http://schemas.openxmlformats.org/officeDocument/2006/relationships/customXml" Target="../ink/ink23.xml"/><Relationship Id="rId7" Type="http://schemas.openxmlformats.org/officeDocument/2006/relationships/customXml" Target="../ink/ink22.xml"/><Relationship Id="rId2" Type="http://schemas.openxmlformats.org/officeDocument/2006/relationships/customXml" Target="../ink/ink19.xml"/><Relationship Id="rId1" Type="http://schemas.openxmlformats.org/officeDocument/2006/relationships/slideLayout" Target="../slideLayouts/slideLayout2.xml"/><Relationship Id="rId6" Type="http://schemas.openxmlformats.org/officeDocument/2006/relationships/customXml" Target="../ink/ink21.xml"/><Relationship Id="rId5" Type="http://schemas.openxmlformats.org/officeDocument/2006/relationships/customXml" Target="../ink/ink20.xml"/><Relationship Id="rId4" Type="http://schemas.openxmlformats.org/officeDocument/2006/relationships/image" Target="../media/image27.png"/><Relationship Id="rId9" Type="http://schemas.openxmlformats.org/officeDocument/2006/relationships/image" Target="../media/image32.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731322" y="609600"/>
            <a:ext cx="6186578" cy="1622321"/>
          </a:xfrm>
        </p:spPr>
        <p:txBody>
          <a:bodyPr vert="horz" lIns="91440" tIns="45720" rIns="91440" bIns="45720" rtlCol="0" anchor="t">
            <a:normAutofit/>
          </a:bodyPr>
          <a:lstStyle/>
          <a:p>
            <a:pPr defTabSz="457200"/>
            <a:r>
              <a:rPr lang="en-US" sz="4200" dirty="0">
                <a:solidFill>
                  <a:srgbClr val="EBEBEB"/>
                </a:solidFill>
              </a:rPr>
              <a:t>Chapter 1: Credit Basics, History and role</a:t>
            </a:r>
          </a:p>
        </p:txBody>
      </p:sp>
      <p:sp>
        <p:nvSpPr>
          <p:cNvPr id="2" name="TextBox 1">
            <a:extLst>
              <a:ext uri="{FF2B5EF4-FFF2-40B4-BE49-F238E27FC236}">
                <a16:creationId xmlns:a16="http://schemas.microsoft.com/office/drawing/2014/main" id="{2778FECF-67C0-4E2F-88CA-A22E86A869CF}"/>
              </a:ext>
            </a:extLst>
          </p:cNvPr>
          <p:cNvSpPr txBox="1"/>
          <p:nvPr/>
        </p:nvSpPr>
        <p:spPr>
          <a:xfrm>
            <a:off x="2055812" y="5556591"/>
            <a:ext cx="4321905" cy="953523"/>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dirty="0">
                <a:solidFill>
                  <a:srgbClr val="FFFFFF"/>
                </a:solidFill>
                <a:latin typeface="+mj-lt"/>
                <a:ea typeface="+mj-ea"/>
                <a:cs typeface="+mj-cs"/>
              </a:rPr>
              <a:t>Chapter 1</a:t>
            </a:r>
          </a:p>
          <a:p>
            <a:pPr>
              <a:spcBef>
                <a:spcPts val="1000"/>
              </a:spcBef>
              <a:buClr>
                <a:schemeClr val="bg2">
                  <a:lumMod val="40000"/>
                  <a:lumOff val="60000"/>
                </a:schemeClr>
              </a:buClr>
              <a:buSzPct val="80000"/>
            </a:pPr>
            <a:r>
              <a:rPr lang="en-US" dirty="0">
                <a:solidFill>
                  <a:srgbClr val="FFFFFF"/>
                </a:solidFill>
                <a:latin typeface="+mj-lt"/>
                <a:ea typeface="+mj-ea"/>
                <a:cs typeface="+mj-cs"/>
              </a:rPr>
              <a:t>“Credit Risk Management &amp; Analysis”</a:t>
            </a:r>
          </a:p>
        </p:txBody>
      </p:sp>
      <p:sp>
        <p:nvSpPr>
          <p:cNvPr id="2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4146"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Calculator, pen, compass, money and a paper with graphs printed on it">
            <a:extLst>
              <a:ext uri="{FF2B5EF4-FFF2-40B4-BE49-F238E27FC236}">
                <a16:creationId xmlns:a16="http://schemas.microsoft.com/office/drawing/2014/main" id="{9617D043-1A7C-AE2E-0D68-E6463EA00149}"/>
              </a:ext>
            </a:extLst>
          </p:cNvPr>
          <p:cNvPicPr>
            <a:picLocks noChangeAspect="1"/>
          </p:cNvPicPr>
          <p:nvPr/>
        </p:nvPicPr>
        <p:blipFill rotWithShape="1">
          <a:blip r:embed="rId7"/>
          <a:srcRect l="30315" r="26092" b="-2"/>
          <a:stretch/>
        </p:blipFill>
        <p:spPr>
          <a:xfrm>
            <a:off x="7227292" y="1"/>
            <a:ext cx="4961952"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pic>
        <p:nvPicPr>
          <p:cNvPr id="4" name="Picture 3">
            <a:extLst>
              <a:ext uri="{FF2B5EF4-FFF2-40B4-BE49-F238E27FC236}">
                <a16:creationId xmlns:a16="http://schemas.microsoft.com/office/drawing/2014/main" id="{CAAF4DF4-8FCF-5F65-61EC-F64E577A5721}"/>
              </a:ext>
            </a:extLst>
          </p:cNvPr>
          <p:cNvPicPr>
            <a:picLocks noChangeAspect="1"/>
          </p:cNvPicPr>
          <p:nvPr/>
        </p:nvPicPr>
        <p:blipFill>
          <a:blip r:embed="rId8"/>
          <a:stretch>
            <a:fillRect/>
          </a:stretch>
        </p:blipFill>
        <p:spPr>
          <a:xfrm>
            <a:off x="255366" y="4378744"/>
            <a:ext cx="1800446" cy="2240555"/>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b="1">
                <a:solidFill>
                  <a:srgbClr val="FFFFFF"/>
                </a:solidFill>
              </a:rPr>
              <a:t>One-Time Investment</a:t>
            </a:r>
            <a:br>
              <a:rPr lang="en-US" b="1">
                <a:solidFill>
                  <a:srgbClr val="FFFFFF"/>
                </a:solidFill>
              </a:rPr>
            </a:br>
            <a:endParaRPr lang="en-US">
              <a:solidFill>
                <a:srgbClr val="FFFFFF"/>
              </a:solidFill>
            </a:endParaRP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989012" y="2396727"/>
            <a:ext cx="8944211" cy="3484879"/>
          </a:xfrm>
        </p:spPr>
        <p:txBody>
          <a:bodyPr>
            <a:noAutofit/>
          </a:bodyPr>
          <a:lstStyle/>
          <a:p>
            <a:pPr marL="0" indent="0">
              <a:lnSpc>
                <a:spcPct val="90000"/>
              </a:lnSpc>
              <a:buNone/>
            </a:pPr>
            <a:r>
              <a:rPr lang="en-US" sz="1600" b="1" dirty="0"/>
              <a:t>Four Variables:</a:t>
            </a:r>
          </a:p>
          <a:p>
            <a:pPr>
              <a:lnSpc>
                <a:spcPct val="90000"/>
              </a:lnSpc>
              <a:buFont typeface="Wingdings" panose="05000000000000000000" pitchFamily="2" charset="2"/>
              <a:buChar char="Ø"/>
            </a:pPr>
            <a:r>
              <a:rPr lang="en-US" sz="1600" b="1" dirty="0"/>
              <a:t>Future Value (The expected money you will get in the future)</a:t>
            </a:r>
          </a:p>
          <a:p>
            <a:pPr>
              <a:lnSpc>
                <a:spcPct val="90000"/>
              </a:lnSpc>
              <a:buFont typeface="Wingdings" panose="05000000000000000000" pitchFamily="2" charset="2"/>
              <a:buChar char="Ø"/>
            </a:pPr>
            <a:r>
              <a:rPr lang="en-US" sz="1600" b="1" dirty="0"/>
              <a:t>Present Value (money you invest today)</a:t>
            </a:r>
          </a:p>
          <a:p>
            <a:pPr>
              <a:lnSpc>
                <a:spcPct val="90000"/>
              </a:lnSpc>
              <a:buFont typeface="Wingdings" panose="05000000000000000000" pitchFamily="2" charset="2"/>
              <a:buChar char="Ø"/>
            </a:pPr>
            <a:r>
              <a:rPr lang="en-US" sz="1600" b="1" dirty="0"/>
              <a:t>Interest Rate</a:t>
            </a:r>
          </a:p>
          <a:p>
            <a:pPr lvl="1">
              <a:lnSpc>
                <a:spcPct val="90000"/>
              </a:lnSpc>
              <a:buFont typeface="Wingdings" panose="05000000000000000000" pitchFamily="2" charset="2"/>
              <a:buChar char="Ø"/>
            </a:pPr>
            <a:r>
              <a:rPr lang="en-US" sz="1600" b="1" dirty="0"/>
              <a:t>Growth of your money</a:t>
            </a:r>
          </a:p>
          <a:p>
            <a:pPr lvl="1">
              <a:lnSpc>
                <a:spcPct val="90000"/>
              </a:lnSpc>
              <a:buFont typeface="Wingdings" panose="05000000000000000000" pitchFamily="2" charset="2"/>
              <a:buChar char="Ø"/>
            </a:pPr>
            <a:r>
              <a:rPr lang="en-US" sz="1600" b="1" dirty="0"/>
              <a:t>Discount Rate</a:t>
            </a:r>
          </a:p>
          <a:p>
            <a:pPr lvl="1">
              <a:lnSpc>
                <a:spcPct val="90000"/>
              </a:lnSpc>
              <a:buFont typeface="Wingdings" panose="05000000000000000000" pitchFamily="2" charset="2"/>
              <a:buChar char="Ø"/>
            </a:pPr>
            <a:r>
              <a:rPr lang="en-US" sz="1600" b="1" dirty="0"/>
              <a:t>Cost of Capital</a:t>
            </a:r>
          </a:p>
          <a:p>
            <a:pPr lvl="1">
              <a:lnSpc>
                <a:spcPct val="90000"/>
              </a:lnSpc>
              <a:buFont typeface="Wingdings" panose="05000000000000000000" pitchFamily="2" charset="2"/>
              <a:buChar char="Ø"/>
            </a:pPr>
            <a:r>
              <a:rPr lang="en-US" sz="1600" b="1" dirty="0"/>
              <a:t>Opportunity Cost</a:t>
            </a:r>
          </a:p>
          <a:p>
            <a:pPr lvl="1">
              <a:lnSpc>
                <a:spcPct val="90000"/>
              </a:lnSpc>
              <a:buFont typeface="Wingdings" panose="05000000000000000000" pitchFamily="2" charset="2"/>
              <a:buChar char="Ø"/>
            </a:pPr>
            <a:r>
              <a:rPr lang="en-US" sz="1600" b="1" dirty="0"/>
              <a:t>Holding Period Return (HPR)</a:t>
            </a:r>
          </a:p>
          <a:p>
            <a:pPr lvl="1">
              <a:lnSpc>
                <a:spcPct val="90000"/>
              </a:lnSpc>
              <a:buFont typeface="Wingdings" panose="05000000000000000000" pitchFamily="2" charset="2"/>
              <a:buChar char="Ø"/>
            </a:pPr>
            <a:r>
              <a:rPr lang="en-US" sz="1600" b="1" dirty="0"/>
              <a:t>Internal Rate of Return (IRR) or Rate of Return (ROR)</a:t>
            </a:r>
          </a:p>
          <a:p>
            <a:pPr>
              <a:lnSpc>
                <a:spcPct val="90000"/>
              </a:lnSpc>
              <a:buFont typeface="Wingdings" panose="05000000000000000000" pitchFamily="2" charset="2"/>
              <a:buChar char="Ø"/>
            </a:pPr>
            <a:r>
              <a:rPr lang="en-US" sz="1600" b="1" dirty="0"/>
              <a:t>Time</a:t>
            </a:r>
          </a:p>
          <a:p>
            <a:pPr marL="0" indent="0">
              <a:lnSpc>
                <a:spcPct val="90000"/>
              </a:lnSpc>
              <a:buNone/>
            </a:pPr>
            <a:endParaRPr lang="en-US" sz="1600" b="1" u="sng" dirty="0"/>
          </a:p>
          <a:p>
            <a:pPr marL="0" indent="0">
              <a:lnSpc>
                <a:spcPct val="90000"/>
              </a:lnSpc>
              <a:buNone/>
            </a:pPr>
            <a:r>
              <a:rPr lang="en-US" sz="1600" dirty="0"/>
              <a:t>	</a:t>
            </a:r>
          </a:p>
        </p:txBody>
      </p:sp>
      <p:pic>
        <p:nvPicPr>
          <p:cNvPr id="4" name="Picture 3">
            <a:extLst>
              <a:ext uri="{FF2B5EF4-FFF2-40B4-BE49-F238E27FC236}">
                <a16:creationId xmlns:a16="http://schemas.microsoft.com/office/drawing/2014/main" id="{E80F3B49-3FC3-F7AF-A1B7-B30893F29029}"/>
              </a:ext>
            </a:extLst>
          </p:cNvPr>
          <p:cNvPicPr>
            <a:picLocks noChangeAspect="1"/>
          </p:cNvPicPr>
          <p:nvPr/>
        </p:nvPicPr>
        <p:blipFill>
          <a:blip r:embed="rId2"/>
          <a:stretch>
            <a:fillRect/>
          </a:stretch>
        </p:blipFill>
        <p:spPr>
          <a:xfrm>
            <a:off x="8434754" y="2932510"/>
            <a:ext cx="2343150" cy="2616200"/>
          </a:xfrm>
          <a:prstGeom prst="rect">
            <a:avLst/>
          </a:prstGeom>
        </p:spPr>
      </p:pic>
    </p:spTree>
    <p:extLst>
      <p:ext uri="{BB962C8B-B14F-4D97-AF65-F5344CB8AC3E}">
        <p14:creationId xmlns:p14="http://schemas.microsoft.com/office/powerpoint/2010/main" val="42580857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p:cNvSpPr>
            <a:spLocks noGrp="1"/>
          </p:cNvSpPr>
          <p:nvPr>
            <p:ph type="title"/>
          </p:nvPr>
        </p:nvSpPr>
        <p:spPr>
          <a:xfrm>
            <a:off x="1103024" y="452718"/>
            <a:ext cx="8945192" cy="1400530"/>
          </a:xfrm>
        </p:spPr>
        <p:txBody>
          <a:bodyPr anchor="ctr">
            <a:normAutofit/>
          </a:bodyPr>
          <a:lstStyle/>
          <a:p>
            <a:r>
              <a:rPr lang="en-US" dirty="0">
                <a:solidFill>
                  <a:srgbClr val="FFFFFF"/>
                </a:solidFill>
              </a:rPr>
              <a:t>Calculating Future Value</a:t>
            </a:r>
          </a:p>
        </p:txBody>
      </p:sp>
      <p:sp>
        <p:nvSpPr>
          <p:cNvPr id="3" name="Content Placeholder 2"/>
          <p:cNvSpPr>
            <a:spLocks noGrp="1"/>
          </p:cNvSpPr>
          <p:nvPr>
            <p:ph idx="1"/>
          </p:nvPr>
        </p:nvSpPr>
        <p:spPr>
          <a:xfrm>
            <a:off x="1103024" y="2763520"/>
            <a:ext cx="8944211" cy="3484879"/>
          </a:xfrm>
        </p:spPr>
        <p:txBody>
          <a:bodyPr>
            <a:normAutofit/>
          </a:bodyPr>
          <a:lstStyle/>
          <a:p>
            <a:pPr marL="0" indent="0">
              <a:buNone/>
            </a:pPr>
            <a:r>
              <a:rPr lang="en-US" dirty="0"/>
              <a:t>What is the future value of $1,000 after 3 years if the interest rate is 5% compounded annually?</a:t>
            </a:r>
          </a:p>
          <a:p>
            <a:pPr marL="0" indent="0">
              <a:buNone/>
            </a:pPr>
            <a:endParaRPr lang="en-US"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B828FCF-C1C3-4C87-910E-3E868F7928AE}"/>
                  </a:ext>
                </a:extLst>
              </p14:cNvPr>
              <p14:cNvContentPartPr/>
              <p14:nvPr/>
            </p14:nvContentPartPr>
            <p14:xfrm>
              <a:off x="-269" y="6669582"/>
              <a:ext cx="5759" cy="1800"/>
            </p14:xfrm>
          </p:contentPart>
        </mc:Choice>
        <mc:Fallback xmlns="">
          <p:pic>
            <p:nvPicPr>
              <p:cNvPr id="4" name="Ink 3">
                <a:extLst>
                  <a:ext uri="{FF2B5EF4-FFF2-40B4-BE49-F238E27FC236}">
                    <a16:creationId xmlns:a16="http://schemas.microsoft.com/office/drawing/2014/main" id="{1B828FCF-C1C3-4C87-910E-3E868F7928AE}"/>
                  </a:ext>
                </a:extLst>
              </p:cNvPr>
              <p:cNvPicPr/>
              <p:nvPr/>
            </p:nvPicPr>
            <p:blipFill>
              <a:blip r:embed="rId4"/>
              <a:stretch>
                <a:fillRect/>
              </a:stretch>
            </p:blipFill>
            <p:spPr>
              <a:xfrm>
                <a:off x="-19466" y="6651582"/>
                <a:ext cx="43768"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0CB060A8-EB5F-429B-BE29-28EC2B8E7790}"/>
                  </a:ext>
                </a:extLst>
              </p14:cNvPr>
              <p14:cNvContentPartPr/>
              <p14:nvPr/>
            </p14:nvContentPartPr>
            <p14:xfrm>
              <a:off x="62715" y="6700174"/>
              <a:ext cx="76300" cy="15476"/>
            </p14:xfrm>
          </p:contentPart>
        </mc:Choice>
        <mc:Fallback xmlns="">
          <p:pic>
            <p:nvPicPr>
              <p:cNvPr id="5" name="Ink 4">
                <a:extLst>
                  <a:ext uri="{FF2B5EF4-FFF2-40B4-BE49-F238E27FC236}">
                    <a16:creationId xmlns:a16="http://schemas.microsoft.com/office/drawing/2014/main" id="{0CB060A8-EB5F-429B-BE29-28EC2B8E7790}"/>
                  </a:ext>
                </a:extLst>
              </p:cNvPr>
              <p:cNvPicPr/>
              <p:nvPr/>
            </p:nvPicPr>
            <p:blipFill>
              <a:blip r:embed="rId6"/>
              <a:stretch>
                <a:fillRect/>
              </a:stretch>
            </p:blipFill>
            <p:spPr>
              <a:xfrm>
                <a:off x="44720" y="6682179"/>
                <a:ext cx="111931" cy="51107"/>
              </a:xfrm>
              <a:prstGeom prst="rect">
                <a:avLst/>
              </a:prstGeom>
            </p:spPr>
          </p:pic>
        </mc:Fallback>
      </mc:AlternateContent>
    </p:spTree>
    <p:extLst>
      <p:ext uri="{BB962C8B-B14F-4D97-AF65-F5344CB8AC3E}">
        <p14:creationId xmlns:p14="http://schemas.microsoft.com/office/powerpoint/2010/main" val="38007543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72" name="Rectangle 3687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874" name="Rectangle 3687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87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6878" name="Freeform: Shape 3687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2290" name="Rectangle 2"/>
          <p:cNvSpPr>
            <a:spLocks noGrp="1" noChangeArrowheads="1"/>
          </p:cNvSpPr>
          <p:nvPr>
            <p:ph type="title"/>
          </p:nvPr>
        </p:nvSpPr>
        <p:spPr>
          <a:xfrm>
            <a:off x="1103024" y="452718"/>
            <a:ext cx="8945192" cy="1400530"/>
          </a:xfrm>
        </p:spPr>
        <p:txBody>
          <a:bodyPr anchor="ctr">
            <a:normAutofit/>
          </a:bodyPr>
          <a:lstStyle/>
          <a:p>
            <a:pPr eaLnBrk="1" hangingPunct="1">
              <a:defRPr/>
            </a:pPr>
            <a:r>
              <a:rPr lang="en-US" dirty="0">
                <a:solidFill>
                  <a:srgbClr val="FFFFFF"/>
                </a:solidFill>
              </a:rPr>
              <a:t>FV: Formula Method</a:t>
            </a:r>
          </a:p>
        </p:txBody>
      </p:sp>
      <p:sp>
        <p:nvSpPr>
          <p:cNvPr id="36867" name="Rectangle 3"/>
          <p:cNvSpPr>
            <a:spLocks noGrp="1" noChangeArrowheads="1"/>
          </p:cNvSpPr>
          <p:nvPr>
            <p:ph sz="quarter" idx="1"/>
          </p:nvPr>
        </p:nvSpPr>
        <p:spPr>
          <a:xfrm>
            <a:off x="989012" y="2567593"/>
            <a:ext cx="9220200" cy="3757007"/>
          </a:xfrm>
        </p:spPr>
        <p:txBody>
          <a:bodyPr>
            <a:normAutofit/>
          </a:bodyPr>
          <a:lstStyle/>
          <a:p>
            <a:pPr>
              <a:lnSpc>
                <a:spcPct val="90000"/>
              </a:lnSpc>
              <a:spcAft>
                <a:spcPts val="600"/>
              </a:spcAft>
              <a:defRPr/>
            </a:pPr>
            <a:r>
              <a:rPr lang="en-US" sz="1500" dirty="0"/>
              <a:t>After 1 year:</a:t>
            </a:r>
          </a:p>
          <a:p>
            <a:pPr marL="914126" lvl="1" indent="-3174">
              <a:lnSpc>
                <a:spcPct val="90000"/>
              </a:lnSpc>
              <a:spcAft>
                <a:spcPts val="1799"/>
              </a:spcAft>
              <a:buNone/>
              <a:tabLst>
                <a:tab pos="1599720" algn="l"/>
              </a:tabLst>
              <a:defRPr/>
            </a:pPr>
            <a:r>
              <a:rPr lang="en-US" sz="1500" dirty="0"/>
              <a:t>FV</a:t>
            </a:r>
            <a:r>
              <a:rPr lang="en-US" sz="1500" baseline="-25000" dirty="0"/>
              <a:t>1</a:t>
            </a:r>
            <a:r>
              <a:rPr lang="en-US" sz="1500" dirty="0"/>
              <a:t>	= PV(1 + r) = $1,000(1.05) = $1,050.00</a:t>
            </a:r>
          </a:p>
          <a:p>
            <a:pPr>
              <a:lnSpc>
                <a:spcPct val="90000"/>
              </a:lnSpc>
              <a:spcAft>
                <a:spcPts val="600"/>
              </a:spcAft>
              <a:defRPr/>
            </a:pPr>
            <a:r>
              <a:rPr lang="en-US" sz="1500" dirty="0"/>
              <a:t>After 2 years:</a:t>
            </a:r>
          </a:p>
          <a:p>
            <a:pPr marL="910952" lvl="1" indent="3174">
              <a:lnSpc>
                <a:spcPct val="90000"/>
              </a:lnSpc>
              <a:spcBef>
                <a:spcPts val="0"/>
              </a:spcBef>
              <a:buNone/>
              <a:tabLst>
                <a:tab pos="1599720" algn="l"/>
              </a:tabLst>
              <a:defRPr/>
            </a:pPr>
            <a:r>
              <a:rPr lang="en-US" sz="1500" dirty="0"/>
              <a:t>FV</a:t>
            </a:r>
            <a:r>
              <a:rPr lang="en-US" sz="1500" baseline="-25000" dirty="0"/>
              <a:t>2</a:t>
            </a:r>
            <a:r>
              <a:rPr lang="en-US" sz="1500" dirty="0"/>
              <a:t>	= $1,050.00(1.05) = $1,102.50 or</a:t>
            </a:r>
          </a:p>
          <a:p>
            <a:pPr marL="910952" lvl="1" indent="3174">
              <a:lnSpc>
                <a:spcPct val="90000"/>
              </a:lnSpc>
              <a:spcBef>
                <a:spcPts val="0"/>
              </a:spcBef>
              <a:buNone/>
              <a:tabLst>
                <a:tab pos="1599720" algn="l"/>
              </a:tabLst>
              <a:defRPr/>
            </a:pPr>
            <a:r>
              <a:rPr lang="en-US" sz="1500" dirty="0"/>
              <a:t>FV</a:t>
            </a:r>
            <a:r>
              <a:rPr lang="en-US" sz="1500" baseline="-25000" dirty="0"/>
              <a:t>2</a:t>
            </a:r>
            <a:r>
              <a:rPr lang="en-US" sz="1500" dirty="0"/>
              <a:t>= PV(1 + r)</a:t>
            </a:r>
            <a:r>
              <a:rPr lang="en-US" sz="1500" baseline="30000" dirty="0"/>
              <a:t>2 </a:t>
            </a:r>
            <a:r>
              <a:rPr lang="en-US" sz="1500" dirty="0"/>
              <a:t>= $1,000(1.05)</a:t>
            </a:r>
            <a:r>
              <a:rPr lang="en-US" sz="1500" baseline="30000" dirty="0"/>
              <a:t>2</a:t>
            </a:r>
            <a:r>
              <a:rPr lang="en-US" sz="1500" dirty="0"/>
              <a:t> = $1,102.50</a:t>
            </a:r>
          </a:p>
          <a:p>
            <a:pPr>
              <a:lnSpc>
                <a:spcPct val="90000"/>
              </a:lnSpc>
              <a:spcAft>
                <a:spcPts val="600"/>
              </a:spcAft>
              <a:defRPr/>
            </a:pPr>
            <a:r>
              <a:rPr lang="en-US" sz="1500" dirty="0"/>
              <a:t>After 3 years:</a:t>
            </a:r>
          </a:p>
          <a:p>
            <a:pPr marL="910952" lvl="1" indent="3174">
              <a:lnSpc>
                <a:spcPct val="90000"/>
              </a:lnSpc>
              <a:spcBef>
                <a:spcPts val="0"/>
              </a:spcBef>
              <a:buNone/>
              <a:tabLst>
                <a:tab pos="1599720" algn="l"/>
              </a:tabLst>
              <a:defRPr/>
            </a:pPr>
            <a:r>
              <a:rPr lang="en-US" sz="1500" dirty="0"/>
              <a:t>FV</a:t>
            </a:r>
            <a:r>
              <a:rPr lang="en-US" sz="1500" baseline="-25000" dirty="0"/>
              <a:t>3</a:t>
            </a:r>
            <a:r>
              <a:rPr lang="en-US" sz="1500" dirty="0"/>
              <a:t>	=  1,102.50(1.05) = $1,157.63 or</a:t>
            </a:r>
          </a:p>
          <a:p>
            <a:pPr marL="910952" lvl="1" indent="3174">
              <a:lnSpc>
                <a:spcPct val="90000"/>
              </a:lnSpc>
              <a:spcBef>
                <a:spcPts val="0"/>
              </a:spcBef>
              <a:buNone/>
              <a:tabLst>
                <a:tab pos="1599720" algn="l"/>
              </a:tabLst>
              <a:defRPr/>
            </a:pPr>
            <a:r>
              <a:rPr lang="en-US" sz="1500" dirty="0"/>
              <a:t>FV</a:t>
            </a:r>
            <a:r>
              <a:rPr lang="en-US" sz="1500" baseline="-25000" dirty="0"/>
              <a:t>3</a:t>
            </a:r>
            <a:r>
              <a:rPr lang="en-US" sz="1500" dirty="0"/>
              <a:t>	= PV(1 + r)</a:t>
            </a:r>
            <a:r>
              <a:rPr lang="en-US" sz="1500" baseline="30000" dirty="0"/>
              <a:t>3 </a:t>
            </a:r>
            <a:r>
              <a:rPr lang="en-US" sz="1500" dirty="0"/>
              <a:t>= $1,000(1.05)</a:t>
            </a:r>
            <a:r>
              <a:rPr lang="en-US" sz="1500" baseline="30000" dirty="0"/>
              <a:t>3</a:t>
            </a:r>
            <a:r>
              <a:rPr lang="en-US" sz="1500" dirty="0"/>
              <a:t> = $1,157.63</a:t>
            </a:r>
          </a:p>
          <a:p>
            <a:pPr>
              <a:lnSpc>
                <a:spcPct val="90000"/>
              </a:lnSpc>
              <a:spcAft>
                <a:spcPts val="600"/>
              </a:spcAft>
              <a:defRPr/>
            </a:pPr>
            <a:r>
              <a:rPr lang="en-US" sz="1500" dirty="0"/>
              <a:t>After t years (general case):</a:t>
            </a:r>
          </a:p>
          <a:p>
            <a:pPr marL="910952" lvl="1" indent="3174">
              <a:lnSpc>
                <a:spcPct val="90000"/>
              </a:lnSpc>
              <a:buNone/>
              <a:tabLst>
                <a:tab pos="1599720" algn="l"/>
              </a:tabLst>
              <a:defRPr/>
            </a:pPr>
            <a:r>
              <a:rPr lang="en-US" sz="2800" b="1" dirty="0" err="1">
                <a:solidFill>
                  <a:srgbClr val="FF0000"/>
                </a:solidFill>
              </a:rPr>
              <a:t>FV</a:t>
            </a:r>
            <a:r>
              <a:rPr lang="en-US" sz="2800" b="1" baseline="-25000" dirty="0" err="1">
                <a:solidFill>
                  <a:srgbClr val="FF0000"/>
                </a:solidFill>
              </a:rPr>
              <a:t>t</a:t>
            </a:r>
            <a:r>
              <a:rPr lang="en-US" sz="2800" b="1" dirty="0">
                <a:solidFill>
                  <a:srgbClr val="FF0000"/>
                </a:solidFill>
              </a:rPr>
              <a:t>	= PV(1 + r)</a:t>
            </a:r>
            <a:r>
              <a:rPr lang="en-US" sz="2800" b="1" baseline="30000" dirty="0">
                <a:solidFill>
                  <a:srgbClr val="FF0000"/>
                </a:solidFill>
              </a:rPr>
              <a:t>t</a:t>
            </a:r>
            <a:endParaRPr lang="en-US" sz="2800" b="1" dirty="0">
              <a:solidFill>
                <a:srgbClr val="FF0000"/>
              </a:solidFill>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8856" name="Rectangle 78855">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8858" name="Rectangle 78857">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8860"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78862" name="Freeform: Shape 78861">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78850" name="Rectangle 2"/>
          <p:cNvSpPr>
            <a:spLocks noGrp="1" noChangeArrowheads="1"/>
          </p:cNvSpPr>
          <p:nvPr>
            <p:ph type="title"/>
          </p:nvPr>
        </p:nvSpPr>
        <p:spPr>
          <a:xfrm>
            <a:off x="1103024" y="452718"/>
            <a:ext cx="8945192" cy="1400530"/>
          </a:xfrm>
        </p:spPr>
        <p:txBody>
          <a:bodyPr anchor="ctr">
            <a:normAutofit/>
          </a:bodyPr>
          <a:lstStyle/>
          <a:p>
            <a:r>
              <a:rPr lang="en-US">
                <a:solidFill>
                  <a:srgbClr val="FFFFFF"/>
                </a:solidFill>
              </a:rPr>
              <a:t>Future Values: General Formula</a:t>
            </a:r>
          </a:p>
        </p:txBody>
      </p:sp>
      <p:sp>
        <p:nvSpPr>
          <p:cNvPr id="78851" name="Rectangle 3"/>
          <p:cNvSpPr>
            <a:spLocks noGrp="1" noChangeArrowheads="1"/>
          </p:cNvSpPr>
          <p:nvPr>
            <p:ph type="body" idx="1"/>
          </p:nvPr>
        </p:nvSpPr>
        <p:spPr>
          <a:xfrm>
            <a:off x="1103024" y="2763520"/>
            <a:ext cx="8944211" cy="3484879"/>
          </a:xfrm>
        </p:spPr>
        <p:txBody>
          <a:bodyPr>
            <a:normAutofit/>
          </a:bodyPr>
          <a:lstStyle/>
          <a:p>
            <a:r>
              <a:rPr lang="en-US" dirty="0"/>
              <a:t>FV = PV(1 + r)</a:t>
            </a:r>
            <a:r>
              <a:rPr lang="en-US" baseline="30000" dirty="0"/>
              <a:t>t</a:t>
            </a:r>
            <a:endParaRPr lang="en-US" dirty="0"/>
          </a:p>
          <a:p>
            <a:pPr lvl="1"/>
            <a:r>
              <a:rPr lang="en-US" dirty="0"/>
              <a:t>FV = future value</a:t>
            </a:r>
          </a:p>
          <a:p>
            <a:pPr lvl="1"/>
            <a:r>
              <a:rPr lang="en-US" dirty="0"/>
              <a:t>PV = present value</a:t>
            </a:r>
          </a:p>
          <a:p>
            <a:pPr lvl="1"/>
            <a:r>
              <a:rPr lang="en-US" dirty="0"/>
              <a:t>r = period interest rate, expressed as a decimal</a:t>
            </a:r>
          </a:p>
          <a:p>
            <a:pPr lvl="1"/>
            <a:r>
              <a:rPr lang="en-US" dirty="0"/>
              <a:t>t = number of periods (time)</a:t>
            </a:r>
          </a:p>
          <a:p>
            <a:r>
              <a:rPr lang="en-US" dirty="0"/>
              <a:t>Interest factor = (1 + r)</a:t>
            </a:r>
            <a:r>
              <a:rPr lang="en-US" baseline="30000" dirty="0"/>
              <a:t>t</a:t>
            </a:r>
          </a:p>
          <a:p>
            <a:r>
              <a:rPr lang="en-US" dirty="0"/>
              <a:t>To find future values</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249" name="Rectangle 10248">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251"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0253" name="Freeform: Shape 10252">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0242" name="Rectangle 2"/>
          <p:cNvSpPr>
            <a:spLocks noGrp="1" noChangeArrowheads="1"/>
          </p:cNvSpPr>
          <p:nvPr>
            <p:ph type="title"/>
          </p:nvPr>
        </p:nvSpPr>
        <p:spPr>
          <a:xfrm>
            <a:off x="1103024" y="452718"/>
            <a:ext cx="8945192" cy="1400530"/>
          </a:xfrm>
        </p:spPr>
        <p:txBody>
          <a:bodyPr anchor="ctr">
            <a:normAutofit/>
          </a:bodyPr>
          <a:lstStyle/>
          <a:p>
            <a:r>
              <a:rPr lang="en-US" dirty="0">
                <a:solidFill>
                  <a:srgbClr val="FFFFFF"/>
                </a:solidFill>
              </a:rPr>
              <a:t>FV: Using Excel’s Financial Technology</a:t>
            </a:r>
          </a:p>
        </p:txBody>
      </p:sp>
      <p:sp>
        <p:nvSpPr>
          <p:cNvPr id="3" name="Content Placeholder 2"/>
          <p:cNvSpPr>
            <a:spLocks noGrp="1"/>
          </p:cNvSpPr>
          <p:nvPr>
            <p:ph sz="quarter" idx="1"/>
          </p:nvPr>
        </p:nvSpPr>
        <p:spPr>
          <a:xfrm>
            <a:off x="1103024" y="2763520"/>
            <a:ext cx="8944211" cy="3484879"/>
          </a:xfrm>
        </p:spPr>
        <p:txBody>
          <a:bodyPr>
            <a:normAutofit/>
          </a:bodyPr>
          <a:lstStyle/>
          <a:p>
            <a:r>
              <a:rPr lang="en-US" dirty="0"/>
              <a:t>Type the formula</a:t>
            </a:r>
          </a:p>
          <a:p>
            <a:r>
              <a:rPr lang="en-US" dirty="0"/>
              <a:t>Use a dialogue box</a:t>
            </a:r>
          </a:p>
          <a:p>
            <a:pPr lvl="1"/>
            <a:r>
              <a:rPr lang="en-US" dirty="0"/>
              <a:t>Click on Formulas &gt; Financial &gt; FV. </a:t>
            </a:r>
          </a:p>
          <a:p>
            <a:pPr lvl="1"/>
            <a:r>
              <a:rPr lang="en-US" dirty="0"/>
              <a:t>Fill in the Rate, number of periods (Nper), periodic payments (Pmt), and present value (Pv). Click OK.</a:t>
            </a:r>
          </a:p>
          <a:p>
            <a:r>
              <a:rPr lang="en-US" dirty="0"/>
              <a:t>Type the function</a:t>
            </a:r>
          </a:p>
          <a:p>
            <a:pPr lvl="1"/>
            <a:r>
              <a:rPr lang="en-US" b="1" dirty="0">
                <a:solidFill>
                  <a:srgbClr val="FF0000"/>
                </a:solidFill>
              </a:rPr>
              <a:t>=FV(rate, nper, pmt, pv, type) </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086" y="390065"/>
            <a:ext cx="9717541" cy="752935"/>
          </a:xfrm>
        </p:spPr>
        <p:txBody>
          <a:bodyPr/>
          <a:lstStyle/>
          <a:p>
            <a:r>
              <a:rPr lang="en-US" dirty="0"/>
              <a:t>Compound Interest</a:t>
            </a:r>
          </a:p>
        </p:txBody>
      </p:sp>
      <p:sp>
        <p:nvSpPr>
          <p:cNvPr id="3" name="Content Placeholder 2"/>
          <p:cNvSpPr>
            <a:spLocks noGrp="1"/>
          </p:cNvSpPr>
          <p:nvPr>
            <p:ph idx="1"/>
          </p:nvPr>
        </p:nvSpPr>
        <p:spPr>
          <a:xfrm>
            <a:off x="989012" y="1447800"/>
            <a:ext cx="9305062" cy="3521997"/>
          </a:xfrm>
        </p:spPr>
        <p:txBody>
          <a:bodyPr/>
          <a:lstStyle/>
          <a:p>
            <a:pPr marL="0" indent="0">
              <a:buNone/>
            </a:pPr>
            <a:r>
              <a:rPr lang="en-US" sz="2799" dirty="0"/>
              <a:t>What is the future value of $1,000 after 3 years if the interest rate is 5% compounded annually?</a:t>
            </a:r>
          </a:p>
          <a:p>
            <a:pPr marL="0" indent="0">
              <a:buNone/>
            </a:pPr>
            <a:endParaRPr lang="en-US" sz="2799"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B828FCF-C1C3-4C87-910E-3E868F7928AE}"/>
                  </a:ext>
                </a:extLst>
              </p14:cNvPr>
              <p14:cNvContentPartPr/>
              <p14:nvPr/>
            </p14:nvContentPartPr>
            <p14:xfrm>
              <a:off x="-269" y="6669582"/>
              <a:ext cx="5759" cy="1800"/>
            </p14:xfrm>
          </p:contentPart>
        </mc:Choice>
        <mc:Fallback xmlns="">
          <p:pic>
            <p:nvPicPr>
              <p:cNvPr id="4" name="Ink 3">
                <a:extLst>
                  <a:ext uri="{FF2B5EF4-FFF2-40B4-BE49-F238E27FC236}">
                    <a16:creationId xmlns:a16="http://schemas.microsoft.com/office/drawing/2014/main" id="{1B828FCF-C1C3-4C87-910E-3E868F7928AE}"/>
                  </a:ext>
                </a:extLst>
              </p:cNvPr>
              <p:cNvPicPr/>
              <p:nvPr/>
            </p:nvPicPr>
            <p:blipFill>
              <a:blip r:embed="rId4"/>
              <a:stretch>
                <a:fillRect/>
              </a:stretch>
            </p:blipFill>
            <p:spPr>
              <a:xfrm>
                <a:off x="-19466" y="6651582"/>
                <a:ext cx="43768"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0CB060A8-EB5F-429B-BE29-28EC2B8E7790}"/>
                  </a:ext>
                </a:extLst>
              </p14:cNvPr>
              <p14:cNvContentPartPr/>
              <p14:nvPr/>
            </p14:nvContentPartPr>
            <p14:xfrm>
              <a:off x="62715" y="6700174"/>
              <a:ext cx="76300" cy="15476"/>
            </p14:xfrm>
          </p:contentPart>
        </mc:Choice>
        <mc:Fallback xmlns="">
          <p:pic>
            <p:nvPicPr>
              <p:cNvPr id="5" name="Ink 4">
                <a:extLst>
                  <a:ext uri="{FF2B5EF4-FFF2-40B4-BE49-F238E27FC236}">
                    <a16:creationId xmlns:a16="http://schemas.microsoft.com/office/drawing/2014/main" id="{0CB060A8-EB5F-429B-BE29-28EC2B8E7790}"/>
                  </a:ext>
                </a:extLst>
              </p:cNvPr>
              <p:cNvPicPr/>
              <p:nvPr/>
            </p:nvPicPr>
            <p:blipFill>
              <a:blip r:embed="rId6"/>
              <a:stretch>
                <a:fillRect/>
              </a:stretch>
            </p:blipFill>
            <p:spPr>
              <a:xfrm>
                <a:off x="44720" y="6682179"/>
                <a:ext cx="111931" cy="51107"/>
              </a:xfrm>
              <a:prstGeom prst="rect">
                <a:avLst/>
              </a:prstGeom>
            </p:spPr>
          </p:pic>
        </mc:Fallback>
      </mc:AlternateContent>
    </p:spTree>
    <p:extLst>
      <p:ext uri="{BB962C8B-B14F-4D97-AF65-F5344CB8AC3E}">
        <p14:creationId xmlns:p14="http://schemas.microsoft.com/office/powerpoint/2010/main" val="26746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79412" y="76200"/>
            <a:ext cx="8529003" cy="762000"/>
          </a:xfrm>
        </p:spPr>
        <p:txBody>
          <a:bodyPr>
            <a:normAutofit/>
          </a:bodyPr>
          <a:lstStyle/>
          <a:p>
            <a:pPr eaLnBrk="1" hangingPunct="1">
              <a:defRPr/>
            </a:pPr>
            <a:r>
              <a:rPr lang="en-US" sz="3599" dirty="0"/>
              <a:t>FV: Formula Methods</a:t>
            </a:r>
          </a:p>
        </p:txBody>
      </p:sp>
      <p:sp>
        <p:nvSpPr>
          <p:cNvPr id="36867" name="Rectangle 3"/>
          <p:cNvSpPr>
            <a:spLocks noGrp="1" noChangeArrowheads="1"/>
          </p:cNvSpPr>
          <p:nvPr>
            <p:ph sz="quarter" idx="1"/>
          </p:nvPr>
        </p:nvSpPr>
        <p:spPr>
          <a:xfrm>
            <a:off x="374776" y="1066800"/>
            <a:ext cx="10215436" cy="5408791"/>
          </a:xfrm>
        </p:spPr>
        <p:txBody>
          <a:bodyPr>
            <a:normAutofit/>
          </a:bodyPr>
          <a:lstStyle/>
          <a:p>
            <a:pPr>
              <a:spcAft>
                <a:spcPts val="600"/>
              </a:spcAft>
              <a:defRPr/>
            </a:pPr>
            <a:r>
              <a:rPr lang="en-US" dirty="0"/>
              <a:t>After 1 year:</a:t>
            </a:r>
          </a:p>
          <a:p>
            <a:pPr marL="914126" lvl="1" indent="-3174">
              <a:spcAft>
                <a:spcPts val="1799"/>
              </a:spcAft>
              <a:buNone/>
              <a:tabLst>
                <a:tab pos="1599720" algn="l"/>
              </a:tabLst>
              <a:defRPr/>
            </a:pPr>
            <a:r>
              <a:rPr lang="en-US" sz="2899" dirty="0"/>
              <a:t>FV</a:t>
            </a:r>
            <a:r>
              <a:rPr lang="en-US" sz="2899" baseline="-25000" dirty="0"/>
              <a:t>1</a:t>
            </a:r>
            <a:r>
              <a:rPr lang="en-US" sz="2899" dirty="0"/>
              <a:t>	= PV(1 + r) = $1,000(1.05) = $1,050.00</a:t>
            </a:r>
          </a:p>
          <a:p>
            <a:pPr>
              <a:spcAft>
                <a:spcPts val="600"/>
              </a:spcAft>
              <a:defRPr/>
            </a:pPr>
            <a:r>
              <a:rPr lang="en-US" dirty="0"/>
              <a:t>After 2 years:</a:t>
            </a:r>
          </a:p>
          <a:p>
            <a:pPr marL="910952" lvl="1" indent="3174">
              <a:spcBef>
                <a:spcPts val="0"/>
              </a:spcBef>
              <a:buNone/>
              <a:tabLst>
                <a:tab pos="1599720" algn="l"/>
              </a:tabLst>
              <a:defRPr/>
            </a:pPr>
            <a:r>
              <a:rPr lang="en-US" sz="2899" dirty="0"/>
              <a:t>FV</a:t>
            </a:r>
            <a:r>
              <a:rPr lang="en-US" sz="2899" baseline="-25000" dirty="0"/>
              <a:t>2</a:t>
            </a:r>
            <a:r>
              <a:rPr lang="en-US" sz="2899" dirty="0"/>
              <a:t>	= $1,050.00(1.05) = $1,102.50 or</a:t>
            </a:r>
          </a:p>
          <a:p>
            <a:pPr marL="910952" lvl="1" indent="3174">
              <a:spcBef>
                <a:spcPts val="0"/>
              </a:spcBef>
              <a:buNone/>
              <a:tabLst>
                <a:tab pos="1599720" algn="l"/>
              </a:tabLst>
              <a:defRPr/>
            </a:pPr>
            <a:r>
              <a:rPr lang="en-US" sz="2899" dirty="0"/>
              <a:t>FV</a:t>
            </a:r>
            <a:r>
              <a:rPr lang="en-US" sz="2899" baseline="-25000" dirty="0"/>
              <a:t>2</a:t>
            </a:r>
            <a:r>
              <a:rPr lang="en-US" sz="2899" dirty="0"/>
              <a:t>= PV(1 + r)</a:t>
            </a:r>
            <a:r>
              <a:rPr lang="en-US" sz="2899" baseline="30000" dirty="0"/>
              <a:t>2 </a:t>
            </a:r>
            <a:r>
              <a:rPr lang="en-US" sz="2899" dirty="0"/>
              <a:t>= $1,000(1.05)</a:t>
            </a:r>
            <a:r>
              <a:rPr lang="en-US" sz="2899" baseline="30000" dirty="0"/>
              <a:t>2</a:t>
            </a:r>
            <a:r>
              <a:rPr lang="en-US" sz="2899" dirty="0"/>
              <a:t> = $1,102.50</a:t>
            </a:r>
          </a:p>
          <a:p>
            <a:pPr>
              <a:spcAft>
                <a:spcPts val="600"/>
              </a:spcAft>
              <a:defRPr/>
            </a:pPr>
            <a:r>
              <a:rPr lang="en-US" dirty="0"/>
              <a:t>After 3 years:</a:t>
            </a:r>
          </a:p>
          <a:p>
            <a:pPr marL="910952" lvl="1" indent="3174">
              <a:spcBef>
                <a:spcPts val="0"/>
              </a:spcBef>
              <a:buNone/>
              <a:tabLst>
                <a:tab pos="1599720" algn="l"/>
              </a:tabLst>
              <a:defRPr/>
            </a:pPr>
            <a:r>
              <a:rPr lang="en-US" sz="2899" dirty="0"/>
              <a:t>FV</a:t>
            </a:r>
            <a:r>
              <a:rPr lang="en-US" sz="2899" baseline="-25000" dirty="0"/>
              <a:t>3</a:t>
            </a:r>
            <a:r>
              <a:rPr lang="en-US" sz="2899" dirty="0"/>
              <a:t>	=  1,102.50(1.05) = $1,157.63 or</a:t>
            </a:r>
          </a:p>
          <a:p>
            <a:pPr marL="910952" lvl="1" indent="3174">
              <a:spcBef>
                <a:spcPts val="0"/>
              </a:spcBef>
              <a:buNone/>
              <a:tabLst>
                <a:tab pos="1599720" algn="l"/>
              </a:tabLst>
              <a:defRPr/>
            </a:pPr>
            <a:r>
              <a:rPr lang="en-US" sz="2899" dirty="0"/>
              <a:t>FV</a:t>
            </a:r>
            <a:r>
              <a:rPr lang="en-US" sz="2899" baseline="-25000" dirty="0"/>
              <a:t>3</a:t>
            </a:r>
            <a:r>
              <a:rPr lang="en-US" sz="2899" dirty="0"/>
              <a:t>	= PV(1 + r)</a:t>
            </a:r>
            <a:r>
              <a:rPr lang="en-US" sz="2899" baseline="30000" dirty="0"/>
              <a:t>3 </a:t>
            </a:r>
            <a:r>
              <a:rPr lang="en-US" sz="2899" dirty="0"/>
              <a:t>= $1,000(1.05)</a:t>
            </a:r>
            <a:r>
              <a:rPr lang="en-US" sz="2899" baseline="30000" dirty="0"/>
              <a:t>3</a:t>
            </a:r>
            <a:r>
              <a:rPr lang="en-US" sz="2899" dirty="0"/>
              <a:t> = $1,157.63</a:t>
            </a:r>
          </a:p>
          <a:p>
            <a:pPr>
              <a:spcAft>
                <a:spcPts val="600"/>
              </a:spcAft>
              <a:defRPr/>
            </a:pPr>
            <a:r>
              <a:rPr lang="en-US" dirty="0"/>
              <a:t>After t years (general case):</a:t>
            </a:r>
          </a:p>
          <a:p>
            <a:pPr marL="910952" lvl="1" indent="3174">
              <a:buNone/>
              <a:tabLst>
                <a:tab pos="1599720" algn="l"/>
              </a:tabLst>
              <a:defRPr/>
            </a:pPr>
            <a:r>
              <a:rPr lang="en-US" sz="2899" dirty="0" err="1"/>
              <a:t>FV</a:t>
            </a:r>
            <a:r>
              <a:rPr lang="en-US" sz="2899" baseline="-25000" dirty="0" err="1"/>
              <a:t>t</a:t>
            </a:r>
            <a:r>
              <a:rPr lang="en-US" sz="2899" dirty="0"/>
              <a:t>	= PV(1 + r)</a:t>
            </a:r>
            <a:r>
              <a:rPr lang="en-US" sz="2899" baseline="30000" dirty="0"/>
              <a:t>t</a:t>
            </a:r>
            <a:endParaRPr lang="en-US" sz="2899"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5612" y="152400"/>
            <a:ext cx="9106069" cy="842682"/>
          </a:xfrm>
        </p:spPr>
        <p:txBody>
          <a:bodyPr>
            <a:normAutofit/>
          </a:bodyPr>
          <a:lstStyle/>
          <a:p>
            <a:r>
              <a:rPr lang="en-US" dirty="0"/>
              <a:t>FV: Three Methods</a:t>
            </a:r>
          </a:p>
        </p:txBody>
      </p:sp>
      <p:graphicFrame>
        <p:nvGraphicFramePr>
          <p:cNvPr id="7" name="Object 6"/>
          <p:cNvGraphicFramePr>
            <a:graphicFrameLocks noChangeAspect="1"/>
          </p:cNvGraphicFramePr>
          <p:nvPr>
            <p:extLst>
              <p:ext uri="{D42A27DB-BD31-4B8C-83A1-F6EECF244321}">
                <p14:modId xmlns:p14="http://schemas.microsoft.com/office/powerpoint/2010/main" val="1678472704"/>
              </p:ext>
            </p:extLst>
          </p:nvPr>
        </p:nvGraphicFramePr>
        <p:xfrm>
          <a:off x="750095" y="1295400"/>
          <a:ext cx="10125545" cy="5181600"/>
        </p:xfrm>
        <a:graphic>
          <a:graphicData uri="http://schemas.openxmlformats.org/presentationml/2006/ole">
            <mc:AlternateContent xmlns:mc="http://schemas.openxmlformats.org/markup-compatibility/2006">
              <mc:Choice xmlns:v="urn:schemas-microsoft-com:vml" Requires="v">
                <p:oleObj name="Worksheet" r:id="rId3" imgW="5524566" imgH="2827266" progId="Excel.Sheet.8">
                  <p:embed/>
                </p:oleObj>
              </mc:Choice>
              <mc:Fallback>
                <p:oleObj name="Worksheet" r:id="rId3" imgW="5524566" imgH="2827266" progId="Excel.Sheet.8">
                  <p:embed/>
                  <p:pic>
                    <p:nvPicPr>
                      <p:cNvPr id="7" name="Object 6"/>
                      <p:cNvPicPr/>
                      <p:nvPr/>
                    </p:nvPicPr>
                    <p:blipFill>
                      <a:blip r:embed="rId4"/>
                      <a:stretch>
                        <a:fillRect/>
                      </a:stretch>
                    </p:blipFill>
                    <p:spPr>
                      <a:xfrm>
                        <a:off x="750095" y="1295400"/>
                        <a:ext cx="10125545" cy="5181600"/>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333268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5612" y="228600"/>
            <a:ext cx="8534399" cy="609600"/>
          </a:xfrm>
        </p:spPr>
        <p:txBody>
          <a:bodyPr/>
          <a:lstStyle/>
          <a:p>
            <a:r>
              <a:rPr lang="en-US" dirty="0"/>
              <a:t>Future Value – Example 3</a:t>
            </a:r>
          </a:p>
        </p:txBody>
      </p:sp>
      <p:sp>
        <p:nvSpPr>
          <p:cNvPr id="89091" name="Rectangle 3"/>
          <p:cNvSpPr>
            <a:spLocks noGrp="1" noChangeArrowheads="1"/>
          </p:cNvSpPr>
          <p:nvPr>
            <p:ph type="body" idx="1"/>
          </p:nvPr>
        </p:nvSpPr>
        <p:spPr>
          <a:xfrm>
            <a:off x="455612" y="1066800"/>
            <a:ext cx="11057006" cy="4309620"/>
          </a:xfrm>
        </p:spPr>
        <p:txBody>
          <a:bodyPr/>
          <a:lstStyle/>
          <a:p>
            <a:pPr marL="0" indent="0">
              <a:buNone/>
            </a:pPr>
            <a:r>
              <a:rPr lang="en-US" dirty="0"/>
              <a:t>Suppose a relative of yours deposited $10 at 5% interest into a savings account 200 years ago. How much would the investment be worth today with simple interest? With compound interest? What is the difference?</a:t>
            </a:r>
          </a:p>
        </p:txBody>
      </p:sp>
    </p:spTree>
    <p:extLst>
      <p:ext uri="{BB962C8B-B14F-4D97-AF65-F5344CB8AC3E}">
        <p14:creationId xmlns:p14="http://schemas.microsoft.com/office/powerpoint/2010/main" val="117814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5612" y="228600"/>
            <a:ext cx="8534399" cy="609600"/>
          </a:xfrm>
        </p:spPr>
        <p:txBody>
          <a:bodyPr/>
          <a:lstStyle/>
          <a:p>
            <a:r>
              <a:rPr lang="en-US" dirty="0"/>
              <a:t>Future Value – Example 3</a:t>
            </a:r>
          </a:p>
        </p:txBody>
      </p:sp>
      <p:sp>
        <p:nvSpPr>
          <p:cNvPr id="89091" name="Rectangle 3"/>
          <p:cNvSpPr>
            <a:spLocks noGrp="1" noChangeArrowheads="1"/>
          </p:cNvSpPr>
          <p:nvPr>
            <p:ph type="body" idx="1"/>
          </p:nvPr>
        </p:nvSpPr>
        <p:spPr>
          <a:xfrm>
            <a:off x="455612" y="1066800"/>
            <a:ext cx="11057006" cy="4309620"/>
          </a:xfrm>
        </p:spPr>
        <p:txBody>
          <a:bodyPr/>
          <a:lstStyle/>
          <a:p>
            <a:pPr marL="0" indent="0">
              <a:buNone/>
            </a:pPr>
            <a:r>
              <a:rPr lang="en-US" dirty="0"/>
              <a:t>Suppose a relative of yours deposited $10 at 5% interest into a savings account 200 years ago. How much would the investment be worth today with simple interest? With compound interest? What is the difference?</a:t>
            </a:r>
          </a:p>
          <a:p>
            <a:pPr marL="0" indent="0">
              <a:buNone/>
            </a:pPr>
            <a:r>
              <a:rPr lang="en-US" sz="4000" dirty="0"/>
              <a:t>Simple 10 + 10 (0.5) (200) = 110</a:t>
            </a:r>
          </a:p>
          <a:p>
            <a:pPr marL="0" indent="0">
              <a:buNone/>
            </a:pPr>
            <a:r>
              <a:rPr lang="en-US" sz="4000" dirty="0"/>
              <a:t>Compound FV = 10 (1+1.05) ^ 200 = 172,925.81</a:t>
            </a:r>
          </a:p>
        </p:txBody>
      </p:sp>
    </p:spTree>
    <p:extLst>
      <p:ext uri="{BB962C8B-B14F-4D97-AF65-F5344CB8AC3E}">
        <p14:creationId xmlns:p14="http://schemas.microsoft.com/office/powerpoint/2010/main" val="287456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66" name="Picture 65">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68" name="Oval 67">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0" name="Picture 69">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72" name="Picture 71">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74" name="Rectangle 73">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Rectangle 75">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3700" b="0" i="0" kern="1200" dirty="0">
                <a:solidFill>
                  <a:srgbClr val="EBEBEB"/>
                </a:solidFill>
                <a:latin typeface="+mj-lt"/>
                <a:ea typeface="+mj-ea"/>
                <a:cs typeface="+mj-cs"/>
              </a:rPr>
              <a:t>MONEY BANKING,</a:t>
            </a:r>
            <a:br>
              <a:rPr lang="en-US" sz="3700" b="0" i="0" kern="1200" dirty="0">
                <a:solidFill>
                  <a:srgbClr val="EBEBEB"/>
                </a:solidFill>
                <a:latin typeface="+mj-lt"/>
                <a:ea typeface="+mj-ea"/>
                <a:cs typeface="+mj-cs"/>
              </a:rPr>
            </a:br>
            <a:r>
              <a:rPr lang="en-US" sz="3700" b="0" i="0" kern="1200" dirty="0">
                <a:solidFill>
                  <a:srgbClr val="EBEBEB"/>
                </a:solidFill>
                <a:latin typeface="+mj-lt"/>
                <a:ea typeface="+mj-ea"/>
                <a:cs typeface="+mj-cs"/>
              </a:rPr>
              <a:t>THE FED, INVESTMENTS AND CREDIT</a:t>
            </a:r>
          </a:p>
        </p:txBody>
      </p:sp>
      <p:sp>
        <p:nvSpPr>
          <p:cNvPr id="78"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80" name="Freeform: Shape 79">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Rectangle 81">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a:extLst>
              <a:ext uri="{FF2B5EF4-FFF2-40B4-BE49-F238E27FC236}">
                <a16:creationId xmlns:a16="http://schemas.microsoft.com/office/drawing/2014/main" id="{36E9270C-EB94-2D30-E773-8A11131F4C70}"/>
              </a:ext>
            </a:extLst>
          </p:cNvPr>
          <p:cNvPicPr>
            <a:picLocks noChangeAspect="1"/>
          </p:cNvPicPr>
          <p:nvPr/>
        </p:nvPicPr>
        <p:blipFill>
          <a:blip r:embed="rId6"/>
          <a:stretch>
            <a:fillRect/>
          </a:stretch>
        </p:blipFill>
        <p:spPr>
          <a:xfrm>
            <a:off x="174162" y="152400"/>
            <a:ext cx="7252239" cy="6417630"/>
          </a:xfrm>
          <a:prstGeom prst="rect">
            <a:avLst/>
          </a:prstGeom>
          <a:effectLst/>
        </p:spPr>
      </p:pic>
    </p:spTree>
    <p:extLst>
      <p:ext uri="{BB962C8B-B14F-4D97-AF65-F5344CB8AC3E}">
        <p14:creationId xmlns:p14="http://schemas.microsoft.com/office/powerpoint/2010/main" val="7786208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95240" name="Rectangle 9523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5242" name="Rectangle 9524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524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95246" name="Freeform: Shape 9524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95234" name="Rectangle 2"/>
          <p:cNvSpPr>
            <a:spLocks noGrp="1" noChangeArrowheads="1"/>
          </p:cNvSpPr>
          <p:nvPr>
            <p:ph type="title"/>
          </p:nvPr>
        </p:nvSpPr>
        <p:spPr>
          <a:xfrm>
            <a:off x="1103024" y="452718"/>
            <a:ext cx="8945192" cy="1400530"/>
          </a:xfrm>
        </p:spPr>
        <p:txBody>
          <a:bodyPr anchor="ctr">
            <a:normAutofit/>
          </a:bodyPr>
          <a:lstStyle/>
          <a:p>
            <a:r>
              <a:rPr lang="en-US" dirty="0">
                <a:solidFill>
                  <a:srgbClr val="FFFFFF"/>
                </a:solidFill>
              </a:rPr>
              <a:t>Calculate Present Value</a:t>
            </a:r>
          </a:p>
        </p:txBody>
      </p:sp>
      <p:sp>
        <p:nvSpPr>
          <p:cNvPr id="95235" name="Rectangle 3"/>
          <p:cNvSpPr>
            <a:spLocks noGrp="1" noChangeArrowheads="1"/>
          </p:cNvSpPr>
          <p:nvPr>
            <p:ph type="body" idx="1"/>
          </p:nvPr>
        </p:nvSpPr>
        <p:spPr>
          <a:xfrm>
            <a:off x="1103024" y="2763520"/>
            <a:ext cx="8944211" cy="3484879"/>
          </a:xfrm>
        </p:spPr>
        <p:txBody>
          <a:bodyPr>
            <a:normAutofit/>
          </a:bodyPr>
          <a:lstStyle/>
          <a:p>
            <a:r>
              <a:rPr lang="en-US" dirty="0"/>
              <a:t>We can use the future value formula to find the present value.</a:t>
            </a:r>
          </a:p>
          <a:p>
            <a:pPr lvl="1">
              <a:buFont typeface="Wingdings" pitchFamily="2" charset="2"/>
              <a:buChar char="§"/>
            </a:pPr>
            <a:r>
              <a:rPr lang="en-US" dirty="0"/>
              <a:t>FV = PV(1 + r)</a:t>
            </a:r>
            <a:r>
              <a:rPr lang="en-US" baseline="30000" dirty="0"/>
              <a:t>t</a:t>
            </a:r>
            <a:endParaRPr lang="en-US" dirty="0"/>
          </a:p>
          <a:p>
            <a:pPr lvl="1">
              <a:buFont typeface="Wingdings" pitchFamily="2" charset="2"/>
              <a:buChar char="§"/>
            </a:pPr>
            <a:r>
              <a:rPr lang="en-US" dirty="0"/>
              <a:t>Rearrange to solve for </a:t>
            </a:r>
            <a:r>
              <a:rPr lang="en-US" b="1" dirty="0">
                <a:solidFill>
                  <a:srgbClr val="FF0000"/>
                </a:solidFill>
              </a:rPr>
              <a:t>PV = FV / (1 + r)</a:t>
            </a:r>
            <a:r>
              <a:rPr lang="en-US" b="1" baseline="30000" dirty="0">
                <a:solidFill>
                  <a:srgbClr val="FF0000"/>
                </a:solidFill>
              </a:rPr>
              <a:t>t</a:t>
            </a:r>
          </a:p>
          <a:p>
            <a:r>
              <a:rPr lang="en-US" dirty="0"/>
              <a:t>To find present values</a:t>
            </a:r>
          </a:p>
          <a:p>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522413" y="381000"/>
            <a:ext cx="8686799" cy="990600"/>
          </a:xfrm>
        </p:spPr>
        <p:txBody>
          <a:bodyPr/>
          <a:lstStyle/>
          <a:p>
            <a:r>
              <a:rPr lang="en-US" dirty="0"/>
              <a:t>Present Values – Example 2</a:t>
            </a:r>
          </a:p>
        </p:txBody>
      </p:sp>
      <p:sp>
        <p:nvSpPr>
          <p:cNvPr id="99331" name="Rectangle 3"/>
          <p:cNvSpPr>
            <a:spLocks noGrp="1" noChangeArrowheads="1"/>
          </p:cNvSpPr>
          <p:nvPr>
            <p:ph type="body" idx="1"/>
          </p:nvPr>
        </p:nvSpPr>
        <p:spPr>
          <a:xfrm>
            <a:off x="1505585" y="1600200"/>
            <a:ext cx="9134391" cy="4114801"/>
          </a:xfrm>
        </p:spPr>
        <p:txBody>
          <a:bodyPr/>
          <a:lstStyle/>
          <a:p>
            <a:pPr marL="0" indent="0">
              <a:buNone/>
            </a:pPr>
            <a:r>
              <a:rPr lang="en-US" dirty="0"/>
              <a:t>Suppose when you were born, your parents wanted to begin saving for your college education and they estimated that after 17 years you would need $150,000. If they felt confident that they could earn 8% per year, how much did they need to invest when you were born?</a:t>
            </a:r>
          </a:p>
          <a:p>
            <a:pPr marL="0" indent="0">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522413" y="381000"/>
            <a:ext cx="8610599" cy="685800"/>
          </a:xfrm>
        </p:spPr>
        <p:txBody>
          <a:bodyPr/>
          <a:lstStyle/>
          <a:p>
            <a:r>
              <a:rPr lang="en-US" dirty="0"/>
              <a:t>Present Values – Example 2</a:t>
            </a:r>
          </a:p>
        </p:txBody>
      </p:sp>
      <p:sp>
        <p:nvSpPr>
          <p:cNvPr id="99331" name="Rectangle 3"/>
          <p:cNvSpPr>
            <a:spLocks noGrp="1" noChangeArrowheads="1"/>
          </p:cNvSpPr>
          <p:nvPr>
            <p:ph type="body" idx="1"/>
          </p:nvPr>
        </p:nvSpPr>
        <p:spPr>
          <a:xfrm>
            <a:off x="1527216" y="1371599"/>
            <a:ext cx="9134391" cy="4114801"/>
          </a:xfrm>
        </p:spPr>
        <p:txBody>
          <a:bodyPr/>
          <a:lstStyle/>
          <a:p>
            <a:pPr marL="0" indent="0">
              <a:buNone/>
            </a:pPr>
            <a:r>
              <a:rPr lang="en-US" dirty="0"/>
              <a:t>Suppose when you were born, your parents wanted to begin saving for your college education and they estimated that after 17 years you would need $150,000. If they felt confident that they could earn 8% per year, how much did they need to invest when you were born?</a:t>
            </a:r>
          </a:p>
          <a:p>
            <a:pPr marL="0" indent="0">
              <a:buNone/>
            </a:pPr>
            <a:endParaRPr lang="en-US" dirty="0"/>
          </a:p>
          <a:p>
            <a:pPr marL="0" indent="0">
              <a:buNone/>
            </a:pPr>
            <a:r>
              <a:rPr lang="en-US" dirty="0"/>
              <a:t>150,000 , 17 years 8.0%  =  150,000 / (1.08)^17 = 40,540.34</a:t>
            </a:r>
          </a:p>
        </p:txBody>
      </p:sp>
    </p:spTree>
    <p:extLst>
      <p:ext uri="{BB962C8B-B14F-4D97-AF65-F5344CB8AC3E}">
        <p14:creationId xmlns:p14="http://schemas.microsoft.com/office/powerpoint/2010/main" val="103106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249" name="Rectangle 10248">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251"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0253" name="Freeform: Shape 10252">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0242" name="Rectangle 2"/>
          <p:cNvSpPr>
            <a:spLocks noGrp="1" noChangeArrowheads="1"/>
          </p:cNvSpPr>
          <p:nvPr>
            <p:ph type="title"/>
          </p:nvPr>
        </p:nvSpPr>
        <p:spPr>
          <a:xfrm>
            <a:off x="1103024" y="452718"/>
            <a:ext cx="8945192" cy="1400530"/>
          </a:xfrm>
        </p:spPr>
        <p:txBody>
          <a:bodyPr anchor="ctr">
            <a:normAutofit/>
          </a:bodyPr>
          <a:lstStyle/>
          <a:p>
            <a:r>
              <a:rPr lang="en-US" dirty="0">
                <a:solidFill>
                  <a:srgbClr val="FFFFFF"/>
                </a:solidFill>
              </a:rPr>
              <a:t>PV: Using Excel’s Financial Technology</a:t>
            </a:r>
          </a:p>
        </p:txBody>
      </p:sp>
      <p:sp>
        <p:nvSpPr>
          <p:cNvPr id="3" name="Content Placeholder 2"/>
          <p:cNvSpPr>
            <a:spLocks noGrp="1"/>
          </p:cNvSpPr>
          <p:nvPr>
            <p:ph sz="quarter" idx="1"/>
          </p:nvPr>
        </p:nvSpPr>
        <p:spPr>
          <a:xfrm>
            <a:off x="1103024" y="2763520"/>
            <a:ext cx="8944211" cy="3484879"/>
          </a:xfrm>
        </p:spPr>
        <p:txBody>
          <a:bodyPr>
            <a:normAutofit/>
          </a:bodyPr>
          <a:lstStyle/>
          <a:p>
            <a:r>
              <a:rPr lang="en-US" dirty="0"/>
              <a:t>Type the formula</a:t>
            </a:r>
          </a:p>
          <a:p>
            <a:r>
              <a:rPr lang="en-US" dirty="0"/>
              <a:t>Use a dialogue box</a:t>
            </a:r>
          </a:p>
          <a:p>
            <a:pPr lvl="1"/>
            <a:r>
              <a:rPr lang="en-US" dirty="0"/>
              <a:t>Click on Formulas &gt; Financial &gt; PV. </a:t>
            </a:r>
          </a:p>
          <a:p>
            <a:pPr lvl="1"/>
            <a:r>
              <a:rPr lang="en-US" dirty="0"/>
              <a:t>Fill in the Rate, number of periods (Nper), periodic payments (Pmt), and future value (Fv). Click OK.</a:t>
            </a:r>
          </a:p>
          <a:p>
            <a:r>
              <a:rPr lang="en-US" dirty="0"/>
              <a:t>Type the function</a:t>
            </a:r>
          </a:p>
          <a:p>
            <a:pPr lvl="1"/>
            <a:r>
              <a:rPr lang="en-US" b="1" dirty="0">
                <a:solidFill>
                  <a:srgbClr val="FF0000"/>
                </a:solidFill>
              </a:rPr>
              <a:t>=PV (rate, nper, pmt, fv, type)</a:t>
            </a:r>
          </a:p>
        </p:txBody>
      </p:sp>
    </p:spTree>
    <p:extLst>
      <p:ext uri="{BB962C8B-B14F-4D97-AF65-F5344CB8AC3E}">
        <p14:creationId xmlns:p14="http://schemas.microsoft.com/office/powerpoint/2010/main" val="19826123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15720" name="Rectangle 1157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5722" name="Rectangle 1157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57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15726" name="Freeform: Shape 1157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15714" name="Rectangle 2"/>
          <p:cNvSpPr>
            <a:spLocks noGrp="1" noChangeArrowheads="1"/>
          </p:cNvSpPr>
          <p:nvPr>
            <p:ph type="title"/>
          </p:nvPr>
        </p:nvSpPr>
        <p:spPr>
          <a:xfrm>
            <a:off x="1103024" y="452718"/>
            <a:ext cx="8945192" cy="1400530"/>
          </a:xfrm>
        </p:spPr>
        <p:txBody>
          <a:bodyPr anchor="ctr">
            <a:normAutofit/>
          </a:bodyPr>
          <a:lstStyle/>
          <a:p>
            <a:r>
              <a:rPr lang="en-US" dirty="0">
                <a:solidFill>
                  <a:srgbClr val="FFFFFF"/>
                </a:solidFill>
              </a:rPr>
              <a:t>Calculating the Interest Rate</a:t>
            </a:r>
          </a:p>
        </p:txBody>
      </p:sp>
      <p:sp>
        <p:nvSpPr>
          <p:cNvPr id="115715" name="Rectangle 3"/>
          <p:cNvSpPr>
            <a:spLocks noGrp="1" noChangeArrowheads="1"/>
          </p:cNvSpPr>
          <p:nvPr>
            <p:ph type="body" idx="1"/>
          </p:nvPr>
        </p:nvSpPr>
        <p:spPr>
          <a:xfrm>
            <a:off x="1217612" y="2567593"/>
            <a:ext cx="8944211" cy="3484879"/>
          </a:xfrm>
        </p:spPr>
        <p:txBody>
          <a:bodyPr>
            <a:normAutofit/>
          </a:bodyPr>
          <a:lstStyle/>
          <a:p>
            <a:pPr marL="0" indent="0">
              <a:buNone/>
            </a:pPr>
            <a:r>
              <a:rPr lang="en-US" dirty="0"/>
              <a:t>You are looking at an investment that will pay $1,200 in 5 years if you invest $1,000 today.  How much interest does this investment earn?</a:t>
            </a:r>
          </a:p>
          <a:p>
            <a:pPr marL="0" indent="0">
              <a:buNone/>
            </a:pPr>
            <a:endParaRPr lang="en-US" dirty="0"/>
          </a:p>
          <a:p>
            <a:endParaRPr lang="en-US" dirty="0"/>
          </a:p>
        </p:txBody>
      </p:sp>
    </p:spTree>
    <p:extLst>
      <p:ext uri="{BB962C8B-B14F-4D97-AF65-F5344CB8AC3E}">
        <p14:creationId xmlns:p14="http://schemas.microsoft.com/office/powerpoint/2010/main" val="34401454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15720" name="Rectangle 1157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5722" name="Rectangle 1157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57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15726" name="Freeform: Shape 1157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15714" name="Rectangle 2"/>
          <p:cNvSpPr>
            <a:spLocks noGrp="1" noChangeArrowheads="1"/>
          </p:cNvSpPr>
          <p:nvPr>
            <p:ph type="title"/>
          </p:nvPr>
        </p:nvSpPr>
        <p:spPr>
          <a:xfrm>
            <a:off x="1103024" y="452718"/>
            <a:ext cx="8945192" cy="1400530"/>
          </a:xfrm>
        </p:spPr>
        <p:txBody>
          <a:bodyPr anchor="ctr">
            <a:normAutofit/>
          </a:bodyPr>
          <a:lstStyle/>
          <a:p>
            <a:r>
              <a:rPr lang="en-US" dirty="0">
                <a:solidFill>
                  <a:srgbClr val="FFFFFF"/>
                </a:solidFill>
              </a:rPr>
              <a:t>Calculating the Interest Rate</a:t>
            </a:r>
          </a:p>
        </p:txBody>
      </p:sp>
      <p:sp>
        <p:nvSpPr>
          <p:cNvPr id="115715" name="Rectangle 3"/>
          <p:cNvSpPr>
            <a:spLocks noGrp="1" noChangeArrowheads="1"/>
          </p:cNvSpPr>
          <p:nvPr>
            <p:ph type="body" idx="1"/>
          </p:nvPr>
        </p:nvSpPr>
        <p:spPr>
          <a:xfrm>
            <a:off x="1217612" y="2567593"/>
            <a:ext cx="8944211" cy="3484879"/>
          </a:xfrm>
        </p:spPr>
        <p:txBody>
          <a:bodyPr>
            <a:normAutofit lnSpcReduction="10000"/>
          </a:bodyPr>
          <a:lstStyle/>
          <a:p>
            <a:pPr marL="0" indent="0">
              <a:buNone/>
            </a:pPr>
            <a:r>
              <a:rPr lang="en-US" dirty="0"/>
              <a:t>You are looking at an investment that will pay $1,200 in 5 years if you invest $1,000 today.  How much interest does this investment earn?</a:t>
            </a:r>
          </a:p>
          <a:p>
            <a:pPr marL="0" indent="0">
              <a:buNone/>
            </a:pPr>
            <a:endParaRPr lang="en-US" dirty="0"/>
          </a:p>
          <a:p>
            <a:pPr marL="0" indent="0">
              <a:buNone/>
            </a:pPr>
            <a:r>
              <a:rPr lang="en-US" dirty="0"/>
              <a:t>Starting with FV = PV (1+i)^t</a:t>
            </a:r>
          </a:p>
          <a:p>
            <a:pPr marL="0" indent="0">
              <a:buNone/>
            </a:pPr>
            <a:r>
              <a:rPr lang="en-US" dirty="0"/>
              <a:t>1,200 = 1,000 (1+i)^5</a:t>
            </a:r>
          </a:p>
          <a:p>
            <a:pPr marL="0" indent="0">
              <a:buNone/>
            </a:pPr>
            <a:r>
              <a:rPr lang="en-US" dirty="0"/>
              <a:t>1,200/1,000 = (1+i)^5</a:t>
            </a:r>
          </a:p>
          <a:p>
            <a:pPr marL="0" indent="0">
              <a:buNone/>
            </a:pPr>
            <a:r>
              <a:rPr lang="en-US" dirty="0"/>
              <a:t>[(1,200/1,000)^1/5] – 1= i</a:t>
            </a:r>
          </a:p>
          <a:p>
            <a:pPr marL="0" indent="0">
              <a:buNone/>
            </a:pPr>
            <a:r>
              <a:rPr lang="en-US" dirty="0"/>
              <a:t>[(1.2)^0.20] – 1 = 1.0371 – 1 = 0.0371 </a:t>
            </a:r>
          </a:p>
          <a:p>
            <a:pPr marL="0" indent="0">
              <a:buNone/>
            </a:pPr>
            <a:r>
              <a:rPr lang="en-US" dirty="0"/>
              <a:t>i = 3.71%</a:t>
            </a:r>
          </a:p>
          <a:p>
            <a:endParaRPr lang="en-US" dirty="0"/>
          </a:p>
        </p:txBody>
      </p:sp>
      <p:pic>
        <p:nvPicPr>
          <p:cNvPr id="3" name="Picture 2">
            <a:extLst>
              <a:ext uri="{FF2B5EF4-FFF2-40B4-BE49-F238E27FC236}">
                <a16:creationId xmlns:a16="http://schemas.microsoft.com/office/drawing/2014/main" id="{1E2608CF-0D24-4CC8-F2DE-FBFACD3B2E11}"/>
              </a:ext>
            </a:extLst>
          </p:cNvPr>
          <p:cNvPicPr>
            <a:picLocks noChangeAspect="1"/>
          </p:cNvPicPr>
          <p:nvPr/>
        </p:nvPicPr>
        <p:blipFill>
          <a:blip r:embed="rId3"/>
          <a:stretch>
            <a:fillRect/>
          </a:stretch>
        </p:blipFill>
        <p:spPr>
          <a:xfrm>
            <a:off x="6635884" y="3524114"/>
            <a:ext cx="4163568" cy="2173224"/>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249" name="Rectangle 10248">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251"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0253" name="Freeform: Shape 10252">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0242" name="Rectangle 2"/>
          <p:cNvSpPr>
            <a:spLocks noGrp="1" noChangeArrowheads="1"/>
          </p:cNvSpPr>
          <p:nvPr>
            <p:ph type="title"/>
          </p:nvPr>
        </p:nvSpPr>
        <p:spPr>
          <a:xfrm>
            <a:off x="1103024" y="452718"/>
            <a:ext cx="8945192" cy="1400530"/>
          </a:xfrm>
        </p:spPr>
        <p:txBody>
          <a:bodyPr anchor="ctr">
            <a:normAutofit/>
          </a:bodyPr>
          <a:lstStyle/>
          <a:p>
            <a:r>
              <a:rPr lang="en-US" dirty="0">
                <a:solidFill>
                  <a:srgbClr val="FFFFFF"/>
                </a:solidFill>
              </a:rPr>
              <a:t>Interest Rate using Excel</a:t>
            </a:r>
          </a:p>
        </p:txBody>
      </p:sp>
      <p:sp>
        <p:nvSpPr>
          <p:cNvPr id="3" name="Content Placeholder 2"/>
          <p:cNvSpPr>
            <a:spLocks noGrp="1"/>
          </p:cNvSpPr>
          <p:nvPr>
            <p:ph sz="quarter" idx="1"/>
          </p:nvPr>
        </p:nvSpPr>
        <p:spPr>
          <a:xfrm>
            <a:off x="1103024" y="2763520"/>
            <a:ext cx="8944211" cy="3484879"/>
          </a:xfrm>
        </p:spPr>
        <p:txBody>
          <a:bodyPr>
            <a:normAutofit/>
          </a:bodyPr>
          <a:lstStyle/>
          <a:p>
            <a:r>
              <a:rPr lang="en-US" dirty="0"/>
              <a:t>Type the formula</a:t>
            </a:r>
          </a:p>
          <a:p>
            <a:r>
              <a:rPr lang="en-US" dirty="0"/>
              <a:t>Use a dialogue box</a:t>
            </a:r>
          </a:p>
          <a:p>
            <a:pPr lvl="1"/>
            <a:r>
              <a:rPr lang="en-US" dirty="0"/>
              <a:t>Click on Formulas &gt; Financial &gt; RATE. </a:t>
            </a:r>
          </a:p>
          <a:p>
            <a:pPr lvl="1"/>
            <a:r>
              <a:rPr lang="en-US" dirty="0"/>
              <a:t>Fill in the, number of periods (Nper), periodic payments (Pmt), present value (pv), and future value (Fv). Click OK.</a:t>
            </a:r>
          </a:p>
          <a:p>
            <a:r>
              <a:rPr lang="en-US" dirty="0"/>
              <a:t>Type the function</a:t>
            </a:r>
          </a:p>
          <a:p>
            <a:pPr lvl="1"/>
            <a:r>
              <a:rPr lang="en-US" b="1" dirty="0">
                <a:solidFill>
                  <a:srgbClr val="FF0000"/>
                </a:solidFill>
              </a:rPr>
              <a:t>= RATE(nper, pmt, pv, fv, type, guess)</a:t>
            </a:r>
          </a:p>
        </p:txBody>
      </p:sp>
    </p:spTree>
    <p:extLst>
      <p:ext uri="{BB962C8B-B14F-4D97-AF65-F5344CB8AC3E}">
        <p14:creationId xmlns:p14="http://schemas.microsoft.com/office/powerpoint/2010/main" val="28617387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dirty="0"/>
              <a:t>Discount Rate – Example 2</a:t>
            </a:r>
          </a:p>
        </p:txBody>
      </p:sp>
      <p:sp>
        <p:nvSpPr>
          <p:cNvPr id="119811" name="Rectangle 3"/>
          <p:cNvSpPr>
            <a:spLocks noGrp="1" noChangeArrowheads="1"/>
          </p:cNvSpPr>
          <p:nvPr>
            <p:ph type="body" idx="1"/>
          </p:nvPr>
        </p:nvSpPr>
        <p:spPr>
          <a:xfrm>
            <a:off x="1023860" y="1868193"/>
            <a:ext cx="9717542" cy="4022312"/>
          </a:xfrm>
        </p:spPr>
        <p:txBody>
          <a:bodyPr/>
          <a:lstStyle/>
          <a:p>
            <a:pPr marL="0" indent="0">
              <a:buNone/>
            </a:pPr>
            <a:r>
              <a:rPr lang="en-US" dirty="0"/>
              <a:t>Suppose you have a 1-year old son and you want to provide $75,000 in 17 years toward his college education. You currently have $5,000 to invest.  What interest rate must you earn to have the $75,000 when you need it?</a:t>
            </a:r>
          </a:p>
          <a:p>
            <a:pPr marL="0" indent="0">
              <a:buNone/>
            </a:pPr>
            <a:endParaRPr lang="en-US" dirty="0"/>
          </a:p>
        </p:txBody>
      </p:sp>
    </p:spTree>
    <p:extLst>
      <p:ext uri="{BB962C8B-B14F-4D97-AF65-F5344CB8AC3E}">
        <p14:creationId xmlns:p14="http://schemas.microsoft.com/office/powerpoint/2010/main" val="95137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dirty="0"/>
              <a:t>Discount Rate – Example 2</a:t>
            </a:r>
          </a:p>
        </p:txBody>
      </p:sp>
      <p:sp>
        <p:nvSpPr>
          <p:cNvPr id="119811" name="Rectangle 3"/>
          <p:cNvSpPr>
            <a:spLocks noGrp="1" noChangeArrowheads="1"/>
          </p:cNvSpPr>
          <p:nvPr>
            <p:ph type="body" idx="1"/>
          </p:nvPr>
        </p:nvSpPr>
        <p:spPr/>
        <p:txBody>
          <a:bodyPr/>
          <a:lstStyle/>
          <a:p>
            <a:pPr marL="0" indent="0">
              <a:buNone/>
            </a:pPr>
            <a:r>
              <a:rPr lang="en-US" dirty="0"/>
              <a:t>Suppose you have a 1-year old son and you want to provide $75,000 in 17 years toward his college education. You currently have $5,000 to invest.  What interest rate must you earn to have the $75,000 when you need it?</a:t>
            </a:r>
          </a:p>
          <a:p>
            <a:pPr marL="0" indent="0">
              <a:buNone/>
            </a:pPr>
            <a:endParaRPr lang="en-US" dirty="0"/>
          </a:p>
          <a:p>
            <a:pPr marL="0" indent="0">
              <a:buNone/>
            </a:pPr>
            <a:r>
              <a:rPr lang="en-US" dirty="0"/>
              <a:t>R = (</a:t>
            </a:r>
            <a:r>
              <a:rPr lang="en-US" dirty="0" err="1"/>
              <a:t>fv</a:t>
            </a:r>
            <a:r>
              <a:rPr lang="en-US" dirty="0"/>
              <a:t> / </a:t>
            </a:r>
            <a:r>
              <a:rPr lang="en-US" dirty="0" err="1"/>
              <a:t>pv</a:t>
            </a:r>
            <a:r>
              <a:rPr lang="en-US" dirty="0"/>
              <a:t> ) ^ 1/t – 1 = 17.27%</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Interest Rate</a:t>
            </a:r>
          </a:p>
        </p:txBody>
      </p:sp>
      <p:sp>
        <p:nvSpPr>
          <p:cNvPr id="6" name="Content Placeholder 5"/>
          <p:cNvSpPr>
            <a:spLocks noGrp="1"/>
          </p:cNvSpPr>
          <p:nvPr>
            <p:ph sz="quarter" idx="1"/>
          </p:nvPr>
        </p:nvSpPr>
        <p:spPr/>
        <p:txBody>
          <a:bodyPr/>
          <a:lstStyle/>
          <a:p>
            <a:pPr marL="0" indent="0">
              <a:buNone/>
            </a:pPr>
            <a:r>
              <a:rPr lang="en-US" dirty="0"/>
              <a:t>Suppose you buy a home for $300,000 and sell it 5 years later for $400,000. What yearly interest rate did you earn? </a:t>
            </a:r>
          </a:p>
          <a:p>
            <a:pPr marL="0" indent="0">
              <a:buNone/>
            </a:pPr>
            <a:endParaRPr lang="en-US" dirty="0"/>
          </a:p>
        </p:txBody>
      </p:sp>
    </p:spTree>
    <p:extLst>
      <p:ext uri="{BB962C8B-B14F-4D97-AF65-F5344CB8AC3E}">
        <p14:creationId xmlns:p14="http://schemas.microsoft.com/office/powerpoint/2010/main" val="303352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Segments of Financial Markets</a:t>
            </a:r>
            <a:endParaRPr lang="en-US" dirty="0"/>
          </a:p>
        </p:txBody>
      </p:sp>
      <p:sp>
        <p:nvSpPr>
          <p:cNvPr id="3" name="Content Placeholder 2"/>
          <p:cNvSpPr>
            <a:spLocks noGrp="1"/>
          </p:cNvSpPr>
          <p:nvPr>
            <p:ph idx="1"/>
          </p:nvPr>
        </p:nvSpPr>
        <p:spPr/>
        <p:txBody>
          <a:bodyPr/>
          <a:lstStyle/>
          <a:p>
            <a:pPr marL="402215" indent="-402215">
              <a:buFont typeface="Times" panose="02020603050405020304" pitchFamily="18" charset="0"/>
              <a:buAutoNum type="arabicPeriod"/>
            </a:pPr>
            <a:r>
              <a:rPr lang="en-US" altLang="en-US" sz="2399" dirty="0">
                <a:ea typeface="ヒラギノ角ゴ Pro W3" pitchFamily="-84" charset="-128"/>
              </a:rPr>
              <a:t>Direct Finance</a:t>
            </a:r>
          </a:p>
          <a:p>
            <a:pPr lvl="1"/>
            <a:r>
              <a:rPr lang="en-US" altLang="en-US" dirty="0">
                <a:ea typeface="ヒラギノ角ゴ Pro W3" pitchFamily="-84" charset="-128"/>
              </a:rPr>
              <a:t>Borrowers borrow directly from lenders in financial markets by selling financial instruments which are claims on the borrower</a:t>
            </a:r>
            <a:r>
              <a:rPr lang="ja-JP" altLang="en-US" dirty="0"/>
              <a:t>’</a:t>
            </a:r>
            <a:r>
              <a:rPr lang="en-US" altLang="ja-JP" dirty="0">
                <a:ea typeface="ヒラギノ角ゴ Pro W3" pitchFamily="-84" charset="-128"/>
              </a:rPr>
              <a:t>s future income or assets</a:t>
            </a:r>
            <a:endParaRPr lang="en-US" dirty="0"/>
          </a:p>
          <a:p>
            <a:pPr marL="402215" indent="-402215">
              <a:buFont typeface="Times" panose="02020603050405020304" pitchFamily="18" charset="0"/>
              <a:buAutoNum type="arabicPeriod"/>
            </a:pPr>
            <a:r>
              <a:rPr lang="en-US" altLang="en-US" sz="2399" dirty="0">
                <a:ea typeface="ヒラギノ角ゴ Pro W3" pitchFamily="-84" charset="-128"/>
              </a:rPr>
              <a:t>Indirect Finance</a:t>
            </a:r>
          </a:p>
          <a:p>
            <a:pPr lvl="1"/>
            <a:r>
              <a:rPr lang="en-US" altLang="en-US" dirty="0">
                <a:ea typeface="ヒラギノ角ゴ Pro W3" pitchFamily="-84" charset="-128"/>
              </a:rPr>
              <a:t>Borrowers borrow indirectly from lenders via financial intermediaries (established to source both loanable funds and loan opportunities) by issuing financial instruments which are claims on the borrower</a:t>
            </a:r>
            <a:r>
              <a:rPr lang="ja-JP" altLang="en-US" dirty="0"/>
              <a:t>’</a:t>
            </a:r>
            <a:r>
              <a:rPr lang="en-US" altLang="ja-JP" dirty="0">
                <a:ea typeface="ヒラギノ角ゴ Pro W3" pitchFamily="-84" charset="-128"/>
              </a:rPr>
              <a:t>s future income or assets</a:t>
            </a:r>
            <a:endParaRPr lang="en-US" dirty="0"/>
          </a:p>
        </p:txBody>
      </p:sp>
    </p:spTree>
    <p:extLst>
      <p:ext uri="{BB962C8B-B14F-4D97-AF65-F5344CB8AC3E}">
        <p14:creationId xmlns:p14="http://schemas.microsoft.com/office/powerpoint/2010/main" val="353202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Interest Rate</a:t>
            </a:r>
          </a:p>
        </p:txBody>
      </p:sp>
      <p:sp>
        <p:nvSpPr>
          <p:cNvPr id="6" name="Content Placeholder 5"/>
          <p:cNvSpPr>
            <a:spLocks noGrp="1"/>
          </p:cNvSpPr>
          <p:nvPr>
            <p:ph sz="quarter" idx="1"/>
          </p:nvPr>
        </p:nvSpPr>
        <p:spPr/>
        <p:txBody>
          <a:bodyPr/>
          <a:lstStyle/>
          <a:p>
            <a:pPr marL="0" indent="0">
              <a:buNone/>
            </a:pPr>
            <a:r>
              <a:rPr lang="en-US" dirty="0"/>
              <a:t>Suppose you buy a home for $300,000 and sell it 5 years later for $400,000. What yearly interest rate did you earn? </a:t>
            </a:r>
          </a:p>
          <a:p>
            <a:pPr marL="0" indent="0">
              <a:buNone/>
            </a:pPr>
            <a:endParaRPr lang="en-US" dirty="0"/>
          </a:p>
          <a:p>
            <a:pPr marL="0" indent="0">
              <a:buNone/>
            </a:pPr>
            <a:r>
              <a:rPr lang="en-US" dirty="0"/>
              <a:t>PV = 300k, FV = 400k t = 5 I = (400/300) ^ 1/5 – 1 = 5.92%</a:t>
            </a:r>
          </a:p>
          <a:p>
            <a:pPr marL="0" indent="0">
              <a:buNone/>
            </a:pPr>
            <a:endParaRPr lang="en-US" dirty="0"/>
          </a:p>
          <a:p>
            <a:pPr marL="0" indent="0">
              <a:buNone/>
            </a:pPr>
            <a:r>
              <a:rPr lang="en-US" dirty="0"/>
              <a:t>Excel: Rate(</a:t>
            </a:r>
            <a:r>
              <a:rPr lang="en-US" dirty="0" err="1"/>
              <a:t>time,pmt</a:t>
            </a:r>
            <a:r>
              <a:rPr lang="en-US" dirty="0"/>
              <a:t>, PV,FV)</a:t>
            </a:r>
          </a:p>
        </p:txBody>
      </p:sp>
    </p:spTree>
    <p:extLst>
      <p:ext uri="{BB962C8B-B14F-4D97-AF65-F5344CB8AC3E}">
        <p14:creationId xmlns:p14="http://schemas.microsoft.com/office/powerpoint/2010/main" val="145204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25960" name="Rectangle 12595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5962" name="Rectangle 12596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596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25966" name="Freeform: Shape 12596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25954" name="Rectangle 2"/>
          <p:cNvSpPr>
            <a:spLocks noGrp="1" noChangeArrowheads="1"/>
          </p:cNvSpPr>
          <p:nvPr>
            <p:ph type="title"/>
          </p:nvPr>
        </p:nvSpPr>
        <p:spPr>
          <a:xfrm>
            <a:off x="1103024" y="442735"/>
            <a:ext cx="8945192" cy="1400530"/>
          </a:xfrm>
        </p:spPr>
        <p:txBody>
          <a:bodyPr anchor="ctr">
            <a:normAutofit/>
          </a:bodyPr>
          <a:lstStyle/>
          <a:p>
            <a:r>
              <a:rPr lang="en-US" dirty="0">
                <a:solidFill>
                  <a:srgbClr val="FFFFFF"/>
                </a:solidFill>
              </a:rPr>
              <a:t>Calculate Time</a:t>
            </a:r>
          </a:p>
        </p:txBody>
      </p:sp>
      <p:sp>
        <p:nvSpPr>
          <p:cNvPr id="125955" name="Rectangle 3"/>
          <p:cNvSpPr>
            <a:spLocks noGrp="1" noChangeArrowheads="1"/>
          </p:cNvSpPr>
          <p:nvPr>
            <p:ph type="body" idx="1"/>
          </p:nvPr>
        </p:nvSpPr>
        <p:spPr>
          <a:xfrm>
            <a:off x="1103024" y="2763520"/>
            <a:ext cx="8944211" cy="3484879"/>
          </a:xfrm>
        </p:spPr>
        <p:txBody>
          <a:bodyPr>
            <a:normAutofit fontScale="92500"/>
          </a:bodyPr>
          <a:lstStyle/>
          <a:p>
            <a:pPr marL="0" indent="0">
              <a:buNone/>
            </a:pPr>
            <a:r>
              <a:rPr lang="en-US" dirty="0"/>
              <a:t>You want to purchase a new car and you are willing to pay $20,000. If you can invest at 10% per year and you currently have $15,000, how long will it be before you have enough money to pay cash for the car?</a:t>
            </a:r>
          </a:p>
          <a:p>
            <a:pPr marL="0" indent="0">
              <a:buNone/>
            </a:pPr>
            <a:endParaRPr lang="en-US" dirty="0"/>
          </a:p>
          <a:p>
            <a:pPr marL="0" indent="0">
              <a:buNone/>
            </a:pPr>
            <a:r>
              <a:rPr lang="en-US" dirty="0"/>
              <a:t>FV = $20,000, r = 10%, PV=15,000 t=?</a:t>
            </a:r>
          </a:p>
          <a:p>
            <a:pPr marL="0" indent="0">
              <a:buNone/>
            </a:pPr>
            <a:r>
              <a:rPr lang="en-US" dirty="0"/>
              <a:t>FV = PV (1+i) ^t </a:t>
            </a:r>
          </a:p>
          <a:p>
            <a:pPr marL="0" indent="0">
              <a:buNone/>
            </a:pPr>
            <a:r>
              <a:rPr lang="en-US" dirty="0"/>
              <a:t>20/15 = 1.1^t </a:t>
            </a:r>
          </a:p>
          <a:p>
            <a:pPr marL="0" indent="0">
              <a:buNone/>
            </a:pPr>
            <a:r>
              <a:rPr lang="en-US" dirty="0"/>
              <a:t>ln(20/15) = ln (1.1)^t)  ln (20/15)/ ln (1.1) = ln (1.33 )/ ln (1.1) = 0.287/0.095 = 3.02</a:t>
            </a:r>
          </a:p>
          <a:p>
            <a:pPr marL="0" indent="0">
              <a:buNone/>
            </a:pPr>
            <a:r>
              <a:rPr lang="en-US" dirty="0"/>
              <a:t>T = 3.02 years</a:t>
            </a:r>
          </a:p>
        </p:txBody>
      </p:sp>
      <p:pic>
        <p:nvPicPr>
          <p:cNvPr id="3" name="Picture 2">
            <a:extLst>
              <a:ext uri="{FF2B5EF4-FFF2-40B4-BE49-F238E27FC236}">
                <a16:creationId xmlns:a16="http://schemas.microsoft.com/office/drawing/2014/main" id="{D4C24298-F083-1790-1CDE-27A31258843C}"/>
              </a:ext>
            </a:extLst>
          </p:cNvPr>
          <p:cNvPicPr>
            <a:picLocks noChangeAspect="1"/>
          </p:cNvPicPr>
          <p:nvPr/>
        </p:nvPicPr>
        <p:blipFill>
          <a:blip r:embed="rId3"/>
          <a:stretch>
            <a:fillRect/>
          </a:stretch>
        </p:blipFill>
        <p:spPr>
          <a:xfrm>
            <a:off x="7574569" y="3746392"/>
            <a:ext cx="2286198" cy="1005927"/>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249" name="Rectangle 10248">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251"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0253" name="Freeform: Shape 10252">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0242" name="Rectangle 2"/>
          <p:cNvSpPr>
            <a:spLocks noGrp="1" noChangeArrowheads="1"/>
          </p:cNvSpPr>
          <p:nvPr>
            <p:ph type="title"/>
          </p:nvPr>
        </p:nvSpPr>
        <p:spPr>
          <a:xfrm>
            <a:off x="1103024" y="452718"/>
            <a:ext cx="8945192" cy="1400530"/>
          </a:xfrm>
        </p:spPr>
        <p:txBody>
          <a:bodyPr anchor="ctr">
            <a:normAutofit/>
          </a:bodyPr>
          <a:lstStyle/>
          <a:p>
            <a:r>
              <a:rPr lang="en-US" dirty="0">
                <a:solidFill>
                  <a:srgbClr val="FFFFFF"/>
                </a:solidFill>
              </a:rPr>
              <a:t>Calculating Time using Excel</a:t>
            </a:r>
          </a:p>
        </p:txBody>
      </p:sp>
      <p:sp>
        <p:nvSpPr>
          <p:cNvPr id="3" name="Content Placeholder 2"/>
          <p:cNvSpPr>
            <a:spLocks noGrp="1"/>
          </p:cNvSpPr>
          <p:nvPr>
            <p:ph sz="quarter" idx="1"/>
          </p:nvPr>
        </p:nvSpPr>
        <p:spPr>
          <a:xfrm>
            <a:off x="1103024" y="2763520"/>
            <a:ext cx="8944211" cy="3484879"/>
          </a:xfrm>
        </p:spPr>
        <p:txBody>
          <a:bodyPr>
            <a:normAutofit/>
          </a:bodyPr>
          <a:lstStyle/>
          <a:p>
            <a:r>
              <a:rPr lang="en-US" dirty="0"/>
              <a:t>Type the formula</a:t>
            </a:r>
          </a:p>
          <a:p>
            <a:r>
              <a:rPr lang="en-US" dirty="0"/>
              <a:t>Use a dialogue box</a:t>
            </a:r>
          </a:p>
          <a:p>
            <a:pPr lvl="1"/>
            <a:r>
              <a:rPr lang="en-US" dirty="0"/>
              <a:t>Click on Formulas &gt; Financial &gt; NPER. </a:t>
            </a:r>
          </a:p>
          <a:p>
            <a:pPr lvl="1"/>
            <a:r>
              <a:rPr lang="en-US" dirty="0"/>
              <a:t>Fill in the Rate, periodic payments (Pmt), present value (pv), and future value (Fv). Click OK.</a:t>
            </a:r>
          </a:p>
          <a:p>
            <a:r>
              <a:rPr lang="en-US" dirty="0"/>
              <a:t>Type the function</a:t>
            </a:r>
          </a:p>
          <a:p>
            <a:pPr lvl="1"/>
            <a:r>
              <a:rPr lang="en-US" b="1" dirty="0">
                <a:solidFill>
                  <a:srgbClr val="FF0000"/>
                </a:solidFill>
              </a:rPr>
              <a:t>=NPER(rate, pmt, pv, fv, type)</a:t>
            </a:r>
          </a:p>
        </p:txBody>
      </p:sp>
    </p:spTree>
    <p:extLst>
      <p:ext uri="{BB962C8B-B14F-4D97-AF65-F5344CB8AC3E}">
        <p14:creationId xmlns:p14="http://schemas.microsoft.com/office/powerpoint/2010/main" val="14088968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Number of periods</a:t>
            </a:r>
          </a:p>
        </p:txBody>
      </p:sp>
      <p:sp>
        <p:nvSpPr>
          <p:cNvPr id="6" name="Content Placeholder 5"/>
          <p:cNvSpPr>
            <a:spLocks noGrp="1"/>
          </p:cNvSpPr>
          <p:nvPr>
            <p:ph sz="quarter" idx="1"/>
          </p:nvPr>
        </p:nvSpPr>
        <p:spPr/>
        <p:txBody>
          <a:bodyPr/>
          <a:lstStyle/>
          <a:p>
            <a:pPr marL="0" indent="0">
              <a:buNone/>
            </a:pPr>
            <a:r>
              <a:rPr lang="en-US" dirty="0"/>
              <a:t>You buy a stock for $25 which you expect to grow at a rate of 7% each year. How long will it be before the stock is worth $50?</a:t>
            </a:r>
          </a:p>
          <a:p>
            <a:pPr marL="0" indent="0">
              <a:buNone/>
            </a:pPr>
            <a:endParaRPr lang="en-US" dirty="0"/>
          </a:p>
        </p:txBody>
      </p:sp>
    </p:spTree>
    <p:extLst>
      <p:ext uri="{BB962C8B-B14F-4D97-AF65-F5344CB8AC3E}">
        <p14:creationId xmlns:p14="http://schemas.microsoft.com/office/powerpoint/2010/main" val="1275216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Number of periods</a:t>
            </a:r>
          </a:p>
        </p:txBody>
      </p:sp>
      <p:sp>
        <p:nvSpPr>
          <p:cNvPr id="6" name="Content Placeholder 5"/>
          <p:cNvSpPr>
            <a:spLocks noGrp="1"/>
          </p:cNvSpPr>
          <p:nvPr>
            <p:ph sz="quarter" idx="1"/>
          </p:nvPr>
        </p:nvSpPr>
        <p:spPr/>
        <p:txBody>
          <a:bodyPr/>
          <a:lstStyle/>
          <a:p>
            <a:pPr marL="0" indent="0">
              <a:buNone/>
            </a:pPr>
            <a:r>
              <a:rPr lang="en-US" dirty="0"/>
              <a:t>You buy a stock for $25 which you expect to grow at a rate of 7% each year. How long will it be before the stock is worth $50?</a:t>
            </a:r>
          </a:p>
          <a:p>
            <a:pPr marL="0" indent="0">
              <a:buNone/>
            </a:pPr>
            <a:endParaRPr lang="en-US" dirty="0"/>
          </a:p>
          <a:p>
            <a:pPr marL="0" indent="0">
              <a:buNone/>
            </a:pPr>
            <a:r>
              <a:rPr lang="en-US" dirty="0"/>
              <a:t>PV = 25</a:t>
            </a:r>
          </a:p>
          <a:p>
            <a:pPr marL="0" indent="0">
              <a:buNone/>
            </a:pPr>
            <a:r>
              <a:rPr lang="en-US" dirty="0"/>
              <a:t>FV = 50</a:t>
            </a:r>
          </a:p>
          <a:p>
            <a:pPr marL="0" indent="0">
              <a:buNone/>
            </a:pPr>
            <a:r>
              <a:rPr lang="en-US" dirty="0"/>
              <a:t>I = 7.0%</a:t>
            </a:r>
          </a:p>
          <a:p>
            <a:pPr marL="0" indent="0">
              <a:buNone/>
            </a:pPr>
            <a:r>
              <a:rPr lang="en-US" dirty="0"/>
              <a:t>T = ?</a:t>
            </a:r>
          </a:p>
          <a:p>
            <a:pPr marL="0" indent="0">
              <a:buNone/>
            </a:pPr>
            <a:r>
              <a:rPr lang="en-US" dirty="0"/>
              <a:t>T = Ln (FV/PV) / ln (1+i) = ln (50/25) / ln (1.07) = 10.24 years</a:t>
            </a:r>
          </a:p>
        </p:txBody>
      </p:sp>
    </p:spTree>
    <p:extLst>
      <p:ext uri="{BB962C8B-B14F-4D97-AF65-F5344CB8AC3E}">
        <p14:creationId xmlns:p14="http://schemas.microsoft.com/office/powerpoint/2010/main" val="51561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b="1" dirty="0">
                <a:solidFill>
                  <a:srgbClr val="FFFFFF"/>
                </a:solidFill>
              </a:rPr>
              <a:t>Reviewing One-Time Investment</a:t>
            </a:r>
            <a:br>
              <a:rPr lang="en-US" b="1" dirty="0">
                <a:solidFill>
                  <a:srgbClr val="FFFFFF"/>
                </a:solidFill>
              </a:rPr>
            </a:br>
            <a:endParaRPr lang="en-US" dirty="0">
              <a:solidFill>
                <a:srgbClr val="FFFFFF"/>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912812" y="2425302"/>
                <a:ext cx="9372600" cy="3746898"/>
              </a:xfrm>
            </p:spPr>
            <p:txBody>
              <a:bodyPr>
                <a:normAutofit fontScale="92500" lnSpcReduction="10000"/>
              </a:bodyPr>
              <a:lstStyle/>
              <a:p>
                <a:pPr marL="0" indent="0">
                  <a:lnSpc>
                    <a:spcPct val="90000"/>
                  </a:lnSpc>
                  <a:buNone/>
                </a:pPr>
                <a:r>
                  <a:rPr lang="en-US" sz="1600" b="1" u="sng" dirty="0"/>
                  <a:t>Variable 1: FUTURE VALUE</a:t>
                </a:r>
              </a:p>
              <a:p>
                <a:pPr marL="0" indent="0">
                  <a:lnSpc>
                    <a:spcPct val="90000"/>
                  </a:lnSpc>
                  <a:buNone/>
                </a:pPr>
                <a:r>
                  <a:rPr lang="en-US" sz="1600" dirty="0"/>
                  <a:t>	FV = PV </a:t>
                </a:r>
                <a14:m>
                  <m:oMath xmlns:m="http://schemas.openxmlformats.org/officeDocument/2006/math">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r>
                              <a:rPr lang="en-US" sz="1600" b="0">
                                <a:latin typeface="Cambria Math" panose="02040503050406030204" pitchFamily="18" charset="0"/>
                              </a:rPr>
                              <m:t>1+</m:t>
                            </m:r>
                            <m:r>
                              <m:rPr>
                                <m:sty m:val="p"/>
                              </m:rPr>
                              <a:rPr lang="en-US" sz="1600" b="0">
                                <a:latin typeface="Cambria Math" panose="02040503050406030204" pitchFamily="18" charset="0"/>
                              </a:rPr>
                              <m:t>i</m:t>
                            </m:r>
                          </m:e>
                        </m:d>
                      </m:e>
                      <m:sup>
                        <m:r>
                          <m:rPr>
                            <m:sty m:val="p"/>
                          </m:rPr>
                          <a:rPr lang="en-US" sz="1600" b="0">
                            <a:latin typeface="Cambria Math" panose="02040503050406030204" pitchFamily="18" charset="0"/>
                          </a:rPr>
                          <m:t>t</m:t>
                        </m:r>
                      </m:sup>
                    </m:sSup>
                  </m:oMath>
                </a14:m>
                <a:endParaRPr lang="en-US" sz="1600" dirty="0"/>
              </a:p>
              <a:p>
                <a:pPr marL="231775" lvl="1" indent="0">
                  <a:lnSpc>
                    <a:spcPct val="90000"/>
                  </a:lnSpc>
                  <a:buNone/>
                </a:pPr>
                <a:r>
                  <a:rPr lang="en-US" sz="1600" dirty="0"/>
                  <a:t>where FV is the future value of the investment, PV is the present value of the investment or the initial investment, i is the expected interest rate or rate of return of the investment, and t is time to realize such investment. </a:t>
                </a:r>
              </a:p>
              <a:p>
                <a:pPr marL="231775" lvl="1" indent="0">
                  <a:lnSpc>
                    <a:spcPct val="90000"/>
                  </a:lnSpc>
                  <a:buNone/>
                </a:pPr>
                <a:endParaRPr lang="en-US" sz="1600" dirty="0"/>
              </a:p>
              <a:p>
                <a:pPr marL="0" lvl="1" indent="0">
                  <a:lnSpc>
                    <a:spcPct val="90000"/>
                  </a:lnSpc>
                  <a:spcBef>
                    <a:spcPts val="1800"/>
                  </a:spcBef>
                  <a:buNone/>
                </a:pPr>
                <a:r>
                  <a:rPr lang="en-US" sz="1600" b="1" u="sng" dirty="0"/>
                  <a:t>Variable 2: PRESENT  VALUE</a:t>
                </a:r>
              </a:p>
              <a:p>
                <a:pPr marL="0" indent="0">
                  <a:lnSpc>
                    <a:spcPct val="90000"/>
                  </a:lnSpc>
                  <a:buNone/>
                </a:pPr>
                <a:r>
                  <a:rPr lang="en-US" sz="1600" dirty="0"/>
                  <a:t>	FV = PV </a:t>
                </a:r>
                <a14:m>
                  <m:oMath xmlns:m="http://schemas.openxmlformats.org/officeDocument/2006/math">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r>
                              <a:rPr lang="en-US" sz="1600">
                                <a:latin typeface="Cambria Math" panose="02040503050406030204" pitchFamily="18" charset="0"/>
                              </a:rPr>
                              <m:t>1+</m:t>
                            </m:r>
                            <m:r>
                              <m:rPr>
                                <m:sty m:val="p"/>
                              </m:rPr>
                              <a:rPr lang="en-US" sz="1600">
                                <a:latin typeface="Cambria Math" panose="02040503050406030204" pitchFamily="18" charset="0"/>
                              </a:rPr>
                              <m:t>i</m:t>
                            </m:r>
                          </m:e>
                        </m:d>
                      </m:e>
                      <m:sup>
                        <m:r>
                          <m:rPr>
                            <m:sty m:val="p"/>
                          </m:rPr>
                          <a:rPr lang="en-US" sz="1600">
                            <a:latin typeface="Cambria Math" panose="02040503050406030204" pitchFamily="18" charset="0"/>
                          </a:rPr>
                          <m:t>t</m:t>
                        </m:r>
                      </m:sup>
                    </m:sSup>
                  </m:oMath>
                </a14:m>
                <a:r>
                  <a:rPr lang="en-US" sz="1600" i="1" dirty="0"/>
                  <a:t>, then  </a:t>
                </a:r>
                <a14:m>
                  <m:oMath xmlns:m="http://schemas.openxmlformats.org/officeDocument/2006/math">
                    <m:r>
                      <m:rPr>
                        <m:sty m:val="p"/>
                      </m:rPr>
                      <a:rPr lang="en-US" sz="1600" smtClean="0">
                        <a:latin typeface="Cambria Math" panose="02040503050406030204" pitchFamily="18" charset="0"/>
                      </a:rPr>
                      <m:t>PV</m:t>
                    </m:r>
                    <m:r>
                      <a:rPr lang="en-US" sz="1600" smtClean="0">
                        <a:latin typeface="Cambria Math" panose="02040503050406030204" pitchFamily="18" charset="0"/>
                      </a:rPr>
                      <m:t>=</m:t>
                    </m:r>
                    <m:f>
                      <m:fPr>
                        <m:ctrlPr>
                          <a:rPr lang="en-US" sz="1600" i="1">
                            <a:latin typeface="Cambria Math" panose="02040503050406030204" pitchFamily="18" charset="0"/>
                          </a:rPr>
                        </m:ctrlPr>
                      </m:fPr>
                      <m:num>
                        <m:r>
                          <m:rPr>
                            <m:sty m:val="p"/>
                          </m:rPr>
                          <a:rPr lang="en-US" sz="1600">
                            <a:latin typeface="Cambria Math" panose="02040503050406030204" pitchFamily="18" charset="0"/>
                          </a:rPr>
                          <m:t>FV</m:t>
                        </m:r>
                      </m:num>
                      <m:den>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r>
                                  <a:rPr lang="en-US" sz="1600">
                                    <a:latin typeface="Cambria Math" panose="02040503050406030204" pitchFamily="18" charset="0"/>
                                  </a:rPr>
                                  <m:t>1+</m:t>
                                </m:r>
                                <m:r>
                                  <m:rPr>
                                    <m:sty m:val="p"/>
                                  </m:rPr>
                                  <a:rPr lang="en-US" sz="1600">
                                    <a:latin typeface="Cambria Math" panose="02040503050406030204" pitchFamily="18" charset="0"/>
                                  </a:rPr>
                                  <m:t>i</m:t>
                                </m:r>
                              </m:e>
                            </m:d>
                          </m:e>
                          <m:sup>
                            <m:r>
                              <m:rPr>
                                <m:sty m:val="p"/>
                              </m:rPr>
                              <a:rPr lang="en-US" sz="1600">
                                <a:latin typeface="Cambria Math" panose="02040503050406030204" pitchFamily="18" charset="0"/>
                              </a:rPr>
                              <m:t>t</m:t>
                            </m:r>
                          </m:sup>
                        </m:sSup>
                      </m:den>
                    </m:f>
                  </m:oMath>
                </a14:m>
                <a:r>
                  <a:rPr lang="en-US" sz="1600" b="1" i="1" dirty="0"/>
                  <a:t> </a:t>
                </a:r>
              </a:p>
              <a:p>
                <a:pPr marL="0" indent="0">
                  <a:lnSpc>
                    <a:spcPct val="90000"/>
                  </a:lnSpc>
                  <a:buNone/>
                </a:pPr>
                <a:r>
                  <a:rPr lang="en-US" sz="1600" dirty="0"/>
                  <a:t>As an example, assuming the investor targets an investment that is expected to receive $133.10 in 3 years, representing a 10% interest or expected return (sometimes referred to as the discount rate), the investment required today will be calculated as follows:</a:t>
                </a:r>
              </a:p>
              <a:p>
                <a:pPr>
                  <a:lnSpc>
                    <a:spcPct val="90000"/>
                  </a:lnSpc>
                </a:pPr>
                <a:r>
                  <a:rPr lang="en-US" sz="1600" dirty="0"/>
                  <a:t> </a:t>
                </a:r>
                <a14:m>
                  <m:oMath xmlns:m="http://schemas.openxmlformats.org/officeDocument/2006/math">
                    <m:r>
                      <m:rPr>
                        <m:sty m:val="p"/>
                      </m:rPr>
                      <a:rPr lang="en-US" sz="1600">
                        <a:latin typeface="Cambria Math" panose="02040503050406030204" pitchFamily="18" charset="0"/>
                      </a:rPr>
                      <m:t>PV</m:t>
                    </m:r>
                    <m:r>
                      <a:rPr lang="en-US" sz="1600">
                        <a:latin typeface="Cambria Math" panose="02040503050406030204" pitchFamily="18" charset="0"/>
                      </a:rPr>
                      <m:t>=</m:t>
                    </m:r>
                    <m:f>
                      <m:fPr>
                        <m:ctrlPr>
                          <a:rPr lang="en-US" sz="1600" i="1">
                            <a:latin typeface="Cambria Math" panose="02040503050406030204" pitchFamily="18" charset="0"/>
                          </a:rPr>
                        </m:ctrlPr>
                      </m:fPr>
                      <m:num>
                        <m:r>
                          <m:rPr>
                            <m:sty m:val="p"/>
                          </m:rPr>
                          <a:rPr lang="en-US" sz="1600">
                            <a:latin typeface="Cambria Math" panose="02040503050406030204" pitchFamily="18" charset="0"/>
                          </a:rPr>
                          <m:t>FV</m:t>
                        </m:r>
                      </m:num>
                      <m:den>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r>
                                  <a:rPr lang="en-US" sz="1600">
                                    <a:latin typeface="Cambria Math" panose="02040503050406030204" pitchFamily="18" charset="0"/>
                                  </a:rPr>
                                  <m:t>1+</m:t>
                                </m:r>
                                <m:r>
                                  <m:rPr>
                                    <m:sty m:val="p"/>
                                  </m:rPr>
                                  <a:rPr lang="en-US" sz="1600">
                                    <a:latin typeface="Cambria Math" panose="02040503050406030204" pitchFamily="18" charset="0"/>
                                  </a:rPr>
                                  <m:t>i</m:t>
                                </m:r>
                              </m:e>
                            </m:d>
                          </m:e>
                          <m:sup>
                            <m:r>
                              <m:rPr>
                                <m:sty m:val="p"/>
                              </m:rPr>
                              <a:rPr lang="en-US" sz="1600">
                                <a:latin typeface="Cambria Math" panose="02040503050406030204" pitchFamily="18" charset="0"/>
                              </a:rPr>
                              <m:t>t</m:t>
                            </m:r>
                          </m:sup>
                        </m:sSup>
                      </m:den>
                    </m:f>
                    <m:r>
                      <a:rPr lang="en-US" sz="1600">
                        <a:latin typeface="Cambria Math" panose="02040503050406030204" pitchFamily="18" charset="0"/>
                      </a:rPr>
                      <m:t> = </m:t>
                    </m:r>
                    <m:f>
                      <m:fPr>
                        <m:ctrlPr>
                          <a:rPr lang="en-US" sz="1600" i="1">
                            <a:latin typeface="Cambria Math" panose="02040503050406030204" pitchFamily="18" charset="0"/>
                          </a:rPr>
                        </m:ctrlPr>
                      </m:fPr>
                      <m:num>
                        <m:r>
                          <a:rPr lang="en-US" sz="1600">
                            <a:latin typeface="Cambria Math" panose="02040503050406030204" pitchFamily="18" charset="0"/>
                          </a:rPr>
                          <m:t>133.10</m:t>
                        </m:r>
                      </m:num>
                      <m:den>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r>
                                  <a:rPr lang="en-US" sz="1600">
                                    <a:latin typeface="Cambria Math" panose="02040503050406030204" pitchFamily="18" charset="0"/>
                                  </a:rPr>
                                  <m:t>1+.10</m:t>
                                </m:r>
                              </m:e>
                            </m:d>
                          </m:e>
                          <m:sup>
                            <m:r>
                              <a:rPr lang="en-US" sz="1600">
                                <a:latin typeface="Cambria Math" panose="02040503050406030204" pitchFamily="18" charset="0"/>
                              </a:rPr>
                              <m:t>3</m:t>
                            </m:r>
                          </m:sup>
                        </m:sSup>
                      </m:den>
                    </m:f>
                    <m:r>
                      <a:rPr lang="en-US" sz="1600">
                        <a:latin typeface="Cambria Math" panose="02040503050406030204" pitchFamily="18" charset="0"/>
                      </a:rPr>
                      <m:t> = </m:t>
                    </m:r>
                    <m:f>
                      <m:fPr>
                        <m:ctrlPr>
                          <a:rPr lang="en-US" sz="1600" i="1">
                            <a:latin typeface="Cambria Math" panose="02040503050406030204" pitchFamily="18" charset="0"/>
                          </a:rPr>
                        </m:ctrlPr>
                      </m:fPr>
                      <m:num>
                        <m:r>
                          <a:rPr lang="en-US" sz="1600">
                            <a:latin typeface="Cambria Math" panose="02040503050406030204" pitchFamily="18" charset="0"/>
                          </a:rPr>
                          <m:t>133.10</m:t>
                        </m:r>
                      </m:num>
                      <m:den>
                        <m:r>
                          <a:rPr lang="en-US" sz="1600">
                            <a:latin typeface="Cambria Math" panose="02040503050406030204" pitchFamily="18" charset="0"/>
                          </a:rPr>
                          <m:t>1.331</m:t>
                        </m:r>
                      </m:den>
                    </m:f>
                    <m:r>
                      <a:rPr lang="en-US" sz="1600">
                        <a:latin typeface="Cambria Math" panose="02040503050406030204" pitchFamily="18" charset="0"/>
                      </a:rPr>
                      <m:t>=100</m:t>
                    </m:r>
                  </m:oMath>
                </a14:m>
                <a:endParaRPr lang="en-US" sz="1600" dirty="0"/>
              </a:p>
              <a:p>
                <a:pPr>
                  <a:lnSpc>
                    <a:spcPct val="90000"/>
                  </a:lnSpc>
                </a:pPr>
                <a:endParaRPr lang="en-US" sz="1100" dirty="0"/>
              </a:p>
            </p:txBody>
          </p:sp>
        </mc:Choice>
        <mc:Fallback xmlns="">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912812" y="2425302"/>
                <a:ext cx="9372600" cy="3746898"/>
              </a:xfrm>
              <a:blipFill>
                <a:blip r:embed="rId2"/>
                <a:stretch>
                  <a:fillRect l="-260" t="-1463" r="-716"/>
                </a:stretch>
              </a:blipFill>
            </p:spPr>
            <p:txBody>
              <a:bodyPr/>
              <a:lstStyle/>
              <a:p>
                <a:r>
                  <a:rPr lang="en-US">
                    <a:noFill/>
                  </a:rPr>
                  <a:t> </a:t>
                </a:r>
              </a:p>
            </p:txBody>
          </p:sp>
        </mc:Fallback>
      </mc:AlternateContent>
    </p:spTree>
    <p:extLst>
      <p:ext uri="{BB962C8B-B14F-4D97-AF65-F5344CB8AC3E}">
        <p14:creationId xmlns:p14="http://schemas.microsoft.com/office/powerpoint/2010/main" val="35278970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b="1" dirty="0">
                <a:solidFill>
                  <a:srgbClr val="FFFFFF"/>
                </a:solidFill>
              </a:rPr>
              <a:t>Reviewing One-Time Investment</a:t>
            </a:r>
            <a:br>
              <a:rPr lang="en-US" b="1" dirty="0">
                <a:solidFill>
                  <a:srgbClr val="FFFFFF"/>
                </a:solidFill>
              </a:rPr>
            </a:br>
            <a:endParaRPr lang="en-US" dirty="0">
              <a:solidFill>
                <a:srgbClr val="FFFFFF"/>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836612" y="2438400"/>
                <a:ext cx="9677400" cy="3966882"/>
              </a:xfrm>
            </p:spPr>
            <p:txBody>
              <a:bodyPr>
                <a:normAutofit/>
              </a:bodyPr>
              <a:lstStyle/>
              <a:p>
                <a:pPr marL="0" indent="0">
                  <a:lnSpc>
                    <a:spcPct val="90000"/>
                  </a:lnSpc>
                  <a:buNone/>
                </a:pPr>
                <a:r>
                  <a:rPr lang="en-US" sz="1500" b="1" u="sng" dirty="0"/>
                  <a:t>Variable 3: INTEREST RATES</a:t>
                </a:r>
              </a:p>
              <a:p>
                <a:pPr marL="0" indent="0">
                  <a:lnSpc>
                    <a:spcPct val="90000"/>
                  </a:lnSpc>
                  <a:buNone/>
                </a:pPr>
                <a:r>
                  <a:rPr lang="en-US" sz="1500" dirty="0"/>
                  <a:t>If the investor knows the amount they are planning to invest today, and targets a specific investment payoff at a set time in the future, then the investor can rearrange the formula to calculate the interest (i) or discount rate that he or she will earn, as follows:</a:t>
                </a:r>
              </a:p>
              <a:p>
                <a:pPr marL="0" indent="0">
                  <a:lnSpc>
                    <a:spcPct val="90000"/>
                  </a:lnSpc>
                  <a:buNone/>
                </a:pPr>
                <a:r>
                  <a:rPr lang="en-US" sz="1500" dirty="0"/>
                  <a:t>Starting at FV = PV </a:t>
                </a:r>
                <a14:m>
                  <m:oMath xmlns:m="http://schemas.openxmlformats.org/officeDocument/2006/math">
                    <m:sSup>
                      <m:sSupPr>
                        <m:ctrlPr>
                          <a:rPr lang="en-US" sz="1500" i="1">
                            <a:latin typeface="Cambria Math" panose="02040503050406030204" pitchFamily="18" charset="0"/>
                          </a:rPr>
                        </m:ctrlPr>
                      </m:sSupPr>
                      <m:e>
                        <m:d>
                          <m:dPr>
                            <m:ctrlPr>
                              <a:rPr lang="en-US" sz="1500" i="1">
                                <a:latin typeface="Cambria Math" panose="02040503050406030204" pitchFamily="18" charset="0"/>
                              </a:rPr>
                            </m:ctrlPr>
                          </m:dPr>
                          <m:e>
                            <m:r>
                              <a:rPr lang="en-US" sz="1500">
                                <a:latin typeface="Cambria Math" panose="02040503050406030204" pitchFamily="18" charset="0"/>
                              </a:rPr>
                              <m:t>1+</m:t>
                            </m:r>
                            <m:r>
                              <m:rPr>
                                <m:sty m:val="p"/>
                              </m:rPr>
                              <a:rPr lang="en-US" sz="1500">
                                <a:latin typeface="Cambria Math" panose="02040503050406030204" pitchFamily="18" charset="0"/>
                              </a:rPr>
                              <m:t>i</m:t>
                            </m:r>
                          </m:e>
                        </m:d>
                      </m:e>
                      <m:sup>
                        <m:r>
                          <m:rPr>
                            <m:sty m:val="p"/>
                          </m:rPr>
                          <a:rPr lang="en-US" sz="1500">
                            <a:latin typeface="Cambria Math" panose="02040503050406030204" pitchFamily="18" charset="0"/>
                          </a:rPr>
                          <m:t>t</m:t>
                        </m:r>
                      </m:sup>
                    </m:sSup>
                  </m:oMath>
                </a14:m>
                <a:r>
                  <a:rPr lang="en-US" sz="1500" i="1" dirty="0"/>
                  <a:t>, then </a:t>
                </a:r>
                <a14:m>
                  <m:oMath xmlns:m="http://schemas.openxmlformats.org/officeDocument/2006/math">
                    <m:sSup>
                      <m:sSupPr>
                        <m:ctrlPr>
                          <a:rPr lang="en-US" sz="1500" i="1">
                            <a:latin typeface="Cambria Math" panose="02040503050406030204" pitchFamily="18" charset="0"/>
                          </a:rPr>
                        </m:ctrlPr>
                      </m:sSupPr>
                      <m:e>
                        <m:d>
                          <m:dPr>
                            <m:ctrlPr>
                              <a:rPr lang="en-US" sz="1500" i="1">
                                <a:latin typeface="Cambria Math" panose="02040503050406030204" pitchFamily="18" charset="0"/>
                              </a:rPr>
                            </m:ctrlPr>
                          </m:dPr>
                          <m:e>
                            <m:r>
                              <a:rPr lang="en-US" sz="1500">
                                <a:latin typeface="Cambria Math" panose="02040503050406030204" pitchFamily="18" charset="0"/>
                              </a:rPr>
                              <m:t>1+</m:t>
                            </m:r>
                            <m:r>
                              <m:rPr>
                                <m:sty m:val="p"/>
                              </m:rPr>
                              <a:rPr lang="en-US" sz="1500">
                                <a:latin typeface="Cambria Math" panose="02040503050406030204" pitchFamily="18" charset="0"/>
                              </a:rPr>
                              <m:t>i</m:t>
                            </m:r>
                          </m:e>
                        </m:d>
                      </m:e>
                      <m:sup>
                        <m:r>
                          <m:rPr>
                            <m:sty m:val="p"/>
                          </m:rPr>
                          <a:rPr lang="en-US" sz="1500">
                            <a:latin typeface="Cambria Math" panose="02040503050406030204" pitchFamily="18" charset="0"/>
                          </a:rPr>
                          <m:t>t</m:t>
                        </m:r>
                      </m:sup>
                    </m:sSup>
                    <m:r>
                      <a:rPr lang="en-US" sz="1500">
                        <a:latin typeface="Cambria Math" panose="02040503050406030204" pitchFamily="18" charset="0"/>
                      </a:rPr>
                      <m:t>=</m:t>
                    </m:r>
                    <m:f>
                      <m:fPr>
                        <m:ctrlPr>
                          <a:rPr lang="en-US" sz="1500" i="1">
                            <a:latin typeface="Cambria Math" panose="02040503050406030204" pitchFamily="18" charset="0"/>
                          </a:rPr>
                        </m:ctrlPr>
                      </m:fPr>
                      <m:num>
                        <m:r>
                          <m:rPr>
                            <m:sty m:val="p"/>
                          </m:rPr>
                          <a:rPr lang="en-US" sz="1500">
                            <a:latin typeface="Cambria Math" panose="02040503050406030204" pitchFamily="18" charset="0"/>
                          </a:rPr>
                          <m:t>FV</m:t>
                        </m:r>
                      </m:num>
                      <m:den>
                        <m:r>
                          <m:rPr>
                            <m:sty m:val="p"/>
                          </m:rPr>
                          <a:rPr lang="en-US" sz="1500">
                            <a:latin typeface="Cambria Math" panose="02040503050406030204" pitchFamily="18" charset="0"/>
                          </a:rPr>
                          <m:t>PV</m:t>
                        </m:r>
                      </m:den>
                    </m:f>
                  </m:oMath>
                </a14:m>
                <a:r>
                  <a:rPr lang="en-US" sz="1500" dirty="0"/>
                  <a:t> , and </a:t>
                </a:r>
              </a:p>
              <a:p>
                <a:pPr marL="0" indent="0">
                  <a:lnSpc>
                    <a:spcPct val="90000"/>
                  </a:lnSpc>
                  <a:buNone/>
                </a:pPr>
                <a:r>
                  <a:rPr lang="en-US" sz="1500" dirty="0"/>
                  <a:t>			</a:t>
                </a:r>
                <a14:m>
                  <m:oMath xmlns:m="http://schemas.openxmlformats.org/officeDocument/2006/math">
                    <m:r>
                      <m:rPr>
                        <m:sty m:val="p"/>
                      </m:rPr>
                      <a:rPr lang="en-US" sz="1500" smtClean="0">
                        <a:latin typeface="Cambria Math" panose="02040503050406030204" pitchFamily="18" charset="0"/>
                      </a:rPr>
                      <m:t>i</m:t>
                    </m:r>
                  </m:oMath>
                </a14:m>
                <a:r>
                  <a:rPr lang="en-US" sz="1500" b="1" dirty="0"/>
                  <a:t> = </a:t>
                </a:r>
                <a14:m>
                  <m:oMath xmlns:m="http://schemas.openxmlformats.org/officeDocument/2006/math">
                    <m:r>
                      <a:rPr lang="en-US" sz="1500" i="1">
                        <a:latin typeface="Cambria Math" panose="02040503050406030204" pitchFamily="18" charset="0"/>
                      </a:rPr>
                      <m:t>(</m:t>
                    </m:r>
                    <m:sSup>
                      <m:sSupPr>
                        <m:ctrlPr>
                          <a:rPr lang="en-US" sz="1500" i="1">
                            <a:latin typeface="Cambria Math" panose="02040503050406030204" pitchFamily="18" charset="0"/>
                          </a:rPr>
                        </m:ctrlPr>
                      </m:sSupPr>
                      <m:e>
                        <m:f>
                          <m:fPr>
                            <m:ctrlPr>
                              <a:rPr lang="en-US" sz="1500" i="1">
                                <a:latin typeface="Cambria Math" panose="02040503050406030204" pitchFamily="18" charset="0"/>
                              </a:rPr>
                            </m:ctrlPr>
                          </m:fPr>
                          <m:num>
                            <m:r>
                              <a:rPr lang="en-US" sz="1500" i="1">
                                <a:latin typeface="Cambria Math" panose="02040503050406030204" pitchFamily="18" charset="0"/>
                              </a:rPr>
                              <m:t>𝐹𝑉</m:t>
                            </m:r>
                          </m:num>
                          <m:den>
                            <m:r>
                              <a:rPr lang="en-US" sz="1500" i="1">
                                <a:latin typeface="Cambria Math" panose="02040503050406030204" pitchFamily="18" charset="0"/>
                              </a:rPr>
                              <m:t>𝑃𝑉</m:t>
                            </m:r>
                          </m:den>
                        </m:f>
                        <m:r>
                          <a:rPr lang="en-US" sz="1500" i="1">
                            <a:latin typeface="Cambria Math" panose="02040503050406030204" pitchFamily="18" charset="0"/>
                          </a:rPr>
                          <m:t>)</m:t>
                        </m:r>
                      </m:e>
                      <m:sup>
                        <m:f>
                          <m:fPr>
                            <m:ctrlPr>
                              <a:rPr lang="en-US" sz="1500" i="1">
                                <a:latin typeface="Cambria Math" panose="02040503050406030204" pitchFamily="18" charset="0"/>
                              </a:rPr>
                            </m:ctrlPr>
                          </m:fPr>
                          <m:num>
                            <m:r>
                              <a:rPr lang="en-US" sz="1500" i="1">
                                <a:latin typeface="Cambria Math" panose="02040503050406030204" pitchFamily="18" charset="0"/>
                              </a:rPr>
                              <m:t>1</m:t>
                            </m:r>
                          </m:num>
                          <m:den>
                            <m:r>
                              <a:rPr lang="en-US" sz="1500" i="1">
                                <a:latin typeface="Cambria Math" panose="02040503050406030204" pitchFamily="18" charset="0"/>
                              </a:rPr>
                              <m:t>𝑡</m:t>
                            </m:r>
                          </m:den>
                        </m:f>
                      </m:sup>
                    </m:sSup>
                  </m:oMath>
                </a14:m>
                <a:r>
                  <a:rPr lang="en-US" sz="1500" b="1" dirty="0"/>
                  <a:t> – 1 </a:t>
                </a:r>
                <a:endParaRPr lang="en-US" sz="1500" dirty="0"/>
              </a:p>
              <a:p>
                <a:pPr marL="0" indent="0">
                  <a:lnSpc>
                    <a:spcPct val="90000"/>
                  </a:lnSpc>
                  <a:buNone/>
                </a:pPr>
                <a:r>
                  <a:rPr lang="en-US" sz="1500" dirty="0"/>
                  <a:t>As an example, let’s assume the investor invests $100 today and targets an investment that expects to receive $133.10 in 3 years. What will the annual rate of return be on such an investment? </a:t>
                </a:r>
              </a:p>
              <a:p>
                <a:pPr marL="0" indent="0">
                  <a:lnSpc>
                    <a:spcPct val="90000"/>
                  </a:lnSpc>
                  <a:buNone/>
                </a:pPr>
                <a:r>
                  <a:rPr lang="en-US" sz="1500" dirty="0"/>
                  <a:t>	</a:t>
                </a:r>
                <a14:m>
                  <m:oMath xmlns:m="http://schemas.openxmlformats.org/officeDocument/2006/math">
                    <m:r>
                      <m:rPr>
                        <m:sty m:val="p"/>
                      </m:rPr>
                      <a:rPr lang="en-US" sz="1500">
                        <a:latin typeface="Cambria Math" panose="02040503050406030204" pitchFamily="18" charset="0"/>
                      </a:rPr>
                      <m:t>i</m:t>
                    </m:r>
                  </m:oMath>
                </a14:m>
                <a:r>
                  <a:rPr lang="en-US" sz="1500" dirty="0"/>
                  <a:t> = </a:t>
                </a:r>
                <a14:m>
                  <m:oMath xmlns:m="http://schemas.openxmlformats.org/officeDocument/2006/math">
                    <m:r>
                      <a:rPr lang="en-US" sz="1500" i="1">
                        <a:latin typeface="Cambria Math" panose="02040503050406030204" pitchFamily="18" charset="0"/>
                      </a:rPr>
                      <m:t>(</m:t>
                    </m:r>
                    <m:sSup>
                      <m:sSupPr>
                        <m:ctrlPr>
                          <a:rPr lang="en-US" sz="1500" i="1">
                            <a:latin typeface="Cambria Math" panose="02040503050406030204" pitchFamily="18" charset="0"/>
                          </a:rPr>
                        </m:ctrlPr>
                      </m:sSupPr>
                      <m:e>
                        <m:f>
                          <m:fPr>
                            <m:ctrlPr>
                              <a:rPr lang="en-US" sz="1500" i="1">
                                <a:latin typeface="Cambria Math" panose="02040503050406030204" pitchFamily="18" charset="0"/>
                              </a:rPr>
                            </m:ctrlPr>
                          </m:fPr>
                          <m:num>
                            <m:r>
                              <a:rPr lang="en-US" sz="1500" i="1">
                                <a:latin typeface="Cambria Math" panose="02040503050406030204" pitchFamily="18" charset="0"/>
                              </a:rPr>
                              <m:t>𝐹𝑉</m:t>
                            </m:r>
                          </m:num>
                          <m:den>
                            <m:r>
                              <a:rPr lang="en-US" sz="1500" i="1">
                                <a:latin typeface="Cambria Math" panose="02040503050406030204" pitchFamily="18" charset="0"/>
                              </a:rPr>
                              <m:t>𝑃𝑉</m:t>
                            </m:r>
                          </m:den>
                        </m:f>
                        <m:r>
                          <a:rPr lang="en-US" sz="1500" i="1">
                            <a:latin typeface="Cambria Math" panose="02040503050406030204" pitchFamily="18" charset="0"/>
                          </a:rPr>
                          <m:t>)</m:t>
                        </m:r>
                      </m:e>
                      <m:sup>
                        <m:f>
                          <m:fPr>
                            <m:ctrlPr>
                              <a:rPr lang="en-US" sz="1500" i="1">
                                <a:latin typeface="Cambria Math" panose="02040503050406030204" pitchFamily="18" charset="0"/>
                              </a:rPr>
                            </m:ctrlPr>
                          </m:fPr>
                          <m:num>
                            <m:r>
                              <a:rPr lang="en-US" sz="1500" i="1">
                                <a:latin typeface="Cambria Math" panose="02040503050406030204" pitchFamily="18" charset="0"/>
                              </a:rPr>
                              <m:t>1</m:t>
                            </m:r>
                          </m:num>
                          <m:den>
                            <m:r>
                              <a:rPr lang="en-US" sz="1500" i="1">
                                <a:latin typeface="Cambria Math" panose="02040503050406030204" pitchFamily="18" charset="0"/>
                              </a:rPr>
                              <m:t>𝑡</m:t>
                            </m:r>
                          </m:den>
                        </m:f>
                      </m:sup>
                    </m:sSup>
                  </m:oMath>
                </a14:m>
                <a:r>
                  <a:rPr lang="en-US" sz="1500" dirty="0"/>
                  <a:t> – 1 </a:t>
                </a:r>
                <a14:m>
                  <m:oMath xmlns:m="http://schemas.openxmlformats.org/officeDocument/2006/math">
                    <m:r>
                      <a:rPr lang="en-US" sz="1500" i="1">
                        <a:latin typeface="Cambria Math" panose="02040503050406030204" pitchFamily="18" charset="0"/>
                      </a:rPr>
                      <m:t>=(</m:t>
                    </m:r>
                    <m:sSup>
                      <m:sSupPr>
                        <m:ctrlPr>
                          <a:rPr lang="en-US" sz="1500" i="1">
                            <a:latin typeface="Cambria Math" panose="02040503050406030204" pitchFamily="18" charset="0"/>
                          </a:rPr>
                        </m:ctrlPr>
                      </m:sSupPr>
                      <m:e>
                        <m:f>
                          <m:fPr>
                            <m:ctrlPr>
                              <a:rPr lang="en-US" sz="1500" i="1">
                                <a:latin typeface="Cambria Math" panose="02040503050406030204" pitchFamily="18" charset="0"/>
                              </a:rPr>
                            </m:ctrlPr>
                          </m:fPr>
                          <m:num>
                            <m:r>
                              <a:rPr lang="en-US" sz="1500" i="1">
                                <a:latin typeface="Cambria Math" panose="02040503050406030204" pitchFamily="18" charset="0"/>
                              </a:rPr>
                              <m:t>133.10</m:t>
                            </m:r>
                          </m:num>
                          <m:den>
                            <m:r>
                              <a:rPr lang="en-US" sz="1500" i="1">
                                <a:latin typeface="Cambria Math" panose="02040503050406030204" pitchFamily="18" charset="0"/>
                              </a:rPr>
                              <m:t>100</m:t>
                            </m:r>
                          </m:den>
                        </m:f>
                        <m:r>
                          <a:rPr lang="en-US" sz="1500" i="1">
                            <a:latin typeface="Cambria Math" panose="02040503050406030204" pitchFamily="18" charset="0"/>
                          </a:rPr>
                          <m:t>)</m:t>
                        </m:r>
                      </m:e>
                      <m:sup>
                        <m:f>
                          <m:fPr>
                            <m:ctrlPr>
                              <a:rPr lang="en-US" sz="1500" i="1">
                                <a:latin typeface="Cambria Math" panose="02040503050406030204" pitchFamily="18" charset="0"/>
                              </a:rPr>
                            </m:ctrlPr>
                          </m:fPr>
                          <m:num>
                            <m:r>
                              <a:rPr lang="en-US" sz="1500" i="1">
                                <a:latin typeface="Cambria Math" panose="02040503050406030204" pitchFamily="18" charset="0"/>
                              </a:rPr>
                              <m:t>1</m:t>
                            </m:r>
                          </m:num>
                          <m:den>
                            <m:r>
                              <a:rPr lang="en-US" sz="1500" i="1">
                                <a:latin typeface="Cambria Math" panose="02040503050406030204" pitchFamily="18" charset="0"/>
                              </a:rPr>
                              <m:t>3</m:t>
                            </m:r>
                          </m:den>
                        </m:f>
                      </m:sup>
                    </m:sSup>
                  </m:oMath>
                </a14:m>
                <a:r>
                  <a:rPr lang="en-US" sz="1500" dirty="0"/>
                  <a:t> – 1 </a:t>
                </a:r>
                <a14:m>
                  <m:oMath xmlns:m="http://schemas.openxmlformats.org/officeDocument/2006/math">
                    <m:r>
                      <a:rPr lang="en-US" sz="1500" i="1">
                        <a:latin typeface="Cambria Math" panose="02040503050406030204" pitchFamily="18" charset="0"/>
                      </a:rPr>
                      <m:t>=(</m:t>
                    </m:r>
                    <m:sSup>
                      <m:sSupPr>
                        <m:ctrlPr>
                          <a:rPr lang="en-US" sz="1500" i="1">
                            <a:latin typeface="Cambria Math" panose="02040503050406030204" pitchFamily="18" charset="0"/>
                          </a:rPr>
                        </m:ctrlPr>
                      </m:sSupPr>
                      <m:e>
                        <m:r>
                          <a:rPr lang="en-US" sz="1500" i="1">
                            <a:latin typeface="Cambria Math" panose="02040503050406030204" pitchFamily="18" charset="0"/>
                          </a:rPr>
                          <m:t>1.331)</m:t>
                        </m:r>
                      </m:e>
                      <m:sup>
                        <m:f>
                          <m:fPr>
                            <m:ctrlPr>
                              <a:rPr lang="en-US" sz="1500" i="1">
                                <a:latin typeface="Cambria Math" panose="02040503050406030204" pitchFamily="18" charset="0"/>
                              </a:rPr>
                            </m:ctrlPr>
                          </m:fPr>
                          <m:num>
                            <m:r>
                              <a:rPr lang="en-US" sz="1500" i="1">
                                <a:latin typeface="Cambria Math" panose="02040503050406030204" pitchFamily="18" charset="0"/>
                              </a:rPr>
                              <m:t>1</m:t>
                            </m:r>
                          </m:num>
                          <m:den>
                            <m:r>
                              <a:rPr lang="en-US" sz="1500" i="1">
                                <a:latin typeface="Cambria Math" panose="02040503050406030204" pitchFamily="18" charset="0"/>
                              </a:rPr>
                              <m:t>3</m:t>
                            </m:r>
                          </m:den>
                        </m:f>
                      </m:sup>
                    </m:sSup>
                  </m:oMath>
                </a14:m>
                <a:r>
                  <a:rPr lang="en-US" sz="1500" dirty="0"/>
                  <a:t> – 1 = 1.10 – 1 = 0.10 = 10%</a:t>
                </a:r>
              </a:p>
              <a:p>
                <a:pPr>
                  <a:lnSpc>
                    <a:spcPct val="90000"/>
                  </a:lnSpc>
                </a:pPr>
                <a:endParaRPr lang="en-US" sz="1500" dirty="0"/>
              </a:p>
            </p:txBody>
          </p:sp>
        </mc:Choice>
        <mc:Fallback xmlns="">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836612" y="2438400"/>
                <a:ext cx="9677400" cy="3966882"/>
              </a:xfrm>
              <a:blipFill>
                <a:blip r:embed="rId2"/>
                <a:stretch>
                  <a:fillRect l="-252" t="-768"/>
                </a:stretch>
              </a:blipFill>
            </p:spPr>
            <p:txBody>
              <a:bodyPr/>
              <a:lstStyle/>
              <a:p>
                <a:r>
                  <a:rPr lang="en-US">
                    <a:noFill/>
                  </a:rPr>
                  <a:t> </a:t>
                </a:r>
              </a:p>
            </p:txBody>
          </p:sp>
        </mc:Fallback>
      </mc:AlternateContent>
    </p:spTree>
    <p:extLst>
      <p:ext uri="{BB962C8B-B14F-4D97-AF65-F5344CB8AC3E}">
        <p14:creationId xmlns:p14="http://schemas.microsoft.com/office/powerpoint/2010/main" val="401315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b="1" dirty="0">
                <a:solidFill>
                  <a:srgbClr val="FFFFFF"/>
                </a:solidFill>
              </a:rPr>
              <a:t>Reviewing One-Time Investment</a:t>
            </a:r>
            <a:br>
              <a:rPr lang="en-US" b="1" dirty="0">
                <a:solidFill>
                  <a:srgbClr val="FFFFFF"/>
                </a:solidFill>
              </a:rPr>
            </a:br>
            <a:endParaRPr lang="en-US" dirty="0">
              <a:solidFill>
                <a:srgbClr val="FFFFFF"/>
              </a:solidFill>
            </a:endParaRP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F2F7D835-B4EE-5DF7-676E-8CB417F2D771}"/>
                  </a:ext>
                </a:extLst>
              </p:cNvPr>
              <p:cNvSpPr>
                <a:spLocks noGrp="1"/>
              </p:cNvSpPr>
              <p:nvPr>
                <p:ph idx="1"/>
              </p:nvPr>
            </p:nvSpPr>
            <p:spPr>
              <a:xfrm>
                <a:off x="760412" y="2305966"/>
                <a:ext cx="8943975" cy="4195762"/>
              </a:xfrm>
            </p:spPr>
            <p:txBody>
              <a:bodyPr>
                <a:normAutofit fontScale="77500" lnSpcReduction="20000"/>
              </a:bodyPr>
              <a:lstStyle/>
              <a:p>
                <a:pPr marL="0" indent="0">
                  <a:buNone/>
                </a:pPr>
                <a:r>
                  <a:rPr lang="en-US" b="1" u="sng" dirty="0"/>
                  <a:t>Variable 4: TIME </a:t>
                </a:r>
              </a:p>
              <a:p>
                <a:pPr marL="0" indent="0">
                  <a:buNone/>
                </a:pPr>
                <a:r>
                  <a:rPr lang="en-US" dirty="0"/>
                  <a:t>If the investor knows the amount that they are planning to invest today, then sets a target payoff amount in the future and assumes a given rate of return, then he or she can calculate how long it will take to achieve the target. The time (t) to realize the targeted return is calculated by rearranging the formula as follows:</a:t>
                </a:r>
              </a:p>
              <a:p>
                <a:pPr marL="0" indent="0">
                  <a:buNone/>
                </a:pPr>
                <a:r>
                  <a:rPr lang="en-US" dirty="0"/>
                  <a:t>	Starting at FV = PV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oMath>
                </a14:m>
                <a:r>
                  <a:rPr lang="en-US" i="1" dirty="0"/>
                  <a:t>, then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FV</m:t>
                        </m:r>
                      </m:num>
                      <m:den>
                        <m:r>
                          <m:rPr>
                            <m:sty m:val="p"/>
                          </m:rPr>
                          <a:rPr lang="en-US">
                            <a:latin typeface="Cambria Math" panose="02040503050406030204" pitchFamily="18" charset="0"/>
                          </a:rPr>
                          <m:t>PV</m:t>
                        </m:r>
                      </m:den>
                    </m:f>
                  </m:oMath>
                </a14:m>
                <a:r>
                  <a:rPr lang="en-US" dirty="0"/>
                  <a:t>, then adding ln on both sides, you get </a:t>
                </a:r>
                <a14:m>
                  <m:oMath xmlns:m="http://schemas.openxmlformats.org/officeDocument/2006/math">
                    <m:sSup>
                      <m:sSupPr>
                        <m:ctrlPr>
                          <a:rPr lang="en-US" i="1">
                            <a:latin typeface="Cambria Math" panose="02040503050406030204" pitchFamily="18" charset="0"/>
                          </a:rPr>
                        </m:ctrlPr>
                      </m:sSupPr>
                      <m:e>
                        <m:r>
                          <m:rPr>
                            <m:sty m:val="p"/>
                          </m:rPr>
                          <a:rPr lang="en-US">
                            <a:latin typeface="Cambria Math" panose="02040503050406030204" pitchFamily="18" charset="0"/>
                          </a:rPr>
                          <m:t>ln</m:t>
                        </m:r>
                        <m:r>
                          <a:rPr lang="en-US">
                            <a:latin typeface="Cambria Math" panose="02040503050406030204" pitchFamily="18" charset="0"/>
                          </a:rPr>
                          <m:t> </m:t>
                        </m:r>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r>
                      <a:rPr lang="en-US">
                        <a:latin typeface="Cambria Math" panose="02040503050406030204" pitchFamily="18" charset="0"/>
                      </a:rPr>
                      <m:t>=</m:t>
                    </m:r>
                    <m:r>
                      <m:rPr>
                        <m:sty m:val="p"/>
                      </m:rPr>
                      <a:rPr lang="en-US">
                        <a:latin typeface="Cambria Math" panose="02040503050406030204" pitchFamily="18" charset="0"/>
                      </a:rPr>
                      <m:t>ln</m:t>
                    </m:r>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FV</m:t>
                        </m:r>
                      </m:num>
                      <m:den>
                        <m:r>
                          <m:rPr>
                            <m:sty m:val="p"/>
                          </m:rPr>
                          <a:rPr lang="en-US">
                            <a:latin typeface="Cambria Math" panose="02040503050406030204" pitchFamily="18" charset="0"/>
                          </a:rPr>
                          <m:t>PV</m:t>
                        </m:r>
                      </m:den>
                    </m:f>
                    <m:r>
                      <a:rPr lang="en-US">
                        <a:latin typeface="Cambria Math" panose="02040503050406030204" pitchFamily="18" charset="0"/>
                      </a:rPr>
                      <m:t>)</m:t>
                    </m:r>
                  </m:oMath>
                </a14:m>
                <a:r>
                  <a:rPr lang="en-US" dirty="0"/>
                  <a:t> , </a:t>
                </a:r>
                <a14:m>
                  <m:oMath xmlns:m="http://schemas.openxmlformats.org/officeDocument/2006/math">
                    <m:r>
                      <a:rPr lang="en-US" i="1">
                        <a:latin typeface="Cambria Math" panose="02040503050406030204" pitchFamily="18" charset="0"/>
                      </a:rPr>
                      <m:t>𝑡</m:t>
                    </m:r>
                    <m:r>
                      <a:rPr lang="en-US" i="1">
                        <a:latin typeface="Cambria Math" panose="02040503050406030204" pitchFamily="18" charset="0"/>
                      </a:rPr>
                      <m:t> [</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𝑖</m:t>
                            </m:r>
                          </m:e>
                        </m:d>
                      </m:e>
                    </m:func>
                    <m:r>
                      <a:rPr lang="en-US" i="1">
                        <a:latin typeface="Cambria Math" panose="02040503050406030204" pitchFamily="18" charset="0"/>
                      </a:rPr>
                      <m:t>]</m:t>
                    </m:r>
                    <m:r>
                      <a:rPr lang="en-US">
                        <a:latin typeface="Cambria Math" panose="02040503050406030204" pitchFamily="18" charset="0"/>
                      </a:rPr>
                      <m:t>=</m:t>
                    </m:r>
                    <m:r>
                      <m:rPr>
                        <m:sty m:val="p"/>
                      </m:rPr>
                      <a:rPr lang="en-US">
                        <a:latin typeface="Cambria Math" panose="02040503050406030204" pitchFamily="18" charset="0"/>
                      </a:rPr>
                      <m:t>ln</m:t>
                    </m:r>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FV</m:t>
                        </m:r>
                      </m:num>
                      <m:den>
                        <m:r>
                          <m:rPr>
                            <m:sty m:val="p"/>
                          </m:rPr>
                          <a:rPr lang="en-US">
                            <a:latin typeface="Cambria Math" panose="02040503050406030204" pitchFamily="18" charset="0"/>
                          </a:rPr>
                          <m:t>PV</m:t>
                        </m:r>
                      </m:den>
                    </m:f>
                    <m:r>
                      <a:rPr lang="en-US">
                        <a:latin typeface="Cambria Math" panose="02040503050406030204" pitchFamily="18" charset="0"/>
                      </a:rPr>
                      <m:t>)</m:t>
                    </m:r>
                  </m:oMath>
                </a14:m>
                <a:r>
                  <a:rPr lang="en-US" i="1" dirty="0"/>
                  <a:t> , and</a:t>
                </a:r>
                <a:endParaRPr lang="en-US" dirty="0"/>
              </a:p>
              <a:p>
                <a:pPr marL="0" indent="0">
                  <a:buNone/>
                </a:pPr>
                <a:r>
                  <a:rPr lang="en-US" dirty="0"/>
                  <a:t>		</a:t>
                </a:r>
              </a:p>
              <a:p>
                <a:pPr marL="0" indent="0">
                  <a:buNone/>
                </a:pPr>
                <a:r>
                  <a:rPr lang="en-US" dirty="0"/>
                  <a:t>				</a:t>
                </a:r>
                <a14:m>
                  <m:oMath xmlns:m="http://schemas.openxmlformats.org/officeDocument/2006/math">
                    <m:r>
                      <m:rPr>
                        <m:sty m:val="p"/>
                      </m:rPr>
                      <a:rPr lang="en-US" sz="3600" smtClean="0">
                        <a:solidFill>
                          <a:srgbClr val="FF0000"/>
                        </a:solidFill>
                        <a:latin typeface="Cambria Math" panose="02040503050406030204" pitchFamily="18" charset="0"/>
                      </a:rPr>
                      <m:t>t</m:t>
                    </m:r>
                  </m:oMath>
                </a14:m>
                <a:r>
                  <a:rPr lang="en-US" sz="3600" b="1" dirty="0">
                    <a:solidFill>
                      <a:srgbClr val="FF0000"/>
                    </a:solidFill>
                  </a:rPr>
                  <a:t> = </a:t>
                </a:r>
                <a14:m>
                  <m:oMath xmlns:m="http://schemas.openxmlformats.org/officeDocument/2006/math">
                    <m:f>
                      <m:fPr>
                        <m:ctrlPr>
                          <a:rPr lang="en-US" sz="3600" i="1">
                            <a:solidFill>
                              <a:srgbClr val="FF0000"/>
                            </a:solidFill>
                            <a:latin typeface="Cambria Math" panose="02040503050406030204" pitchFamily="18" charset="0"/>
                          </a:rPr>
                        </m:ctrlPr>
                      </m:fPr>
                      <m:num>
                        <m:r>
                          <a:rPr lang="en-US" sz="3600" i="1">
                            <a:solidFill>
                              <a:srgbClr val="FF0000"/>
                            </a:solidFill>
                            <a:latin typeface="Cambria Math" panose="02040503050406030204" pitchFamily="18" charset="0"/>
                          </a:rPr>
                          <m:t>𝑙𝑛</m:t>
                        </m:r>
                        <m:r>
                          <a:rPr lang="en-US" sz="3600">
                            <a:solidFill>
                              <a:srgbClr val="FF0000"/>
                            </a:solidFill>
                            <a:latin typeface="Cambria Math" panose="02040503050406030204" pitchFamily="18" charset="0"/>
                          </a:rPr>
                          <m:t> (</m:t>
                        </m:r>
                        <m:f>
                          <m:fPr>
                            <m:ctrlPr>
                              <a:rPr lang="en-US" sz="3600" i="1">
                                <a:solidFill>
                                  <a:srgbClr val="FF0000"/>
                                </a:solidFill>
                                <a:latin typeface="Cambria Math" panose="02040503050406030204" pitchFamily="18" charset="0"/>
                              </a:rPr>
                            </m:ctrlPr>
                          </m:fPr>
                          <m:num>
                            <m:r>
                              <a:rPr lang="en-US" sz="3600" i="1">
                                <a:solidFill>
                                  <a:srgbClr val="FF0000"/>
                                </a:solidFill>
                                <a:latin typeface="Cambria Math" panose="02040503050406030204" pitchFamily="18" charset="0"/>
                              </a:rPr>
                              <m:t>𝐹𝑉</m:t>
                            </m:r>
                          </m:num>
                          <m:den>
                            <m:r>
                              <a:rPr lang="en-US" sz="3600" i="1">
                                <a:solidFill>
                                  <a:srgbClr val="FF0000"/>
                                </a:solidFill>
                                <a:latin typeface="Cambria Math" panose="02040503050406030204" pitchFamily="18" charset="0"/>
                              </a:rPr>
                              <m:t>𝑃𝑉</m:t>
                            </m:r>
                          </m:den>
                        </m:f>
                        <m:r>
                          <a:rPr lang="en-US" sz="3600">
                            <a:solidFill>
                              <a:srgbClr val="FF0000"/>
                            </a:solidFill>
                            <a:latin typeface="Cambria Math" panose="02040503050406030204" pitchFamily="18" charset="0"/>
                          </a:rPr>
                          <m:t>)</m:t>
                        </m:r>
                      </m:num>
                      <m:den>
                        <m:r>
                          <a:rPr lang="en-US" sz="3600" i="1">
                            <a:solidFill>
                              <a:srgbClr val="FF0000"/>
                            </a:solidFill>
                            <a:latin typeface="Cambria Math" panose="02040503050406030204" pitchFamily="18" charset="0"/>
                          </a:rPr>
                          <m:t>𝑙𝑛</m:t>
                        </m:r>
                        <m:r>
                          <a:rPr lang="en-US" sz="3600">
                            <a:solidFill>
                              <a:srgbClr val="FF0000"/>
                            </a:solidFill>
                            <a:latin typeface="Cambria Math" panose="02040503050406030204" pitchFamily="18" charset="0"/>
                          </a:rPr>
                          <m:t>⁡(1+</m:t>
                        </m:r>
                        <m:r>
                          <a:rPr lang="en-US" sz="3600" i="1">
                            <a:solidFill>
                              <a:srgbClr val="FF0000"/>
                            </a:solidFill>
                            <a:latin typeface="Cambria Math" panose="02040503050406030204" pitchFamily="18" charset="0"/>
                          </a:rPr>
                          <m:t>𝑖</m:t>
                        </m:r>
                        <m:r>
                          <a:rPr lang="en-US" sz="3600">
                            <a:solidFill>
                              <a:srgbClr val="FF0000"/>
                            </a:solidFill>
                            <a:latin typeface="Cambria Math" panose="02040503050406030204" pitchFamily="18" charset="0"/>
                          </a:rPr>
                          <m:t>)</m:t>
                        </m:r>
                      </m:den>
                    </m:f>
                  </m:oMath>
                </a14:m>
                <a:endParaRPr lang="en-US" sz="3600" dirty="0">
                  <a:solidFill>
                    <a:srgbClr val="FFFF00"/>
                  </a:solidFill>
                </a:endParaRPr>
              </a:p>
              <a:p>
                <a:r>
                  <a:rPr lang="en-US" dirty="0"/>
                  <a:t>As an example, assume the investor invests $100 today and wants to find out how long it will take for the investment to reach $133.10 if invested at an annual rate of return of 10%. The time to reach the targeted future value of such investment is calculated as follows: </a:t>
                </a:r>
              </a:p>
              <a:p>
                <a14:m>
                  <m:oMath xmlns:m="http://schemas.openxmlformats.org/officeDocument/2006/math">
                    <m:r>
                      <m:rPr>
                        <m:sty m:val="p"/>
                      </m:rPr>
                      <a:rPr lang="en-US">
                        <a:latin typeface="Cambria Math" panose="02040503050406030204" pitchFamily="18" charset="0"/>
                      </a:rPr>
                      <m:t>t</m:t>
                    </m:r>
                  </m:oMath>
                </a14:m>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𝑙𝑛</m:t>
                        </m:r>
                        <m:r>
                          <a:rPr lang="en-US">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𝐹𝑉</m:t>
                            </m:r>
                          </m:num>
                          <m:den>
                            <m:r>
                              <a:rPr lang="en-US" i="1">
                                <a:latin typeface="Cambria Math" panose="02040503050406030204" pitchFamily="18" charset="0"/>
                              </a:rPr>
                              <m:t>𝑃𝑉</m:t>
                            </m:r>
                          </m:den>
                        </m:f>
                        <m:r>
                          <a:rPr lang="en-US">
                            <a:latin typeface="Cambria Math" panose="02040503050406030204" pitchFamily="18" charset="0"/>
                          </a:rPr>
                          <m:t>)</m:t>
                        </m:r>
                      </m:num>
                      <m:den>
                        <m:r>
                          <a:rPr lang="en-US" i="1">
                            <a:latin typeface="Cambria Math" panose="02040503050406030204" pitchFamily="18" charset="0"/>
                          </a:rPr>
                          <m:t>𝑙𝑛</m:t>
                        </m:r>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den>
                    </m:f>
                    <m:r>
                      <a:rPr lang="en-US">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𝑙𝑛</m:t>
                        </m:r>
                        <m:r>
                          <a:rPr lang="en-US">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133.10</m:t>
                            </m:r>
                          </m:num>
                          <m:den>
                            <m:r>
                              <a:rPr lang="en-US">
                                <a:latin typeface="Cambria Math" panose="02040503050406030204" pitchFamily="18" charset="0"/>
                              </a:rPr>
                              <m:t>100</m:t>
                            </m:r>
                          </m:den>
                        </m:f>
                        <m:r>
                          <a:rPr lang="en-US">
                            <a:latin typeface="Cambria Math" panose="02040503050406030204" pitchFamily="18" charset="0"/>
                          </a:rPr>
                          <m:t>)</m:t>
                        </m:r>
                      </m:num>
                      <m:den>
                        <m:r>
                          <a:rPr lang="en-US" i="1">
                            <a:latin typeface="Cambria Math" panose="02040503050406030204" pitchFamily="18" charset="0"/>
                          </a:rPr>
                          <m:t>𝑙𝑛</m:t>
                        </m:r>
                        <m:r>
                          <a:rPr lang="en-US">
                            <a:latin typeface="Cambria Math" panose="02040503050406030204" pitchFamily="18" charset="0"/>
                          </a:rPr>
                          <m:t>⁡(1+0.10)</m:t>
                        </m:r>
                      </m:den>
                    </m:f>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𝑙𝑛</m:t>
                        </m:r>
                        <m:r>
                          <a:rPr lang="en-US">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133.10</m:t>
                            </m:r>
                          </m:num>
                          <m:den>
                            <m:r>
                              <a:rPr lang="en-US">
                                <a:latin typeface="Cambria Math" panose="02040503050406030204" pitchFamily="18" charset="0"/>
                              </a:rPr>
                              <m:t>100</m:t>
                            </m:r>
                          </m:den>
                        </m:f>
                        <m:r>
                          <a:rPr lang="en-US">
                            <a:latin typeface="Cambria Math" panose="02040503050406030204" pitchFamily="18" charset="0"/>
                          </a:rPr>
                          <m:t>)</m:t>
                        </m:r>
                      </m:num>
                      <m:den>
                        <m:r>
                          <a:rPr lang="en-US" i="1">
                            <a:latin typeface="Cambria Math" panose="02040503050406030204" pitchFamily="18" charset="0"/>
                          </a:rPr>
                          <m:t>𝑙𝑛</m:t>
                        </m:r>
                        <m:r>
                          <a:rPr lang="en-US">
                            <a:latin typeface="Cambria Math" panose="02040503050406030204" pitchFamily="18" charset="0"/>
                          </a:rPr>
                          <m:t>⁡(1+0.10)</m:t>
                        </m:r>
                      </m:den>
                    </m:f>
                    <m:r>
                      <a:rPr lang="en-US">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𝑙𝑛</m:t>
                        </m:r>
                        <m:r>
                          <a:rPr lang="en-US">
                            <a:latin typeface="Cambria Math" panose="02040503050406030204" pitchFamily="18" charset="0"/>
                          </a:rPr>
                          <m:t> (1.331)</m:t>
                        </m:r>
                      </m:num>
                      <m:den>
                        <m:r>
                          <a:rPr lang="en-US" i="1">
                            <a:latin typeface="Cambria Math" panose="02040503050406030204" pitchFamily="18" charset="0"/>
                          </a:rPr>
                          <m:t>𝑙𝑛</m:t>
                        </m:r>
                        <m:r>
                          <a:rPr lang="en-US">
                            <a:latin typeface="Cambria Math" panose="02040503050406030204" pitchFamily="18" charset="0"/>
                          </a:rPr>
                          <m:t>⁡(1.100)</m:t>
                        </m:r>
                      </m:den>
                    </m:f>
                    <m:r>
                      <a:rPr lang="en-US">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0.2859</m:t>
                        </m:r>
                      </m:num>
                      <m:den>
                        <m:r>
                          <a:rPr lang="en-US">
                            <a:latin typeface="Cambria Math" panose="02040503050406030204" pitchFamily="18" charset="0"/>
                          </a:rPr>
                          <m:t>0.0953</m:t>
                        </m:r>
                      </m:den>
                    </m:f>
                    <m:r>
                      <a:rPr lang="en-US">
                        <a:latin typeface="Cambria Math" panose="02040503050406030204" pitchFamily="18" charset="0"/>
                      </a:rPr>
                      <m:t>=3 </m:t>
                    </m:r>
                    <m:r>
                      <m:rPr>
                        <m:sty m:val="p"/>
                      </m:rPr>
                      <a:rPr lang="en-US">
                        <a:latin typeface="Cambria Math" panose="02040503050406030204" pitchFamily="18" charset="0"/>
                      </a:rPr>
                      <m:t>years</m:t>
                    </m:r>
                  </m:oMath>
                </a14:m>
                <a:endParaRPr lang="en-US" dirty="0"/>
              </a:p>
              <a:p>
                <a:endParaRPr lang="en-US" dirty="0"/>
              </a:p>
            </p:txBody>
          </p:sp>
        </mc:Choice>
        <mc:Fallback xmlns="">
          <p:sp>
            <p:nvSpPr>
              <p:cNvPr id="6" name="Content Placeholder 2">
                <a:extLst>
                  <a:ext uri="{FF2B5EF4-FFF2-40B4-BE49-F238E27FC236}">
                    <a16:creationId xmlns:a16="http://schemas.microsoft.com/office/drawing/2014/main" id="{F2F7D835-B4EE-5DF7-676E-8CB417F2D771}"/>
                  </a:ext>
                </a:extLst>
              </p:cNvPr>
              <p:cNvSpPr>
                <a:spLocks noGrp="1" noRot="1" noChangeAspect="1" noMove="1" noResize="1" noEditPoints="1" noAdjustHandles="1" noChangeArrowheads="1" noChangeShapeType="1" noTextEdit="1"/>
              </p:cNvSpPr>
              <p:nvPr>
                <p:ph idx="1"/>
              </p:nvPr>
            </p:nvSpPr>
            <p:spPr>
              <a:xfrm>
                <a:off x="760412" y="2305966"/>
                <a:ext cx="8943975" cy="4195762"/>
              </a:xfrm>
              <a:blipFill>
                <a:blip r:embed="rId2"/>
                <a:stretch>
                  <a:fillRect l="-273" t="-1306"/>
                </a:stretch>
              </a:blipFill>
            </p:spPr>
            <p:txBody>
              <a:bodyPr/>
              <a:lstStyle/>
              <a:p>
                <a:r>
                  <a:rPr lang="en-US">
                    <a:noFill/>
                  </a:rPr>
                  <a:t> </a:t>
                </a:r>
              </a:p>
            </p:txBody>
          </p:sp>
        </mc:Fallback>
      </mc:AlternateContent>
    </p:spTree>
    <p:extLst>
      <p:ext uri="{BB962C8B-B14F-4D97-AF65-F5344CB8AC3E}">
        <p14:creationId xmlns:p14="http://schemas.microsoft.com/office/powerpoint/2010/main" val="9141197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b="1">
                <a:solidFill>
                  <a:srgbClr val="FFFFFF"/>
                </a:solidFill>
              </a:rPr>
              <a:t>Annuity Investment</a:t>
            </a:r>
            <a:br>
              <a:rPr lang="en-US" b="1">
                <a:solidFill>
                  <a:srgbClr val="FFFFFF"/>
                </a:solidFill>
              </a:rPr>
            </a:br>
            <a:endParaRPr lang="en-US">
              <a:solidFill>
                <a:srgbClr val="FFFFFF"/>
              </a:solidFill>
            </a:endParaRP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1104005" y="2406252"/>
            <a:ext cx="9486207" cy="3918348"/>
          </a:xfrm>
        </p:spPr>
        <p:txBody>
          <a:bodyPr>
            <a:normAutofit lnSpcReduction="10000"/>
          </a:bodyPr>
          <a:lstStyle/>
          <a:p>
            <a:pPr marL="0" indent="0">
              <a:lnSpc>
                <a:spcPct val="90000"/>
              </a:lnSpc>
              <a:buNone/>
            </a:pPr>
            <a:r>
              <a:rPr lang="en-US" sz="1500" b="1" dirty="0"/>
              <a:t>In Annuities we are adding the 5</a:t>
            </a:r>
            <a:r>
              <a:rPr lang="en-US" sz="1500" b="1" baseline="30000" dirty="0"/>
              <a:t>th</a:t>
            </a:r>
            <a:r>
              <a:rPr lang="en-US" sz="1500" b="1" dirty="0"/>
              <a:t> variable (Annual Payment)</a:t>
            </a:r>
          </a:p>
          <a:p>
            <a:pPr marL="0" indent="0">
              <a:lnSpc>
                <a:spcPct val="90000"/>
              </a:lnSpc>
              <a:buNone/>
            </a:pPr>
            <a:endParaRPr lang="en-US" sz="1500" b="1" dirty="0"/>
          </a:p>
          <a:p>
            <a:pPr marL="0" indent="0">
              <a:lnSpc>
                <a:spcPct val="90000"/>
              </a:lnSpc>
              <a:buNone/>
            </a:pPr>
            <a:r>
              <a:rPr lang="en-US" sz="1500" b="1" dirty="0"/>
              <a:t>Here are the five Variables</a:t>
            </a:r>
          </a:p>
          <a:p>
            <a:pPr>
              <a:lnSpc>
                <a:spcPct val="90000"/>
              </a:lnSpc>
              <a:buFont typeface="Wingdings" panose="05000000000000000000" pitchFamily="2" charset="2"/>
              <a:buChar char="Ø"/>
            </a:pPr>
            <a:r>
              <a:rPr lang="en-US" sz="1500" b="1" dirty="0"/>
              <a:t>Present Value (money you invest today)</a:t>
            </a:r>
          </a:p>
          <a:p>
            <a:pPr>
              <a:lnSpc>
                <a:spcPct val="90000"/>
              </a:lnSpc>
              <a:buFont typeface="Wingdings" panose="05000000000000000000" pitchFamily="2" charset="2"/>
              <a:buChar char="Ø"/>
            </a:pPr>
            <a:r>
              <a:rPr lang="en-US" sz="1500" b="1" dirty="0"/>
              <a:t>Future Value (The expected money you will get in the future)</a:t>
            </a:r>
          </a:p>
          <a:p>
            <a:pPr>
              <a:lnSpc>
                <a:spcPct val="90000"/>
              </a:lnSpc>
              <a:buFont typeface="Wingdings" panose="05000000000000000000" pitchFamily="2" charset="2"/>
              <a:buChar char="Ø"/>
            </a:pPr>
            <a:r>
              <a:rPr lang="en-US" sz="1500" b="1" dirty="0"/>
              <a:t>Interest Rate</a:t>
            </a:r>
          </a:p>
          <a:p>
            <a:pPr lvl="1">
              <a:lnSpc>
                <a:spcPct val="90000"/>
              </a:lnSpc>
              <a:buFont typeface="Wingdings" panose="05000000000000000000" pitchFamily="2" charset="2"/>
              <a:buChar char="Ø"/>
            </a:pPr>
            <a:r>
              <a:rPr lang="en-US" sz="1500" b="1" dirty="0"/>
              <a:t>Growth of your money</a:t>
            </a:r>
          </a:p>
          <a:p>
            <a:pPr lvl="1">
              <a:lnSpc>
                <a:spcPct val="90000"/>
              </a:lnSpc>
              <a:buFont typeface="Wingdings" panose="05000000000000000000" pitchFamily="2" charset="2"/>
              <a:buChar char="Ø"/>
            </a:pPr>
            <a:r>
              <a:rPr lang="en-US" sz="1500" b="1" dirty="0"/>
              <a:t>Discount Rate</a:t>
            </a:r>
          </a:p>
          <a:p>
            <a:pPr lvl="1">
              <a:lnSpc>
                <a:spcPct val="90000"/>
              </a:lnSpc>
              <a:buFont typeface="Wingdings" panose="05000000000000000000" pitchFamily="2" charset="2"/>
              <a:buChar char="Ø"/>
            </a:pPr>
            <a:r>
              <a:rPr lang="en-US" sz="1500" b="1" dirty="0"/>
              <a:t>Holding Period Return (HPR)</a:t>
            </a:r>
          </a:p>
          <a:p>
            <a:pPr lvl="1">
              <a:lnSpc>
                <a:spcPct val="90000"/>
              </a:lnSpc>
              <a:buFont typeface="Wingdings" panose="05000000000000000000" pitchFamily="2" charset="2"/>
              <a:buChar char="Ø"/>
            </a:pPr>
            <a:r>
              <a:rPr lang="en-US" sz="1500" b="1" dirty="0"/>
              <a:t>Internal Rate of Return (IRR) or Rate of Return (ROR)</a:t>
            </a:r>
          </a:p>
          <a:p>
            <a:pPr>
              <a:lnSpc>
                <a:spcPct val="90000"/>
              </a:lnSpc>
              <a:buFont typeface="Wingdings" panose="05000000000000000000" pitchFamily="2" charset="2"/>
              <a:buChar char="Ø"/>
            </a:pPr>
            <a:r>
              <a:rPr lang="en-US" sz="1500" b="1" dirty="0"/>
              <a:t>Time</a:t>
            </a:r>
          </a:p>
          <a:p>
            <a:pPr>
              <a:lnSpc>
                <a:spcPct val="90000"/>
              </a:lnSpc>
              <a:buFont typeface="Wingdings" panose="05000000000000000000" pitchFamily="2" charset="2"/>
              <a:buChar char="Ø"/>
            </a:pPr>
            <a:r>
              <a:rPr lang="en-US" sz="1500" b="1" dirty="0">
                <a:solidFill>
                  <a:srgbClr val="FF0000"/>
                </a:solidFill>
              </a:rPr>
              <a:t>Payment (Even Monthly, Even Annual Payment)</a:t>
            </a:r>
          </a:p>
          <a:p>
            <a:pPr marL="0" indent="0">
              <a:lnSpc>
                <a:spcPct val="90000"/>
              </a:lnSpc>
              <a:buNone/>
            </a:pPr>
            <a:endParaRPr lang="en-US" sz="1500" b="1" dirty="0"/>
          </a:p>
          <a:p>
            <a:pPr marL="0" indent="0">
              <a:lnSpc>
                <a:spcPct val="90000"/>
              </a:lnSpc>
              <a:buNone/>
            </a:pPr>
            <a:endParaRPr lang="en-US" sz="1500" b="1" u="sng" dirty="0"/>
          </a:p>
        </p:txBody>
      </p:sp>
      <p:pic>
        <p:nvPicPr>
          <p:cNvPr id="4" name="Picture 3">
            <a:extLst>
              <a:ext uri="{FF2B5EF4-FFF2-40B4-BE49-F238E27FC236}">
                <a16:creationId xmlns:a16="http://schemas.microsoft.com/office/drawing/2014/main" id="{600A380C-6429-0693-3840-411CF44E9C79}"/>
              </a:ext>
            </a:extLst>
          </p:cNvPr>
          <p:cNvPicPr>
            <a:picLocks noChangeAspect="1"/>
          </p:cNvPicPr>
          <p:nvPr/>
        </p:nvPicPr>
        <p:blipFill>
          <a:blip r:embed="rId2"/>
          <a:stretch>
            <a:fillRect/>
          </a:stretch>
        </p:blipFill>
        <p:spPr>
          <a:xfrm>
            <a:off x="8877682" y="2612224"/>
            <a:ext cx="2341067" cy="2615411"/>
          </a:xfrm>
          <a:prstGeom prst="rect">
            <a:avLst/>
          </a:prstGeom>
        </p:spPr>
      </p:pic>
    </p:spTree>
    <p:extLst>
      <p:ext uri="{BB962C8B-B14F-4D97-AF65-F5344CB8AC3E}">
        <p14:creationId xmlns:p14="http://schemas.microsoft.com/office/powerpoint/2010/main" val="36092763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pPr>
              <a:lnSpc>
                <a:spcPct val="90000"/>
              </a:lnSpc>
            </a:pPr>
            <a:r>
              <a:rPr lang="en-US" sz="2900" b="1">
                <a:solidFill>
                  <a:srgbClr val="FFFFFF"/>
                </a:solidFill>
              </a:rPr>
              <a:t>Annuities or Even Annual Cash flows</a:t>
            </a:r>
            <a:br>
              <a:rPr lang="en-US" sz="2900" b="1">
                <a:solidFill>
                  <a:srgbClr val="FFFFFF"/>
                </a:solidFill>
              </a:rPr>
            </a:br>
            <a:br>
              <a:rPr lang="en-US" sz="2900" b="1">
                <a:solidFill>
                  <a:srgbClr val="FFFFFF"/>
                </a:solidFill>
              </a:rPr>
            </a:br>
            <a:endParaRPr lang="en-US" sz="2900">
              <a:solidFill>
                <a:srgbClr val="FFFFFF"/>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1103024" y="2763520"/>
                <a:ext cx="8944211" cy="3484879"/>
              </a:xfrm>
            </p:spPr>
            <p:txBody>
              <a:bodyPr>
                <a:normAutofit/>
              </a:bodyPr>
              <a:lstStyle/>
              <a:p>
                <a:pPr marL="0" indent="0">
                  <a:buNone/>
                </a:pPr>
                <a:r>
                  <a:rPr lang="en-US" b="1" u="sng" dirty="0"/>
                  <a:t>Variable 1: FUTURE VALUE ANUITY (FVA)</a:t>
                </a:r>
              </a:p>
              <a:p>
                <a:pPr marL="0" indent="0">
                  <a:buNone/>
                </a:pPr>
                <a:r>
                  <a:rPr lang="en-US" dirty="0"/>
                  <a:t>	FVA = CF + CF (1 + i) + CF (1 + i) (1 + i), or FVA = CF (</a:t>
                </a:r>
                <a:r>
                  <a:rPr lang="en-US" b="1" dirty="0"/>
                  <a:t> </a:t>
                </a:r>
                <a14:m>
                  <m:oMath xmlns:m="http://schemas.openxmlformats.org/officeDocument/2006/math">
                    <m:f>
                      <m:fPr>
                        <m:ctrlPr>
                          <a:rPr lang="en-US" b="1" i="1">
                            <a:latin typeface="Cambria Math" panose="02040503050406030204" pitchFamily="18" charset="0"/>
                          </a:rPr>
                        </m:ctrlPr>
                      </m:fPr>
                      <m:num>
                        <m:sSup>
                          <m:sSupPr>
                            <m:ctrlPr>
                              <a:rPr lang="en-US" b="1" i="1">
                                <a:latin typeface="Cambria Math" panose="02040503050406030204" pitchFamily="18" charset="0"/>
                              </a:rPr>
                            </m:ctrlPr>
                          </m:sSupPr>
                          <m:e>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𝒊</m:t>
                            </m:r>
                            <m:r>
                              <a:rPr lang="en-US" b="1" i="1">
                                <a:latin typeface="Cambria Math" panose="02040503050406030204" pitchFamily="18" charset="0"/>
                              </a:rPr>
                              <m:t>)</m:t>
                            </m:r>
                          </m:e>
                          <m:sup>
                            <m:r>
                              <a:rPr lang="en-US" b="1" i="1">
                                <a:latin typeface="Cambria Math" panose="02040503050406030204" pitchFamily="18" charset="0"/>
                              </a:rPr>
                              <m:t>𝒕</m:t>
                            </m:r>
                          </m:sup>
                        </m:sSup>
                        <m:r>
                          <a:rPr lang="en-US" b="1" i="1">
                            <a:latin typeface="Cambria Math" panose="02040503050406030204" pitchFamily="18" charset="0"/>
                          </a:rPr>
                          <m:t>−</m:t>
                        </m:r>
                        <m:r>
                          <a:rPr lang="en-US" b="1" i="1">
                            <a:latin typeface="Cambria Math" panose="02040503050406030204" pitchFamily="18" charset="0"/>
                          </a:rPr>
                          <m:t>𝟏</m:t>
                        </m:r>
                      </m:num>
                      <m:den>
                        <m:r>
                          <a:rPr lang="en-US" b="1" i="1">
                            <a:latin typeface="Cambria Math" panose="02040503050406030204" pitchFamily="18" charset="0"/>
                          </a:rPr>
                          <m:t>𝒊</m:t>
                        </m:r>
                      </m:den>
                    </m:f>
                    <m:r>
                      <a:rPr lang="en-US" b="1" i="1">
                        <a:latin typeface="Cambria Math" panose="02040503050406030204" pitchFamily="18" charset="0"/>
                      </a:rPr>
                      <m:t> )</m:t>
                    </m:r>
                  </m:oMath>
                </a14:m>
                <a:endParaRPr lang="en-US" dirty="0"/>
              </a:p>
              <a:p>
                <a:pPr marL="0" indent="0">
                  <a:buNone/>
                </a:pPr>
                <a:r>
                  <a:rPr lang="en-US" dirty="0"/>
                  <a:t>For example, if an investor invests $100 per year for 3 years and expects a 10% rate of return, then the value of such investment when it is cashed out in 3 years will be calculated as follows:</a:t>
                </a:r>
              </a:p>
              <a:p>
                <a:pPr marL="0" indent="0">
                  <a:buNone/>
                </a:pPr>
                <a:r>
                  <a:rPr lang="en-US" dirty="0"/>
                  <a:t>	FVA = CF (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e>
                          <m:sup>
                            <m:r>
                              <a:rPr lang="en-US" i="1">
                                <a:latin typeface="Cambria Math" panose="02040503050406030204" pitchFamily="18" charset="0"/>
                              </a:rPr>
                              <m:t>𝑡</m:t>
                            </m:r>
                          </m:sup>
                        </m:sSup>
                        <m:r>
                          <a:rPr lang="en-US" i="1">
                            <a:latin typeface="Cambria Math" panose="02040503050406030204" pitchFamily="18" charset="0"/>
                          </a:rPr>
                          <m:t>−</m:t>
                        </m:r>
                        <m:r>
                          <a:rPr lang="en-US">
                            <a:latin typeface="Cambria Math" panose="02040503050406030204" pitchFamily="18" charset="0"/>
                          </a:rPr>
                          <m:t>1</m:t>
                        </m:r>
                      </m:num>
                      <m:den>
                        <m:r>
                          <a:rPr lang="en-US" i="1">
                            <a:latin typeface="Cambria Math" panose="02040503050406030204" pitchFamily="18" charset="0"/>
                          </a:rPr>
                          <m:t>𝑖</m:t>
                        </m:r>
                      </m:den>
                    </m:f>
                    <m:r>
                      <a:rPr lang="en-US">
                        <a:latin typeface="Cambria Math" panose="02040503050406030204" pitchFamily="18" charset="0"/>
                      </a:rPr>
                      <m:t> )=100 </m:t>
                    </m:r>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1+0.10</m:t>
                                    </m:r>
                                  </m:e>
                                </m:d>
                              </m:e>
                              <m:sup>
                                <m:r>
                                  <a:rPr lang="en-US">
                                    <a:latin typeface="Cambria Math" panose="02040503050406030204" pitchFamily="18" charset="0"/>
                                  </a:rPr>
                                  <m:t>3</m:t>
                                </m:r>
                              </m:sup>
                            </m:sSup>
                            <m:r>
                              <a:rPr lang="en-US" i="1">
                                <a:latin typeface="Cambria Math" panose="02040503050406030204" pitchFamily="18" charset="0"/>
                              </a:rPr>
                              <m:t>−</m:t>
                            </m:r>
                            <m:r>
                              <a:rPr lang="en-US">
                                <a:latin typeface="Cambria Math" panose="02040503050406030204" pitchFamily="18" charset="0"/>
                              </a:rPr>
                              <m:t>1</m:t>
                            </m:r>
                          </m:num>
                          <m:den>
                            <m:r>
                              <a:rPr lang="en-US">
                                <a:latin typeface="Cambria Math" panose="02040503050406030204" pitchFamily="18" charset="0"/>
                              </a:rPr>
                              <m:t>.10</m:t>
                            </m:r>
                          </m:den>
                        </m:f>
                        <m:r>
                          <a:rPr lang="en-US">
                            <a:latin typeface="Cambria Math" panose="02040503050406030204" pitchFamily="18" charset="0"/>
                          </a:rPr>
                          <m:t> </m:t>
                        </m:r>
                      </m:e>
                    </m:d>
                    <m:r>
                      <a:rPr lang="en-US">
                        <a:latin typeface="Cambria Math" panose="02040503050406030204" pitchFamily="18" charset="0"/>
                      </a:rPr>
                      <m:t>=100 </m:t>
                    </m:r>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1.10</m:t>
                                    </m:r>
                                  </m:e>
                                </m:d>
                              </m:e>
                              <m:sup>
                                <m:r>
                                  <a:rPr lang="en-US">
                                    <a:latin typeface="Cambria Math" panose="02040503050406030204" pitchFamily="18" charset="0"/>
                                  </a:rPr>
                                  <m:t>3</m:t>
                                </m:r>
                              </m:sup>
                            </m:sSup>
                            <m:r>
                              <a:rPr lang="en-US" i="1">
                                <a:latin typeface="Cambria Math" panose="02040503050406030204" pitchFamily="18" charset="0"/>
                              </a:rPr>
                              <m:t>−</m:t>
                            </m:r>
                            <m:r>
                              <a:rPr lang="en-US">
                                <a:latin typeface="Cambria Math" panose="02040503050406030204" pitchFamily="18" charset="0"/>
                              </a:rPr>
                              <m:t>1</m:t>
                            </m:r>
                          </m:num>
                          <m:den>
                            <m:r>
                              <a:rPr lang="en-US">
                                <a:latin typeface="Cambria Math" panose="02040503050406030204" pitchFamily="18" charset="0"/>
                              </a:rPr>
                              <m:t>.10</m:t>
                            </m:r>
                          </m:den>
                        </m:f>
                        <m:r>
                          <a:rPr lang="en-US">
                            <a:latin typeface="Cambria Math" panose="02040503050406030204" pitchFamily="18" charset="0"/>
                          </a:rPr>
                          <m:t> </m:t>
                        </m:r>
                      </m:e>
                    </m:d>
                    <m:r>
                      <a:rPr lang="en-US">
                        <a:latin typeface="Cambria Math" panose="02040503050406030204" pitchFamily="18" charset="0"/>
                      </a:rPr>
                      <m:t>= 100 </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1.331</m:t>
                            </m:r>
                            <m:r>
                              <a:rPr lang="en-US" i="1">
                                <a:latin typeface="Cambria Math" panose="02040503050406030204" pitchFamily="18" charset="0"/>
                              </a:rPr>
                              <m:t>−</m:t>
                            </m:r>
                            <m:r>
                              <a:rPr lang="en-US">
                                <a:latin typeface="Cambria Math" panose="02040503050406030204" pitchFamily="18" charset="0"/>
                              </a:rPr>
                              <m:t>1</m:t>
                            </m:r>
                          </m:num>
                          <m:den>
                            <m:r>
                              <a:rPr lang="en-US">
                                <a:latin typeface="Cambria Math" panose="02040503050406030204" pitchFamily="18" charset="0"/>
                              </a:rPr>
                              <m:t>.10</m:t>
                            </m:r>
                          </m:den>
                        </m:f>
                        <m:r>
                          <a:rPr lang="en-US">
                            <a:latin typeface="Cambria Math" panose="02040503050406030204" pitchFamily="18" charset="0"/>
                          </a:rPr>
                          <m:t> </m:t>
                        </m:r>
                      </m:e>
                    </m:d>
                    <m:r>
                      <a:rPr lang="en-US">
                        <a:latin typeface="Cambria Math" panose="02040503050406030204" pitchFamily="18" charset="0"/>
                      </a:rPr>
                      <m:t>= 331.00</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1103024" y="2763520"/>
                <a:ext cx="8944211" cy="3484879"/>
              </a:xfrm>
              <a:blipFill>
                <a:blip r:embed="rId2"/>
                <a:stretch>
                  <a:fillRect l="-750" t="-874" r="-1295"/>
                </a:stretch>
              </a:blipFill>
            </p:spPr>
            <p:txBody>
              <a:bodyPr/>
              <a:lstStyle/>
              <a:p>
                <a:r>
                  <a:rPr lang="en-US">
                    <a:noFill/>
                  </a:rPr>
                  <a:t> </a:t>
                </a:r>
              </a:p>
            </p:txBody>
          </p:sp>
        </mc:Fallback>
      </mc:AlternateContent>
    </p:spTree>
    <p:extLst>
      <p:ext uri="{BB962C8B-B14F-4D97-AF65-F5344CB8AC3E}">
        <p14:creationId xmlns:p14="http://schemas.microsoft.com/office/powerpoint/2010/main" val="14579619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365924"/>
            <a:ext cx="10512862" cy="693473"/>
          </a:xfrm>
        </p:spPr>
        <p:txBody>
          <a:bodyPr/>
          <a:lstStyle/>
          <a:p>
            <a:r>
              <a:rPr lang="en-US" sz="2399" dirty="0"/>
              <a:t>Flows of Funds Through the Financial System</a:t>
            </a:r>
          </a:p>
        </p:txBody>
      </p:sp>
      <p:pic>
        <p:nvPicPr>
          <p:cNvPr id="4" name="Picture 4" descr="The diagram shows that in direct finance financial market get funds from lender-savers such as households, business firms, government, and foreigners and from financial intermediaries and provide funds to borrower-spenders such as business firms, government, households, and foreigners. In case of indirect finance financial intermediaries get funds from lender-savers such as households, business firms, government, and foreigners and provide funds to borrower-spenders such as business firms, government, households, and foreigners and to the financial marke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036" y="1059398"/>
            <a:ext cx="8901493" cy="5669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359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pPr>
              <a:lnSpc>
                <a:spcPct val="90000"/>
              </a:lnSpc>
            </a:pPr>
            <a:r>
              <a:rPr lang="en-US" sz="2900" b="1">
                <a:solidFill>
                  <a:srgbClr val="FFFFFF"/>
                </a:solidFill>
              </a:rPr>
              <a:t>Annuities or Even Annual Cash flows</a:t>
            </a:r>
            <a:br>
              <a:rPr lang="en-US" sz="2900" b="1">
                <a:solidFill>
                  <a:srgbClr val="FFFFFF"/>
                </a:solidFill>
              </a:rPr>
            </a:br>
            <a:br>
              <a:rPr lang="en-US" sz="2900" b="1">
                <a:solidFill>
                  <a:srgbClr val="FFFFFF"/>
                </a:solidFill>
              </a:rPr>
            </a:br>
            <a:endParaRPr lang="en-US" sz="2900">
              <a:solidFill>
                <a:srgbClr val="FFFFFF"/>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1103024" y="2763520"/>
                <a:ext cx="8944211" cy="3484879"/>
              </a:xfrm>
            </p:spPr>
            <p:txBody>
              <a:bodyPr>
                <a:normAutofit/>
              </a:bodyPr>
              <a:lstStyle/>
              <a:p>
                <a:pPr marL="0" indent="0">
                  <a:lnSpc>
                    <a:spcPct val="90000"/>
                  </a:lnSpc>
                  <a:buNone/>
                </a:pPr>
                <a:r>
                  <a:rPr lang="en-US" b="1" u="sng" dirty="0"/>
                  <a:t>Variable 2: PRESENT VALUE ANUITY (PVA)</a:t>
                </a:r>
              </a:p>
              <a:p>
                <a:pPr marL="0" indent="0">
                  <a:lnSpc>
                    <a:spcPct val="90000"/>
                  </a:lnSpc>
                  <a:buNone/>
                </a:pPr>
                <a:r>
                  <a:rPr lang="en-US" dirty="0"/>
                  <a:t>The present value of an annuity (PVA) can be calculated as follows:</a:t>
                </a:r>
              </a:p>
              <a:p>
                <a:pPr marL="0" indent="0">
                  <a:lnSpc>
                    <a:spcPct val="90000"/>
                  </a:lnSpc>
                  <a:buNone/>
                </a:pPr>
                <a:r>
                  <a:rPr lang="en-US" dirty="0"/>
                  <a:t>	PVA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𝐶𝐹</m:t>
                        </m:r>
                      </m:num>
                      <m:den>
                        <m:sSup>
                          <m:sSupPr>
                            <m:ctrlPr>
                              <a:rPr lang="en-US" i="1">
                                <a:latin typeface="Cambria Math" panose="02040503050406030204" pitchFamily="18" charset="0"/>
                              </a:rPr>
                            </m:ctrlPr>
                          </m:sSupPr>
                          <m:e>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e>
                          <m:sup>
                            <m:r>
                              <a:rPr lang="en-US">
                                <a:latin typeface="Cambria Math" panose="02040503050406030204" pitchFamily="18" charset="0"/>
                              </a:rPr>
                              <m:t>1</m:t>
                            </m:r>
                          </m:sup>
                        </m:sSup>
                      </m:den>
                    </m:f>
                    <m:r>
                      <a:rPr lang="en-US">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𝐶𝐹</m:t>
                        </m:r>
                      </m:num>
                      <m:den>
                        <m:sSup>
                          <m:sSupPr>
                            <m:ctrlPr>
                              <a:rPr lang="en-US" i="1">
                                <a:latin typeface="Cambria Math" panose="02040503050406030204" pitchFamily="18" charset="0"/>
                              </a:rPr>
                            </m:ctrlPr>
                          </m:sSupPr>
                          <m:e>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e>
                          <m:sup>
                            <m:r>
                              <a:rPr lang="en-US">
                                <a:latin typeface="Cambria Math" panose="02040503050406030204" pitchFamily="18" charset="0"/>
                              </a:rPr>
                              <m:t>2</m:t>
                            </m:r>
                          </m:sup>
                        </m:sSup>
                      </m:den>
                    </m:f>
                  </m:oMath>
                </a14:m>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𝐶𝐹</m:t>
                        </m:r>
                      </m:num>
                      <m:den>
                        <m:sSup>
                          <m:sSupPr>
                            <m:ctrlPr>
                              <a:rPr lang="en-US" i="1">
                                <a:latin typeface="Cambria Math" panose="02040503050406030204" pitchFamily="18" charset="0"/>
                              </a:rPr>
                            </m:ctrlPr>
                          </m:sSupPr>
                          <m:e>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e>
                          <m:sup>
                            <m:r>
                              <a:rPr lang="en-US">
                                <a:latin typeface="Cambria Math" panose="02040503050406030204" pitchFamily="18" charset="0"/>
                              </a:rPr>
                              <m:t>3</m:t>
                            </m:r>
                          </m:sup>
                        </m:sSup>
                      </m:den>
                    </m:f>
                  </m:oMath>
                </a14:m>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𝐶𝐹</m:t>
                        </m:r>
                      </m:num>
                      <m:den>
                        <m:sSup>
                          <m:sSupPr>
                            <m:ctrlPr>
                              <a:rPr lang="en-US" i="1">
                                <a:latin typeface="Cambria Math" panose="02040503050406030204" pitchFamily="18" charset="0"/>
                              </a:rPr>
                            </m:ctrlPr>
                          </m:sSupPr>
                          <m:e>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e>
                          <m:sup>
                            <m:r>
                              <a:rPr lang="en-US" i="1">
                                <a:latin typeface="Cambria Math" panose="02040503050406030204" pitchFamily="18" charset="0"/>
                              </a:rPr>
                              <m:t>𝑛</m:t>
                            </m:r>
                          </m:sup>
                        </m:sSup>
                      </m:den>
                    </m:f>
                  </m:oMath>
                </a14:m>
                <a:r>
                  <a:rPr lang="en-US" dirty="0"/>
                  <a:t>, or PVA</a:t>
                </a:r>
                <a:r>
                  <a:rPr lang="en-US" b="1" dirty="0"/>
                  <a:t> = </a:t>
                </a:r>
                <a:r>
                  <a:rPr lang="en-US" b="1" dirty="0">
                    <a:solidFill>
                      <a:srgbClr val="FF0000"/>
                    </a:solidFill>
                  </a:rPr>
                  <a:t>CF </a:t>
                </a:r>
                <a14:m>
                  <m:oMath xmlns:m="http://schemas.openxmlformats.org/officeDocument/2006/math">
                    <m:r>
                      <a:rPr lang="en-US" b="1">
                        <a:solidFill>
                          <a:srgbClr val="FF0000"/>
                        </a:solidFill>
                        <a:latin typeface="Cambria Math" panose="02040503050406030204" pitchFamily="18" charset="0"/>
                      </a:rPr>
                      <m:t>[</m:t>
                    </m:r>
                    <m:f>
                      <m:fPr>
                        <m:ctrlPr>
                          <a:rPr lang="en-US" b="1" i="1">
                            <a:solidFill>
                              <a:srgbClr val="FF0000"/>
                            </a:solidFill>
                            <a:latin typeface="Cambria Math" panose="02040503050406030204" pitchFamily="18" charset="0"/>
                          </a:rPr>
                        </m:ctrlPr>
                      </m:fPr>
                      <m:num>
                        <m:r>
                          <a:rPr lang="en-US" b="1" i="1">
                            <a:solidFill>
                              <a:srgbClr val="FF0000"/>
                            </a:solidFill>
                            <a:latin typeface="Cambria Math" panose="02040503050406030204" pitchFamily="18" charset="0"/>
                          </a:rPr>
                          <m:t>𝟏</m:t>
                        </m:r>
                        <m:r>
                          <a:rPr lang="en-US" b="1" i="1">
                            <a:solidFill>
                              <a:srgbClr val="FF0000"/>
                            </a:solidFill>
                            <a:latin typeface="Cambria Math" panose="02040503050406030204" pitchFamily="18" charset="0"/>
                          </a:rPr>
                          <m:t>−</m:t>
                        </m:r>
                        <m:f>
                          <m:fPr>
                            <m:ctrlPr>
                              <a:rPr lang="en-US" b="1" i="1">
                                <a:solidFill>
                                  <a:srgbClr val="FF0000"/>
                                </a:solidFill>
                                <a:latin typeface="Cambria Math" panose="02040503050406030204" pitchFamily="18" charset="0"/>
                              </a:rPr>
                            </m:ctrlPr>
                          </m:fPr>
                          <m:num>
                            <m:r>
                              <a:rPr lang="en-US" b="1" i="1">
                                <a:solidFill>
                                  <a:srgbClr val="FF0000"/>
                                </a:solidFill>
                                <a:latin typeface="Cambria Math" panose="02040503050406030204" pitchFamily="18" charset="0"/>
                              </a:rPr>
                              <m:t>𝟏</m:t>
                            </m:r>
                          </m:num>
                          <m:den>
                            <m:sSup>
                              <m:sSupPr>
                                <m:ctrlPr>
                                  <a:rPr lang="en-US" b="1" i="1">
                                    <a:solidFill>
                                      <a:srgbClr val="FF0000"/>
                                    </a:solidFill>
                                    <a:latin typeface="Cambria Math" panose="02040503050406030204" pitchFamily="18" charset="0"/>
                                  </a:rPr>
                                </m:ctrlPr>
                              </m:sSupPr>
                              <m:e>
                                <m:d>
                                  <m:dPr>
                                    <m:ctrlPr>
                                      <a:rPr lang="en-US" b="1" i="1">
                                        <a:solidFill>
                                          <a:srgbClr val="FF0000"/>
                                        </a:solidFill>
                                        <a:latin typeface="Cambria Math" panose="02040503050406030204" pitchFamily="18" charset="0"/>
                                      </a:rPr>
                                    </m:ctrlPr>
                                  </m:dPr>
                                  <m:e>
                                    <m:r>
                                      <a:rPr lang="en-US" b="1" i="1">
                                        <a:solidFill>
                                          <a:srgbClr val="FF0000"/>
                                        </a:solidFill>
                                        <a:latin typeface="Cambria Math" panose="02040503050406030204" pitchFamily="18" charset="0"/>
                                      </a:rPr>
                                      <m:t>𝟏</m:t>
                                    </m:r>
                                    <m:r>
                                      <a:rPr lang="en-US" b="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𝒊</m:t>
                                    </m:r>
                                  </m:e>
                                </m:d>
                              </m:e>
                              <m:sup>
                                <m:r>
                                  <a:rPr lang="en-US" b="1" i="1">
                                    <a:solidFill>
                                      <a:srgbClr val="FF0000"/>
                                    </a:solidFill>
                                    <a:latin typeface="Cambria Math" panose="02040503050406030204" pitchFamily="18" charset="0"/>
                                  </a:rPr>
                                  <m:t>𝒕</m:t>
                                </m:r>
                              </m:sup>
                            </m:sSup>
                          </m:den>
                        </m:f>
                      </m:num>
                      <m:den>
                        <m:r>
                          <a:rPr lang="en-US" b="1" i="1">
                            <a:solidFill>
                              <a:srgbClr val="FF0000"/>
                            </a:solidFill>
                            <a:latin typeface="Cambria Math" panose="02040503050406030204" pitchFamily="18" charset="0"/>
                          </a:rPr>
                          <m:t>𝒊</m:t>
                        </m:r>
                      </m:den>
                    </m:f>
                    <m:r>
                      <a:rPr lang="en-US" b="1">
                        <a:solidFill>
                          <a:srgbClr val="FF0000"/>
                        </a:solidFill>
                        <a:latin typeface="Cambria Math" panose="02040503050406030204" pitchFamily="18" charset="0"/>
                      </a:rPr>
                      <m:t>]</m:t>
                    </m:r>
                  </m:oMath>
                </a14:m>
                <a:endParaRPr lang="en-US" b="1" dirty="0"/>
              </a:p>
              <a:p>
                <a:pPr marL="0" indent="0">
                  <a:lnSpc>
                    <a:spcPct val="90000"/>
                  </a:lnSpc>
                  <a:buNone/>
                </a:pPr>
                <a:r>
                  <a:rPr lang="en-US" dirty="0"/>
                  <a:t>For example, if an investor expects to receive $100 per year for 3 years, then what is the present value for an investment if the investor expects to receive a 10% annual rate of return? The calculation of the present value of such an investment is as follows:</a:t>
                </a:r>
              </a:p>
              <a:p>
                <a:pPr marL="231775" lvl="1" indent="0">
                  <a:lnSpc>
                    <a:spcPct val="90000"/>
                  </a:lnSpc>
                  <a:buNone/>
                </a:pPr>
                <a:r>
                  <a:rPr lang="en-US" dirty="0"/>
                  <a:t>	PVA = CF </a:t>
                </a:r>
                <a14:m>
                  <m:oMath xmlns:m="http://schemas.openxmlformats.org/officeDocument/2006/math">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r>
                          <a:rPr lang="en-US" i="1">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a:rPr lang="en-US" i="1">
                                        <a:latin typeface="Cambria Math" panose="02040503050406030204" pitchFamily="18" charset="0"/>
                                      </a:rPr>
                                      <m:t>𝑖</m:t>
                                    </m:r>
                                  </m:e>
                                </m:d>
                              </m:e>
                              <m:sup>
                                <m:r>
                                  <a:rPr lang="en-US" i="1">
                                    <a:latin typeface="Cambria Math" panose="02040503050406030204" pitchFamily="18" charset="0"/>
                                  </a:rPr>
                                  <m:t>𝑡</m:t>
                                </m:r>
                              </m:sup>
                            </m:sSup>
                          </m:den>
                        </m:f>
                      </m:num>
                      <m:den>
                        <m:r>
                          <a:rPr lang="en-US" i="1">
                            <a:latin typeface="Cambria Math" panose="02040503050406030204" pitchFamily="18" charset="0"/>
                          </a:rPr>
                          <m:t>𝑖</m:t>
                        </m:r>
                      </m:den>
                    </m:f>
                    <m:r>
                      <a:rPr lang="en-US">
                        <a:latin typeface="Cambria Math" panose="02040503050406030204" pitchFamily="18" charset="0"/>
                      </a:rPr>
                      <m:t>]=</m:t>
                    </m:r>
                  </m:oMath>
                </a14:m>
                <a:r>
                  <a:rPr lang="en-US" dirty="0"/>
                  <a:t> 100 </a:t>
                </a:r>
                <a14:m>
                  <m:oMath xmlns:m="http://schemas.openxmlformats.org/officeDocument/2006/math">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r>
                          <a:rPr lang="en-US" i="1">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1+.10</m:t>
                                    </m:r>
                                  </m:e>
                                </m:d>
                              </m:e>
                              <m:sup>
                                <m:r>
                                  <a:rPr lang="en-US">
                                    <a:latin typeface="Cambria Math" panose="02040503050406030204" pitchFamily="18" charset="0"/>
                                  </a:rPr>
                                  <m:t>3</m:t>
                                </m:r>
                              </m:sup>
                            </m:sSup>
                          </m:den>
                        </m:f>
                      </m:num>
                      <m:den>
                        <m:r>
                          <a:rPr lang="en-US">
                            <a:latin typeface="Cambria Math" panose="02040503050406030204" pitchFamily="18" charset="0"/>
                          </a:rPr>
                          <m:t>.10</m:t>
                        </m:r>
                      </m:den>
                    </m:f>
                    <m:r>
                      <a:rPr lang="en-US">
                        <a:latin typeface="Cambria Math" panose="02040503050406030204" pitchFamily="18" charset="0"/>
                      </a:rPr>
                      <m:t>]=100 [</m:t>
                    </m:r>
                    <m:f>
                      <m:fPr>
                        <m:ctrlPr>
                          <a:rPr lang="en-US" i="1">
                            <a:latin typeface="Cambria Math" panose="02040503050406030204" pitchFamily="18" charset="0"/>
                          </a:rPr>
                        </m:ctrlPr>
                      </m:fPr>
                      <m:num>
                        <m:r>
                          <a:rPr lang="en-US">
                            <a:latin typeface="Cambria Math" panose="02040503050406030204" pitchFamily="18" charset="0"/>
                          </a:rPr>
                          <m:t>1</m:t>
                        </m:r>
                        <m:r>
                          <a:rPr lang="en-US" i="1">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1.331</m:t>
                            </m:r>
                          </m:den>
                        </m:f>
                      </m:num>
                      <m:den>
                        <m:r>
                          <a:rPr lang="en-US">
                            <a:latin typeface="Cambria Math" panose="02040503050406030204" pitchFamily="18" charset="0"/>
                          </a:rPr>
                          <m:t>.10</m:t>
                        </m:r>
                      </m:den>
                    </m:f>
                    <m:r>
                      <a:rPr lang="en-US">
                        <a:latin typeface="Cambria Math" panose="02040503050406030204" pitchFamily="18" charset="0"/>
                      </a:rPr>
                      <m:t>] = 248.69</m:t>
                    </m:r>
                  </m:oMath>
                </a14:m>
                <a:endParaRPr lang="en-US" dirty="0"/>
              </a:p>
              <a:p>
                <a:pPr>
                  <a:lnSpc>
                    <a:spcPct val="90000"/>
                  </a:lnSpc>
                </a:pPr>
                <a:endParaRPr lang="en-US" dirty="0"/>
              </a:p>
            </p:txBody>
          </p:sp>
        </mc:Choice>
        <mc:Fallback xmlns="">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1103024" y="2763520"/>
                <a:ext cx="8944211" cy="3484879"/>
              </a:xfrm>
              <a:blipFill>
                <a:blip r:embed="rId2"/>
                <a:stretch>
                  <a:fillRect l="-750" t="-1748" r="-750"/>
                </a:stretch>
              </a:blipFill>
            </p:spPr>
            <p:txBody>
              <a:bodyPr/>
              <a:lstStyle/>
              <a:p>
                <a:r>
                  <a:rPr lang="en-US">
                    <a:noFill/>
                  </a:rPr>
                  <a:t> </a:t>
                </a:r>
              </a:p>
            </p:txBody>
          </p:sp>
        </mc:Fallback>
      </mc:AlternateContent>
    </p:spTree>
    <p:extLst>
      <p:ext uri="{BB962C8B-B14F-4D97-AF65-F5344CB8AC3E}">
        <p14:creationId xmlns:p14="http://schemas.microsoft.com/office/powerpoint/2010/main" val="28666078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136218" y="229433"/>
            <a:ext cx="8151277" cy="990342"/>
          </a:xfrm>
        </p:spPr>
        <p:txBody>
          <a:bodyPr/>
          <a:lstStyle/>
          <a:p>
            <a:pPr eaLnBrk="1" hangingPunct="1"/>
            <a:r>
              <a:rPr lang="en-US" dirty="0"/>
              <a:t>Annuity (Real-world) Example</a:t>
            </a:r>
          </a:p>
        </p:txBody>
      </p:sp>
      <p:sp>
        <p:nvSpPr>
          <p:cNvPr id="50179" name="Rectangle 3"/>
          <p:cNvSpPr>
            <a:spLocks noGrp="1" noChangeArrowheads="1"/>
          </p:cNvSpPr>
          <p:nvPr>
            <p:ph sz="quarter" idx="1"/>
          </p:nvPr>
        </p:nvSpPr>
        <p:spPr>
          <a:xfrm>
            <a:off x="1111135" y="1056808"/>
            <a:ext cx="10651754" cy="4494629"/>
          </a:xfrm>
        </p:spPr>
        <p:txBody>
          <a:bodyPr/>
          <a:lstStyle/>
          <a:p>
            <a:pPr marL="0" indent="0">
              <a:buNone/>
              <a:defRPr/>
            </a:pPr>
            <a:r>
              <a:rPr lang="en-US" sz="2399" dirty="0"/>
              <a:t>You decide that starting when you are 20 years old you will save $3 a day for retirement.  Every day you put $3 in a drawer.  At the end of the year, you invest the accumulated savings ($1,095) in a brokerage account with an expected annual return of 12%. If you continue the practice every year until you are 65, how much money will you have?</a:t>
            </a:r>
          </a:p>
          <a:p>
            <a:pPr marL="0" indent="0">
              <a:buNone/>
              <a:defRPr/>
            </a:pPr>
            <a:endParaRPr lang="en-US" sz="2399" dirty="0"/>
          </a:p>
        </p:txBody>
      </p:sp>
    </p:spTree>
    <p:extLst>
      <p:ext uri="{BB962C8B-B14F-4D97-AF65-F5344CB8AC3E}">
        <p14:creationId xmlns:p14="http://schemas.microsoft.com/office/powerpoint/2010/main" val="2758193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136218" y="229433"/>
            <a:ext cx="8151277" cy="990342"/>
          </a:xfrm>
        </p:spPr>
        <p:txBody>
          <a:bodyPr/>
          <a:lstStyle/>
          <a:p>
            <a:pPr eaLnBrk="1" hangingPunct="1"/>
            <a:r>
              <a:rPr lang="en-US" dirty="0"/>
              <a:t>Annuity (Real-world) Example</a:t>
            </a:r>
          </a:p>
        </p:txBody>
      </p:sp>
      <p:sp>
        <p:nvSpPr>
          <p:cNvPr id="50179" name="Rectangle 3"/>
          <p:cNvSpPr>
            <a:spLocks noGrp="1" noChangeArrowheads="1"/>
          </p:cNvSpPr>
          <p:nvPr>
            <p:ph sz="quarter" idx="1"/>
          </p:nvPr>
        </p:nvSpPr>
        <p:spPr>
          <a:xfrm>
            <a:off x="1015173" y="1056808"/>
            <a:ext cx="10884082" cy="4658192"/>
          </a:xfrm>
        </p:spPr>
        <p:txBody>
          <a:bodyPr/>
          <a:lstStyle/>
          <a:p>
            <a:pPr marL="0" indent="0">
              <a:buNone/>
              <a:defRPr/>
            </a:pPr>
            <a:r>
              <a:rPr lang="en-US" sz="2399" dirty="0"/>
              <a:t>You decide that starting when you are 20 years old you will save $3 a day for retirement.  Every day you put $3 in a drawer.  At the end of the year, you invest the accumulated savings ($1,095) in a brokerage account with an expected annual return of 12%. If you continue the practice every year until you are 65, how much money will you have?</a:t>
            </a:r>
          </a:p>
          <a:p>
            <a:pPr marL="0" indent="0">
              <a:buNone/>
              <a:defRPr/>
            </a:pPr>
            <a:endParaRPr lang="en-US" sz="2399" dirty="0"/>
          </a:p>
          <a:p>
            <a:pPr marL="0" indent="0">
              <a:buNone/>
              <a:defRPr/>
            </a:pPr>
            <a:r>
              <a:rPr lang="en-US" sz="2399" dirty="0"/>
              <a:t>CF = 10,095 , FV = ? , T= 45 years, PV = 0</a:t>
            </a:r>
          </a:p>
          <a:p>
            <a:pPr marL="0" indent="0">
              <a:buNone/>
              <a:defRPr/>
            </a:pPr>
            <a:r>
              <a:rPr lang="en-US" sz="2399" dirty="0"/>
              <a:t>FV = CF ((1+r)^t – 1) / r </a:t>
            </a:r>
          </a:p>
          <a:p>
            <a:pPr marL="0" indent="0">
              <a:buNone/>
              <a:defRPr/>
            </a:pPr>
            <a:r>
              <a:rPr lang="en-US" sz="2399" dirty="0"/>
              <a:t>FV = 1095 ((1+.12)^45 – 1 / .12</a:t>
            </a:r>
          </a:p>
          <a:p>
            <a:pPr marL="0" indent="0">
              <a:buNone/>
              <a:defRPr/>
            </a:pPr>
            <a:r>
              <a:rPr lang="en-US" sz="2399" dirty="0"/>
              <a:t>$1,487,261.89</a:t>
            </a:r>
          </a:p>
          <a:p>
            <a:pPr marL="0" indent="0">
              <a:buNone/>
              <a:defRPr/>
            </a:pPr>
            <a:endParaRPr lang="en-US" sz="2399"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8610599" cy="838200"/>
          </a:xfrm>
        </p:spPr>
        <p:txBody>
          <a:bodyPr/>
          <a:lstStyle/>
          <a:p>
            <a:r>
              <a:rPr lang="en-US" dirty="0"/>
              <a:t>Annuity - Cash Flow</a:t>
            </a:r>
          </a:p>
        </p:txBody>
      </p:sp>
      <p:sp>
        <p:nvSpPr>
          <p:cNvPr id="3" name="Content Placeholder 2"/>
          <p:cNvSpPr>
            <a:spLocks noGrp="1"/>
          </p:cNvSpPr>
          <p:nvPr>
            <p:ph sz="quarter" idx="1"/>
          </p:nvPr>
        </p:nvSpPr>
        <p:spPr>
          <a:xfrm>
            <a:off x="989012" y="1417844"/>
            <a:ext cx="9717542" cy="4022312"/>
          </a:xfrm>
        </p:spPr>
        <p:txBody>
          <a:bodyPr/>
          <a:lstStyle/>
          <a:p>
            <a:pPr marL="0" indent="0">
              <a:buNone/>
            </a:pPr>
            <a:r>
              <a:rPr lang="en-US" dirty="0"/>
              <a:t>If you would like to have $120,000 in your child’s college account in in 18 years and you can earn 6.5% per year, how much must you invest each year?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7386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8610599" cy="838200"/>
          </a:xfrm>
        </p:spPr>
        <p:txBody>
          <a:bodyPr/>
          <a:lstStyle/>
          <a:p>
            <a:r>
              <a:rPr lang="en-US" dirty="0"/>
              <a:t>Annuity - Cash Flow</a:t>
            </a:r>
          </a:p>
        </p:txBody>
      </p:sp>
      <p:sp>
        <p:nvSpPr>
          <p:cNvPr id="3" name="Content Placeholder 2"/>
          <p:cNvSpPr>
            <a:spLocks noGrp="1"/>
          </p:cNvSpPr>
          <p:nvPr>
            <p:ph sz="quarter" idx="1"/>
          </p:nvPr>
        </p:nvSpPr>
        <p:spPr>
          <a:xfrm>
            <a:off x="989012" y="1417844"/>
            <a:ext cx="9717542" cy="4022312"/>
          </a:xfrm>
        </p:spPr>
        <p:txBody>
          <a:bodyPr/>
          <a:lstStyle/>
          <a:p>
            <a:pPr marL="0" indent="0">
              <a:buNone/>
            </a:pPr>
            <a:r>
              <a:rPr lang="en-US" dirty="0"/>
              <a:t>If you would like to have $120,000 in your child’s college account in in 18 years and you can earn 6.5% per year, how much must you invest each year?</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0355D491-C6EC-4364-9923-C3852B176057}"/>
              </a:ext>
            </a:extLst>
          </p:cNvPr>
          <p:cNvPicPr>
            <a:picLocks noChangeAspect="1"/>
          </p:cNvPicPr>
          <p:nvPr/>
        </p:nvPicPr>
        <p:blipFill>
          <a:blip r:embed="rId3"/>
          <a:stretch>
            <a:fillRect/>
          </a:stretch>
        </p:blipFill>
        <p:spPr>
          <a:xfrm>
            <a:off x="1370012" y="2514600"/>
            <a:ext cx="2578100" cy="2781300"/>
          </a:xfrm>
          <a:prstGeom prst="rect">
            <a:avLst/>
          </a:prstGeom>
        </p:spPr>
      </p:pic>
    </p:spTree>
    <p:extLst>
      <p:ext uri="{BB962C8B-B14F-4D97-AF65-F5344CB8AC3E}">
        <p14:creationId xmlns:p14="http://schemas.microsoft.com/office/powerpoint/2010/main" val="252574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wants to be a millionaire?</a:t>
            </a:r>
          </a:p>
        </p:txBody>
      </p:sp>
      <p:sp>
        <p:nvSpPr>
          <p:cNvPr id="3" name="Content Placeholder 2"/>
          <p:cNvSpPr>
            <a:spLocks noGrp="1"/>
          </p:cNvSpPr>
          <p:nvPr>
            <p:ph idx="1"/>
          </p:nvPr>
        </p:nvSpPr>
        <p:spPr>
          <a:xfrm>
            <a:off x="1023861" y="1800287"/>
            <a:ext cx="9717542" cy="4022312"/>
          </a:xfrm>
        </p:spPr>
        <p:txBody>
          <a:bodyPr/>
          <a:lstStyle/>
          <a:p>
            <a:pPr marL="0" indent="0">
              <a:buNone/>
            </a:pPr>
            <a:r>
              <a:rPr lang="en-US" dirty="0"/>
              <a:t>How much money do you need to save each year to be a millionaire by the time you are 65 if you can earn an interest rate of 8% and you start saving when you are</a:t>
            </a:r>
          </a:p>
          <a:p>
            <a:pPr marL="0" indent="0">
              <a:buNone/>
            </a:pPr>
            <a:endParaRPr lang="en-US" dirty="0"/>
          </a:p>
          <a:p>
            <a:pPr marL="0" indent="0">
              <a:buNone/>
            </a:pPr>
            <a:r>
              <a:rPr lang="en-US" dirty="0"/>
              <a:t>20 years old:</a:t>
            </a:r>
          </a:p>
          <a:p>
            <a:pPr marL="0" indent="0">
              <a:buNone/>
            </a:pPr>
            <a:r>
              <a:rPr lang="en-US" dirty="0"/>
              <a:t>30 years old:</a:t>
            </a:r>
          </a:p>
          <a:p>
            <a:pPr marL="0" indent="0">
              <a:buNone/>
            </a:pPr>
            <a:r>
              <a:rPr lang="en-US" dirty="0"/>
              <a:t>40 years old</a:t>
            </a:r>
          </a:p>
          <a:p>
            <a:pPr marL="0" indent="0">
              <a:buNone/>
            </a:pPr>
            <a:r>
              <a:rPr lang="en-US" dirty="0"/>
              <a:t>When you are born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9271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wants to be a millionaire?</a:t>
            </a:r>
          </a:p>
        </p:txBody>
      </p:sp>
      <p:sp>
        <p:nvSpPr>
          <p:cNvPr id="3" name="Content Placeholder 2"/>
          <p:cNvSpPr>
            <a:spLocks noGrp="1"/>
          </p:cNvSpPr>
          <p:nvPr>
            <p:ph idx="1"/>
          </p:nvPr>
        </p:nvSpPr>
        <p:spPr>
          <a:xfrm>
            <a:off x="1023861" y="1800287"/>
            <a:ext cx="9717542" cy="4022312"/>
          </a:xfrm>
        </p:spPr>
        <p:txBody>
          <a:bodyPr/>
          <a:lstStyle/>
          <a:p>
            <a:pPr marL="0" indent="0">
              <a:buNone/>
            </a:pPr>
            <a:r>
              <a:rPr lang="en-US" dirty="0"/>
              <a:t>How much money do you need to save each year to be a millionaire by the time you are 65 if you can earn an interest rate of 8% and you start saving when you are </a:t>
            </a:r>
          </a:p>
        </p:txBody>
      </p:sp>
      <p:sp>
        <p:nvSpPr>
          <p:cNvPr id="5" name="TextBox 4"/>
          <p:cNvSpPr txBox="1"/>
          <p:nvPr/>
        </p:nvSpPr>
        <p:spPr>
          <a:xfrm>
            <a:off x="1023861" y="3020513"/>
            <a:ext cx="9717541" cy="3046195"/>
          </a:xfrm>
          <a:prstGeom prst="rect">
            <a:avLst/>
          </a:prstGeom>
          <a:noFill/>
        </p:spPr>
        <p:txBody>
          <a:bodyPr wrap="square" numCol="2" rtlCol="0">
            <a:spAutoFit/>
          </a:bodyPr>
          <a:lstStyle/>
          <a:p>
            <a:pPr lvl="1"/>
            <a:r>
              <a:rPr lang="en-US" sz="3199" dirty="0"/>
              <a:t>45? $21,852.21   </a:t>
            </a:r>
          </a:p>
          <a:p>
            <a:pPr lvl="1"/>
            <a:r>
              <a:rPr lang="en-US" sz="3199" dirty="0"/>
              <a:t>30? $5,803.26</a:t>
            </a:r>
          </a:p>
          <a:p>
            <a:pPr lvl="1"/>
            <a:r>
              <a:rPr lang="en-US" sz="3199" dirty="0"/>
              <a:t>20? $2,587.28</a:t>
            </a:r>
          </a:p>
          <a:p>
            <a:pPr lvl="1"/>
            <a:r>
              <a:rPr lang="en-US" sz="3199" dirty="0"/>
              <a:t>Born?	 $541.35</a:t>
            </a:r>
          </a:p>
          <a:p>
            <a:pPr lvl="1"/>
            <a:endParaRPr lang="en-US" sz="3199" dirty="0"/>
          </a:p>
          <a:p>
            <a:pPr lvl="1"/>
            <a:endParaRPr lang="en-US" sz="3199" dirty="0"/>
          </a:p>
          <a:p>
            <a:pPr lvl="1"/>
            <a:r>
              <a:rPr lang="en-US" sz="3199" dirty="0"/>
              <a:t>FV=$1 mm</a:t>
            </a:r>
          </a:p>
          <a:p>
            <a:pPr lvl="1"/>
            <a:r>
              <a:rPr lang="en-US" sz="3199" dirty="0"/>
              <a:t>PV = 0</a:t>
            </a:r>
          </a:p>
          <a:p>
            <a:pPr lvl="1"/>
            <a:r>
              <a:rPr lang="en-US" sz="3199" dirty="0"/>
              <a:t>t =65-45 = 20 years</a:t>
            </a:r>
          </a:p>
          <a:p>
            <a:pPr lvl="1"/>
            <a:r>
              <a:rPr lang="en-US" sz="3199" dirty="0"/>
              <a:t>R = 8.0% </a:t>
            </a:r>
          </a:p>
          <a:p>
            <a:pPr lvl="1"/>
            <a:r>
              <a:rPr lang="en-US" sz="3199" dirty="0"/>
              <a:t>=</a:t>
            </a:r>
            <a:r>
              <a:rPr lang="en-US" sz="3199" dirty="0" err="1"/>
              <a:t>pmt</a:t>
            </a:r>
            <a:r>
              <a:rPr lang="en-US" sz="3199" dirty="0"/>
              <a:t>(</a:t>
            </a:r>
          </a:p>
          <a:p>
            <a:pPr lvl="1"/>
            <a:endParaRPr lang="en-US" sz="3199"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Annuity – Interest rate</a:t>
            </a:r>
          </a:p>
        </p:txBody>
      </p:sp>
      <p:sp>
        <p:nvSpPr>
          <p:cNvPr id="3" name="Content Placeholder 2"/>
          <p:cNvSpPr>
            <a:spLocks noGrp="1"/>
          </p:cNvSpPr>
          <p:nvPr>
            <p:ph sz="quarter" idx="1"/>
          </p:nvPr>
        </p:nvSpPr>
        <p:spPr>
          <a:xfrm>
            <a:off x="1023861" y="1858146"/>
            <a:ext cx="9717542" cy="4022312"/>
          </a:xfrm>
        </p:spPr>
        <p:txBody>
          <a:bodyPr/>
          <a:lstStyle/>
          <a:p>
            <a:pPr marL="0" indent="0">
              <a:buNone/>
            </a:pPr>
            <a:r>
              <a:rPr lang="en-US" dirty="0"/>
              <a:t>What interest rate must you earn in order to have $500,000 in a savings account in 20 years in you contribute $2400 per year? </a:t>
            </a:r>
          </a:p>
        </p:txBody>
      </p:sp>
    </p:spTree>
    <p:extLst>
      <p:ext uri="{BB962C8B-B14F-4D97-AF65-F5344CB8AC3E}">
        <p14:creationId xmlns:p14="http://schemas.microsoft.com/office/powerpoint/2010/main" val="128937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Annuity – Interest rate</a:t>
            </a:r>
          </a:p>
        </p:txBody>
      </p:sp>
      <p:sp>
        <p:nvSpPr>
          <p:cNvPr id="3" name="Content Placeholder 2"/>
          <p:cNvSpPr>
            <a:spLocks noGrp="1"/>
          </p:cNvSpPr>
          <p:nvPr>
            <p:ph sz="quarter" idx="1"/>
          </p:nvPr>
        </p:nvSpPr>
        <p:spPr>
          <a:xfrm>
            <a:off x="1023861" y="1858146"/>
            <a:ext cx="9717542" cy="4022312"/>
          </a:xfrm>
        </p:spPr>
        <p:txBody>
          <a:bodyPr/>
          <a:lstStyle/>
          <a:p>
            <a:pPr marL="0" indent="0">
              <a:buNone/>
            </a:pPr>
            <a:r>
              <a:rPr lang="en-US" dirty="0"/>
              <a:t>What interest rate must you earn in order to have $500,000 in a savings account in 20 years in you contribute $2400 per year? </a:t>
            </a:r>
          </a:p>
        </p:txBody>
      </p:sp>
      <p:pic>
        <p:nvPicPr>
          <p:cNvPr id="4" name="Picture 3">
            <a:extLst>
              <a:ext uri="{FF2B5EF4-FFF2-40B4-BE49-F238E27FC236}">
                <a16:creationId xmlns:a16="http://schemas.microsoft.com/office/drawing/2014/main" id="{F36E45E9-6936-4899-88A1-8961108D9B16}"/>
              </a:ext>
            </a:extLst>
          </p:cNvPr>
          <p:cNvPicPr>
            <a:picLocks noChangeAspect="1"/>
          </p:cNvPicPr>
          <p:nvPr/>
        </p:nvPicPr>
        <p:blipFill>
          <a:blip r:embed="rId3"/>
          <a:stretch>
            <a:fillRect/>
          </a:stretch>
        </p:blipFill>
        <p:spPr>
          <a:xfrm>
            <a:off x="1480124" y="2895600"/>
            <a:ext cx="2578100" cy="2781300"/>
          </a:xfrm>
          <a:prstGeom prst="rect">
            <a:avLst/>
          </a:prstGeom>
        </p:spPr>
      </p:pic>
    </p:spTree>
    <p:extLst>
      <p:ext uri="{BB962C8B-B14F-4D97-AF65-F5344CB8AC3E}">
        <p14:creationId xmlns:p14="http://schemas.microsoft.com/office/powerpoint/2010/main" val="170344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E2439901-496D-4634-AA22-18714970918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Excel based formulas for one-time and annuity investments:</a:t>
            </a:r>
          </a:p>
        </p:txBody>
      </p:sp>
      <p:sp>
        <p:nvSpPr>
          <p:cNvPr id="3" name="Content Placeholder 2">
            <a:extLst>
              <a:ext uri="{FF2B5EF4-FFF2-40B4-BE49-F238E27FC236}">
                <a16:creationId xmlns:a16="http://schemas.microsoft.com/office/drawing/2014/main" id="{1D7A26EE-62E7-4274-92C9-109B43AAA6DD}"/>
              </a:ext>
            </a:extLst>
          </p:cNvPr>
          <p:cNvSpPr>
            <a:spLocks noGrp="1"/>
          </p:cNvSpPr>
          <p:nvPr>
            <p:ph idx="1"/>
          </p:nvPr>
        </p:nvSpPr>
        <p:spPr>
          <a:xfrm>
            <a:off x="1103024" y="2763520"/>
            <a:ext cx="8944211" cy="3484879"/>
          </a:xfrm>
        </p:spPr>
        <p:txBody>
          <a:bodyPr>
            <a:normAutofit/>
          </a:bodyPr>
          <a:lstStyle/>
          <a:p>
            <a:pPr marL="0" indent="0">
              <a:buNone/>
            </a:pPr>
            <a:r>
              <a:rPr lang="en-US" sz="1800" dirty="0"/>
              <a:t>For calculating all five variables for annuities including the present value, future value, rate of return, time and cash flows or payments (represent set additional payments received during the investment) use the following Excel formulas:</a:t>
            </a:r>
          </a:p>
          <a:p>
            <a:pPr marL="0" indent="0">
              <a:buNone/>
            </a:pPr>
            <a:r>
              <a:rPr lang="en-US" sz="1800" dirty="0"/>
              <a:t>= PV (rate, years, payment, future value) or =</a:t>
            </a:r>
            <a:r>
              <a:rPr lang="en-US" sz="1800" i="1" dirty="0"/>
              <a:t>pv(</a:t>
            </a:r>
            <a:r>
              <a:rPr lang="en-US" sz="1800" i="1" dirty="0" err="1"/>
              <a:t>rate,nper,pmt,fv</a:t>
            </a:r>
            <a:r>
              <a:rPr lang="en-US" sz="1800" i="1" dirty="0"/>
              <a:t>)</a:t>
            </a:r>
            <a:endParaRPr lang="en-US" sz="1800" dirty="0"/>
          </a:p>
          <a:p>
            <a:pPr marL="0" indent="0">
              <a:buNone/>
            </a:pPr>
            <a:r>
              <a:rPr lang="en-US" sz="1800" dirty="0"/>
              <a:t> =FV (rate, years, payment, -present value) or =</a:t>
            </a:r>
            <a:r>
              <a:rPr lang="en-US" sz="1800" i="1" dirty="0"/>
              <a:t>fv(</a:t>
            </a:r>
            <a:r>
              <a:rPr lang="en-US" sz="1800" i="1" dirty="0" err="1"/>
              <a:t>rate,nper,pmt,pv</a:t>
            </a:r>
            <a:r>
              <a:rPr lang="en-US" sz="1800" i="1" dirty="0"/>
              <a:t>)</a:t>
            </a:r>
            <a:endParaRPr lang="en-US" sz="1800" dirty="0"/>
          </a:p>
          <a:p>
            <a:pPr marL="0" indent="0">
              <a:buNone/>
            </a:pPr>
            <a:r>
              <a:rPr lang="en-US" sz="1800" dirty="0"/>
              <a:t>=Rate (years, payment, - present value, future value) or =</a:t>
            </a:r>
            <a:r>
              <a:rPr lang="en-US" sz="1800" i="1" dirty="0"/>
              <a:t>rate(</a:t>
            </a:r>
            <a:r>
              <a:rPr lang="en-US" sz="1800" i="1" dirty="0" err="1"/>
              <a:t>nper,pmt,pv,fv</a:t>
            </a:r>
            <a:r>
              <a:rPr lang="en-US" sz="1800" i="1" dirty="0"/>
              <a:t>)</a:t>
            </a:r>
            <a:endParaRPr lang="en-US" sz="1800" dirty="0"/>
          </a:p>
          <a:p>
            <a:pPr marL="0" indent="0">
              <a:buNone/>
            </a:pPr>
            <a:r>
              <a:rPr lang="en-US" sz="1800" dirty="0"/>
              <a:t>=Nper (rate, payment, - present value, future value) or =</a:t>
            </a:r>
            <a:r>
              <a:rPr lang="en-US" sz="1800" i="1" dirty="0"/>
              <a:t>nper(</a:t>
            </a:r>
            <a:r>
              <a:rPr lang="en-US" sz="1800" i="1" dirty="0" err="1"/>
              <a:t>rate,pmt,pv,fv</a:t>
            </a:r>
            <a:r>
              <a:rPr lang="en-US" sz="1800" i="1" dirty="0"/>
              <a:t>)</a:t>
            </a:r>
            <a:endParaRPr lang="en-US" sz="1800" dirty="0"/>
          </a:p>
          <a:p>
            <a:pPr marL="0" indent="0">
              <a:buNone/>
            </a:pPr>
            <a:r>
              <a:rPr lang="en-US" sz="1800" dirty="0"/>
              <a:t>= Pmt (rate, years, -present value, future value) or =</a:t>
            </a:r>
            <a:r>
              <a:rPr lang="en-US" sz="1800" i="1" dirty="0"/>
              <a:t>pmt(</a:t>
            </a:r>
            <a:r>
              <a:rPr lang="en-US" sz="1800" i="1" dirty="0" err="1"/>
              <a:t>rate,nper,pv,fv</a:t>
            </a:r>
            <a:r>
              <a:rPr lang="en-US" sz="1800" i="1" dirty="0"/>
              <a:t>)</a:t>
            </a:r>
            <a:endParaRPr lang="en-US" sz="1800" dirty="0"/>
          </a:p>
          <a:p>
            <a:endParaRPr lang="en-US" sz="1800" dirty="0"/>
          </a:p>
        </p:txBody>
      </p:sp>
    </p:spTree>
    <p:extLst>
      <p:ext uri="{BB962C8B-B14F-4D97-AF65-F5344CB8AC3E}">
        <p14:creationId xmlns:p14="http://schemas.microsoft.com/office/powerpoint/2010/main" val="23603206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Structure of Financial Markets</a:t>
            </a:r>
            <a:endParaRPr lang="en-US" dirty="0"/>
          </a:p>
        </p:txBody>
      </p:sp>
      <p:sp>
        <p:nvSpPr>
          <p:cNvPr id="3" name="Content Placeholder 2"/>
          <p:cNvSpPr>
            <a:spLocks noGrp="1"/>
          </p:cNvSpPr>
          <p:nvPr>
            <p:ph idx="1"/>
          </p:nvPr>
        </p:nvSpPr>
        <p:spPr/>
        <p:txBody>
          <a:bodyPr/>
          <a:lstStyle/>
          <a:p>
            <a:pPr marL="402215" indent="-402215">
              <a:buFont typeface="Times" panose="02020603050405020304" pitchFamily="18" charset="0"/>
              <a:buAutoNum type="arabicPeriod"/>
            </a:pPr>
            <a:r>
              <a:rPr lang="en-US" altLang="en-US" sz="2399" dirty="0">
                <a:ea typeface="ヒラギノ角ゴ Pro W3" pitchFamily="-84" charset="-128"/>
              </a:rPr>
              <a:t>Debt Markets</a:t>
            </a:r>
          </a:p>
          <a:p>
            <a:pPr lvl="1"/>
            <a:r>
              <a:rPr lang="en-US" altLang="en-US" dirty="0">
                <a:ea typeface="ヒラギノ角ゴ Pro W3" pitchFamily="-84" charset="-128"/>
              </a:rPr>
              <a:t>Short-Term (maturity &lt; 1 year)</a:t>
            </a:r>
            <a:endParaRPr lang="en-US" dirty="0"/>
          </a:p>
          <a:p>
            <a:pPr lvl="1"/>
            <a:r>
              <a:rPr lang="en-US" altLang="en-US" dirty="0">
                <a:ea typeface="ヒラギノ角ゴ Pro W3" pitchFamily="-84" charset="-128"/>
              </a:rPr>
              <a:t>Long-Term (maturity &gt; 10 year)</a:t>
            </a:r>
            <a:endParaRPr lang="en-US" dirty="0"/>
          </a:p>
          <a:p>
            <a:pPr lvl="1"/>
            <a:r>
              <a:rPr lang="en-US" altLang="en-US" dirty="0">
                <a:ea typeface="ヒラギノ角ゴ Pro W3" pitchFamily="-84" charset="-128"/>
              </a:rPr>
              <a:t>Intermediate term (maturity in-between)</a:t>
            </a:r>
            <a:endParaRPr lang="en-US" dirty="0"/>
          </a:p>
          <a:p>
            <a:pPr lvl="1"/>
            <a:r>
              <a:rPr lang="en-US" altLang="en-US" dirty="0">
                <a:ea typeface="ヒラギノ角ゴ Pro W3" pitchFamily="-84" charset="-128"/>
              </a:rPr>
              <a:t>Represented $133 trillion at the end of Dec 2023.</a:t>
            </a:r>
            <a:endParaRPr lang="en-US" dirty="0"/>
          </a:p>
          <a:p>
            <a:pPr marL="402215" indent="-402215">
              <a:buFont typeface="Times" panose="02020603050405020304" pitchFamily="18" charset="0"/>
              <a:buAutoNum type="arabicPeriod"/>
            </a:pPr>
            <a:r>
              <a:rPr lang="en-US" altLang="en-US" sz="2399" dirty="0">
                <a:ea typeface="ヒラギノ角ゴ Pro W3" pitchFamily="-84" charset="-128"/>
              </a:rPr>
              <a:t>Equity Markets</a:t>
            </a:r>
          </a:p>
          <a:p>
            <a:pPr lvl="1"/>
            <a:r>
              <a:rPr lang="en-US" altLang="en-US" dirty="0">
                <a:ea typeface="ヒラギノ角ゴ Pro W3" pitchFamily="-84" charset="-128"/>
              </a:rPr>
              <a:t>Pay dividends, in theory forever</a:t>
            </a:r>
            <a:endParaRPr lang="en-US" dirty="0"/>
          </a:p>
          <a:p>
            <a:pPr lvl="1"/>
            <a:r>
              <a:rPr lang="en-US" altLang="en-US" dirty="0">
                <a:ea typeface="ヒラギノ角ゴ Pro W3" pitchFamily="-84" charset="-128"/>
              </a:rPr>
              <a:t>Represents an ownership claim in the firm</a:t>
            </a:r>
            <a:endParaRPr lang="en-US" dirty="0"/>
          </a:p>
          <a:p>
            <a:pPr lvl="1"/>
            <a:r>
              <a:rPr lang="en-US" altLang="en-US" dirty="0">
                <a:ea typeface="ヒラギノ角ゴ Pro W3" pitchFamily="-84" charset="-128"/>
              </a:rPr>
              <a:t>Total value of all U.S. equity was over $100 trillion at the end of August 2024.</a:t>
            </a:r>
            <a:endParaRPr lang="en-US" dirty="0"/>
          </a:p>
        </p:txBody>
      </p:sp>
    </p:spTree>
    <p:extLst>
      <p:ext uri="{BB962C8B-B14F-4D97-AF65-F5344CB8AC3E}">
        <p14:creationId xmlns:p14="http://schemas.microsoft.com/office/powerpoint/2010/main" val="2633972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b="1">
                <a:solidFill>
                  <a:srgbClr val="FFFFFF"/>
                </a:solidFill>
              </a:rPr>
              <a:t>Uneven Annual Cash Flows</a:t>
            </a:r>
            <a:endParaRPr lang="en-US">
              <a:solidFill>
                <a:srgbClr val="FFFFFF"/>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1103024" y="2763520"/>
                <a:ext cx="8944211" cy="3484879"/>
              </a:xfrm>
            </p:spPr>
            <p:txBody>
              <a:bodyPr>
                <a:normAutofit/>
              </a:bodyPr>
              <a:lstStyle/>
              <a:p>
                <a:pPr>
                  <a:lnSpc>
                    <a:spcPct val="90000"/>
                  </a:lnSpc>
                </a:pPr>
                <a:r>
                  <a:rPr lang="en-US" sz="1500" dirty="0"/>
                  <a:t>If the investment expected to produce uneven annual cash flows to the investor, called payments, for a set time, using the same expected rate of return, then the investment is calculated differently. The present value of such cash flows is the sum of all the future cash flows discounted back at a given expected rate of return, as follows:</a:t>
                </a:r>
              </a:p>
              <a:p>
                <a:pPr>
                  <a:lnSpc>
                    <a:spcPct val="90000"/>
                  </a:lnSpc>
                </a:pPr>
                <a:r>
                  <a:rPr lang="en-US" sz="1500" dirty="0"/>
                  <a:t>PV = </a:t>
                </a:r>
                <a14:m>
                  <m:oMath xmlns:m="http://schemas.openxmlformats.org/officeDocument/2006/math">
                    <m:f>
                      <m:fPr>
                        <m:ctrlPr>
                          <a:rPr lang="en-US" sz="1500" i="1">
                            <a:latin typeface="Cambria Math" panose="02040503050406030204" pitchFamily="18" charset="0"/>
                          </a:rPr>
                        </m:ctrlPr>
                      </m:fPr>
                      <m:num>
                        <m:sSub>
                          <m:sSubPr>
                            <m:ctrlPr>
                              <a:rPr lang="en-US" sz="1500" i="1">
                                <a:latin typeface="Cambria Math" panose="02040503050406030204" pitchFamily="18" charset="0"/>
                              </a:rPr>
                            </m:ctrlPr>
                          </m:sSubPr>
                          <m:e>
                            <m:r>
                              <a:rPr lang="en-US" sz="1500" i="1">
                                <a:latin typeface="Cambria Math" panose="02040503050406030204" pitchFamily="18" charset="0"/>
                              </a:rPr>
                              <m:t>𝐶𝐹</m:t>
                            </m:r>
                          </m:e>
                          <m:sub>
                            <m:r>
                              <a:rPr lang="en-US" sz="1500">
                                <a:latin typeface="Cambria Math" panose="02040503050406030204" pitchFamily="18" charset="0"/>
                              </a:rPr>
                              <m:t>1</m:t>
                            </m:r>
                          </m:sub>
                        </m:sSub>
                      </m:num>
                      <m:den>
                        <m:sSup>
                          <m:sSupPr>
                            <m:ctrlPr>
                              <a:rPr lang="en-US" sz="1500" i="1">
                                <a:latin typeface="Cambria Math" panose="02040503050406030204" pitchFamily="18" charset="0"/>
                              </a:rPr>
                            </m:ctrlPr>
                          </m:sSupPr>
                          <m:e>
                            <m:r>
                              <a:rPr lang="en-US" sz="1500">
                                <a:latin typeface="Cambria Math" panose="02040503050406030204" pitchFamily="18" charset="0"/>
                              </a:rPr>
                              <m:t>(1+</m:t>
                            </m:r>
                            <m:r>
                              <a:rPr lang="en-US" sz="1500" i="1">
                                <a:latin typeface="Cambria Math" panose="02040503050406030204" pitchFamily="18" charset="0"/>
                              </a:rPr>
                              <m:t>𝑖</m:t>
                            </m:r>
                            <m:r>
                              <a:rPr lang="en-US" sz="1500">
                                <a:latin typeface="Cambria Math" panose="02040503050406030204" pitchFamily="18" charset="0"/>
                              </a:rPr>
                              <m:t>)</m:t>
                            </m:r>
                          </m:e>
                          <m:sup>
                            <m:r>
                              <a:rPr lang="en-US" sz="1500">
                                <a:latin typeface="Cambria Math" panose="02040503050406030204" pitchFamily="18" charset="0"/>
                              </a:rPr>
                              <m:t>1</m:t>
                            </m:r>
                          </m:sup>
                        </m:sSup>
                      </m:den>
                    </m:f>
                    <m:r>
                      <a:rPr lang="en-US" sz="1500">
                        <a:latin typeface="Cambria Math" panose="02040503050406030204" pitchFamily="18" charset="0"/>
                      </a:rPr>
                      <m:t>+ </m:t>
                    </m:r>
                    <m:f>
                      <m:fPr>
                        <m:ctrlPr>
                          <a:rPr lang="en-US" sz="1500" i="1">
                            <a:latin typeface="Cambria Math" panose="02040503050406030204" pitchFamily="18" charset="0"/>
                          </a:rPr>
                        </m:ctrlPr>
                      </m:fPr>
                      <m:num>
                        <m:sSub>
                          <m:sSubPr>
                            <m:ctrlPr>
                              <a:rPr lang="en-US" sz="1500" i="1">
                                <a:latin typeface="Cambria Math" panose="02040503050406030204" pitchFamily="18" charset="0"/>
                              </a:rPr>
                            </m:ctrlPr>
                          </m:sSubPr>
                          <m:e>
                            <m:r>
                              <a:rPr lang="en-US" sz="1500" i="1">
                                <a:latin typeface="Cambria Math" panose="02040503050406030204" pitchFamily="18" charset="0"/>
                              </a:rPr>
                              <m:t>𝐶𝐹</m:t>
                            </m:r>
                          </m:e>
                          <m:sub>
                            <m:r>
                              <a:rPr lang="en-US" sz="1500">
                                <a:latin typeface="Cambria Math" panose="02040503050406030204" pitchFamily="18" charset="0"/>
                              </a:rPr>
                              <m:t>2</m:t>
                            </m:r>
                          </m:sub>
                        </m:sSub>
                      </m:num>
                      <m:den>
                        <m:sSup>
                          <m:sSupPr>
                            <m:ctrlPr>
                              <a:rPr lang="en-US" sz="1500" i="1">
                                <a:latin typeface="Cambria Math" panose="02040503050406030204" pitchFamily="18" charset="0"/>
                              </a:rPr>
                            </m:ctrlPr>
                          </m:sSupPr>
                          <m:e>
                            <m:r>
                              <a:rPr lang="en-US" sz="1500">
                                <a:latin typeface="Cambria Math" panose="02040503050406030204" pitchFamily="18" charset="0"/>
                              </a:rPr>
                              <m:t>(1+</m:t>
                            </m:r>
                            <m:r>
                              <a:rPr lang="en-US" sz="1500" i="1">
                                <a:latin typeface="Cambria Math" panose="02040503050406030204" pitchFamily="18" charset="0"/>
                              </a:rPr>
                              <m:t>𝑖</m:t>
                            </m:r>
                            <m:r>
                              <a:rPr lang="en-US" sz="1500">
                                <a:latin typeface="Cambria Math" panose="02040503050406030204" pitchFamily="18" charset="0"/>
                              </a:rPr>
                              <m:t>)</m:t>
                            </m:r>
                          </m:e>
                          <m:sup>
                            <m:r>
                              <a:rPr lang="en-US" sz="1500">
                                <a:latin typeface="Cambria Math" panose="02040503050406030204" pitchFamily="18" charset="0"/>
                              </a:rPr>
                              <m:t>2</m:t>
                            </m:r>
                          </m:sup>
                        </m:sSup>
                      </m:den>
                    </m:f>
                    <m:r>
                      <a:rPr lang="en-US" sz="1500">
                        <a:latin typeface="Cambria Math" panose="02040503050406030204" pitchFamily="18" charset="0"/>
                      </a:rPr>
                      <m:t>+</m:t>
                    </m:r>
                    <m:f>
                      <m:fPr>
                        <m:ctrlPr>
                          <a:rPr lang="en-US" sz="1500" i="1">
                            <a:latin typeface="Cambria Math" panose="02040503050406030204" pitchFamily="18" charset="0"/>
                          </a:rPr>
                        </m:ctrlPr>
                      </m:fPr>
                      <m:num>
                        <m:sSub>
                          <m:sSubPr>
                            <m:ctrlPr>
                              <a:rPr lang="en-US" sz="1500" i="1">
                                <a:latin typeface="Cambria Math" panose="02040503050406030204" pitchFamily="18" charset="0"/>
                              </a:rPr>
                            </m:ctrlPr>
                          </m:sSubPr>
                          <m:e>
                            <m:r>
                              <a:rPr lang="en-US" sz="1500" i="1">
                                <a:latin typeface="Cambria Math" panose="02040503050406030204" pitchFamily="18" charset="0"/>
                              </a:rPr>
                              <m:t>𝐶𝐹</m:t>
                            </m:r>
                          </m:e>
                          <m:sub>
                            <m:r>
                              <a:rPr lang="en-US" sz="1500">
                                <a:latin typeface="Cambria Math" panose="02040503050406030204" pitchFamily="18" charset="0"/>
                              </a:rPr>
                              <m:t>3</m:t>
                            </m:r>
                          </m:sub>
                        </m:sSub>
                      </m:num>
                      <m:den>
                        <m:sSup>
                          <m:sSupPr>
                            <m:ctrlPr>
                              <a:rPr lang="en-US" sz="1500" i="1">
                                <a:latin typeface="Cambria Math" panose="02040503050406030204" pitchFamily="18" charset="0"/>
                              </a:rPr>
                            </m:ctrlPr>
                          </m:sSupPr>
                          <m:e>
                            <m:r>
                              <a:rPr lang="en-US" sz="1500">
                                <a:latin typeface="Cambria Math" panose="02040503050406030204" pitchFamily="18" charset="0"/>
                              </a:rPr>
                              <m:t>(1+</m:t>
                            </m:r>
                            <m:r>
                              <a:rPr lang="en-US" sz="1500" i="1">
                                <a:latin typeface="Cambria Math" panose="02040503050406030204" pitchFamily="18" charset="0"/>
                              </a:rPr>
                              <m:t>𝑖</m:t>
                            </m:r>
                            <m:r>
                              <a:rPr lang="en-US" sz="1500">
                                <a:latin typeface="Cambria Math" panose="02040503050406030204" pitchFamily="18" charset="0"/>
                              </a:rPr>
                              <m:t>)</m:t>
                            </m:r>
                          </m:e>
                          <m:sup>
                            <m:r>
                              <a:rPr lang="en-US" sz="1500">
                                <a:latin typeface="Cambria Math" panose="02040503050406030204" pitchFamily="18" charset="0"/>
                              </a:rPr>
                              <m:t>3</m:t>
                            </m:r>
                          </m:sup>
                        </m:sSup>
                      </m:den>
                    </m:f>
                    <m:r>
                      <a:rPr lang="en-US" sz="1500">
                        <a:latin typeface="Cambria Math" panose="02040503050406030204" pitchFamily="18" charset="0"/>
                      </a:rPr>
                      <m:t>+…</m:t>
                    </m:r>
                    <m:f>
                      <m:fPr>
                        <m:ctrlPr>
                          <a:rPr lang="en-US" sz="1500" i="1">
                            <a:latin typeface="Cambria Math" panose="02040503050406030204" pitchFamily="18" charset="0"/>
                          </a:rPr>
                        </m:ctrlPr>
                      </m:fPr>
                      <m:num>
                        <m:sSub>
                          <m:sSubPr>
                            <m:ctrlPr>
                              <a:rPr lang="en-US" sz="1500" i="1">
                                <a:latin typeface="Cambria Math" panose="02040503050406030204" pitchFamily="18" charset="0"/>
                              </a:rPr>
                            </m:ctrlPr>
                          </m:sSubPr>
                          <m:e>
                            <m:r>
                              <a:rPr lang="en-US" sz="1500" i="1">
                                <a:latin typeface="Cambria Math" panose="02040503050406030204" pitchFamily="18" charset="0"/>
                              </a:rPr>
                              <m:t>𝐶𝐹</m:t>
                            </m:r>
                          </m:e>
                          <m:sub>
                            <m:r>
                              <a:rPr lang="en-US" sz="1500" i="1">
                                <a:latin typeface="Cambria Math" panose="02040503050406030204" pitchFamily="18" charset="0"/>
                              </a:rPr>
                              <m:t>𝑡</m:t>
                            </m:r>
                          </m:sub>
                        </m:sSub>
                      </m:num>
                      <m:den>
                        <m:sSup>
                          <m:sSupPr>
                            <m:ctrlPr>
                              <a:rPr lang="en-US" sz="1500" i="1">
                                <a:latin typeface="Cambria Math" panose="02040503050406030204" pitchFamily="18" charset="0"/>
                              </a:rPr>
                            </m:ctrlPr>
                          </m:sSupPr>
                          <m:e>
                            <m:d>
                              <m:dPr>
                                <m:ctrlPr>
                                  <a:rPr lang="en-US" sz="1500" i="1">
                                    <a:latin typeface="Cambria Math" panose="02040503050406030204" pitchFamily="18" charset="0"/>
                                  </a:rPr>
                                </m:ctrlPr>
                              </m:dPr>
                              <m:e>
                                <m:r>
                                  <a:rPr lang="en-US" sz="1500">
                                    <a:latin typeface="Cambria Math" panose="02040503050406030204" pitchFamily="18" charset="0"/>
                                  </a:rPr>
                                  <m:t>1+</m:t>
                                </m:r>
                                <m:r>
                                  <a:rPr lang="en-US" sz="1500" i="1">
                                    <a:latin typeface="Cambria Math" panose="02040503050406030204" pitchFamily="18" charset="0"/>
                                  </a:rPr>
                                  <m:t>𝑖</m:t>
                                </m:r>
                              </m:e>
                            </m:d>
                          </m:e>
                          <m:sup>
                            <m:r>
                              <a:rPr lang="en-US" sz="1500" i="1">
                                <a:latin typeface="Cambria Math" panose="02040503050406030204" pitchFamily="18" charset="0"/>
                              </a:rPr>
                              <m:t>𝑡</m:t>
                            </m:r>
                          </m:sup>
                        </m:sSup>
                      </m:den>
                    </m:f>
                    <m:r>
                      <a:rPr lang="en-US" sz="1500">
                        <a:latin typeface="Cambria Math" panose="02040503050406030204" pitchFamily="18" charset="0"/>
                      </a:rPr>
                      <m:t> …. </m:t>
                    </m:r>
                    <m:r>
                      <a:rPr lang="en-US" sz="1500" i="1">
                        <a:latin typeface="Cambria Math" panose="02040503050406030204" pitchFamily="18" charset="0"/>
                      </a:rPr>
                      <m:t>𝑃𝑉</m:t>
                    </m:r>
                    <m:r>
                      <a:rPr lang="en-US" sz="1500">
                        <a:latin typeface="Cambria Math" panose="02040503050406030204" pitchFamily="18" charset="0"/>
                      </a:rPr>
                      <m:t>= </m:t>
                    </m:r>
                    <m:nary>
                      <m:naryPr>
                        <m:chr m:val="∑"/>
                        <m:limLoc m:val="undOvr"/>
                        <m:subHide m:val="on"/>
                        <m:supHide m:val="on"/>
                        <m:ctrlPr>
                          <a:rPr lang="en-US" sz="1500" i="1">
                            <a:latin typeface="Cambria Math" panose="02040503050406030204" pitchFamily="18" charset="0"/>
                          </a:rPr>
                        </m:ctrlPr>
                      </m:naryPr>
                      <m:sub/>
                      <m:sup/>
                      <m:e>
                        <m:f>
                          <m:fPr>
                            <m:ctrlPr>
                              <a:rPr lang="en-US" sz="1500" i="1">
                                <a:latin typeface="Cambria Math" panose="02040503050406030204" pitchFamily="18" charset="0"/>
                              </a:rPr>
                            </m:ctrlPr>
                          </m:fPr>
                          <m:num>
                            <m:sSub>
                              <m:sSubPr>
                                <m:ctrlPr>
                                  <a:rPr lang="en-US" sz="1500" i="1">
                                    <a:latin typeface="Cambria Math" panose="02040503050406030204" pitchFamily="18" charset="0"/>
                                  </a:rPr>
                                </m:ctrlPr>
                              </m:sSubPr>
                              <m:e>
                                <m:r>
                                  <a:rPr lang="en-US" sz="1500" i="1">
                                    <a:latin typeface="Cambria Math" panose="02040503050406030204" pitchFamily="18" charset="0"/>
                                  </a:rPr>
                                  <m:t>𝐶𝐹</m:t>
                                </m:r>
                              </m:e>
                              <m:sub>
                                <m:r>
                                  <a:rPr lang="en-US" sz="1500" i="1">
                                    <a:latin typeface="Cambria Math" panose="02040503050406030204" pitchFamily="18" charset="0"/>
                                  </a:rPr>
                                  <m:t>𝑡</m:t>
                                </m:r>
                              </m:sub>
                            </m:sSub>
                          </m:num>
                          <m:den>
                            <m:sSup>
                              <m:sSupPr>
                                <m:ctrlPr>
                                  <a:rPr lang="en-US" sz="1500" i="1">
                                    <a:latin typeface="Cambria Math" panose="02040503050406030204" pitchFamily="18" charset="0"/>
                                  </a:rPr>
                                </m:ctrlPr>
                              </m:sSupPr>
                              <m:e>
                                <m:r>
                                  <a:rPr lang="en-US" sz="1500">
                                    <a:latin typeface="Cambria Math" panose="02040503050406030204" pitchFamily="18" charset="0"/>
                                  </a:rPr>
                                  <m:t>(1+</m:t>
                                </m:r>
                                <m:r>
                                  <a:rPr lang="en-US" sz="1500" i="1">
                                    <a:latin typeface="Cambria Math" panose="02040503050406030204" pitchFamily="18" charset="0"/>
                                  </a:rPr>
                                  <m:t>𝑖</m:t>
                                </m:r>
                                <m:r>
                                  <a:rPr lang="en-US" sz="1500">
                                    <a:latin typeface="Cambria Math" panose="02040503050406030204" pitchFamily="18" charset="0"/>
                                  </a:rPr>
                                  <m:t>)</m:t>
                                </m:r>
                              </m:e>
                              <m:sup>
                                <m:r>
                                  <a:rPr lang="en-US" sz="1500" i="1">
                                    <a:latin typeface="Cambria Math" panose="02040503050406030204" pitchFamily="18" charset="0"/>
                                  </a:rPr>
                                  <m:t>𝑡</m:t>
                                </m:r>
                              </m:sup>
                            </m:sSup>
                          </m:den>
                        </m:f>
                      </m:e>
                    </m:nary>
                  </m:oMath>
                </a14:m>
                <a:endParaRPr lang="en-US" sz="1500" dirty="0"/>
              </a:p>
              <a:p>
                <a:pPr>
                  <a:lnSpc>
                    <a:spcPct val="90000"/>
                  </a:lnSpc>
                </a:pPr>
                <a:r>
                  <a:rPr lang="en-US" sz="1500" dirty="0"/>
                  <a:t>For example, if an investor expects to receive $95 the first year, $92 the second year, and $105 the third year, what is the present value for such an investment if the investor expects a 10% annual rate of return? The calculation of the present value of such investment is as follows:</a:t>
                </a:r>
              </a:p>
              <a:p>
                <a:pPr>
                  <a:lnSpc>
                    <a:spcPct val="90000"/>
                  </a:lnSpc>
                </a:pPr>
                <a:r>
                  <a:rPr lang="en-US" sz="1500" dirty="0"/>
                  <a:t>PV = </a:t>
                </a:r>
                <a14:m>
                  <m:oMath xmlns:m="http://schemas.openxmlformats.org/officeDocument/2006/math">
                    <m:f>
                      <m:fPr>
                        <m:ctrlPr>
                          <a:rPr lang="en-US" sz="1500" i="1">
                            <a:latin typeface="Cambria Math" panose="02040503050406030204" pitchFamily="18" charset="0"/>
                          </a:rPr>
                        </m:ctrlPr>
                      </m:fPr>
                      <m:num>
                        <m:sSub>
                          <m:sSubPr>
                            <m:ctrlPr>
                              <a:rPr lang="en-US" sz="1500" i="1">
                                <a:latin typeface="Cambria Math" panose="02040503050406030204" pitchFamily="18" charset="0"/>
                              </a:rPr>
                            </m:ctrlPr>
                          </m:sSubPr>
                          <m:e>
                            <m:r>
                              <a:rPr lang="en-US" sz="1500" i="1">
                                <a:latin typeface="Cambria Math" panose="02040503050406030204" pitchFamily="18" charset="0"/>
                              </a:rPr>
                              <m:t>𝐶𝐹</m:t>
                            </m:r>
                          </m:e>
                          <m:sub>
                            <m:r>
                              <a:rPr lang="en-US" sz="1500">
                                <a:latin typeface="Cambria Math" panose="02040503050406030204" pitchFamily="18" charset="0"/>
                              </a:rPr>
                              <m:t>1</m:t>
                            </m:r>
                          </m:sub>
                        </m:sSub>
                      </m:num>
                      <m:den>
                        <m:sSup>
                          <m:sSupPr>
                            <m:ctrlPr>
                              <a:rPr lang="en-US" sz="1500" i="1">
                                <a:latin typeface="Cambria Math" panose="02040503050406030204" pitchFamily="18" charset="0"/>
                              </a:rPr>
                            </m:ctrlPr>
                          </m:sSupPr>
                          <m:e>
                            <m:r>
                              <a:rPr lang="en-US" sz="1500">
                                <a:latin typeface="Cambria Math" panose="02040503050406030204" pitchFamily="18" charset="0"/>
                              </a:rPr>
                              <m:t>(1+</m:t>
                            </m:r>
                            <m:r>
                              <a:rPr lang="en-US" sz="1500" i="1">
                                <a:latin typeface="Cambria Math" panose="02040503050406030204" pitchFamily="18" charset="0"/>
                              </a:rPr>
                              <m:t>𝑖</m:t>
                            </m:r>
                            <m:r>
                              <a:rPr lang="en-US" sz="1500">
                                <a:latin typeface="Cambria Math" panose="02040503050406030204" pitchFamily="18" charset="0"/>
                              </a:rPr>
                              <m:t>)</m:t>
                            </m:r>
                          </m:e>
                          <m:sup>
                            <m:r>
                              <a:rPr lang="en-US" sz="1500">
                                <a:latin typeface="Cambria Math" panose="02040503050406030204" pitchFamily="18" charset="0"/>
                              </a:rPr>
                              <m:t>1</m:t>
                            </m:r>
                          </m:sup>
                        </m:sSup>
                      </m:den>
                    </m:f>
                    <m:r>
                      <a:rPr lang="en-US" sz="1500">
                        <a:latin typeface="Cambria Math" panose="02040503050406030204" pitchFamily="18" charset="0"/>
                      </a:rPr>
                      <m:t>+ </m:t>
                    </m:r>
                    <m:f>
                      <m:fPr>
                        <m:ctrlPr>
                          <a:rPr lang="en-US" sz="1500" i="1">
                            <a:latin typeface="Cambria Math" panose="02040503050406030204" pitchFamily="18" charset="0"/>
                          </a:rPr>
                        </m:ctrlPr>
                      </m:fPr>
                      <m:num>
                        <m:sSub>
                          <m:sSubPr>
                            <m:ctrlPr>
                              <a:rPr lang="en-US" sz="1500" i="1">
                                <a:latin typeface="Cambria Math" panose="02040503050406030204" pitchFamily="18" charset="0"/>
                              </a:rPr>
                            </m:ctrlPr>
                          </m:sSubPr>
                          <m:e>
                            <m:r>
                              <a:rPr lang="en-US" sz="1500" i="1">
                                <a:latin typeface="Cambria Math" panose="02040503050406030204" pitchFamily="18" charset="0"/>
                              </a:rPr>
                              <m:t>𝐶𝐹</m:t>
                            </m:r>
                          </m:e>
                          <m:sub>
                            <m:r>
                              <a:rPr lang="en-US" sz="1500">
                                <a:latin typeface="Cambria Math" panose="02040503050406030204" pitchFamily="18" charset="0"/>
                              </a:rPr>
                              <m:t>2</m:t>
                            </m:r>
                          </m:sub>
                        </m:sSub>
                      </m:num>
                      <m:den>
                        <m:sSup>
                          <m:sSupPr>
                            <m:ctrlPr>
                              <a:rPr lang="en-US" sz="1500" i="1">
                                <a:latin typeface="Cambria Math" panose="02040503050406030204" pitchFamily="18" charset="0"/>
                              </a:rPr>
                            </m:ctrlPr>
                          </m:sSupPr>
                          <m:e>
                            <m:r>
                              <a:rPr lang="en-US" sz="1500">
                                <a:latin typeface="Cambria Math" panose="02040503050406030204" pitchFamily="18" charset="0"/>
                              </a:rPr>
                              <m:t>(1+</m:t>
                            </m:r>
                            <m:r>
                              <a:rPr lang="en-US" sz="1500" i="1">
                                <a:latin typeface="Cambria Math" panose="02040503050406030204" pitchFamily="18" charset="0"/>
                              </a:rPr>
                              <m:t>𝑖</m:t>
                            </m:r>
                            <m:r>
                              <a:rPr lang="en-US" sz="1500">
                                <a:latin typeface="Cambria Math" panose="02040503050406030204" pitchFamily="18" charset="0"/>
                              </a:rPr>
                              <m:t>)</m:t>
                            </m:r>
                          </m:e>
                          <m:sup>
                            <m:r>
                              <a:rPr lang="en-US" sz="1500">
                                <a:latin typeface="Cambria Math" panose="02040503050406030204" pitchFamily="18" charset="0"/>
                              </a:rPr>
                              <m:t>2</m:t>
                            </m:r>
                          </m:sup>
                        </m:sSup>
                      </m:den>
                    </m:f>
                    <m:r>
                      <a:rPr lang="en-US" sz="1500">
                        <a:latin typeface="Cambria Math" panose="02040503050406030204" pitchFamily="18" charset="0"/>
                      </a:rPr>
                      <m:t>+</m:t>
                    </m:r>
                    <m:f>
                      <m:fPr>
                        <m:ctrlPr>
                          <a:rPr lang="en-US" sz="1500" i="1">
                            <a:latin typeface="Cambria Math" panose="02040503050406030204" pitchFamily="18" charset="0"/>
                          </a:rPr>
                        </m:ctrlPr>
                      </m:fPr>
                      <m:num>
                        <m:sSub>
                          <m:sSubPr>
                            <m:ctrlPr>
                              <a:rPr lang="en-US" sz="1500" i="1">
                                <a:latin typeface="Cambria Math" panose="02040503050406030204" pitchFamily="18" charset="0"/>
                              </a:rPr>
                            </m:ctrlPr>
                          </m:sSubPr>
                          <m:e>
                            <m:r>
                              <a:rPr lang="en-US" sz="1500" i="1">
                                <a:latin typeface="Cambria Math" panose="02040503050406030204" pitchFamily="18" charset="0"/>
                              </a:rPr>
                              <m:t>𝐶𝐹</m:t>
                            </m:r>
                          </m:e>
                          <m:sub>
                            <m:r>
                              <a:rPr lang="en-US" sz="1500">
                                <a:latin typeface="Cambria Math" panose="02040503050406030204" pitchFamily="18" charset="0"/>
                              </a:rPr>
                              <m:t>3</m:t>
                            </m:r>
                          </m:sub>
                        </m:sSub>
                      </m:num>
                      <m:den>
                        <m:sSup>
                          <m:sSupPr>
                            <m:ctrlPr>
                              <a:rPr lang="en-US" sz="1500" i="1">
                                <a:latin typeface="Cambria Math" panose="02040503050406030204" pitchFamily="18" charset="0"/>
                              </a:rPr>
                            </m:ctrlPr>
                          </m:sSupPr>
                          <m:e>
                            <m:r>
                              <a:rPr lang="en-US" sz="1500">
                                <a:latin typeface="Cambria Math" panose="02040503050406030204" pitchFamily="18" charset="0"/>
                              </a:rPr>
                              <m:t>(1+</m:t>
                            </m:r>
                            <m:r>
                              <a:rPr lang="en-US" sz="1500" i="1">
                                <a:latin typeface="Cambria Math" panose="02040503050406030204" pitchFamily="18" charset="0"/>
                              </a:rPr>
                              <m:t>𝑖</m:t>
                            </m:r>
                            <m:r>
                              <a:rPr lang="en-US" sz="1500">
                                <a:latin typeface="Cambria Math" panose="02040503050406030204" pitchFamily="18" charset="0"/>
                              </a:rPr>
                              <m:t>)</m:t>
                            </m:r>
                          </m:e>
                          <m:sup>
                            <m:r>
                              <a:rPr lang="en-US" sz="1500">
                                <a:latin typeface="Cambria Math" panose="02040503050406030204" pitchFamily="18" charset="0"/>
                              </a:rPr>
                              <m:t>3</m:t>
                            </m:r>
                          </m:sup>
                        </m:sSup>
                      </m:den>
                    </m:f>
                    <m:r>
                      <a:rPr lang="en-US" sz="1500">
                        <a:latin typeface="Cambria Math" panose="02040503050406030204" pitchFamily="18" charset="0"/>
                      </a:rPr>
                      <m:t>= </m:t>
                    </m:r>
                    <m:f>
                      <m:fPr>
                        <m:ctrlPr>
                          <a:rPr lang="en-US" sz="1500" i="1">
                            <a:latin typeface="Cambria Math" panose="02040503050406030204" pitchFamily="18" charset="0"/>
                          </a:rPr>
                        </m:ctrlPr>
                      </m:fPr>
                      <m:num>
                        <m:r>
                          <a:rPr lang="en-US" sz="1500">
                            <a:latin typeface="Cambria Math" panose="02040503050406030204" pitchFamily="18" charset="0"/>
                          </a:rPr>
                          <m:t>95</m:t>
                        </m:r>
                      </m:num>
                      <m:den>
                        <m:sSup>
                          <m:sSupPr>
                            <m:ctrlPr>
                              <a:rPr lang="en-US" sz="1500" i="1">
                                <a:latin typeface="Cambria Math" panose="02040503050406030204" pitchFamily="18" charset="0"/>
                              </a:rPr>
                            </m:ctrlPr>
                          </m:sSupPr>
                          <m:e>
                            <m:r>
                              <a:rPr lang="en-US" sz="1500">
                                <a:latin typeface="Cambria Math" panose="02040503050406030204" pitchFamily="18" charset="0"/>
                              </a:rPr>
                              <m:t>(1+0.10)</m:t>
                            </m:r>
                          </m:e>
                          <m:sup>
                            <m:r>
                              <a:rPr lang="en-US" sz="1500">
                                <a:latin typeface="Cambria Math" panose="02040503050406030204" pitchFamily="18" charset="0"/>
                              </a:rPr>
                              <m:t>1</m:t>
                            </m:r>
                          </m:sup>
                        </m:sSup>
                      </m:den>
                    </m:f>
                    <m:r>
                      <a:rPr lang="en-US" sz="1500">
                        <a:latin typeface="Cambria Math" panose="02040503050406030204" pitchFamily="18" charset="0"/>
                      </a:rPr>
                      <m:t>+ </m:t>
                    </m:r>
                    <m:f>
                      <m:fPr>
                        <m:ctrlPr>
                          <a:rPr lang="en-US" sz="1500" i="1">
                            <a:latin typeface="Cambria Math" panose="02040503050406030204" pitchFamily="18" charset="0"/>
                          </a:rPr>
                        </m:ctrlPr>
                      </m:fPr>
                      <m:num>
                        <m:r>
                          <a:rPr lang="en-US" sz="1500">
                            <a:latin typeface="Cambria Math" panose="02040503050406030204" pitchFamily="18" charset="0"/>
                          </a:rPr>
                          <m:t>92</m:t>
                        </m:r>
                      </m:num>
                      <m:den>
                        <m:sSup>
                          <m:sSupPr>
                            <m:ctrlPr>
                              <a:rPr lang="en-US" sz="1500" i="1">
                                <a:latin typeface="Cambria Math" panose="02040503050406030204" pitchFamily="18" charset="0"/>
                              </a:rPr>
                            </m:ctrlPr>
                          </m:sSupPr>
                          <m:e>
                            <m:r>
                              <a:rPr lang="en-US" sz="1500">
                                <a:latin typeface="Cambria Math" panose="02040503050406030204" pitchFamily="18" charset="0"/>
                              </a:rPr>
                              <m:t>(1+1.10)</m:t>
                            </m:r>
                          </m:e>
                          <m:sup>
                            <m:r>
                              <a:rPr lang="en-US" sz="1500">
                                <a:latin typeface="Cambria Math" panose="02040503050406030204" pitchFamily="18" charset="0"/>
                              </a:rPr>
                              <m:t>2</m:t>
                            </m:r>
                          </m:sup>
                        </m:sSup>
                      </m:den>
                    </m:f>
                    <m:r>
                      <a:rPr lang="en-US" sz="1500">
                        <a:latin typeface="Cambria Math" panose="02040503050406030204" pitchFamily="18" charset="0"/>
                      </a:rPr>
                      <m:t>+</m:t>
                    </m:r>
                    <m:f>
                      <m:fPr>
                        <m:ctrlPr>
                          <a:rPr lang="en-US" sz="1500" i="1">
                            <a:latin typeface="Cambria Math" panose="02040503050406030204" pitchFamily="18" charset="0"/>
                          </a:rPr>
                        </m:ctrlPr>
                      </m:fPr>
                      <m:num>
                        <m:r>
                          <a:rPr lang="en-US" sz="1500">
                            <a:latin typeface="Cambria Math" panose="02040503050406030204" pitchFamily="18" charset="0"/>
                          </a:rPr>
                          <m:t>105</m:t>
                        </m:r>
                      </m:num>
                      <m:den>
                        <m:sSup>
                          <m:sSupPr>
                            <m:ctrlPr>
                              <a:rPr lang="en-US" sz="1500" i="1">
                                <a:latin typeface="Cambria Math" panose="02040503050406030204" pitchFamily="18" charset="0"/>
                              </a:rPr>
                            </m:ctrlPr>
                          </m:sSupPr>
                          <m:e>
                            <m:r>
                              <a:rPr lang="en-US" sz="1500">
                                <a:latin typeface="Cambria Math" panose="02040503050406030204" pitchFamily="18" charset="0"/>
                              </a:rPr>
                              <m:t>(1+1.10)</m:t>
                            </m:r>
                          </m:e>
                          <m:sup>
                            <m:r>
                              <a:rPr lang="en-US" sz="1500">
                                <a:latin typeface="Cambria Math" panose="02040503050406030204" pitchFamily="18" charset="0"/>
                              </a:rPr>
                              <m:t>3</m:t>
                            </m:r>
                          </m:sup>
                        </m:sSup>
                      </m:den>
                    </m:f>
                    <m:r>
                      <a:rPr lang="en-US" sz="1500">
                        <a:latin typeface="Cambria Math" panose="02040503050406030204" pitchFamily="18" charset="0"/>
                      </a:rPr>
                      <m:t>=</m:t>
                    </m:r>
                  </m:oMath>
                </a14:m>
                <a:endParaRPr lang="en-US" sz="1500" dirty="0"/>
              </a:p>
              <a:p>
                <a:pPr>
                  <a:lnSpc>
                    <a:spcPct val="90000"/>
                  </a:lnSpc>
                </a:pPr>
                <a14:m>
                  <m:oMath xmlns:m="http://schemas.openxmlformats.org/officeDocument/2006/math">
                    <m:r>
                      <a:rPr lang="en-US" sz="1500">
                        <a:latin typeface="Cambria Math" panose="02040503050406030204" pitchFamily="18" charset="0"/>
                      </a:rPr>
                      <m:t>86.36+76.03+78.89=241.28</m:t>
                    </m:r>
                  </m:oMath>
                </a14:m>
                <a:endParaRPr lang="en-US" sz="1500" dirty="0"/>
              </a:p>
              <a:p>
                <a:pPr>
                  <a:lnSpc>
                    <a:spcPct val="90000"/>
                  </a:lnSpc>
                </a:pPr>
                <a:endParaRPr lang="en-US" sz="1500" dirty="0"/>
              </a:p>
            </p:txBody>
          </p:sp>
        </mc:Choice>
        <mc:Fallback xmlns="">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1103024" y="2763520"/>
                <a:ext cx="8944211" cy="3484879"/>
              </a:xfrm>
              <a:blipFill>
                <a:blip r:embed="rId2"/>
                <a:stretch>
                  <a:fillRect t="-874"/>
                </a:stretch>
              </a:blipFill>
            </p:spPr>
            <p:txBody>
              <a:bodyPr/>
              <a:lstStyle/>
              <a:p>
                <a:r>
                  <a:rPr lang="en-US">
                    <a:noFill/>
                  </a:rPr>
                  <a:t> </a:t>
                </a:r>
              </a:p>
            </p:txBody>
          </p:sp>
        </mc:Fallback>
      </mc:AlternateContent>
    </p:spTree>
    <p:extLst>
      <p:ext uri="{BB962C8B-B14F-4D97-AF65-F5344CB8AC3E}">
        <p14:creationId xmlns:p14="http://schemas.microsoft.com/office/powerpoint/2010/main" val="20541035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2" y="2514600"/>
            <a:ext cx="10360064" cy="1400530"/>
          </a:xfrm>
        </p:spPr>
        <p:txBody>
          <a:bodyPr anchor="ctr">
            <a:normAutofit fontScale="90000"/>
          </a:bodyPr>
          <a:lstStyle/>
          <a:p>
            <a:r>
              <a:rPr lang="en-US" b="1" dirty="0">
                <a:solidFill>
                  <a:srgbClr val="FFFFFF"/>
                </a:solidFill>
              </a:rPr>
              <a:t>Intro to Corporate Banking </a:t>
            </a:r>
            <a:br>
              <a:rPr lang="en-US" b="1" dirty="0">
                <a:solidFill>
                  <a:srgbClr val="FFFFFF"/>
                </a:solidFill>
              </a:rPr>
            </a:br>
            <a:r>
              <a:rPr lang="en-US" b="1" dirty="0">
                <a:solidFill>
                  <a:srgbClr val="FFFFFF"/>
                </a:solidFill>
              </a:rPr>
              <a:t>and </a:t>
            </a:r>
            <a:br>
              <a:rPr lang="en-US" b="1" dirty="0">
                <a:solidFill>
                  <a:srgbClr val="FFFFFF"/>
                </a:solidFill>
              </a:rPr>
            </a:br>
            <a:r>
              <a:rPr lang="en-US" b="1" dirty="0">
                <a:solidFill>
                  <a:srgbClr val="FFFFFF"/>
                </a:solidFill>
              </a:rPr>
              <a:t>Credit Analysis</a:t>
            </a:r>
          </a:p>
        </p:txBody>
      </p:sp>
    </p:spTree>
    <p:extLst>
      <p:ext uri="{BB962C8B-B14F-4D97-AF65-F5344CB8AC3E}">
        <p14:creationId xmlns:p14="http://schemas.microsoft.com/office/powerpoint/2010/main" val="136429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66" name="Picture 65">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68" name="Oval 67">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0" name="Picture 69">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72" name="Picture 71">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74" name="Rectangle 73">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Rectangle 75">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Title 12"/>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3700" b="0" i="0" kern="1200" dirty="0">
                <a:solidFill>
                  <a:srgbClr val="EBEBEB"/>
                </a:solidFill>
                <a:latin typeface="+mj-lt"/>
                <a:ea typeface="+mj-ea"/>
                <a:cs typeface="+mj-cs"/>
              </a:rPr>
              <a:t>MONEY BANKING,</a:t>
            </a:r>
            <a:br>
              <a:rPr lang="en-US" sz="3700" b="0" i="0" kern="1200" dirty="0">
                <a:solidFill>
                  <a:srgbClr val="EBEBEB"/>
                </a:solidFill>
                <a:latin typeface="+mj-lt"/>
                <a:ea typeface="+mj-ea"/>
                <a:cs typeface="+mj-cs"/>
              </a:rPr>
            </a:br>
            <a:r>
              <a:rPr lang="en-US" sz="3700" b="0" i="0" kern="1200" dirty="0">
                <a:solidFill>
                  <a:srgbClr val="EBEBEB"/>
                </a:solidFill>
                <a:latin typeface="+mj-lt"/>
                <a:ea typeface="+mj-ea"/>
                <a:cs typeface="+mj-cs"/>
              </a:rPr>
              <a:t>THE FED, INVESTMENTS AND CREDIT</a:t>
            </a:r>
          </a:p>
        </p:txBody>
      </p:sp>
      <p:sp>
        <p:nvSpPr>
          <p:cNvPr id="78"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80" name="Freeform: Shape 79">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2" name="Rectangle 81">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a:extLst>
              <a:ext uri="{FF2B5EF4-FFF2-40B4-BE49-F238E27FC236}">
                <a16:creationId xmlns:a16="http://schemas.microsoft.com/office/drawing/2014/main" id="{36E9270C-EB94-2D30-E773-8A11131F4C70}"/>
              </a:ext>
            </a:extLst>
          </p:cNvPr>
          <p:cNvPicPr>
            <a:picLocks noChangeAspect="1"/>
          </p:cNvPicPr>
          <p:nvPr/>
        </p:nvPicPr>
        <p:blipFill>
          <a:blip r:embed="rId6"/>
          <a:stretch>
            <a:fillRect/>
          </a:stretch>
        </p:blipFill>
        <p:spPr>
          <a:xfrm>
            <a:off x="174162" y="152400"/>
            <a:ext cx="7252239" cy="6417630"/>
          </a:xfrm>
          <a:prstGeom prst="rect">
            <a:avLst/>
          </a:prstGeom>
          <a:effectLst/>
        </p:spPr>
      </p:pic>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B53E8EB6-9396-9349-4932-1B3C6F94C7F7}"/>
                  </a:ext>
                </a:extLst>
              </p14:cNvPr>
              <p14:cNvContentPartPr/>
              <p14:nvPr/>
            </p14:nvContentPartPr>
            <p14:xfrm>
              <a:off x="132915" y="2383245"/>
              <a:ext cx="1563120" cy="1799640"/>
            </p14:xfrm>
          </p:contentPart>
        </mc:Choice>
        <mc:Fallback xmlns="">
          <p:pic>
            <p:nvPicPr>
              <p:cNvPr id="3" name="Ink 2">
                <a:extLst>
                  <a:ext uri="{FF2B5EF4-FFF2-40B4-BE49-F238E27FC236}">
                    <a16:creationId xmlns:a16="http://schemas.microsoft.com/office/drawing/2014/main" id="{B53E8EB6-9396-9349-4932-1B3C6F94C7F7}"/>
                  </a:ext>
                </a:extLst>
              </p:cNvPr>
              <p:cNvPicPr/>
              <p:nvPr/>
            </p:nvPicPr>
            <p:blipFill>
              <a:blip r:embed="rId8"/>
              <a:stretch>
                <a:fillRect/>
              </a:stretch>
            </p:blipFill>
            <p:spPr>
              <a:xfrm>
                <a:off x="128595" y="2378925"/>
                <a:ext cx="1571760" cy="1808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FFC0FF21-0826-3533-05FF-CA79666E7420}"/>
                  </a:ext>
                </a:extLst>
              </p14:cNvPr>
              <p14:cNvContentPartPr/>
              <p14:nvPr/>
            </p14:nvContentPartPr>
            <p14:xfrm>
              <a:off x="2151435" y="4285485"/>
              <a:ext cx="3259800" cy="2440080"/>
            </p14:xfrm>
          </p:contentPart>
        </mc:Choice>
        <mc:Fallback xmlns="">
          <p:pic>
            <p:nvPicPr>
              <p:cNvPr id="5" name="Ink 4">
                <a:extLst>
                  <a:ext uri="{FF2B5EF4-FFF2-40B4-BE49-F238E27FC236}">
                    <a16:creationId xmlns:a16="http://schemas.microsoft.com/office/drawing/2014/main" id="{FFC0FF21-0826-3533-05FF-CA79666E7420}"/>
                  </a:ext>
                </a:extLst>
              </p:cNvPr>
              <p:cNvPicPr/>
              <p:nvPr/>
            </p:nvPicPr>
            <p:blipFill>
              <a:blip r:embed="rId10"/>
              <a:stretch>
                <a:fillRect/>
              </a:stretch>
            </p:blipFill>
            <p:spPr>
              <a:xfrm>
                <a:off x="2147115" y="4281165"/>
                <a:ext cx="3268440" cy="2448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4FFA86A8-B849-7175-B406-44518EDBC61C}"/>
                  </a:ext>
                </a:extLst>
              </p14:cNvPr>
              <p14:cNvContentPartPr/>
              <p14:nvPr/>
            </p14:nvContentPartPr>
            <p14:xfrm>
              <a:off x="5800035" y="5446125"/>
              <a:ext cx="1638720" cy="1127160"/>
            </p14:xfrm>
          </p:contentPart>
        </mc:Choice>
        <mc:Fallback xmlns="">
          <p:pic>
            <p:nvPicPr>
              <p:cNvPr id="7" name="Ink 6">
                <a:extLst>
                  <a:ext uri="{FF2B5EF4-FFF2-40B4-BE49-F238E27FC236}">
                    <a16:creationId xmlns:a16="http://schemas.microsoft.com/office/drawing/2014/main" id="{4FFA86A8-B849-7175-B406-44518EDBC61C}"/>
                  </a:ext>
                </a:extLst>
              </p:cNvPr>
              <p:cNvPicPr/>
              <p:nvPr/>
            </p:nvPicPr>
            <p:blipFill>
              <a:blip r:embed="rId12"/>
              <a:stretch>
                <a:fillRect/>
              </a:stretch>
            </p:blipFill>
            <p:spPr>
              <a:xfrm>
                <a:off x="5795715" y="5441805"/>
                <a:ext cx="1647360" cy="1135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a:extLst>
                  <a:ext uri="{FF2B5EF4-FFF2-40B4-BE49-F238E27FC236}">
                    <a16:creationId xmlns:a16="http://schemas.microsoft.com/office/drawing/2014/main" id="{1D8390A6-1F48-4F03-76E2-EED7868A6900}"/>
                  </a:ext>
                </a:extLst>
              </p14:cNvPr>
              <p14:cNvContentPartPr/>
              <p14:nvPr/>
            </p14:nvContentPartPr>
            <p14:xfrm>
              <a:off x="704595" y="4086045"/>
              <a:ext cx="360" cy="360"/>
            </p14:xfrm>
          </p:contentPart>
        </mc:Choice>
        <mc:Fallback xmlns="">
          <p:pic>
            <p:nvPicPr>
              <p:cNvPr id="8" name="Ink 7">
                <a:extLst>
                  <a:ext uri="{FF2B5EF4-FFF2-40B4-BE49-F238E27FC236}">
                    <a16:creationId xmlns:a16="http://schemas.microsoft.com/office/drawing/2014/main" id="{1D8390A6-1F48-4F03-76E2-EED7868A6900}"/>
                  </a:ext>
                </a:extLst>
              </p:cNvPr>
              <p:cNvPicPr/>
              <p:nvPr/>
            </p:nvPicPr>
            <p:blipFill>
              <a:blip r:embed="rId14"/>
              <a:stretch>
                <a:fillRect/>
              </a:stretch>
            </p:blipFill>
            <p:spPr>
              <a:xfrm>
                <a:off x="700275" y="4081725"/>
                <a:ext cx="9000" cy="9000"/>
              </a:xfrm>
              <a:prstGeom prst="rect">
                <a:avLst/>
              </a:prstGeom>
            </p:spPr>
          </p:pic>
        </mc:Fallback>
      </mc:AlternateContent>
    </p:spTree>
    <p:extLst>
      <p:ext uri="{BB962C8B-B14F-4D97-AF65-F5344CB8AC3E}">
        <p14:creationId xmlns:p14="http://schemas.microsoft.com/office/powerpoint/2010/main" val="36415792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681076" y="397458"/>
            <a:ext cx="9753600" cy="1400530"/>
          </a:xfrm>
        </p:spPr>
        <p:txBody>
          <a:bodyPr anchor="ctr">
            <a:normAutofit/>
          </a:bodyPr>
          <a:lstStyle/>
          <a:p>
            <a:r>
              <a:rPr lang="en-US" b="1" dirty="0">
                <a:solidFill>
                  <a:srgbClr val="FFFFFF"/>
                </a:solidFill>
              </a:rPr>
              <a:t>Central Banks and Monetary Policy</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600" dirty="0">
                <a:effectLst/>
                <a:latin typeface="+mn-lt"/>
                <a:ea typeface="Calibri" panose="020F0502020204030204" pitchFamily="34" charset="0"/>
                <a:cs typeface="Times New Roman" panose="02020603050405020304" pitchFamily="18" charset="0"/>
              </a:rPr>
              <a:t>Countries use a “Central Bank” to implement and administer their monetary policy – controlling interest rates and money supply</a:t>
            </a:r>
          </a:p>
          <a:p>
            <a:pPr marR="0" algn="just">
              <a:spcBef>
                <a:spcPts val="0"/>
              </a:spcBef>
              <a:spcAft>
                <a:spcPts val="600"/>
              </a:spcAft>
              <a:buClr>
                <a:srgbClr val="C00000"/>
              </a:buClr>
              <a:buFont typeface="Wingdings" panose="05000000000000000000" pitchFamily="2" charset="2"/>
              <a:buChar char="Ø"/>
            </a:pPr>
            <a:r>
              <a:rPr lang="en-US" sz="1600" dirty="0">
                <a:latin typeface="+mn-lt"/>
                <a:ea typeface="Calibri" panose="020F0502020204030204" pitchFamily="34" charset="0"/>
                <a:cs typeface="Times New Roman" panose="02020603050405020304" pitchFamily="18" charset="0"/>
              </a:rPr>
              <a:t>The US uses its Federal Reserve Banking System (the Fed) in conjunction with the US Treasury</a:t>
            </a:r>
          </a:p>
          <a:p>
            <a:pPr lvl="1" algn="just">
              <a:spcBef>
                <a:spcPts val="0"/>
              </a:spcBef>
              <a:spcAft>
                <a:spcPts val="600"/>
              </a:spcAft>
              <a:buClr>
                <a:srgbClr val="C00000"/>
              </a:buClr>
              <a:buFont typeface="Wingdings" panose="05000000000000000000" pitchFamily="2" charset="2"/>
              <a:buChar char="Ø"/>
            </a:pPr>
            <a:r>
              <a:rPr lang="en-US" sz="1600" dirty="0">
                <a:effectLst/>
                <a:latin typeface="+mn-lt"/>
                <a:ea typeface="Calibri" panose="020F0502020204030204" pitchFamily="34" charset="0"/>
                <a:cs typeface="Times New Roman" panose="02020603050405020304" pitchFamily="18" charset="0"/>
              </a:rPr>
              <a:t>Money Supply refers to the amount of a country’s currency that is available for the payment of goods and services as well as for the repayment of debt.</a:t>
            </a:r>
          </a:p>
          <a:p>
            <a:pPr lvl="1" algn="just">
              <a:spcBef>
                <a:spcPts val="0"/>
              </a:spcBef>
              <a:spcAft>
                <a:spcPts val="600"/>
              </a:spcAft>
              <a:buClr>
                <a:srgbClr val="C00000"/>
              </a:buClr>
              <a:buFont typeface="Wingdings" panose="05000000000000000000" pitchFamily="2" charset="2"/>
              <a:buChar char="Ø"/>
            </a:pPr>
            <a:r>
              <a:rPr lang="en-US" sz="1600" dirty="0">
                <a:effectLst/>
                <a:latin typeface="+mn-lt"/>
                <a:ea typeface="Calibri" panose="020F0502020204030204" pitchFamily="34" charset="0"/>
                <a:cs typeface="Times New Roman" panose="02020603050405020304" pitchFamily="18" charset="0"/>
              </a:rPr>
              <a:t>Most of the Money Supply is not actually in the form of physical notes but rather is recorded in the form of mortgages, US Treasuries, and Deposits and Loans.</a:t>
            </a:r>
          </a:p>
          <a:p>
            <a:pPr lvl="1" algn="just">
              <a:spcBef>
                <a:spcPts val="0"/>
              </a:spcBef>
              <a:spcAft>
                <a:spcPts val="600"/>
              </a:spcAft>
              <a:buClr>
                <a:srgbClr val="C00000"/>
              </a:buClr>
              <a:buFont typeface="Wingdings" panose="05000000000000000000" pitchFamily="2" charset="2"/>
              <a:buChar char="Ø"/>
            </a:pPr>
            <a:r>
              <a:rPr lang="en-US" sz="1600" dirty="0">
                <a:effectLst/>
                <a:latin typeface="+mn-lt"/>
                <a:ea typeface="Calibri" panose="020F0502020204030204" pitchFamily="34" charset="0"/>
                <a:cs typeface="Times New Roman" panose="02020603050405020304" pitchFamily="18" charset="0"/>
              </a:rPr>
              <a:t>Monetary Policy, which refers to the governance of interest rates</a:t>
            </a:r>
          </a:p>
          <a:p>
            <a:pPr lvl="1" algn="just">
              <a:spcBef>
                <a:spcPts val="0"/>
              </a:spcBef>
              <a:spcAft>
                <a:spcPts val="600"/>
              </a:spcAft>
              <a:buClr>
                <a:srgbClr val="C00000"/>
              </a:buClr>
              <a:buFont typeface="Wingdings" panose="05000000000000000000" pitchFamily="2" charset="2"/>
              <a:buChar char="Ø"/>
            </a:pPr>
            <a:r>
              <a:rPr lang="en-US" sz="1600" dirty="0">
                <a:effectLst/>
                <a:latin typeface="+mn-lt"/>
                <a:ea typeface="Calibri" panose="020F0502020204030204" pitchFamily="34" charset="0"/>
                <a:cs typeface="Times New Roman" panose="02020603050405020304" pitchFamily="18" charset="0"/>
              </a:rPr>
              <a:t>Money Supply, impacts liquidity (available funds), the flow of money, and the cost of borrowing, all of which has implications for inflation.</a:t>
            </a:r>
            <a:endParaRPr lang="en-US" sz="1600" dirty="0">
              <a:latin typeface="+mn-lt"/>
              <a:ea typeface="Calibri" panose="020F0502020204030204" pitchFamily="34" charset="0"/>
              <a:cs typeface="Times New Roman" panose="02020603050405020304" pitchFamily="18" charset="0"/>
            </a:endParaRPr>
          </a:p>
          <a:p>
            <a:pPr lvl="1" algn="just">
              <a:spcBef>
                <a:spcPts val="0"/>
              </a:spcBef>
              <a:spcAft>
                <a:spcPts val="600"/>
              </a:spcAft>
              <a:buClr>
                <a:srgbClr val="C00000"/>
              </a:buClr>
              <a:buFont typeface="Wingdings" panose="05000000000000000000" pitchFamily="2" charset="2"/>
              <a:buChar char="Ø"/>
            </a:pPr>
            <a:r>
              <a:rPr lang="en-US" sz="1600" dirty="0">
                <a:effectLst/>
                <a:latin typeface="+mn-lt"/>
                <a:ea typeface="Calibri" panose="020F0502020204030204" pitchFamily="34" charset="0"/>
                <a:cs typeface="Times New Roman" panose="02020603050405020304" pitchFamily="18" charset="0"/>
              </a:rPr>
              <a:t>Decreases Money Supply by issuing debt (Bills &lt;=1 year, Notes between &gt;1, &lt;10 years, Bonds longer than 10 years, the most popular are 10 and 30) and Increases Money Supply by Buying Treasuries, which also lowers rates</a:t>
            </a:r>
          </a:p>
          <a:p>
            <a:pPr lvl="1" algn="just">
              <a:spcBef>
                <a:spcPts val="0"/>
              </a:spcBef>
              <a:spcAft>
                <a:spcPts val="600"/>
              </a:spcAft>
              <a:buClr>
                <a:srgbClr val="C00000"/>
              </a:buClr>
              <a:buFont typeface="Wingdings" panose="05000000000000000000" pitchFamily="2" charset="2"/>
              <a:buChar char="Ø"/>
            </a:pPr>
            <a:r>
              <a:rPr lang="en-US" sz="1600" dirty="0">
                <a:latin typeface="+mn-lt"/>
                <a:ea typeface="Calibri" panose="020F0502020204030204" pitchFamily="34" charset="0"/>
                <a:cs typeface="Times New Roman" panose="02020603050405020304" pitchFamily="18" charset="0"/>
              </a:rPr>
              <a:t>Inverse relationship between Price and Rate</a:t>
            </a:r>
          </a:p>
          <a:p>
            <a:pPr algn="just">
              <a:spcBef>
                <a:spcPts val="0"/>
              </a:spcBef>
              <a:spcAft>
                <a:spcPts val="600"/>
              </a:spcAft>
              <a:buClr>
                <a:srgbClr val="C00000"/>
              </a:buClr>
              <a:buFont typeface="Wingdings" panose="05000000000000000000" pitchFamily="2" charset="2"/>
              <a:buChar char="Ø"/>
            </a:pPr>
            <a:endParaRPr lang="en-US" sz="1600" dirty="0">
              <a:effectLst/>
              <a:latin typeface="+mn-lt"/>
              <a:ea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ED6C5AF3-8092-BAAE-35A9-817566D2188F}"/>
                  </a:ext>
                </a:extLst>
              </p14:cNvPr>
              <p14:cNvContentPartPr/>
              <p14:nvPr/>
            </p14:nvContentPartPr>
            <p14:xfrm>
              <a:off x="2895150" y="3571605"/>
              <a:ext cx="360" cy="360"/>
            </p14:xfrm>
          </p:contentPart>
        </mc:Choice>
        <mc:Fallback xmlns="">
          <p:pic>
            <p:nvPicPr>
              <p:cNvPr id="2" name="Ink 1">
                <a:extLst>
                  <a:ext uri="{FF2B5EF4-FFF2-40B4-BE49-F238E27FC236}">
                    <a16:creationId xmlns:a16="http://schemas.microsoft.com/office/drawing/2014/main" id="{ED6C5AF3-8092-BAAE-35A9-817566D2188F}"/>
                  </a:ext>
                </a:extLst>
              </p:cNvPr>
              <p:cNvPicPr/>
              <p:nvPr/>
            </p:nvPicPr>
            <p:blipFill>
              <a:blip r:embed="rId3"/>
              <a:stretch>
                <a:fillRect/>
              </a:stretch>
            </p:blipFill>
            <p:spPr>
              <a:xfrm>
                <a:off x="2890830" y="35672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071862ED-662A-1714-42E0-7A570371E133}"/>
                  </a:ext>
                </a:extLst>
              </p14:cNvPr>
              <p14:cNvContentPartPr/>
              <p14:nvPr/>
            </p14:nvContentPartPr>
            <p14:xfrm>
              <a:off x="3467190" y="2552445"/>
              <a:ext cx="6120" cy="11520"/>
            </p14:xfrm>
          </p:contentPart>
        </mc:Choice>
        <mc:Fallback xmlns="">
          <p:pic>
            <p:nvPicPr>
              <p:cNvPr id="3" name="Ink 2">
                <a:extLst>
                  <a:ext uri="{FF2B5EF4-FFF2-40B4-BE49-F238E27FC236}">
                    <a16:creationId xmlns:a16="http://schemas.microsoft.com/office/drawing/2014/main" id="{071862ED-662A-1714-42E0-7A570371E133}"/>
                  </a:ext>
                </a:extLst>
              </p:cNvPr>
              <p:cNvPicPr/>
              <p:nvPr/>
            </p:nvPicPr>
            <p:blipFill>
              <a:blip r:embed="rId5"/>
              <a:stretch>
                <a:fillRect/>
              </a:stretch>
            </p:blipFill>
            <p:spPr>
              <a:xfrm>
                <a:off x="3462870" y="2548125"/>
                <a:ext cx="147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18295CB-3CC3-5B36-371C-D7D750E95709}"/>
                  </a:ext>
                </a:extLst>
              </p14:cNvPr>
              <p14:cNvContentPartPr/>
              <p14:nvPr/>
            </p14:nvContentPartPr>
            <p14:xfrm>
              <a:off x="3095670" y="2723805"/>
              <a:ext cx="3960" cy="360"/>
            </p14:xfrm>
          </p:contentPart>
        </mc:Choice>
        <mc:Fallback xmlns="">
          <p:pic>
            <p:nvPicPr>
              <p:cNvPr id="4" name="Ink 3">
                <a:extLst>
                  <a:ext uri="{FF2B5EF4-FFF2-40B4-BE49-F238E27FC236}">
                    <a16:creationId xmlns:a16="http://schemas.microsoft.com/office/drawing/2014/main" id="{018295CB-3CC3-5B36-371C-D7D750E95709}"/>
                  </a:ext>
                </a:extLst>
              </p:cNvPr>
              <p:cNvPicPr/>
              <p:nvPr/>
            </p:nvPicPr>
            <p:blipFill>
              <a:blip r:embed="rId7"/>
              <a:stretch>
                <a:fillRect/>
              </a:stretch>
            </p:blipFill>
            <p:spPr>
              <a:xfrm>
                <a:off x="3091350" y="2719485"/>
                <a:ext cx="12600" cy="9000"/>
              </a:xfrm>
              <a:prstGeom prst="rect">
                <a:avLst/>
              </a:prstGeom>
            </p:spPr>
          </p:pic>
        </mc:Fallback>
      </mc:AlternateContent>
      <p:grpSp>
        <p:nvGrpSpPr>
          <p:cNvPr id="7" name="Group 6">
            <a:extLst>
              <a:ext uri="{FF2B5EF4-FFF2-40B4-BE49-F238E27FC236}">
                <a16:creationId xmlns:a16="http://schemas.microsoft.com/office/drawing/2014/main" id="{704CA331-6F43-F175-4FDA-8B498033AD8A}"/>
              </a:ext>
            </a:extLst>
          </p:cNvPr>
          <p:cNvGrpSpPr/>
          <p:nvPr/>
        </p:nvGrpSpPr>
        <p:grpSpPr>
          <a:xfrm>
            <a:off x="3286110" y="2857005"/>
            <a:ext cx="360" cy="360"/>
            <a:chOff x="3286110" y="2857005"/>
            <a:chExt cx="360" cy="360"/>
          </a:xfrm>
        </p:grpSpPr>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2D0DE60B-C283-E19E-F853-63B3F057B850}"/>
                    </a:ext>
                  </a:extLst>
                </p14:cNvPr>
                <p14:cNvContentPartPr/>
                <p14:nvPr/>
              </p14:nvContentPartPr>
              <p14:xfrm>
                <a:off x="3286110" y="2857005"/>
                <a:ext cx="360" cy="360"/>
              </p14:xfrm>
            </p:contentPart>
          </mc:Choice>
          <mc:Fallback xmlns="">
            <p:pic>
              <p:nvPicPr>
                <p:cNvPr id="5" name="Ink 4">
                  <a:extLst>
                    <a:ext uri="{FF2B5EF4-FFF2-40B4-BE49-F238E27FC236}">
                      <a16:creationId xmlns:a16="http://schemas.microsoft.com/office/drawing/2014/main" id="{2D0DE60B-C283-E19E-F853-63B3F057B850}"/>
                    </a:ext>
                  </a:extLst>
                </p:cNvPr>
                <p:cNvPicPr/>
                <p:nvPr/>
              </p:nvPicPr>
              <p:blipFill>
                <a:blip r:embed="rId3"/>
                <a:stretch>
                  <a:fillRect/>
                </a:stretch>
              </p:blipFill>
              <p:spPr>
                <a:xfrm>
                  <a:off x="3281790" y="28526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4F9B2EE4-DF9B-FA74-141A-76652F409D21}"/>
                    </a:ext>
                  </a:extLst>
                </p14:cNvPr>
                <p14:cNvContentPartPr/>
                <p14:nvPr/>
              </p14:nvContentPartPr>
              <p14:xfrm>
                <a:off x="3286110" y="2857005"/>
                <a:ext cx="360" cy="360"/>
              </p14:xfrm>
            </p:contentPart>
          </mc:Choice>
          <mc:Fallback xmlns="">
            <p:pic>
              <p:nvPicPr>
                <p:cNvPr id="6" name="Ink 5">
                  <a:extLst>
                    <a:ext uri="{FF2B5EF4-FFF2-40B4-BE49-F238E27FC236}">
                      <a16:creationId xmlns:a16="http://schemas.microsoft.com/office/drawing/2014/main" id="{4F9B2EE4-DF9B-FA74-141A-76652F409D21}"/>
                    </a:ext>
                  </a:extLst>
                </p:cNvPr>
                <p:cNvPicPr/>
                <p:nvPr/>
              </p:nvPicPr>
              <p:blipFill>
                <a:blip r:embed="rId3"/>
                <a:stretch>
                  <a:fillRect/>
                </a:stretch>
              </p:blipFill>
              <p:spPr>
                <a:xfrm>
                  <a:off x="3281790" y="2852685"/>
                  <a:ext cx="9000" cy="9000"/>
                </a:xfrm>
                <a:prstGeom prst="rect">
                  <a:avLst/>
                </a:prstGeom>
              </p:spPr>
            </p:pic>
          </mc:Fallback>
        </mc:AlternateContent>
      </p:grpSp>
    </p:spTree>
    <p:extLst>
      <p:ext uri="{BB962C8B-B14F-4D97-AF65-F5344CB8AC3E}">
        <p14:creationId xmlns:p14="http://schemas.microsoft.com/office/powerpoint/2010/main" val="37294495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B7EC8-5FA6-7BB4-0EE8-65E603D268E1}"/>
              </a:ext>
            </a:extLst>
          </p:cNvPr>
          <p:cNvSpPr>
            <a:spLocks noGrp="1"/>
          </p:cNvSpPr>
          <p:nvPr>
            <p:ph type="title"/>
          </p:nvPr>
        </p:nvSpPr>
        <p:spPr>
          <a:xfrm>
            <a:off x="645943" y="452718"/>
            <a:ext cx="9029869" cy="690282"/>
          </a:xfrm>
        </p:spPr>
        <p:txBody>
          <a:bodyPr/>
          <a:lstStyle/>
          <a:p>
            <a:r>
              <a:rPr lang="en-US" dirty="0"/>
              <a:t>Normal vs Inverted Yield</a:t>
            </a:r>
          </a:p>
        </p:txBody>
      </p:sp>
      <p:pic>
        <p:nvPicPr>
          <p:cNvPr id="8" name="Picture 7">
            <a:extLst>
              <a:ext uri="{FF2B5EF4-FFF2-40B4-BE49-F238E27FC236}">
                <a16:creationId xmlns:a16="http://schemas.microsoft.com/office/drawing/2014/main" id="{D5B0EB13-2624-6237-FEFD-807648E7CB49}"/>
              </a:ext>
            </a:extLst>
          </p:cNvPr>
          <p:cNvPicPr>
            <a:picLocks noChangeAspect="1"/>
          </p:cNvPicPr>
          <p:nvPr/>
        </p:nvPicPr>
        <p:blipFill>
          <a:blip r:embed="rId2"/>
          <a:stretch>
            <a:fillRect/>
          </a:stretch>
        </p:blipFill>
        <p:spPr>
          <a:xfrm>
            <a:off x="760412" y="1576387"/>
            <a:ext cx="8115300" cy="3705225"/>
          </a:xfrm>
          <a:prstGeom prst="rect">
            <a:avLst/>
          </a:prstGeom>
        </p:spPr>
      </p:pic>
    </p:spTree>
    <p:extLst>
      <p:ext uri="{BB962C8B-B14F-4D97-AF65-F5344CB8AC3E}">
        <p14:creationId xmlns:p14="http://schemas.microsoft.com/office/powerpoint/2010/main" val="105226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09510" y="211316"/>
            <a:ext cx="4165424" cy="1622321"/>
          </a:xfrm>
        </p:spPr>
        <p:txBody>
          <a:bodyPr>
            <a:normAutofit/>
          </a:bodyPr>
          <a:lstStyle/>
          <a:p>
            <a:pPr>
              <a:lnSpc>
                <a:spcPct val="90000"/>
              </a:lnSpc>
            </a:pPr>
            <a:r>
              <a:rPr lang="en-US" sz="3300" b="1" dirty="0">
                <a:solidFill>
                  <a:srgbClr val="EBEBEB"/>
                </a:solidFill>
              </a:rPr>
              <a:t>Role of Regulators, Bank Equity, and Capital Adequacy</a:t>
            </a:r>
          </a:p>
        </p:txBody>
      </p:sp>
      <p:sp>
        <p:nvSpPr>
          <p:cNvPr id="3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4" name="Freeform: Shape 3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2" name="Picture 1">
            <a:extLst>
              <a:ext uri="{FF2B5EF4-FFF2-40B4-BE49-F238E27FC236}">
                <a16:creationId xmlns:a16="http://schemas.microsoft.com/office/drawing/2014/main" id="{5BA1DCF1-9E88-4C3C-B92F-90DF68466773}"/>
              </a:ext>
            </a:extLst>
          </p:cNvPr>
          <p:cNvPicPr>
            <a:picLocks noChangeAspect="1"/>
          </p:cNvPicPr>
          <p:nvPr/>
        </p:nvPicPr>
        <p:blipFill>
          <a:blip r:embed="rId2"/>
          <a:stretch>
            <a:fillRect/>
          </a:stretch>
        </p:blipFill>
        <p:spPr>
          <a:xfrm>
            <a:off x="5593354" y="2398560"/>
            <a:ext cx="6350433" cy="2402040"/>
          </a:xfrm>
          <a:prstGeom prst="rect">
            <a:avLst/>
          </a:prstGeom>
          <a:effectLst/>
        </p:spPr>
      </p:pic>
      <p:sp>
        <p:nvSpPr>
          <p:cNvPr id="36" name="Rectangle 3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Content Placeholder 13"/>
          <p:cNvSpPr>
            <a:spLocks noGrp="1"/>
          </p:cNvSpPr>
          <p:nvPr>
            <p:ph idx="1"/>
          </p:nvPr>
        </p:nvSpPr>
        <p:spPr>
          <a:xfrm>
            <a:off x="227012" y="2057400"/>
            <a:ext cx="4953000" cy="4166419"/>
          </a:xfrm>
        </p:spPr>
        <p:txBody>
          <a:bodyPr>
            <a:normAutofit/>
          </a:bodyPr>
          <a:lstStyle/>
          <a:p>
            <a:pPr marR="0">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effectLst/>
                <a:latin typeface="+mn-lt"/>
                <a:ea typeface="Calibri" panose="020F0502020204030204" pitchFamily="34" charset="0"/>
                <a:cs typeface="Times New Roman" panose="02020603050405020304" pitchFamily="18" charset="0"/>
              </a:rPr>
              <a:t>Regulators ensure the Safety and Soundness of US banking institutions, primarily for the protection of the depositors</a:t>
            </a:r>
          </a:p>
          <a:p>
            <a:pPr marR="0">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OCC – Office of the Comptroller of the Currency): primary regulator</a:t>
            </a:r>
          </a:p>
          <a:p>
            <a:pPr marR="0">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FDIC – Federal Depository Insurance Corporation:  Insures bank deposits up to $250,000 per account (not necessarily owner of account)</a:t>
            </a:r>
          </a:p>
          <a:p>
            <a:pPr marR="0">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Bank Charters:</a:t>
            </a:r>
          </a:p>
          <a:p>
            <a:pPr lvl="1">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OCC – Federal (Savings Associations) and National (National Banks)</a:t>
            </a:r>
          </a:p>
          <a:p>
            <a:pPr lvl="1">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State Charter – State Comptrollers</a:t>
            </a:r>
          </a:p>
          <a:p>
            <a:pPr>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The Capital Adequacy Ratio (CAR) of Risk Based Capital (Tier 1 Capital and Tier 2 Capital) to Risk Weighted Assets (RWA):</a:t>
            </a:r>
          </a:p>
          <a:p>
            <a:pPr>
              <a:lnSpc>
                <a:spcPct val="90000"/>
              </a:lnSpc>
              <a:spcBef>
                <a:spcPts val="0"/>
              </a:spcBef>
              <a:spcAft>
                <a:spcPts val="600"/>
              </a:spcAft>
              <a:buClr>
                <a:srgbClr val="C00000"/>
              </a:buClr>
              <a:buFont typeface="Wingdings" panose="05000000000000000000" pitchFamily="2" charset="2"/>
              <a:buChar char="Ø"/>
            </a:pPr>
            <a:endParaRPr lang="en-US" sz="1100" dirty="0">
              <a:solidFill>
                <a:srgbClr val="EBEBEB"/>
              </a:solidFill>
              <a:effectLst/>
              <a:latin typeface="+mn-lt"/>
              <a:ea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399B19D6-CDBB-F44B-7DE3-6F93E7671692}"/>
                  </a:ext>
                </a:extLst>
              </p14:cNvPr>
              <p14:cNvContentPartPr/>
              <p14:nvPr/>
            </p14:nvContentPartPr>
            <p14:xfrm>
              <a:off x="3467190" y="2504925"/>
              <a:ext cx="360" cy="360"/>
            </p14:xfrm>
          </p:contentPart>
        </mc:Choice>
        <mc:Fallback xmlns="">
          <p:pic>
            <p:nvPicPr>
              <p:cNvPr id="3" name="Ink 2">
                <a:extLst>
                  <a:ext uri="{FF2B5EF4-FFF2-40B4-BE49-F238E27FC236}">
                    <a16:creationId xmlns:a16="http://schemas.microsoft.com/office/drawing/2014/main" id="{399B19D6-CDBB-F44B-7DE3-6F93E7671692}"/>
                  </a:ext>
                </a:extLst>
              </p:cNvPr>
              <p:cNvPicPr/>
              <p:nvPr/>
            </p:nvPicPr>
            <p:blipFill>
              <a:blip r:embed="rId4"/>
              <a:stretch>
                <a:fillRect/>
              </a:stretch>
            </p:blipFill>
            <p:spPr>
              <a:xfrm>
                <a:off x="3462870" y="25006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4CEAE67-47C0-9FC2-FFD9-FFBF61F96990}"/>
                  </a:ext>
                </a:extLst>
              </p14:cNvPr>
              <p14:cNvContentPartPr/>
              <p14:nvPr/>
            </p14:nvContentPartPr>
            <p14:xfrm>
              <a:off x="1418790" y="2114685"/>
              <a:ext cx="360" cy="360"/>
            </p14:xfrm>
          </p:contentPart>
        </mc:Choice>
        <mc:Fallback xmlns="">
          <p:pic>
            <p:nvPicPr>
              <p:cNvPr id="4" name="Ink 3">
                <a:extLst>
                  <a:ext uri="{FF2B5EF4-FFF2-40B4-BE49-F238E27FC236}">
                    <a16:creationId xmlns:a16="http://schemas.microsoft.com/office/drawing/2014/main" id="{44CEAE67-47C0-9FC2-FFD9-FFBF61F96990}"/>
                  </a:ext>
                </a:extLst>
              </p:cNvPr>
              <p:cNvPicPr/>
              <p:nvPr/>
            </p:nvPicPr>
            <p:blipFill>
              <a:blip r:embed="rId4"/>
              <a:stretch>
                <a:fillRect/>
              </a:stretch>
            </p:blipFill>
            <p:spPr>
              <a:xfrm>
                <a:off x="1414470" y="21103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6D87967D-5EF8-D7F3-FA9E-EF48A71D710D}"/>
                  </a:ext>
                </a:extLst>
              </p14:cNvPr>
              <p14:cNvContentPartPr/>
              <p14:nvPr/>
            </p14:nvContentPartPr>
            <p14:xfrm>
              <a:off x="609510" y="2142765"/>
              <a:ext cx="360" cy="360"/>
            </p14:xfrm>
          </p:contentPart>
        </mc:Choice>
        <mc:Fallback xmlns="">
          <p:pic>
            <p:nvPicPr>
              <p:cNvPr id="5" name="Ink 4">
                <a:extLst>
                  <a:ext uri="{FF2B5EF4-FFF2-40B4-BE49-F238E27FC236}">
                    <a16:creationId xmlns:a16="http://schemas.microsoft.com/office/drawing/2014/main" id="{6D87967D-5EF8-D7F3-FA9E-EF48A71D710D}"/>
                  </a:ext>
                </a:extLst>
              </p:cNvPr>
              <p:cNvPicPr/>
              <p:nvPr/>
            </p:nvPicPr>
            <p:blipFill>
              <a:blip r:embed="rId4"/>
              <a:stretch>
                <a:fillRect/>
              </a:stretch>
            </p:blipFill>
            <p:spPr>
              <a:xfrm>
                <a:off x="605190" y="21384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EBC4342C-CF42-9FCF-8A66-3A6DB24D791A}"/>
                  </a:ext>
                </a:extLst>
              </p14:cNvPr>
              <p14:cNvContentPartPr/>
              <p14:nvPr/>
            </p14:nvContentPartPr>
            <p14:xfrm>
              <a:off x="752430" y="2219445"/>
              <a:ext cx="360" cy="360"/>
            </p14:xfrm>
          </p:contentPart>
        </mc:Choice>
        <mc:Fallback xmlns="">
          <p:pic>
            <p:nvPicPr>
              <p:cNvPr id="6" name="Ink 5">
                <a:extLst>
                  <a:ext uri="{FF2B5EF4-FFF2-40B4-BE49-F238E27FC236}">
                    <a16:creationId xmlns:a16="http://schemas.microsoft.com/office/drawing/2014/main" id="{EBC4342C-CF42-9FCF-8A66-3A6DB24D791A}"/>
                  </a:ext>
                </a:extLst>
              </p:cNvPr>
              <p:cNvPicPr/>
              <p:nvPr/>
            </p:nvPicPr>
            <p:blipFill>
              <a:blip r:embed="rId4"/>
              <a:stretch>
                <a:fillRect/>
              </a:stretch>
            </p:blipFill>
            <p:spPr>
              <a:xfrm>
                <a:off x="748110" y="22151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6C704D58-4E1F-7A15-EB8A-11F67AF54961}"/>
                  </a:ext>
                </a:extLst>
              </p14:cNvPr>
              <p14:cNvContentPartPr/>
              <p14:nvPr/>
            </p14:nvContentPartPr>
            <p14:xfrm>
              <a:off x="752430" y="2219445"/>
              <a:ext cx="360" cy="360"/>
            </p14:xfrm>
          </p:contentPart>
        </mc:Choice>
        <mc:Fallback xmlns="">
          <p:pic>
            <p:nvPicPr>
              <p:cNvPr id="7" name="Ink 6">
                <a:extLst>
                  <a:ext uri="{FF2B5EF4-FFF2-40B4-BE49-F238E27FC236}">
                    <a16:creationId xmlns:a16="http://schemas.microsoft.com/office/drawing/2014/main" id="{6C704D58-4E1F-7A15-EB8A-11F67AF54961}"/>
                  </a:ext>
                </a:extLst>
              </p:cNvPr>
              <p:cNvPicPr/>
              <p:nvPr/>
            </p:nvPicPr>
            <p:blipFill>
              <a:blip r:embed="rId4"/>
              <a:stretch>
                <a:fillRect/>
              </a:stretch>
            </p:blipFill>
            <p:spPr>
              <a:xfrm>
                <a:off x="748110" y="2215125"/>
                <a:ext cx="9000" cy="9000"/>
              </a:xfrm>
              <a:prstGeom prst="rect">
                <a:avLst/>
              </a:prstGeom>
            </p:spPr>
          </p:pic>
        </mc:Fallback>
      </mc:AlternateContent>
    </p:spTree>
    <p:extLst>
      <p:ext uri="{BB962C8B-B14F-4D97-AF65-F5344CB8AC3E}">
        <p14:creationId xmlns:p14="http://schemas.microsoft.com/office/powerpoint/2010/main" val="40672102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Title 12"/>
          <p:cNvSpPr>
            <a:spLocks noGrp="1"/>
          </p:cNvSpPr>
          <p:nvPr>
            <p:ph type="title"/>
          </p:nvPr>
        </p:nvSpPr>
        <p:spPr>
          <a:xfrm>
            <a:off x="609510" y="211316"/>
            <a:ext cx="4165424" cy="1622321"/>
          </a:xfrm>
        </p:spPr>
        <p:txBody>
          <a:bodyPr>
            <a:normAutofit/>
          </a:bodyPr>
          <a:lstStyle/>
          <a:p>
            <a:pPr>
              <a:lnSpc>
                <a:spcPct val="90000"/>
              </a:lnSpc>
            </a:pPr>
            <a:r>
              <a:rPr lang="en-US" sz="3300" b="1" dirty="0">
                <a:solidFill>
                  <a:srgbClr val="EBEBEB"/>
                </a:solidFill>
              </a:rPr>
              <a:t>Role of Regulators, Bank Equity, and Capital Adequacy</a:t>
            </a:r>
          </a:p>
        </p:txBody>
      </p:sp>
      <p:sp>
        <p:nvSpPr>
          <p:cNvPr id="3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4" name="Freeform: Shape 3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sp>
        <p:nvSpPr>
          <p:cNvPr id="36" name="Rectangle 3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Content Placeholder 13"/>
          <p:cNvSpPr>
            <a:spLocks noGrp="1"/>
          </p:cNvSpPr>
          <p:nvPr>
            <p:ph idx="1"/>
          </p:nvPr>
        </p:nvSpPr>
        <p:spPr>
          <a:xfrm>
            <a:off x="227012" y="2057400"/>
            <a:ext cx="4953000" cy="4166419"/>
          </a:xfrm>
        </p:spPr>
        <p:txBody>
          <a:bodyPr>
            <a:normAutofit/>
          </a:bodyPr>
          <a:lstStyle/>
          <a:p>
            <a:pPr marR="0">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effectLst/>
                <a:latin typeface="+mn-lt"/>
                <a:ea typeface="Calibri" panose="020F0502020204030204" pitchFamily="34" charset="0"/>
                <a:cs typeface="Times New Roman" panose="02020603050405020304" pitchFamily="18" charset="0"/>
              </a:rPr>
              <a:t>Regulators ensure the Safety and Soundness of US banking institutions, primarily for the protection of the depositors</a:t>
            </a:r>
          </a:p>
          <a:p>
            <a:pPr marR="0">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OCC – Office of the Comptroller of the Currency): primary regulator</a:t>
            </a:r>
          </a:p>
          <a:p>
            <a:pPr marR="0">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FDIC – Federal Depository Insurance Corporation:  Insures bank deposits up to $250,000 per account (not necessarily owner of account)</a:t>
            </a:r>
          </a:p>
          <a:p>
            <a:pPr marR="0">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Bank Charters:</a:t>
            </a:r>
          </a:p>
          <a:p>
            <a:pPr lvl="1">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OCC – Federal (Savings Associations) and National (National Banks)</a:t>
            </a:r>
          </a:p>
          <a:p>
            <a:pPr lvl="1">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State Charter – State Comptrollers</a:t>
            </a:r>
          </a:p>
          <a:p>
            <a:pPr>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The Capital Adequacy Ratio (CAR) of Risk Based Capital (Tier 1 Capital and Tier 2 Capital) to Risk Weighted Assets (RWA):</a:t>
            </a:r>
          </a:p>
          <a:p>
            <a:pPr>
              <a:lnSpc>
                <a:spcPct val="90000"/>
              </a:lnSpc>
              <a:spcBef>
                <a:spcPts val="0"/>
              </a:spcBef>
              <a:spcAft>
                <a:spcPts val="600"/>
              </a:spcAft>
              <a:buClr>
                <a:srgbClr val="C00000"/>
              </a:buClr>
              <a:buFont typeface="Wingdings" panose="05000000000000000000" pitchFamily="2" charset="2"/>
              <a:buChar char="Ø"/>
            </a:pPr>
            <a:endParaRPr lang="en-US" sz="1100" dirty="0">
              <a:solidFill>
                <a:srgbClr val="EBEBEB"/>
              </a:solidFill>
              <a:effectLst/>
              <a:latin typeface="+mn-lt"/>
              <a:ea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399B19D6-CDBB-F44B-7DE3-6F93E7671692}"/>
                  </a:ext>
                </a:extLst>
              </p14:cNvPr>
              <p14:cNvContentPartPr/>
              <p14:nvPr/>
            </p14:nvContentPartPr>
            <p14:xfrm>
              <a:off x="3467190" y="2504925"/>
              <a:ext cx="360" cy="360"/>
            </p14:xfrm>
          </p:contentPart>
        </mc:Choice>
        <mc:Fallback xmlns="">
          <p:pic>
            <p:nvPicPr>
              <p:cNvPr id="3" name="Ink 2">
                <a:extLst>
                  <a:ext uri="{FF2B5EF4-FFF2-40B4-BE49-F238E27FC236}">
                    <a16:creationId xmlns:a16="http://schemas.microsoft.com/office/drawing/2014/main" id="{399B19D6-CDBB-F44B-7DE3-6F93E7671692}"/>
                  </a:ext>
                </a:extLst>
              </p:cNvPr>
              <p:cNvPicPr/>
              <p:nvPr/>
            </p:nvPicPr>
            <p:blipFill>
              <a:blip r:embed="rId4"/>
              <a:stretch>
                <a:fillRect/>
              </a:stretch>
            </p:blipFill>
            <p:spPr>
              <a:xfrm>
                <a:off x="3462870" y="25006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4CEAE67-47C0-9FC2-FFD9-FFBF61F96990}"/>
                  </a:ext>
                </a:extLst>
              </p14:cNvPr>
              <p14:cNvContentPartPr/>
              <p14:nvPr/>
            </p14:nvContentPartPr>
            <p14:xfrm>
              <a:off x="1418790" y="2114685"/>
              <a:ext cx="360" cy="360"/>
            </p14:xfrm>
          </p:contentPart>
        </mc:Choice>
        <mc:Fallback xmlns="">
          <p:pic>
            <p:nvPicPr>
              <p:cNvPr id="4" name="Ink 3">
                <a:extLst>
                  <a:ext uri="{FF2B5EF4-FFF2-40B4-BE49-F238E27FC236}">
                    <a16:creationId xmlns:a16="http://schemas.microsoft.com/office/drawing/2014/main" id="{44CEAE67-47C0-9FC2-FFD9-FFBF61F96990}"/>
                  </a:ext>
                </a:extLst>
              </p:cNvPr>
              <p:cNvPicPr/>
              <p:nvPr/>
            </p:nvPicPr>
            <p:blipFill>
              <a:blip r:embed="rId4"/>
              <a:stretch>
                <a:fillRect/>
              </a:stretch>
            </p:blipFill>
            <p:spPr>
              <a:xfrm>
                <a:off x="1414470" y="21103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6D87967D-5EF8-D7F3-FA9E-EF48A71D710D}"/>
                  </a:ext>
                </a:extLst>
              </p14:cNvPr>
              <p14:cNvContentPartPr/>
              <p14:nvPr/>
            </p14:nvContentPartPr>
            <p14:xfrm>
              <a:off x="609510" y="2142765"/>
              <a:ext cx="360" cy="360"/>
            </p14:xfrm>
          </p:contentPart>
        </mc:Choice>
        <mc:Fallback xmlns="">
          <p:pic>
            <p:nvPicPr>
              <p:cNvPr id="5" name="Ink 4">
                <a:extLst>
                  <a:ext uri="{FF2B5EF4-FFF2-40B4-BE49-F238E27FC236}">
                    <a16:creationId xmlns:a16="http://schemas.microsoft.com/office/drawing/2014/main" id="{6D87967D-5EF8-D7F3-FA9E-EF48A71D710D}"/>
                  </a:ext>
                </a:extLst>
              </p:cNvPr>
              <p:cNvPicPr/>
              <p:nvPr/>
            </p:nvPicPr>
            <p:blipFill>
              <a:blip r:embed="rId4"/>
              <a:stretch>
                <a:fillRect/>
              </a:stretch>
            </p:blipFill>
            <p:spPr>
              <a:xfrm>
                <a:off x="605190" y="21384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EBC4342C-CF42-9FCF-8A66-3A6DB24D791A}"/>
                  </a:ext>
                </a:extLst>
              </p14:cNvPr>
              <p14:cNvContentPartPr/>
              <p14:nvPr/>
            </p14:nvContentPartPr>
            <p14:xfrm>
              <a:off x="752430" y="2219445"/>
              <a:ext cx="360" cy="360"/>
            </p14:xfrm>
          </p:contentPart>
        </mc:Choice>
        <mc:Fallback xmlns="">
          <p:pic>
            <p:nvPicPr>
              <p:cNvPr id="6" name="Ink 5">
                <a:extLst>
                  <a:ext uri="{FF2B5EF4-FFF2-40B4-BE49-F238E27FC236}">
                    <a16:creationId xmlns:a16="http://schemas.microsoft.com/office/drawing/2014/main" id="{EBC4342C-CF42-9FCF-8A66-3A6DB24D791A}"/>
                  </a:ext>
                </a:extLst>
              </p:cNvPr>
              <p:cNvPicPr/>
              <p:nvPr/>
            </p:nvPicPr>
            <p:blipFill>
              <a:blip r:embed="rId4"/>
              <a:stretch>
                <a:fillRect/>
              </a:stretch>
            </p:blipFill>
            <p:spPr>
              <a:xfrm>
                <a:off x="748110" y="22151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6C704D58-4E1F-7A15-EB8A-11F67AF54961}"/>
                  </a:ext>
                </a:extLst>
              </p14:cNvPr>
              <p14:cNvContentPartPr/>
              <p14:nvPr/>
            </p14:nvContentPartPr>
            <p14:xfrm>
              <a:off x="752430" y="2219445"/>
              <a:ext cx="360" cy="360"/>
            </p14:xfrm>
          </p:contentPart>
        </mc:Choice>
        <mc:Fallback xmlns="">
          <p:pic>
            <p:nvPicPr>
              <p:cNvPr id="7" name="Ink 6">
                <a:extLst>
                  <a:ext uri="{FF2B5EF4-FFF2-40B4-BE49-F238E27FC236}">
                    <a16:creationId xmlns:a16="http://schemas.microsoft.com/office/drawing/2014/main" id="{6C704D58-4E1F-7A15-EB8A-11F67AF54961}"/>
                  </a:ext>
                </a:extLst>
              </p:cNvPr>
              <p:cNvPicPr/>
              <p:nvPr/>
            </p:nvPicPr>
            <p:blipFill>
              <a:blip r:embed="rId4"/>
              <a:stretch>
                <a:fillRect/>
              </a:stretch>
            </p:blipFill>
            <p:spPr>
              <a:xfrm>
                <a:off x="748110" y="2215125"/>
                <a:ext cx="9000" cy="9000"/>
              </a:xfrm>
              <a:prstGeom prst="rect">
                <a:avLst/>
              </a:prstGeom>
            </p:spPr>
          </p:pic>
        </mc:Fallback>
      </mc:AlternateContent>
      <p:pic>
        <p:nvPicPr>
          <p:cNvPr id="8" name="Picture 7">
            <a:extLst>
              <a:ext uri="{FF2B5EF4-FFF2-40B4-BE49-F238E27FC236}">
                <a16:creationId xmlns:a16="http://schemas.microsoft.com/office/drawing/2014/main" id="{D80A0931-5CBA-7502-1488-824F2053F1F2}"/>
              </a:ext>
            </a:extLst>
          </p:cNvPr>
          <p:cNvPicPr>
            <a:picLocks noChangeAspect="1"/>
          </p:cNvPicPr>
          <p:nvPr/>
        </p:nvPicPr>
        <p:blipFill>
          <a:blip r:embed="rId9"/>
          <a:stretch>
            <a:fillRect/>
          </a:stretch>
        </p:blipFill>
        <p:spPr>
          <a:xfrm>
            <a:off x="5915280" y="1836718"/>
            <a:ext cx="4864100" cy="2774950"/>
          </a:xfrm>
          <a:prstGeom prst="rect">
            <a:avLst/>
          </a:prstGeom>
        </p:spPr>
      </p:pic>
    </p:spTree>
    <p:extLst>
      <p:ext uri="{BB962C8B-B14F-4D97-AF65-F5344CB8AC3E}">
        <p14:creationId xmlns:p14="http://schemas.microsoft.com/office/powerpoint/2010/main" val="5701468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303212" y="397458"/>
            <a:ext cx="102108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CAMELS Bank Ratings</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The OCC regulates banks and performs regular reviews of banks, with the largest banks under constant regulatory review, due mainly to their massive size and risk in the event of a negative outcome. Bank regulators have developed a rating scale from 1 to 5, where 1 is the highest and 5 being the lowest, wherein the regulators measure banks against various operational, qualitative, and quantitative attributes. The rating systems is an acronym called CAMELS, which stands for:</a:t>
            </a:r>
          </a:p>
          <a:p>
            <a:pPr marR="0" algn="just">
              <a:spcBef>
                <a:spcPts val="0"/>
              </a:spcBef>
              <a:spcAft>
                <a:spcPts val="600"/>
              </a:spcAft>
              <a:buClr>
                <a:srgbClr val="C00000"/>
              </a:buClr>
              <a:buFont typeface="Wingdings" panose="05000000000000000000" pitchFamily="2" charset="2"/>
              <a:buChar char="Ø"/>
            </a:pPr>
            <a:r>
              <a:rPr lang="en-US" sz="1400" b="1" dirty="0">
                <a:effectLst/>
                <a:latin typeface="+mn-lt"/>
                <a:ea typeface="Calibri" panose="020F0502020204030204" pitchFamily="34" charset="0"/>
                <a:cs typeface="Times New Roman" panose="02020603050405020304" pitchFamily="18" charset="0"/>
              </a:rPr>
              <a:t>C</a:t>
            </a:r>
            <a:r>
              <a:rPr lang="en-US" sz="1400" dirty="0">
                <a:effectLst/>
                <a:latin typeface="+mn-lt"/>
                <a:ea typeface="Calibri" panose="020F0502020204030204" pitchFamily="34" charset="0"/>
                <a:cs typeface="Times New Roman" panose="02020603050405020304" pitchFamily="18" charset="0"/>
              </a:rPr>
              <a:t>apital Adequacy – discussed previously.</a:t>
            </a:r>
          </a:p>
          <a:p>
            <a:pPr marR="0" algn="just">
              <a:spcBef>
                <a:spcPts val="0"/>
              </a:spcBef>
              <a:spcAft>
                <a:spcPts val="600"/>
              </a:spcAft>
              <a:buClr>
                <a:srgbClr val="C00000"/>
              </a:buClr>
              <a:buFont typeface="Wingdings" panose="05000000000000000000" pitchFamily="2" charset="2"/>
              <a:buChar char="Ø"/>
            </a:pPr>
            <a:r>
              <a:rPr lang="en-US" sz="1400" b="1" dirty="0">
                <a:effectLst/>
                <a:latin typeface="+mn-lt"/>
                <a:ea typeface="Calibri" panose="020F0502020204030204" pitchFamily="34" charset="0"/>
                <a:cs typeface="Times New Roman" panose="02020603050405020304" pitchFamily="18" charset="0"/>
              </a:rPr>
              <a:t>A</a:t>
            </a:r>
            <a:r>
              <a:rPr lang="en-US" sz="1400" dirty="0">
                <a:effectLst/>
                <a:latin typeface="+mn-lt"/>
                <a:ea typeface="Calibri" panose="020F0502020204030204" pitchFamily="34" charset="0"/>
                <a:cs typeface="Times New Roman" panose="02020603050405020304" pitchFamily="18" charset="0"/>
              </a:rPr>
              <a:t>sset Quality – discussed above – see ACL.</a:t>
            </a:r>
          </a:p>
          <a:p>
            <a:pPr marR="0" algn="just">
              <a:spcBef>
                <a:spcPts val="0"/>
              </a:spcBef>
              <a:spcAft>
                <a:spcPts val="600"/>
              </a:spcAft>
              <a:buClr>
                <a:srgbClr val="C00000"/>
              </a:buClr>
              <a:buFont typeface="Wingdings" panose="05000000000000000000" pitchFamily="2" charset="2"/>
              <a:buChar char="Ø"/>
            </a:pPr>
            <a:r>
              <a:rPr lang="en-US" sz="1400" b="1" dirty="0">
                <a:effectLst/>
                <a:latin typeface="+mn-lt"/>
                <a:ea typeface="Calibri" panose="020F0502020204030204" pitchFamily="34" charset="0"/>
                <a:cs typeface="Times New Roman" panose="02020603050405020304" pitchFamily="18" charset="0"/>
              </a:rPr>
              <a:t>M</a:t>
            </a:r>
            <a:r>
              <a:rPr lang="en-US" sz="1400" dirty="0">
                <a:effectLst/>
                <a:latin typeface="+mn-lt"/>
                <a:ea typeface="Calibri" panose="020F0502020204030204" pitchFamily="34" charset="0"/>
                <a:cs typeface="Times New Roman" panose="02020603050405020304" pitchFamily="18" charset="0"/>
              </a:rPr>
              <a:t>anagement</a:t>
            </a:r>
          </a:p>
          <a:p>
            <a:pPr marR="0" algn="just">
              <a:spcBef>
                <a:spcPts val="0"/>
              </a:spcBef>
              <a:spcAft>
                <a:spcPts val="600"/>
              </a:spcAft>
              <a:buClr>
                <a:srgbClr val="C00000"/>
              </a:buClr>
              <a:buFont typeface="Wingdings" panose="05000000000000000000" pitchFamily="2" charset="2"/>
              <a:buChar char="Ø"/>
            </a:pPr>
            <a:r>
              <a:rPr lang="en-US" sz="1400" b="1" dirty="0">
                <a:effectLst/>
                <a:latin typeface="+mn-lt"/>
                <a:ea typeface="Calibri" panose="020F0502020204030204" pitchFamily="34" charset="0"/>
                <a:cs typeface="Times New Roman" panose="02020603050405020304" pitchFamily="18" charset="0"/>
              </a:rPr>
              <a:t>E</a:t>
            </a:r>
            <a:r>
              <a:rPr lang="en-US" sz="1400" dirty="0">
                <a:effectLst/>
                <a:latin typeface="+mn-lt"/>
                <a:ea typeface="Calibri" panose="020F0502020204030204" pitchFamily="34" charset="0"/>
                <a:cs typeface="Times New Roman" panose="02020603050405020304" pitchFamily="18" charset="0"/>
              </a:rPr>
              <a:t>arnings</a:t>
            </a:r>
          </a:p>
          <a:p>
            <a:pPr marR="0" algn="just">
              <a:spcBef>
                <a:spcPts val="0"/>
              </a:spcBef>
              <a:spcAft>
                <a:spcPts val="600"/>
              </a:spcAft>
              <a:buClr>
                <a:srgbClr val="C00000"/>
              </a:buClr>
              <a:buFont typeface="Wingdings" panose="05000000000000000000" pitchFamily="2" charset="2"/>
              <a:buChar char="Ø"/>
            </a:pPr>
            <a:r>
              <a:rPr lang="en-US" sz="1400" b="1" dirty="0">
                <a:effectLst/>
                <a:latin typeface="+mn-lt"/>
                <a:ea typeface="Calibri" panose="020F0502020204030204" pitchFamily="34" charset="0"/>
                <a:cs typeface="Times New Roman" panose="02020603050405020304" pitchFamily="18" charset="0"/>
              </a:rPr>
              <a:t>L</a:t>
            </a:r>
            <a:r>
              <a:rPr lang="en-US" sz="1400" dirty="0">
                <a:effectLst/>
                <a:latin typeface="+mn-lt"/>
                <a:ea typeface="Calibri" panose="020F0502020204030204" pitchFamily="34" charset="0"/>
                <a:cs typeface="Times New Roman" panose="02020603050405020304" pitchFamily="18" charset="0"/>
              </a:rPr>
              <a:t>iquidity – interest rate sensitivity and ability to convert assets to cash.</a:t>
            </a:r>
          </a:p>
          <a:p>
            <a:pPr marR="0" algn="just">
              <a:spcBef>
                <a:spcPts val="0"/>
              </a:spcBef>
              <a:spcAft>
                <a:spcPts val="600"/>
              </a:spcAft>
              <a:buClr>
                <a:srgbClr val="C00000"/>
              </a:buClr>
              <a:buFont typeface="Wingdings" panose="05000000000000000000" pitchFamily="2" charset="2"/>
              <a:buChar char="Ø"/>
            </a:pPr>
            <a:r>
              <a:rPr lang="en-US" sz="1400" b="1" dirty="0">
                <a:effectLst/>
                <a:latin typeface="+mn-lt"/>
                <a:ea typeface="Calibri" panose="020F0502020204030204" pitchFamily="34" charset="0"/>
                <a:cs typeface="Times New Roman" panose="02020603050405020304" pitchFamily="18" charset="0"/>
              </a:rPr>
              <a:t>S</a:t>
            </a:r>
            <a:r>
              <a:rPr lang="en-US" sz="1400" dirty="0">
                <a:effectLst/>
                <a:latin typeface="+mn-lt"/>
                <a:ea typeface="Calibri" panose="020F0502020204030204" pitchFamily="34" charset="0"/>
                <a:cs typeface="Times New Roman" panose="02020603050405020304" pitchFamily="18" charset="0"/>
              </a:rPr>
              <a:t>ensitivity – to certain risk exposures</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The regulators of banks provide lists of banks and their respective CAMELS ratings, however, will oddly not provide any insight into the basis for the ratings nor details behind how each bank ranked on each attribute.</a:t>
            </a:r>
          </a:p>
          <a:p>
            <a:pPr marR="0"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Any bank with a rating below 2 is considered troubled</a:t>
            </a:r>
            <a:endParaRPr lang="en-US" sz="1400" dirty="0">
              <a:effectLst/>
              <a:latin typeface="+mn-lt"/>
              <a:ea typeface="Calibri" panose="020F0502020204030204" pitchFamily="34" charset="0"/>
              <a:cs typeface="Times New Roman" panose="02020603050405020304" pitchFamily="18" charset="0"/>
            </a:endParaRP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126531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744951" y="59700"/>
            <a:ext cx="8945192"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Credit Analysis Overview</a:t>
            </a:r>
          </a:p>
        </p:txBody>
      </p:sp>
      <p:sp>
        <p:nvSpPr>
          <p:cNvPr id="14" name="Content Placeholder 13"/>
          <p:cNvSpPr>
            <a:spLocks noGrp="1"/>
          </p:cNvSpPr>
          <p:nvPr>
            <p:ph idx="1"/>
          </p:nvPr>
        </p:nvSpPr>
        <p:spPr>
          <a:xfrm>
            <a:off x="989012" y="2567593"/>
            <a:ext cx="8944211" cy="3484879"/>
          </a:xfrm>
        </p:spPr>
        <p:txBody>
          <a:bodyPr>
            <a:normAutofit/>
          </a:bodyPr>
          <a:lstStyle/>
          <a:p>
            <a:pPr>
              <a:lnSpc>
                <a:spcPct val="90000"/>
              </a:lnSpc>
            </a:pPr>
            <a:r>
              <a:rPr lang="en-US" sz="1400" b="1" dirty="0"/>
              <a:t>Credit vs Investment</a:t>
            </a:r>
            <a:r>
              <a:rPr lang="en-US" sz="1400" dirty="0"/>
              <a:t>:</a:t>
            </a:r>
          </a:p>
          <a:p>
            <a:pPr>
              <a:lnSpc>
                <a:spcPct val="90000"/>
              </a:lnSpc>
            </a:pPr>
            <a:r>
              <a:rPr lang="en-US" sz="1400" dirty="0"/>
              <a:t>Credit comes from the Latin word meaning to “trust”, in that someone providing credit is trusting that the person borrowing the money will pay them back on the terms that have been established – the “Money terms”.</a:t>
            </a:r>
          </a:p>
          <a:p>
            <a:pPr>
              <a:lnSpc>
                <a:spcPct val="90000"/>
              </a:lnSpc>
            </a:pPr>
            <a:r>
              <a:rPr lang="en-US" sz="1400" dirty="0"/>
              <a:t>Investment refers to a participation in the risk and rewards of the venture or project. The original Latin root means to “clothe or provide substance to.” Investing involves a return based on the risk of the project.</a:t>
            </a:r>
          </a:p>
          <a:p>
            <a:pPr>
              <a:lnSpc>
                <a:spcPct val="90000"/>
              </a:lnSpc>
            </a:pPr>
            <a:r>
              <a:rPr lang="en-US" sz="1400" dirty="0"/>
              <a:t>Fixed Income involves the provision of credit and the levels of Trust being taken and given, and for what return or compensation for time and perceived risk associated with the granting of trust. Risk of the return of the credit advance pursuant to the money terms agreed to:</a:t>
            </a:r>
          </a:p>
          <a:p>
            <a:pPr>
              <a:lnSpc>
                <a:spcPct val="90000"/>
              </a:lnSpc>
            </a:pPr>
            <a:r>
              <a:rPr lang="en-US" sz="1400" dirty="0"/>
              <a:t>Money Terms: Amount, Compensation (Interest), Repayment Schedule, Maturity, (and Collateral)</a:t>
            </a:r>
          </a:p>
          <a:p>
            <a:pPr>
              <a:lnSpc>
                <a:spcPct val="90000"/>
              </a:lnSpc>
            </a:pPr>
            <a:r>
              <a:rPr lang="en-US" sz="1400" dirty="0"/>
              <a:t>Time Value of Money:		Risk-free rate</a:t>
            </a:r>
          </a:p>
          <a:p>
            <a:pPr>
              <a:lnSpc>
                <a:spcPct val="90000"/>
              </a:lnSpc>
            </a:pPr>
            <a:r>
              <a:rPr lang="en-US" sz="1400" dirty="0"/>
              <a:t>Compensation for Risk:	Credit Spread</a:t>
            </a:r>
          </a:p>
          <a:p>
            <a:pPr>
              <a:lnSpc>
                <a:spcPct val="90000"/>
              </a:lnSpc>
            </a:pPr>
            <a:endParaRPr lang="en-US" sz="1400" b="1" dirty="0"/>
          </a:p>
        </p:txBody>
      </p:sp>
    </p:spTree>
    <p:extLst>
      <p:ext uri="{BB962C8B-B14F-4D97-AF65-F5344CB8AC3E}">
        <p14:creationId xmlns:p14="http://schemas.microsoft.com/office/powerpoint/2010/main" val="21391325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Corporate Banking</a:t>
            </a:r>
            <a:br>
              <a:rPr lang="en-US" b="1" dirty="0">
                <a:solidFill>
                  <a:srgbClr val="FFFFFF"/>
                </a:solidFill>
              </a:rPr>
            </a:br>
            <a:r>
              <a:rPr lang="en-US" sz="3600" b="1" dirty="0">
                <a:solidFill>
                  <a:srgbClr val="FFFFFF"/>
                </a:solidFill>
              </a:rPr>
              <a:t>Loan Money Terms</a:t>
            </a:r>
          </a:p>
        </p:txBody>
      </p:sp>
      <p:sp>
        <p:nvSpPr>
          <p:cNvPr id="14" name="Content Placeholder 13"/>
          <p:cNvSpPr>
            <a:spLocks noGrp="1"/>
          </p:cNvSpPr>
          <p:nvPr>
            <p:ph idx="1"/>
          </p:nvPr>
        </p:nvSpPr>
        <p:spPr>
          <a:xfrm>
            <a:off x="1103024" y="2763520"/>
            <a:ext cx="8944211" cy="3484879"/>
          </a:xfrm>
        </p:spPr>
        <p:txBody>
          <a:bodyPr>
            <a:normAutofit/>
          </a:bodyPr>
          <a:lstStyle/>
          <a:p>
            <a:pPr>
              <a:lnSpc>
                <a:spcPct val="90000"/>
              </a:lnSpc>
            </a:pPr>
            <a:r>
              <a:rPr lang="en-US" sz="1400" b="1" dirty="0"/>
              <a:t>Amount:</a:t>
            </a:r>
          </a:p>
          <a:p>
            <a:pPr>
              <a:lnSpc>
                <a:spcPct val="90000"/>
              </a:lnSpc>
            </a:pPr>
            <a:r>
              <a:rPr lang="en-US" sz="1400" dirty="0"/>
              <a:t>The amount of money borrowed, which is typically the “Face” amount of the loan, note, or bond</a:t>
            </a:r>
          </a:p>
          <a:p>
            <a:pPr>
              <a:lnSpc>
                <a:spcPct val="90000"/>
              </a:lnSpc>
            </a:pPr>
            <a:r>
              <a:rPr lang="en-US" sz="1400" b="1" dirty="0"/>
              <a:t>Interest Rate:</a:t>
            </a:r>
          </a:p>
          <a:p>
            <a:pPr>
              <a:lnSpc>
                <a:spcPct val="90000"/>
              </a:lnSpc>
            </a:pPr>
            <a:r>
              <a:rPr lang="en-US" sz="1400" dirty="0"/>
              <a:t>The annual rate paid (accrued) each year to compensate for the time value of money and risk</a:t>
            </a:r>
          </a:p>
          <a:p>
            <a:pPr>
              <a:lnSpc>
                <a:spcPct val="90000"/>
              </a:lnSpc>
            </a:pPr>
            <a:r>
              <a:rPr lang="en-US" sz="1400" b="1" dirty="0"/>
              <a:t>Repayment Schedule: (Amortization Schedule)</a:t>
            </a:r>
          </a:p>
          <a:p>
            <a:pPr>
              <a:lnSpc>
                <a:spcPct val="90000"/>
              </a:lnSpc>
            </a:pPr>
            <a:r>
              <a:rPr lang="en-US" sz="1400" dirty="0"/>
              <a:t>Date certain, schedule of payments of interest and principal over the life of the loan</a:t>
            </a:r>
          </a:p>
          <a:p>
            <a:pPr>
              <a:lnSpc>
                <a:spcPct val="90000"/>
              </a:lnSpc>
            </a:pPr>
            <a:r>
              <a:rPr lang="en-US" sz="1400" b="1" dirty="0"/>
              <a:t>Maturity:</a:t>
            </a:r>
          </a:p>
          <a:p>
            <a:pPr>
              <a:lnSpc>
                <a:spcPct val="90000"/>
              </a:lnSpc>
            </a:pPr>
            <a:r>
              <a:rPr lang="en-US" sz="1400" dirty="0"/>
              <a:t>Date of final repayment in full of the loan plus accrued interest and penalties and any other fees</a:t>
            </a:r>
          </a:p>
          <a:p>
            <a:pPr>
              <a:lnSpc>
                <a:spcPct val="90000"/>
              </a:lnSpc>
            </a:pPr>
            <a:r>
              <a:rPr lang="en-US" sz="1400" b="1" dirty="0"/>
              <a:t>Collateral:</a:t>
            </a:r>
          </a:p>
          <a:p>
            <a:pPr>
              <a:lnSpc>
                <a:spcPct val="90000"/>
              </a:lnSpc>
            </a:pPr>
            <a:r>
              <a:rPr lang="en-US" sz="1400" dirty="0"/>
              <a:t>The security for the loan (house, car, equipment, intangible assets, etc.)</a:t>
            </a:r>
          </a:p>
          <a:p>
            <a:pPr>
              <a:lnSpc>
                <a:spcPct val="90000"/>
              </a:lnSpc>
            </a:pPr>
            <a:endParaRPr lang="en-US" sz="1400" b="1" dirty="0"/>
          </a:p>
        </p:txBody>
      </p:sp>
    </p:spTree>
    <p:extLst>
      <p:ext uri="{BB962C8B-B14F-4D97-AF65-F5344CB8AC3E}">
        <p14:creationId xmlns:p14="http://schemas.microsoft.com/office/powerpoint/2010/main" val="42293828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Structure of Financial Markets</a:t>
            </a:r>
            <a:endParaRPr lang="en-US" dirty="0"/>
          </a:p>
        </p:txBody>
      </p:sp>
      <p:sp>
        <p:nvSpPr>
          <p:cNvPr id="3" name="Content Placeholder 2"/>
          <p:cNvSpPr>
            <a:spLocks noGrp="1"/>
          </p:cNvSpPr>
          <p:nvPr>
            <p:ph idx="1"/>
          </p:nvPr>
        </p:nvSpPr>
        <p:spPr/>
        <p:txBody>
          <a:bodyPr>
            <a:normAutofit fontScale="77500" lnSpcReduction="20000"/>
          </a:bodyPr>
          <a:lstStyle/>
          <a:p>
            <a:pPr marL="402215" indent="-402215">
              <a:buFont typeface="Times" panose="02020603050405020304" pitchFamily="18" charset="0"/>
              <a:buAutoNum type="arabicPeriod"/>
            </a:pPr>
            <a:r>
              <a:rPr lang="en-US" altLang="en-US" sz="2399" dirty="0">
                <a:ea typeface="ヒラギノ角ゴ Pro W3" pitchFamily="-84" charset="-128"/>
              </a:rPr>
              <a:t>Primary Market</a:t>
            </a:r>
          </a:p>
          <a:p>
            <a:pPr lvl="1"/>
            <a:r>
              <a:rPr lang="en-US" altLang="en-US" dirty="0">
                <a:ea typeface="ヒラギノ角ゴ Pro W3" pitchFamily="-84" charset="-128"/>
              </a:rPr>
              <a:t>New security issues sold to initial buyers</a:t>
            </a:r>
            <a:endParaRPr lang="en-US" dirty="0"/>
          </a:p>
          <a:p>
            <a:pPr lvl="1"/>
            <a:r>
              <a:rPr lang="en-US" altLang="en-US" dirty="0">
                <a:ea typeface="ヒラギノ角ゴ Pro W3" pitchFamily="-84" charset="-128"/>
              </a:rPr>
              <a:t>Typically involves an investment bank who underwrites the offering</a:t>
            </a:r>
            <a:endParaRPr lang="en-US" dirty="0"/>
          </a:p>
          <a:p>
            <a:pPr marL="402215" indent="-402215">
              <a:buFont typeface="Times" panose="02020603050405020304" pitchFamily="18" charset="0"/>
              <a:buAutoNum type="arabicPeriod"/>
            </a:pPr>
            <a:r>
              <a:rPr lang="en-US" altLang="en-US" sz="2399" dirty="0">
                <a:ea typeface="ヒラギノ角ゴ Pro W3" pitchFamily="-84" charset="-128"/>
              </a:rPr>
              <a:t>Secondary Market</a:t>
            </a:r>
          </a:p>
          <a:p>
            <a:pPr lvl="1"/>
            <a:r>
              <a:rPr lang="en-US" altLang="en-US" dirty="0">
                <a:ea typeface="ヒラギノ角ゴ Pro W3" pitchFamily="-84" charset="-128"/>
              </a:rPr>
              <a:t>Securities previously issued are bought and sold</a:t>
            </a:r>
            <a:endParaRPr lang="en-US" dirty="0"/>
          </a:p>
          <a:p>
            <a:pPr lvl="1"/>
            <a:r>
              <a:rPr lang="en-US" altLang="en-US" dirty="0">
                <a:ea typeface="ヒラギノ角ゴ Pro W3" pitchFamily="-84" charset="-128"/>
              </a:rPr>
              <a:t>Examples include the NYSE and Nasdaq</a:t>
            </a:r>
            <a:endParaRPr lang="en-US" dirty="0"/>
          </a:p>
          <a:p>
            <a:pPr lvl="1"/>
            <a:r>
              <a:rPr lang="en-US" altLang="en-US" dirty="0">
                <a:ea typeface="ヒラギノ角ゴ Pro W3" pitchFamily="-84" charset="-128"/>
              </a:rPr>
              <a:t>Involves both brokers and dealers (do you know the difference?)</a:t>
            </a:r>
          </a:p>
          <a:p>
            <a:pPr marL="0" indent="0">
              <a:buNone/>
              <a:defRPr/>
            </a:pPr>
            <a:r>
              <a:rPr lang="en-US" sz="2399" dirty="0">
                <a:ea typeface="ヒラギノ角ゴ Pro W3" charset="0"/>
                <a:cs typeface="ヒラギノ角ゴ Pro W3" charset="0"/>
              </a:rPr>
              <a:t>We can further classify secondary markets as follows:</a:t>
            </a:r>
          </a:p>
          <a:p>
            <a:pPr marL="402215" indent="-402215">
              <a:buFont typeface="Times" charset="0"/>
              <a:buAutoNum type="arabicPeriod"/>
              <a:defRPr/>
            </a:pPr>
            <a:r>
              <a:rPr lang="en-US" sz="2399" dirty="0">
                <a:ea typeface="ヒラギノ角ゴ Pro W3" charset="0"/>
                <a:cs typeface="ヒラギノ角ゴ Pro W3" charset="0"/>
              </a:rPr>
              <a:t>Exchanges</a:t>
            </a:r>
          </a:p>
          <a:p>
            <a:pPr lvl="1"/>
            <a:r>
              <a:rPr lang="en-US" dirty="0">
                <a:ea typeface="ヒラギノ角ゴ Pro W3" charset="0"/>
              </a:rPr>
              <a:t>Trades conducted in central locations (e.g., New York Stock Exchange, CBT)</a:t>
            </a:r>
            <a:endParaRPr lang="en-US" dirty="0"/>
          </a:p>
          <a:p>
            <a:pPr marL="402215" indent="-402215">
              <a:buFont typeface="Times" charset="0"/>
              <a:buAutoNum type="arabicPeriod"/>
              <a:defRPr/>
            </a:pPr>
            <a:r>
              <a:rPr lang="en-US" sz="2399" dirty="0">
                <a:ea typeface="ヒラギノ角ゴ Pro W3" charset="0"/>
                <a:cs typeface="ヒラギノ角ゴ Pro W3" charset="0"/>
              </a:rPr>
              <a:t>Over-the-Counter Markets</a:t>
            </a:r>
          </a:p>
          <a:p>
            <a:pPr lvl="1"/>
            <a:r>
              <a:rPr lang="en-US" dirty="0">
                <a:ea typeface="ヒラギノ角ゴ Pro W3" charset="0"/>
              </a:rPr>
              <a:t>Dealers at different locations buy and sell</a:t>
            </a:r>
            <a:endParaRPr lang="en-US" dirty="0"/>
          </a:p>
          <a:p>
            <a:pPr lvl="1"/>
            <a:r>
              <a:rPr lang="en-US" dirty="0">
                <a:ea typeface="ヒラギノ角ゴ Pro W3" charset="0"/>
              </a:rPr>
              <a:t>Best example is the market for Treasury Securities</a:t>
            </a:r>
            <a:endParaRPr lang="en-US" dirty="0"/>
          </a:p>
          <a:p>
            <a:pPr lvl="1"/>
            <a:endParaRPr lang="en-US" dirty="0"/>
          </a:p>
        </p:txBody>
      </p:sp>
    </p:spTree>
    <p:extLst>
      <p:ext uri="{BB962C8B-B14F-4D97-AF65-F5344CB8AC3E}">
        <p14:creationId xmlns:p14="http://schemas.microsoft.com/office/powerpoint/2010/main" val="60493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20169" y="371062"/>
            <a:ext cx="11000546" cy="1400530"/>
          </a:xfrm>
        </p:spPr>
        <p:txBody>
          <a:bodyPr anchor="ctr">
            <a:normAutofit fontScale="90000"/>
          </a:bodyPr>
          <a:lstStyle/>
          <a:p>
            <a:r>
              <a:rPr lang="en-US" sz="4900" b="1" dirty="0">
                <a:solidFill>
                  <a:srgbClr val="FFFFFF"/>
                </a:solidFill>
              </a:rPr>
              <a:t>Corporate Banking:</a:t>
            </a:r>
            <a:br>
              <a:rPr lang="en-US" sz="4900" b="1" dirty="0">
                <a:solidFill>
                  <a:srgbClr val="FFFFFF"/>
                </a:solidFill>
              </a:rPr>
            </a:br>
            <a:r>
              <a:rPr lang="en-US" sz="3600" b="1" dirty="0">
                <a:solidFill>
                  <a:srgbClr val="FFFFFF"/>
                </a:solidFill>
              </a:rPr>
              <a:t>TVM concepts can be used to calculate Loans as well</a:t>
            </a:r>
          </a:p>
        </p:txBody>
      </p:sp>
      <p:sp>
        <p:nvSpPr>
          <p:cNvPr id="14" name="Content Placeholder 13"/>
          <p:cNvSpPr>
            <a:spLocks noGrp="1"/>
          </p:cNvSpPr>
          <p:nvPr>
            <p:ph idx="1"/>
          </p:nvPr>
        </p:nvSpPr>
        <p:spPr>
          <a:xfrm>
            <a:off x="1103024" y="2305966"/>
            <a:ext cx="8944211" cy="4247234"/>
          </a:xfrm>
        </p:spPr>
        <p:txBody>
          <a:bodyPr>
            <a:normAutofit lnSpcReduction="10000"/>
          </a:bodyPr>
          <a:lstStyle/>
          <a:p>
            <a:pPr marL="0" marR="0" lvl="0" indent="0" algn="just">
              <a:spcBef>
                <a:spcPts val="0"/>
              </a:spcBef>
              <a:spcAft>
                <a:spcPts val="1000"/>
              </a:spcAft>
              <a:buClr>
                <a:srgbClr val="C00000"/>
              </a:buClr>
              <a:buNone/>
            </a:pPr>
            <a:r>
              <a:rPr lang="en-US" sz="1400" b="1" dirty="0">
                <a:solidFill>
                  <a:srgbClr val="000000"/>
                </a:solidFill>
                <a:effectLst/>
                <a:latin typeface="+mn-lt"/>
                <a:ea typeface="Calibri" panose="020F0502020204030204" pitchFamily="34" charset="0"/>
              </a:rPr>
              <a:t>LOAN</a:t>
            </a:r>
          </a:p>
          <a:p>
            <a:pPr marL="342900" marR="0" lvl="0" indent="-342900" algn="just">
              <a:spcBef>
                <a:spcPts val="0"/>
              </a:spcBef>
              <a:spcAft>
                <a:spcPts val="1000"/>
              </a:spcAft>
              <a:buClr>
                <a:srgbClr val="C00000"/>
              </a:buClr>
              <a:buFont typeface="+mj-lt"/>
              <a:buAutoNum type="romanLcPeriod"/>
            </a:pPr>
            <a:r>
              <a:rPr lang="en-US" sz="1400" dirty="0">
                <a:solidFill>
                  <a:srgbClr val="000000"/>
                </a:solidFill>
                <a:effectLst/>
                <a:latin typeface="+mn-lt"/>
                <a:ea typeface="Calibri" panose="020F0502020204030204" pitchFamily="34" charset="0"/>
              </a:rPr>
              <a:t>Principal (Loan Amount) plus Risk-Free Interest for each period the Principal is outstanding until its return equals the Future Value of the initial principal Amount</a:t>
            </a:r>
            <a:endParaRPr lang="en-US" sz="1400" dirty="0">
              <a:effectLst/>
              <a:latin typeface="+mn-lt"/>
              <a:ea typeface="Calibri" panose="020F0502020204030204" pitchFamily="34" charset="0"/>
            </a:endParaRPr>
          </a:p>
          <a:p>
            <a:pPr marL="342900" marR="0" lvl="0" indent="-342900" algn="just">
              <a:spcBef>
                <a:spcPts val="0"/>
              </a:spcBef>
              <a:spcAft>
                <a:spcPts val="1000"/>
              </a:spcAft>
              <a:buClr>
                <a:srgbClr val="C00000"/>
              </a:buClr>
              <a:buFont typeface="+mj-lt"/>
              <a:buAutoNum type="romanLcPeriod"/>
            </a:pPr>
            <a:r>
              <a:rPr lang="en-US" sz="1400" dirty="0">
                <a:solidFill>
                  <a:srgbClr val="000000"/>
                </a:solidFill>
                <a:effectLst/>
                <a:latin typeface="+mn-lt"/>
                <a:ea typeface="Calibri" panose="020F0502020204030204" pitchFamily="34" charset="0"/>
              </a:rPr>
              <a:t>P = Principal</a:t>
            </a:r>
            <a:endParaRPr lang="en-US" sz="1400" dirty="0">
              <a:effectLst/>
              <a:latin typeface="+mn-lt"/>
              <a:ea typeface="Calibri" panose="020F0502020204030204" pitchFamily="34" charset="0"/>
            </a:endParaRPr>
          </a:p>
          <a:p>
            <a:pPr marL="342900" marR="0" lvl="0" indent="-342900" algn="just">
              <a:spcBef>
                <a:spcPts val="0"/>
              </a:spcBef>
              <a:spcAft>
                <a:spcPts val="1000"/>
              </a:spcAft>
              <a:buClr>
                <a:srgbClr val="C00000"/>
              </a:buClr>
              <a:buFont typeface="+mj-lt"/>
              <a:buAutoNum type="romanLcPeriod"/>
            </a:pPr>
            <a:r>
              <a:rPr lang="en-US" sz="1400" dirty="0" err="1">
                <a:solidFill>
                  <a:srgbClr val="000000"/>
                </a:solidFill>
                <a:effectLst/>
                <a:latin typeface="+mn-lt"/>
                <a:ea typeface="Calibri" panose="020F0502020204030204" pitchFamily="34" charset="0"/>
              </a:rPr>
              <a:t>i</a:t>
            </a:r>
            <a:r>
              <a:rPr lang="en-US" sz="1400" baseline="-25000" dirty="0" err="1">
                <a:solidFill>
                  <a:srgbClr val="000000"/>
                </a:solidFill>
                <a:effectLst/>
                <a:latin typeface="+mn-lt"/>
                <a:ea typeface="Calibri" panose="020F0502020204030204" pitchFamily="34" charset="0"/>
              </a:rPr>
              <a:t>r</a:t>
            </a:r>
            <a:r>
              <a:rPr lang="en-US" sz="1400" dirty="0">
                <a:solidFill>
                  <a:srgbClr val="000000"/>
                </a:solidFill>
                <a:effectLst/>
                <a:latin typeface="+mn-lt"/>
                <a:ea typeface="Calibri" panose="020F0502020204030204" pitchFamily="34" charset="0"/>
              </a:rPr>
              <a:t> =  risk-free interest rate per annum</a:t>
            </a:r>
            <a:endParaRPr lang="en-US" sz="1400" dirty="0">
              <a:effectLst/>
              <a:latin typeface="+mn-lt"/>
              <a:ea typeface="Calibri" panose="020F0502020204030204" pitchFamily="34" charset="0"/>
            </a:endParaRPr>
          </a:p>
          <a:p>
            <a:pPr marL="342900" marR="0" lvl="0" indent="-342900" algn="just">
              <a:spcBef>
                <a:spcPts val="0"/>
              </a:spcBef>
              <a:spcAft>
                <a:spcPts val="1000"/>
              </a:spcAft>
              <a:buClr>
                <a:srgbClr val="C00000"/>
              </a:buClr>
              <a:buFont typeface="+mj-lt"/>
              <a:buAutoNum type="romanLcPeriod"/>
            </a:pPr>
            <a:r>
              <a:rPr lang="en-US" sz="1400" dirty="0">
                <a:solidFill>
                  <a:srgbClr val="000000"/>
                </a:solidFill>
                <a:effectLst/>
                <a:latin typeface="+mn-lt"/>
                <a:ea typeface="Calibri" panose="020F0502020204030204" pitchFamily="34" charset="0"/>
              </a:rPr>
              <a:t>n = number of periods</a:t>
            </a:r>
            <a:endParaRPr lang="en-US" sz="1400" dirty="0">
              <a:effectLst/>
              <a:latin typeface="+mn-lt"/>
              <a:ea typeface="Calibri" panose="020F0502020204030204" pitchFamily="34" charset="0"/>
            </a:endParaRPr>
          </a:p>
          <a:p>
            <a:pPr marL="342900" marR="0" lvl="0" indent="-342900" algn="just">
              <a:spcBef>
                <a:spcPts val="0"/>
              </a:spcBef>
              <a:spcAft>
                <a:spcPts val="1000"/>
              </a:spcAft>
              <a:buClr>
                <a:srgbClr val="C00000"/>
              </a:buClr>
              <a:buFont typeface="+mj-lt"/>
              <a:buAutoNum type="romanLcPeriod"/>
            </a:pPr>
            <a:r>
              <a:rPr lang="en-US" sz="1400" dirty="0">
                <a:solidFill>
                  <a:srgbClr val="000000"/>
                </a:solidFill>
                <a:effectLst/>
                <a:latin typeface="+mn-lt"/>
                <a:ea typeface="Calibri" panose="020F0502020204030204" pitchFamily="34" charset="0"/>
              </a:rPr>
              <a:t>FV = Future Value of original Principal Amount</a:t>
            </a:r>
            <a:endParaRPr lang="en-US" sz="1400" dirty="0">
              <a:effectLst/>
              <a:latin typeface="+mn-lt"/>
              <a:ea typeface="Calibri" panose="020F0502020204030204" pitchFamily="34" charset="0"/>
            </a:endParaRPr>
          </a:p>
          <a:p>
            <a:pPr marL="342900" marR="0" lvl="0" indent="-342900" algn="just">
              <a:spcBef>
                <a:spcPts val="0"/>
              </a:spcBef>
              <a:spcAft>
                <a:spcPts val="1000"/>
              </a:spcAft>
              <a:buClr>
                <a:srgbClr val="C00000"/>
              </a:buClr>
              <a:buFont typeface="+mj-lt"/>
              <a:buAutoNum type="romanLcPeriod"/>
            </a:pPr>
            <a:r>
              <a:rPr lang="en-US" sz="1400" dirty="0">
                <a:solidFill>
                  <a:srgbClr val="000000"/>
                </a:solidFill>
                <a:effectLst/>
                <a:latin typeface="+mn-lt"/>
                <a:ea typeface="Calibri" panose="020F0502020204030204" pitchFamily="34" charset="0"/>
              </a:rPr>
              <a:t>FV = P * (1 + </a:t>
            </a:r>
            <a:r>
              <a:rPr lang="en-US" sz="1400" dirty="0" err="1">
                <a:solidFill>
                  <a:srgbClr val="000000"/>
                </a:solidFill>
                <a:effectLst/>
                <a:latin typeface="+mn-lt"/>
                <a:ea typeface="Calibri" panose="020F0502020204030204" pitchFamily="34" charset="0"/>
              </a:rPr>
              <a:t>i</a:t>
            </a:r>
            <a:r>
              <a:rPr lang="en-US" sz="1400" baseline="-25000" dirty="0" err="1">
                <a:solidFill>
                  <a:srgbClr val="000000"/>
                </a:solidFill>
                <a:effectLst/>
                <a:latin typeface="+mn-lt"/>
                <a:ea typeface="Calibri" panose="020F0502020204030204" pitchFamily="34" charset="0"/>
              </a:rPr>
              <a:t>r</a:t>
            </a:r>
            <a:r>
              <a:rPr lang="en-US" sz="1400" dirty="0">
                <a:solidFill>
                  <a:srgbClr val="000000"/>
                </a:solidFill>
                <a:effectLst/>
                <a:latin typeface="+mn-lt"/>
                <a:ea typeface="Calibri" panose="020F0502020204030204" pitchFamily="34" charset="0"/>
              </a:rPr>
              <a:t>)</a:t>
            </a:r>
            <a:r>
              <a:rPr lang="en-US" sz="1400" baseline="30000" dirty="0">
                <a:solidFill>
                  <a:srgbClr val="000000"/>
                </a:solidFill>
                <a:effectLst/>
                <a:latin typeface="+mn-lt"/>
                <a:ea typeface="Calibri" panose="020F0502020204030204" pitchFamily="34" charset="0"/>
              </a:rPr>
              <a:t>n														</a:t>
            </a:r>
            <a:r>
              <a:rPr lang="en-US" sz="1400" dirty="0">
                <a:solidFill>
                  <a:srgbClr val="000000"/>
                </a:solidFill>
                <a:effectLst/>
                <a:latin typeface="+mn-lt"/>
                <a:ea typeface="Calibri" panose="020F0502020204030204" pitchFamily="34" charset="0"/>
              </a:rPr>
              <a:t>(1.1)</a:t>
            </a:r>
          </a:p>
          <a:p>
            <a:pPr marL="0" marR="0" lvl="0" indent="0" algn="just">
              <a:spcBef>
                <a:spcPts val="0"/>
              </a:spcBef>
              <a:spcAft>
                <a:spcPts val="1000"/>
              </a:spcAft>
              <a:buClr>
                <a:srgbClr val="C00000"/>
              </a:buClr>
              <a:buNone/>
            </a:pPr>
            <a:r>
              <a:rPr lang="en-US" sz="1400" dirty="0">
                <a:effectLst/>
                <a:latin typeface="+mn-lt"/>
                <a:ea typeface="Calibri" panose="020F0502020204030204" pitchFamily="34" charset="0"/>
              </a:rPr>
              <a:t>We then add a Risk Premium (</a:t>
            </a:r>
            <a:r>
              <a:rPr lang="en-US" sz="1400" dirty="0" err="1">
                <a:effectLst/>
                <a:latin typeface="+mn-lt"/>
                <a:ea typeface="Calibri" panose="020F0502020204030204" pitchFamily="34" charset="0"/>
              </a:rPr>
              <a:t>i</a:t>
            </a:r>
            <a:r>
              <a:rPr lang="en-US" sz="1400" baseline="-25000" dirty="0" err="1">
                <a:effectLst/>
                <a:latin typeface="+mn-lt"/>
                <a:ea typeface="Calibri" panose="020F0502020204030204" pitchFamily="34" charset="0"/>
              </a:rPr>
              <a:t>rp</a:t>
            </a:r>
            <a:r>
              <a:rPr lang="en-US" sz="1400" dirty="0">
                <a:effectLst/>
                <a:latin typeface="+mn-lt"/>
                <a:ea typeface="Calibri" panose="020F0502020204030204" pitchFamily="34" charset="0"/>
              </a:rPr>
              <a:t>), to compensate for the assessed credit risk: risk (probability) of default, and loss given the event of default – including all costs and net of recoveries</a:t>
            </a:r>
          </a:p>
          <a:p>
            <a:pPr marL="400050" indent="-400050" algn="just">
              <a:spcBef>
                <a:spcPts val="0"/>
              </a:spcBef>
              <a:spcAft>
                <a:spcPts val="1000"/>
              </a:spcAft>
              <a:buClr>
                <a:srgbClr val="C00000"/>
              </a:buClr>
              <a:buFont typeface="+mj-lt"/>
              <a:buAutoNum type="romanLcPeriod" startAt="5"/>
            </a:pPr>
            <a:r>
              <a:rPr lang="en-US" sz="1400" b="1" dirty="0">
                <a:effectLst/>
                <a:latin typeface="+mn-lt"/>
                <a:ea typeface="Calibri" panose="020F0502020204030204" pitchFamily="34" charset="0"/>
              </a:rPr>
              <a:t>FV = P * (1 + (</a:t>
            </a:r>
            <a:r>
              <a:rPr lang="en-US" sz="1400" b="1" dirty="0" err="1">
                <a:solidFill>
                  <a:srgbClr val="000000"/>
                </a:solidFill>
                <a:effectLst/>
                <a:latin typeface="+mn-lt"/>
                <a:ea typeface="Calibri" panose="020F0502020204030204" pitchFamily="34" charset="0"/>
              </a:rPr>
              <a:t>i</a:t>
            </a:r>
            <a:r>
              <a:rPr lang="en-US" sz="1400" b="1" baseline="-25000" dirty="0" err="1">
                <a:solidFill>
                  <a:srgbClr val="000000"/>
                </a:solidFill>
                <a:effectLst/>
                <a:latin typeface="+mn-lt"/>
                <a:ea typeface="Calibri" panose="020F0502020204030204" pitchFamily="34" charset="0"/>
              </a:rPr>
              <a:t>r</a:t>
            </a:r>
            <a:r>
              <a:rPr lang="en-US" sz="1400" b="1" dirty="0">
                <a:effectLst/>
                <a:latin typeface="+mn-lt"/>
                <a:ea typeface="Calibri" panose="020F0502020204030204" pitchFamily="34" charset="0"/>
              </a:rPr>
              <a:t> + </a:t>
            </a:r>
            <a:r>
              <a:rPr lang="en-US" sz="1400" b="1" dirty="0" err="1">
                <a:effectLst/>
                <a:latin typeface="+mn-lt"/>
                <a:ea typeface="Calibri" panose="020F0502020204030204" pitchFamily="34" charset="0"/>
              </a:rPr>
              <a:t>i</a:t>
            </a:r>
            <a:r>
              <a:rPr lang="en-US" sz="1400" b="1" baseline="-25000" dirty="0" err="1">
                <a:effectLst/>
                <a:latin typeface="+mn-lt"/>
                <a:ea typeface="Calibri" panose="020F0502020204030204" pitchFamily="34" charset="0"/>
              </a:rPr>
              <a:t>rp</a:t>
            </a:r>
            <a:r>
              <a:rPr lang="en-US" sz="1400" b="1" dirty="0">
                <a:effectLst/>
                <a:latin typeface="+mn-lt"/>
                <a:ea typeface="Calibri" panose="020F0502020204030204" pitchFamily="34" charset="0"/>
              </a:rPr>
              <a:t>))</a:t>
            </a:r>
            <a:r>
              <a:rPr lang="en-US" sz="1400" b="1" baseline="30000" dirty="0">
                <a:solidFill>
                  <a:srgbClr val="000000"/>
                </a:solidFill>
                <a:effectLst/>
                <a:latin typeface="+mn-lt"/>
                <a:ea typeface="Calibri" panose="020F0502020204030204" pitchFamily="34" charset="0"/>
              </a:rPr>
              <a:t> n													</a:t>
            </a:r>
            <a:r>
              <a:rPr lang="en-US" sz="1400" b="1" dirty="0">
                <a:solidFill>
                  <a:srgbClr val="000000"/>
                </a:solidFill>
                <a:effectLst/>
                <a:latin typeface="+mn-lt"/>
                <a:ea typeface="Calibri" panose="020F0502020204030204" pitchFamily="34" charset="0"/>
              </a:rPr>
              <a:t>(1.2)</a:t>
            </a:r>
          </a:p>
          <a:p>
            <a:pPr marL="0" indent="0" algn="just">
              <a:spcBef>
                <a:spcPts val="0"/>
              </a:spcBef>
              <a:spcAft>
                <a:spcPts val="1000"/>
              </a:spcAft>
              <a:buClr>
                <a:srgbClr val="C00000"/>
              </a:buClr>
              <a:buNone/>
            </a:pPr>
            <a:r>
              <a:rPr lang="en-US" sz="1400" dirty="0">
                <a:effectLst/>
                <a:latin typeface="+mn-lt"/>
                <a:ea typeface="Calibri" panose="020F0502020204030204" pitchFamily="34" charset="0"/>
              </a:rPr>
              <a:t>Most Bonds have semi-annual interest payments, having a payment frequency (f) of 2 per annum</a:t>
            </a:r>
          </a:p>
          <a:p>
            <a:pPr marL="400050" indent="-400050" algn="just">
              <a:spcBef>
                <a:spcPts val="0"/>
              </a:spcBef>
              <a:spcAft>
                <a:spcPts val="1000"/>
              </a:spcAft>
              <a:buClr>
                <a:srgbClr val="C00000"/>
              </a:buClr>
              <a:buFont typeface="+mj-lt"/>
              <a:buAutoNum type="romanLcPeriod" startAt="5"/>
            </a:pPr>
            <a:r>
              <a:rPr lang="en-US" sz="1400" dirty="0">
                <a:effectLst/>
                <a:latin typeface="+mn-lt"/>
                <a:ea typeface="Calibri" panose="020F0502020204030204" pitchFamily="34" charset="0"/>
              </a:rPr>
              <a:t>FV = P * (1 + (</a:t>
            </a:r>
            <a:r>
              <a:rPr lang="en-US" sz="1400" dirty="0" err="1">
                <a:solidFill>
                  <a:srgbClr val="000000"/>
                </a:solidFill>
                <a:effectLst/>
                <a:latin typeface="+mn-lt"/>
                <a:ea typeface="Calibri" panose="020F0502020204030204" pitchFamily="34" charset="0"/>
              </a:rPr>
              <a:t>i</a:t>
            </a:r>
            <a:r>
              <a:rPr lang="en-US" sz="1400" baseline="-25000" dirty="0" err="1">
                <a:solidFill>
                  <a:srgbClr val="000000"/>
                </a:solidFill>
                <a:effectLst/>
                <a:latin typeface="+mn-lt"/>
                <a:ea typeface="Calibri" panose="020F0502020204030204" pitchFamily="34" charset="0"/>
              </a:rPr>
              <a:t>r</a:t>
            </a:r>
            <a:r>
              <a:rPr lang="en-US" sz="1400" dirty="0">
                <a:effectLst/>
                <a:latin typeface="+mn-lt"/>
                <a:ea typeface="Calibri" panose="020F0502020204030204" pitchFamily="34" charset="0"/>
              </a:rPr>
              <a:t> + </a:t>
            </a:r>
            <a:r>
              <a:rPr lang="en-US" sz="1400" dirty="0" err="1">
                <a:effectLst/>
                <a:latin typeface="+mn-lt"/>
                <a:ea typeface="Calibri" panose="020F0502020204030204" pitchFamily="34" charset="0"/>
              </a:rPr>
              <a:t>i</a:t>
            </a:r>
            <a:r>
              <a:rPr lang="en-US" sz="1400" baseline="-25000" dirty="0" err="1">
                <a:effectLst/>
                <a:latin typeface="+mn-lt"/>
                <a:ea typeface="Calibri" panose="020F0502020204030204" pitchFamily="34" charset="0"/>
              </a:rPr>
              <a:t>rp</a:t>
            </a:r>
            <a:r>
              <a:rPr lang="en-US" sz="1400" dirty="0">
                <a:effectLst/>
                <a:latin typeface="+mn-lt"/>
                <a:ea typeface="Calibri" panose="020F0502020204030204" pitchFamily="34" charset="0"/>
              </a:rPr>
              <a:t>)/f)</a:t>
            </a:r>
            <a:r>
              <a:rPr lang="en-US" sz="1400" baseline="30000" dirty="0">
                <a:solidFill>
                  <a:srgbClr val="000000"/>
                </a:solidFill>
                <a:effectLst/>
                <a:latin typeface="+mn-lt"/>
                <a:ea typeface="Calibri" panose="020F0502020204030204" pitchFamily="34" charset="0"/>
              </a:rPr>
              <a:t> n*f												</a:t>
            </a:r>
            <a:r>
              <a:rPr lang="en-US" sz="1400" dirty="0">
                <a:solidFill>
                  <a:srgbClr val="000000"/>
                </a:solidFill>
                <a:effectLst/>
                <a:latin typeface="+mn-lt"/>
                <a:ea typeface="Calibri" panose="020F0502020204030204" pitchFamily="34" charset="0"/>
              </a:rPr>
              <a:t>(1.3)</a:t>
            </a:r>
          </a:p>
          <a:p>
            <a:pPr>
              <a:lnSpc>
                <a:spcPct val="90000"/>
              </a:lnSpc>
            </a:pPr>
            <a:endParaRPr lang="en-US" sz="1400" b="1" dirty="0"/>
          </a:p>
        </p:txBody>
      </p:sp>
    </p:spTree>
    <p:extLst>
      <p:ext uri="{BB962C8B-B14F-4D97-AF65-F5344CB8AC3E}">
        <p14:creationId xmlns:p14="http://schemas.microsoft.com/office/powerpoint/2010/main" val="2145072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303212" y="452718"/>
            <a:ext cx="9745004"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Repayment (Amortization) Schedule</a:t>
            </a:r>
          </a:p>
        </p:txBody>
      </p:sp>
      <p:sp>
        <p:nvSpPr>
          <p:cNvPr id="14" name="Content Placeholder 13"/>
          <p:cNvSpPr>
            <a:spLocks noGrp="1"/>
          </p:cNvSpPr>
          <p:nvPr>
            <p:ph idx="1"/>
          </p:nvPr>
        </p:nvSpPr>
        <p:spPr>
          <a:xfrm>
            <a:off x="1103024" y="2305966"/>
            <a:ext cx="8944211" cy="4399634"/>
          </a:xfrm>
        </p:spPr>
        <p:txBody>
          <a:bodyPr>
            <a:normAutofit/>
          </a:bodyPr>
          <a:lstStyle/>
          <a:p>
            <a:pPr>
              <a:lnSpc>
                <a:spcPct val="90000"/>
              </a:lnSpc>
            </a:pPr>
            <a:r>
              <a:rPr lang="en-US" sz="1400" b="1" dirty="0"/>
              <a:t>Fixed Constant Principal Payments: Straight Line</a:t>
            </a:r>
          </a:p>
          <a:p>
            <a:pPr>
              <a:lnSpc>
                <a:spcPct val="90000"/>
              </a:lnSpc>
            </a:pPr>
            <a:r>
              <a:rPr lang="en-US" sz="1400" dirty="0"/>
              <a:t>Each repayment of principal reflects a given equal amount per period</a:t>
            </a:r>
          </a:p>
          <a:p>
            <a:pPr lvl="3">
              <a:lnSpc>
                <a:spcPct val="90000"/>
              </a:lnSpc>
            </a:pPr>
            <a:r>
              <a:rPr lang="en-US" dirty="0">
                <a:solidFill>
                  <a:srgbClr val="000000"/>
                </a:solidFill>
                <a:effectLst/>
                <a:latin typeface="+mn-lt"/>
                <a:ea typeface="Calibri" panose="020F0502020204030204" pitchFamily="34" charset="0"/>
              </a:rPr>
              <a:t>P = A / (Term * f): [P = Principal Payment Amount]</a:t>
            </a:r>
            <a:endParaRPr lang="en-US" dirty="0">
              <a:latin typeface="+mn-lt"/>
            </a:endParaRPr>
          </a:p>
          <a:p>
            <a:pPr>
              <a:lnSpc>
                <a:spcPct val="90000"/>
              </a:lnSpc>
            </a:pPr>
            <a:r>
              <a:rPr lang="en-US" sz="1400" b="1" dirty="0"/>
              <a:t>Fixed Sculpted, Balanced or Uneven Principal Payments:</a:t>
            </a:r>
          </a:p>
          <a:p>
            <a:pPr>
              <a:lnSpc>
                <a:spcPct val="90000"/>
              </a:lnSpc>
            </a:pPr>
            <a:r>
              <a:rPr lang="en-US" sz="1400" dirty="0"/>
              <a:t>The payments of principal are fixed and known, yet are different from period to period, presumably to accommodate for varying cash flows of the borrower</a:t>
            </a:r>
            <a:endParaRPr lang="en-US" dirty="0"/>
          </a:p>
          <a:p>
            <a:pPr>
              <a:lnSpc>
                <a:spcPct val="90000"/>
              </a:lnSpc>
            </a:pPr>
            <a:r>
              <a:rPr lang="en-US" sz="1400" b="1" dirty="0"/>
              <a:t>Balloon Payments:</a:t>
            </a:r>
          </a:p>
          <a:p>
            <a:pPr>
              <a:lnSpc>
                <a:spcPct val="90000"/>
              </a:lnSpc>
            </a:pPr>
            <a:r>
              <a:rPr lang="en-US" sz="1400" dirty="0"/>
              <a:t>A large fixed payment to be made some period in the future, after a grace period or a term of reduced payments. The Balloon payment may be the final maturity payment.</a:t>
            </a:r>
          </a:p>
          <a:p>
            <a:pPr>
              <a:lnSpc>
                <a:spcPct val="90000"/>
              </a:lnSpc>
            </a:pPr>
            <a:r>
              <a:rPr lang="en-US" sz="1400" b="1" dirty="0"/>
              <a:t>Fixed P&amp;I (Principal &amp; Interest):</a:t>
            </a:r>
          </a:p>
          <a:p>
            <a:pPr>
              <a:lnSpc>
                <a:spcPct val="90000"/>
              </a:lnSpc>
            </a:pPr>
            <a:r>
              <a:rPr lang="en-US" sz="1400" dirty="0"/>
              <a:t>Mortgage – payments in arrears, no payment at time zero</a:t>
            </a:r>
          </a:p>
          <a:p>
            <a:pPr lvl="3">
              <a:lnSpc>
                <a:spcPct val="90000"/>
              </a:lnSpc>
            </a:pPr>
            <a:r>
              <a:rPr lang="en-US" b="1" dirty="0">
                <a:solidFill>
                  <a:srgbClr val="000000"/>
                </a:solidFill>
                <a:effectLst/>
                <a:latin typeface="+mn-lt"/>
                <a:ea typeface="Calibri" panose="020F0502020204030204" pitchFamily="34" charset="0"/>
                <a:cs typeface="Times New Roman" panose="02020603050405020304" pitchFamily="18" charset="0"/>
              </a:rPr>
              <a:t>P&amp;I = A / ((1- (1 / (1+i)</a:t>
            </a:r>
            <a:r>
              <a:rPr lang="en-US" b="1" baseline="30000" dirty="0">
                <a:solidFill>
                  <a:srgbClr val="000000"/>
                </a:solidFill>
                <a:effectLst/>
                <a:latin typeface="+mn-lt"/>
                <a:ea typeface="Calibri" panose="020F0502020204030204" pitchFamily="34" charset="0"/>
                <a:cs typeface="Times New Roman" panose="02020603050405020304" pitchFamily="18" charset="0"/>
              </a:rPr>
              <a:t>n</a:t>
            </a:r>
            <a:r>
              <a:rPr lang="en-US" b="1" dirty="0">
                <a:solidFill>
                  <a:srgbClr val="000000"/>
                </a:solidFill>
                <a:effectLst/>
                <a:latin typeface="+mn-lt"/>
                <a:ea typeface="Calibri" panose="020F0502020204030204" pitchFamily="34" charset="0"/>
                <a:cs typeface="Times New Roman" panose="02020603050405020304" pitchFamily="18" charset="0"/>
              </a:rPr>
              <a:t>)) / </a:t>
            </a:r>
            <a:r>
              <a:rPr lang="en-US" b="1" dirty="0" err="1">
                <a:solidFill>
                  <a:srgbClr val="000000"/>
                </a:solidFill>
                <a:effectLst/>
                <a:latin typeface="+mn-lt"/>
                <a:ea typeface="Calibri" panose="020F0502020204030204" pitchFamily="34" charset="0"/>
                <a:cs typeface="Times New Roman" panose="02020603050405020304" pitchFamily="18" charset="0"/>
              </a:rPr>
              <a:t>i</a:t>
            </a:r>
            <a:r>
              <a:rPr lang="en-US" b="1" dirty="0">
                <a:solidFill>
                  <a:srgbClr val="000000"/>
                </a:solidFill>
                <a:effectLst/>
                <a:latin typeface="+mn-lt"/>
                <a:ea typeface="Calibri" panose="020F0502020204030204" pitchFamily="34" charset="0"/>
                <a:cs typeface="Times New Roman" panose="02020603050405020304" pitchFamily="18" charset="0"/>
              </a:rPr>
              <a:t>)									(1.4)</a:t>
            </a:r>
            <a:endParaRPr lang="en-US" b="1" dirty="0">
              <a:latin typeface="+mn-lt"/>
            </a:endParaRPr>
          </a:p>
          <a:p>
            <a:pPr>
              <a:lnSpc>
                <a:spcPct val="90000"/>
              </a:lnSpc>
            </a:pPr>
            <a:r>
              <a:rPr lang="en-US" sz="1400" dirty="0"/>
              <a:t>Lease Schedule – payments in advance – first payment made at time zero</a:t>
            </a:r>
          </a:p>
          <a:p>
            <a:pPr lvl="3">
              <a:lnSpc>
                <a:spcPct val="90000"/>
              </a:lnSpc>
            </a:pPr>
            <a:r>
              <a:rPr lang="pt-BR" b="1" dirty="0"/>
              <a:t>P&amp;I = A / (((1- (1 / (1+i) </a:t>
            </a:r>
            <a:r>
              <a:rPr lang="pt-BR" b="1" baseline="30000" dirty="0"/>
              <a:t>(n-1)</a:t>
            </a:r>
            <a:r>
              <a:rPr lang="pt-BR" b="1" dirty="0"/>
              <a:t>)) / i) +1)							(1.5)</a:t>
            </a:r>
            <a:endParaRPr lang="en-US" b="1" dirty="0"/>
          </a:p>
          <a:p>
            <a:pPr>
              <a:lnSpc>
                <a:spcPct val="90000"/>
              </a:lnSpc>
            </a:pPr>
            <a:endParaRPr lang="en-US" sz="1400" b="1" dirty="0"/>
          </a:p>
        </p:txBody>
      </p:sp>
    </p:spTree>
    <p:extLst>
      <p:ext uri="{BB962C8B-B14F-4D97-AF65-F5344CB8AC3E}">
        <p14:creationId xmlns:p14="http://schemas.microsoft.com/office/powerpoint/2010/main" val="4847633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20169" y="371062"/>
            <a:ext cx="11000546" cy="1400530"/>
          </a:xfrm>
        </p:spPr>
        <p:txBody>
          <a:bodyPr anchor="ctr">
            <a:normAutofit/>
          </a:bodyPr>
          <a:lstStyle/>
          <a:p>
            <a:r>
              <a:rPr lang="en-US" sz="4900" b="1" dirty="0">
                <a:solidFill>
                  <a:srgbClr val="FFFFFF"/>
                </a:solidFill>
              </a:rPr>
              <a:t>Corporate Banking:</a:t>
            </a:r>
            <a:br>
              <a:rPr lang="en-US" sz="4900" b="1" dirty="0">
                <a:solidFill>
                  <a:srgbClr val="FFFFFF"/>
                </a:solidFill>
              </a:rPr>
            </a:br>
            <a:r>
              <a:rPr lang="en-US" sz="3600" b="1" dirty="0">
                <a:solidFill>
                  <a:srgbClr val="FFFFFF"/>
                </a:solidFill>
              </a:rPr>
              <a:t>Typical Corporate Loan and Bond Debt Schedule</a:t>
            </a:r>
          </a:p>
        </p:txBody>
      </p:sp>
      <p:pic>
        <p:nvPicPr>
          <p:cNvPr id="4" name="Content Placeholder 3">
            <a:extLst>
              <a:ext uri="{FF2B5EF4-FFF2-40B4-BE49-F238E27FC236}">
                <a16:creationId xmlns:a16="http://schemas.microsoft.com/office/drawing/2014/main" id="{13D32620-E08B-4197-D248-E41CBE2E72B2}"/>
              </a:ext>
            </a:extLst>
          </p:cNvPr>
          <p:cNvPicPr>
            <a:picLocks noGrp="1" noChangeAspect="1"/>
          </p:cNvPicPr>
          <p:nvPr>
            <p:ph idx="1"/>
          </p:nvPr>
        </p:nvPicPr>
        <p:blipFill>
          <a:blip r:embed="rId2"/>
          <a:stretch>
            <a:fillRect/>
          </a:stretch>
        </p:blipFill>
        <p:spPr>
          <a:xfrm>
            <a:off x="1148336" y="2245630"/>
            <a:ext cx="8944211" cy="4195481"/>
          </a:xfrm>
          <a:prstGeom prst="rect">
            <a:avLst/>
          </a:prstGeom>
        </p:spPr>
      </p:pic>
    </p:spTree>
    <p:extLst>
      <p:ext uri="{BB962C8B-B14F-4D97-AF65-F5344CB8AC3E}">
        <p14:creationId xmlns:p14="http://schemas.microsoft.com/office/powerpoint/2010/main" val="12447835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20169" y="371062"/>
            <a:ext cx="11000546" cy="1400530"/>
          </a:xfrm>
        </p:spPr>
        <p:txBody>
          <a:bodyPr anchor="ctr">
            <a:normAutofit/>
          </a:bodyPr>
          <a:lstStyle/>
          <a:p>
            <a:r>
              <a:rPr lang="en-US" sz="4900" b="1" dirty="0">
                <a:solidFill>
                  <a:srgbClr val="FFFFFF"/>
                </a:solidFill>
              </a:rPr>
              <a:t>Corporate Banking:</a:t>
            </a:r>
            <a:br>
              <a:rPr lang="en-US" sz="4900" b="1" dirty="0">
                <a:solidFill>
                  <a:srgbClr val="FFFFFF"/>
                </a:solidFill>
              </a:rPr>
            </a:br>
            <a:r>
              <a:rPr lang="en-US" sz="3600" b="1" dirty="0">
                <a:solidFill>
                  <a:srgbClr val="FFFFFF"/>
                </a:solidFill>
              </a:rPr>
              <a:t>Typical Mortgage Type Payment Schedule</a:t>
            </a:r>
          </a:p>
        </p:txBody>
      </p:sp>
      <p:pic>
        <p:nvPicPr>
          <p:cNvPr id="5" name="Content Placeholder 4">
            <a:extLst>
              <a:ext uri="{FF2B5EF4-FFF2-40B4-BE49-F238E27FC236}">
                <a16:creationId xmlns:a16="http://schemas.microsoft.com/office/drawing/2014/main" id="{07D03494-247A-E3B8-AB24-C7E87DAE2D43}"/>
              </a:ext>
            </a:extLst>
          </p:cNvPr>
          <p:cNvPicPr>
            <a:picLocks noGrp="1" noChangeAspect="1"/>
          </p:cNvPicPr>
          <p:nvPr>
            <p:ph idx="1"/>
          </p:nvPr>
        </p:nvPicPr>
        <p:blipFill>
          <a:blip r:embed="rId2"/>
          <a:stretch>
            <a:fillRect/>
          </a:stretch>
        </p:blipFill>
        <p:spPr>
          <a:xfrm>
            <a:off x="198842" y="2728735"/>
            <a:ext cx="11791140" cy="1400530"/>
          </a:xfrm>
          <a:prstGeom prst="rect">
            <a:avLst/>
          </a:prstGeom>
        </p:spPr>
      </p:pic>
    </p:spTree>
    <p:extLst>
      <p:ext uri="{BB962C8B-B14F-4D97-AF65-F5344CB8AC3E}">
        <p14:creationId xmlns:p14="http://schemas.microsoft.com/office/powerpoint/2010/main" val="2329852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303212" y="397458"/>
            <a:ext cx="102108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Reserves - Allowance for Credit Losses</a:t>
            </a:r>
          </a:p>
        </p:txBody>
      </p:sp>
      <p:sp>
        <p:nvSpPr>
          <p:cNvPr id="14" name="Content Placeholder 13"/>
          <p:cNvSpPr>
            <a:spLocks noGrp="1"/>
          </p:cNvSpPr>
          <p:nvPr>
            <p:ph idx="1"/>
          </p:nvPr>
        </p:nvSpPr>
        <p:spPr>
          <a:xfrm>
            <a:off x="150812" y="2683437"/>
            <a:ext cx="11887200" cy="3412563"/>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600" b="1" dirty="0">
                <a:effectLst/>
                <a:latin typeface="+mn-lt"/>
                <a:ea typeface="Calibri" panose="020F0502020204030204" pitchFamily="34" charset="0"/>
                <a:cs typeface="Times New Roman" panose="02020603050405020304" pitchFamily="18" charset="0"/>
              </a:rPr>
              <a:t>Risk Weighted Assets (RWA - refers to the value of a bank’s assets as adjusted for reserves</a:t>
            </a:r>
            <a:r>
              <a:rPr lang="en-US" sz="1600" dirty="0">
                <a:effectLst/>
                <a:latin typeface="+mn-lt"/>
                <a:ea typeface="Calibri" panose="020F0502020204030204" pitchFamily="34" charset="0"/>
                <a:cs typeface="Times New Roman" panose="02020603050405020304" pitchFamily="18" charset="0"/>
              </a:rPr>
              <a:t>.</a:t>
            </a:r>
          </a:p>
          <a:p>
            <a:pPr lvl="1" algn="just">
              <a:spcBef>
                <a:spcPts val="0"/>
              </a:spcBef>
              <a:spcAft>
                <a:spcPts val="600"/>
              </a:spcAft>
              <a:buClr>
                <a:srgbClr val="C00000"/>
              </a:buClr>
              <a:buFont typeface="Wingdings" panose="05000000000000000000" pitchFamily="2" charset="2"/>
              <a:buChar char="Ø"/>
            </a:pPr>
            <a:r>
              <a:rPr lang="en-US" sz="1600" dirty="0">
                <a:effectLst/>
                <a:latin typeface="+mn-lt"/>
                <a:ea typeface="Calibri" panose="020F0502020204030204" pitchFamily="34" charset="0"/>
                <a:cs typeface="Times New Roman" panose="02020603050405020304" pitchFamily="18" charset="0"/>
              </a:rPr>
              <a:t>“Reserves” refers to the concept of the bank making a reserve for potential future credit losses.</a:t>
            </a:r>
          </a:p>
          <a:p>
            <a:pPr algn="just">
              <a:spcBef>
                <a:spcPts val="0"/>
              </a:spcBef>
              <a:spcAft>
                <a:spcPts val="600"/>
              </a:spcAft>
              <a:buClr>
                <a:srgbClr val="C00000"/>
              </a:buClr>
              <a:buFont typeface="Wingdings" panose="05000000000000000000" pitchFamily="2" charset="2"/>
              <a:buChar char="Ø"/>
            </a:pPr>
            <a:r>
              <a:rPr lang="en-US" sz="1600" b="1" dirty="0">
                <a:effectLst/>
                <a:latin typeface="+mn-lt"/>
                <a:ea typeface="Calibri" panose="020F0502020204030204" pitchFamily="34" charset="0"/>
                <a:cs typeface="Times New Roman" panose="02020603050405020304" pitchFamily="18" charset="0"/>
              </a:rPr>
              <a:t>Allowance for Credit Losses (ACL) was developed after the Global Financial Crisis (GFC) of 2008</a:t>
            </a:r>
            <a:r>
              <a:rPr lang="en-US" sz="1600" dirty="0">
                <a:effectLst/>
                <a:latin typeface="+mn-lt"/>
                <a:ea typeface="Calibri" panose="020F0502020204030204" pitchFamily="34" charset="0"/>
                <a:cs typeface="Times New Roman" panose="02020603050405020304" pitchFamily="18" charset="0"/>
              </a:rPr>
              <a:t>.</a:t>
            </a:r>
          </a:p>
          <a:p>
            <a:pPr lvl="1" algn="just">
              <a:spcBef>
                <a:spcPts val="0"/>
              </a:spcBef>
              <a:spcAft>
                <a:spcPts val="600"/>
              </a:spcAft>
              <a:buClr>
                <a:srgbClr val="C00000"/>
              </a:buClr>
              <a:buFont typeface="Wingdings" panose="05000000000000000000" pitchFamily="2" charset="2"/>
              <a:buChar char="Ø"/>
            </a:pPr>
            <a:r>
              <a:rPr lang="en-US" sz="1600" dirty="0">
                <a:effectLst/>
                <a:latin typeface="+mn-lt"/>
                <a:ea typeface="Calibri" panose="020F0502020204030204" pitchFamily="34" charset="0"/>
                <a:cs typeface="Times New Roman" panose="02020603050405020304" pitchFamily="18" charset="0"/>
              </a:rPr>
              <a:t>ACL is an accounting concept, providing for a “contra asset” account (credit balance), which reduces the gross value of balance sheet assets by a credit loss provision in much the same way accumulated depreciation estimates the declining value of property plant and equipment by creating a contra asset reducing the net carrying value of the fixed assets of an enterprise.</a:t>
            </a:r>
          </a:p>
          <a:p>
            <a:pPr lvl="1" algn="just">
              <a:spcBef>
                <a:spcPts val="0"/>
              </a:spcBef>
              <a:spcAft>
                <a:spcPts val="600"/>
              </a:spcAft>
              <a:buClr>
                <a:srgbClr val="C00000"/>
              </a:buClr>
              <a:buFont typeface="Wingdings" panose="05000000000000000000" pitchFamily="2" charset="2"/>
              <a:buChar char="Ø"/>
            </a:pPr>
            <a:r>
              <a:rPr lang="en-US" sz="1600" dirty="0">
                <a:effectLst/>
                <a:latin typeface="+mn-lt"/>
                <a:ea typeface="Calibri" panose="020F0502020204030204" pitchFamily="34" charset="0"/>
                <a:cs typeface="Times New Roman" panose="02020603050405020304" pitchFamily="18" charset="0"/>
              </a:rPr>
              <a:t>ACL was developed to replace the old notion of Allowance for Loan and Lease Losses (ALLL)</a:t>
            </a:r>
          </a:p>
          <a:p>
            <a:pPr lvl="1" algn="just">
              <a:spcBef>
                <a:spcPts val="0"/>
              </a:spcBef>
              <a:spcAft>
                <a:spcPts val="600"/>
              </a:spcAft>
              <a:buClr>
                <a:srgbClr val="C00000"/>
              </a:buClr>
              <a:buFont typeface="Wingdings" panose="05000000000000000000" pitchFamily="2" charset="2"/>
              <a:buChar char="Ø"/>
            </a:pPr>
            <a:r>
              <a:rPr lang="en-US" sz="1600" b="1" dirty="0">
                <a:effectLst/>
                <a:latin typeface="+mn-lt"/>
                <a:ea typeface="Calibri" panose="020F0502020204030204" pitchFamily="34" charset="0"/>
              </a:rPr>
              <a:t>Current Estimate of Credit Losses (CECL) </a:t>
            </a:r>
            <a:r>
              <a:rPr lang="en-US" sz="1600" b="1" dirty="0">
                <a:latin typeface="+mn-lt"/>
                <a:ea typeface="Calibri" panose="020F0502020204030204" pitchFamily="34" charset="0"/>
                <a:cs typeface="Times New Roman" panose="02020603050405020304" pitchFamily="18" charset="0"/>
              </a:rPr>
              <a:t> </a:t>
            </a:r>
            <a:r>
              <a:rPr lang="en-US" sz="1600" dirty="0">
                <a:latin typeface="+mn-lt"/>
                <a:ea typeface="Calibri" panose="020F0502020204030204" pitchFamily="34" charset="0"/>
                <a:cs typeface="Times New Roman" panose="02020603050405020304" pitchFamily="18" charset="0"/>
              </a:rPr>
              <a:t>- current period accruals</a:t>
            </a:r>
          </a:p>
          <a:p>
            <a:pPr lvl="2" algn="just">
              <a:spcBef>
                <a:spcPts val="0"/>
              </a:spcBef>
              <a:spcAft>
                <a:spcPts val="600"/>
              </a:spcAft>
              <a:buClr>
                <a:srgbClr val="C00000"/>
              </a:buClr>
              <a:buFont typeface="Wingdings" panose="05000000000000000000" pitchFamily="2" charset="2"/>
              <a:buChar char="Ø"/>
            </a:pPr>
            <a:r>
              <a:rPr lang="en-US" dirty="0">
                <a:effectLst/>
                <a:latin typeface="+mn-lt"/>
                <a:ea typeface="Calibri" panose="020F0502020204030204" pitchFamily="34" charset="0"/>
                <a:cs typeface="Times New Roman" panose="02020603050405020304" pitchFamily="18" charset="0"/>
              </a:rPr>
              <a:t>Developed from “bottoms up analysis at loan level” – NAAH, not really, but almost!</a:t>
            </a:r>
            <a:endParaRPr lang="en-US" dirty="0">
              <a:effectLst/>
              <a:latin typeface="+mn-lt"/>
              <a:ea typeface="Calibri" panose="020F0502020204030204" pitchFamily="34" charset="0"/>
            </a:endParaRPr>
          </a:p>
        </p:txBody>
      </p:sp>
    </p:spTree>
    <p:extLst>
      <p:ext uri="{BB962C8B-B14F-4D97-AF65-F5344CB8AC3E}">
        <p14:creationId xmlns:p14="http://schemas.microsoft.com/office/powerpoint/2010/main" val="29194109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303212" y="397458"/>
            <a:ext cx="102108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Bank Asset Rating Categories</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b="1" dirty="0">
                <a:effectLst/>
                <a:latin typeface="+mn-lt"/>
                <a:ea typeface="Calibri" panose="020F0502020204030204" pitchFamily="34" charset="0"/>
                <a:cs typeface="Times New Roman" panose="02020603050405020304" pitchFamily="18" charset="0"/>
              </a:rPr>
              <a:t>All commercial banks, credit agencies, and institutions that lend money to corporations, focus on the following five areas of analysis when rating the Borrower and the loan based on the probability of default.</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rPr>
              <a:t>Loan-to-value (LTV) or debt capitalization ratio:	This ratio, expressed as a percentage, compares the enterprise debt to its’ total capital, or total value of the asset or business. It is important to look at each tier of credit in the capital structure to examine priorities and collateral interests.</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rPr>
              <a:t>Leverage ratio of debt to EBITDA or EBIT:	This leverage ratio, or debt to cash flow ratio, is one of the most popular ratios to used analyze the solvency and credit quality of a company.</a:t>
            </a:r>
          </a:p>
          <a:p>
            <a:pPr marR="0"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rPr>
              <a:t>Coverage ratios describing the Borrower’s ability to service either Interest alone or the combination of Interest and Principal, include EBITDA / interest and cash flow (EBITDA) to debt service (Principal and Interest):</a:t>
            </a:r>
          </a:p>
          <a:p>
            <a:pPr marR="0"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rPr>
              <a:t>Cash flow forecasts, typically using a 30% </a:t>
            </a:r>
            <a:r>
              <a:rPr lang="en-US" sz="1400" i="1" dirty="0">
                <a:latin typeface="+mn-lt"/>
                <a:ea typeface="Calibri" panose="020F0502020204030204" pitchFamily="34" charset="0"/>
              </a:rPr>
              <a:t>haircut</a:t>
            </a:r>
            <a:r>
              <a:rPr lang="en-US" sz="1400" dirty="0">
                <a:latin typeface="+mn-lt"/>
                <a:ea typeface="Calibri" panose="020F0502020204030204" pitchFamily="34" charset="0"/>
              </a:rPr>
              <a:t> to base projections:</a:t>
            </a:r>
          </a:p>
          <a:p>
            <a:pPr marR="0"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rPr>
              <a:t>Customized operating ratios based on the company’s business that which can be cyclical or seasonal or depend on commodity pricing</a:t>
            </a: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18790869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48762" y="629266"/>
            <a:ext cx="4165424" cy="1622321"/>
          </a:xfrm>
        </p:spPr>
        <p:txBody>
          <a:bodyPr>
            <a:normAutofit/>
          </a:bodyPr>
          <a:lstStyle/>
          <a:p>
            <a:pPr>
              <a:lnSpc>
                <a:spcPct val="90000"/>
              </a:lnSpc>
            </a:pPr>
            <a:r>
              <a:rPr lang="en-US" sz="3600" b="1">
                <a:solidFill>
                  <a:srgbClr val="EBEBEB"/>
                </a:solidFill>
              </a:rPr>
              <a:t>Bank Asset Rating Categories</a:t>
            </a:r>
          </a:p>
        </p:txBody>
      </p:sp>
      <p:sp>
        <p:nvSpPr>
          <p:cNvPr id="3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4" name="Freeform: Shape 3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2" name="Picture 1">
            <a:extLst>
              <a:ext uri="{FF2B5EF4-FFF2-40B4-BE49-F238E27FC236}">
                <a16:creationId xmlns:a16="http://schemas.microsoft.com/office/drawing/2014/main" id="{9F9D2EB7-2EBD-4871-B6E0-576D6FFEF78F}"/>
              </a:ext>
            </a:extLst>
          </p:cNvPr>
          <p:cNvPicPr>
            <a:picLocks noChangeAspect="1"/>
          </p:cNvPicPr>
          <p:nvPr/>
        </p:nvPicPr>
        <p:blipFill>
          <a:blip r:embed="rId2"/>
          <a:stretch>
            <a:fillRect/>
          </a:stretch>
        </p:blipFill>
        <p:spPr>
          <a:xfrm>
            <a:off x="6262966" y="1143000"/>
            <a:ext cx="5214938" cy="5562601"/>
          </a:xfrm>
          <a:prstGeom prst="rect">
            <a:avLst/>
          </a:prstGeom>
          <a:effectLst/>
        </p:spPr>
      </p:pic>
      <p:sp>
        <p:nvSpPr>
          <p:cNvPr id="36" name="Rectangle 3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Content Placeholder 13"/>
          <p:cNvSpPr>
            <a:spLocks noGrp="1"/>
          </p:cNvSpPr>
          <p:nvPr>
            <p:ph idx="1"/>
          </p:nvPr>
        </p:nvSpPr>
        <p:spPr>
          <a:xfrm>
            <a:off x="648762" y="2438400"/>
            <a:ext cx="4165423" cy="3785419"/>
          </a:xfrm>
        </p:spPr>
        <p:txBody>
          <a:bodyPr>
            <a:normAutofit/>
          </a:bodyPr>
          <a:lstStyle/>
          <a:p>
            <a:pPr marR="0">
              <a:spcBef>
                <a:spcPts val="0"/>
              </a:spcBef>
              <a:spcAft>
                <a:spcPts val="600"/>
              </a:spcAft>
              <a:buClr>
                <a:srgbClr val="C00000"/>
              </a:buClr>
              <a:buFont typeface="Wingdings" panose="05000000000000000000" pitchFamily="2" charset="2"/>
              <a:buChar char="Ø"/>
            </a:pPr>
            <a:r>
              <a:rPr lang="en-US" b="1">
                <a:solidFill>
                  <a:srgbClr val="EBEBEB"/>
                </a:solidFill>
                <a:effectLst/>
                <a:latin typeface="+mn-lt"/>
                <a:ea typeface="Calibri" panose="020F0502020204030204" pitchFamily="34" charset="0"/>
                <a:cs typeface="Times New Roman" panose="02020603050405020304" pitchFamily="18" charset="0"/>
              </a:rPr>
              <a:t>Based on how each borrower and loan is assessed against the ratios and measures, most banks use a rating scale for their internal portfolio risk management. An example of which is below:</a:t>
            </a:r>
          </a:p>
          <a:p>
            <a:pPr marR="0">
              <a:spcBef>
                <a:spcPts val="0"/>
              </a:spcBef>
              <a:spcAft>
                <a:spcPts val="600"/>
              </a:spcAft>
              <a:buClr>
                <a:srgbClr val="C00000"/>
              </a:buClr>
              <a:buFont typeface="Wingdings" panose="05000000000000000000" pitchFamily="2" charset="2"/>
              <a:buChar char="Ø"/>
            </a:pPr>
            <a:endParaRPr lang="en-US">
              <a:solidFill>
                <a:srgbClr val="EBEBEB"/>
              </a:solidFill>
              <a:effectLst/>
              <a:latin typeface="+mn-lt"/>
              <a:ea typeface="Calibri" panose="020F0502020204030204" pitchFamily="34" charset="0"/>
            </a:endParaRPr>
          </a:p>
        </p:txBody>
      </p:sp>
    </p:spTree>
    <p:extLst>
      <p:ext uri="{BB962C8B-B14F-4D97-AF65-F5344CB8AC3E}">
        <p14:creationId xmlns:p14="http://schemas.microsoft.com/office/powerpoint/2010/main" val="17860265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303212" y="397458"/>
            <a:ext cx="102108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Basic Bank Loan Products</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b="1" dirty="0">
                <a:effectLst/>
                <a:latin typeface="+mn-lt"/>
                <a:ea typeface="Calibri" panose="020F0502020204030204" pitchFamily="34" charset="0"/>
                <a:cs typeface="Times New Roman" panose="02020603050405020304" pitchFamily="18" charset="0"/>
              </a:rPr>
              <a:t>Bank commercial lending products may be categorized in one of two types primarily constructed around the nature of the assets they are collateralized with:</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Short-term working capital revolving credit facilities</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Equipment, real estate, or corporate term loans (based on enterprise values)</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Working Capital Facilities</a:t>
            </a:r>
          </a:p>
          <a:p>
            <a:pPr lvl="1"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Revolving credit facilities:</a:t>
            </a:r>
            <a:r>
              <a:rPr lang="en-US" sz="1400" dirty="0">
                <a:latin typeface="+mn-lt"/>
                <a:ea typeface="Calibri" panose="020F0502020204030204" pitchFamily="34" charset="0"/>
                <a:cs typeface="Times New Roman" panose="02020603050405020304" pitchFamily="18" charset="0"/>
              </a:rPr>
              <a:t> because they are self-liquidating, are paid down through cash collections and reborrowed constantly</a:t>
            </a:r>
          </a:p>
          <a:p>
            <a:pPr lvl="2"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Often structured with a Lockbox _ account control agreement – requiring collections o be controlled and “swept” </a:t>
            </a:r>
            <a:r>
              <a:rPr lang="en-US" sz="1400" dirty="0" err="1">
                <a:effectLst/>
                <a:latin typeface="+mn-lt"/>
                <a:ea typeface="Calibri" panose="020F0502020204030204" pitchFamily="34" charset="0"/>
                <a:cs typeface="Times New Roman" panose="02020603050405020304" pitchFamily="18" charset="0"/>
              </a:rPr>
              <a:t>agsint</a:t>
            </a:r>
            <a:r>
              <a:rPr lang="en-US" sz="1400" dirty="0">
                <a:effectLst/>
                <a:latin typeface="+mn-lt"/>
                <a:ea typeface="Calibri" panose="020F0502020204030204" pitchFamily="34" charset="0"/>
                <a:cs typeface="Times New Roman" panose="02020603050405020304" pitchFamily="18" charset="0"/>
              </a:rPr>
              <a:t> the loan </a:t>
            </a:r>
            <a:r>
              <a:rPr lang="en-US" sz="1400" dirty="0" err="1">
                <a:effectLst/>
                <a:latin typeface="+mn-lt"/>
                <a:ea typeface="Calibri" panose="020F0502020204030204" pitchFamily="34" charset="0"/>
                <a:cs typeface="Times New Roman" panose="02020603050405020304" pitchFamily="18" charset="0"/>
              </a:rPr>
              <a:t>outstandings</a:t>
            </a:r>
            <a:endParaRPr lang="en-US" sz="1400" dirty="0">
              <a:effectLst/>
              <a:latin typeface="+mn-lt"/>
              <a:ea typeface="Calibri" panose="020F0502020204030204" pitchFamily="34" charset="0"/>
              <a:cs typeface="Times New Roman" panose="02020603050405020304" pitchFamily="18" charset="0"/>
            </a:endParaRPr>
          </a:p>
          <a:p>
            <a:pPr lvl="3" algn="just">
              <a:spcBef>
                <a:spcPts val="0"/>
              </a:spcBef>
              <a:spcAft>
                <a:spcPts val="600"/>
              </a:spcAft>
              <a:buClr>
                <a:srgbClr val="C00000"/>
              </a:buClr>
              <a:buFont typeface="Wingdings" panose="05000000000000000000" pitchFamily="2" charset="2"/>
              <a:buChar char="Ø"/>
            </a:pPr>
            <a:r>
              <a:rPr lang="en-US" dirty="0">
                <a:latin typeface="+mn-lt"/>
                <a:ea typeface="Calibri" panose="020F0502020204030204" pitchFamily="34" charset="0"/>
                <a:cs typeface="Times New Roman" panose="02020603050405020304" pitchFamily="18" charset="0"/>
              </a:rPr>
              <a:t>Orange County Lamborghini example</a:t>
            </a:r>
          </a:p>
          <a:p>
            <a:pPr lvl="2"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Secured by Inventory and Re</a:t>
            </a:r>
            <a:r>
              <a:rPr lang="en-US" sz="1400" dirty="0">
                <a:latin typeface="+mn-lt"/>
                <a:ea typeface="Calibri" panose="020F0502020204030204" pitchFamily="34" charset="0"/>
                <a:cs typeface="Times New Roman" panose="02020603050405020304" pitchFamily="18" charset="0"/>
              </a:rPr>
              <a:t>ceivables</a:t>
            </a:r>
          </a:p>
          <a:p>
            <a:pPr lvl="1" algn="just">
              <a:spcBef>
                <a:spcPts val="0"/>
              </a:spcBef>
              <a:spcAft>
                <a:spcPts val="600"/>
              </a:spcAft>
              <a:buClr>
                <a:srgbClr val="C00000"/>
              </a:buClr>
              <a:buFont typeface="Wingdings" panose="05000000000000000000" pitchFamily="2" charset="2"/>
              <a:buChar char="Ø"/>
            </a:pPr>
            <a:r>
              <a:rPr lang="en-US" sz="1400" i="1" dirty="0">
                <a:effectLst/>
                <a:latin typeface="+mn-lt"/>
                <a:ea typeface="Calibri" panose="020F0502020204030204" pitchFamily="34" charset="0"/>
                <a:cs typeface="Times New Roman" panose="02020603050405020304" pitchFamily="18" charset="0"/>
              </a:rPr>
              <a:t>ABL – Business Credit Structures</a:t>
            </a:r>
          </a:p>
          <a:p>
            <a:pPr lvl="2"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Rigorous asset level monitoring and auditing, and strict controls over cash, lockbox and sweeps</a:t>
            </a:r>
          </a:p>
          <a:p>
            <a:pPr lvl="1" algn="just">
              <a:spcBef>
                <a:spcPts val="0"/>
              </a:spcBef>
              <a:spcAft>
                <a:spcPts val="600"/>
              </a:spcAft>
              <a:buClr>
                <a:srgbClr val="C00000"/>
              </a:buClr>
              <a:buFont typeface="Wingdings" panose="05000000000000000000" pitchFamily="2" charset="2"/>
              <a:buChar char="Ø"/>
            </a:pPr>
            <a:r>
              <a:rPr lang="en-US" sz="1400" i="1" dirty="0">
                <a:effectLst/>
                <a:latin typeface="+mn-lt"/>
                <a:ea typeface="Calibri" panose="020F0502020204030204" pitchFamily="34" charset="0"/>
                <a:cs typeface="Times New Roman" panose="02020603050405020304" pitchFamily="18" charset="0"/>
              </a:rPr>
              <a:t>Receivables </a:t>
            </a:r>
            <a:r>
              <a:rPr lang="en-US" sz="1400" i="1" dirty="0">
                <a:latin typeface="+mn-lt"/>
                <a:ea typeface="Calibri" panose="020F0502020204030204" pitchFamily="34" charset="0"/>
                <a:cs typeface="Times New Roman" panose="02020603050405020304" pitchFamily="18" charset="0"/>
              </a:rPr>
              <a:t>F</a:t>
            </a:r>
            <a:r>
              <a:rPr lang="en-US" sz="1400" i="1" dirty="0">
                <a:effectLst/>
                <a:latin typeface="+mn-lt"/>
                <a:ea typeface="Calibri" panose="020F0502020204030204" pitchFamily="34" charset="0"/>
                <a:cs typeface="Times New Roman" panose="02020603050405020304" pitchFamily="18" charset="0"/>
              </a:rPr>
              <a:t>actoring: </a:t>
            </a:r>
            <a:r>
              <a:rPr lang="en-US" sz="1400" dirty="0">
                <a:effectLst/>
                <a:latin typeface="+mn-lt"/>
                <a:ea typeface="Calibri" panose="020F0502020204030204" pitchFamily="34" charset="0"/>
                <a:cs typeface="Times New Roman" panose="02020603050405020304" pitchFamily="18" charset="0"/>
              </a:rPr>
              <a:t>discussed in Chapter 15</a:t>
            </a:r>
          </a:p>
          <a:p>
            <a:pPr lvl="1"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Merchant Cash Advances:</a:t>
            </a:r>
            <a:r>
              <a:rPr lang="en-US" sz="1400" dirty="0">
                <a:latin typeface="+mn-lt"/>
                <a:ea typeface="Calibri" panose="020F0502020204030204" pitchFamily="34" charset="0"/>
                <a:cs typeface="Times New Roman" panose="02020603050405020304" pitchFamily="18" charset="0"/>
              </a:rPr>
              <a:t> discussed in Chapter 15</a:t>
            </a:r>
            <a:endParaRPr lang="en-US" sz="1400" dirty="0">
              <a:effectLst/>
              <a:latin typeface="+mn-lt"/>
              <a:ea typeface="Calibri" panose="020F0502020204030204" pitchFamily="34" charset="0"/>
              <a:cs typeface="Times New Roman" panose="02020603050405020304" pitchFamily="18" charset="0"/>
            </a:endParaRPr>
          </a:p>
          <a:p>
            <a:pPr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21310574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303212" y="397458"/>
            <a:ext cx="102108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Basic Bank Loan Products</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Wholesale Banking and Syndicated Credit Facilities:</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Larger borrowers or those where an ABL structure isn’t required or suitable – see Tyson Foods Case Study</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Term Credit Facilities: typical bank duration is 3-7 years, other than certain mortgages secured by generic real estate (office buildings, </a:t>
            </a:r>
            <a:r>
              <a:rPr lang="en-US" sz="1400" dirty="0" err="1">
                <a:effectLst/>
                <a:latin typeface="+mn-lt"/>
                <a:ea typeface="Calibri" panose="020F0502020204030204" pitchFamily="34" charset="0"/>
                <a:cs typeface="Times New Roman" panose="02020603050405020304" pitchFamily="18" charset="0"/>
              </a:rPr>
              <a:t>etc</a:t>
            </a:r>
            <a:r>
              <a:rPr lang="en-US" sz="1400" dirty="0">
                <a:effectLst/>
                <a:latin typeface="+mn-lt"/>
                <a:ea typeface="Calibri" panose="020F0502020204030204" pitchFamily="34" charset="0"/>
                <a:cs typeface="Times New Roman" panose="02020603050405020304" pitchFamily="18" charset="0"/>
              </a:rPr>
              <a:t>, not factories)</a:t>
            </a:r>
          </a:p>
          <a:p>
            <a:pPr lvl="1"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Equipment Term Loans:</a:t>
            </a:r>
          </a:p>
          <a:p>
            <a:pPr lvl="2"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Specialized equipment lending against fungible equipment assets such as medical equipment or trucks (often in the case of sole proprietorships using SBA (Small Business Administration) loans</a:t>
            </a:r>
          </a:p>
          <a:p>
            <a:pPr lvl="1"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Mortgage Term Loans:</a:t>
            </a:r>
          </a:p>
          <a:p>
            <a:pPr lvl="2"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Term loans secured by real property, unless fungible such as office buildings, will likely be shorter term loans -5-7 years, and lower advance LTVs</a:t>
            </a:r>
          </a:p>
          <a:p>
            <a:pPr lvl="1"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Corporate Term Loans:</a:t>
            </a:r>
          </a:p>
          <a:p>
            <a:pPr lvl="2"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Most corporate term loans fall into this category, low LTV secured by all fixed assets and often all assets in a single collateral pool along with the working capital revolving credit facility (revolver)</a:t>
            </a:r>
          </a:p>
          <a:p>
            <a:pPr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29979062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303212" y="397458"/>
            <a:ext cx="10210800" cy="1400530"/>
          </a:xfrm>
        </p:spPr>
        <p:txBody>
          <a:bodyPr anchor="ctr">
            <a:normAutofit/>
          </a:bodyPr>
          <a:lstStyle/>
          <a:p>
            <a:r>
              <a:rPr lang="en-US" b="1" dirty="0">
                <a:solidFill>
                  <a:srgbClr val="FFFFFF"/>
                </a:solidFill>
              </a:rPr>
              <a:t>Basic Bank Loan Products</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i="1" dirty="0">
                <a:effectLst/>
                <a:latin typeface="+mn-lt"/>
                <a:ea typeface="Calibri" panose="020F0502020204030204" pitchFamily="34" charset="0"/>
                <a:cs typeface="Times New Roman" panose="02020603050405020304" pitchFamily="18" charset="0"/>
              </a:rPr>
              <a:t>Stretch Senior term loan:</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Secured by all assets, LTVs possibly higher than typical, requiring extra risk premium</a:t>
            </a:r>
          </a:p>
          <a:p>
            <a:pPr marR="0"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Term Loan A, B, C:</a:t>
            </a:r>
          </a:p>
          <a:p>
            <a:pPr lvl="1"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The differentiation of tranches of senior term loans may simply designate the maturity spectrum each tranche covers but may also represent different loan agreements and different types of holders or lenders.</a:t>
            </a:r>
          </a:p>
          <a:p>
            <a:pPr marR="0" algn="just">
              <a:spcBef>
                <a:spcPts val="0"/>
              </a:spcBef>
              <a:spcAft>
                <a:spcPts val="600"/>
              </a:spcAft>
              <a:buClr>
                <a:srgbClr val="C00000"/>
              </a:buClr>
              <a:buFont typeface="Wingdings" panose="05000000000000000000" pitchFamily="2" charset="2"/>
              <a:buChar char="Ø"/>
            </a:pPr>
            <a:r>
              <a:rPr lang="en-US" sz="1400" i="1" dirty="0">
                <a:effectLst/>
                <a:latin typeface="+mn-lt"/>
                <a:ea typeface="Calibri" panose="020F0502020204030204" pitchFamily="34" charset="0"/>
                <a:cs typeface="Times New Roman" panose="02020603050405020304" pitchFamily="18" charset="0"/>
              </a:rPr>
              <a:t>Second Lien Term Loan:</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A second lien loan is one that may or may not have a primary perfected lien on assets uniquely to that loan, but rather has a second lien security interest in collateral which other lenders may have a primary security interest.</a:t>
            </a:r>
          </a:p>
          <a:p>
            <a:pPr marR="0" algn="just">
              <a:spcBef>
                <a:spcPts val="0"/>
              </a:spcBef>
              <a:spcAft>
                <a:spcPts val="600"/>
              </a:spcAft>
              <a:buClr>
                <a:srgbClr val="C00000"/>
              </a:buClr>
              <a:buFont typeface="Wingdings" panose="05000000000000000000" pitchFamily="2" charset="2"/>
              <a:buChar char="Ø"/>
            </a:pPr>
            <a:r>
              <a:rPr lang="en-US" sz="1400" i="1" dirty="0">
                <a:effectLst/>
                <a:latin typeface="+mn-lt"/>
                <a:ea typeface="Calibri" panose="020F0502020204030204" pitchFamily="34" charset="0"/>
                <a:cs typeface="Times New Roman" panose="02020603050405020304" pitchFamily="18" charset="0"/>
              </a:rPr>
              <a:t>Subordinated Term Loan:</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While a second lien or springing lien term loan has a subordinated interest and claim against collateral ahead of trade creditors and other constituents such as employees or customers, a Subordinated Lender has specifically relegated themselves by their credit agreements to a subordinated position, which may be secured, but most often is not, to ensure the trade creditor positions are not impaired. Subordinated debt may be a structural requirement of the borrowers’ trade creditors and have nothing to do with the leverage or other indebtedness of the company.</a:t>
            </a:r>
          </a:p>
          <a:p>
            <a:pPr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2587972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Classifications of Financial Markets</a:t>
            </a:r>
            <a:endParaRPr lang="en-US" dirty="0"/>
          </a:p>
        </p:txBody>
      </p:sp>
      <p:sp>
        <p:nvSpPr>
          <p:cNvPr id="3" name="Content Placeholder 2"/>
          <p:cNvSpPr>
            <a:spLocks noGrp="1"/>
          </p:cNvSpPr>
          <p:nvPr>
            <p:ph idx="1"/>
          </p:nvPr>
        </p:nvSpPr>
        <p:spPr/>
        <p:txBody>
          <a:bodyPr/>
          <a:lstStyle/>
          <a:p>
            <a:pPr marL="0" indent="0">
              <a:buNone/>
              <a:defRPr/>
            </a:pPr>
            <a:r>
              <a:rPr lang="en-US" sz="2399" dirty="0">
                <a:ea typeface="ヒラギノ角ゴ Pro W3" charset="0"/>
                <a:cs typeface="ヒラギノ角ゴ Pro W3" charset="0"/>
              </a:rPr>
              <a:t>We can also classify markets by the maturity of the securities:</a:t>
            </a:r>
          </a:p>
          <a:p>
            <a:pPr marL="406278" indent="-406278">
              <a:buFont typeface="Times" charset="0"/>
              <a:buAutoNum type="arabicPeriod"/>
              <a:defRPr/>
            </a:pPr>
            <a:r>
              <a:rPr lang="en-US" sz="2399" dirty="0">
                <a:ea typeface="ヒラギノ角ゴ Pro W3" charset="0"/>
                <a:cs typeface="ヒラギノ角ゴ Pro W3" charset="0"/>
              </a:rPr>
              <a:t>Money Market: Short-Term</a:t>
            </a:r>
            <a:br>
              <a:rPr lang="en-US" sz="2399" dirty="0">
                <a:ea typeface="ヒラギノ角ゴ Pro W3" charset="0"/>
                <a:cs typeface="ヒラギノ角ゴ Pro W3" charset="0"/>
              </a:rPr>
            </a:br>
            <a:r>
              <a:rPr lang="en-US" sz="2399" dirty="0">
                <a:ea typeface="ヒラギノ角ゴ Pro W3" charset="0"/>
                <a:cs typeface="ヒラギノ角ゴ Pro W3" charset="0"/>
              </a:rPr>
              <a:t>(maturity &lt; 1 year)</a:t>
            </a:r>
          </a:p>
          <a:p>
            <a:pPr marL="406278" indent="-406278">
              <a:buFont typeface="Times" charset="0"/>
              <a:buAutoNum type="arabicPeriod"/>
              <a:defRPr/>
            </a:pPr>
            <a:r>
              <a:rPr lang="en-US" sz="2399" dirty="0">
                <a:ea typeface="ヒラギノ角ゴ Pro W3" charset="0"/>
                <a:cs typeface="ヒラギノ角ゴ Pro W3" charset="0"/>
              </a:rPr>
              <a:t>Capital Market: Long-Term</a:t>
            </a:r>
            <a:br>
              <a:rPr lang="en-US" sz="2399" dirty="0">
                <a:ea typeface="ヒラギノ角ゴ Pro W3" charset="0"/>
                <a:cs typeface="ヒラギノ角ゴ Pro W3" charset="0"/>
              </a:rPr>
            </a:br>
            <a:r>
              <a:rPr lang="en-US" sz="2399" dirty="0">
                <a:ea typeface="ヒラギノ角ゴ Pro W3" charset="0"/>
                <a:cs typeface="ヒラギノ角ゴ Pro W3" charset="0"/>
              </a:rPr>
              <a:t>(maturity &gt; 1 year) plus equities (no maturity)</a:t>
            </a:r>
            <a:endParaRPr lang="en-US" sz="2399" dirty="0"/>
          </a:p>
        </p:txBody>
      </p:sp>
    </p:spTree>
    <p:extLst>
      <p:ext uri="{BB962C8B-B14F-4D97-AF65-F5344CB8AC3E}">
        <p14:creationId xmlns:p14="http://schemas.microsoft.com/office/powerpoint/2010/main" val="309057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531812" y="365724"/>
            <a:ext cx="106680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600" b="1" dirty="0">
                <a:solidFill>
                  <a:srgbClr val="FFFFFF"/>
                </a:solidFill>
              </a:rPr>
              <a:t>Commercial Finance – Equipment Finance</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Appropriate for Asset Intensive Borrowers – Initial loans against Original equipment Costs (OEC), High LTV, 3-7 years</a:t>
            </a:r>
          </a:p>
          <a:p>
            <a:pPr marL="341313" marR="0" indent="-341313"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Equipment loans are often provided by the Commercial Finance or Leasing units within banks or non-bank Commercial Finance companies such as Stonebriar Commercial Finance or Encina Commercial Finance. Leasing as a product is discussed in Chapter 13 later in this book. </a:t>
            </a:r>
          </a:p>
          <a:p>
            <a:pPr marL="341313" marR="0" indent="-341313"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R</a:t>
            </a:r>
            <a:r>
              <a:rPr lang="en-US" sz="1400" dirty="0">
                <a:effectLst/>
                <a:latin typeface="+mn-lt"/>
                <a:ea typeface="Calibri" panose="020F0502020204030204" pitchFamily="34" charset="0"/>
                <a:cs typeface="Times New Roman" panose="02020603050405020304" pitchFamily="18" charset="0"/>
              </a:rPr>
              <a:t>igorous monitoring and establishment of procedures to ensure the equipment is adequately maintained by the borrower to protect the value of the collateral. In many cases equipment lenders will install remote tracking devices on equipment and may also install controlled “shut-off” switches to enable the lender to control a borrower’s use and access to equipment.</a:t>
            </a:r>
          </a:p>
          <a:p>
            <a:pPr marL="341313" marR="0" indent="-341313"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Commercial equipment finance requires specialized monitoring and unique asset valuation skills, and the lenders often have substantial secondary sales marketing activities supporting the end-of-life monetization of equipment as collateral.</a:t>
            </a:r>
          </a:p>
          <a:p>
            <a:pPr marL="341313" marR="0" indent="-341313"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End-of-life (EOL) analysis is important to lending against equipment assets, and constantly reviewing the collateral condition and value against current market replacement costs and the decay curve of the collateral – the declining value of a new piece of equipment over its useful life.</a:t>
            </a:r>
          </a:p>
          <a:p>
            <a:pPr marL="341313" indent="-341313">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rPr>
              <a:t>Commercial Finance lenders are concerned about replacement cost of equipment as a protection of their collateral value – decay curve of its depreciating market value is important</a:t>
            </a:r>
          </a:p>
          <a:p>
            <a:pPr marL="341313" indent="-341313">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Best performing asset class in the global financial crisis (GFC)</a:t>
            </a: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13964409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531812" y="365724"/>
            <a:ext cx="90678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Parties to a Credit Agreement</a:t>
            </a:r>
          </a:p>
        </p:txBody>
      </p:sp>
      <p:sp>
        <p:nvSpPr>
          <p:cNvPr id="14" name="Content Placeholder 13"/>
          <p:cNvSpPr>
            <a:spLocks noGrp="1"/>
          </p:cNvSpPr>
          <p:nvPr>
            <p:ph idx="1"/>
          </p:nvPr>
        </p:nvSpPr>
        <p:spPr>
          <a:xfrm>
            <a:off x="150812" y="2362200"/>
            <a:ext cx="11582400" cy="4294396"/>
          </a:xfrm>
        </p:spPr>
        <p:txBody>
          <a:bodyPr>
            <a:normAutofit fontScale="92500"/>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Two primary parties to a credit agreement: (1) Borrower, and (2) Lender. There may be others such as documentation agent, collateral agent, trustee (in securitizations and syndications)  and asset audit firm (in ABL and Commercial Finance).</a:t>
            </a:r>
          </a:p>
          <a:p>
            <a:pPr marR="0" algn="just">
              <a:spcBef>
                <a:spcPts val="0"/>
              </a:spcBef>
              <a:spcAft>
                <a:spcPts val="600"/>
              </a:spcAft>
              <a:buClr>
                <a:srgbClr val="C00000"/>
              </a:buClr>
              <a:buFont typeface="Wingdings" panose="05000000000000000000" pitchFamily="2" charset="2"/>
              <a:buChar char="Ø"/>
            </a:pPr>
            <a:r>
              <a:rPr lang="en-US" sz="1400" i="1" dirty="0">
                <a:effectLst/>
                <a:latin typeface="+mn-lt"/>
                <a:ea typeface="Calibri" panose="020F0502020204030204" pitchFamily="34" charset="0"/>
                <a:cs typeface="Times New Roman" panose="02020603050405020304" pitchFamily="18" charset="0"/>
              </a:rPr>
              <a:t>Borrower: </a:t>
            </a:r>
            <a:r>
              <a:rPr lang="en-US" sz="1400" dirty="0">
                <a:effectLst/>
                <a:latin typeface="+mn-lt"/>
                <a:ea typeface="Calibri" panose="020F0502020204030204" pitchFamily="34" charset="0"/>
                <a:cs typeface="Times New Roman" panose="02020603050405020304" pitchFamily="18" charset="0"/>
              </a:rPr>
              <a:t>The Borrower is the commercial business or enterprise which is seeking to borrow debt capital to fund their operations, acquire a building, facilities, equipment, inventory, or another business, or simply to support their growth. The attributes of the Borrower are essential to the structure and nature of the credit Facility developed and underpin the rate the bank will charge for the risk they are taking.</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Borrower Risk:</a:t>
            </a:r>
          </a:p>
          <a:p>
            <a:pPr marR="0" algn="just">
              <a:spcBef>
                <a:spcPts val="0"/>
              </a:spcBef>
              <a:spcAft>
                <a:spcPts val="600"/>
              </a:spcAft>
              <a:buClr>
                <a:srgbClr val="C00000"/>
              </a:buClr>
              <a:buFont typeface="Wingdings" panose="05000000000000000000" pitchFamily="2" charset="2"/>
              <a:buChar char="Ø"/>
            </a:pPr>
            <a:r>
              <a:rPr lang="en-US" sz="1400" dirty="0" err="1">
                <a:effectLst/>
                <a:latin typeface="+mn-lt"/>
                <a:ea typeface="Calibri" panose="020F0502020204030204" pitchFamily="34" charset="0"/>
                <a:cs typeface="Times New Roman" panose="02020603050405020304" pitchFamily="18" charset="0"/>
              </a:rPr>
              <a:t>i</a:t>
            </a:r>
            <a:r>
              <a:rPr lang="en-US" sz="1400" dirty="0">
                <a:effectLst/>
                <a:latin typeface="+mn-lt"/>
                <a:ea typeface="Calibri" panose="020F0502020204030204" pitchFamily="34" charset="0"/>
                <a:cs typeface="Times New Roman" panose="02020603050405020304" pitchFamily="18" charset="0"/>
              </a:rPr>
              <a:t>)		Collateral</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ii)	Creditworthiness of Borrower</a:t>
            </a:r>
          </a:p>
          <a:p>
            <a:pPr marL="914400" lvl="2" indent="-227013"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Investment grade v. non-investment grade</a:t>
            </a:r>
          </a:p>
          <a:p>
            <a:pPr marL="914400" lvl="2" indent="-227013"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Historical financial performance</a:t>
            </a:r>
          </a:p>
          <a:p>
            <a:pPr lvl="2"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Revenues</a:t>
            </a:r>
          </a:p>
          <a:p>
            <a:pPr lvl="2"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EBITDA – Earnings Before Interest Depreciation and Amortization</a:t>
            </a:r>
          </a:p>
          <a:p>
            <a:pPr lvl="2"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DSCR – Debt Service Coverage ratio</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iii)	Management</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iv)	Competition</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v)	Customers</a:t>
            </a: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12855785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531812" y="365724"/>
            <a:ext cx="90678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Parties to a Credit Agreement</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Lender:  Banks private lenders and non-bank lenders, such as Commercial Finance companies or Business Credit providers </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skills in an industry or with managing and monitoring an asset class, such as rail cars or truck trailers, beer kegs or marine containers.</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Banks, as discussed previously are constrained by their regulatory construct</a:t>
            </a:r>
          </a:p>
          <a:p>
            <a:pPr algn="just">
              <a:spcBef>
                <a:spcPts val="0"/>
              </a:spcBef>
              <a:spcAft>
                <a:spcPts val="600"/>
              </a:spcAft>
              <a:buClr>
                <a:srgbClr val="C00000"/>
              </a:buClr>
              <a:buFont typeface="Wingdings" panose="05000000000000000000" pitchFamily="2" charset="2"/>
              <a:buChar char="Ø"/>
            </a:pPr>
            <a:endParaRPr lang="en-US" sz="16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3375921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531812" y="365724"/>
            <a:ext cx="90678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Banking Units</a:t>
            </a:r>
          </a:p>
        </p:txBody>
      </p:sp>
      <p:sp>
        <p:nvSpPr>
          <p:cNvPr id="14" name="Content Placeholder 13"/>
          <p:cNvSpPr>
            <a:spLocks noGrp="1"/>
          </p:cNvSpPr>
          <p:nvPr>
            <p:ph idx="1"/>
          </p:nvPr>
        </p:nvSpPr>
        <p:spPr>
          <a:xfrm>
            <a:off x="150812" y="2362200"/>
            <a:ext cx="11582400" cy="4294396"/>
          </a:xfrm>
        </p:spPr>
        <p:txBody>
          <a:bodyPr>
            <a:normAutofit lnSpcReduction="10000"/>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Origination and Relationship Management</a:t>
            </a:r>
          </a:p>
          <a:p>
            <a:pPr lvl="1"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Industry Groups</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Geographic Groups</a:t>
            </a:r>
          </a:p>
          <a:p>
            <a:pPr lvl="1"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Wholesale Banking</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Middle Market Banking</a:t>
            </a:r>
          </a:p>
          <a:p>
            <a:pPr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Product Specialists: LBO, Leasing, ABL, Project Finance, Venture Credit, Commercial Paper, etc.</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Credit &amp; Underwriting – approves the loans and manages the </a:t>
            </a:r>
            <a:r>
              <a:rPr lang="en-US" sz="1400" dirty="0" err="1">
                <a:effectLst/>
                <a:latin typeface="+mn-lt"/>
                <a:ea typeface="Calibri" panose="020F0502020204030204" pitchFamily="34" charset="0"/>
                <a:cs typeface="Times New Roman" panose="02020603050405020304" pitchFamily="18" charset="0"/>
              </a:rPr>
              <a:t>potfolio</a:t>
            </a:r>
            <a:r>
              <a:rPr lang="en-US" sz="1400" dirty="0">
                <a:effectLst/>
                <a:latin typeface="+mn-lt"/>
                <a:ea typeface="Calibri" panose="020F0502020204030204" pitchFamily="34" charset="0"/>
                <a:cs typeface="Times New Roman" panose="02020603050405020304" pitchFamily="18" charset="0"/>
              </a:rPr>
              <a:t>, including CECL and ACL</a:t>
            </a:r>
          </a:p>
          <a:p>
            <a:pPr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Operations - Asset Management, Monitoring, and Reporting (AMMR) – manages the book of loans</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Finance &amp; </a:t>
            </a:r>
            <a:r>
              <a:rPr lang="en-US" sz="1400" dirty="0">
                <a:latin typeface="+mn-lt"/>
                <a:ea typeface="Calibri" panose="020F0502020204030204" pitchFamily="34" charset="0"/>
                <a:cs typeface="Times New Roman" panose="02020603050405020304" pitchFamily="18" charset="0"/>
              </a:rPr>
              <a:t>Treasury – funds the banks balance sheet</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Au</a:t>
            </a:r>
            <a:r>
              <a:rPr lang="en-US" sz="1400" dirty="0">
                <a:latin typeface="+mn-lt"/>
                <a:ea typeface="Calibri" panose="020F0502020204030204" pitchFamily="34" charset="0"/>
                <a:cs typeface="Times New Roman" panose="02020603050405020304" pitchFamily="18" charset="0"/>
              </a:rPr>
              <a:t>dit &amp; Review</a:t>
            </a:r>
          </a:p>
          <a:p>
            <a:pPr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Syndications and Asset Sales</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Capital Markets</a:t>
            </a:r>
          </a:p>
          <a:p>
            <a:pPr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Investment Banking</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Wealth Management</a:t>
            </a: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42129017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531812" y="365724"/>
            <a:ext cx="95250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Credit Underwriting and Structuring </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Complete various internal documentation of a credit review process</a:t>
            </a:r>
          </a:p>
          <a:p>
            <a:pPr lvl="1"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Initial Client Evaluation Questionnaire – background on client</a:t>
            </a:r>
          </a:p>
          <a:p>
            <a:pPr lvl="1" algn="just">
              <a:spcBef>
                <a:spcPts val="0"/>
              </a:spcBef>
              <a:spcAft>
                <a:spcPts val="600"/>
              </a:spcAft>
              <a:buClr>
                <a:srgbClr val="C00000"/>
              </a:buClr>
              <a:buFont typeface="Wingdings" panose="05000000000000000000" pitchFamily="2" charset="2"/>
              <a:buChar char="Ø"/>
            </a:pPr>
            <a:r>
              <a:rPr lang="en-US" sz="1400" i="1" u="sng" dirty="0">
                <a:effectLst/>
                <a:latin typeface="+mn-lt"/>
                <a:ea typeface="Calibri" panose="020F0502020204030204" pitchFamily="34" charset="0"/>
                <a:cs typeface="Times New Roman" panose="02020603050405020304" pitchFamily="18" charset="0"/>
              </a:rPr>
              <a:t>Management Capability and Moral Standing Review</a:t>
            </a:r>
            <a:r>
              <a:rPr lang="en-US" sz="1400" i="1" u="sng" dirty="0">
                <a:latin typeface="+mn-lt"/>
                <a:ea typeface="Calibri" panose="020F0502020204030204" pitchFamily="34" charset="0"/>
                <a:cs typeface="Times New Roman" panose="02020603050405020304" pitchFamily="18" charset="0"/>
              </a:rPr>
              <a:t>: </a:t>
            </a:r>
            <a:r>
              <a:rPr lang="en-US" sz="1400" dirty="0">
                <a:effectLst/>
                <a:latin typeface="+mn-lt"/>
                <a:ea typeface="Calibri" panose="020F0502020204030204" pitchFamily="34" charset="0"/>
                <a:cs typeface="Times New Roman" panose="02020603050405020304" pitchFamily="18" charset="0"/>
              </a:rPr>
              <a:t>Client Acceptance Memo – CAM template – foundational critical gating </a:t>
            </a:r>
            <a:r>
              <a:rPr lang="en-US" sz="1400" dirty="0" err="1">
                <a:effectLst/>
                <a:latin typeface="+mn-lt"/>
                <a:ea typeface="Calibri" panose="020F0502020204030204" pitchFamily="34" charset="0"/>
                <a:cs typeface="Times New Roman" panose="02020603050405020304" pitchFamily="18" charset="0"/>
              </a:rPr>
              <a:t>preqialifcation</a:t>
            </a:r>
            <a:r>
              <a:rPr lang="en-US" sz="1400" dirty="0">
                <a:effectLst/>
                <a:latin typeface="+mn-lt"/>
                <a:ea typeface="Calibri" panose="020F0502020204030204" pitchFamily="34" charset="0"/>
                <a:cs typeface="Times New Roman" panose="02020603050405020304" pitchFamily="18" charset="0"/>
              </a:rPr>
              <a:t> of potential borrower, size, industry, location, business (years in business and business model), assets as collateral, and character of borrower</a:t>
            </a:r>
          </a:p>
          <a:p>
            <a:pPr lvl="1" algn="just">
              <a:spcBef>
                <a:spcPts val="0"/>
              </a:spcBef>
              <a:spcAft>
                <a:spcPts val="600"/>
              </a:spcAft>
              <a:buClr>
                <a:srgbClr val="C00000"/>
              </a:buClr>
              <a:buFont typeface="Wingdings" panose="05000000000000000000" pitchFamily="2" charset="2"/>
              <a:buChar char="Ø"/>
            </a:pPr>
            <a:r>
              <a:rPr lang="en-US" sz="1400" i="1" u="sng" dirty="0">
                <a:effectLst/>
                <a:latin typeface="+mn-lt"/>
                <a:ea typeface="Calibri" panose="020F0502020204030204" pitchFamily="34" charset="0"/>
                <a:cs typeface="Times New Roman" panose="02020603050405020304" pitchFamily="18" charset="0"/>
              </a:rPr>
              <a:t>Historical Financial Performance Review: </a:t>
            </a:r>
            <a:r>
              <a:rPr lang="en-US" sz="1400" dirty="0">
                <a:effectLst/>
                <a:latin typeface="+mn-lt"/>
                <a:ea typeface="Calibri" panose="020F0502020204030204" pitchFamily="34" charset="0"/>
                <a:cs typeface="Times New Roman" panose="02020603050405020304" pitchFamily="18" charset="0"/>
              </a:rPr>
              <a:t> </a:t>
            </a:r>
            <a:r>
              <a:rPr lang="en-US" sz="1400" dirty="0">
                <a:latin typeface="+mn-lt"/>
                <a:ea typeface="Calibri" panose="020F0502020204030204" pitchFamily="34" charset="0"/>
                <a:cs typeface="Times New Roman" panose="02020603050405020304" pitchFamily="18" charset="0"/>
              </a:rPr>
              <a:t>Business Plan Evaluation and Assessment Memo – BEAM template – historical financial analysis and financial forecast with pro-forma financial statements and debt capital as contemplated</a:t>
            </a:r>
          </a:p>
          <a:p>
            <a:pPr lvl="1" algn="just">
              <a:spcBef>
                <a:spcPts val="0"/>
              </a:spcBef>
              <a:spcAft>
                <a:spcPts val="600"/>
              </a:spcAft>
              <a:buClr>
                <a:srgbClr val="C00000"/>
              </a:buClr>
              <a:buFont typeface="Wingdings" panose="05000000000000000000" pitchFamily="2" charset="2"/>
              <a:buChar char="Ø"/>
            </a:pPr>
            <a:r>
              <a:rPr lang="en-US" sz="1400" i="1" u="sng" dirty="0">
                <a:latin typeface="+mn-lt"/>
                <a:ea typeface="Calibri" panose="020F0502020204030204" pitchFamily="34" charset="0"/>
                <a:cs typeface="Times New Roman" panose="02020603050405020304" pitchFamily="18" charset="0"/>
              </a:rPr>
              <a:t>Collateral Review: </a:t>
            </a:r>
            <a:r>
              <a:rPr lang="en-US" sz="1400" dirty="0">
                <a:latin typeface="+mn-lt"/>
                <a:ea typeface="Calibri" panose="020F0502020204030204" pitchFamily="34" charset="0"/>
                <a:cs typeface="Times New Roman" panose="02020603050405020304" pitchFamily="18" charset="0"/>
              </a:rPr>
              <a:t>- BEAM</a:t>
            </a:r>
          </a:p>
          <a:p>
            <a:pPr lvl="1" algn="just">
              <a:spcBef>
                <a:spcPts val="0"/>
              </a:spcBef>
              <a:spcAft>
                <a:spcPts val="600"/>
              </a:spcAft>
              <a:buClr>
                <a:srgbClr val="C00000"/>
              </a:buClr>
              <a:buFont typeface="Wingdings" panose="05000000000000000000" pitchFamily="2" charset="2"/>
              <a:buChar char="Ø"/>
            </a:pPr>
            <a:r>
              <a:rPr lang="en-US" sz="1400" i="1" u="sng" dirty="0">
                <a:latin typeface="+mn-lt"/>
                <a:ea typeface="Calibri" panose="020F0502020204030204" pitchFamily="34" charset="0"/>
                <a:cs typeface="Times New Roman" panose="02020603050405020304" pitchFamily="18" charset="0"/>
              </a:rPr>
              <a:t>Business Plan Review: </a:t>
            </a:r>
            <a:r>
              <a:rPr lang="en-US" sz="1400" dirty="0">
                <a:latin typeface="+mn-lt"/>
                <a:ea typeface="Calibri" panose="020F0502020204030204" pitchFamily="34" charset="0"/>
                <a:cs typeface="Times New Roman" panose="02020603050405020304" pitchFamily="18" charset="0"/>
              </a:rPr>
              <a:t>- BEAM</a:t>
            </a:r>
          </a:p>
          <a:p>
            <a:pPr lvl="1" algn="just">
              <a:spcBef>
                <a:spcPts val="0"/>
              </a:spcBef>
              <a:spcAft>
                <a:spcPts val="600"/>
              </a:spcAft>
              <a:buClr>
                <a:srgbClr val="C00000"/>
              </a:buClr>
              <a:buFont typeface="Wingdings" panose="05000000000000000000" pitchFamily="2" charset="2"/>
              <a:buChar char="Ø"/>
            </a:pPr>
            <a:r>
              <a:rPr lang="en-US" sz="1400" i="1" u="sng" dirty="0">
                <a:latin typeface="+mn-lt"/>
                <a:ea typeface="Calibri" panose="020F0502020204030204" pitchFamily="34" charset="0"/>
                <a:cs typeface="Times New Roman" panose="02020603050405020304" pitchFamily="18" charset="0"/>
              </a:rPr>
              <a:t>Credit Underwriting and Structuring Review</a:t>
            </a:r>
            <a:r>
              <a:rPr lang="en-US" sz="1400" dirty="0">
                <a:latin typeface="+mn-lt"/>
                <a:ea typeface="Calibri" panose="020F0502020204030204" pitchFamily="34" charset="0"/>
                <a:cs typeface="Times New Roman" panose="02020603050405020304" pitchFamily="18" charset="0"/>
              </a:rPr>
              <a:t>: - BEAM</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Investment Screening Memo – ISM template – which ultimately becomes the Investment Committee Memo, when it is taken to committee for approval</a:t>
            </a: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14813667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531812" y="365724"/>
            <a:ext cx="95250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Credit Underwriting and Structuring </a:t>
            </a:r>
          </a:p>
        </p:txBody>
      </p:sp>
      <p:sp>
        <p:nvSpPr>
          <p:cNvPr id="14" name="Content Placeholder 13"/>
          <p:cNvSpPr>
            <a:spLocks noGrp="1"/>
          </p:cNvSpPr>
          <p:nvPr>
            <p:ph idx="1"/>
          </p:nvPr>
        </p:nvSpPr>
        <p:spPr>
          <a:xfrm>
            <a:off x="150812" y="2362200"/>
            <a:ext cx="11582400" cy="4294396"/>
          </a:xfrm>
        </p:spPr>
        <p:txBody>
          <a:bodyPr>
            <a:normAutofit lnSpcReduction="10000"/>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Debt Capacity Analysis</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Revolving Credit Capacity:</a:t>
            </a:r>
          </a:p>
          <a:p>
            <a:pPr marL="742950" marR="0" lvl="1"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Inventory aging analysis by type – Raw Materials, WIP and finished Goods.</a:t>
            </a:r>
          </a:p>
          <a:p>
            <a:pPr marL="742950" marR="0" lvl="1"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Inventory Turns (COGS / Inventory)</a:t>
            </a:r>
          </a:p>
          <a:p>
            <a:pPr marL="742950" marR="0" lvl="1"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Seasonality – a review of the seasonality of sales demand cycles will enable the lender to establish the inventory variability throughout the year and the needs for having more inventory in one period than another to ensure adequate supplies to fulfil customer orders and the manufacture of finished goods to fulfill customer orders.</a:t>
            </a:r>
          </a:p>
          <a:p>
            <a:pPr marL="742950" marR="0" lvl="1"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Manufacturing cycle</a:t>
            </a:r>
          </a:p>
          <a:p>
            <a:pPr marL="742950" marR="0" lvl="1"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Raw materials commodity risk and exposure, and substitution availability and marketability (including access to remote locations)</a:t>
            </a:r>
          </a:p>
          <a:p>
            <a:pPr marL="742950" marR="0" lvl="1"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Freight into manufacturing or distribution warehouses</a:t>
            </a:r>
          </a:p>
          <a:p>
            <a:pPr marL="742950" marR="0" lvl="1"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Accounts Receivable</a:t>
            </a:r>
          </a:p>
          <a:p>
            <a:pPr marL="1200150" marR="0" lvl="2"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Quality</a:t>
            </a:r>
          </a:p>
          <a:p>
            <a:pPr marL="1200150" marR="0" lvl="2"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Aging – collectability</a:t>
            </a:r>
          </a:p>
          <a:p>
            <a:pPr marL="1200150" marR="0" lvl="2"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Revenue and collections cycle</a:t>
            </a:r>
          </a:p>
          <a:p>
            <a:pPr marL="400290" indent="-285750" algn="just">
              <a:spcBef>
                <a:spcPts val="0"/>
              </a:spcBef>
              <a:buClr>
                <a:srgbClr val="C00000"/>
              </a:buClr>
              <a:buFont typeface="Wingdings" panose="05000000000000000000" pitchFamily="2" charset="2"/>
              <a:buChar char="Ø"/>
            </a:pPr>
            <a:r>
              <a:rPr lang="en-US" sz="1400" dirty="0">
                <a:latin typeface="+mn-lt"/>
                <a:ea typeface="Calibri" panose="020F0502020204030204" pitchFamily="34" charset="0"/>
              </a:rPr>
              <a:t>Maximum Debt Capacity Analysis: Establish the predictable recurring EBITDA levels to refine the determination of the maximum available indebtedness of the enterprise. The capacity may be dependent on the type of credit instruments and structure contemplated – see Tyson foods case study</a:t>
            </a:r>
          </a:p>
          <a:p>
            <a:pPr marL="400290" indent="-285750" algn="just">
              <a:spcBef>
                <a:spcPts val="0"/>
              </a:spcBef>
              <a:buClr>
                <a:srgbClr val="C00000"/>
              </a:buClr>
              <a:buFont typeface="Wingdings" panose="05000000000000000000" pitchFamily="2" charset="2"/>
              <a:buChar char="Ø"/>
            </a:pPr>
            <a:r>
              <a:rPr lang="en-US" sz="1400" dirty="0">
                <a:effectLst/>
                <a:latin typeface="+mn-lt"/>
                <a:ea typeface="Calibri" panose="020F0502020204030204" pitchFamily="34" charset="0"/>
              </a:rPr>
              <a:t>Term Debt Capacity Analysis: Derived from the Maximum debt Capacity less the revolver – Note: the Revolver is both “self-liquidating” (best lenders assets) and does not require amortization – so maximize this first!</a:t>
            </a: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37833209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531812" y="365724"/>
            <a:ext cx="95250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Loan Covenants</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To establish early warning signs</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To ensure cash flow performance and repayments are made according to the borrower and lender agreed undertakings.</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Typical Performance Covenants include the following:</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Minimum EBITDA</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Minimum Equity</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Minimum EBITDA to Interest of </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Minimum EBITDA to Principal and Interest (“Debt Service”) – called a Debt Service Coverage Ratio (DSCR)</a:t>
            </a:r>
          </a:p>
          <a:p>
            <a:pPr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Various reporting and governance covenants as well as </a:t>
            </a:r>
            <a:r>
              <a:rPr lang="en-US" sz="1400" dirty="0" err="1">
                <a:latin typeface="+mn-lt"/>
                <a:ea typeface="Calibri" panose="020F0502020204030204" pitchFamily="34" charset="0"/>
                <a:cs typeface="Times New Roman" panose="02020603050405020304" pitchFamily="18" charset="0"/>
              </a:rPr>
              <a:t>maxmimum</a:t>
            </a:r>
            <a:r>
              <a:rPr lang="en-US" sz="1400" dirty="0">
                <a:latin typeface="+mn-lt"/>
                <a:ea typeface="Calibri" panose="020F0502020204030204" pitchFamily="34" charset="0"/>
                <a:cs typeface="Times New Roman" panose="02020603050405020304" pitchFamily="18" charset="0"/>
              </a:rPr>
              <a:t> indebtedness and minimum cash and equity are also common</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Investment Grade </a:t>
            </a:r>
            <a:r>
              <a:rPr lang="en-US" sz="1400" dirty="0">
                <a:latin typeface="+mn-lt"/>
                <a:ea typeface="Calibri" panose="020F0502020204030204" pitchFamily="34" charset="0"/>
                <a:cs typeface="Times New Roman" panose="02020603050405020304" pitchFamily="18" charset="0"/>
              </a:rPr>
              <a:t>loans often have no collateral and no covenants</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Global Crossing</a:t>
            </a:r>
          </a:p>
          <a:p>
            <a:pPr lvl="1"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Enron</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LBO Structures</a:t>
            </a: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428870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531812" y="365724"/>
            <a:ext cx="10668000" cy="1400530"/>
          </a:xfrm>
        </p:spPr>
        <p:txBody>
          <a:bodyPr anchor="ctr">
            <a:normAutofit fontScale="90000"/>
          </a:bodyPr>
          <a:lstStyle/>
          <a:p>
            <a:r>
              <a:rPr lang="en-US" b="1" dirty="0">
                <a:solidFill>
                  <a:srgbClr val="FFFFFF"/>
                </a:solidFill>
              </a:rPr>
              <a:t>Corporate Banking:</a:t>
            </a:r>
            <a:br>
              <a:rPr lang="en-US" b="1" dirty="0">
                <a:solidFill>
                  <a:srgbClr val="FFFFFF"/>
                </a:solidFill>
              </a:rPr>
            </a:br>
            <a:r>
              <a:rPr lang="en-US" sz="3600" b="1" dirty="0">
                <a:solidFill>
                  <a:srgbClr val="FFFFFF"/>
                </a:solidFill>
              </a:rPr>
              <a:t>Asset Management, Monitoring &amp; Reporting (AMMR)</a:t>
            </a:r>
          </a:p>
        </p:txBody>
      </p:sp>
      <p:sp>
        <p:nvSpPr>
          <p:cNvPr id="14" name="Content Placeholder 13"/>
          <p:cNvSpPr>
            <a:spLocks noGrp="1"/>
          </p:cNvSpPr>
          <p:nvPr>
            <p:ph idx="1"/>
          </p:nvPr>
        </p:nvSpPr>
        <p:spPr>
          <a:xfrm>
            <a:off x="150812" y="2362200"/>
            <a:ext cx="11582400" cy="4294396"/>
          </a:xfrm>
        </p:spPr>
        <p:txBody>
          <a:bodyPr>
            <a:normAutofit lnSpcReduction="10000"/>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“Inspect What You Expect”</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The responsibility of the AMMR function is to monitor and report in each borrower’s performance on a regular basis, paying particular attention to and reporting on, their performance against their business plan as encapsulated in the BEAM and ISM and the Covenants stipulated and agreed to in the loan documents.</a:t>
            </a:r>
          </a:p>
          <a:p>
            <a:pPr marR="0"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HBJ Case Study:</a:t>
            </a:r>
          </a:p>
          <a:p>
            <a:pPr lvl="1"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In the 1980s, when the standards of LBOs and reporting functionality of AMMR was evolving, a large leveraged recapitalization of Harcourt Brace Jovanovich (HBJ) was completed and the AMMR function was not upheld until the last minute with dramatic and extreme results. HBJ had covenanted to sell its excess real estate surrounding its headquarters in Orlando, FL, as well as to undertake various other asset sales such as the sale of its “Farmer’s Almanac” and Insurance units. HBJ also owned SeaWorld at the time. About one year after the defensive recapitalization, led by JP Morgan (acquired by Chase and now, JP Morgan Chase), with Sub Debt placed by First Boston (now Credit Suisse First Boston), HBJ and JP Morgan informed the bank participants of a bank meeting at NYU in two weeks. After a flurry of activity reviewing the years performance belatedly, by the LBO group at Bank of America (</a:t>
            </a:r>
            <a:r>
              <a:rPr lang="en-US" sz="1400" dirty="0" err="1">
                <a:latin typeface="+mn-lt"/>
                <a:ea typeface="Calibri" panose="020F0502020204030204" pitchFamily="34" charset="0"/>
                <a:cs typeface="Times New Roman" panose="02020603050405020304" pitchFamily="18" charset="0"/>
              </a:rPr>
              <a:t>BofA</a:t>
            </a:r>
            <a:r>
              <a:rPr lang="en-US" sz="1400" dirty="0">
                <a:latin typeface="+mn-lt"/>
                <a:ea typeface="Calibri" panose="020F0502020204030204" pitchFamily="34" charset="0"/>
                <a:cs typeface="Times New Roman" panose="02020603050405020304" pitchFamily="18" charset="0"/>
              </a:rPr>
              <a:t>), the meeting was held with over 100 bankers present, including small contingent from </a:t>
            </a:r>
            <a:r>
              <a:rPr lang="en-US" sz="1400" dirty="0" err="1">
                <a:latin typeface="+mn-lt"/>
                <a:ea typeface="Calibri" panose="020F0502020204030204" pitchFamily="34" charset="0"/>
                <a:cs typeface="Times New Roman" panose="02020603050405020304" pitchFamily="18" charset="0"/>
              </a:rPr>
              <a:t>BofA</a:t>
            </a:r>
            <a:r>
              <a:rPr lang="en-US" sz="1400" dirty="0">
                <a:latin typeface="+mn-lt"/>
                <a:ea typeface="Calibri" panose="020F0502020204030204" pitchFamily="34" charset="0"/>
                <a:cs typeface="Times New Roman" panose="02020603050405020304" pitchFamily="18" charset="0"/>
              </a:rPr>
              <a:t> and their loan participation buyers (mostly international banks). HBJ had not complied with any of its asset sales covenants and yet was informing the large group of bankers, without any prior information, of dramatically lower EBTIDA levels, pending default and a request for a repayment restructuring! The </a:t>
            </a:r>
            <a:r>
              <a:rPr lang="en-US" sz="1400" dirty="0" err="1">
                <a:latin typeface="+mn-lt"/>
                <a:ea typeface="Calibri" panose="020F0502020204030204" pitchFamily="34" charset="0"/>
                <a:cs typeface="Times New Roman" panose="02020603050405020304" pitchFamily="18" charset="0"/>
              </a:rPr>
              <a:t>BofA</a:t>
            </a:r>
            <a:r>
              <a:rPr lang="en-US" sz="1400" dirty="0">
                <a:latin typeface="+mn-lt"/>
                <a:ea typeface="Calibri" panose="020F0502020204030204" pitchFamily="34" charset="0"/>
                <a:cs typeface="Times New Roman" panose="02020603050405020304" pitchFamily="18" charset="0"/>
              </a:rPr>
              <a:t> team immediately interrupted the meeting, alerting the attendees to the issues. The bank meeting was halted and within weeks HBJ had sold not only its excess real estate but also its insurance and magazine businesses and was proceeding to sell SeaWorld. All these actions resulted in massive corrective actions protecting the lenders.</a:t>
            </a: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23218400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41412" y="1981200"/>
            <a:ext cx="9296400" cy="1400530"/>
          </a:xfrm>
        </p:spPr>
        <p:txBody>
          <a:bodyPr anchor="ctr">
            <a:normAutofit fontScale="90000"/>
          </a:bodyPr>
          <a:lstStyle/>
          <a:p>
            <a:r>
              <a:rPr lang="en-US" sz="4800" b="1" dirty="0">
                <a:solidFill>
                  <a:srgbClr val="FFFFFF"/>
                </a:solidFill>
              </a:rPr>
              <a:t>First Pre-Requisite:</a:t>
            </a:r>
            <a:br>
              <a:rPr lang="en-US" sz="4800" b="1" dirty="0">
                <a:solidFill>
                  <a:srgbClr val="FFFFFF"/>
                </a:solidFill>
              </a:rPr>
            </a:br>
            <a:r>
              <a:rPr lang="en-US" sz="3600" b="1" dirty="0">
                <a:solidFill>
                  <a:srgbClr val="FFFFFF"/>
                </a:solidFill>
              </a:rPr>
              <a:t>Time Value of Money Concepts Overview</a:t>
            </a:r>
          </a:p>
        </p:txBody>
      </p:sp>
    </p:spTree>
    <p:extLst>
      <p:ext uri="{BB962C8B-B14F-4D97-AF65-F5344CB8AC3E}">
        <p14:creationId xmlns:p14="http://schemas.microsoft.com/office/powerpoint/2010/main" val="74893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D0AE103-344D-4611-ADF8-59F1DA2BEACE}"/>
              </a:ext>
            </a:extLst>
          </p:cNvPr>
          <p:cNvSpPr>
            <a:spLocks noGrp="1"/>
          </p:cNvSpPr>
          <p:nvPr>
            <p:ph type="title"/>
          </p:nvPr>
        </p:nvSpPr>
        <p:spPr>
          <a:xfrm>
            <a:off x="648761" y="629267"/>
            <a:ext cx="9249744" cy="1016654"/>
          </a:xfrm>
        </p:spPr>
        <p:txBody>
          <a:bodyPr>
            <a:normAutofit/>
          </a:bodyPr>
          <a:lstStyle/>
          <a:p>
            <a:pPr>
              <a:lnSpc>
                <a:spcPct val="90000"/>
              </a:lnSpc>
            </a:pPr>
            <a:r>
              <a:rPr lang="en-US" sz="3300" b="1">
                <a:solidFill>
                  <a:srgbClr val="EBEBEB"/>
                </a:solidFill>
              </a:rPr>
              <a:t>Time Value of Money Concepts</a:t>
            </a:r>
            <a:br>
              <a:rPr lang="en-US" sz="3300" b="1">
                <a:solidFill>
                  <a:srgbClr val="EBEBEB"/>
                </a:solidFill>
              </a:rPr>
            </a:br>
            <a:endParaRPr lang="en-US" sz="3300">
              <a:solidFill>
                <a:srgbClr val="EBEBEB"/>
              </a:solidFill>
            </a:endParaRPr>
          </a:p>
        </p:txBody>
      </p:sp>
      <p:sp>
        <p:nvSpPr>
          <p:cNvPr id="13" name="Rectangle 12">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1"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9C6FDFDF-E6D5-892B-CEE4-2157F030A83E}"/>
              </a:ext>
            </a:extLst>
          </p:cNvPr>
          <p:cNvGraphicFramePr>
            <a:graphicFrameLocks noGrp="1"/>
          </p:cNvGraphicFramePr>
          <p:nvPr>
            <p:ph idx="1"/>
            <p:extLst>
              <p:ext uri="{D42A27DB-BD31-4B8C-83A1-F6EECF244321}">
                <p14:modId xmlns:p14="http://schemas.microsoft.com/office/powerpoint/2010/main" val="1190835329"/>
              </p:ext>
            </p:extLst>
          </p:nvPr>
        </p:nvGraphicFramePr>
        <p:xfrm>
          <a:off x="648761" y="2810256"/>
          <a:ext cx="10892532"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82300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3150</TotalTime>
  <Words>7172</Words>
  <Application>Microsoft Office PowerPoint</Application>
  <PresentationFormat>Custom</PresentationFormat>
  <Paragraphs>535</Paragraphs>
  <Slides>77</Slides>
  <Notes>32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87" baseType="lpstr">
      <vt:lpstr>Calibri</vt:lpstr>
      <vt:lpstr>Cambria Math</vt:lpstr>
      <vt:lpstr>Century Gothic</vt:lpstr>
      <vt:lpstr>Corbel</vt:lpstr>
      <vt:lpstr>Times</vt:lpstr>
      <vt:lpstr>Wingdings</vt:lpstr>
      <vt:lpstr>Wingdings 3</vt:lpstr>
      <vt:lpstr>ヒラギノ角ゴ Pro W3</vt:lpstr>
      <vt:lpstr>Ion</vt:lpstr>
      <vt:lpstr>Worksheet</vt:lpstr>
      <vt:lpstr>Chapter 1: Credit Basics, History and role</vt:lpstr>
      <vt:lpstr>MONEY BANKING, THE FED, INVESTMENTS AND CREDIT</vt:lpstr>
      <vt:lpstr>Segments of Financial Markets</vt:lpstr>
      <vt:lpstr>Flows of Funds Through the Financial System</vt:lpstr>
      <vt:lpstr>Structure of Financial Markets</vt:lpstr>
      <vt:lpstr>Structure of Financial Markets</vt:lpstr>
      <vt:lpstr>Classifications of Financial Markets</vt:lpstr>
      <vt:lpstr>First Pre-Requisite: Time Value of Money Concepts Overview</vt:lpstr>
      <vt:lpstr>Time Value of Money Concepts </vt:lpstr>
      <vt:lpstr>One-Time Investment </vt:lpstr>
      <vt:lpstr>Calculating Future Value</vt:lpstr>
      <vt:lpstr>FV: Formula Method</vt:lpstr>
      <vt:lpstr>Future Values: General Formula</vt:lpstr>
      <vt:lpstr>FV: Using Excel’s Financial Technology</vt:lpstr>
      <vt:lpstr>Compound Interest</vt:lpstr>
      <vt:lpstr>FV: Formula Methods</vt:lpstr>
      <vt:lpstr>FV: Three Methods</vt:lpstr>
      <vt:lpstr>Future Value – Example 3</vt:lpstr>
      <vt:lpstr>Future Value – Example 3</vt:lpstr>
      <vt:lpstr>Calculate Present Value</vt:lpstr>
      <vt:lpstr>Present Values – Example 2</vt:lpstr>
      <vt:lpstr>Present Values – Example 2</vt:lpstr>
      <vt:lpstr>PV: Using Excel’s Financial Technology</vt:lpstr>
      <vt:lpstr>Calculating the Interest Rate</vt:lpstr>
      <vt:lpstr>Calculating the Interest Rate</vt:lpstr>
      <vt:lpstr>Interest Rate using Excel</vt:lpstr>
      <vt:lpstr>Discount Rate – Example 2</vt:lpstr>
      <vt:lpstr>Discount Rate – Example 2</vt:lpstr>
      <vt:lpstr>Interest Rate</vt:lpstr>
      <vt:lpstr>Interest Rate</vt:lpstr>
      <vt:lpstr>Calculate Time</vt:lpstr>
      <vt:lpstr>Calculating Time using Excel</vt:lpstr>
      <vt:lpstr>Number of periods</vt:lpstr>
      <vt:lpstr>Number of periods</vt:lpstr>
      <vt:lpstr>Reviewing One-Time Investment </vt:lpstr>
      <vt:lpstr>Reviewing One-Time Investment </vt:lpstr>
      <vt:lpstr>Reviewing One-Time Investment </vt:lpstr>
      <vt:lpstr>Annuity Investment </vt:lpstr>
      <vt:lpstr>Annuities or Even Annual Cash flows  </vt:lpstr>
      <vt:lpstr>Annuities or Even Annual Cash flows  </vt:lpstr>
      <vt:lpstr>Annuity (Real-world) Example</vt:lpstr>
      <vt:lpstr>Annuity (Real-world) Example</vt:lpstr>
      <vt:lpstr>Annuity - Cash Flow</vt:lpstr>
      <vt:lpstr>Annuity - Cash Flow</vt:lpstr>
      <vt:lpstr>Who wants to be a millionaire?</vt:lpstr>
      <vt:lpstr>Who wants to be a millionaire?</vt:lpstr>
      <vt:lpstr>Annuity – Interest rate</vt:lpstr>
      <vt:lpstr>Annuity – Interest rate</vt:lpstr>
      <vt:lpstr>Excel based formulas for one-time and annuity investments:</vt:lpstr>
      <vt:lpstr>Uneven Annual Cash Flows</vt:lpstr>
      <vt:lpstr>Intro to Corporate Banking  and  Credit Analysis</vt:lpstr>
      <vt:lpstr>MONEY BANKING, THE FED, INVESTMENTS AND CREDIT</vt:lpstr>
      <vt:lpstr>Central Banks and Monetary Policy</vt:lpstr>
      <vt:lpstr>Normal vs Inverted Yield</vt:lpstr>
      <vt:lpstr>Role of Regulators, Bank Equity, and Capital Adequacy</vt:lpstr>
      <vt:lpstr>Role of Regulators, Bank Equity, and Capital Adequacy</vt:lpstr>
      <vt:lpstr>Corporate Banking: CAMELS Bank Ratings</vt:lpstr>
      <vt:lpstr>Corporate Banking: Credit Analysis Overview</vt:lpstr>
      <vt:lpstr>Corporate Banking Loan Money Terms</vt:lpstr>
      <vt:lpstr>Corporate Banking: TVM concepts can be used to calculate Loans as well</vt:lpstr>
      <vt:lpstr>Corporate Banking: Repayment (Amortization) Schedule</vt:lpstr>
      <vt:lpstr>Corporate Banking: Typical Corporate Loan and Bond Debt Schedule</vt:lpstr>
      <vt:lpstr>Corporate Banking: Typical Mortgage Type Payment Schedule</vt:lpstr>
      <vt:lpstr>Corporate Banking: Reserves - Allowance for Credit Losses</vt:lpstr>
      <vt:lpstr>Corporate Banking: Bank Asset Rating Categories</vt:lpstr>
      <vt:lpstr>Bank Asset Rating Categories</vt:lpstr>
      <vt:lpstr>Corporate Banking: Basic Bank Loan Products</vt:lpstr>
      <vt:lpstr>Corporate Banking: Basic Bank Loan Products</vt:lpstr>
      <vt:lpstr>Basic Bank Loan Products</vt:lpstr>
      <vt:lpstr>Corporate Banking: Commercial Finance – Equipment Finance</vt:lpstr>
      <vt:lpstr>Corporate Banking: Parties to a Credit Agreement</vt:lpstr>
      <vt:lpstr>Corporate Banking: Parties to a Credit Agreement</vt:lpstr>
      <vt:lpstr>Corporate Banking: Banking Units</vt:lpstr>
      <vt:lpstr>Corporate Banking: Credit Underwriting and Structuring </vt:lpstr>
      <vt:lpstr>Corporate Banking: Credit Underwriting and Structuring </vt:lpstr>
      <vt:lpstr>Corporate Banking: Loan Covenants</vt:lpstr>
      <vt:lpstr>Corporate Banking: Asset Management, Monitoring &amp; Reporting (AMMR)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Markets: issuing Corporate Bonds 144As Private Placements</dc:title>
  <dc:creator>Chris Droussiotis</dc:creator>
  <cp:lastModifiedBy>Chris Droussiotis</cp:lastModifiedBy>
  <cp:revision>36</cp:revision>
  <dcterms:created xsi:type="dcterms:W3CDTF">2020-05-26T21:09:41Z</dcterms:created>
  <dcterms:modified xsi:type="dcterms:W3CDTF">2024-09-09T20:11:59Z</dcterms:modified>
</cp:coreProperties>
</file>