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265" r:id="rId2"/>
    <p:sldId id="310" r:id="rId3"/>
    <p:sldId id="408" r:id="rId4"/>
    <p:sldId id="369" r:id="rId5"/>
    <p:sldId id="372" r:id="rId6"/>
    <p:sldId id="373" r:id="rId7"/>
    <p:sldId id="374" r:id="rId8"/>
    <p:sldId id="379" r:id="rId9"/>
    <p:sldId id="377" r:id="rId10"/>
    <p:sldId id="378" r:id="rId11"/>
    <p:sldId id="376" r:id="rId12"/>
    <p:sldId id="382" r:id="rId13"/>
    <p:sldId id="380" r:id="rId14"/>
    <p:sldId id="406" r:id="rId15"/>
    <p:sldId id="383" r:id="rId16"/>
    <p:sldId id="385" r:id="rId17"/>
    <p:sldId id="387" r:id="rId18"/>
    <p:sldId id="403" r:id="rId19"/>
    <p:sldId id="392" r:id="rId20"/>
    <p:sldId id="394" r:id="rId21"/>
    <p:sldId id="404" r:id="rId22"/>
    <p:sldId id="396" r:id="rId23"/>
    <p:sldId id="405" r:id="rId24"/>
    <p:sldId id="397" r:id="rId25"/>
    <p:sldId id="400" r:id="rId26"/>
    <p:sldId id="407" r:id="rId27"/>
  </p:sldIdLst>
  <p:sldSz cx="12188825"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4246E-8F6C-43C4-8B4E-6FEB1310D39F}" v="58" dt="2022-07-18T23:18:07.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94690" autoAdjust="0"/>
  </p:normalViewPr>
  <p:slideViewPr>
    <p:cSldViewPr showGuides="1">
      <p:cViewPr varScale="1">
        <p:scale>
          <a:sx n="56" d="100"/>
          <a:sy n="56" d="100"/>
        </p:scale>
        <p:origin x="80" y="3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11/25/2024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11/25/2024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11/25/2024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11/25/2024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11/25/2024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11/25/2024</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648761" y="629266"/>
            <a:ext cx="6186578" cy="1622321"/>
          </a:xfrm>
        </p:spPr>
        <p:txBody>
          <a:bodyPr vert="horz" lIns="91440" tIns="45720" rIns="91440" bIns="45720" rtlCol="0" anchor="t">
            <a:normAutofit/>
          </a:bodyPr>
          <a:lstStyle/>
          <a:p>
            <a:pPr defTabSz="457200"/>
            <a:r>
              <a:rPr lang="en-US" sz="4200" dirty="0">
                <a:solidFill>
                  <a:srgbClr val="EBEBEB"/>
                </a:solidFill>
              </a:rPr>
              <a:t>Chapter 18: Valuation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18</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Methods 1-6: Valuation of Public Traded Companies</a:t>
            </a:r>
          </a:p>
        </p:txBody>
      </p:sp>
      <p:sp>
        <p:nvSpPr>
          <p:cNvPr id="3" name="Content Placeholder 2">
            <a:extLst>
              <a:ext uri="{FF2B5EF4-FFF2-40B4-BE49-F238E27FC236}">
                <a16:creationId xmlns:a16="http://schemas.microsoft.com/office/drawing/2014/main" id="{D7F13851-C544-D114-7217-C954519A9A97}"/>
              </a:ext>
            </a:extLst>
          </p:cNvPr>
          <p:cNvSpPr>
            <a:spLocks noGrp="1"/>
          </p:cNvSpPr>
          <p:nvPr>
            <p:ph idx="1"/>
          </p:nvPr>
        </p:nvSpPr>
        <p:spPr>
          <a:xfrm>
            <a:off x="608012" y="2325016"/>
            <a:ext cx="8944211" cy="4195481"/>
          </a:xfrm>
        </p:spPr>
        <p:txBody>
          <a:bodyPr/>
          <a:lstStyle/>
          <a:p>
            <a:r>
              <a:rPr lang="en-US" sz="1400" b="1" dirty="0"/>
              <a:t>Method 3: Dividend Discount Model (DDM) – HYATT CORPORATION</a:t>
            </a:r>
          </a:p>
          <a:p>
            <a:endParaRPr lang="en-US" dirty="0"/>
          </a:p>
        </p:txBody>
      </p:sp>
      <p:pic>
        <p:nvPicPr>
          <p:cNvPr id="2" name="Picture 1">
            <a:extLst>
              <a:ext uri="{FF2B5EF4-FFF2-40B4-BE49-F238E27FC236}">
                <a16:creationId xmlns:a16="http://schemas.microsoft.com/office/drawing/2014/main" id="{57BAC518-4B6A-189A-812C-0CD9DB43F165}"/>
              </a:ext>
            </a:extLst>
          </p:cNvPr>
          <p:cNvPicPr>
            <a:picLocks noChangeAspect="1"/>
          </p:cNvPicPr>
          <p:nvPr/>
        </p:nvPicPr>
        <p:blipFill>
          <a:blip r:embed="rId2"/>
          <a:stretch>
            <a:fillRect/>
          </a:stretch>
        </p:blipFill>
        <p:spPr>
          <a:xfrm>
            <a:off x="1076742" y="3054430"/>
            <a:ext cx="9965842" cy="1822369"/>
          </a:xfrm>
          <a:prstGeom prst="rect">
            <a:avLst/>
          </a:prstGeom>
        </p:spPr>
      </p:pic>
    </p:spTree>
    <p:extLst>
      <p:ext uri="{BB962C8B-B14F-4D97-AF65-F5344CB8AC3E}">
        <p14:creationId xmlns:p14="http://schemas.microsoft.com/office/powerpoint/2010/main" val="197915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Methods 1-6: Valuation of Public Traded Companies</a:t>
            </a:r>
          </a:p>
        </p:txBody>
      </p:sp>
      <p:pic>
        <p:nvPicPr>
          <p:cNvPr id="2" name="Picture 1">
            <a:extLst>
              <a:ext uri="{FF2B5EF4-FFF2-40B4-BE49-F238E27FC236}">
                <a16:creationId xmlns:a16="http://schemas.microsoft.com/office/drawing/2014/main" id="{4AA0CB1C-DC22-9B20-1331-939B5AC16CBB}"/>
              </a:ext>
            </a:extLst>
          </p:cNvPr>
          <p:cNvPicPr>
            <a:picLocks noChangeAspect="1"/>
          </p:cNvPicPr>
          <p:nvPr/>
        </p:nvPicPr>
        <p:blipFill>
          <a:blip r:embed="rId2"/>
          <a:stretch>
            <a:fillRect/>
          </a:stretch>
        </p:blipFill>
        <p:spPr>
          <a:xfrm>
            <a:off x="655637" y="2853408"/>
            <a:ext cx="10877550" cy="3771900"/>
          </a:xfrm>
          <a:prstGeom prst="rect">
            <a:avLst/>
          </a:prstGeom>
        </p:spPr>
      </p:pic>
      <p:sp>
        <p:nvSpPr>
          <p:cNvPr id="5" name="Content Placeholder 4">
            <a:extLst>
              <a:ext uri="{FF2B5EF4-FFF2-40B4-BE49-F238E27FC236}">
                <a16:creationId xmlns:a16="http://schemas.microsoft.com/office/drawing/2014/main" id="{18F31DD6-A7C4-9801-9259-E9A830070174}"/>
              </a:ext>
            </a:extLst>
          </p:cNvPr>
          <p:cNvSpPr>
            <a:spLocks noGrp="1"/>
          </p:cNvSpPr>
          <p:nvPr>
            <p:ph idx="1"/>
          </p:nvPr>
        </p:nvSpPr>
        <p:spPr>
          <a:xfrm>
            <a:off x="324939" y="2355150"/>
            <a:ext cx="10172987" cy="690281"/>
          </a:xfrm>
        </p:spPr>
        <p:txBody>
          <a:bodyPr/>
          <a:lstStyle/>
          <a:p>
            <a:r>
              <a:rPr lang="en-US" sz="2000" b="1" dirty="0"/>
              <a:t>Method 4: Using Industry Trading EBITDA Multiples– HYATT CORPORATION</a:t>
            </a:r>
          </a:p>
        </p:txBody>
      </p:sp>
    </p:spTree>
    <p:extLst>
      <p:ext uri="{BB962C8B-B14F-4D97-AF65-F5344CB8AC3E}">
        <p14:creationId xmlns:p14="http://schemas.microsoft.com/office/powerpoint/2010/main" val="2925994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vert="horz" lIns="91440" tIns="45720" rIns="91440" bIns="45720" rtlCol="0" anchor="t">
            <a:normAutofit/>
          </a:bodyPr>
          <a:lstStyle/>
          <a:p>
            <a:pPr defTabSz="457200">
              <a:lnSpc>
                <a:spcPct val="90000"/>
              </a:lnSpc>
            </a:pPr>
            <a:r>
              <a:rPr lang="en-US" sz="3300" b="0" i="0" kern="1200">
                <a:solidFill>
                  <a:srgbClr val="EBEBEB"/>
                </a:solidFill>
                <a:latin typeface="+mj-lt"/>
                <a:ea typeface="+mj-ea"/>
                <a:cs typeface="+mj-cs"/>
              </a:rPr>
              <a:t>Methods 1-6: Valuation of Public Traded Companies</a:t>
            </a:r>
          </a:p>
        </p:txBody>
      </p:sp>
      <p:sp useBgFill="1">
        <p:nvSpPr>
          <p:cNvPr id="72" name="Freeform: Shape 71">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A89ED81D-221A-7F41-06D0-84B43E9BFD17}"/>
              </a:ext>
            </a:extLst>
          </p:cNvPr>
          <p:cNvPicPr>
            <a:picLocks noChangeAspect="1"/>
          </p:cNvPicPr>
          <p:nvPr/>
        </p:nvPicPr>
        <p:blipFill>
          <a:blip r:embed="rId2"/>
          <a:stretch>
            <a:fillRect/>
          </a:stretch>
        </p:blipFill>
        <p:spPr>
          <a:xfrm>
            <a:off x="760412" y="2895600"/>
            <a:ext cx="8763000" cy="3750006"/>
          </a:xfrm>
          <a:prstGeom prst="rect">
            <a:avLst/>
          </a:prstGeom>
          <a:effectLst/>
        </p:spPr>
      </p:pic>
      <p:sp>
        <p:nvSpPr>
          <p:cNvPr id="3" name="Content Placeholder 4">
            <a:extLst>
              <a:ext uri="{FF2B5EF4-FFF2-40B4-BE49-F238E27FC236}">
                <a16:creationId xmlns:a16="http://schemas.microsoft.com/office/drawing/2014/main" id="{43EFA57F-8F02-5D34-945B-7E3ACDF00602}"/>
              </a:ext>
            </a:extLst>
          </p:cNvPr>
          <p:cNvSpPr>
            <a:spLocks noGrp="1"/>
          </p:cNvSpPr>
          <p:nvPr>
            <p:ph idx="1"/>
          </p:nvPr>
        </p:nvSpPr>
        <p:spPr>
          <a:xfrm>
            <a:off x="324939" y="2355150"/>
            <a:ext cx="10172987" cy="690281"/>
          </a:xfrm>
        </p:spPr>
        <p:txBody>
          <a:bodyPr/>
          <a:lstStyle/>
          <a:p>
            <a:r>
              <a:rPr lang="en-US" sz="2000" b="1" dirty="0"/>
              <a:t>Method 5 Using Industry Acquisition EBITDA Multiples– HYATT CORPORATION</a:t>
            </a:r>
          </a:p>
        </p:txBody>
      </p:sp>
    </p:spTree>
    <p:extLst>
      <p:ext uri="{BB962C8B-B14F-4D97-AF65-F5344CB8AC3E}">
        <p14:creationId xmlns:p14="http://schemas.microsoft.com/office/powerpoint/2010/main" val="1350833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Methods 1-6: Valuation of Public Traded Companies</a:t>
            </a:r>
          </a:p>
        </p:txBody>
      </p:sp>
      <p:sp>
        <p:nvSpPr>
          <p:cNvPr id="14" name="Content Placeholder 13"/>
          <p:cNvSpPr>
            <a:spLocks noGrp="1"/>
          </p:cNvSpPr>
          <p:nvPr>
            <p:ph idx="1"/>
          </p:nvPr>
        </p:nvSpPr>
        <p:spPr>
          <a:xfrm>
            <a:off x="660854" y="2851397"/>
            <a:ext cx="10459861" cy="2787403"/>
          </a:xfrm>
        </p:spPr>
        <p:txBody>
          <a:bodyPr>
            <a:normAutofit/>
          </a:bodyPr>
          <a:lstStyle/>
          <a:p>
            <a:pPr marL="0" indent="0">
              <a:lnSpc>
                <a:spcPct val="90000"/>
              </a:lnSpc>
              <a:buNone/>
            </a:pPr>
            <a:r>
              <a:rPr lang="en-US" sz="1400" b="1" dirty="0"/>
              <a:t>Method 6: Using the Discount Cash Flow Method (DCF)</a:t>
            </a:r>
            <a:r>
              <a:rPr lang="en-US" sz="1400" dirty="0"/>
              <a:t>	</a:t>
            </a:r>
          </a:p>
          <a:p>
            <a:pPr>
              <a:lnSpc>
                <a:spcPct val="90000"/>
              </a:lnSpc>
            </a:pPr>
            <a:r>
              <a:rPr lang="en-US" sz="1400" dirty="0"/>
              <a:t>To value the company using the DCF method the analyst needs to derive the following four items:</a:t>
            </a:r>
          </a:p>
          <a:p>
            <a:pPr>
              <a:lnSpc>
                <a:spcPct val="90000"/>
              </a:lnSpc>
            </a:pPr>
            <a:r>
              <a:rPr lang="en-US" sz="1400" dirty="0"/>
              <a:t>Setting up a stream of cash flows</a:t>
            </a:r>
          </a:p>
          <a:p>
            <a:pPr>
              <a:lnSpc>
                <a:spcPct val="90000"/>
              </a:lnSpc>
            </a:pPr>
            <a:r>
              <a:rPr lang="en-US" sz="1400" dirty="0"/>
              <a:t>Identifying an exit year</a:t>
            </a:r>
          </a:p>
          <a:p>
            <a:pPr>
              <a:lnSpc>
                <a:spcPct val="90000"/>
              </a:lnSpc>
            </a:pPr>
            <a:r>
              <a:rPr lang="en-US" sz="1400" dirty="0"/>
              <a:t>Calculating the value at exit year (terminal value)</a:t>
            </a:r>
          </a:p>
          <a:p>
            <a:pPr>
              <a:lnSpc>
                <a:spcPct val="90000"/>
              </a:lnSpc>
            </a:pPr>
            <a:r>
              <a:rPr lang="en-US" sz="1400" dirty="0"/>
              <a:t>Using the appropriate discount rate to value the present value of the firm</a:t>
            </a:r>
          </a:p>
          <a:p>
            <a:pPr>
              <a:lnSpc>
                <a:spcPct val="90000"/>
              </a:lnSpc>
            </a:pPr>
            <a:endParaRPr lang="en-US" sz="1100" dirty="0"/>
          </a:p>
        </p:txBody>
      </p:sp>
    </p:spTree>
    <p:extLst>
      <p:ext uri="{BB962C8B-B14F-4D97-AF65-F5344CB8AC3E}">
        <p14:creationId xmlns:p14="http://schemas.microsoft.com/office/powerpoint/2010/main" val="318799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pPr>
              <a:lnSpc>
                <a:spcPct val="90000"/>
              </a:lnSpc>
            </a:pPr>
            <a:r>
              <a:rPr lang="en-US" sz="3300" b="1">
                <a:solidFill>
                  <a:srgbClr val="EBEBEB"/>
                </a:solidFill>
              </a:rPr>
              <a:t>Methods 1-6: Valuation of Public Traded Companies</a:t>
            </a:r>
          </a:p>
        </p:txBody>
      </p:sp>
      <p:sp useBgFill="1">
        <p:nvSpPr>
          <p:cNvPr id="49" name="Freeform: Shape 48">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28902B8B-DF40-634D-5A69-B4A26A344F25}"/>
              </a:ext>
            </a:extLst>
          </p:cNvPr>
          <p:cNvPicPr>
            <a:picLocks noChangeAspect="1"/>
          </p:cNvPicPr>
          <p:nvPr/>
        </p:nvPicPr>
        <p:blipFill>
          <a:blip r:embed="rId2"/>
          <a:stretch>
            <a:fillRect/>
          </a:stretch>
        </p:blipFill>
        <p:spPr>
          <a:xfrm>
            <a:off x="2970212" y="2340256"/>
            <a:ext cx="8493651" cy="4276485"/>
          </a:xfrm>
          <a:prstGeom prst="rect">
            <a:avLst/>
          </a:prstGeom>
          <a:effectLst/>
        </p:spPr>
      </p:pic>
      <p:sp>
        <p:nvSpPr>
          <p:cNvPr id="6" name="Content Placeholder 2">
            <a:extLst>
              <a:ext uri="{FF2B5EF4-FFF2-40B4-BE49-F238E27FC236}">
                <a16:creationId xmlns:a16="http://schemas.microsoft.com/office/drawing/2014/main" id="{6C764F0D-5C71-B5D8-0330-4D9ECEB809FD}"/>
              </a:ext>
            </a:extLst>
          </p:cNvPr>
          <p:cNvSpPr>
            <a:spLocks noGrp="1"/>
          </p:cNvSpPr>
          <p:nvPr>
            <p:ph idx="1"/>
          </p:nvPr>
        </p:nvSpPr>
        <p:spPr>
          <a:xfrm>
            <a:off x="608013" y="2325016"/>
            <a:ext cx="2133600" cy="4195481"/>
          </a:xfrm>
        </p:spPr>
        <p:txBody>
          <a:bodyPr/>
          <a:lstStyle/>
          <a:p>
            <a:r>
              <a:rPr lang="en-US" sz="1400" b="1" dirty="0"/>
              <a:t>Method 6: Discount Cash Flow (DCF) – </a:t>
            </a:r>
          </a:p>
          <a:p>
            <a:r>
              <a:rPr lang="en-US" sz="1400" b="1" dirty="0"/>
              <a:t>HYATT CORPORATION</a:t>
            </a:r>
          </a:p>
          <a:p>
            <a:endParaRPr lang="en-US" dirty="0"/>
          </a:p>
        </p:txBody>
      </p:sp>
    </p:spTree>
    <p:extLst>
      <p:ext uri="{BB962C8B-B14F-4D97-AF65-F5344CB8AC3E}">
        <p14:creationId xmlns:p14="http://schemas.microsoft.com/office/powerpoint/2010/main" val="1515212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Method 7: Using the Leveraged Buyout Model (LBO) Method</a:t>
            </a:r>
          </a:p>
        </p:txBody>
      </p:sp>
      <p:sp>
        <p:nvSpPr>
          <p:cNvPr id="14" name="Content Placeholder 13"/>
          <p:cNvSpPr>
            <a:spLocks noGrp="1"/>
          </p:cNvSpPr>
          <p:nvPr>
            <p:ph idx="1"/>
          </p:nvPr>
        </p:nvSpPr>
        <p:spPr>
          <a:xfrm>
            <a:off x="1103024" y="2763521"/>
            <a:ext cx="9791988" cy="2875280"/>
          </a:xfrm>
        </p:spPr>
        <p:txBody>
          <a:bodyPr>
            <a:normAutofit/>
          </a:bodyPr>
          <a:lstStyle/>
          <a:p>
            <a:pPr marL="0" indent="0">
              <a:lnSpc>
                <a:spcPct val="90000"/>
              </a:lnSpc>
              <a:buNone/>
            </a:pPr>
            <a:r>
              <a:rPr lang="en-US" sz="1400" b="1" dirty="0"/>
              <a:t>While the DCF analysis is used for determining today’s value of the company based on future cash flows, the value of the company using this LBO method is determined based on investor expectation, which means return determines the acquisition price of the firm.</a:t>
            </a:r>
          </a:p>
          <a:p>
            <a:pPr>
              <a:lnSpc>
                <a:spcPct val="90000"/>
              </a:lnSpc>
            </a:pPr>
            <a:r>
              <a:rPr lang="en-US" sz="1400" dirty="0"/>
              <a:t>Building the Transactions Sources and Uses</a:t>
            </a:r>
          </a:p>
          <a:p>
            <a:pPr>
              <a:lnSpc>
                <a:spcPct val="90000"/>
              </a:lnSpc>
            </a:pPr>
            <a:r>
              <a:rPr lang="en-US" sz="1400" dirty="0"/>
              <a:t>Setting up the Debt Schedules</a:t>
            </a:r>
          </a:p>
          <a:p>
            <a:pPr>
              <a:lnSpc>
                <a:spcPct val="90000"/>
              </a:lnSpc>
            </a:pPr>
            <a:r>
              <a:rPr lang="en-US" sz="1400" dirty="0"/>
              <a:t>Calculating the Expected Equity Return</a:t>
            </a:r>
          </a:p>
          <a:p>
            <a:pPr>
              <a:lnSpc>
                <a:spcPct val="90000"/>
              </a:lnSpc>
            </a:pPr>
            <a:r>
              <a:rPr lang="en-US" sz="1400" dirty="0"/>
              <a:t>Running Projections</a:t>
            </a:r>
          </a:p>
          <a:p>
            <a:pPr>
              <a:lnSpc>
                <a:spcPct val="90000"/>
              </a:lnSpc>
            </a:pPr>
            <a:r>
              <a:rPr lang="en-US" sz="1400" dirty="0"/>
              <a:t>Determining the Terminal Value</a:t>
            </a:r>
          </a:p>
          <a:p>
            <a:pPr>
              <a:lnSpc>
                <a:spcPct val="90000"/>
              </a:lnSpc>
            </a:pPr>
            <a:r>
              <a:rPr lang="en-US" sz="1400" dirty="0"/>
              <a:t>Determining the Value of the Firm</a:t>
            </a:r>
          </a:p>
          <a:p>
            <a:pPr>
              <a:lnSpc>
                <a:spcPct val="90000"/>
              </a:lnSpc>
            </a:pPr>
            <a:endParaRPr lang="en-US" sz="1400" dirty="0"/>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3830541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9" name="Picture 5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1" name="Oval 6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3" name="Picture 6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65" name="Picture 6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7" name="Rectangle 6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68">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98143" y="1325880"/>
            <a:ext cx="3343149" cy="3066507"/>
          </a:xfrm>
        </p:spPr>
        <p:txBody>
          <a:bodyPr vert="horz" lIns="91440" tIns="45720" rIns="91440" bIns="45720" rtlCol="0" anchor="b">
            <a:normAutofit/>
          </a:bodyPr>
          <a:lstStyle/>
          <a:p>
            <a:pPr defTabSz="457200">
              <a:lnSpc>
                <a:spcPct val="90000"/>
              </a:lnSpc>
            </a:pPr>
            <a:r>
              <a:rPr lang="en-US" sz="3300" b="0" i="0" kern="1200">
                <a:solidFill>
                  <a:srgbClr val="EBEBEB"/>
                </a:solidFill>
                <a:latin typeface="+mj-lt"/>
                <a:ea typeface="+mj-ea"/>
                <a:cs typeface="+mj-cs"/>
              </a:rPr>
              <a:t>Method 7: Using the Leveraged Buyout Model (LBO) Method</a:t>
            </a:r>
          </a:p>
        </p:txBody>
      </p:sp>
      <p:sp useBgFill="1">
        <p:nvSpPr>
          <p:cNvPr id="71" name="Rectangle 70">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48" y="639905"/>
            <a:ext cx="6913863"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a:extLst>
              <a:ext uri="{FF2B5EF4-FFF2-40B4-BE49-F238E27FC236}">
                <a16:creationId xmlns:a16="http://schemas.microsoft.com/office/drawing/2014/main" id="{0615BA17-2746-08E4-954C-31499C6EDF52}"/>
              </a:ext>
            </a:extLst>
          </p:cNvPr>
          <p:cNvPicPr>
            <a:picLocks noChangeAspect="1"/>
          </p:cNvPicPr>
          <p:nvPr/>
        </p:nvPicPr>
        <p:blipFill>
          <a:blip r:embed="rId6"/>
          <a:stretch>
            <a:fillRect/>
          </a:stretch>
        </p:blipFill>
        <p:spPr>
          <a:xfrm>
            <a:off x="722097" y="823783"/>
            <a:ext cx="6743164" cy="5210432"/>
          </a:xfrm>
          <a:prstGeom prst="rect">
            <a:avLst/>
          </a:prstGeom>
          <a:effectLst/>
        </p:spPr>
      </p:pic>
    </p:spTree>
    <p:extLst>
      <p:ext uri="{BB962C8B-B14F-4D97-AF65-F5344CB8AC3E}">
        <p14:creationId xmlns:p14="http://schemas.microsoft.com/office/powerpoint/2010/main" val="127110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pPr>
              <a:lnSpc>
                <a:spcPct val="90000"/>
              </a:lnSpc>
            </a:pPr>
            <a:r>
              <a:rPr lang="en-US" sz="2900" b="1" dirty="0">
                <a:solidFill>
                  <a:srgbClr val="FFFFFF"/>
                </a:solidFill>
              </a:rPr>
              <a:t>Methods 1-7 - Summary:</a:t>
            </a:r>
            <a:br>
              <a:rPr lang="en-US" sz="2900" b="1" dirty="0">
                <a:solidFill>
                  <a:srgbClr val="FFFFFF"/>
                </a:solidFill>
              </a:rPr>
            </a:br>
            <a:br>
              <a:rPr lang="en-US" sz="2900" b="1" dirty="0">
                <a:solidFill>
                  <a:srgbClr val="FFFFFF"/>
                </a:solidFill>
              </a:rPr>
            </a:br>
            <a:endParaRPr lang="en-US" sz="2900" b="1" dirty="0">
              <a:solidFill>
                <a:srgbClr val="FFFFFF"/>
              </a:solidFill>
            </a:endParaRPr>
          </a:p>
        </p:txBody>
      </p:sp>
      <p:sp>
        <p:nvSpPr>
          <p:cNvPr id="14" name="Content Placeholder 13"/>
          <p:cNvSpPr>
            <a:spLocks noGrp="1"/>
          </p:cNvSpPr>
          <p:nvPr>
            <p:ph idx="1"/>
          </p:nvPr>
        </p:nvSpPr>
        <p:spPr>
          <a:xfrm>
            <a:off x="303212" y="2259693"/>
            <a:ext cx="6781800" cy="228600"/>
          </a:xfrm>
        </p:spPr>
        <p:txBody>
          <a:bodyPr>
            <a:normAutofit fontScale="85000" lnSpcReduction="20000"/>
          </a:bodyPr>
          <a:lstStyle/>
          <a:p>
            <a:pPr>
              <a:lnSpc>
                <a:spcPct val="90000"/>
              </a:lnSpc>
            </a:pPr>
            <a:r>
              <a:rPr lang="en-US" sz="1400" b="1" dirty="0">
                <a:highlight>
                  <a:srgbClr val="FFFF00"/>
                </a:highlight>
              </a:rPr>
              <a:t>Putting All the Values Together</a:t>
            </a:r>
          </a:p>
          <a:p>
            <a:pPr>
              <a:lnSpc>
                <a:spcPct val="90000"/>
              </a:lnSpc>
            </a:pPr>
            <a:endParaRPr lang="en-US" sz="1200" dirty="0"/>
          </a:p>
          <a:p>
            <a:pPr>
              <a:lnSpc>
                <a:spcPct val="90000"/>
              </a:lnSpc>
            </a:pPr>
            <a:endParaRPr lang="en-US" sz="1200" dirty="0"/>
          </a:p>
          <a:p>
            <a:pPr>
              <a:lnSpc>
                <a:spcPct val="90000"/>
              </a:lnSpc>
            </a:pPr>
            <a:endParaRPr lang="en-US" sz="1200" dirty="0"/>
          </a:p>
        </p:txBody>
      </p:sp>
      <p:pic>
        <p:nvPicPr>
          <p:cNvPr id="2" name="Picture 1">
            <a:extLst>
              <a:ext uri="{FF2B5EF4-FFF2-40B4-BE49-F238E27FC236}">
                <a16:creationId xmlns:a16="http://schemas.microsoft.com/office/drawing/2014/main" id="{DE5A9B75-1FC6-B0C1-D013-B4B0155AA0D4}"/>
              </a:ext>
            </a:extLst>
          </p:cNvPr>
          <p:cNvPicPr>
            <a:picLocks noChangeAspect="1"/>
          </p:cNvPicPr>
          <p:nvPr/>
        </p:nvPicPr>
        <p:blipFill>
          <a:blip r:embed="rId2"/>
          <a:stretch>
            <a:fillRect/>
          </a:stretch>
        </p:blipFill>
        <p:spPr>
          <a:xfrm>
            <a:off x="684211" y="2692606"/>
            <a:ext cx="11308743" cy="3403393"/>
          </a:xfrm>
          <a:prstGeom prst="rect">
            <a:avLst/>
          </a:prstGeom>
        </p:spPr>
      </p:pic>
    </p:spTree>
    <p:extLst>
      <p:ext uri="{BB962C8B-B14F-4D97-AF65-F5344CB8AC3E}">
        <p14:creationId xmlns:p14="http://schemas.microsoft.com/office/powerpoint/2010/main" val="1291768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4000" b="1" dirty="0"/>
              <a:t>Valuation of Private Companies</a:t>
            </a:r>
            <a:r>
              <a:rPr lang="en-US" sz="1400" dirty="0"/>
              <a:t> </a:t>
            </a:r>
            <a:r>
              <a:rPr lang="en-US" sz="2400" dirty="0"/>
              <a:t>Applying Methods 6-8</a:t>
            </a:r>
          </a:p>
        </p:txBody>
      </p:sp>
    </p:spTree>
    <p:extLst>
      <p:ext uri="{BB962C8B-B14F-4D97-AF65-F5344CB8AC3E}">
        <p14:creationId xmlns:p14="http://schemas.microsoft.com/office/powerpoint/2010/main" val="2397064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Method 6: Discount Cash Flow Method (DCF)</a:t>
            </a:r>
            <a:br>
              <a:rPr lang="en-US" b="1" dirty="0">
                <a:solidFill>
                  <a:srgbClr val="FFFFFF"/>
                </a:solidFill>
              </a:rPr>
            </a:br>
            <a:endParaRPr lang="en-US" b="1" dirty="0">
              <a:solidFill>
                <a:srgbClr val="FFFFFF"/>
              </a:solidFill>
            </a:endParaRP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dirty="0"/>
              <a:t>One of the most effective ways to value a private company is to dive into the company’s projections and change the assumptions based on the investor’s view of how the revenue will grow and at what cost.</a:t>
            </a:r>
          </a:p>
          <a:p>
            <a:pPr>
              <a:lnSpc>
                <a:spcPct val="90000"/>
              </a:lnSpc>
            </a:pPr>
            <a:r>
              <a:rPr lang="en-US" sz="1400" dirty="0"/>
              <a:t>Since there is no stock price that trades, which gives the investor a direct indication of what the company is worth (market value), an important method used by professionals is the discount cash flow (DCF) method, which measures the company’s intrinsic value.</a:t>
            </a:r>
          </a:p>
          <a:p>
            <a:pPr>
              <a:lnSpc>
                <a:spcPct val="90000"/>
              </a:lnSpc>
            </a:pPr>
            <a:r>
              <a:rPr lang="en-US" sz="1400" dirty="0"/>
              <a:t>The conduction of this method is to calculate the first the equity cash flows, identify the exit year, estimate the terminal value in the exit year, and use the expected equity return as the discount rate. </a:t>
            </a:r>
          </a:p>
          <a:p>
            <a:pPr>
              <a:lnSpc>
                <a:spcPct val="90000"/>
              </a:lnSpc>
            </a:pPr>
            <a:endParaRPr lang="en-US" sz="1500" dirty="0"/>
          </a:p>
        </p:txBody>
      </p:sp>
    </p:spTree>
    <p:extLst>
      <p:ext uri="{BB962C8B-B14F-4D97-AF65-F5344CB8AC3E}">
        <p14:creationId xmlns:p14="http://schemas.microsoft.com/office/powerpoint/2010/main" val="43852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Valuation Analysis Overview</a:t>
            </a:r>
          </a:p>
        </p:txBody>
      </p:sp>
      <p:sp>
        <p:nvSpPr>
          <p:cNvPr id="14" name="Content Placeholder 13"/>
          <p:cNvSpPr>
            <a:spLocks noGrp="1"/>
          </p:cNvSpPr>
          <p:nvPr>
            <p:ph idx="1"/>
          </p:nvPr>
        </p:nvSpPr>
        <p:spPr>
          <a:xfrm>
            <a:off x="379412" y="2667162"/>
            <a:ext cx="10820400" cy="3352638"/>
          </a:xfrm>
        </p:spPr>
        <p:txBody>
          <a:bodyPr>
            <a:noAutofit/>
          </a:bodyPr>
          <a:lstStyle/>
          <a:p>
            <a:pPr marL="0" indent="0">
              <a:lnSpc>
                <a:spcPct val="90000"/>
              </a:lnSpc>
              <a:buNone/>
            </a:pPr>
            <a:r>
              <a:rPr lang="en-US" sz="1400" b="1" dirty="0"/>
              <a:t>The chapter will introduce the following eight methods of valuating the company’s enterprise value:</a:t>
            </a:r>
          </a:p>
          <a:p>
            <a:pPr>
              <a:lnSpc>
                <a:spcPct val="90000"/>
              </a:lnSpc>
            </a:pPr>
            <a:r>
              <a:rPr lang="en-US" sz="1400" dirty="0"/>
              <a:t>Method 1: Using the current stock price as a basis of valuation</a:t>
            </a:r>
          </a:p>
          <a:p>
            <a:pPr>
              <a:lnSpc>
                <a:spcPct val="90000"/>
              </a:lnSpc>
            </a:pPr>
            <a:r>
              <a:rPr lang="en-US" sz="1400" dirty="0"/>
              <a:t>Method 2: Intrinsic value and capital asset pricing model (CAPM)</a:t>
            </a:r>
          </a:p>
          <a:p>
            <a:pPr>
              <a:lnSpc>
                <a:spcPct val="90000"/>
              </a:lnSpc>
            </a:pPr>
            <a:r>
              <a:rPr lang="en-US" sz="1400" dirty="0"/>
              <a:t>Method 3: Dividend discount model (DDM)</a:t>
            </a:r>
          </a:p>
          <a:p>
            <a:pPr>
              <a:lnSpc>
                <a:spcPct val="90000"/>
              </a:lnSpc>
            </a:pPr>
            <a:r>
              <a:rPr lang="en-US" sz="1400" dirty="0"/>
              <a:t>Method 4: Comparable method using trading EBITDA multiples</a:t>
            </a:r>
          </a:p>
          <a:p>
            <a:pPr>
              <a:lnSpc>
                <a:spcPct val="90000"/>
              </a:lnSpc>
            </a:pPr>
            <a:r>
              <a:rPr lang="en-US" sz="1400" dirty="0"/>
              <a:t>Method 5: Comparable method using acquisition EBITDA multiples</a:t>
            </a:r>
          </a:p>
          <a:p>
            <a:pPr>
              <a:lnSpc>
                <a:spcPct val="90000"/>
              </a:lnSpc>
            </a:pPr>
            <a:r>
              <a:rPr lang="en-US" sz="1400" dirty="0"/>
              <a:t>Method 6: Discount cash flow method (DCF)</a:t>
            </a:r>
          </a:p>
          <a:p>
            <a:pPr>
              <a:lnSpc>
                <a:spcPct val="90000"/>
              </a:lnSpc>
            </a:pPr>
            <a:r>
              <a:rPr lang="en-US" sz="1400" dirty="0"/>
              <a:t>Method 7: Leveraged buyout private equity expectation model (LBO)</a:t>
            </a:r>
          </a:p>
          <a:p>
            <a:pPr>
              <a:lnSpc>
                <a:spcPct val="90000"/>
              </a:lnSpc>
            </a:pPr>
            <a:r>
              <a:rPr lang="en-US" sz="1400" dirty="0"/>
              <a:t>Method 8: Black-Scholes option pricing model </a:t>
            </a:r>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200" b="1">
                <a:solidFill>
                  <a:srgbClr val="EBEBEB"/>
                </a:solidFill>
              </a:rPr>
              <a:t>Method 6: Discount Cash Flow Method (DCF)</a:t>
            </a:r>
            <a:br>
              <a:rPr lang="en-US" sz="2200" b="1">
                <a:solidFill>
                  <a:srgbClr val="EBEBEB"/>
                </a:solidFill>
              </a:rPr>
            </a:br>
            <a:endParaRPr lang="en-US" sz="2200" b="1">
              <a:solidFill>
                <a:srgbClr val="EBEBEB"/>
              </a:solidFill>
            </a:endParaRPr>
          </a:p>
        </p:txBody>
      </p:sp>
      <p:sp>
        <p:nvSpPr>
          <p:cNvPr id="34"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3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8" name="Rectangle 3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AF9B3265-EBCC-24C3-41CA-6986E6D6CEBE}"/>
              </a:ext>
            </a:extLst>
          </p:cNvPr>
          <p:cNvPicPr>
            <a:picLocks noChangeAspect="1"/>
          </p:cNvPicPr>
          <p:nvPr/>
        </p:nvPicPr>
        <p:blipFill>
          <a:blip r:embed="rId2"/>
          <a:stretch>
            <a:fillRect/>
          </a:stretch>
        </p:blipFill>
        <p:spPr>
          <a:xfrm>
            <a:off x="4688554" y="781188"/>
            <a:ext cx="6927515" cy="5924411"/>
          </a:xfrm>
          <a:prstGeom prst="rect">
            <a:avLst/>
          </a:prstGeom>
        </p:spPr>
      </p:pic>
    </p:spTree>
    <p:extLst>
      <p:ext uri="{BB962C8B-B14F-4D97-AF65-F5344CB8AC3E}">
        <p14:creationId xmlns:p14="http://schemas.microsoft.com/office/powerpoint/2010/main" val="3556709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200" b="1" dirty="0">
                <a:solidFill>
                  <a:srgbClr val="EBEBEB"/>
                </a:solidFill>
              </a:rPr>
              <a:t>Method 7: Leveraged Buyout (LBO) Method for Private Companies</a:t>
            </a:r>
          </a:p>
        </p:txBody>
      </p:sp>
      <p:sp>
        <p:nvSpPr>
          <p:cNvPr id="34"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8" name="Rectangle 3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CA79C41B-9A9C-14A8-BD26-BB416B240FE1}"/>
              </a:ext>
            </a:extLst>
          </p:cNvPr>
          <p:cNvPicPr>
            <a:picLocks noChangeAspect="1"/>
          </p:cNvPicPr>
          <p:nvPr/>
        </p:nvPicPr>
        <p:blipFill>
          <a:blip r:embed="rId2"/>
          <a:stretch>
            <a:fillRect/>
          </a:stretch>
        </p:blipFill>
        <p:spPr>
          <a:xfrm>
            <a:off x="4745869" y="0"/>
            <a:ext cx="5449763" cy="6858000"/>
          </a:xfrm>
          <a:prstGeom prst="rect">
            <a:avLst/>
          </a:prstGeom>
        </p:spPr>
      </p:pic>
    </p:spTree>
    <p:extLst>
      <p:ext uri="{BB962C8B-B14F-4D97-AF65-F5344CB8AC3E}">
        <p14:creationId xmlns:p14="http://schemas.microsoft.com/office/powerpoint/2010/main" val="2868916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08701" y="59700"/>
            <a:ext cx="10017691" cy="1400530"/>
          </a:xfrm>
        </p:spPr>
        <p:txBody>
          <a:bodyPr anchor="ctr">
            <a:normAutofit/>
          </a:bodyPr>
          <a:lstStyle/>
          <a:p>
            <a:r>
              <a:rPr lang="en-US" b="1" dirty="0">
                <a:solidFill>
                  <a:srgbClr val="FFFFFF"/>
                </a:solidFill>
              </a:rPr>
              <a:t>Method 8: Valuation of Distress Firms</a:t>
            </a:r>
          </a:p>
        </p:txBody>
      </p:sp>
      <p:sp>
        <p:nvSpPr>
          <p:cNvPr id="14" name="Content Placeholder 13"/>
          <p:cNvSpPr>
            <a:spLocks noGrp="1"/>
          </p:cNvSpPr>
          <p:nvPr>
            <p:ph idx="1"/>
          </p:nvPr>
        </p:nvSpPr>
        <p:spPr>
          <a:xfrm>
            <a:off x="836612" y="2396727"/>
            <a:ext cx="9525000" cy="3775473"/>
          </a:xfrm>
        </p:spPr>
        <p:txBody>
          <a:bodyPr>
            <a:normAutofit/>
          </a:bodyPr>
          <a:lstStyle/>
          <a:p>
            <a:pPr marL="0" indent="0">
              <a:lnSpc>
                <a:spcPct val="90000"/>
              </a:lnSpc>
              <a:buNone/>
            </a:pPr>
            <a:r>
              <a:rPr lang="en-US" sz="1100" b="1" dirty="0"/>
              <a:t>Option Pricing Model Framework</a:t>
            </a:r>
          </a:p>
          <a:p>
            <a:pPr>
              <a:lnSpc>
                <a:spcPct val="90000"/>
              </a:lnSpc>
            </a:pPr>
            <a:r>
              <a:rPr lang="en-US" sz="1100" dirty="0"/>
              <a:t>In option pricing and specifically in call options the payoff formula or intrinsic value of the option is</a:t>
            </a:r>
          </a:p>
          <a:p>
            <a:pPr algn="ctr">
              <a:lnSpc>
                <a:spcPct val="90000"/>
              </a:lnSpc>
            </a:pPr>
            <a:r>
              <a:rPr lang="en-US" sz="1100" dirty="0"/>
              <a:t>	</a:t>
            </a:r>
            <a:r>
              <a:rPr lang="en-US" sz="1100" b="1" dirty="0">
                <a:solidFill>
                  <a:srgbClr val="FF0000"/>
                </a:solidFill>
              </a:rPr>
              <a:t>Option payoff = Max (0, S – X)</a:t>
            </a:r>
          </a:p>
          <a:p>
            <a:pPr>
              <a:lnSpc>
                <a:spcPct val="90000"/>
              </a:lnSpc>
            </a:pPr>
            <a:r>
              <a:rPr lang="en-US" sz="1100" dirty="0"/>
              <a:t>	where S is the stock price and X is the exercise price.</a:t>
            </a:r>
          </a:p>
          <a:p>
            <a:pPr>
              <a:lnSpc>
                <a:spcPct val="90000"/>
              </a:lnSpc>
            </a:pPr>
            <a:r>
              <a:rPr lang="en-US" sz="1100" dirty="0"/>
              <a:t>To calculate the enterprise value</a:t>
            </a:r>
          </a:p>
          <a:p>
            <a:pPr algn="ctr">
              <a:lnSpc>
                <a:spcPct val="90000"/>
              </a:lnSpc>
            </a:pPr>
            <a:r>
              <a:rPr lang="en-US" sz="1100" dirty="0"/>
              <a:t>	</a:t>
            </a:r>
            <a:r>
              <a:rPr lang="en-US" sz="1100" b="1" dirty="0">
                <a:solidFill>
                  <a:srgbClr val="FF0000"/>
                </a:solidFill>
              </a:rPr>
              <a:t>EV = E + D – C or EV = E + net D </a:t>
            </a:r>
          </a:p>
          <a:p>
            <a:pPr>
              <a:lnSpc>
                <a:spcPct val="90000"/>
              </a:lnSpc>
            </a:pPr>
            <a:r>
              <a:rPr lang="en-US" sz="1100" dirty="0"/>
              <a:t>	where EV is the enterprise value of the firm, E is the equity value, D is the debt and C is cash. The net D is referred to as debt minus cash implied that the current debt could be paid with cash on hand.</a:t>
            </a:r>
          </a:p>
          <a:p>
            <a:pPr>
              <a:lnSpc>
                <a:spcPct val="90000"/>
              </a:lnSpc>
            </a:pPr>
            <a:r>
              <a:rPr lang="en-US" sz="1100" dirty="0"/>
              <a:t>Solving for equity:</a:t>
            </a:r>
          </a:p>
          <a:p>
            <a:pPr algn="ctr">
              <a:lnSpc>
                <a:spcPct val="90000"/>
              </a:lnSpc>
            </a:pPr>
            <a:r>
              <a:rPr lang="en-US" sz="1100" dirty="0"/>
              <a:t>	</a:t>
            </a:r>
            <a:r>
              <a:rPr lang="en-US" sz="1100" b="1" dirty="0">
                <a:solidFill>
                  <a:srgbClr val="FF0000"/>
                </a:solidFill>
              </a:rPr>
              <a:t>E = EV – net D</a:t>
            </a:r>
          </a:p>
          <a:p>
            <a:pPr>
              <a:lnSpc>
                <a:spcPct val="90000"/>
              </a:lnSpc>
            </a:pPr>
            <a:r>
              <a:rPr lang="en-US" sz="1100" dirty="0"/>
              <a:t>	where E is the equity, EV is the enterprise value and net D is the net debt.</a:t>
            </a:r>
          </a:p>
          <a:p>
            <a:pPr>
              <a:lnSpc>
                <a:spcPct val="90000"/>
              </a:lnSpc>
            </a:pPr>
            <a:endParaRPr lang="en-US" sz="1100" dirty="0"/>
          </a:p>
        </p:txBody>
      </p:sp>
    </p:spTree>
    <p:extLst>
      <p:ext uri="{BB962C8B-B14F-4D97-AF65-F5344CB8AC3E}">
        <p14:creationId xmlns:p14="http://schemas.microsoft.com/office/powerpoint/2010/main" val="3016020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08701" y="59700"/>
            <a:ext cx="10017691" cy="1400530"/>
          </a:xfrm>
        </p:spPr>
        <p:txBody>
          <a:bodyPr anchor="ctr">
            <a:normAutofit/>
          </a:bodyPr>
          <a:lstStyle/>
          <a:p>
            <a:r>
              <a:rPr lang="en-US" b="1" dirty="0">
                <a:solidFill>
                  <a:srgbClr val="FFFFFF"/>
                </a:solidFill>
              </a:rPr>
              <a:t>Method 8: Valuation of Distress Firms</a:t>
            </a: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836612" y="2396727"/>
                <a:ext cx="9525000" cy="3775473"/>
              </a:xfrm>
            </p:spPr>
            <p:txBody>
              <a:bodyPr>
                <a:normAutofit/>
              </a:bodyPr>
              <a:lstStyle/>
              <a:p>
                <a:pPr marL="0" indent="0">
                  <a:lnSpc>
                    <a:spcPct val="90000"/>
                  </a:lnSpc>
                  <a:buNone/>
                </a:pPr>
                <a:r>
                  <a:rPr lang="en-US" sz="1400" b="1" dirty="0"/>
                  <a:t>Option Pricing Model Framework</a:t>
                </a:r>
              </a:p>
              <a:p>
                <a:pPr>
                  <a:lnSpc>
                    <a:spcPct val="90000"/>
                  </a:lnSpc>
                </a:pPr>
                <a:r>
                  <a:rPr lang="en-US" sz="1400" dirty="0"/>
                  <a:t>The Black-Scholes formula is</a:t>
                </a:r>
              </a:p>
              <a:p>
                <a:pPr algn="ctr">
                  <a:lnSpc>
                    <a:spcPct val="90000"/>
                  </a:lnSpc>
                </a:pPr>
                <a:r>
                  <a:rPr lang="en-US" sz="1400" b="1" dirty="0">
                    <a:solidFill>
                      <a:srgbClr val="FF0000"/>
                    </a:solidFill>
                  </a:rPr>
                  <a:t>C option payoff=Se^(−δ.t)  .N (d1)−Xe^(−i.t).N (d2)</a:t>
                </a:r>
              </a:p>
              <a:p>
                <a:pPr>
                  <a:lnSpc>
                    <a:spcPct val="90000"/>
                  </a:lnSpc>
                </a:pPr>
                <a:r>
                  <a:rPr lang="en-US" sz="1400" dirty="0"/>
                  <a:t>	where S is the stock price, δ is the dividend yield, t is time until expiration, X is the option exercise price, i is the risk-free interest rate, and N is the normal distribution.</a:t>
                </a:r>
              </a:p>
              <a:p>
                <a:pPr>
                  <a:lnSpc>
                    <a:spcPct val="90000"/>
                  </a:lnSpc>
                </a:pPr>
                <a:r>
                  <a:rPr lang="en-US" sz="1400" dirty="0"/>
                  <a:t>		</a:t>
                </a:r>
              </a:p>
              <a:p>
                <a:pPr algn="ctr">
                  <a:lnSpc>
                    <a:spcPct val="90000"/>
                  </a:lnSpc>
                </a:pPr>
                <a:r>
                  <a:rPr lang="en-US" sz="1400" b="1" dirty="0">
                    <a:solidFill>
                      <a:srgbClr val="FF0000"/>
                    </a:solidFill>
                  </a:rPr>
                  <a:t>	</a:t>
                </a:r>
                <a14:m>
                  <m:oMath xmlns:m="http://schemas.openxmlformats.org/officeDocument/2006/math">
                    <m:r>
                      <a:rPr lang="en-US" sz="1400" b="1" i="1" smtClean="0">
                        <a:solidFill>
                          <a:srgbClr val="FF0000"/>
                        </a:solidFill>
                        <a:latin typeface="Cambria Math" panose="02040503050406030204" pitchFamily="18" charset="0"/>
                      </a:rPr>
                      <m:t>𝒅</m:t>
                    </m:r>
                    <m:r>
                      <a:rPr lang="en-US" sz="1400" b="1" i="1" smtClean="0">
                        <a:solidFill>
                          <a:srgbClr val="FF0000"/>
                        </a:solidFill>
                        <a:latin typeface="Cambria Math" panose="02040503050406030204" pitchFamily="18" charset="0"/>
                      </a:rPr>
                      <m:t>𝟏</m:t>
                    </m:r>
                    <m:r>
                      <a:rPr lang="en-US" sz="1400" b="1" smtClean="0">
                        <a:solidFill>
                          <a:srgbClr val="FF0000"/>
                        </a:solidFill>
                        <a:latin typeface="Cambria Math" panose="02040503050406030204" pitchFamily="18" charset="0"/>
                      </a:rPr>
                      <m:t>=</m:t>
                    </m:r>
                    <m:f>
                      <m:fPr>
                        <m:ctrlPr>
                          <a:rPr lang="en-US" sz="1400" b="1" i="1">
                            <a:solidFill>
                              <a:srgbClr val="FF0000"/>
                            </a:solidFill>
                            <a:latin typeface="Cambria Math" panose="02040503050406030204" pitchFamily="18" charset="0"/>
                          </a:rPr>
                        </m:ctrlPr>
                      </m:fPr>
                      <m:num>
                        <m:d>
                          <m:dPr>
                            <m:begChr m:val="["/>
                            <m:endChr m:val="]"/>
                            <m:ctrlPr>
                              <a:rPr lang="en-US" sz="1400" b="1" i="1">
                                <a:solidFill>
                                  <a:srgbClr val="FF0000"/>
                                </a:solidFill>
                                <a:latin typeface="Cambria Math" panose="02040503050406030204" pitchFamily="18" charset="0"/>
                              </a:rPr>
                            </m:ctrlPr>
                          </m:dPr>
                          <m:e>
                            <m:func>
                              <m:funcPr>
                                <m:ctrlPr>
                                  <a:rPr lang="en-US" sz="1400" b="1" i="1">
                                    <a:solidFill>
                                      <a:srgbClr val="FF0000"/>
                                    </a:solidFill>
                                    <a:latin typeface="Cambria Math" panose="02040503050406030204" pitchFamily="18" charset="0"/>
                                  </a:rPr>
                                </m:ctrlPr>
                              </m:funcPr>
                              <m:fName>
                                <m:r>
                                  <a:rPr lang="en-US" sz="1400" b="1" i="1">
                                    <a:solidFill>
                                      <a:srgbClr val="FF0000"/>
                                    </a:solidFill>
                                    <a:latin typeface="Cambria Math" panose="02040503050406030204" pitchFamily="18" charset="0"/>
                                  </a:rPr>
                                  <m:t>𝒍𝒏</m:t>
                                </m:r>
                              </m:fName>
                              <m:e>
                                <m:d>
                                  <m:dPr>
                                    <m:ctrlPr>
                                      <a:rPr lang="en-US" sz="1400" b="1" i="1">
                                        <a:solidFill>
                                          <a:srgbClr val="FF0000"/>
                                        </a:solidFill>
                                        <a:latin typeface="Cambria Math" panose="02040503050406030204" pitchFamily="18" charset="0"/>
                                      </a:rPr>
                                    </m:ctrlPr>
                                  </m:dPr>
                                  <m:e>
                                    <m:f>
                                      <m:fPr>
                                        <m:ctrlPr>
                                          <a:rPr lang="en-US" sz="1400" b="1" i="1">
                                            <a:solidFill>
                                              <a:srgbClr val="FF0000"/>
                                            </a:solidFill>
                                            <a:latin typeface="Cambria Math" panose="02040503050406030204" pitchFamily="18" charset="0"/>
                                          </a:rPr>
                                        </m:ctrlPr>
                                      </m:fPr>
                                      <m:num>
                                        <m:r>
                                          <a:rPr lang="en-US" sz="1400" b="1" i="1">
                                            <a:solidFill>
                                              <a:srgbClr val="FF0000"/>
                                            </a:solidFill>
                                            <a:latin typeface="Cambria Math" panose="02040503050406030204" pitchFamily="18" charset="0"/>
                                          </a:rPr>
                                          <m:t>𝑺</m:t>
                                        </m:r>
                                      </m:num>
                                      <m:den>
                                        <m:r>
                                          <a:rPr lang="en-US" sz="1400" b="1" i="1">
                                            <a:solidFill>
                                              <a:srgbClr val="FF0000"/>
                                            </a:solidFill>
                                            <a:latin typeface="Cambria Math" panose="02040503050406030204" pitchFamily="18" charset="0"/>
                                          </a:rPr>
                                          <m:t>𝑿</m:t>
                                        </m:r>
                                      </m:den>
                                    </m:f>
                                  </m:e>
                                </m:d>
                                <m:r>
                                  <a:rPr lang="en-US" sz="1400" b="1">
                                    <a:solidFill>
                                      <a:srgbClr val="FF0000"/>
                                    </a:solidFill>
                                    <a:latin typeface="Cambria Math" panose="02040503050406030204" pitchFamily="18" charset="0"/>
                                  </a:rPr>
                                  <m:t>+</m:t>
                                </m:r>
                              </m:e>
                            </m:func>
                            <m:d>
                              <m:dPr>
                                <m:ctrlPr>
                                  <a:rPr lang="en-US" sz="1400" b="1" i="1">
                                    <a:solidFill>
                                      <a:srgbClr val="FF0000"/>
                                    </a:solidFill>
                                    <a:latin typeface="Cambria Math" panose="02040503050406030204" pitchFamily="18" charset="0"/>
                                  </a:rPr>
                                </m:ctrlPr>
                              </m:dPr>
                              <m:e>
                                <m:r>
                                  <a:rPr lang="en-US" sz="1400" b="1">
                                    <a:solidFill>
                                      <a:srgbClr val="FF0000"/>
                                    </a:solidFill>
                                    <a:latin typeface="Cambria Math" panose="02040503050406030204" pitchFamily="18" charset="0"/>
                                  </a:rPr>
                                  <m:t> </m:t>
                                </m:r>
                                <m:r>
                                  <a:rPr lang="en-US" sz="1400" b="1" i="1">
                                    <a:solidFill>
                                      <a:srgbClr val="FF0000"/>
                                    </a:solidFill>
                                    <a:latin typeface="Cambria Math" panose="02040503050406030204" pitchFamily="18" charset="0"/>
                                  </a:rPr>
                                  <m:t>𝒊</m:t>
                                </m:r>
                                <m:r>
                                  <a:rPr lang="en-US" sz="1400" b="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𝜹</m:t>
                                </m:r>
                                <m:r>
                                  <a:rPr lang="en-US" sz="1400" b="1">
                                    <a:solidFill>
                                      <a:srgbClr val="FF0000"/>
                                    </a:solidFill>
                                    <a:latin typeface="Cambria Math" panose="02040503050406030204" pitchFamily="18" charset="0"/>
                                  </a:rPr>
                                  <m:t>+</m:t>
                                </m:r>
                                <m:f>
                                  <m:fPr>
                                    <m:ctrlPr>
                                      <a:rPr lang="en-US" sz="1400" b="1" i="1">
                                        <a:solidFill>
                                          <a:srgbClr val="FF0000"/>
                                        </a:solidFill>
                                        <a:latin typeface="Cambria Math" panose="02040503050406030204" pitchFamily="18" charset="0"/>
                                      </a:rPr>
                                    </m:ctrlPr>
                                  </m:fPr>
                                  <m:num>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panose="02040503050406030204" pitchFamily="18" charset="0"/>
                                          </a:rPr>
                                          <m:t>𝝈</m:t>
                                        </m:r>
                                      </m:e>
                                      <m:sup>
                                        <m:r>
                                          <a:rPr lang="en-US" sz="1400" b="1" i="1">
                                            <a:solidFill>
                                              <a:srgbClr val="FF0000"/>
                                            </a:solidFill>
                                            <a:latin typeface="Cambria Math" panose="02040503050406030204" pitchFamily="18" charset="0"/>
                                          </a:rPr>
                                          <m:t>𝟐</m:t>
                                        </m:r>
                                      </m:sup>
                                    </m:sSup>
                                  </m:num>
                                  <m:den>
                                    <m:r>
                                      <a:rPr lang="en-US" sz="1400" b="1" i="1">
                                        <a:solidFill>
                                          <a:srgbClr val="FF0000"/>
                                        </a:solidFill>
                                        <a:latin typeface="Cambria Math" panose="02040503050406030204" pitchFamily="18" charset="0"/>
                                      </a:rPr>
                                      <m:t>𝟐</m:t>
                                    </m:r>
                                  </m:den>
                                </m:f>
                              </m:e>
                            </m:d>
                            <m:r>
                              <a:rPr lang="en-US" sz="1400" b="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𝒕</m:t>
                            </m:r>
                          </m:e>
                        </m:d>
                      </m:num>
                      <m:den>
                        <m:r>
                          <a:rPr lang="en-US" sz="1400" b="1" i="1">
                            <a:solidFill>
                              <a:srgbClr val="FF0000"/>
                            </a:solidFill>
                            <a:latin typeface="Cambria Math" panose="02040503050406030204" pitchFamily="18" charset="0"/>
                          </a:rPr>
                          <m:t>𝝈</m:t>
                        </m:r>
                        <m:r>
                          <a:rPr lang="en-US" sz="1400" b="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𝒕</m:t>
                        </m:r>
                      </m:den>
                    </m:f>
                  </m:oMath>
                </a14:m>
                <a:r>
                  <a:rPr lang="en-US" sz="1400" b="1" i="1" dirty="0">
                    <a:solidFill>
                      <a:srgbClr val="FF0000"/>
                    </a:solidFill>
                  </a:rPr>
                  <a:t> and </a:t>
                </a:r>
                <a14:m>
                  <m:oMath xmlns:m="http://schemas.openxmlformats.org/officeDocument/2006/math">
                    <m:r>
                      <a:rPr lang="en-US" sz="1400" b="1" i="1">
                        <a:solidFill>
                          <a:srgbClr val="FF0000"/>
                        </a:solidFill>
                        <a:latin typeface="Cambria Math" panose="02040503050406030204" pitchFamily="18" charset="0"/>
                      </a:rPr>
                      <m:t>𝒅</m:t>
                    </m:r>
                    <m:r>
                      <a:rPr lang="en-US" sz="1400" b="1" i="1">
                        <a:solidFill>
                          <a:srgbClr val="FF0000"/>
                        </a:solidFill>
                        <a:latin typeface="Cambria Math" panose="02040503050406030204" pitchFamily="18" charset="0"/>
                      </a:rPr>
                      <m:t>𝟐</m:t>
                    </m:r>
                    <m:r>
                      <a:rPr lang="en-US" sz="1400" b="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𝒅</m:t>
                    </m:r>
                    <m:r>
                      <a:rPr lang="en-US" sz="1400" b="1" i="1">
                        <a:solidFill>
                          <a:srgbClr val="FF0000"/>
                        </a:solidFill>
                        <a:latin typeface="Cambria Math" panose="02040503050406030204" pitchFamily="18" charset="0"/>
                      </a:rPr>
                      <m:t>𝟏</m:t>
                    </m:r>
                    <m:r>
                      <a:rPr lang="en-US" sz="1400" b="1">
                        <a:solidFill>
                          <a:srgbClr val="FF0000"/>
                        </a:solidFill>
                        <a:latin typeface="Cambria Math" panose="02040503050406030204" pitchFamily="18" charset="0"/>
                      </a:rPr>
                      <m:t>− </m:t>
                    </m:r>
                    <m:r>
                      <a:rPr lang="en-US" sz="1400" b="1" i="1">
                        <a:solidFill>
                          <a:srgbClr val="FF0000"/>
                        </a:solidFill>
                        <a:latin typeface="Cambria Math" panose="02040503050406030204" pitchFamily="18" charset="0"/>
                      </a:rPr>
                      <m:t>𝝈</m:t>
                    </m:r>
                    <m:r>
                      <a:rPr lang="en-US" sz="1400" b="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𝒕</m:t>
                    </m:r>
                  </m:oMath>
                </a14:m>
                <a:endParaRPr lang="en-US" sz="1400" b="1" dirty="0">
                  <a:solidFill>
                    <a:srgbClr val="FF0000"/>
                  </a:solidFill>
                </a:endParaRPr>
              </a:p>
              <a:p>
                <a:pPr>
                  <a:lnSpc>
                    <a:spcPct val="90000"/>
                  </a:lnSpc>
                </a:pPr>
                <a:endParaRPr lang="en-US" sz="1400" dirty="0"/>
              </a:p>
              <a:p>
                <a:pPr>
                  <a:lnSpc>
                    <a:spcPct val="90000"/>
                  </a:lnSpc>
                </a:pPr>
                <a:r>
                  <a:rPr lang="en-US" sz="1400" dirty="0"/>
                  <a:t>where S is the current stock price, X is the contractual exercise price, i is the risk-free interest rate, δ is the dividend yield, σ is the standard deviation, and t is time to expiration.</a:t>
                </a:r>
              </a:p>
              <a:p>
                <a:pPr>
                  <a:lnSpc>
                    <a:spcPct val="90000"/>
                  </a:lnSpc>
                </a:pPr>
                <a:endParaRPr lang="en-US" sz="1100"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836612" y="2396727"/>
                <a:ext cx="9525000" cy="3775473"/>
              </a:xfrm>
              <a:blipFill>
                <a:blip r:embed="rId2"/>
                <a:stretch>
                  <a:fillRect l="-192" t="-968"/>
                </a:stretch>
              </a:blipFill>
            </p:spPr>
            <p:txBody>
              <a:bodyPr/>
              <a:lstStyle/>
              <a:p>
                <a:r>
                  <a:rPr lang="en-US">
                    <a:noFill/>
                  </a:rPr>
                  <a:t> </a:t>
                </a:r>
              </a:p>
            </p:txBody>
          </p:sp>
        </mc:Fallback>
      </mc:AlternateContent>
    </p:spTree>
    <p:extLst>
      <p:ext uri="{BB962C8B-B14F-4D97-AF65-F5344CB8AC3E}">
        <p14:creationId xmlns:p14="http://schemas.microsoft.com/office/powerpoint/2010/main" val="2679460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69153" y="171244"/>
            <a:ext cx="10096788" cy="1400530"/>
          </a:xfrm>
        </p:spPr>
        <p:txBody>
          <a:bodyPr anchor="ctr">
            <a:normAutofit/>
          </a:bodyPr>
          <a:lstStyle/>
          <a:p>
            <a:r>
              <a:rPr lang="en-US" b="1" dirty="0">
                <a:solidFill>
                  <a:srgbClr val="FFFFFF"/>
                </a:solidFill>
              </a:rPr>
              <a:t>Method 8: Valuation of Distress Firms</a:t>
            </a:r>
          </a:p>
        </p:txBody>
      </p:sp>
      <p:sp>
        <p:nvSpPr>
          <p:cNvPr id="15" name="Content Placeholder 3">
            <a:extLst>
              <a:ext uri="{FF2B5EF4-FFF2-40B4-BE49-F238E27FC236}">
                <a16:creationId xmlns:a16="http://schemas.microsoft.com/office/drawing/2014/main" id="{85D12B71-8052-D073-369F-22ABD2CA71A4}"/>
              </a:ext>
            </a:extLst>
          </p:cNvPr>
          <p:cNvSpPr>
            <a:spLocks noGrp="1"/>
          </p:cNvSpPr>
          <p:nvPr>
            <p:ph idx="1"/>
          </p:nvPr>
        </p:nvSpPr>
        <p:spPr>
          <a:xfrm>
            <a:off x="320674" y="2743200"/>
            <a:ext cx="4991099" cy="3426451"/>
          </a:xfrm>
          <a:ln w="34925">
            <a:solidFill>
              <a:schemeClr val="accent1"/>
            </a:solidFill>
          </a:ln>
        </p:spPr>
        <p:txBody>
          <a:bodyPr>
            <a:normAutofit/>
          </a:bodyPr>
          <a:lstStyle/>
          <a:p>
            <a:pPr marL="231775" lvl="1" indent="0">
              <a:buNone/>
            </a:pPr>
            <a:r>
              <a:rPr lang="en-US" sz="1400" b="1" u="sng" dirty="0"/>
              <a:t>Input</a:t>
            </a:r>
            <a:r>
              <a:rPr lang="en-US" sz="1400" dirty="0"/>
              <a:t>:</a:t>
            </a:r>
          </a:p>
          <a:p>
            <a:pPr lvl="2"/>
            <a:r>
              <a:rPr lang="en-US" sz="1400" dirty="0"/>
              <a:t>S = Value of the firm = $1 billion</a:t>
            </a:r>
          </a:p>
          <a:p>
            <a:pPr lvl="2"/>
            <a:r>
              <a:rPr lang="en-US" sz="1400" dirty="0"/>
              <a:t>X = Exercise price = debt value = $1,200 million</a:t>
            </a:r>
          </a:p>
          <a:p>
            <a:pPr lvl="2"/>
            <a:r>
              <a:rPr lang="en-US" sz="1400" dirty="0"/>
              <a:t>σ = Standard deviation of the asset = 20%</a:t>
            </a:r>
          </a:p>
          <a:p>
            <a:pPr lvl="2"/>
            <a:r>
              <a:rPr lang="en-US" sz="1400" dirty="0"/>
              <a:t>t = Time = term of the bond = 5 years</a:t>
            </a:r>
          </a:p>
          <a:p>
            <a:pPr lvl="2"/>
            <a:r>
              <a:rPr lang="en-US" sz="1400" dirty="0"/>
              <a:t>i = Risk-free rate = 3%</a:t>
            </a:r>
          </a:p>
          <a:p>
            <a:pPr lvl="2"/>
            <a:r>
              <a:rPr lang="en-US" sz="1400" dirty="0"/>
              <a:t>δ = Dividends = cash flow paying the equity = $0</a:t>
            </a:r>
          </a:p>
          <a:p>
            <a:pPr lvl="2"/>
            <a:r>
              <a:rPr lang="en-US" sz="1400" dirty="0"/>
              <a:t>C = Equity value = E =?</a:t>
            </a:r>
          </a:p>
          <a:p>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DF18706-A1F1-416E-D1A5-01C5A4DC01D7}"/>
                  </a:ext>
                </a:extLst>
              </p:cNvPr>
              <p:cNvSpPr txBox="1"/>
              <p:nvPr/>
            </p:nvSpPr>
            <p:spPr>
              <a:xfrm>
                <a:off x="5568154" y="2743199"/>
                <a:ext cx="6364289" cy="3426451"/>
              </a:xfrm>
              <a:prstGeom prst="rect">
                <a:avLst/>
              </a:prstGeom>
              <a:noFill/>
              <a:ln w="34925">
                <a:solidFill>
                  <a:schemeClr val="accent1"/>
                </a:solidFill>
              </a:ln>
            </p:spPr>
            <p:txBody>
              <a:bodyPr wrap="square" rtlCol="0">
                <a:spAutoFit/>
              </a:bodyPr>
              <a:lstStyle/>
              <a:p>
                <a:r>
                  <a:rPr lang="en-US" sz="1400" b="1" u="sng" dirty="0"/>
                  <a:t>Formulas and output</a:t>
                </a:r>
                <a:r>
                  <a:rPr lang="en-US" sz="1400" dirty="0"/>
                  <a:t>:</a:t>
                </a:r>
              </a:p>
              <a:p>
                <a:r>
                  <a:rPr lang="en-US" sz="1400" dirty="0"/>
                  <a:t>Using the formula to determine the deviations d1 and d2:</a:t>
                </a:r>
              </a:p>
              <a:p>
                <a:endParaRPr lang="en-US" sz="1400" dirty="0"/>
              </a:p>
              <a:p>
                <a14:m>
                  <m:oMath xmlns:m="http://schemas.openxmlformats.org/officeDocument/2006/math">
                    <m:r>
                      <a:rPr lang="en-US" sz="1400" b="1" i="1" smtClean="0">
                        <a:solidFill>
                          <a:srgbClr val="FF0000"/>
                        </a:solidFill>
                        <a:latin typeface="Cambria Math" panose="02040503050406030204" pitchFamily="18" charset="0"/>
                      </a:rPr>
                      <m:t>𝒅</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f>
                      <m:fPr>
                        <m:ctrlPr>
                          <a:rPr lang="en-US" sz="1400" b="1" i="1">
                            <a:solidFill>
                              <a:srgbClr val="FF0000"/>
                            </a:solidFill>
                            <a:latin typeface="Cambria Math" panose="02040503050406030204" pitchFamily="18" charset="0"/>
                          </a:rPr>
                        </m:ctrlPr>
                      </m:fPr>
                      <m:num>
                        <m:d>
                          <m:dPr>
                            <m:begChr m:val="["/>
                            <m:endChr m:val="]"/>
                            <m:ctrlPr>
                              <a:rPr lang="en-US" sz="1400" b="1" i="1">
                                <a:solidFill>
                                  <a:srgbClr val="FF0000"/>
                                </a:solidFill>
                                <a:latin typeface="Cambria Math" panose="02040503050406030204" pitchFamily="18" charset="0"/>
                              </a:rPr>
                            </m:ctrlPr>
                          </m:dPr>
                          <m:e>
                            <m:func>
                              <m:funcPr>
                                <m:ctrlPr>
                                  <a:rPr lang="en-US" sz="1400" b="1" i="1">
                                    <a:solidFill>
                                      <a:srgbClr val="FF0000"/>
                                    </a:solidFill>
                                    <a:latin typeface="Cambria Math" panose="02040503050406030204" pitchFamily="18" charset="0"/>
                                  </a:rPr>
                                </m:ctrlPr>
                              </m:funcPr>
                              <m:fName>
                                <m:r>
                                  <a:rPr lang="en-US" sz="1400" b="1" i="1">
                                    <a:solidFill>
                                      <a:srgbClr val="FF0000"/>
                                    </a:solidFill>
                                    <a:latin typeface="Cambria Math" panose="02040503050406030204" pitchFamily="18" charset="0"/>
                                  </a:rPr>
                                  <m:t>𝒍𝒏</m:t>
                                </m:r>
                              </m:fName>
                              <m:e>
                                <m:d>
                                  <m:dPr>
                                    <m:ctrlPr>
                                      <a:rPr lang="en-US" sz="1400" b="1" i="1">
                                        <a:solidFill>
                                          <a:srgbClr val="FF0000"/>
                                        </a:solidFill>
                                        <a:latin typeface="Cambria Math" panose="02040503050406030204" pitchFamily="18" charset="0"/>
                                      </a:rPr>
                                    </m:ctrlPr>
                                  </m:dPr>
                                  <m:e>
                                    <m:f>
                                      <m:fPr>
                                        <m:ctrlPr>
                                          <a:rPr lang="en-US" sz="1400" b="1" i="1">
                                            <a:solidFill>
                                              <a:srgbClr val="FF0000"/>
                                            </a:solidFill>
                                            <a:latin typeface="Cambria Math" panose="02040503050406030204" pitchFamily="18" charset="0"/>
                                          </a:rPr>
                                        </m:ctrlPr>
                                      </m:fPr>
                                      <m:num>
                                        <m:r>
                                          <a:rPr lang="en-US" sz="1400" b="1" i="1">
                                            <a:solidFill>
                                              <a:srgbClr val="FF0000"/>
                                            </a:solidFill>
                                            <a:latin typeface="Cambria Math" panose="02040503050406030204" pitchFamily="18" charset="0"/>
                                          </a:rPr>
                                          <m:t>𝑺</m:t>
                                        </m:r>
                                      </m:num>
                                      <m:den>
                                        <m:r>
                                          <a:rPr lang="en-US" sz="1400" b="1" i="1">
                                            <a:solidFill>
                                              <a:srgbClr val="FF0000"/>
                                            </a:solidFill>
                                            <a:latin typeface="Cambria Math" panose="02040503050406030204" pitchFamily="18" charset="0"/>
                                          </a:rPr>
                                          <m:t>𝑿</m:t>
                                        </m:r>
                                      </m:den>
                                    </m:f>
                                  </m:e>
                                </m:d>
                                <m:r>
                                  <a:rPr lang="en-US" sz="1400" b="1" i="1">
                                    <a:solidFill>
                                      <a:srgbClr val="FF0000"/>
                                    </a:solidFill>
                                    <a:latin typeface="Cambria Math" panose="02040503050406030204" pitchFamily="18" charset="0"/>
                                  </a:rPr>
                                  <m:t>+</m:t>
                                </m:r>
                              </m:e>
                            </m:func>
                            <m:d>
                              <m:dPr>
                                <m:ctrlPr>
                                  <a:rPr lang="en-US" sz="1400" b="1" i="1">
                                    <a:solidFill>
                                      <a:srgbClr val="FF0000"/>
                                    </a:solidFill>
                                    <a:latin typeface="Cambria Math" panose="02040503050406030204" pitchFamily="18" charset="0"/>
                                  </a:rPr>
                                </m:ctrlPr>
                              </m:dPr>
                              <m:e>
                                <m:r>
                                  <a:rPr lang="en-US" sz="1400" b="1" i="1">
                                    <a:solidFill>
                                      <a:srgbClr val="FF0000"/>
                                    </a:solidFill>
                                    <a:latin typeface="Cambria Math" panose="02040503050406030204" pitchFamily="18" charset="0"/>
                                  </a:rPr>
                                  <m:t> </m:t>
                                </m:r>
                                <m:r>
                                  <a:rPr lang="en-US" sz="1400" b="1" i="1">
                                    <a:solidFill>
                                      <a:srgbClr val="FF0000"/>
                                    </a:solidFill>
                                    <a:latin typeface="Cambria Math" panose="02040503050406030204" pitchFamily="18" charset="0"/>
                                  </a:rPr>
                                  <m:t>𝒊</m:t>
                                </m:r>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𝜹</m:t>
                                </m:r>
                                <m:r>
                                  <a:rPr lang="en-US" sz="1400" b="1" i="1">
                                    <a:solidFill>
                                      <a:srgbClr val="FF0000"/>
                                    </a:solidFill>
                                    <a:latin typeface="Cambria Math" panose="02040503050406030204" pitchFamily="18" charset="0"/>
                                  </a:rPr>
                                  <m:t>+</m:t>
                                </m:r>
                                <m:f>
                                  <m:fPr>
                                    <m:ctrlPr>
                                      <a:rPr lang="en-US" sz="1400" b="1" i="1">
                                        <a:solidFill>
                                          <a:srgbClr val="FF0000"/>
                                        </a:solidFill>
                                        <a:latin typeface="Cambria Math" panose="02040503050406030204" pitchFamily="18" charset="0"/>
                                      </a:rPr>
                                    </m:ctrlPr>
                                  </m:fPr>
                                  <m:num>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panose="02040503050406030204" pitchFamily="18" charset="0"/>
                                          </a:rPr>
                                          <m:t>𝝈</m:t>
                                        </m:r>
                                      </m:e>
                                      <m:sup>
                                        <m:r>
                                          <a:rPr lang="en-US" sz="1400" b="1" i="1">
                                            <a:solidFill>
                                              <a:srgbClr val="FF0000"/>
                                            </a:solidFill>
                                            <a:latin typeface="Cambria Math" panose="02040503050406030204" pitchFamily="18" charset="0"/>
                                          </a:rPr>
                                          <m:t>𝟐</m:t>
                                        </m:r>
                                      </m:sup>
                                    </m:sSup>
                                  </m:num>
                                  <m:den>
                                    <m:r>
                                      <a:rPr lang="en-US" sz="1400" b="1" i="1">
                                        <a:solidFill>
                                          <a:srgbClr val="FF0000"/>
                                        </a:solidFill>
                                        <a:latin typeface="Cambria Math" panose="02040503050406030204" pitchFamily="18" charset="0"/>
                                      </a:rPr>
                                      <m:t>𝟐</m:t>
                                    </m:r>
                                  </m:den>
                                </m:f>
                              </m:e>
                            </m:d>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𝒕</m:t>
                            </m:r>
                          </m:e>
                        </m:d>
                      </m:num>
                      <m:den>
                        <m:r>
                          <a:rPr lang="en-US" sz="1400" b="1" i="1">
                            <a:solidFill>
                              <a:srgbClr val="FF0000"/>
                            </a:solidFill>
                            <a:latin typeface="Cambria Math" panose="02040503050406030204" pitchFamily="18" charset="0"/>
                          </a:rPr>
                          <m:t>𝝈</m:t>
                        </m:r>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𝒕</m:t>
                        </m:r>
                      </m:den>
                    </m:f>
                  </m:oMath>
                </a14:m>
                <a:r>
                  <a:rPr lang="en-US" sz="1400" b="1" dirty="0">
                    <a:solidFill>
                      <a:srgbClr val="FF0000"/>
                    </a:solidFill>
                  </a:rPr>
                  <a:t> and </a:t>
                </a:r>
                <a14:m>
                  <m:oMath xmlns:m="http://schemas.openxmlformats.org/officeDocument/2006/math">
                    <m:r>
                      <a:rPr lang="en-US" sz="1400" b="1" i="1">
                        <a:solidFill>
                          <a:srgbClr val="FF0000"/>
                        </a:solidFill>
                        <a:latin typeface="Cambria Math" panose="02040503050406030204" pitchFamily="18" charset="0"/>
                      </a:rPr>
                      <m:t>𝒅</m:t>
                    </m:r>
                    <m:r>
                      <a:rPr lang="en-US" sz="1400" b="1" i="1">
                        <a:solidFill>
                          <a:srgbClr val="FF0000"/>
                        </a:solidFill>
                        <a:latin typeface="Cambria Math" panose="02040503050406030204" pitchFamily="18" charset="0"/>
                      </a:rPr>
                      <m:t>𝟐</m:t>
                    </m:r>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𝒅</m:t>
                    </m:r>
                    <m:r>
                      <a:rPr lang="en-US" sz="1400" b="1" i="1">
                        <a:solidFill>
                          <a:srgbClr val="FF0000"/>
                        </a:solidFill>
                        <a:latin typeface="Cambria Math" panose="02040503050406030204" pitchFamily="18" charset="0"/>
                      </a:rPr>
                      <m:t>𝟏</m:t>
                    </m:r>
                    <m:r>
                      <a:rPr lang="en-US" sz="1400" b="1" i="1">
                        <a:solidFill>
                          <a:srgbClr val="FF0000"/>
                        </a:solidFill>
                        <a:latin typeface="Cambria Math" panose="02040503050406030204" pitchFamily="18" charset="0"/>
                      </a:rPr>
                      <m:t>− </m:t>
                    </m:r>
                    <m:r>
                      <a:rPr lang="en-US" sz="1400" b="1" i="1">
                        <a:solidFill>
                          <a:srgbClr val="FF0000"/>
                        </a:solidFill>
                        <a:latin typeface="Cambria Math" panose="02040503050406030204" pitchFamily="18" charset="0"/>
                      </a:rPr>
                      <m:t>𝝈</m:t>
                    </m:r>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𝒕</m:t>
                    </m:r>
                  </m:oMath>
                </a14:m>
                <a:r>
                  <a:rPr lang="en-US" sz="1400" b="1" dirty="0">
                    <a:solidFill>
                      <a:srgbClr val="FF0000"/>
                    </a:solidFill>
                  </a:rPr>
                  <a:t> </a:t>
                </a:r>
              </a:p>
              <a:p>
                <a:endParaRPr lang="en-US" sz="1400" dirty="0"/>
              </a:p>
              <a:p>
                <a14:m>
                  <m:oMath xmlns:m="http://schemas.openxmlformats.org/officeDocument/2006/math">
                    <m:r>
                      <a:rPr lang="en-US" sz="1400" i="1" smtClean="0">
                        <a:latin typeface="Cambria Math" panose="02040503050406030204" pitchFamily="18" charset="0"/>
                      </a:rPr>
                      <m:t> </m:t>
                    </m:r>
                  </m:oMath>
                </a14:m>
                <a:r>
                  <a:rPr lang="en-US" sz="1400" i="1" dirty="0"/>
                  <a:t>d1 = .7671 and </a:t>
                </a:r>
                <a14:m>
                  <m:oMath xmlns:m="http://schemas.openxmlformats.org/officeDocument/2006/math">
                    <m:r>
                      <a:rPr lang="en-US" sz="1400" i="1">
                        <a:latin typeface="Cambria Math" panose="02040503050406030204" pitchFamily="18" charset="0"/>
                      </a:rPr>
                      <m:t>𝑁</m:t>
                    </m:r>
                    <m:d>
                      <m:dPr>
                        <m:ctrlPr>
                          <a:rPr lang="en-US" sz="1400" i="1">
                            <a:latin typeface="Cambria Math" panose="02040503050406030204" pitchFamily="18" charset="0"/>
                          </a:rPr>
                        </m:ctrlPr>
                      </m:dPr>
                      <m:e>
                        <m:r>
                          <a:rPr lang="en-US" sz="1400" i="1">
                            <a:latin typeface="Cambria Math" panose="02040503050406030204" pitchFamily="18" charset="0"/>
                          </a:rPr>
                          <m:t>𝑑</m:t>
                        </m:r>
                        <m:r>
                          <a:rPr lang="en-US" sz="1400" i="1">
                            <a:latin typeface="Cambria Math" panose="02040503050406030204" pitchFamily="18" charset="0"/>
                          </a:rPr>
                          <m:t>1</m:t>
                        </m:r>
                      </m:e>
                    </m:d>
                    <m:r>
                      <a:rPr lang="en-US" sz="1400" i="1">
                        <a:latin typeface="Cambria Math" panose="02040503050406030204" pitchFamily="18" charset="0"/>
                      </a:rPr>
                      <m:t>=.7785 </m:t>
                    </m:r>
                  </m:oMath>
                </a14:m>
                <a:endParaRPr lang="en-US" sz="1400" i="1" dirty="0"/>
              </a:p>
              <a:p>
                <a:endParaRPr lang="en-US" sz="1400" i="1" dirty="0">
                  <a:solidFill>
                    <a:schemeClr val="tx1"/>
                  </a:solidFill>
                </a:endParaRPr>
              </a:p>
              <a:p>
                <a14:m>
                  <m:oMath xmlns:m="http://schemas.openxmlformats.org/officeDocument/2006/math">
                    <m:r>
                      <a:rPr lang="en-US" sz="1400" i="1">
                        <a:solidFill>
                          <a:schemeClr val="tx1"/>
                        </a:solidFill>
                        <a:latin typeface="Cambria Math" panose="02040503050406030204" pitchFamily="18" charset="0"/>
                      </a:rPr>
                      <m:t>𝑑</m:t>
                    </m:r>
                    <m:r>
                      <a:rPr lang="en-US" sz="1400" i="1">
                        <a:solidFill>
                          <a:schemeClr val="tx1"/>
                        </a:solidFill>
                        <a:latin typeface="Cambria Math" panose="02040503050406030204" pitchFamily="18" charset="0"/>
                      </a:rPr>
                      <m:t>2= .5678</m:t>
                    </m:r>
                  </m:oMath>
                </a14:m>
                <a:r>
                  <a:rPr lang="en-US" sz="1400" b="1" i="1" dirty="0">
                    <a:solidFill>
                      <a:schemeClr val="tx1"/>
                    </a:solidFill>
                  </a:rPr>
                  <a:t> </a:t>
                </a:r>
                <a:r>
                  <a:rPr lang="en-US" sz="1400" i="1" dirty="0">
                    <a:solidFill>
                      <a:schemeClr val="tx1"/>
                    </a:solidFill>
                  </a:rPr>
                  <a:t>and</a:t>
                </a:r>
                <a:r>
                  <a:rPr lang="en-US" sz="1400" b="1" i="1" dirty="0">
                    <a:solidFill>
                      <a:schemeClr val="tx1"/>
                    </a:solidFill>
                  </a:rPr>
                  <a:t> </a:t>
                </a:r>
                <a14:m>
                  <m:oMath xmlns:m="http://schemas.openxmlformats.org/officeDocument/2006/math">
                    <m:r>
                      <a:rPr lang="en-US" sz="1400" i="1">
                        <a:solidFill>
                          <a:schemeClr val="tx1"/>
                        </a:solidFill>
                        <a:latin typeface="Cambria Math" panose="02040503050406030204" pitchFamily="18" charset="0"/>
                      </a:rPr>
                      <m:t>𝑁</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𝑑</m:t>
                    </m:r>
                    <m:r>
                      <a:rPr lang="en-US" sz="1400" i="1">
                        <a:solidFill>
                          <a:schemeClr val="tx1"/>
                        </a:solidFill>
                        <a:latin typeface="Cambria Math" panose="02040503050406030204" pitchFamily="18" charset="0"/>
                      </a:rPr>
                      <m:t>2)=.7149</m:t>
                    </m:r>
                  </m:oMath>
                </a14:m>
                <a:r>
                  <a:rPr lang="en-US" sz="1400" b="1" i="1" dirty="0">
                    <a:solidFill>
                      <a:schemeClr val="tx1"/>
                    </a:solidFill>
                  </a:rPr>
                  <a:t> </a:t>
                </a:r>
                <a:endParaRPr lang="en-US" sz="1400" i="1" dirty="0">
                  <a:solidFill>
                    <a:schemeClr val="tx1"/>
                  </a:solidFill>
                </a:endParaRPr>
              </a:p>
              <a:p>
                <a:endParaRPr lang="en-US" sz="1400" dirty="0">
                  <a:solidFill>
                    <a:schemeClr val="tx1"/>
                  </a:solidFill>
                </a:endParaRPr>
              </a:p>
              <a:p>
                <a:r>
                  <a:rPr lang="en-US" sz="1400" dirty="0">
                    <a:solidFill>
                      <a:schemeClr val="tx1"/>
                    </a:solidFill>
                  </a:rPr>
                  <a:t>Using the Black Sholes formula:</a:t>
                </a:r>
              </a:p>
              <a:p>
                <a:endParaRPr lang="en-US" sz="1400" i="1" dirty="0">
                  <a:solidFill>
                    <a:schemeClr val="tx1"/>
                  </a:solidFill>
                </a:endParaRPr>
              </a:p>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𝑪</m:t>
                      </m:r>
                      <m:r>
                        <a:rPr lang="en-US" sz="1400" b="1" i="1" smtClean="0">
                          <a:solidFill>
                            <a:srgbClr val="FF0000"/>
                          </a:solidFill>
                          <a:latin typeface="Cambria Math" panose="02040503050406030204" pitchFamily="18" charset="0"/>
                        </a:rPr>
                        <m:t> =</m:t>
                      </m:r>
                      <m:r>
                        <a:rPr lang="en-US" sz="1400" b="1" i="1" smtClean="0">
                          <a:solidFill>
                            <a:srgbClr val="FF0000"/>
                          </a:solidFill>
                          <a:latin typeface="Cambria Math" panose="02040503050406030204" pitchFamily="18" charset="0"/>
                        </a:rPr>
                        <m:t>𝑺</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panose="02040503050406030204" pitchFamily="18" charset="0"/>
                            </a:rPr>
                            <m:t>𝒆</m:t>
                          </m:r>
                        </m:e>
                        <m:sup>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𝜹</m:t>
                          </m:r>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𝒕</m:t>
                          </m:r>
                        </m:sup>
                      </m:sSup>
                      <m:r>
                        <a:rPr lang="en-US" sz="1400" b="1" i="1">
                          <a:solidFill>
                            <a:srgbClr val="FF0000"/>
                          </a:solidFill>
                          <a:latin typeface="Cambria Math" panose="02040503050406030204" pitchFamily="18" charset="0"/>
                        </a:rPr>
                        <m:t> .</m:t>
                      </m:r>
                      <m:r>
                        <a:rPr lang="en-US" sz="1400" b="1" i="1">
                          <a:solidFill>
                            <a:srgbClr val="FF0000"/>
                          </a:solidFill>
                          <a:latin typeface="Cambria Math" panose="02040503050406030204" pitchFamily="18" charset="0"/>
                        </a:rPr>
                        <m:t>𝑵</m:t>
                      </m:r>
                      <m:r>
                        <a:rPr lang="en-US" sz="1400" b="1" i="1">
                          <a:solidFill>
                            <a:srgbClr val="FF0000"/>
                          </a:solidFill>
                          <a:latin typeface="Cambria Math" panose="02040503050406030204" pitchFamily="18" charset="0"/>
                        </a:rPr>
                        <m:t> </m:t>
                      </m:r>
                      <m:d>
                        <m:dPr>
                          <m:ctrlPr>
                            <a:rPr lang="en-US" sz="1400" b="1" i="1">
                              <a:solidFill>
                                <a:srgbClr val="FF0000"/>
                              </a:solidFill>
                              <a:latin typeface="Cambria Math" panose="02040503050406030204" pitchFamily="18" charset="0"/>
                            </a:rPr>
                          </m:ctrlPr>
                        </m:dPr>
                        <m:e>
                          <m:r>
                            <a:rPr lang="en-US" sz="1400" b="1" i="1">
                              <a:solidFill>
                                <a:srgbClr val="FF0000"/>
                              </a:solidFill>
                              <a:latin typeface="Cambria Math" panose="02040503050406030204" pitchFamily="18" charset="0"/>
                            </a:rPr>
                            <m:t>𝒅</m:t>
                          </m:r>
                          <m:r>
                            <a:rPr lang="en-US" sz="1400" b="1" i="1">
                              <a:solidFill>
                                <a:srgbClr val="FF0000"/>
                              </a:solidFill>
                              <a:latin typeface="Cambria Math" panose="02040503050406030204" pitchFamily="18" charset="0"/>
                            </a:rPr>
                            <m:t>𝟏</m:t>
                          </m:r>
                        </m:e>
                      </m:d>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𝑿</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panose="02040503050406030204" pitchFamily="18" charset="0"/>
                            </a:rPr>
                            <m:t>𝒆</m:t>
                          </m:r>
                        </m:e>
                        <m:sup>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𝒊</m:t>
                          </m:r>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𝒕</m:t>
                          </m:r>
                        </m:sup>
                      </m:sSup>
                      <m:r>
                        <a:rPr lang="en-US" sz="1400" b="1" i="1">
                          <a:solidFill>
                            <a:srgbClr val="FF0000"/>
                          </a:solidFill>
                          <a:latin typeface="Cambria Math" panose="02040503050406030204" pitchFamily="18" charset="0"/>
                        </a:rPr>
                        <m:t>.</m:t>
                      </m:r>
                      <m:r>
                        <a:rPr lang="en-US" sz="1400" b="1" i="1">
                          <a:solidFill>
                            <a:srgbClr val="FF0000"/>
                          </a:solidFill>
                          <a:latin typeface="Cambria Math" panose="02040503050406030204" pitchFamily="18" charset="0"/>
                        </a:rPr>
                        <m:t>𝑵</m:t>
                      </m:r>
                      <m:r>
                        <a:rPr lang="en-US" sz="1400" b="1" i="1">
                          <a:solidFill>
                            <a:srgbClr val="FF0000"/>
                          </a:solidFill>
                          <a:latin typeface="Cambria Math" panose="02040503050406030204" pitchFamily="18" charset="0"/>
                        </a:rPr>
                        <m:t> (</m:t>
                      </m:r>
                      <m:r>
                        <a:rPr lang="en-US" sz="1400" b="1" i="1">
                          <a:solidFill>
                            <a:srgbClr val="FF0000"/>
                          </a:solidFill>
                          <a:latin typeface="Cambria Math" panose="02040503050406030204" pitchFamily="18" charset="0"/>
                        </a:rPr>
                        <m:t>𝒅</m:t>
                      </m:r>
                      <m:r>
                        <a:rPr lang="en-US" sz="1400" b="1" i="1">
                          <a:solidFill>
                            <a:srgbClr val="FF0000"/>
                          </a:solidFill>
                          <a:latin typeface="Cambria Math" panose="02040503050406030204" pitchFamily="18" charset="0"/>
                        </a:rPr>
                        <m:t>𝟐</m:t>
                      </m:r>
                      <m:r>
                        <a:rPr lang="en-US" sz="1400" b="1">
                          <a:solidFill>
                            <a:srgbClr val="FF0000"/>
                          </a:solidFill>
                          <a:latin typeface="Cambria Math" panose="02040503050406030204" pitchFamily="18" charset="0"/>
                        </a:rPr>
                        <m:t>)</m:t>
                      </m:r>
                    </m:oMath>
                  </m:oMathPara>
                </a14:m>
                <a:endParaRPr lang="en-US" sz="1400" b="1" dirty="0">
                  <a:solidFill>
                    <a:srgbClr val="FF0000"/>
                  </a:solidFill>
                </a:endParaRPr>
              </a:p>
              <a:p>
                <a:endParaRPr lang="en-US" sz="1400" i="1" dirty="0">
                  <a:solidFill>
                    <a:schemeClr val="tx1"/>
                  </a:solidFill>
                </a:endParaRPr>
              </a:p>
              <a:p>
                <a:pPr/>
                <a14:m>
                  <m:oMathPara xmlns:m="http://schemas.openxmlformats.org/officeDocument/2006/math">
                    <m:oMathParaPr>
                      <m:jc m:val="centerGroup"/>
                    </m:oMathParaPr>
                    <m:oMath xmlns:m="http://schemas.openxmlformats.org/officeDocument/2006/math">
                      <m:r>
                        <a:rPr lang="en-US" sz="1400" i="1">
                          <a:solidFill>
                            <a:schemeClr val="tx1"/>
                          </a:solidFill>
                          <a:latin typeface="Cambria Math" panose="02040503050406030204" pitchFamily="18" charset="0"/>
                        </a:rPr>
                        <m:t>𝐶</m:t>
                      </m:r>
                      <m:r>
                        <a:rPr lang="en-US" sz="1400" i="1">
                          <a:solidFill>
                            <a:schemeClr val="tx1"/>
                          </a:solidFill>
                          <a:latin typeface="Cambria Math" panose="02040503050406030204" pitchFamily="18" charset="0"/>
                        </a:rPr>
                        <m:t> =$152.0 </m:t>
                      </m:r>
                      <m:r>
                        <a:rPr lang="en-US" sz="1400" b="0" i="1" smtClean="0">
                          <a:solidFill>
                            <a:schemeClr val="tx1"/>
                          </a:solidFill>
                          <a:latin typeface="Cambria Math" panose="02040503050406030204" pitchFamily="18" charset="0"/>
                        </a:rPr>
                        <m:t>𝑚𝑖𝑙𝑙𝑖𝑜𝑛</m:t>
                      </m:r>
                    </m:oMath>
                  </m:oMathPara>
                </a14:m>
                <a:endParaRPr lang="en-US" sz="1400" dirty="0">
                  <a:solidFill>
                    <a:schemeClr val="tx1"/>
                  </a:solidFill>
                </a:endParaRPr>
              </a:p>
            </p:txBody>
          </p:sp>
        </mc:Choice>
        <mc:Fallback xmlns="">
          <p:sp>
            <p:nvSpPr>
              <p:cNvPr id="16" name="TextBox 15">
                <a:extLst>
                  <a:ext uri="{FF2B5EF4-FFF2-40B4-BE49-F238E27FC236}">
                    <a16:creationId xmlns:a16="http://schemas.microsoft.com/office/drawing/2014/main" id="{CDF18706-A1F1-416E-D1A5-01C5A4DC01D7}"/>
                  </a:ext>
                </a:extLst>
              </p:cNvPr>
              <p:cNvSpPr txBox="1">
                <a:spLocks noRot="1" noChangeAspect="1" noMove="1" noResize="1" noEditPoints="1" noAdjustHandles="1" noChangeArrowheads="1" noChangeShapeType="1" noTextEdit="1"/>
              </p:cNvSpPr>
              <p:nvPr/>
            </p:nvSpPr>
            <p:spPr>
              <a:xfrm>
                <a:off x="5568154" y="2743199"/>
                <a:ext cx="6364289" cy="3426451"/>
              </a:xfrm>
              <a:prstGeom prst="rect">
                <a:avLst/>
              </a:prstGeom>
              <a:blipFill>
                <a:blip r:embed="rId2"/>
                <a:stretch>
                  <a:fillRect/>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294134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 name="Picture 7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98" name="Picture 7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99" name="Oval 8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0" name="Picture 8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01" name="Picture 8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02" name="Rectangle 8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 name="Rectangle 8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Valuation Analysis of Distress Company – AB Air Co. </a:t>
            </a:r>
          </a:p>
        </p:txBody>
      </p:sp>
      <p:sp>
        <p:nvSpPr>
          <p:cNvPr id="10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5" name="Freeform: Shape 9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Rectangle 9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Content Placeholder 7">
            <a:extLst>
              <a:ext uri="{FF2B5EF4-FFF2-40B4-BE49-F238E27FC236}">
                <a16:creationId xmlns:a16="http://schemas.microsoft.com/office/drawing/2014/main" id="{9D8F54D8-866D-CFA6-30B8-AE68E657700B}"/>
              </a:ext>
            </a:extLst>
          </p:cNvPr>
          <p:cNvPicPr>
            <a:picLocks noGrp="1" noChangeAspect="1"/>
          </p:cNvPicPr>
          <p:nvPr>
            <p:ph idx="1"/>
          </p:nvPr>
        </p:nvPicPr>
        <p:blipFill>
          <a:blip r:embed="rId6"/>
          <a:stretch>
            <a:fillRect/>
          </a:stretch>
        </p:blipFill>
        <p:spPr>
          <a:xfrm>
            <a:off x="778706" y="187262"/>
            <a:ext cx="4828791" cy="6483476"/>
          </a:xfrm>
          <a:prstGeom prst="rect">
            <a:avLst/>
          </a:prstGeom>
          <a:effectLst/>
        </p:spPr>
      </p:pic>
    </p:spTree>
    <p:extLst>
      <p:ext uri="{BB962C8B-B14F-4D97-AF65-F5344CB8AC3E}">
        <p14:creationId xmlns:p14="http://schemas.microsoft.com/office/powerpoint/2010/main" val="3334226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79" name="Picture 7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81" name="Oval 8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3" name="Picture 8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85" name="Picture 8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87" name="Rectangle 8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8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900" b="0" i="0" kern="1200">
                <a:solidFill>
                  <a:srgbClr val="EBEBEB"/>
                </a:solidFill>
                <a:latin typeface="+mj-lt"/>
                <a:ea typeface="+mj-ea"/>
                <a:cs typeface="+mj-cs"/>
              </a:rPr>
              <a:t>Valuation Analysis of Start-up Business</a:t>
            </a:r>
          </a:p>
        </p:txBody>
      </p:sp>
      <p:sp>
        <p:nvSpPr>
          <p:cNvPr id="91"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93" name="Freeform: Shape 9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Rectangle 9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a:extLst>
              <a:ext uri="{FF2B5EF4-FFF2-40B4-BE49-F238E27FC236}">
                <a16:creationId xmlns:a16="http://schemas.microsoft.com/office/drawing/2014/main" id="{FADD8C3F-01D7-F514-1179-2898952B0619}"/>
              </a:ext>
            </a:extLst>
          </p:cNvPr>
          <p:cNvPicPr>
            <a:picLocks noChangeAspect="1"/>
          </p:cNvPicPr>
          <p:nvPr/>
        </p:nvPicPr>
        <p:blipFill>
          <a:blip r:embed="rId6"/>
          <a:stretch>
            <a:fillRect/>
          </a:stretch>
        </p:blipFill>
        <p:spPr>
          <a:xfrm>
            <a:off x="244411" y="111277"/>
            <a:ext cx="7063848" cy="6441923"/>
          </a:xfrm>
          <a:prstGeom prst="rect">
            <a:avLst/>
          </a:prstGeom>
          <a:effectLst/>
        </p:spPr>
      </p:pic>
    </p:spTree>
    <p:extLst>
      <p:ext uri="{BB962C8B-B14F-4D97-AF65-F5344CB8AC3E}">
        <p14:creationId xmlns:p14="http://schemas.microsoft.com/office/powerpoint/2010/main" val="2763746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Valuation Analysis Overview</a:t>
            </a:r>
          </a:p>
        </p:txBody>
      </p:sp>
      <p:pic>
        <p:nvPicPr>
          <p:cNvPr id="8" name="Content Placeholder 7">
            <a:extLst>
              <a:ext uri="{FF2B5EF4-FFF2-40B4-BE49-F238E27FC236}">
                <a16:creationId xmlns:a16="http://schemas.microsoft.com/office/drawing/2014/main" id="{E287A8B0-8413-7E74-3708-89CF8A58E614}"/>
              </a:ext>
            </a:extLst>
          </p:cNvPr>
          <p:cNvPicPr>
            <a:picLocks noGrp="1" noChangeAspect="1"/>
          </p:cNvPicPr>
          <p:nvPr>
            <p:ph idx="1"/>
          </p:nvPr>
        </p:nvPicPr>
        <p:blipFill>
          <a:blip r:embed="rId2"/>
          <a:stretch>
            <a:fillRect/>
          </a:stretch>
        </p:blipFill>
        <p:spPr>
          <a:xfrm>
            <a:off x="1657062" y="2452349"/>
            <a:ext cx="8819177" cy="4195762"/>
          </a:xfrm>
        </p:spPr>
      </p:pic>
    </p:spTree>
    <p:extLst>
      <p:ext uri="{BB962C8B-B14F-4D97-AF65-F5344CB8AC3E}">
        <p14:creationId xmlns:p14="http://schemas.microsoft.com/office/powerpoint/2010/main" val="1833698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4000" b="1" dirty="0"/>
              <a:t>Valuation of Publicly Traded Companies.</a:t>
            </a:r>
            <a:br>
              <a:rPr lang="en-US" sz="4000" b="1" dirty="0"/>
            </a:br>
            <a:r>
              <a:rPr lang="en-US" sz="1400" dirty="0"/>
              <a:t> </a:t>
            </a:r>
            <a:r>
              <a:rPr lang="en-US" sz="2400" dirty="0"/>
              <a:t>Testing the current Stock Price</a:t>
            </a:r>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Methods 1-6: Valuation of Public Traded Companies</a:t>
            </a:r>
          </a:p>
        </p:txBody>
      </p:sp>
      <p:sp>
        <p:nvSpPr>
          <p:cNvPr id="14" name="Content Placeholder 13"/>
          <p:cNvSpPr>
            <a:spLocks noGrp="1"/>
          </p:cNvSpPr>
          <p:nvPr>
            <p:ph idx="1"/>
          </p:nvPr>
        </p:nvSpPr>
        <p:spPr>
          <a:xfrm>
            <a:off x="455612" y="2452349"/>
            <a:ext cx="10950853" cy="2704494"/>
          </a:xfrm>
        </p:spPr>
        <p:txBody>
          <a:bodyPr>
            <a:noAutofit/>
          </a:bodyPr>
          <a:lstStyle/>
          <a:p>
            <a:pPr marL="0" indent="0">
              <a:lnSpc>
                <a:spcPct val="90000"/>
              </a:lnSpc>
              <a:buNone/>
            </a:pPr>
            <a:r>
              <a:rPr lang="en-US" sz="1400" b="1" dirty="0"/>
              <a:t>Method 1: Using the Stock Price as the Basis of Valuation</a:t>
            </a:r>
          </a:p>
          <a:p>
            <a:pPr marL="0" indent="0">
              <a:lnSpc>
                <a:spcPct val="90000"/>
              </a:lnSpc>
              <a:buNone/>
            </a:pPr>
            <a:r>
              <a:rPr lang="en-US" sz="1400" dirty="0"/>
              <a:t>The formula to value the firm or the enterprise value (EV) is as follows:</a:t>
            </a:r>
          </a:p>
          <a:p>
            <a:pPr marL="0" indent="0" algn="ctr">
              <a:lnSpc>
                <a:spcPct val="90000"/>
              </a:lnSpc>
              <a:buNone/>
            </a:pPr>
            <a:r>
              <a:rPr lang="en-US" sz="1400" dirty="0"/>
              <a:t>	</a:t>
            </a:r>
            <a:r>
              <a:rPr lang="en-US" sz="1400" b="1" dirty="0">
                <a:solidFill>
                  <a:srgbClr val="FF0000"/>
                </a:solidFill>
              </a:rPr>
              <a:t>EV = MVE + D – C</a:t>
            </a:r>
          </a:p>
          <a:p>
            <a:pPr marL="0" indent="0">
              <a:lnSpc>
                <a:spcPct val="90000"/>
              </a:lnSpc>
              <a:buNone/>
            </a:pPr>
            <a:r>
              <a:rPr lang="en-US" sz="1400" dirty="0"/>
              <a:t>	where EV is enterprise value, MVE is the market value of the equity, D is the total debt outstanding, and C is the cash and cash equivalents of the company. </a:t>
            </a:r>
          </a:p>
          <a:p>
            <a:pPr marL="0" indent="0">
              <a:lnSpc>
                <a:spcPct val="90000"/>
              </a:lnSpc>
              <a:buNone/>
            </a:pPr>
            <a:r>
              <a:rPr lang="en-US" sz="1400" dirty="0"/>
              <a:t>The stock price that represents the market value of each share when multiplied by the shares outstanding will give us the market value of the equity. </a:t>
            </a:r>
          </a:p>
          <a:p>
            <a:pPr marL="0" indent="0" algn="ctr">
              <a:lnSpc>
                <a:spcPct val="90000"/>
              </a:lnSpc>
              <a:buNone/>
            </a:pPr>
            <a:r>
              <a:rPr lang="en-US" sz="1400" dirty="0"/>
              <a:t>	</a:t>
            </a:r>
            <a:r>
              <a:rPr lang="en-US" sz="1400" b="1" dirty="0">
                <a:solidFill>
                  <a:srgbClr val="FF0000"/>
                </a:solidFill>
              </a:rPr>
              <a:t>MVE = (SP . SO)</a:t>
            </a:r>
          </a:p>
          <a:p>
            <a:pPr marL="0" indent="0">
              <a:lnSpc>
                <a:spcPct val="90000"/>
              </a:lnSpc>
              <a:buNone/>
            </a:pPr>
            <a:r>
              <a:rPr lang="en-US" sz="1400" dirty="0"/>
              <a:t>	where MVE is the market value of the equity, SP is the stock price and SO is the shares outstanding. </a:t>
            </a:r>
          </a:p>
        </p:txBody>
      </p:sp>
    </p:spTree>
    <p:extLst>
      <p:ext uri="{BB962C8B-B14F-4D97-AF65-F5344CB8AC3E}">
        <p14:creationId xmlns:p14="http://schemas.microsoft.com/office/powerpoint/2010/main" val="90305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Methods 1-6: Valuation of Public Traded Companies</a:t>
            </a:r>
          </a:p>
        </p:txBody>
      </p:sp>
      <p:sp>
        <p:nvSpPr>
          <p:cNvPr id="14" name="Content Placeholder 13"/>
          <p:cNvSpPr>
            <a:spLocks noGrp="1"/>
          </p:cNvSpPr>
          <p:nvPr>
            <p:ph idx="1"/>
          </p:nvPr>
        </p:nvSpPr>
        <p:spPr>
          <a:xfrm>
            <a:off x="150812" y="2487082"/>
            <a:ext cx="11582400" cy="4169514"/>
          </a:xfrm>
        </p:spPr>
        <p:txBody>
          <a:bodyPr>
            <a:normAutofit/>
          </a:bodyPr>
          <a:lstStyle/>
          <a:p>
            <a:pPr>
              <a:lnSpc>
                <a:spcPct val="90000"/>
              </a:lnSpc>
            </a:pPr>
            <a:r>
              <a:rPr lang="en-US" sz="1400" b="1" dirty="0"/>
              <a:t>Method 1: Using the Stock Price as the Basis of Valuation – HYATT CORPORATION</a:t>
            </a:r>
          </a:p>
          <a:p>
            <a:pPr>
              <a:lnSpc>
                <a:spcPct val="90000"/>
              </a:lnSpc>
            </a:pPr>
            <a:endParaRPr lang="en-US" sz="1200" dirty="0"/>
          </a:p>
        </p:txBody>
      </p:sp>
      <p:pic>
        <p:nvPicPr>
          <p:cNvPr id="2" name="Picture 1">
            <a:extLst>
              <a:ext uri="{FF2B5EF4-FFF2-40B4-BE49-F238E27FC236}">
                <a16:creationId xmlns:a16="http://schemas.microsoft.com/office/drawing/2014/main" id="{717CF6FB-E597-6F05-13CA-018F7E370C57}"/>
              </a:ext>
            </a:extLst>
          </p:cNvPr>
          <p:cNvPicPr>
            <a:picLocks noChangeAspect="1"/>
          </p:cNvPicPr>
          <p:nvPr/>
        </p:nvPicPr>
        <p:blipFill>
          <a:blip r:embed="rId2"/>
          <a:stretch>
            <a:fillRect/>
          </a:stretch>
        </p:blipFill>
        <p:spPr>
          <a:xfrm>
            <a:off x="531811" y="3289404"/>
            <a:ext cx="10347699" cy="1892196"/>
          </a:xfrm>
          <a:prstGeom prst="rect">
            <a:avLst/>
          </a:prstGeom>
        </p:spPr>
      </p:pic>
    </p:spTree>
    <p:extLst>
      <p:ext uri="{BB962C8B-B14F-4D97-AF65-F5344CB8AC3E}">
        <p14:creationId xmlns:p14="http://schemas.microsoft.com/office/powerpoint/2010/main" val="326733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fontScale="90000"/>
          </a:bodyPr>
          <a:lstStyle/>
          <a:p>
            <a:r>
              <a:rPr lang="en-US" b="1" dirty="0">
                <a:solidFill>
                  <a:srgbClr val="EBEBEB"/>
                </a:solidFill>
              </a:rPr>
              <a:t>Methods 1-6: Valuation of Public Traded Companies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mc:AlternateContent xmlns:mc="http://schemas.openxmlformats.org/markup-compatibility/2006">
        <mc:Choice xmlns:a14="http://schemas.microsoft.com/office/drawing/2010/main" Requires="a14">
          <p:sp>
            <p:nvSpPr>
              <p:cNvPr id="14" name="Content Placeholder 13"/>
              <p:cNvSpPr>
                <a:spLocks noGrp="1"/>
              </p:cNvSpPr>
              <p:nvPr>
                <p:ph idx="1"/>
              </p:nvPr>
            </p:nvSpPr>
            <p:spPr>
              <a:xfrm>
                <a:off x="648762" y="2548281"/>
                <a:ext cx="10627250" cy="3658689"/>
              </a:xfrm>
            </p:spPr>
            <p:txBody>
              <a:bodyPr>
                <a:normAutofit/>
              </a:bodyPr>
              <a:lstStyle/>
              <a:p>
                <a:pPr marL="0" indent="0">
                  <a:lnSpc>
                    <a:spcPct val="90000"/>
                  </a:lnSpc>
                  <a:buNone/>
                </a:pPr>
                <a:r>
                  <a:rPr lang="en-US" sz="1700" b="1" dirty="0"/>
                  <a:t>Method 2: Intrinsic Value and CAPM</a:t>
                </a:r>
              </a:p>
              <a:p>
                <a:pPr marL="0" indent="0">
                  <a:lnSpc>
                    <a:spcPct val="90000"/>
                  </a:lnSpc>
                  <a:buNone/>
                </a:pPr>
                <a:r>
                  <a:rPr lang="en-US" sz="1700" dirty="0"/>
                  <a:t>	The expected return is calculated by applying the capital asset pricing model (CAPM):</a:t>
                </a:r>
              </a:p>
              <a:p>
                <a:pPr marL="0" indent="0" algn="ctr">
                  <a:lnSpc>
                    <a:spcPct val="90000"/>
                  </a:lnSpc>
                  <a:buNone/>
                </a:pPr>
                <a:r>
                  <a:rPr lang="en-US" sz="1700" dirty="0"/>
                  <a:t>	</a:t>
                </a:r>
                <a:r>
                  <a:rPr lang="en-US" sz="1700" b="1" dirty="0">
                    <a:solidFill>
                      <a:srgbClr val="FF0000"/>
                    </a:solidFill>
                  </a:rPr>
                  <a:t>Er = </a:t>
                </a:r>
                <a:r>
                  <a:rPr lang="en-US" sz="1700" b="1" dirty="0" err="1">
                    <a:solidFill>
                      <a:srgbClr val="FF0000"/>
                    </a:solidFill>
                  </a:rPr>
                  <a:t>Rfr</a:t>
                </a:r>
                <a:r>
                  <a:rPr lang="en-US" sz="1700" b="1" dirty="0">
                    <a:solidFill>
                      <a:srgbClr val="FF0000"/>
                    </a:solidFill>
                  </a:rPr>
                  <a:t> + 𝛽 (</a:t>
                </a:r>
                <a:r>
                  <a:rPr lang="en-US" sz="1700" b="1" dirty="0" err="1">
                    <a:solidFill>
                      <a:srgbClr val="FF0000"/>
                    </a:solidFill>
                  </a:rPr>
                  <a:t>Mr</a:t>
                </a:r>
                <a:r>
                  <a:rPr lang="en-US" sz="1700" b="1" dirty="0">
                    <a:solidFill>
                      <a:srgbClr val="FF0000"/>
                    </a:solidFill>
                  </a:rPr>
                  <a:t> - </a:t>
                </a:r>
                <a:r>
                  <a:rPr lang="en-US" sz="1700" b="1" dirty="0" err="1">
                    <a:solidFill>
                      <a:srgbClr val="FF0000"/>
                    </a:solidFill>
                  </a:rPr>
                  <a:t>Rfr</a:t>
                </a:r>
                <a:r>
                  <a:rPr lang="en-US" sz="1700" b="1" dirty="0">
                    <a:solidFill>
                      <a:srgbClr val="FF0000"/>
                    </a:solidFill>
                  </a:rPr>
                  <a:t>)</a:t>
                </a:r>
              </a:p>
              <a:p>
                <a:pPr marL="0" indent="0">
                  <a:lnSpc>
                    <a:spcPct val="90000"/>
                  </a:lnSpc>
                  <a:buNone/>
                </a:pPr>
                <a:r>
                  <a:rPr lang="en-US" sz="1700" dirty="0"/>
                  <a:t>where Er is the expected return, </a:t>
                </a:r>
                <a:r>
                  <a:rPr lang="en-US" sz="1700" dirty="0" err="1"/>
                  <a:t>Rfr</a:t>
                </a:r>
                <a:r>
                  <a:rPr lang="en-US" sz="1700" dirty="0"/>
                  <a:t> is the risk-free rate, β is the beta of the company that is analyzed, and </a:t>
                </a:r>
                <a:r>
                  <a:rPr lang="en-US" sz="1700" dirty="0" err="1"/>
                  <a:t>Mr</a:t>
                </a:r>
                <a:r>
                  <a:rPr lang="en-US" sz="1700" dirty="0"/>
                  <a:t> is market return. </a:t>
                </a:r>
              </a:p>
              <a:p>
                <a:pPr marL="0" indent="0">
                  <a:lnSpc>
                    <a:spcPct val="90000"/>
                  </a:lnSpc>
                  <a:buNone/>
                </a:pPr>
                <a:r>
                  <a:rPr lang="en-US" sz="1700" dirty="0"/>
                  <a:t>The formula for today’s intrinsic value is</a:t>
                </a:r>
              </a:p>
              <a:p>
                <a:pPr marL="0" indent="0">
                  <a:lnSpc>
                    <a:spcPct val="90000"/>
                  </a:lnSpc>
                  <a:buNone/>
                </a:pPr>
                <a14:m>
                  <m:oMathPara xmlns:m="http://schemas.openxmlformats.org/officeDocument/2006/math">
                    <m:oMathParaPr>
                      <m:jc m:val="centerGroup"/>
                    </m:oMathParaPr>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𝒗</m:t>
                          </m:r>
                        </m:e>
                        <m:sub>
                          <m:r>
                            <a:rPr lang="en-US" sz="2000" b="1" i="1">
                              <a:solidFill>
                                <a:srgbClr val="FF0000"/>
                              </a:solidFill>
                              <a:latin typeface="Cambria Math" panose="02040503050406030204" pitchFamily="18" charset="0"/>
                            </a:rPr>
                            <m:t>𝟎</m:t>
                          </m:r>
                        </m:sub>
                      </m:sSub>
                      <m:r>
                        <a:rPr lang="en-US" sz="2000" b="1">
                          <a:solidFill>
                            <a:srgbClr val="FF0000"/>
                          </a:solidFill>
                          <a:latin typeface="Cambria Math" panose="02040503050406030204" pitchFamily="18" charset="0"/>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𝑫</m:t>
                              </m:r>
                            </m:e>
                            <m:sub>
                              <m:r>
                                <a:rPr lang="en-US" sz="2000" b="1" i="1">
                                  <a:solidFill>
                                    <a:srgbClr val="FF0000"/>
                                  </a:solidFill>
                                  <a:latin typeface="Cambria Math" panose="02040503050406030204" pitchFamily="18" charset="0"/>
                                </a:rPr>
                                <m:t>𝟏</m:t>
                              </m:r>
                            </m:sub>
                          </m:sSub>
                          <m:r>
                            <a:rPr lang="en-US" sz="2000" b="1">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𝝆</m:t>
                              </m:r>
                            </m:e>
                            <m:sub>
                              <m:r>
                                <a:rPr lang="en-US" sz="2000" b="1" i="1">
                                  <a:solidFill>
                                    <a:srgbClr val="FF0000"/>
                                  </a:solidFill>
                                  <a:latin typeface="Cambria Math" panose="02040503050406030204" pitchFamily="18" charset="0"/>
                                </a:rPr>
                                <m:t>𝟏</m:t>
                              </m:r>
                            </m:sub>
                          </m:sSub>
                        </m:num>
                        <m:den>
                          <m:r>
                            <a:rPr lang="en-US" sz="2000" b="1" i="1">
                              <a:solidFill>
                                <a:srgbClr val="FF0000"/>
                              </a:solidFill>
                              <a:latin typeface="Cambria Math" panose="02040503050406030204" pitchFamily="18" charset="0"/>
                            </a:rPr>
                            <m:t>𝟏</m:t>
                          </m:r>
                          <m:r>
                            <a:rPr lang="en-US" sz="2000" b="1">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𝑬𝒓</m:t>
                          </m:r>
                        </m:den>
                      </m:f>
                    </m:oMath>
                  </m:oMathPara>
                </a14:m>
                <a:endParaRPr lang="en-US" sz="1700" b="1" dirty="0"/>
              </a:p>
              <a:p>
                <a:pPr marL="0" indent="0">
                  <a:lnSpc>
                    <a:spcPct val="90000"/>
                  </a:lnSpc>
                  <a:buNone/>
                </a:pPr>
                <a:r>
                  <a:rPr lang="en-US" sz="1700" dirty="0"/>
                  <a:t>where D1 is the dividend expected to receive within a year, P1 is the expected stock price a year from now, and Er is the discount rate or expected rate of return.</a:t>
                </a:r>
              </a:p>
              <a:p>
                <a:pPr marL="0" indent="0">
                  <a:lnSpc>
                    <a:spcPct val="90000"/>
                  </a:lnSpc>
                  <a:buNone/>
                </a:pPr>
                <a:endParaRPr lang="en-US" sz="1700" b="1" dirty="0"/>
              </a:p>
            </p:txBody>
          </p:sp>
        </mc:Choice>
        <mc:Fallback>
          <p:sp>
            <p:nvSpPr>
              <p:cNvPr id="14" name="Content Placeholder 13"/>
              <p:cNvSpPr>
                <a:spLocks noGrp="1" noRot="1" noChangeAspect="1" noMove="1" noResize="1" noEditPoints="1" noAdjustHandles="1" noChangeArrowheads="1" noChangeShapeType="1" noTextEdit="1"/>
              </p:cNvSpPr>
              <p:nvPr>
                <p:ph idx="1"/>
              </p:nvPr>
            </p:nvSpPr>
            <p:spPr>
              <a:xfrm>
                <a:off x="648762" y="2548281"/>
                <a:ext cx="10627250" cy="3658689"/>
              </a:xfrm>
              <a:blipFill>
                <a:blip r:embed="rId2"/>
                <a:stretch>
                  <a:fillRect l="-344" t="-1000"/>
                </a:stretch>
              </a:blipFill>
            </p:spPr>
            <p:txBody>
              <a:bodyPr/>
              <a:lstStyle/>
              <a:p>
                <a:r>
                  <a:rPr lang="en-US">
                    <a:noFill/>
                  </a:rPr>
                  <a:t> </a:t>
                </a:r>
              </a:p>
            </p:txBody>
          </p:sp>
        </mc:Fallback>
      </mc:AlternateContent>
    </p:spTree>
    <p:extLst>
      <p:ext uri="{BB962C8B-B14F-4D97-AF65-F5344CB8AC3E}">
        <p14:creationId xmlns:p14="http://schemas.microsoft.com/office/powerpoint/2010/main" val="379881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Methods 1-6: Valuation of Public Traded Companies</a:t>
            </a:r>
          </a:p>
        </p:txBody>
      </p:sp>
      <p:sp>
        <p:nvSpPr>
          <p:cNvPr id="3" name="Content Placeholder 2">
            <a:extLst>
              <a:ext uri="{FF2B5EF4-FFF2-40B4-BE49-F238E27FC236}">
                <a16:creationId xmlns:a16="http://schemas.microsoft.com/office/drawing/2014/main" id="{285210A7-9D40-5066-B0BD-94A0EA55E3C1}"/>
              </a:ext>
            </a:extLst>
          </p:cNvPr>
          <p:cNvSpPr>
            <a:spLocks noGrp="1"/>
          </p:cNvSpPr>
          <p:nvPr>
            <p:ph idx="1"/>
          </p:nvPr>
        </p:nvSpPr>
        <p:spPr>
          <a:xfrm>
            <a:off x="455612" y="2346388"/>
            <a:ext cx="8944211" cy="4195481"/>
          </a:xfrm>
        </p:spPr>
        <p:txBody>
          <a:bodyPr/>
          <a:lstStyle/>
          <a:p>
            <a:r>
              <a:rPr lang="en-US" sz="1400" b="1" dirty="0"/>
              <a:t>Method 2: Intrinsic Value and CAPM – HYATT CORPORATION</a:t>
            </a:r>
          </a:p>
          <a:p>
            <a:endParaRPr lang="en-US" dirty="0"/>
          </a:p>
        </p:txBody>
      </p:sp>
      <p:pic>
        <p:nvPicPr>
          <p:cNvPr id="2" name="Picture 1">
            <a:extLst>
              <a:ext uri="{FF2B5EF4-FFF2-40B4-BE49-F238E27FC236}">
                <a16:creationId xmlns:a16="http://schemas.microsoft.com/office/drawing/2014/main" id="{9D0F962D-BC13-BFE5-045A-D6A779C945A8}"/>
              </a:ext>
            </a:extLst>
          </p:cNvPr>
          <p:cNvPicPr>
            <a:picLocks noChangeAspect="1"/>
          </p:cNvPicPr>
          <p:nvPr/>
        </p:nvPicPr>
        <p:blipFill>
          <a:blip r:embed="rId2"/>
          <a:stretch>
            <a:fillRect/>
          </a:stretch>
        </p:blipFill>
        <p:spPr>
          <a:xfrm>
            <a:off x="989012" y="3048000"/>
            <a:ext cx="10439400" cy="2348266"/>
          </a:xfrm>
          <a:prstGeom prst="rect">
            <a:avLst/>
          </a:prstGeom>
        </p:spPr>
      </p:pic>
    </p:spTree>
    <p:extLst>
      <p:ext uri="{BB962C8B-B14F-4D97-AF65-F5344CB8AC3E}">
        <p14:creationId xmlns:p14="http://schemas.microsoft.com/office/powerpoint/2010/main" val="203682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Methods 1-6: Valuation of Public Traded Companies</a:t>
            </a:r>
          </a:p>
        </p:txBody>
      </p:sp>
      <mc:AlternateContent xmlns:mc="http://schemas.openxmlformats.org/markup-compatibility/2006">
        <mc:Choice xmlns:a14="http://schemas.microsoft.com/office/drawing/2010/main" Requires="a14">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b="1" i="1" dirty="0"/>
                  <a:t>Method 3: Dividend Discount Model (DDM)</a:t>
                </a:r>
              </a:p>
              <a:p>
                <a:pPr marL="0" indent="0">
                  <a:lnSpc>
                    <a:spcPct val="90000"/>
                  </a:lnSpc>
                  <a:buNone/>
                </a:pPr>
                <a:r>
                  <a:rPr lang="en-US" sz="1400" i="1" dirty="0"/>
                  <a:t>To calculate such value using the DDM method, the analyst needs the expected price of the stock a year from the date of the analysis, the expected dividend per share paid within the year, and a discount rate, which derived using the capital asset pricing model (CAPM).</a:t>
                </a:r>
              </a:p>
              <a:p>
                <a:pPr marL="0" indent="0">
                  <a:lnSpc>
                    <a:spcPct val="90000"/>
                  </a:lnSpc>
                  <a:buNone/>
                </a:pPr>
                <a:endParaRPr lang="en-US" sz="1400" i="1" dirty="0"/>
              </a:p>
              <a:p>
                <a:pPr marL="0" indent="0">
                  <a:lnSpc>
                    <a:spcPct val="90000"/>
                  </a:lnSpc>
                  <a:buNone/>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𝐕</m:t>
                      </m:r>
                      <m:r>
                        <a:rPr lang="en-US" sz="1600" b="1" smtClean="0">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r>
                            <a:rPr lang="en-US" sz="1600" b="1" i="1">
                              <a:solidFill>
                                <a:srgbClr val="FF0000"/>
                              </a:solidFill>
                              <a:latin typeface="Cambria Math" panose="02040503050406030204" pitchFamily="18" charset="0"/>
                            </a:rPr>
                            <m:t>𝑫</m:t>
                          </m:r>
                          <m:r>
                            <a:rPr lang="en-US" sz="1600" b="1" i="1">
                              <a:solidFill>
                                <a:srgbClr val="FF0000"/>
                              </a:solidFill>
                              <a:latin typeface="Cambria Math" panose="02040503050406030204" pitchFamily="18" charset="0"/>
                            </a:rPr>
                            <m:t>𝟏</m:t>
                          </m:r>
                        </m:num>
                        <m:den>
                          <m:r>
                            <a:rPr lang="en-US" sz="1600" b="1" i="1" smtClean="0">
                              <a:solidFill>
                                <a:srgbClr val="FF0000"/>
                              </a:solidFill>
                              <a:latin typeface="Cambria Math" panose="02040503050406030204" pitchFamily="18" charset="0"/>
                            </a:rPr>
                            <m:t>𝑬𝒓</m:t>
                          </m:r>
                          <m:r>
                            <a:rPr lang="en-US" sz="1600" b="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𝒈</m:t>
                          </m:r>
                        </m:den>
                      </m:f>
                    </m:oMath>
                  </m:oMathPara>
                </a14:m>
                <a:endParaRPr lang="en-US" sz="1600" b="1" dirty="0">
                  <a:solidFill>
                    <a:srgbClr val="FF0000"/>
                  </a:solidFill>
                </a:endParaRPr>
              </a:p>
              <a:p>
                <a:pPr marL="0" indent="0">
                  <a:lnSpc>
                    <a:spcPct val="90000"/>
                  </a:lnSpc>
                  <a:buNone/>
                </a:pPr>
                <a:endParaRPr lang="en-US" sz="1400" i="1" dirty="0"/>
              </a:p>
              <a:p>
                <a:pPr marL="0" indent="0">
                  <a:lnSpc>
                    <a:spcPct val="90000"/>
                  </a:lnSpc>
                  <a:buNone/>
                </a:pPr>
                <a:r>
                  <a:rPr lang="en-US" sz="1400" i="1" dirty="0"/>
                  <a:t>where D1 is the expected dividend, Er is the discount rate, and g is the expected growth rate.</a:t>
                </a:r>
              </a:p>
              <a:p>
                <a:pPr marL="0" indent="0">
                  <a:lnSpc>
                    <a:spcPct val="90000"/>
                  </a:lnSpc>
                  <a:buNone/>
                </a:pPr>
                <a:endParaRPr lang="en-US" sz="1400" i="1" dirty="0"/>
              </a:p>
              <a:p>
                <a:pPr>
                  <a:lnSpc>
                    <a:spcPct val="90000"/>
                  </a:lnSpc>
                </a:pPr>
                <a:endParaRPr lang="en-US" sz="1400" dirty="0"/>
              </a:p>
            </p:txBody>
          </p:sp>
        </mc:Choice>
        <mc:Fallback>
          <p:sp>
            <p:nvSpPr>
              <p:cNvPr id="14" name="Content Placeholder 13"/>
              <p:cNvSpPr>
                <a:spLocks noGrp="1" noRot="1" noChangeAspect="1" noMove="1" noResize="1" noEditPoints="1" noAdjustHandles="1" noChangeArrowheads="1" noChangeShapeType="1" noTextEdit="1"/>
              </p:cNvSpPr>
              <p:nvPr>
                <p:ph idx="1"/>
              </p:nvPr>
            </p:nvSpPr>
            <p:spPr>
              <a:xfrm>
                <a:off x="608012" y="2325217"/>
                <a:ext cx="9753600" cy="3923183"/>
              </a:xfrm>
              <a:blipFill>
                <a:blip r:embed="rId2"/>
                <a:stretch>
                  <a:fillRect l="-188" t="-776" r="-250"/>
                </a:stretch>
              </a:blipFill>
            </p:spPr>
            <p:txBody>
              <a:bodyPr/>
              <a:lstStyle/>
              <a:p>
                <a:r>
                  <a:rPr lang="en-US">
                    <a:noFill/>
                  </a:rPr>
                  <a:t> </a:t>
                </a:r>
              </a:p>
            </p:txBody>
          </p:sp>
        </mc:Fallback>
      </mc:AlternateContent>
    </p:spTree>
    <p:extLst>
      <p:ext uri="{BB962C8B-B14F-4D97-AF65-F5344CB8AC3E}">
        <p14:creationId xmlns:p14="http://schemas.microsoft.com/office/powerpoint/2010/main" val="944997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1610</TotalTime>
  <Words>1407</Words>
  <Application>Microsoft Office PowerPoint</Application>
  <PresentationFormat>Custom</PresentationFormat>
  <Paragraphs>123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Cambria Math</vt:lpstr>
      <vt:lpstr>Century Gothic</vt:lpstr>
      <vt:lpstr>Corbel</vt:lpstr>
      <vt:lpstr>Wingdings 3</vt:lpstr>
      <vt:lpstr>Ion</vt:lpstr>
      <vt:lpstr>Chapter 18: Valuation Analysis</vt:lpstr>
      <vt:lpstr>Valuation Analysis Overview</vt:lpstr>
      <vt:lpstr>Valuation Analysis Overview</vt:lpstr>
      <vt:lpstr>PowerPoint Presentation</vt:lpstr>
      <vt:lpstr>Methods 1-6: Valuation of Public Traded Companies</vt:lpstr>
      <vt:lpstr>Methods 1-6: Valuation of Public Traded Companies</vt:lpstr>
      <vt:lpstr>Methods 1-6: Valuation of Public Traded Companies</vt:lpstr>
      <vt:lpstr>Methods 1-6: Valuation of Public Traded Companies</vt:lpstr>
      <vt:lpstr>Methods 1-6: Valuation of Public Traded Companies</vt:lpstr>
      <vt:lpstr>Methods 1-6: Valuation of Public Traded Companies</vt:lpstr>
      <vt:lpstr>Methods 1-6: Valuation of Public Traded Companies</vt:lpstr>
      <vt:lpstr>Methods 1-6: Valuation of Public Traded Companies</vt:lpstr>
      <vt:lpstr>Methods 1-6: Valuation of Public Traded Companies</vt:lpstr>
      <vt:lpstr>Methods 1-6: Valuation of Public Traded Companies</vt:lpstr>
      <vt:lpstr>Method 7: Using the Leveraged Buyout Model (LBO) Method</vt:lpstr>
      <vt:lpstr>Method 7: Using the Leveraged Buyout Model (LBO) Method</vt:lpstr>
      <vt:lpstr>Methods 1-7 - Summary:  </vt:lpstr>
      <vt:lpstr>PowerPoint Presentation</vt:lpstr>
      <vt:lpstr>Method 6: Discount Cash Flow Method (DCF) </vt:lpstr>
      <vt:lpstr>Method 6: Discount Cash Flow Method (DCF) </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lpstr>Valuation Analysis of Start-up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32</cp:revision>
  <dcterms:created xsi:type="dcterms:W3CDTF">2020-05-26T21:09:41Z</dcterms:created>
  <dcterms:modified xsi:type="dcterms:W3CDTF">2024-11-25T19:07:49Z</dcterms:modified>
</cp:coreProperties>
</file>