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5" r:id="rId2"/>
    <p:sldId id="310" r:id="rId3"/>
    <p:sldId id="359" r:id="rId4"/>
    <p:sldId id="358" r:id="rId5"/>
    <p:sldId id="346" r:id="rId6"/>
    <p:sldId id="321" r:id="rId7"/>
    <p:sldId id="345" r:id="rId8"/>
    <p:sldId id="347" r:id="rId9"/>
    <p:sldId id="348" r:id="rId10"/>
    <p:sldId id="349" r:id="rId11"/>
    <p:sldId id="350" r:id="rId12"/>
    <p:sldId id="351" r:id="rId13"/>
    <p:sldId id="352" r:id="rId14"/>
    <p:sldId id="353" r:id="rId15"/>
    <p:sldId id="354" r:id="rId16"/>
    <p:sldId id="355" r:id="rId17"/>
    <p:sldId id="356" r:id="rId18"/>
    <p:sldId id="357" r:id="rId19"/>
    <p:sldId id="360" r:id="rId20"/>
    <p:sldId id="361" r:id="rId21"/>
    <p:sldId id="362" r:id="rId22"/>
    <p:sldId id="363" r:id="rId23"/>
    <p:sldId id="364" r:id="rId24"/>
    <p:sldId id="365" r:id="rId25"/>
    <p:sldId id="366" r:id="rId26"/>
    <p:sldId id="367" r:id="rId27"/>
    <p:sldId id="368" r:id="rId28"/>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84" d="100"/>
          <a:sy n="84" d="100"/>
        </p:scale>
        <p:origin x="126" y="54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6/15/2020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6/15/2020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6/15/2020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6/15/2020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6/15/2020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6/15/2020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6/15/2020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6/15/2020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6/15/2020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6/15/2020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6/15/2020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6/15/2020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6/15/2020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1219200"/>
          </a:xfrm>
        </p:spPr>
        <p:txBody>
          <a:bodyPr>
            <a:normAutofit/>
          </a:bodyPr>
          <a:lstStyle/>
          <a:p>
            <a:r>
              <a:rPr lang="en-US" dirty="0"/>
              <a:t>Valuation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6</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a:t>
            </a:r>
          </a:p>
        </p:txBody>
      </p:sp>
      <p:pic>
        <p:nvPicPr>
          <p:cNvPr id="3" name="Picture 2">
            <a:extLst>
              <a:ext uri="{FF2B5EF4-FFF2-40B4-BE49-F238E27FC236}">
                <a16:creationId xmlns:a16="http://schemas.microsoft.com/office/drawing/2014/main" id="{9C991378-8ADF-4273-AB98-FB04B9811467}"/>
              </a:ext>
            </a:extLst>
          </p:cNvPr>
          <p:cNvPicPr>
            <a:picLocks noChangeAspect="1"/>
          </p:cNvPicPr>
          <p:nvPr/>
        </p:nvPicPr>
        <p:blipFill>
          <a:blip r:embed="rId2"/>
          <a:stretch>
            <a:fillRect/>
          </a:stretch>
        </p:blipFill>
        <p:spPr>
          <a:xfrm>
            <a:off x="608012" y="2057400"/>
            <a:ext cx="8534400" cy="3225800"/>
          </a:xfrm>
          <a:prstGeom prst="rect">
            <a:avLst/>
          </a:prstGeom>
          <a:solidFill>
            <a:schemeClr val="accent1">
              <a:lumMod val="20000"/>
              <a:lumOff val="80000"/>
            </a:schemeClr>
          </a:solidFill>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b="1" dirty="0"/>
              <a:t>Method 4: Using Comparable Trading EBITDA Multiples</a:t>
            </a:r>
          </a:p>
          <a:p>
            <a:pPr marL="0" indent="0">
              <a:buNone/>
            </a:pPr>
            <a:r>
              <a:rPr lang="en-US" dirty="0"/>
              <a:t>	</a:t>
            </a:r>
          </a:p>
          <a:p>
            <a:pPr lvl="1"/>
            <a:endParaRPr lang="en-US" dirty="0"/>
          </a:p>
        </p:txBody>
      </p:sp>
      <p:pic>
        <p:nvPicPr>
          <p:cNvPr id="3" name="Picture 2">
            <a:extLst>
              <a:ext uri="{FF2B5EF4-FFF2-40B4-BE49-F238E27FC236}">
                <a16:creationId xmlns:a16="http://schemas.microsoft.com/office/drawing/2014/main" id="{6B96EE3E-11FB-4B0B-B74F-7F36F3CB7757}"/>
              </a:ext>
            </a:extLst>
          </p:cNvPr>
          <p:cNvPicPr>
            <a:picLocks noChangeAspect="1"/>
          </p:cNvPicPr>
          <p:nvPr/>
        </p:nvPicPr>
        <p:blipFill>
          <a:blip r:embed="rId2"/>
          <a:stretch>
            <a:fillRect/>
          </a:stretch>
        </p:blipFill>
        <p:spPr>
          <a:xfrm>
            <a:off x="663363" y="1600200"/>
            <a:ext cx="9469649" cy="4982633"/>
          </a:xfrm>
          <a:prstGeom prst="rect">
            <a:avLst/>
          </a:prstGeom>
          <a:solidFill>
            <a:schemeClr val="accent1">
              <a:lumMod val="20000"/>
              <a:lumOff val="80000"/>
            </a:schemeClr>
          </a:solidFill>
        </p:spPr>
      </p:pic>
    </p:spTree>
    <p:extLst>
      <p:ext uri="{BB962C8B-B14F-4D97-AF65-F5344CB8AC3E}">
        <p14:creationId xmlns:p14="http://schemas.microsoft.com/office/powerpoint/2010/main" val="15831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dirty="0"/>
              <a:t>Method 5: Using Comparable Acquisition EBITDA Multiples	</a:t>
            </a:r>
          </a:p>
          <a:p>
            <a:pPr lvl="1"/>
            <a:endParaRPr lang="en-US" dirty="0"/>
          </a:p>
        </p:txBody>
      </p:sp>
      <p:pic>
        <p:nvPicPr>
          <p:cNvPr id="5" name="Picture 4">
            <a:extLst>
              <a:ext uri="{FF2B5EF4-FFF2-40B4-BE49-F238E27FC236}">
                <a16:creationId xmlns:a16="http://schemas.microsoft.com/office/drawing/2014/main" id="{797CCDE3-7C74-48C2-90B7-CE68B91D88F6}"/>
              </a:ext>
            </a:extLst>
          </p:cNvPr>
          <p:cNvPicPr>
            <a:picLocks noChangeAspect="1"/>
          </p:cNvPicPr>
          <p:nvPr/>
        </p:nvPicPr>
        <p:blipFill>
          <a:blip r:embed="rId2"/>
          <a:stretch>
            <a:fillRect/>
          </a:stretch>
        </p:blipFill>
        <p:spPr>
          <a:xfrm>
            <a:off x="608012" y="1537155"/>
            <a:ext cx="8686800" cy="4873609"/>
          </a:xfrm>
          <a:prstGeom prst="rect">
            <a:avLst/>
          </a:prstGeom>
          <a:solidFill>
            <a:schemeClr val="accent1">
              <a:lumMod val="20000"/>
              <a:lumOff val="80000"/>
            </a:schemeClr>
          </a:solidFill>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Method 6: Using the Discount Cash Flow Method (DCF)	</a:t>
            </a:r>
          </a:p>
          <a:p>
            <a:pPr lvl="1"/>
            <a:r>
              <a:rPr lang="en-US" dirty="0"/>
              <a:t>To value the company using the DCF method the analyst needs to derive the following four items:</a:t>
            </a:r>
          </a:p>
          <a:p>
            <a:pPr lvl="2"/>
            <a:r>
              <a:rPr lang="en-US" dirty="0"/>
              <a:t>Setting up a stream of cash flows</a:t>
            </a:r>
          </a:p>
          <a:p>
            <a:pPr lvl="2"/>
            <a:r>
              <a:rPr lang="en-US" dirty="0"/>
              <a:t>Identifying an exit year</a:t>
            </a:r>
          </a:p>
          <a:p>
            <a:pPr lvl="2"/>
            <a:r>
              <a:rPr lang="en-US" dirty="0"/>
              <a:t>Calculating the value at exit year (terminal value)</a:t>
            </a:r>
          </a:p>
          <a:p>
            <a:pPr lvl="2"/>
            <a:r>
              <a:rPr lang="en-US" dirty="0"/>
              <a:t>Using the appropriate discount rate to value the present value of the firm</a:t>
            </a:r>
          </a:p>
          <a:p>
            <a:pPr lvl="1"/>
            <a:endParaRPr lang="en-US" dirty="0"/>
          </a:p>
        </p:txBody>
      </p:sp>
    </p:spTree>
    <p:extLst>
      <p:ext uri="{BB962C8B-B14F-4D97-AF65-F5344CB8AC3E}">
        <p14:creationId xmlns:p14="http://schemas.microsoft.com/office/powerpoint/2010/main" val="23783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9982200" cy="919931"/>
          </a:xfrm>
        </p:spPr>
        <p:txBody>
          <a:bodyPr>
            <a:normAutofit fontScale="90000"/>
          </a:bodyPr>
          <a:lstStyle/>
          <a:p>
            <a:r>
              <a:rPr lang="en-US" b="1" dirty="0"/>
              <a:t>Methods 1-6: Valuation of Public Traded Companies</a:t>
            </a:r>
            <a:br>
              <a:rPr lang="en-US" b="1" dirty="0"/>
            </a:br>
            <a:endParaRPr lang="en-US" b="1" dirty="0"/>
          </a:p>
        </p:txBody>
      </p:sp>
      <p:pic>
        <p:nvPicPr>
          <p:cNvPr id="3" name="Picture 2">
            <a:extLst>
              <a:ext uri="{FF2B5EF4-FFF2-40B4-BE49-F238E27FC236}">
                <a16:creationId xmlns:a16="http://schemas.microsoft.com/office/drawing/2014/main" id="{905717EB-99D2-4A2A-9CEA-5F06AA310A92}"/>
              </a:ext>
            </a:extLst>
          </p:cNvPr>
          <p:cNvPicPr>
            <a:picLocks noChangeAspect="1"/>
          </p:cNvPicPr>
          <p:nvPr/>
        </p:nvPicPr>
        <p:blipFill>
          <a:blip r:embed="rId2"/>
          <a:stretch>
            <a:fillRect/>
          </a:stretch>
        </p:blipFill>
        <p:spPr>
          <a:xfrm>
            <a:off x="379412" y="838200"/>
            <a:ext cx="8991600" cy="5771527"/>
          </a:xfrm>
          <a:prstGeom prst="rect">
            <a:avLst/>
          </a:prstGeom>
          <a:solidFill>
            <a:schemeClr val="accent1">
              <a:lumMod val="20000"/>
              <a:lumOff val="80000"/>
            </a:schemeClr>
          </a:solidFill>
        </p:spPr>
      </p:pic>
    </p:spTree>
    <p:extLst>
      <p:ext uri="{BB962C8B-B14F-4D97-AF65-F5344CB8AC3E}">
        <p14:creationId xmlns:p14="http://schemas.microsoft.com/office/powerpoint/2010/main" val="33991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838200"/>
            <a:ext cx="11512232" cy="838200"/>
          </a:xfrm>
        </p:spPr>
        <p:txBody>
          <a:bodyPr>
            <a:normAutofit fontScale="90000"/>
          </a:bodyPr>
          <a:lstStyle/>
          <a:p>
            <a:r>
              <a:rPr lang="en-US" b="1" dirty="0"/>
              <a:t>Method 7: Using the Leveraged Buyout Model (LBO) Method</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447800"/>
            <a:ext cx="11359832" cy="4724400"/>
          </a:xfrm>
        </p:spPr>
        <p:txBody>
          <a:bodyPr>
            <a:normAutofit/>
          </a:bodyPr>
          <a:lstStyle/>
          <a:p>
            <a:r>
              <a:rPr lang="en-US" dirty="0"/>
              <a:t>While the DCF analysis is used for determining today’s value of the company based on future cash flows, </a:t>
            </a:r>
            <a:r>
              <a:rPr lang="en-US" b="1" dirty="0"/>
              <a:t>the value of the company using this LBO method is determined based on investor expectation, which means return determines the acquisition price of the firm</a:t>
            </a:r>
            <a:r>
              <a:rPr lang="en-US" dirty="0"/>
              <a:t>.</a:t>
            </a:r>
          </a:p>
          <a:p>
            <a:pPr lvl="1"/>
            <a:r>
              <a:rPr lang="en-US" b="1" dirty="0"/>
              <a:t>Building the Transactions Sources and Uses</a:t>
            </a:r>
          </a:p>
          <a:p>
            <a:pPr lvl="1"/>
            <a:r>
              <a:rPr lang="en-US" b="1" dirty="0"/>
              <a:t>Setting up the Debt Schedules</a:t>
            </a:r>
          </a:p>
          <a:p>
            <a:pPr lvl="1"/>
            <a:r>
              <a:rPr lang="en-US" b="1" dirty="0"/>
              <a:t>Calculating the Expected Equity Return</a:t>
            </a:r>
          </a:p>
          <a:p>
            <a:pPr lvl="1"/>
            <a:r>
              <a:rPr lang="en-US" b="1" dirty="0"/>
              <a:t>Running Projections</a:t>
            </a:r>
          </a:p>
          <a:p>
            <a:pPr lvl="1"/>
            <a:r>
              <a:rPr lang="en-US" b="1" dirty="0"/>
              <a:t>Determining the Terminal Value</a:t>
            </a:r>
          </a:p>
          <a:p>
            <a:pPr lvl="1"/>
            <a:r>
              <a:rPr lang="en-US" b="1" dirty="0"/>
              <a:t>Determining the Value of the Firm</a:t>
            </a:r>
          </a:p>
          <a:p>
            <a:pPr lvl="1"/>
            <a:endParaRPr lang="en-US" b="1" dirty="0"/>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6" name="Content Placeholder 5">
            <a:extLst>
              <a:ext uri="{FF2B5EF4-FFF2-40B4-BE49-F238E27FC236}">
                <a16:creationId xmlns:a16="http://schemas.microsoft.com/office/drawing/2014/main" id="{E53DDA52-2089-4AD8-97DA-888945BFEDBF}"/>
              </a:ext>
            </a:extLst>
          </p:cNvPr>
          <p:cNvPicPr>
            <a:picLocks noGrp="1" noChangeAspect="1"/>
          </p:cNvPicPr>
          <p:nvPr>
            <p:ph idx="1"/>
          </p:nvPr>
        </p:nvPicPr>
        <p:blipFill>
          <a:blip r:embed="rId2"/>
          <a:stretch>
            <a:fillRect/>
          </a:stretch>
        </p:blipFill>
        <p:spPr>
          <a:xfrm>
            <a:off x="912812" y="762000"/>
            <a:ext cx="9982199"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4856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8" name="Content Placeholder 7">
            <a:extLst>
              <a:ext uri="{FF2B5EF4-FFF2-40B4-BE49-F238E27FC236}">
                <a16:creationId xmlns:a16="http://schemas.microsoft.com/office/drawing/2014/main" id="{DFC5F973-A6A7-4699-8F12-8275ADBD69B9}"/>
              </a:ext>
            </a:extLst>
          </p:cNvPr>
          <p:cNvPicPr>
            <a:picLocks noGrp="1" noChangeAspect="1"/>
          </p:cNvPicPr>
          <p:nvPr>
            <p:ph idx="1"/>
          </p:nvPr>
        </p:nvPicPr>
        <p:blipFill>
          <a:blip r:embed="rId2"/>
          <a:stretch>
            <a:fillRect/>
          </a:stretch>
        </p:blipFill>
        <p:spPr>
          <a:xfrm>
            <a:off x="989012" y="762000"/>
            <a:ext cx="9448800" cy="5836920"/>
          </a:xfrm>
          <a:prstGeom prst="rect">
            <a:avLst/>
          </a:prstGeom>
          <a:solidFill>
            <a:schemeClr val="accent1">
              <a:lumMod val="20000"/>
              <a:lumOff val="80000"/>
            </a:schemeClr>
          </a:solidFill>
        </p:spPr>
      </p:pic>
    </p:spTree>
    <p:extLst>
      <p:ext uri="{BB962C8B-B14F-4D97-AF65-F5344CB8AC3E}">
        <p14:creationId xmlns:p14="http://schemas.microsoft.com/office/powerpoint/2010/main" val="11898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0988" y="838200"/>
            <a:ext cx="11512232" cy="838200"/>
          </a:xfrm>
        </p:spPr>
        <p:txBody>
          <a:bodyPr>
            <a:normAutofit fontScale="90000"/>
          </a:bodyPr>
          <a:lstStyle/>
          <a:p>
            <a:r>
              <a:rPr lang="en-US" b="1" dirty="0"/>
              <a:t>Methods 1-7 - Summary:</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47188" y="914400"/>
            <a:ext cx="11359832" cy="4724400"/>
          </a:xfrm>
        </p:spPr>
        <p:txBody>
          <a:bodyPr>
            <a:normAutofit/>
          </a:bodyPr>
          <a:lstStyle/>
          <a:p>
            <a:pPr marL="231775" lvl="1" indent="0">
              <a:buNone/>
            </a:pPr>
            <a:r>
              <a:rPr lang="en-US" b="1" dirty="0"/>
              <a:t>Putting All the Values Together</a:t>
            </a:r>
          </a:p>
          <a:p>
            <a:pPr lvl="1"/>
            <a:endParaRPr lang="en-US" b="1" dirty="0"/>
          </a:p>
          <a:p>
            <a:pPr lvl="1"/>
            <a:endParaRPr lang="en-US" b="1" dirty="0"/>
          </a:p>
          <a:p>
            <a:pPr lvl="1"/>
            <a:endParaRPr lang="en-US" b="1" dirty="0"/>
          </a:p>
          <a:p>
            <a:pPr lvl="1"/>
            <a:endParaRPr lang="en-US" dirty="0"/>
          </a:p>
        </p:txBody>
      </p:sp>
      <p:pic>
        <p:nvPicPr>
          <p:cNvPr id="3" name="Picture 2">
            <a:extLst>
              <a:ext uri="{FF2B5EF4-FFF2-40B4-BE49-F238E27FC236}">
                <a16:creationId xmlns:a16="http://schemas.microsoft.com/office/drawing/2014/main" id="{8DF605BA-FC05-4CB9-8BA3-46538819A5D5}"/>
              </a:ext>
            </a:extLst>
          </p:cNvPr>
          <p:cNvPicPr>
            <a:picLocks noChangeAspect="1"/>
          </p:cNvPicPr>
          <p:nvPr/>
        </p:nvPicPr>
        <p:blipFill>
          <a:blip r:embed="rId2"/>
          <a:stretch>
            <a:fillRect/>
          </a:stretch>
        </p:blipFill>
        <p:spPr>
          <a:xfrm>
            <a:off x="655004" y="1447800"/>
            <a:ext cx="11052016" cy="4267200"/>
          </a:xfrm>
          <a:prstGeom prst="rect">
            <a:avLst/>
          </a:prstGeom>
          <a:solidFill>
            <a:schemeClr val="accent1">
              <a:lumMod val="20000"/>
              <a:lumOff val="80000"/>
            </a:schemeClr>
          </a:solidFill>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Private Companies</a:t>
            </a:r>
            <a:br>
              <a:rPr lang="en-US" dirty="0"/>
            </a:br>
            <a:r>
              <a:rPr lang="en-US" dirty="0"/>
              <a:t>	</a:t>
            </a:r>
            <a:r>
              <a:rPr lang="en-US" sz="2400" dirty="0"/>
              <a:t>Applying methods 6-8</a:t>
            </a:r>
            <a:br>
              <a:rPr lang="en-US" dirty="0"/>
            </a:br>
            <a:r>
              <a:rPr lang="en-US" dirty="0"/>
              <a:t> </a:t>
            </a:r>
            <a:endParaRPr lang="en-US" sz="2200" b="1" dirty="0"/>
          </a:p>
        </p:txBody>
      </p:sp>
    </p:spTree>
    <p:extLst>
      <p:ext uri="{BB962C8B-B14F-4D97-AF65-F5344CB8AC3E}">
        <p14:creationId xmlns:p14="http://schemas.microsoft.com/office/powerpoint/2010/main" val="10812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dirty="0"/>
              <a:t>Valuation Analysis Overview</a:t>
            </a:r>
            <a:endParaRPr lang="en-US" b="1" dirty="0"/>
          </a:p>
        </p:txBody>
      </p:sp>
      <p:sp>
        <p:nvSpPr>
          <p:cNvPr id="14" name="Content Placeholder 13"/>
          <p:cNvSpPr>
            <a:spLocks noGrp="1"/>
          </p:cNvSpPr>
          <p:nvPr>
            <p:ph idx="1"/>
          </p:nvPr>
        </p:nvSpPr>
        <p:spPr>
          <a:xfrm>
            <a:off x="1217612" y="1219201"/>
            <a:ext cx="9829799" cy="4800600"/>
          </a:xfrm>
        </p:spPr>
        <p:txBody>
          <a:bodyPr>
            <a:normAutofit fontScale="92500" lnSpcReduction="10000"/>
          </a:bodyPr>
          <a:lstStyle/>
          <a:p>
            <a:r>
              <a:rPr lang="en-US" dirty="0"/>
              <a:t>The chapter will introduce the following eight methods of valuating the company’s enterprise value:</a:t>
            </a:r>
          </a:p>
          <a:p>
            <a:r>
              <a:rPr lang="en-US" dirty="0"/>
              <a:t>Method 1: Using the current stock price as a basis of valuation</a:t>
            </a:r>
          </a:p>
          <a:p>
            <a:r>
              <a:rPr lang="en-US" dirty="0"/>
              <a:t>Method 2: Intrinsic value and capital asset pricing model (CAPM)</a:t>
            </a:r>
          </a:p>
          <a:p>
            <a:r>
              <a:rPr lang="en-US" dirty="0"/>
              <a:t>Method 3: Dividend discount model (DDM)</a:t>
            </a:r>
          </a:p>
          <a:p>
            <a:r>
              <a:rPr lang="en-US" dirty="0"/>
              <a:t>Method 4: Comparable method using trading EBITDA multiples</a:t>
            </a:r>
          </a:p>
          <a:p>
            <a:r>
              <a:rPr lang="en-US" dirty="0"/>
              <a:t>Method 5: Comparable method using acquisition EBITDA multiples</a:t>
            </a:r>
          </a:p>
          <a:p>
            <a:r>
              <a:rPr lang="en-US" dirty="0"/>
              <a:t>Method 6: Discount cash flow method (DCF)</a:t>
            </a:r>
          </a:p>
          <a:p>
            <a:r>
              <a:rPr lang="en-US" dirty="0"/>
              <a:t>Method 7: Leveraged buyout private equity expectation model (LBO)</a:t>
            </a:r>
          </a:p>
          <a:p>
            <a:r>
              <a:rPr lang="en-US" dirty="0"/>
              <a:t>Method 8: Black-Scholes option pricing model </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a:t>
            </a:r>
            <a:r>
              <a:rPr lang="en-US" dirty="0"/>
              <a:t>Discount Cash Flow Method (DCF)</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One of the most effective ways to value a private company is to dive into the company’s projections and change the assumptions based on the investor’s view of how the revenue will grow and at what cost.</a:t>
            </a:r>
          </a:p>
          <a:p>
            <a:r>
              <a:rPr lang="en-US" dirty="0"/>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dirty="0"/>
              <a:t>The conduction of this method is to calculate the first the equity cash flows, identify the exit year, estimate the terminal value in the exit year, and use the expected equity return as the discount rate. </a:t>
            </a:r>
          </a:p>
          <a:p>
            <a:endParaRPr lang="en-US" dirty="0"/>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Valuation Analysis – Celerity Technology Inc </a:t>
            </a:r>
            <a:endParaRPr lang="en-US" b="1" dirty="0"/>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41412" y="1066800"/>
            <a:ext cx="8382000"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612" y="34290"/>
            <a:ext cx="12192000" cy="919931"/>
          </a:xfrm>
        </p:spPr>
        <p:txBody>
          <a:bodyPr>
            <a:normAutofit fontScale="90000"/>
          </a:bodyPr>
          <a:lstStyle/>
          <a:p>
            <a:r>
              <a:rPr lang="en-US" dirty="0"/>
              <a:t>Method 7: Leveraged Buyout (LBO) Method for Private Companies</a:t>
            </a:r>
            <a:endParaRPr lang="en-US" b="1" dirty="0"/>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27012" y="1066800"/>
            <a:ext cx="6934200" cy="541020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5181601"/>
          </a:xfrm>
        </p:spPr>
        <p:txBody>
          <a:bodyPr>
            <a:normAutofit fontScale="92500" lnSpcReduction="10000"/>
          </a:bodyPr>
          <a:lstStyle/>
          <a:p>
            <a:r>
              <a:rPr lang="en-US" b="1" dirty="0"/>
              <a:t>Option Pricing Model Framework</a:t>
            </a:r>
          </a:p>
          <a:p>
            <a:pPr lvl="1"/>
            <a:r>
              <a:rPr lang="en-US" dirty="0"/>
              <a:t>In option pricing and specifically in call options the payoff formula or intrinsic value of the option is</a:t>
            </a:r>
          </a:p>
          <a:p>
            <a:pPr marL="0" indent="0">
              <a:buNone/>
            </a:pPr>
            <a:r>
              <a:rPr lang="en-US" b="1" dirty="0"/>
              <a:t>	</a:t>
            </a:r>
            <a:r>
              <a:rPr lang="en-US" b="1" dirty="0">
                <a:solidFill>
                  <a:srgbClr val="FFFF00"/>
                </a:solidFill>
              </a:rPr>
              <a:t>Option payoff = Max (0, S – X)</a:t>
            </a:r>
            <a:endParaRPr lang="en-US" dirty="0">
              <a:solidFill>
                <a:srgbClr val="FFFF00"/>
              </a:solidFill>
            </a:endParaRPr>
          </a:p>
          <a:p>
            <a:pPr marL="0" indent="0">
              <a:buNone/>
            </a:pPr>
            <a:r>
              <a:rPr lang="en-US" i="1" dirty="0"/>
              <a:t>	where S is the stock price and X is the exercise price.</a:t>
            </a:r>
            <a:endParaRPr lang="en-US" dirty="0"/>
          </a:p>
          <a:p>
            <a:pPr lvl="1"/>
            <a:r>
              <a:rPr lang="en-US" dirty="0"/>
              <a:t>To calculate the enterprise value</a:t>
            </a:r>
          </a:p>
          <a:p>
            <a:pPr marL="0" indent="0">
              <a:buNone/>
            </a:pPr>
            <a:r>
              <a:rPr lang="en-US" b="1" dirty="0">
                <a:solidFill>
                  <a:srgbClr val="FFFF00"/>
                </a:solidFill>
              </a:rPr>
              <a:t>	EV = E + D – C or EV = E + net D </a:t>
            </a:r>
            <a:endParaRPr lang="en-US" dirty="0">
              <a:solidFill>
                <a:srgbClr val="FFFF00"/>
              </a:solidFill>
            </a:endParaRPr>
          </a:p>
          <a:p>
            <a:pPr marL="0" indent="0">
              <a:buNone/>
            </a:pPr>
            <a:r>
              <a:rPr lang="en-US" i="1" dirty="0"/>
              <a:t>	where EV is the enterprise value of the firm, E is the equity value, D is the debt and C is cash. The net D is referred to as debt minus cash implied that the current debt could be paid with cash on hand.</a:t>
            </a:r>
            <a:endParaRPr lang="en-US" dirty="0"/>
          </a:p>
          <a:p>
            <a:pPr lvl="1"/>
            <a:r>
              <a:rPr lang="en-US" dirty="0"/>
              <a:t>Solving for equity:</a:t>
            </a:r>
          </a:p>
          <a:p>
            <a:pPr marL="0" indent="0">
              <a:buNone/>
            </a:pPr>
            <a:r>
              <a:rPr lang="en-US" b="1" dirty="0"/>
              <a:t>	</a:t>
            </a:r>
            <a:r>
              <a:rPr lang="en-US" b="1" dirty="0">
                <a:solidFill>
                  <a:srgbClr val="FFFF00"/>
                </a:solidFill>
              </a:rPr>
              <a:t>E = EV – net D</a:t>
            </a:r>
            <a:endParaRPr lang="en-US" dirty="0">
              <a:solidFill>
                <a:srgbClr val="FFFF00"/>
              </a:solidFill>
            </a:endParaRPr>
          </a:p>
          <a:p>
            <a:pPr marL="0" indent="0">
              <a:buNone/>
            </a:pPr>
            <a:r>
              <a:rPr lang="en-US" i="1" dirty="0"/>
              <a:t>	where E is the equity, EV is the enterprise value and net D is the net debt.</a:t>
            </a:r>
            <a:endParaRPr lang="en-US" dirty="0"/>
          </a:p>
          <a:p>
            <a:endParaRPr lang="en-US" dirty="0"/>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4343400"/>
              </a:xfrm>
            </p:spPr>
            <p:txBody>
              <a:bodyPr>
                <a:normAutofit/>
              </a:bodyPr>
              <a:lstStyle/>
              <a:p>
                <a:r>
                  <a:rPr lang="en-US" b="1" dirty="0"/>
                  <a:t>Option Pricing Model Framework</a:t>
                </a:r>
              </a:p>
              <a:p>
                <a:pPr marL="231775" lvl="1" indent="0">
                  <a:buNone/>
                </a:pPr>
                <a:r>
                  <a:rPr lang="en-US" dirty="0"/>
                  <a:t>The Black-Scholes formula is</a:t>
                </a:r>
              </a:p>
              <a:p>
                <a:pPr marL="463550" lvl="2"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rPr>
                        <m:t>C</m:t>
                      </m:r>
                      <m:r>
                        <a:rPr lang="en-US" smtClean="0">
                          <a:solidFill>
                            <a:srgbClr val="FFFF00"/>
                          </a:solidFill>
                        </a:rPr>
                        <m:t> </m:t>
                      </m:r>
                      <m:r>
                        <m:rPr>
                          <m:sty m:val="p"/>
                        </m:rPr>
                        <a:rPr lang="en-US" smtClean="0">
                          <a:solidFill>
                            <a:srgbClr val="FFFF00"/>
                          </a:solidFill>
                        </a:rPr>
                        <m:t>option</m:t>
                      </m:r>
                      <m:r>
                        <a:rPr lang="en-US" smtClean="0">
                          <a:solidFill>
                            <a:srgbClr val="FFFF00"/>
                          </a:solidFill>
                        </a:rPr>
                        <m:t> </m:t>
                      </m:r>
                      <m:r>
                        <m:rPr>
                          <m:sty m:val="p"/>
                        </m:rPr>
                        <a:rPr lang="en-US" smtClean="0">
                          <a:solidFill>
                            <a:srgbClr val="FFFF00"/>
                          </a:solidFill>
                        </a:rPr>
                        <m:t>payoff</m:t>
                      </m:r>
                      <m:r>
                        <a:rPr lang="en-US" smtClean="0">
                          <a:solidFill>
                            <a:srgbClr val="FFFF00"/>
                          </a:solidFill>
                        </a:rPr>
                        <m:t>=</m:t>
                      </m:r>
                      <m:r>
                        <m:rPr>
                          <m:sty m:val="p"/>
                        </m:rPr>
                        <a:rPr lang="en-US" smtClean="0">
                          <a:solidFill>
                            <a:srgbClr val="FFFF00"/>
                          </a:solidFill>
                        </a:rPr>
                        <m:t>S</m:t>
                      </m:r>
                      <m:sSup>
                        <m:sSupPr>
                          <m:ctrlPr>
                            <a:rPr lang="en-US" i="1">
                              <a:solidFill>
                                <a:srgbClr val="FFFF00"/>
                              </a:solidFill>
                            </a:rPr>
                          </m:ctrlPr>
                        </m:sSupPr>
                        <m:e>
                          <m:r>
                            <m:rPr>
                              <m:sty m:val="p"/>
                            </m:rPr>
                            <a:rPr lang="en-US">
                              <a:solidFill>
                                <a:srgbClr val="FFFF00"/>
                              </a:solidFill>
                            </a:rPr>
                            <m:t>e</m:t>
                          </m:r>
                        </m:e>
                        <m:sup>
                          <m:r>
                            <a:rPr lang="en-US">
                              <a:solidFill>
                                <a:srgbClr val="FFFF00"/>
                              </a:solidFill>
                            </a:rPr>
                            <m:t>−</m:t>
                          </m:r>
                          <m:r>
                            <m:rPr>
                              <m:sty m:val="p"/>
                            </m:rPr>
                            <a:rPr lang="en-US">
                              <a:solidFill>
                                <a:srgbClr val="FFFF00"/>
                              </a:solidFill>
                            </a:rPr>
                            <m:t>δ</m:t>
                          </m:r>
                          <m:r>
                            <a:rPr lang="en-US">
                              <a:solidFill>
                                <a:srgbClr val="FFFF00"/>
                              </a:solidFill>
                            </a:rPr>
                            <m:t>.</m:t>
                          </m:r>
                          <m:r>
                            <m:rPr>
                              <m:sty m:val="p"/>
                            </m:rPr>
                            <a:rPr lang="en-US">
                              <a:solidFill>
                                <a:srgbClr val="FFFF00"/>
                              </a:solidFill>
                            </a:rPr>
                            <m:t>t</m:t>
                          </m:r>
                        </m:sup>
                      </m:sSup>
                      <m:r>
                        <a:rPr lang="en-US">
                          <a:solidFill>
                            <a:srgbClr val="FFFF00"/>
                          </a:solidFill>
                        </a:rPr>
                        <m:t> .</m:t>
                      </m:r>
                      <m:r>
                        <m:rPr>
                          <m:sty m:val="p"/>
                        </m:rPr>
                        <a:rPr lang="en-US">
                          <a:solidFill>
                            <a:srgbClr val="FFFF00"/>
                          </a:solidFill>
                        </a:rPr>
                        <m:t>N</m:t>
                      </m:r>
                      <m:r>
                        <a:rPr lang="en-US">
                          <a:solidFill>
                            <a:srgbClr val="FFFF00"/>
                          </a:solidFill>
                        </a:rPr>
                        <m:t> </m:t>
                      </m:r>
                      <m:d>
                        <m:dPr>
                          <m:ctrlPr>
                            <a:rPr lang="en-US" i="1">
                              <a:solidFill>
                                <a:srgbClr val="FFFF00"/>
                              </a:solidFill>
                            </a:rPr>
                          </m:ctrlPr>
                        </m:dPr>
                        <m:e>
                          <m:r>
                            <m:rPr>
                              <m:sty m:val="p"/>
                            </m:rPr>
                            <a:rPr lang="en-US">
                              <a:solidFill>
                                <a:srgbClr val="FFFF00"/>
                              </a:solidFill>
                            </a:rPr>
                            <m:t>d</m:t>
                          </m:r>
                          <m:r>
                            <a:rPr lang="en-US">
                              <a:solidFill>
                                <a:srgbClr val="FFFF00"/>
                              </a:solidFill>
                            </a:rPr>
                            <m:t>1</m:t>
                          </m:r>
                        </m:e>
                      </m:d>
                      <m:r>
                        <a:rPr lang="en-US">
                          <a:solidFill>
                            <a:srgbClr val="FFFF00"/>
                          </a:solidFill>
                        </a:rPr>
                        <m:t>−</m:t>
                      </m:r>
                      <m:r>
                        <m:rPr>
                          <m:sty m:val="p"/>
                        </m:rPr>
                        <a:rPr lang="en-US">
                          <a:solidFill>
                            <a:srgbClr val="FFFF00"/>
                          </a:solidFill>
                        </a:rPr>
                        <m:t>X</m:t>
                      </m:r>
                      <m:sSup>
                        <m:sSupPr>
                          <m:ctrlPr>
                            <a:rPr lang="en-US" i="1">
                              <a:solidFill>
                                <a:srgbClr val="FFFF00"/>
                              </a:solidFill>
                            </a:rPr>
                          </m:ctrlPr>
                        </m:sSupPr>
                        <m:e>
                          <m:r>
                            <m:rPr>
                              <m:sty m:val="p"/>
                            </m:rPr>
                            <a:rPr lang="en-US">
                              <a:solidFill>
                                <a:srgbClr val="FFFF00"/>
                              </a:solidFill>
                            </a:rPr>
                            <m:t>e</m:t>
                          </m:r>
                        </m:e>
                        <m:sup>
                          <m:r>
                            <a:rPr lang="en-US">
                              <a:solidFill>
                                <a:srgbClr val="FFFF00"/>
                              </a:solidFill>
                            </a:rPr>
                            <m:t>−</m:t>
                          </m:r>
                          <m:r>
                            <m:rPr>
                              <m:sty m:val="p"/>
                            </m:rPr>
                            <a:rPr lang="en-US">
                              <a:solidFill>
                                <a:srgbClr val="FFFF00"/>
                              </a:solidFill>
                            </a:rPr>
                            <m:t>i</m:t>
                          </m:r>
                          <m:r>
                            <a:rPr lang="en-US">
                              <a:solidFill>
                                <a:srgbClr val="FFFF00"/>
                              </a:solidFill>
                            </a:rPr>
                            <m:t>.</m:t>
                          </m:r>
                          <m:r>
                            <m:rPr>
                              <m:sty m:val="p"/>
                            </m:rPr>
                            <a:rPr lang="en-US">
                              <a:solidFill>
                                <a:srgbClr val="FFFF00"/>
                              </a:solidFill>
                            </a:rPr>
                            <m:t>t</m:t>
                          </m:r>
                        </m:sup>
                      </m:sSup>
                      <m:r>
                        <a:rPr lang="en-US">
                          <a:solidFill>
                            <a:srgbClr val="FFFF00"/>
                          </a:solidFill>
                        </a:rPr>
                        <m:t>.</m:t>
                      </m:r>
                      <m:r>
                        <m:rPr>
                          <m:sty m:val="p"/>
                        </m:rPr>
                        <a:rPr lang="en-US">
                          <a:solidFill>
                            <a:srgbClr val="FFFF00"/>
                          </a:solidFill>
                        </a:rPr>
                        <m:t>N</m:t>
                      </m:r>
                      <m:r>
                        <a:rPr lang="en-US">
                          <a:solidFill>
                            <a:srgbClr val="FFFF00"/>
                          </a:solidFill>
                        </a:rPr>
                        <m:t> (</m:t>
                      </m:r>
                      <m:r>
                        <m:rPr>
                          <m:sty m:val="p"/>
                        </m:rPr>
                        <a:rPr lang="en-US">
                          <a:solidFill>
                            <a:srgbClr val="FFFF00"/>
                          </a:solidFill>
                        </a:rPr>
                        <m:t>d</m:t>
                      </m:r>
                      <m:r>
                        <a:rPr lang="en-US">
                          <a:solidFill>
                            <a:srgbClr val="FFFF00"/>
                          </a:solidFill>
                        </a:rPr>
                        <m:t>2)</m:t>
                      </m:r>
                    </m:oMath>
                  </m:oMathPara>
                </a14:m>
                <a:endParaRPr lang="en-US" dirty="0">
                  <a:solidFill>
                    <a:srgbClr val="FFFF00"/>
                  </a:solidFill>
                </a:endParaRPr>
              </a:p>
              <a:p>
                <a:pPr marL="231775" lvl="1" indent="0">
                  <a:buNone/>
                </a:pPr>
                <a:r>
                  <a:rPr lang="en-US" i="1" dirty="0"/>
                  <a:t>	where S is the stock price, δ is the dividend yield, t is time until expiration, X is the option exercise price, i is the risk-free interest rate, and N is the normal distribution.</a:t>
                </a:r>
                <a:endParaRPr lang="en-US" dirty="0"/>
              </a:p>
              <a:p>
                <a:pPr marL="0" indent="0">
                  <a:buNone/>
                </a:pPr>
                <a:r>
                  <a:rPr lang="en-US" b="1" dirty="0"/>
                  <a:t>		</a:t>
                </a:r>
                <a14:m>
                  <m:oMath xmlns:m="http://schemas.openxmlformats.org/officeDocument/2006/math">
                    <m:r>
                      <a:rPr lang="en-US" b="1" smtClean="0">
                        <a:solidFill>
                          <a:srgbClr val="FFFF00"/>
                        </a:solidFill>
                      </a:rPr>
                      <m:t>𝐝𝟏</m:t>
                    </m:r>
                    <m:r>
                      <a:rPr lang="en-US" b="1" smtClean="0">
                        <a:solidFill>
                          <a:srgbClr val="FFFF00"/>
                        </a:solidFill>
                      </a:rPr>
                      <m:t>=</m:t>
                    </m:r>
                    <m:f>
                      <m:fPr>
                        <m:ctrlPr>
                          <a:rPr lang="en-US" i="1">
                            <a:solidFill>
                              <a:srgbClr val="FFFF00"/>
                            </a:solidFill>
                          </a:rPr>
                        </m:ctrlPr>
                      </m:fPr>
                      <m:num>
                        <m:d>
                          <m:dPr>
                            <m:begChr m:val="["/>
                            <m:endChr m:val="]"/>
                            <m:ctrlPr>
                              <a:rPr lang="en-US" i="1">
                                <a:solidFill>
                                  <a:srgbClr val="FFFF00"/>
                                </a:solidFill>
                              </a:rPr>
                            </m:ctrlPr>
                          </m:dPr>
                          <m:e>
                            <m:func>
                              <m:funcPr>
                                <m:ctrlPr>
                                  <a:rPr lang="en-US" i="1">
                                    <a:solidFill>
                                      <a:srgbClr val="FFFF00"/>
                                    </a:solidFill>
                                  </a:rPr>
                                </m:ctrlPr>
                              </m:funcPr>
                              <m:fName>
                                <m:r>
                                  <a:rPr lang="en-US" b="1">
                                    <a:solidFill>
                                      <a:srgbClr val="FFFF00"/>
                                    </a:solidFill>
                                  </a:rPr>
                                  <m:t>𝐥𝐧</m:t>
                                </m:r>
                              </m:fName>
                              <m:e>
                                <m:d>
                                  <m:dPr>
                                    <m:ctrlPr>
                                      <a:rPr lang="en-US" i="1">
                                        <a:solidFill>
                                          <a:srgbClr val="FFFF00"/>
                                        </a:solidFill>
                                      </a:rPr>
                                    </m:ctrlPr>
                                  </m:dPr>
                                  <m:e>
                                    <m:f>
                                      <m:fPr>
                                        <m:ctrlPr>
                                          <a:rPr lang="en-US" i="1">
                                            <a:solidFill>
                                              <a:srgbClr val="FFFF00"/>
                                            </a:solidFill>
                                          </a:rPr>
                                        </m:ctrlPr>
                                      </m:fPr>
                                      <m:num>
                                        <m:r>
                                          <a:rPr lang="en-US" b="1">
                                            <a:solidFill>
                                              <a:srgbClr val="FFFF00"/>
                                            </a:solidFill>
                                          </a:rPr>
                                          <m:t>𝐒</m:t>
                                        </m:r>
                                      </m:num>
                                      <m:den>
                                        <m:r>
                                          <a:rPr lang="en-US" b="1">
                                            <a:solidFill>
                                              <a:srgbClr val="FFFF00"/>
                                            </a:solidFill>
                                          </a:rPr>
                                          <m:t>𝐗</m:t>
                                        </m:r>
                                      </m:den>
                                    </m:f>
                                  </m:e>
                                </m:d>
                                <m:r>
                                  <a:rPr lang="en-US" b="1">
                                    <a:solidFill>
                                      <a:srgbClr val="FFFF00"/>
                                    </a:solidFill>
                                  </a:rPr>
                                  <m:t>+</m:t>
                                </m:r>
                              </m:e>
                            </m:func>
                            <m:d>
                              <m:dPr>
                                <m:ctrlPr>
                                  <a:rPr lang="en-US" i="1">
                                    <a:solidFill>
                                      <a:srgbClr val="FFFF00"/>
                                    </a:solidFill>
                                  </a:rPr>
                                </m:ctrlPr>
                              </m:dPr>
                              <m:e>
                                <m:r>
                                  <a:rPr lang="en-US" b="1">
                                    <a:solidFill>
                                      <a:srgbClr val="FFFF00"/>
                                    </a:solidFill>
                                  </a:rPr>
                                  <m:t> </m:t>
                                </m:r>
                                <m:r>
                                  <a:rPr lang="en-US" b="1">
                                    <a:solidFill>
                                      <a:srgbClr val="FFFF00"/>
                                    </a:solidFill>
                                  </a:rPr>
                                  <m:t>𝐢</m:t>
                                </m:r>
                                <m:r>
                                  <a:rPr lang="en-US" b="1">
                                    <a:solidFill>
                                      <a:srgbClr val="FFFF00"/>
                                    </a:solidFill>
                                  </a:rPr>
                                  <m:t>−</m:t>
                                </m:r>
                                <m:r>
                                  <a:rPr lang="en-US" b="1">
                                    <a:solidFill>
                                      <a:srgbClr val="FFFF00"/>
                                    </a:solidFill>
                                  </a:rPr>
                                  <m:t>𝛅</m:t>
                                </m:r>
                                <m:r>
                                  <a:rPr lang="en-US" b="1">
                                    <a:solidFill>
                                      <a:srgbClr val="FFFF00"/>
                                    </a:solidFill>
                                  </a:rPr>
                                  <m:t>+</m:t>
                                </m:r>
                                <m:f>
                                  <m:fPr>
                                    <m:ctrlPr>
                                      <a:rPr lang="en-US" i="1">
                                        <a:solidFill>
                                          <a:srgbClr val="FFFF00"/>
                                        </a:solidFill>
                                      </a:rPr>
                                    </m:ctrlPr>
                                  </m:fPr>
                                  <m:num>
                                    <m:sSup>
                                      <m:sSupPr>
                                        <m:ctrlPr>
                                          <a:rPr lang="en-US" i="1">
                                            <a:solidFill>
                                              <a:srgbClr val="FFFF00"/>
                                            </a:solidFill>
                                          </a:rPr>
                                        </m:ctrlPr>
                                      </m:sSupPr>
                                      <m:e>
                                        <m:r>
                                          <a:rPr lang="en-US" b="1">
                                            <a:solidFill>
                                              <a:srgbClr val="FFFF00"/>
                                            </a:solidFill>
                                          </a:rPr>
                                          <m:t>𝛔</m:t>
                                        </m:r>
                                      </m:e>
                                      <m:sup>
                                        <m:r>
                                          <a:rPr lang="en-US" b="1">
                                            <a:solidFill>
                                              <a:srgbClr val="FFFF00"/>
                                            </a:solidFill>
                                          </a:rPr>
                                          <m:t>𝟐</m:t>
                                        </m:r>
                                      </m:sup>
                                    </m:sSup>
                                  </m:num>
                                  <m:den>
                                    <m:r>
                                      <a:rPr lang="en-US" b="1">
                                        <a:solidFill>
                                          <a:srgbClr val="FFFF00"/>
                                        </a:solidFill>
                                      </a:rPr>
                                      <m:t>𝟐</m:t>
                                    </m:r>
                                  </m:den>
                                </m:f>
                              </m:e>
                            </m:d>
                            <m:r>
                              <a:rPr lang="en-US" b="1">
                                <a:solidFill>
                                  <a:srgbClr val="FFFF00"/>
                                </a:solidFill>
                              </a:rPr>
                              <m:t>.</m:t>
                            </m:r>
                            <m:r>
                              <a:rPr lang="en-US" b="1">
                                <a:solidFill>
                                  <a:srgbClr val="FFFF00"/>
                                </a:solidFill>
                              </a:rPr>
                              <m:t>𝐭</m:t>
                            </m:r>
                          </m:e>
                        </m:d>
                      </m:num>
                      <m:den>
                        <m:r>
                          <a:rPr lang="en-US" b="1">
                            <a:solidFill>
                              <a:srgbClr val="FFFF00"/>
                            </a:solidFill>
                          </a:rPr>
                          <m:t>𝛔</m:t>
                        </m:r>
                        <m:r>
                          <a:rPr lang="en-US" b="1">
                            <a:solidFill>
                              <a:srgbClr val="FFFF00"/>
                            </a:solidFill>
                          </a:rPr>
                          <m:t>√</m:t>
                        </m:r>
                        <m:r>
                          <a:rPr lang="en-US" b="1">
                            <a:solidFill>
                              <a:srgbClr val="FFFF00"/>
                            </a:solidFill>
                          </a:rPr>
                          <m:t>𝐭</m:t>
                        </m:r>
                      </m:den>
                    </m:f>
                  </m:oMath>
                </a14:m>
                <a:r>
                  <a:rPr lang="en-US" i="1" dirty="0">
                    <a:solidFill>
                      <a:srgbClr val="FFFF00"/>
                    </a:solidFill>
                  </a:rPr>
                  <a:t> and </a:t>
                </a:r>
                <a14:m>
                  <m:oMath xmlns:m="http://schemas.openxmlformats.org/officeDocument/2006/math">
                    <m:r>
                      <a:rPr lang="en-US" b="1">
                        <a:solidFill>
                          <a:srgbClr val="FFFF00"/>
                        </a:solidFill>
                      </a:rPr>
                      <m:t>𝐝𝟐</m:t>
                    </m:r>
                    <m:r>
                      <a:rPr lang="en-US" b="1">
                        <a:solidFill>
                          <a:srgbClr val="FFFF00"/>
                        </a:solidFill>
                      </a:rPr>
                      <m:t>=</m:t>
                    </m:r>
                    <m:r>
                      <a:rPr lang="en-US" b="1">
                        <a:solidFill>
                          <a:srgbClr val="FFFF00"/>
                        </a:solidFill>
                      </a:rPr>
                      <m:t>𝐝𝟏</m:t>
                    </m:r>
                    <m:r>
                      <a:rPr lang="en-US" b="1">
                        <a:solidFill>
                          <a:srgbClr val="FFFF00"/>
                        </a:solidFill>
                      </a:rPr>
                      <m:t>− </m:t>
                    </m:r>
                    <m:r>
                      <a:rPr lang="en-US" b="1">
                        <a:solidFill>
                          <a:srgbClr val="FFFF00"/>
                        </a:solidFill>
                      </a:rPr>
                      <m:t>𝛔</m:t>
                    </m:r>
                    <m:r>
                      <a:rPr lang="en-US" b="1">
                        <a:solidFill>
                          <a:srgbClr val="FFFF00"/>
                        </a:solidFill>
                      </a:rPr>
                      <m:t>√</m:t>
                    </m:r>
                    <m:r>
                      <a:rPr lang="en-US" b="1">
                        <a:solidFill>
                          <a:srgbClr val="FFFF00"/>
                        </a:solidFill>
                      </a:rPr>
                      <m:t>𝐭</m:t>
                    </m:r>
                  </m:oMath>
                </a14:m>
                <a:endParaRPr lang="en-US" dirty="0">
                  <a:solidFill>
                    <a:srgbClr val="FFFF00"/>
                  </a:solidFill>
                </a:endParaRPr>
              </a:p>
              <a:p>
                <a:pPr marL="0" indent="0">
                  <a:buNone/>
                </a:pPr>
                <a:r>
                  <a:rPr lang="en-US" dirty="0"/>
                  <a:t>	where S is the current stock price, X is the contractual exercise price, i is the risk-free interest rate, δ is the dividend yield, σ is the standard deviation, and t is time to expiration.</a:t>
                </a:r>
              </a:p>
            </p:txBody>
          </p:sp>
        </mc:Choice>
        <mc:Fallback>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79412" y="1066800"/>
                <a:ext cx="11353800" cy="4343400"/>
              </a:xfrm>
              <a:blipFill>
                <a:blip r:embed="rId2"/>
                <a:stretch>
                  <a:fillRect l="-805" t="-1964"/>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0812" y="1600200"/>
            <a:ext cx="5486400" cy="4379084"/>
          </a:xfrm>
          <a:ln w="34925">
            <a:solidFill>
              <a:schemeClr val="accent1"/>
            </a:solidFill>
          </a:ln>
        </p:spPr>
        <p:txBody>
          <a:bodyPr>
            <a:normAutofit/>
          </a:bodyPr>
          <a:lstStyle/>
          <a:p>
            <a:pPr marL="231775" lvl="1" indent="0">
              <a:buNone/>
            </a:pPr>
            <a:r>
              <a:rPr lang="en-US" b="1" u="sng" dirty="0"/>
              <a:t>Input</a:t>
            </a:r>
            <a:r>
              <a:rPr lang="en-US" dirty="0"/>
              <a:t>:</a:t>
            </a:r>
          </a:p>
          <a:p>
            <a:pPr lvl="2"/>
            <a:r>
              <a:rPr lang="en-US" dirty="0"/>
              <a:t>S = Value of the firm = $1 billion</a:t>
            </a:r>
          </a:p>
          <a:p>
            <a:pPr lvl="2"/>
            <a:r>
              <a:rPr lang="en-US" dirty="0"/>
              <a:t>X = Exercise price = debt value = $1,200 million</a:t>
            </a:r>
          </a:p>
          <a:p>
            <a:pPr lvl="2"/>
            <a:r>
              <a:rPr lang="en-US" dirty="0"/>
              <a:t>σ = Standard deviation of the asset = 20%</a:t>
            </a:r>
          </a:p>
          <a:p>
            <a:pPr lvl="2"/>
            <a:r>
              <a:rPr lang="en-US" dirty="0"/>
              <a:t>t = Time = term of the bond = 5 years</a:t>
            </a:r>
          </a:p>
          <a:p>
            <a:pPr lvl="2"/>
            <a:r>
              <a:rPr lang="en-US" dirty="0"/>
              <a:t>i = Risk-free rate = 3%</a:t>
            </a:r>
          </a:p>
          <a:p>
            <a:pPr lvl="2"/>
            <a:r>
              <a:rPr lang="en-US" dirty="0"/>
              <a:t>δ = Dividends = cash flow paying the equity = $0</a:t>
            </a:r>
          </a:p>
          <a:p>
            <a:pPr lvl="2"/>
            <a:r>
              <a:rPr lang="en-US" dirty="0"/>
              <a:t>C = Equity value = E =?</a:t>
            </a:r>
          </a:p>
          <a:p>
            <a:endParaRPr lang="en-US"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1506135-D12A-406C-BD35-A4340CAD7443}"/>
                  </a:ext>
                </a:extLst>
              </p:cNvPr>
              <p:cNvSpPr txBox="1"/>
              <p:nvPr/>
            </p:nvSpPr>
            <p:spPr>
              <a:xfrm>
                <a:off x="5771673" y="1600200"/>
                <a:ext cx="6131878" cy="4379084"/>
              </a:xfrm>
              <a:prstGeom prst="rect">
                <a:avLst/>
              </a:prstGeom>
              <a:noFill/>
              <a:ln w="34925">
                <a:solidFill>
                  <a:schemeClr val="accent1"/>
                </a:solidFill>
              </a:ln>
            </p:spPr>
            <p:txBody>
              <a:bodyPr wrap="square" rtlCol="0">
                <a:spAutoFit/>
              </a:bodyPr>
              <a:lstStyle/>
              <a:p>
                <a:r>
                  <a:rPr lang="en-US" b="1" u="sng" dirty="0"/>
                  <a:t>Formulas and output</a:t>
                </a:r>
                <a:r>
                  <a:rPr lang="en-US" dirty="0"/>
                  <a:t>:</a:t>
                </a:r>
              </a:p>
              <a:p>
                <a:r>
                  <a:rPr lang="en-US" dirty="0"/>
                  <a:t>Using the formula to determine the deviations d1 and d2:</a:t>
                </a:r>
              </a:p>
              <a:p>
                <a:endParaRPr lang="en-US" dirty="0"/>
              </a:p>
              <a:p>
                <a14:m>
                  <m:oMath xmlns:m="http://schemas.openxmlformats.org/officeDocument/2006/math">
                    <m:r>
                      <a:rPr lang="en-US" b="1" i="1" smtClean="0">
                        <a:solidFill>
                          <a:srgbClr val="FFFF00"/>
                        </a:solidFill>
                      </a:rPr>
                      <m:t>𝒅</m:t>
                    </m:r>
                    <m:r>
                      <a:rPr lang="en-US" b="1" i="1" smtClean="0">
                        <a:solidFill>
                          <a:srgbClr val="FFFF00"/>
                        </a:solidFill>
                      </a:rPr>
                      <m:t>𝟏</m:t>
                    </m:r>
                    <m:r>
                      <a:rPr lang="en-US" b="1" i="1" smtClean="0">
                        <a:solidFill>
                          <a:srgbClr val="FFFF00"/>
                        </a:solidFill>
                      </a:rPr>
                      <m:t>=</m:t>
                    </m:r>
                    <m:f>
                      <m:fPr>
                        <m:ctrlPr>
                          <a:rPr lang="en-US" b="1" i="1">
                            <a:solidFill>
                              <a:srgbClr val="FFFF00"/>
                            </a:solidFill>
                          </a:rPr>
                        </m:ctrlPr>
                      </m:fPr>
                      <m:num>
                        <m:d>
                          <m:dPr>
                            <m:begChr m:val="["/>
                            <m:endChr m:val="]"/>
                            <m:ctrlPr>
                              <a:rPr lang="en-US" b="1" i="1">
                                <a:solidFill>
                                  <a:srgbClr val="FFFF00"/>
                                </a:solidFill>
                              </a:rPr>
                            </m:ctrlPr>
                          </m:dPr>
                          <m:e>
                            <m:func>
                              <m:funcPr>
                                <m:ctrlPr>
                                  <a:rPr lang="en-US" b="1" i="1">
                                    <a:solidFill>
                                      <a:srgbClr val="FFFF00"/>
                                    </a:solidFill>
                                  </a:rPr>
                                </m:ctrlPr>
                              </m:funcPr>
                              <m:fName>
                                <m:r>
                                  <a:rPr lang="en-US" b="1" i="1">
                                    <a:solidFill>
                                      <a:srgbClr val="FFFF00"/>
                                    </a:solidFill>
                                  </a:rPr>
                                  <m:t>𝒍𝒏</m:t>
                                </m:r>
                              </m:fName>
                              <m:e>
                                <m:d>
                                  <m:dPr>
                                    <m:ctrlPr>
                                      <a:rPr lang="en-US" b="1" i="1">
                                        <a:solidFill>
                                          <a:srgbClr val="FFFF00"/>
                                        </a:solidFill>
                                      </a:rPr>
                                    </m:ctrlPr>
                                  </m:dPr>
                                  <m:e>
                                    <m:f>
                                      <m:fPr>
                                        <m:ctrlPr>
                                          <a:rPr lang="en-US" b="1" i="1">
                                            <a:solidFill>
                                              <a:srgbClr val="FFFF00"/>
                                            </a:solidFill>
                                          </a:rPr>
                                        </m:ctrlPr>
                                      </m:fPr>
                                      <m:num>
                                        <m:r>
                                          <a:rPr lang="en-US" b="1" i="1">
                                            <a:solidFill>
                                              <a:srgbClr val="FFFF00"/>
                                            </a:solidFill>
                                          </a:rPr>
                                          <m:t>𝑺</m:t>
                                        </m:r>
                                      </m:num>
                                      <m:den>
                                        <m:r>
                                          <a:rPr lang="en-US" b="1" i="1">
                                            <a:solidFill>
                                              <a:srgbClr val="FFFF00"/>
                                            </a:solidFill>
                                          </a:rPr>
                                          <m:t>𝑿</m:t>
                                        </m:r>
                                      </m:den>
                                    </m:f>
                                  </m:e>
                                </m:d>
                                <m:r>
                                  <a:rPr lang="en-US" b="1" i="1">
                                    <a:solidFill>
                                      <a:srgbClr val="FFFF00"/>
                                    </a:solidFill>
                                  </a:rPr>
                                  <m:t>+</m:t>
                                </m:r>
                              </m:e>
                            </m:func>
                            <m:d>
                              <m:dPr>
                                <m:ctrlPr>
                                  <a:rPr lang="en-US" b="1" i="1">
                                    <a:solidFill>
                                      <a:srgbClr val="FFFF00"/>
                                    </a:solidFill>
                                  </a:rPr>
                                </m:ctrlPr>
                              </m:dPr>
                              <m:e>
                                <m:r>
                                  <a:rPr lang="en-US" b="1" i="1">
                                    <a:solidFill>
                                      <a:srgbClr val="FFFF00"/>
                                    </a:solidFill>
                                  </a:rPr>
                                  <m:t> </m:t>
                                </m:r>
                                <m:r>
                                  <a:rPr lang="en-US" b="1" i="1">
                                    <a:solidFill>
                                      <a:srgbClr val="FFFF00"/>
                                    </a:solidFill>
                                  </a:rPr>
                                  <m:t>𝒊</m:t>
                                </m:r>
                                <m:r>
                                  <a:rPr lang="en-US" b="1" i="1">
                                    <a:solidFill>
                                      <a:srgbClr val="FFFF00"/>
                                    </a:solidFill>
                                  </a:rPr>
                                  <m:t>−</m:t>
                                </m:r>
                                <m:r>
                                  <a:rPr lang="en-US" b="1" i="1">
                                    <a:solidFill>
                                      <a:srgbClr val="FFFF00"/>
                                    </a:solidFill>
                                  </a:rPr>
                                  <m:t>𝜹</m:t>
                                </m:r>
                                <m:r>
                                  <a:rPr lang="en-US" b="1" i="1">
                                    <a:solidFill>
                                      <a:srgbClr val="FFFF00"/>
                                    </a:solidFill>
                                  </a:rPr>
                                  <m:t>+</m:t>
                                </m:r>
                                <m:f>
                                  <m:fPr>
                                    <m:ctrlPr>
                                      <a:rPr lang="en-US" b="1" i="1">
                                        <a:solidFill>
                                          <a:srgbClr val="FFFF00"/>
                                        </a:solidFill>
                                      </a:rPr>
                                    </m:ctrlPr>
                                  </m:fPr>
                                  <m:num>
                                    <m:sSup>
                                      <m:sSupPr>
                                        <m:ctrlPr>
                                          <a:rPr lang="en-US" b="1" i="1">
                                            <a:solidFill>
                                              <a:srgbClr val="FFFF00"/>
                                            </a:solidFill>
                                          </a:rPr>
                                        </m:ctrlPr>
                                      </m:sSupPr>
                                      <m:e>
                                        <m:r>
                                          <a:rPr lang="en-US" b="1" i="1">
                                            <a:solidFill>
                                              <a:srgbClr val="FFFF00"/>
                                            </a:solidFill>
                                          </a:rPr>
                                          <m:t>𝝈</m:t>
                                        </m:r>
                                      </m:e>
                                      <m:sup>
                                        <m:r>
                                          <a:rPr lang="en-US" b="1" i="1">
                                            <a:solidFill>
                                              <a:srgbClr val="FFFF00"/>
                                            </a:solidFill>
                                          </a:rPr>
                                          <m:t>𝟐</m:t>
                                        </m:r>
                                      </m:sup>
                                    </m:sSup>
                                  </m:num>
                                  <m:den>
                                    <m:r>
                                      <a:rPr lang="en-US" b="1" i="1">
                                        <a:solidFill>
                                          <a:srgbClr val="FFFF00"/>
                                        </a:solidFill>
                                      </a:rPr>
                                      <m:t>𝟐</m:t>
                                    </m:r>
                                  </m:den>
                                </m:f>
                              </m:e>
                            </m:d>
                            <m:r>
                              <a:rPr lang="en-US" b="1" i="1">
                                <a:solidFill>
                                  <a:srgbClr val="FFFF00"/>
                                </a:solidFill>
                              </a:rPr>
                              <m:t>.</m:t>
                            </m:r>
                            <m:r>
                              <a:rPr lang="en-US" b="1" i="1">
                                <a:solidFill>
                                  <a:srgbClr val="FFFF00"/>
                                </a:solidFill>
                              </a:rPr>
                              <m:t>𝒕</m:t>
                            </m:r>
                          </m:e>
                        </m:d>
                      </m:num>
                      <m:den>
                        <m:r>
                          <a:rPr lang="en-US" b="1" i="1">
                            <a:solidFill>
                              <a:srgbClr val="FFFF00"/>
                            </a:solidFill>
                          </a:rPr>
                          <m:t>𝝈</m:t>
                        </m:r>
                        <m:r>
                          <a:rPr lang="en-US" b="1" i="1">
                            <a:solidFill>
                              <a:srgbClr val="FFFF00"/>
                            </a:solidFill>
                          </a:rPr>
                          <m:t>√</m:t>
                        </m:r>
                        <m:r>
                          <a:rPr lang="en-US" b="1" i="1">
                            <a:solidFill>
                              <a:srgbClr val="FFFF00"/>
                            </a:solidFill>
                          </a:rPr>
                          <m:t>𝒕</m:t>
                        </m:r>
                      </m:den>
                    </m:f>
                  </m:oMath>
                </a14:m>
                <a:r>
                  <a:rPr lang="en-US" b="1" dirty="0">
                    <a:solidFill>
                      <a:srgbClr val="FFFF00"/>
                    </a:solidFill>
                  </a:rPr>
                  <a:t> and </a:t>
                </a:r>
                <a14:m>
                  <m:oMath xmlns:m="http://schemas.openxmlformats.org/officeDocument/2006/math">
                    <m:r>
                      <a:rPr lang="en-US" b="1" i="1">
                        <a:solidFill>
                          <a:srgbClr val="FFFF00"/>
                        </a:solidFill>
                      </a:rPr>
                      <m:t>𝒅</m:t>
                    </m:r>
                    <m:r>
                      <a:rPr lang="en-US" b="1" i="1">
                        <a:solidFill>
                          <a:srgbClr val="FFFF00"/>
                        </a:solidFill>
                      </a:rPr>
                      <m:t>𝟐</m:t>
                    </m:r>
                    <m:r>
                      <a:rPr lang="en-US" b="1" i="1">
                        <a:solidFill>
                          <a:srgbClr val="FFFF00"/>
                        </a:solidFill>
                      </a:rPr>
                      <m:t>=</m:t>
                    </m:r>
                    <m:r>
                      <a:rPr lang="en-US" b="1" i="1">
                        <a:solidFill>
                          <a:srgbClr val="FFFF00"/>
                        </a:solidFill>
                      </a:rPr>
                      <m:t>𝒅</m:t>
                    </m:r>
                    <m:r>
                      <a:rPr lang="en-US" b="1" i="1">
                        <a:solidFill>
                          <a:srgbClr val="FFFF00"/>
                        </a:solidFill>
                      </a:rPr>
                      <m:t>𝟏</m:t>
                    </m:r>
                    <m:r>
                      <a:rPr lang="en-US" b="1" i="1">
                        <a:solidFill>
                          <a:srgbClr val="FFFF00"/>
                        </a:solidFill>
                      </a:rPr>
                      <m:t>− </m:t>
                    </m:r>
                    <m:r>
                      <a:rPr lang="en-US" b="1" i="1">
                        <a:solidFill>
                          <a:srgbClr val="FFFF00"/>
                        </a:solidFill>
                      </a:rPr>
                      <m:t>𝝈</m:t>
                    </m:r>
                    <m:r>
                      <a:rPr lang="en-US" b="1" i="1">
                        <a:solidFill>
                          <a:srgbClr val="FFFF00"/>
                        </a:solidFill>
                      </a:rPr>
                      <m:t>√</m:t>
                    </m:r>
                    <m:r>
                      <a:rPr lang="en-US" b="1" i="1">
                        <a:solidFill>
                          <a:srgbClr val="FFFF00"/>
                        </a:solidFill>
                      </a:rPr>
                      <m:t>𝒕</m:t>
                    </m:r>
                  </m:oMath>
                </a14:m>
                <a:r>
                  <a:rPr lang="en-US" b="1" dirty="0">
                    <a:solidFill>
                      <a:srgbClr val="FFFF00"/>
                    </a:solidFill>
                  </a:rPr>
                  <a:t> </a:t>
                </a:r>
              </a:p>
              <a:p>
                <a:endParaRPr lang="en-US" dirty="0"/>
              </a:p>
              <a:p>
                <a14:m>
                  <m:oMath xmlns:m="http://schemas.openxmlformats.org/officeDocument/2006/math">
                    <m:r>
                      <a:rPr lang="en-US" i="1" smtClean="0"/>
                      <m:t> </m:t>
                    </m:r>
                  </m:oMath>
                </a14:m>
                <a:r>
                  <a:rPr lang="en-US" i="1" dirty="0"/>
                  <a:t>d1 = .7671 and </a:t>
                </a:r>
                <a14:m>
                  <m:oMath xmlns:m="http://schemas.openxmlformats.org/officeDocument/2006/math">
                    <m:r>
                      <a:rPr lang="en-US" i="1"/>
                      <m:t>𝑁</m:t>
                    </m:r>
                    <m:d>
                      <m:dPr>
                        <m:ctrlPr>
                          <a:rPr lang="en-US" i="1"/>
                        </m:ctrlPr>
                      </m:dPr>
                      <m:e>
                        <m:r>
                          <a:rPr lang="en-US" i="1"/>
                          <m:t>𝑑</m:t>
                        </m:r>
                        <m:r>
                          <a:rPr lang="en-US" i="1"/>
                          <m:t>1</m:t>
                        </m:r>
                      </m:e>
                    </m:d>
                    <m:r>
                      <a:rPr lang="en-US" i="1"/>
                      <m:t>=.7785 </m:t>
                    </m:r>
                  </m:oMath>
                </a14:m>
                <a:endParaRPr lang="en-US" i="1" dirty="0"/>
              </a:p>
              <a:p>
                <a:endParaRPr lang="en-US" i="1" dirty="0">
                  <a:solidFill>
                    <a:schemeClr val="tx1"/>
                  </a:solidFill>
                </a:endParaRPr>
              </a:p>
              <a:p>
                <a14:m>
                  <m:oMath xmlns:m="http://schemas.openxmlformats.org/officeDocument/2006/math">
                    <m:r>
                      <a:rPr lang="en-US" i="1">
                        <a:solidFill>
                          <a:schemeClr val="tx1"/>
                        </a:solidFill>
                      </a:rPr>
                      <m:t>𝑑</m:t>
                    </m:r>
                    <m:r>
                      <a:rPr lang="en-US" i="1">
                        <a:solidFill>
                          <a:schemeClr val="tx1"/>
                        </a:solidFill>
                      </a:rPr>
                      <m:t>2= .5678</m:t>
                    </m:r>
                  </m:oMath>
                </a14:m>
                <a:r>
                  <a:rPr lang="en-US" b="1" i="1" dirty="0">
                    <a:solidFill>
                      <a:schemeClr val="tx1"/>
                    </a:solidFill>
                  </a:rPr>
                  <a:t> </a:t>
                </a:r>
                <a:r>
                  <a:rPr lang="en-US" i="1" dirty="0">
                    <a:solidFill>
                      <a:schemeClr val="tx1"/>
                    </a:solidFill>
                  </a:rPr>
                  <a:t>and</a:t>
                </a:r>
                <a:r>
                  <a:rPr lang="en-US" b="1" i="1" dirty="0">
                    <a:solidFill>
                      <a:schemeClr val="tx1"/>
                    </a:solidFill>
                  </a:rPr>
                  <a:t> </a:t>
                </a:r>
                <a14:m>
                  <m:oMath xmlns:m="http://schemas.openxmlformats.org/officeDocument/2006/math">
                    <m:r>
                      <a:rPr lang="en-US" i="1">
                        <a:solidFill>
                          <a:schemeClr val="tx1"/>
                        </a:solidFill>
                      </a:rPr>
                      <m:t>𝑁</m:t>
                    </m:r>
                    <m:r>
                      <a:rPr lang="en-US" i="1">
                        <a:solidFill>
                          <a:schemeClr val="tx1"/>
                        </a:solidFill>
                      </a:rPr>
                      <m:t>(</m:t>
                    </m:r>
                    <m:r>
                      <a:rPr lang="en-US" i="1">
                        <a:solidFill>
                          <a:schemeClr val="tx1"/>
                        </a:solidFill>
                      </a:rPr>
                      <m:t>𝑑</m:t>
                    </m:r>
                    <m:r>
                      <a:rPr lang="en-US" i="1">
                        <a:solidFill>
                          <a:schemeClr val="tx1"/>
                        </a:solidFill>
                      </a:rPr>
                      <m:t>2)=.7149</m:t>
                    </m:r>
                  </m:oMath>
                </a14:m>
                <a:r>
                  <a:rPr lang="en-US" b="1" i="1" dirty="0">
                    <a:solidFill>
                      <a:schemeClr val="tx1"/>
                    </a:solidFill>
                  </a:rPr>
                  <a:t> </a:t>
                </a:r>
                <a:endParaRPr lang="en-US" i="1" dirty="0">
                  <a:solidFill>
                    <a:schemeClr val="tx1"/>
                  </a:solidFill>
                </a:endParaRPr>
              </a:p>
              <a:p>
                <a:endParaRPr lang="en-US" dirty="0">
                  <a:solidFill>
                    <a:schemeClr val="tx1"/>
                  </a:solidFill>
                </a:endParaRPr>
              </a:p>
              <a:p>
                <a:r>
                  <a:rPr lang="en-US" dirty="0">
                    <a:solidFill>
                      <a:schemeClr val="tx1"/>
                    </a:solidFill>
                  </a:rPr>
                  <a:t>Using the Black Sholes formula:</a:t>
                </a:r>
              </a:p>
              <a:p>
                <a:endParaRPr lang="en-US" i="1" dirty="0">
                  <a:solidFill>
                    <a:schemeClr val="tx1"/>
                  </a:solidFill>
                </a:endParaRPr>
              </a:p>
              <a:p>
                <a14:m>
                  <m:oMathPara xmlns:m="http://schemas.openxmlformats.org/officeDocument/2006/math">
                    <m:oMathParaPr>
                      <m:jc m:val="centerGroup"/>
                    </m:oMathParaPr>
                    <m:oMath xmlns:m="http://schemas.openxmlformats.org/officeDocument/2006/math">
                      <m:r>
                        <a:rPr lang="en-US" i="1" smtClean="0">
                          <a:solidFill>
                            <a:srgbClr val="FFFF00"/>
                          </a:solidFill>
                        </a:rPr>
                        <m:t>𝐶</m:t>
                      </m:r>
                      <m:r>
                        <a:rPr lang="en-US" i="1" smtClean="0">
                          <a:solidFill>
                            <a:srgbClr val="FFFF00"/>
                          </a:solidFill>
                        </a:rPr>
                        <m:t> =</m:t>
                      </m:r>
                      <m:r>
                        <a:rPr lang="en-US" i="1" smtClean="0">
                          <a:solidFill>
                            <a:srgbClr val="FFFF00"/>
                          </a:solidFill>
                        </a:rPr>
                        <m:t>𝑆</m:t>
                      </m:r>
                      <m:sSup>
                        <m:sSupPr>
                          <m:ctrlPr>
                            <a:rPr lang="en-US" i="1">
                              <a:solidFill>
                                <a:srgbClr val="FFFF00"/>
                              </a:solidFill>
                            </a:rPr>
                          </m:ctrlPr>
                        </m:sSupPr>
                        <m:e>
                          <m:r>
                            <a:rPr lang="en-US" i="1">
                              <a:solidFill>
                                <a:srgbClr val="FFFF00"/>
                              </a:solidFill>
                            </a:rPr>
                            <m:t>𝑒</m:t>
                          </m:r>
                        </m:e>
                        <m:sup>
                          <m:r>
                            <a:rPr lang="en-US" i="1">
                              <a:solidFill>
                                <a:srgbClr val="FFFF00"/>
                              </a:solidFill>
                            </a:rPr>
                            <m:t>−</m:t>
                          </m:r>
                          <m:r>
                            <a:rPr lang="en-US" i="1">
                              <a:solidFill>
                                <a:srgbClr val="FFFF00"/>
                              </a:solidFill>
                            </a:rPr>
                            <m:t>𝛿</m:t>
                          </m:r>
                          <m:r>
                            <a:rPr lang="en-US" i="1">
                              <a:solidFill>
                                <a:srgbClr val="FFFF00"/>
                              </a:solidFill>
                            </a:rPr>
                            <m:t>.</m:t>
                          </m:r>
                          <m:r>
                            <a:rPr lang="en-US" i="1">
                              <a:solidFill>
                                <a:srgbClr val="FFFF00"/>
                              </a:solidFill>
                            </a:rPr>
                            <m:t>𝑡</m:t>
                          </m:r>
                        </m:sup>
                      </m:sSup>
                      <m:r>
                        <a:rPr lang="en-US" i="1">
                          <a:solidFill>
                            <a:srgbClr val="FFFF00"/>
                          </a:solidFill>
                        </a:rPr>
                        <m:t> .</m:t>
                      </m:r>
                      <m:r>
                        <a:rPr lang="en-US" i="1">
                          <a:solidFill>
                            <a:srgbClr val="FFFF00"/>
                          </a:solidFill>
                        </a:rPr>
                        <m:t>𝑁</m:t>
                      </m:r>
                      <m:r>
                        <a:rPr lang="en-US" i="1">
                          <a:solidFill>
                            <a:srgbClr val="FFFF00"/>
                          </a:solidFill>
                        </a:rPr>
                        <m:t> </m:t>
                      </m:r>
                      <m:d>
                        <m:dPr>
                          <m:ctrlPr>
                            <a:rPr lang="en-US" i="1">
                              <a:solidFill>
                                <a:srgbClr val="FFFF00"/>
                              </a:solidFill>
                            </a:rPr>
                          </m:ctrlPr>
                        </m:dPr>
                        <m:e>
                          <m:r>
                            <a:rPr lang="en-US" i="1">
                              <a:solidFill>
                                <a:srgbClr val="FFFF00"/>
                              </a:solidFill>
                            </a:rPr>
                            <m:t>𝑑</m:t>
                          </m:r>
                          <m:r>
                            <a:rPr lang="en-US" i="1">
                              <a:solidFill>
                                <a:srgbClr val="FFFF00"/>
                              </a:solidFill>
                            </a:rPr>
                            <m:t>1</m:t>
                          </m:r>
                        </m:e>
                      </m:d>
                      <m:r>
                        <a:rPr lang="en-US" i="1">
                          <a:solidFill>
                            <a:srgbClr val="FFFF00"/>
                          </a:solidFill>
                        </a:rPr>
                        <m:t>−</m:t>
                      </m:r>
                      <m:r>
                        <a:rPr lang="en-US" i="1">
                          <a:solidFill>
                            <a:srgbClr val="FFFF00"/>
                          </a:solidFill>
                        </a:rPr>
                        <m:t>𝑋</m:t>
                      </m:r>
                      <m:sSup>
                        <m:sSupPr>
                          <m:ctrlPr>
                            <a:rPr lang="en-US" i="1">
                              <a:solidFill>
                                <a:srgbClr val="FFFF00"/>
                              </a:solidFill>
                            </a:rPr>
                          </m:ctrlPr>
                        </m:sSupPr>
                        <m:e>
                          <m:r>
                            <a:rPr lang="en-US" i="1">
                              <a:solidFill>
                                <a:srgbClr val="FFFF00"/>
                              </a:solidFill>
                            </a:rPr>
                            <m:t>𝑒</m:t>
                          </m:r>
                        </m:e>
                        <m:sup>
                          <m:r>
                            <a:rPr lang="en-US" i="1">
                              <a:solidFill>
                                <a:srgbClr val="FFFF00"/>
                              </a:solidFill>
                            </a:rPr>
                            <m:t>−</m:t>
                          </m:r>
                          <m:r>
                            <a:rPr lang="en-US" i="1">
                              <a:solidFill>
                                <a:srgbClr val="FFFF00"/>
                              </a:solidFill>
                            </a:rPr>
                            <m:t>𝑖</m:t>
                          </m:r>
                          <m:r>
                            <a:rPr lang="en-US" i="1">
                              <a:solidFill>
                                <a:srgbClr val="FFFF00"/>
                              </a:solidFill>
                            </a:rPr>
                            <m:t>.</m:t>
                          </m:r>
                          <m:r>
                            <a:rPr lang="en-US" i="1">
                              <a:solidFill>
                                <a:srgbClr val="FFFF00"/>
                              </a:solidFill>
                            </a:rPr>
                            <m:t>𝑡</m:t>
                          </m:r>
                        </m:sup>
                      </m:sSup>
                      <m:r>
                        <a:rPr lang="en-US" i="1">
                          <a:solidFill>
                            <a:srgbClr val="FFFF00"/>
                          </a:solidFill>
                        </a:rPr>
                        <m:t>.</m:t>
                      </m:r>
                      <m:r>
                        <a:rPr lang="en-US" i="1">
                          <a:solidFill>
                            <a:srgbClr val="FFFF00"/>
                          </a:solidFill>
                        </a:rPr>
                        <m:t>𝑁</m:t>
                      </m:r>
                      <m:r>
                        <a:rPr lang="en-US" i="1">
                          <a:solidFill>
                            <a:srgbClr val="FFFF00"/>
                          </a:solidFill>
                        </a:rPr>
                        <m:t> (</m:t>
                      </m:r>
                      <m:r>
                        <a:rPr lang="en-US" i="1">
                          <a:solidFill>
                            <a:srgbClr val="FFFF00"/>
                          </a:solidFill>
                        </a:rPr>
                        <m:t>𝑑</m:t>
                      </m:r>
                      <m:r>
                        <a:rPr lang="en-US" i="1">
                          <a:solidFill>
                            <a:srgbClr val="FFFF00"/>
                          </a:solidFill>
                        </a:rPr>
                        <m:t>2</m:t>
                      </m:r>
                      <m:r>
                        <a:rPr lang="en-US">
                          <a:solidFill>
                            <a:srgbClr val="FFFF00"/>
                          </a:solidFill>
                        </a:rPr>
                        <m:t>)</m:t>
                      </m:r>
                    </m:oMath>
                  </m:oMathPara>
                </a14:m>
                <a:endParaRPr lang="en-US" dirty="0">
                  <a:solidFill>
                    <a:srgbClr val="FFFF00"/>
                  </a:solidFill>
                </a:endParaRPr>
              </a:p>
              <a:p>
                <a:endParaRPr lang="en-US" i="1" dirty="0">
                  <a:solidFill>
                    <a:schemeClr val="tx1"/>
                  </a:solidFill>
                </a:endParaRPr>
              </a:p>
              <a:p>
                <a14:m>
                  <m:oMathPara xmlns:m="http://schemas.openxmlformats.org/officeDocument/2006/math">
                    <m:oMathParaPr>
                      <m:jc m:val="centerGroup"/>
                    </m:oMathParaPr>
                    <m:oMath xmlns:m="http://schemas.openxmlformats.org/officeDocument/2006/math">
                      <m:r>
                        <a:rPr lang="en-US" i="1">
                          <a:solidFill>
                            <a:schemeClr val="tx1"/>
                          </a:solidFill>
                        </a:rPr>
                        <m:t>𝐶</m:t>
                      </m:r>
                      <m:r>
                        <a:rPr lang="en-US" i="1">
                          <a:solidFill>
                            <a:schemeClr val="tx1"/>
                          </a:solidFill>
                        </a:rPr>
                        <m:t> =$1</m:t>
                      </m:r>
                      <m:r>
                        <a:rPr lang="en-US" b="0" i="1" smtClean="0">
                          <a:solidFill>
                            <a:schemeClr val="tx1"/>
                          </a:solidFill>
                          <a:latin typeface="Cambria Math" panose="02040503050406030204" pitchFamily="18" charset="0"/>
                        </a:rPr>
                        <m:t>52.0 </m:t>
                      </m:r>
                      <m:r>
                        <a:rPr lang="en-US" b="0" i="1" smtClean="0">
                          <a:solidFill>
                            <a:schemeClr val="tx1"/>
                          </a:solidFill>
                          <a:latin typeface="Cambria Math" panose="02040503050406030204" pitchFamily="18" charset="0"/>
                        </a:rPr>
                        <m:t>𝑚𝑖𝑙𝑙𝑖𝑜𝑛</m:t>
                      </m:r>
                    </m:oMath>
                  </m:oMathPara>
                </a14:m>
                <a:endParaRPr lang="en-US" dirty="0">
                  <a:solidFill>
                    <a:schemeClr val="tx1"/>
                  </a:solidFill>
                </a:endParaRPr>
              </a:p>
            </p:txBody>
          </p:sp>
        </mc:Choice>
        <mc:Fallback>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1673" y="1600200"/>
                <a:ext cx="6131878" cy="4379084"/>
              </a:xfrm>
              <a:prstGeom prst="rect">
                <a:avLst/>
              </a:prstGeom>
              <a:blipFill>
                <a:blip r:embed="rId2"/>
                <a:stretch>
                  <a:fillRect l="-593"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515600" cy="762000"/>
          </a:xfrm>
        </p:spPr>
        <p:txBody>
          <a:bodyPr>
            <a:normAutofit fontScale="90000"/>
          </a:bodyPr>
          <a:lstStyle/>
          <a:p>
            <a:r>
              <a:rPr lang="en-US" dirty="0"/>
              <a:t>Valuation Analysis of Distress Company – AB Air Co. </a:t>
            </a:r>
            <a:endParaRPr lang="en-US"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4ECF4B-D294-4C42-A5A2-6423D2538F03}"/>
                  </a:ext>
                </a:extLst>
              </p:cNvPr>
              <p:cNvSpPr>
                <a:spLocks noGrp="1"/>
              </p:cNvSpPr>
              <p:nvPr>
                <p:ph idx="1"/>
              </p:nvPr>
            </p:nvSpPr>
            <p:spPr>
              <a:xfrm>
                <a:off x="455612" y="1143000"/>
                <a:ext cx="11277600" cy="5105401"/>
              </a:xfrm>
            </p:spPr>
            <p:txBody>
              <a:bodyPr>
                <a:normAutofit fontScale="92500" lnSpcReduction="10000"/>
              </a:bodyPr>
              <a:lstStyle/>
              <a:p>
                <a:r>
                  <a:rPr lang="en-US" dirty="0"/>
                  <a:t>AB Air Co., an airline company that entered bankruptcy in 1990. At the time of the filing, the debt outstanding, representing the exercise price X, was at $600 million with a remaining life or duration of 5 years. To establish the value of equity, the enterprise value needs to be calculated. The management put together a business plan including 5 years of projections. In the first year, the company is planning to spend more money, representing restructuring costs and downsizing. Based on the 5 years’ projection, the equity analyst could calculate the present value of the future cash flows, an estimated terminal value, and an assumed discount rate using the weighted average cost of capital of 10.5%.</a:t>
                </a:r>
              </a:p>
              <a:p>
                <a:pPr lvl="1"/>
                <a:r>
                  <a:rPr lang="en-US" dirty="0"/>
                  <a:t>The DCF analysis yields an enterprise value or the value of S of $934 million. Obviously with S = $934 million and X = $600 million the equity is in the money. Using the Black-Scholes option pricing model the equity or the call option C is calculated at $575 million after taking into consideration the combined variance for both debt and equity using the following formula:</a:t>
                </a:r>
              </a:p>
              <a:p>
                <a:pPr lvl="1"/>
                <a:endParaRPr lang="en-US" dirty="0"/>
              </a:p>
              <a:p>
                <a:pPr marL="231775" lvl="1" indent="0">
                  <a:buNone/>
                </a:pPr>
                <a14:m>
                  <m:oMathPara xmlns:m="http://schemas.openxmlformats.org/officeDocument/2006/math">
                    <m:oMathParaPr>
                      <m:jc m:val="centerGroup"/>
                    </m:oMathParaPr>
                    <m:oMath xmlns:m="http://schemas.openxmlformats.org/officeDocument/2006/math">
                      <m:sSup>
                        <m:sSupPr>
                          <m:ctrlPr>
                            <a:rPr lang="en-US" i="1" smtClean="0">
                              <a:solidFill>
                                <a:srgbClr val="FFFF00"/>
                              </a:solidFill>
                            </a:rPr>
                          </m:ctrlPr>
                        </m:sSupPr>
                        <m:e>
                          <m:r>
                            <a:rPr lang="en-US" i="1">
                              <a:solidFill>
                                <a:srgbClr val="FFFF00"/>
                              </a:solidFill>
                            </a:rPr>
                            <m:t>𝜎</m:t>
                          </m:r>
                          <m:r>
                            <a:rPr lang="en-US" i="1">
                              <a:solidFill>
                                <a:srgbClr val="FFFF00"/>
                              </a:solidFill>
                            </a:rPr>
                            <m:t>𝑠𝑏</m:t>
                          </m:r>
                        </m:e>
                        <m:sup>
                          <m:r>
                            <a:rPr lang="en-US" i="1">
                              <a:solidFill>
                                <a:srgbClr val="FFFF00"/>
                              </a:solidFill>
                            </a:rPr>
                            <m:t>2</m:t>
                          </m:r>
                        </m:sup>
                      </m:sSup>
                      <m:r>
                        <a:rPr lang="en-US" i="1">
                          <a:solidFill>
                            <a:srgbClr val="FFFF00"/>
                          </a:solidFill>
                        </a:rPr>
                        <m:t>=</m:t>
                      </m:r>
                      <m:sSup>
                        <m:sSupPr>
                          <m:ctrlPr>
                            <a:rPr lang="en-US" i="1">
                              <a:solidFill>
                                <a:srgbClr val="FFFF00"/>
                              </a:solidFill>
                            </a:rPr>
                          </m:ctrlPr>
                        </m:sSupPr>
                        <m:e>
                          <m:r>
                            <a:rPr lang="en-US" i="1">
                              <a:solidFill>
                                <a:srgbClr val="FFFF00"/>
                              </a:solidFill>
                            </a:rPr>
                            <m:t>𝑠</m:t>
                          </m:r>
                        </m:e>
                        <m:sup>
                          <m:r>
                            <a:rPr lang="en-US" i="1">
                              <a:solidFill>
                                <a:srgbClr val="FFFF00"/>
                              </a:solidFill>
                            </a:rPr>
                            <m:t>2</m:t>
                          </m:r>
                        </m:sup>
                      </m:sSup>
                      <m:r>
                        <a:rPr lang="en-US" i="1">
                          <a:solidFill>
                            <a:srgbClr val="FFFF00"/>
                          </a:solidFill>
                        </a:rPr>
                        <m:t>.</m:t>
                      </m:r>
                      <m:sSup>
                        <m:sSupPr>
                          <m:ctrlPr>
                            <a:rPr lang="en-US" i="1">
                              <a:solidFill>
                                <a:srgbClr val="FFFF00"/>
                              </a:solidFill>
                            </a:rPr>
                          </m:ctrlPr>
                        </m:sSupPr>
                        <m:e>
                          <m:r>
                            <a:rPr lang="en-US" i="1">
                              <a:solidFill>
                                <a:srgbClr val="FFFF00"/>
                              </a:solidFill>
                            </a:rPr>
                            <m:t>𝜎</m:t>
                          </m:r>
                          <m:r>
                            <a:rPr lang="en-US" i="1">
                              <a:solidFill>
                                <a:srgbClr val="FFFF00"/>
                              </a:solidFill>
                            </a:rPr>
                            <m:t>𝑠</m:t>
                          </m:r>
                        </m:e>
                        <m:sup>
                          <m:r>
                            <a:rPr lang="en-US" i="1">
                              <a:solidFill>
                                <a:srgbClr val="FFFF00"/>
                              </a:solidFill>
                            </a:rPr>
                            <m:t>2</m:t>
                          </m:r>
                        </m:sup>
                      </m:sSup>
                      <m:r>
                        <a:rPr lang="en-US" i="1">
                          <a:solidFill>
                            <a:srgbClr val="FFFF00"/>
                          </a:solidFill>
                        </a:rPr>
                        <m:t>+</m:t>
                      </m:r>
                      <m:sSup>
                        <m:sSupPr>
                          <m:ctrlPr>
                            <a:rPr lang="en-US" i="1">
                              <a:solidFill>
                                <a:srgbClr val="FFFF00"/>
                              </a:solidFill>
                            </a:rPr>
                          </m:ctrlPr>
                        </m:sSupPr>
                        <m:e>
                          <m:r>
                            <a:rPr lang="en-US" i="1">
                              <a:solidFill>
                                <a:srgbClr val="FFFF00"/>
                              </a:solidFill>
                            </a:rPr>
                            <m:t>𝑏</m:t>
                          </m:r>
                        </m:e>
                        <m:sup>
                          <m:r>
                            <a:rPr lang="en-US" i="1">
                              <a:solidFill>
                                <a:srgbClr val="FFFF00"/>
                              </a:solidFill>
                            </a:rPr>
                            <m:t>2</m:t>
                          </m:r>
                        </m:sup>
                      </m:sSup>
                      <m:r>
                        <a:rPr lang="en-US" i="1">
                          <a:solidFill>
                            <a:srgbClr val="FFFF00"/>
                          </a:solidFill>
                        </a:rPr>
                        <m:t>. </m:t>
                      </m:r>
                      <m:sSup>
                        <m:sSupPr>
                          <m:ctrlPr>
                            <a:rPr lang="en-US" i="1">
                              <a:solidFill>
                                <a:srgbClr val="FFFF00"/>
                              </a:solidFill>
                            </a:rPr>
                          </m:ctrlPr>
                        </m:sSupPr>
                        <m:e>
                          <m:r>
                            <a:rPr lang="en-US" i="1">
                              <a:solidFill>
                                <a:srgbClr val="FFFF00"/>
                              </a:solidFill>
                            </a:rPr>
                            <m:t>𝜎</m:t>
                          </m:r>
                          <m:r>
                            <a:rPr lang="en-US" i="1">
                              <a:solidFill>
                                <a:srgbClr val="FFFF00"/>
                              </a:solidFill>
                            </a:rPr>
                            <m:t>𝑏</m:t>
                          </m:r>
                        </m:e>
                        <m:sup>
                          <m:r>
                            <a:rPr lang="en-US" i="1">
                              <a:solidFill>
                                <a:srgbClr val="FFFF00"/>
                              </a:solidFill>
                            </a:rPr>
                            <m:t>2</m:t>
                          </m:r>
                        </m:sup>
                      </m:sSup>
                      <m:r>
                        <a:rPr lang="en-US" i="1">
                          <a:solidFill>
                            <a:srgbClr val="FFFF00"/>
                          </a:solidFill>
                        </a:rPr>
                        <m:t>+2 </m:t>
                      </m:r>
                      <m:d>
                        <m:dPr>
                          <m:ctrlPr>
                            <a:rPr lang="en-US" i="1">
                              <a:solidFill>
                                <a:srgbClr val="FFFF00"/>
                              </a:solidFill>
                            </a:rPr>
                          </m:ctrlPr>
                        </m:dPr>
                        <m:e>
                          <m:r>
                            <a:rPr lang="en-US" i="1">
                              <a:solidFill>
                                <a:srgbClr val="FFFF00"/>
                              </a:solidFill>
                            </a:rPr>
                            <m:t>𝑊𝑠</m:t>
                          </m:r>
                          <m:r>
                            <a:rPr lang="en-US" i="1">
                              <a:solidFill>
                                <a:srgbClr val="FFFF00"/>
                              </a:solidFill>
                            </a:rPr>
                            <m:t>.</m:t>
                          </m:r>
                          <m:r>
                            <a:rPr lang="en-US" i="1">
                              <a:solidFill>
                                <a:srgbClr val="FFFF00"/>
                              </a:solidFill>
                            </a:rPr>
                            <m:t>𝑊𝑏</m:t>
                          </m:r>
                          <m:r>
                            <a:rPr lang="en-US" i="1">
                              <a:solidFill>
                                <a:srgbClr val="FFFF00"/>
                              </a:solidFill>
                            </a:rPr>
                            <m:t>.</m:t>
                          </m:r>
                          <m:r>
                            <a:rPr lang="en-US" i="1">
                              <a:solidFill>
                                <a:srgbClr val="FFFF00"/>
                              </a:solidFill>
                            </a:rPr>
                            <m:t>𝜎</m:t>
                          </m:r>
                          <m:r>
                            <a:rPr lang="en-US" i="1">
                              <a:solidFill>
                                <a:srgbClr val="FFFF00"/>
                              </a:solidFill>
                            </a:rPr>
                            <m:t>𝑠</m:t>
                          </m:r>
                          <m:r>
                            <a:rPr lang="en-US" i="1">
                              <a:solidFill>
                                <a:srgbClr val="FFFF00"/>
                              </a:solidFill>
                            </a:rPr>
                            <m:t>.</m:t>
                          </m:r>
                          <m:r>
                            <a:rPr lang="en-US" i="1">
                              <a:solidFill>
                                <a:srgbClr val="FFFF00"/>
                              </a:solidFill>
                            </a:rPr>
                            <m:t>𝜎</m:t>
                          </m:r>
                          <m:r>
                            <a:rPr lang="en-US" i="1">
                              <a:solidFill>
                                <a:srgbClr val="FFFF00"/>
                              </a:solidFill>
                            </a:rPr>
                            <m:t>𝑏</m:t>
                          </m:r>
                        </m:e>
                      </m:d>
                      <m:r>
                        <a:rPr lang="en-US" i="1">
                          <a:solidFill>
                            <a:srgbClr val="FFFF00"/>
                          </a:solidFill>
                        </a:rPr>
                        <m:t>.</m:t>
                      </m:r>
                      <m:r>
                        <a:rPr lang="en-US" i="1">
                          <a:solidFill>
                            <a:srgbClr val="FFFF00"/>
                          </a:solidFill>
                        </a:rPr>
                        <m:t>𝜌</m:t>
                      </m:r>
                    </m:oMath>
                  </m:oMathPara>
                </a14:m>
                <a:endParaRPr lang="en-US" dirty="0">
                  <a:solidFill>
                    <a:srgbClr val="FFFF00"/>
                  </a:solidFill>
                </a:endParaRPr>
              </a:p>
              <a:p>
                <a:pPr marL="231775" lvl="1" indent="0">
                  <a:buNone/>
                </a:pPr>
                <a:r>
                  <a:rPr lang="en-US" dirty="0"/>
                  <a:t>	where </a:t>
                </a:r>
                <a14:m>
                  <m:oMath xmlns:m="http://schemas.openxmlformats.org/officeDocument/2006/math">
                    <m:sSup>
                      <m:sSupPr>
                        <m:ctrlPr>
                          <a:rPr lang="en-US" i="1"/>
                        </m:ctrlPr>
                      </m:sSupPr>
                      <m:e>
                        <m:r>
                          <a:rPr lang="en-US" i="1"/>
                          <m:t>𝜎</m:t>
                        </m:r>
                        <m:r>
                          <a:rPr lang="en-US" i="1"/>
                          <m:t>𝑠𝑏</m:t>
                        </m:r>
                      </m:e>
                      <m:sup>
                        <m:r>
                          <a:rPr lang="en-US" i="1"/>
                          <m:t>2</m:t>
                        </m:r>
                      </m:sup>
                    </m:sSup>
                  </m:oMath>
                </a14:m>
                <a:r>
                  <a:rPr lang="en-US" dirty="0"/>
                  <a:t> is the combined variance of bonds and stocks, </a:t>
                </a:r>
                <a14:m>
                  <m:oMath xmlns:m="http://schemas.openxmlformats.org/officeDocument/2006/math">
                    <m:r>
                      <a:rPr lang="en-US" i="1"/>
                      <m:t>𝑊𝑠</m:t>
                    </m:r>
                  </m:oMath>
                </a14:m>
                <a:r>
                  <a:rPr lang="en-US" dirty="0"/>
                  <a:t> is the percentage of stocks to total capitalization, </a:t>
                </a:r>
                <a14:m>
                  <m:oMath xmlns:m="http://schemas.openxmlformats.org/officeDocument/2006/math">
                    <m:r>
                      <a:rPr lang="en-US" i="1"/>
                      <m:t>𝜎</m:t>
                    </m:r>
                    <m:sSup>
                      <m:sSupPr>
                        <m:ctrlPr>
                          <a:rPr lang="en-US" i="1"/>
                        </m:ctrlPr>
                      </m:sSupPr>
                      <m:e>
                        <m:r>
                          <a:rPr lang="en-US" i="1"/>
                          <m:t>𝑠</m:t>
                        </m:r>
                      </m:e>
                      <m:sup>
                        <m:r>
                          <a:rPr lang="en-US" i="1"/>
                          <m:t>2</m:t>
                        </m:r>
                      </m:sup>
                    </m:sSup>
                  </m:oMath>
                </a14:m>
                <a:r>
                  <a:rPr lang="en-US" dirty="0"/>
                  <a:t> is the stock price variance prior to bankruptcy, </a:t>
                </a:r>
                <a14:m>
                  <m:oMath xmlns:m="http://schemas.openxmlformats.org/officeDocument/2006/math">
                    <m:r>
                      <a:rPr lang="en-US" i="1"/>
                      <m:t>𝑊𝑏</m:t>
                    </m:r>
                  </m:oMath>
                </a14:m>
                <a:r>
                  <a:rPr lang="en-US" dirty="0"/>
                  <a:t> is the bond outstanding as percentage of total capitalization, </a:t>
                </a:r>
                <a14:m>
                  <m:oMath xmlns:m="http://schemas.openxmlformats.org/officeDocument/2006/math">
                    <m:r>
                      <a:rPr lang="en-US" i="1"/>
                      <m:t>𝜎</m:t>
                    </m:r>
                    <m:sSup>
                      <m:sSupPr>
                        <m:ctrlPr>
                          <a:rPr lang="en-US" i="1"/>
                        </m:ctrlPr>
                      </m:sSupPr>
                      <m:e>
                        <m:r>
                          <a:rPr lang="en-US" i="1"/>
                          <m:t>𝑏</m:t>
                        </m:r>
                      </m:e>
                      <m:sup>
                        <m:r>
                          <a:rPr lang="en-US" i="1"/>
                          <m:t>2</m:t>
                        </m:r>
                      </m:sup>
                    </m:sSup>
                  </m:oMath>
                </a14:m>
                <a:r>
                  <a:rPr lang="en-US" dirty="0"/>
                  <a:t> is the bond price variance prior to bankruptcy, and </a:t>
                </a:r>
                <a14:m>
                  <m:oMath xmlns:m="http://schemas.openxmlformats.org/officeDocument/2006/math">
                    <m:r>
                      <a:rPr lang="en-US" i="1"/>
                      <m:t>𝜌</m:t>
                    </m:r>
                  </m:oMath>
                </a14:m>
                <a:r>
                  <a:rPr lang="en-US" dirty="0"/>
                  <a:t> is the correlation between the stock and bond prices.</a:t>
                </a:r>
              </a:p>
              <a:p>
                <a:endParaRPr lang="en-US" dirty="0"/>
              </a:p>
            </p:txBody>
          </p:sp>
        </mc:Choice>
        <mc:Fallback>
          <p:sp>
            <p:nvSpPr>
              <p:cNvPr id="3" name="Content Placeholder 2">
                <a:extLst>
                  <a:ext uri="{FF2B5EF4-FFF2-40B4-BE49-F238E27FC236}">
                    <a16:creationId xmlns:a16="http://schemas.microsoft.com/office/drawing/2014/main" id="{704ECF4B-D294-4C42-A5A2-6423D2538F03}"/>
                  </a:ext>
                </a:extLst>
              </p:cNvPr>
              <p:cNvSpPr>
                <a:spLocks noGrp="1" noRot="1" noChangeAspect="1" noMove="1" noResize="1" noEditPoints="1" noAdjustHandles="1" noChangeArrowheads="1" noChangeShapeType="1" noTextEdit="1"/>
              </p:cNvSpPr>
              <p:nvPr>
                <p:ph idx="1"/>
              </p:nvPr>
            </p:nvSpPr>
            <p:spPr>
              <a:xfrm>
                <a:off x="455612" y="1143000"/>
                <a:ext cx="11277600" cy="5105401"/>
              </a:xfrm>
              <a:blipFill>
                <a:blip r:embed="rId2"/>
                <a:stretch>
                  <a:fillRect l="-649" t="-2031" r="-541" b="-1314"/>
                </a:stretch>
              </a:blipFill>
            </p:spPr>
            <p:txBody>
              <a:bodyPr/>
              <a:lstStyle/>
              <a:p>
                <a:r>
                  <a:rPr lang="en-US">
                    <a:noFill/>
                  </a:rPr>
                  <a:t> </a:t>
                </a:r>
              </a:p>
            </p:txBody>
          </p:sp>
        </mc:Fallback>
      </mc:AlternateContent>
    </p:spTree>
    <p:extLst>
      <p:ext uri="{BB962C8B-B14F-4D97-AF65-F5344CB8AC3E}">
        <p14:creationId xmlns:p14="http://schemas.microsoft.com/office/powerpoint/2010/main" val="10166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87630"/>
            <a:ext cx="10515600" cy="521970"/>
          </a:xfrm>
        </p:spPr>
        <p:txBody>
          <a:bodyPr>
            <a:normAutofit fontScale="90000"/>
          </a:bodyPr>
          <a:lstStyle/>
          <a:p>
            <a:r>
              <a:rPr lang="en-US" dirty="0"/>
              <a:t>Valuation Analysis of Distress Company – AB Air Co. </a:t>
            </a:r>
            <a:endParaRPr lang="en-US" b="1" dirty="0"/>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55612" y="609600"/>
            <a:ext cx="7315200" cy="6160770"/>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Publicly Traded Companies.</a:t>
            </a:r>
            <a:br>
              <a:rPr lang="en-US" dirty="0"/>
            </a:br>
            <a:r>
              <a:rPr lang="en-US" dirty="0"/>
              <a:t> </a:t>
            </a:r>
            <a:r>
              <a:rPr lang="en-US" sz="2200" dirty="0"/>
              <a:t>Testing the current Stock Price</a:t>
            </a:r>
            <a:endParaRPr lang="en-US" sz="2200" b="1" dirty="0"/>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dirty="0"/>
              <a:t>Valuation Analysis – Case Study</a:t>
            </a:r>
            <a:endParaRPr lang="en-US" b="1" dirty="0"/>
          </a:p>
        </p:txBody>
      </p:sp>
      <p:pic>
        <p:nvPicPr>
          <p:cNvPr id="2" name="Content Placeholder 1">
            <a:extLst>
              <a:ext uri="{FF2B5EF4-FFF2-40B4-BE49-F238E27FC236}">
                <a16:creationId xmlns:a16="http://schemas.microsoft.com/office/drawing/2014/main" id="{23CA7E95-E295-441F-8A9B-0560078B05F0}"/>
              </a:ext>
            </a:extLst>
          </p:cNvPr>
          <p:cNvPicPr>
            <a:picLocks noGrp="1" noChangeAspect="1"/>
          </p:cNvPicPr>
          <p:nvPr>
            <p:ph idx="1"/>
          </p:nvPr>
        </p:nvPicPr>
        <p:blipFill>
          <a:blip r:embed="rId2"/>
          <a:stretch>
            <a:fillRect/>
          </a:stretch>
        </p:blipFill>
        <p:spPr>
          <a:xfrm>
            <a:off x="1103312" y="1066800"/>
            <a:ext cx="10172700" cy="5334000"/>
          </a:xfrm>
          <a:prstGeom prst="rect">
            <a:avLst/>
          </a:prstGeom>
          <a:solidFill>
            <a:schemeClr val="accent1">
              <a:lumMod val="20000"/>
              <a:lumOff val="80000"/>
            </a:schemeClr>
          </a:solidFill>
        </p:spPr>
      </p:pic>
    </p:spTree>
    <p:extLst>
      <p:ext uri="{BB962C8B-B14F-4D97-AF65-F5344CB8AC3E}">
        <p14:creationId xmlns:p14="http://schemas.microsoft.com/office/powerpoint/2010/main" val="5386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367686" y="1151920"/>
            <a:ext cx="11088328" cy="4791680"/>
          </a:xfrm>
        </p:spPr>
        <p:txBody>
          <a:bodyPr>
            <a:normAutofit/>
          </a:bodyPr>
          <a:lstStyle/>
          <a:p>
            <a:r>
              <a:rPr lang="en-US" b="1" dirty="0"/>
              <a:t>Method 1: Using the Stock Price as the Basis of Valuation</a:t>
            </a:r>
          </a:p>
          <a:p>
            <a:pPr lvl="1"/>
            <a:r>
              <a:rPr lang="en-US" dirty="0"/>
              <a:t>The formula to value the firm or the enterprise value (EV) is as follows:</a:t>
            </a:r>
          </a:p>
          <a:p>
            <a:pPr marL="0" indent="0">
              <a:buNone/>
            </a:pPr>
            <a:r>
              <a:rPr lang="en-US" b="1" dirty="0"/>
              <a:t>	</a:t>
            </a:r>
            <a:r>
              <a:rPr lang="en-US" b="1" dirty="0">
                <a:solidFill>
                  <a:srgbClr val="FFFF00"/>
                </a:solidFill>
              </a:rPr>
              <a:t>EV = MVE + D – C</a:t>
            </a:r>
            <a:endParaRPr lang="en-US" dirty="0"/>
          </a:p>
          <a:p>
            <a:pPr marL="0" indent="0">
              <a:buNone/>
            </a:pPr>
            <a:r>
              <a:rPr lang="en-US" i="1" dirty="0"/>
              <a:t>	where EV is enterprise value, MVE is the market value of the equity, D is the total debt outstanding, and C is the cash and cash equivalents of the company. </a:t>
            </a:r>
            <a:endParaRPr lang="en-US" dirty="0"/>
          </a:p>
          <a:p>
            <a:pPr lvl="1"/>
            <a:r>
              <a:rPr lang="en-US" dirty="0"/>
              <a:t>The stock price that represents the market value of each share when multiplied by the shares outstanding will give us the market value of the equity. </a:t>
            </a:r>
          </a:p>
          <a:p>
            <a:pPr marL="231775" lvl="1" indent="0">
              <a:buNone/>
            </a:pPr>
            <a:r>
              <a:rPr lang="en-US" b="1" dirty="0"/>
              <a:t>	</a:t>
            </a:r>
            <a:r>
              <a:rPr lang="en-US" b="1" dirty="0">
                <a:solidFill>
                  <a:srgbClr val="FFFF00"/>
                </a:solidFill>
              </a:rPr>
              <a:t>MVE = (SP + SO)</a:t>
            </a:r>
            <a:endParaRPr lang="en-US" dirty="0">
              <a:solidFill>
                <a:srgbClr val="FFFF00"/>
              </a:solidFill>
            </a:endParaRPr>
          </a:p>
          <a:p>
            <a:pPr marL="0" indent="0">
              <a:buNone/>
            </a:pPr>
            <a:r>
              <a:rPr lang="en-US" i="1" dirty="0"/>
              <a:t>	where MVE is the market value of the equity, SP is the stock price and SO is the shares outstanding. </a:t>
            </a:r>
            <a:endParaRPr lang="en-US" dirty="0"/>
          </a:p>
          <a:p>
            <a:pPr lvl="1"/>
            <a:endParaRPr lang="en-US" dirty="0"/>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8" name="Rectangle 7">
            <a:extLst>
              <a:ext uri="{FF2B5EF4-FFF2-40B4-BE49-F238E27FC236}">
                <a16:creationId xmlns:a16="http://schemas.microsoft.com/office/drawing/2014/main" id="{42B6EB3F-E38B-4E20-B574-62DBE524919B}"/>
              </a:ext>
            </a:extLst>
          </p:cNvPr>
          <p:cNvSpPr/>
          <p:nvPr/>
        </p:nvSpPr>
        <p:spPr>
          <a:xfrm>
            <a:off x="431958" y="1381050"/>
            <a:ext cx="6043454" cy="369332"/>
          </a:xfrm>
          <a:prstGeom prst="rect">
            <a:avLst/>
          </a:prstGeom>
        </p:spPr>
        <p:txBody>
          <a:bodyPr wrap="square">
            <a:spAutoFit/>
          </a:bodyPr>
          <a:lstStyle/>
          <a:p>
            <a:r>
              <a:rPr lang="en-US" b="1" dirty="0"/>
              <a:t>Method 1: Using the Stock Price as the Basis of Valuation</a:t>
            </a:r>
          </a:p>
        </p:txBody>
      </p:sp>
      <p:pic>
        <p:nvPicPr>
          <p:cNvPr id="9" name="Picture 8">
            <a:extLst>
              <a:ext uri="{FF2B5EF4-FFF2-40B4-BE49-F238E27FC236}">
                <a16:creationId xmlns:a16="http://schemas.microsoft.com/office/drawing/2014/main" id="{A02FC378-5372-48BD-9E6F-0910EE1D5125}"/>
              </a:ext>
            </a:extLst>
          </p:cNvPr>
          <p:cNvPicPr>
            <a:picLocks noChangeAspect="1"/>
          </p:cNvPicPr>
          <p:nvPr/>
        </p:nvPicPr>
        <p:blipFill>
          <a:blip r:embed="rId2"/>
          <a:stretch>
            <a:fillRect/>
          </a:stretch>
        </p:blipFill>
        <p:spPr>
          <a:xfrm>
            <a:off x="473118" y="2127871"/>
            <a:ext cx="9583694" cy="3053729"/>
          </a:xfrm>
          <a:prstGeom prst="rect">
            <a:avLst/>
          </a:prstGeom>
          <a:solidFill>
            <a:schemeClr val="accent1">
              <a:lumMod val="20000"/>
              <a:lumOff val="80000"/>
            </a:schemeClr>
          </a:solidFill>
        </p:spPr>
      </p:pic>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fontScale="92500" lnSpcReduction="10000"/>
              </a:bodyPr>
              <a:lstStyle/>
              <a:p>
                <a:r>
                  <a:rPr lang="en-US" b="1" dirty="0"/>
                  <a:t>Method 2: Intrinsic Value and CAPM</a:t>
                </a:r>
              </a:p>
              <a:p>
                <a:pPr marL="0" indent="0">
                  <a:buNone/>
                </a:pPr>
                <a:r>
                  <a:rPr lang="en-US" dirty="0"/>
                  <a:t>	The expected return is calculated by applying the capital asset pricing model (CAPM):</a:t>
                </a:r>
              </a:p>
              <a:p>
                <a:pPr marL="0" indent="0">
                  <a:buNone/>
                </a:pPr>
                <a:r>
                  <a:rPr lang="en-US" b="1" dirty="0"/>
                  <a:t>	</a:t>
                </a:r>
                <a:r>
                  <a:rPr lang="en-US" b="1" dirty="0" err="1"/>
                  <a:t>E</a:t>
                </a:r>
                <a:r>
                  <a:rPr lang="en-US" b="1" baseline="-25000" dirty="0" err="1"/>
                  <a:t>r</a:t>
                </a:r>
                <a:r>
                  <a:rPr lang="en-US" b="1" dirty="0"/>
                  <a:t> = </a:t>
                </a:r>
                <a:r>
                  <a:rPr lang="en-US" b="1" dirty="0" err="1"/>
                  <a:t>Rf</a:t>
                </a:r>
                <a:r>
                  <a:rPr lang="en-US" b="1" baseline="-25000" dirty="0" err="1"/>
                  <a:t>r</a:t>
                </a:r>
                <a:r>
                  <a:rPr lang="en-US" b="1" dirty="0"/>
                  <a:t> + </a:t>
                </a:r>
                <a14:m>
                  <m:oMath xmlns:m="http://schemas.openxmlformats.org/officeDocument/2006/math">
                    <m:r>
                      <a:rPr lang="en-US" i="1"/>
                      <m:t>𝛽</m:t>
                    </m:r>
                  </m:oMath>
                </a14:m>
                <a:r>
                  <a:rPr lang="en-US" b="1" dirty="0"/>
                  <a:t> (</a:t>
                </a:r>
                <a:r>
                  <a:rPr lang="en-US" b="1" dirty="0" err="1"/>
                  <a:t>M</a:t>
                </a:r>
                <a:r>
                  <a:rPr lang="en-US" b="1" baseline="-25000" dirty="0" err="1"/>
                  <a:t>r</a:t>
                </a:r>
                <a:r>
                  <a:rPr lang="en-US" b="1" dirty="0"/>
                  <a:t> - </a:t>
                </a:r>
                <a:r>
                  <a:rPr lang="en-US" b="1" dirty="0" err="1"/>
                  <a:t>Rf</a:t>
                </a:r>
                <a:r>
                  <a:rPr lang="en-US" b="1" baseline="-25000" dirty="0" err="1"/>
                  <a:t>r</a:t>
                </a:r>
                <a:r>
                  <a:rPr lang="en-US" b="1" dirty="0"/>
                  <a:t>)</a:t>
                </a:r>
                <a:endParaRPr lang="en-US" dirty="0"/>
              </a:p>
              <a:p>
                <a:pPr marL="0" indent="0">
                  <a:buNone/>
                </a:pPr>
                <a:r>
                  <a:rPr lang="en-US" i="1" dirty="0"/>
                  <a:t>where </a:t>
                </a:r>
                <a:r>
                  <a:rPr lang="en-US" i="1" dirty="0" err="1"/>
                  <a:t>E</a:t>
                </a:r>
                <a:r>
                  <a:rPr lang="en-US" i="1" baseline="-25000" dirty="0" err="1"/>
                  <a:t>r</a:t>
                </a:r>
                <a:r>
                  <a:rPr lang="en-US" i="1" dirty="0"/>
                  <a:t> is the expected return, </a:t>
                </a:r>
                <a:r>
                  <a:rPr lang="en-US" i="1" dirty="0" err="1"/>
                  <a:t>Rf</a:t>
                </a:r>
                <a:r>
                  <a:rPr lang="en-US" i="1" baseline="-25000" dirty="0" err="1"/>
                  <a:t>r</a:t>
                </a:r>
                <a:r>
                  <a:rPr lang="en-US" i="1" dirty="0"/>
                  <a:t> is the risk-free rate,</a:t>
                </a:r>
                <a14:m>
                  <m:oMath xmlns:m="http://schemas.openxmlformats.org/officeDocument/2006/math">
                    <m:r>
                      <a:rPr lang="en-US"/>
                      <m:t> </m:t>
                    </m:r>
                    <m:r>
                      <m:rPr>
                        <m:sty m:val="p"/>
                      </m:rPr>
                      <a:rPr lang="en-US"/>
                      <m:t>β</m:t>
                    </m:r>
                    <m:r>
                      <a:rPr lang="en-US"/>
                      <m:t> </m:t>
                    </m:r>
                  </m:oMath>
                </a14:m>
                <a:r>
                  <a:rPr lang="en-US" i="1" dirty="0"/>
                  <a:t>is the beta of the company that is analyzed, and </a:t>
                </a:r>
                <a:r>
                  <a:rPr lang="en-US" i="1" dirty="0" err="1"/>
                  <a:t>M</a:t>
                </a:r>
                <a:r>
                  <a:rPr lang="en-US" i="1" baseline="-25000" dirty="0" err="1"/>
                  <a:t>r</a:t>
                </a:r>
                <a:r>
                  <a:rPr lang="en-US" i="1" dirty="0"/>
                  <a:t> is market return. </a:t>
                </a:r>
                <a:endParaRPr lang="en-US" dirty="0"/>
              </a:p>
              <a:p>
                <a:pPr marL="0" indent="0">
                  <a:buNone/>
                </a:pPr>
                <a:r>
                  <a:rPr lang="en-US" dirty="0"/>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i="1"/>
                          </m:ctrlPr>
                        </m:sSubPr>
                        <m:e>
                          <m:r>
                            <m:rPr>
                              <m:sty m:val="p"/>
                            </m:rPr>
                            <a:rPr lang="en-US"/>
                            <m:t>v</m:t>
                          </m:r>
                        </m:e>
                        <m:sub>
                          <m:r>
                            <a:rPr lang="en-US"/>
                            <m:t>0</m:t>
                          </m:r>
                        </m:sub>
                      </m:sSub>
                      <m:r>
                        <a:rPr lang="en-US"/>
                        <m:t>=</m:t>
                      </m:r>
                      <m:f>
                        <m:fPr>
                          <m:ctrlPr>
                            <a:rPr lang="en-US" i="1"/>
                          </m:ctrlPr>
                        </m:fPr>
                        <m:num>
                          <m:sSub>
                            <m:sSubPr>
                              <m:ctrlPr>
                                <a:rPr lang="en-US" i="1"/>
                              </m:ctrlPr>
                            </m:sSubPr>
                            <m:e>
                              <m:r>
                                <m:rPr>
                                  <m:sty m:val="p"/>
                                </m:rPr>
                                <a:rPr lang="en-US"/>
                                <m:t>D</m:t>
                              </m:r>
                            </m:e>
                            <m:sub>
                              <m:r>
                                <a:rPr lang="en-US"/>
                                <m:t>1</m:t>
                              </m:r>
                            </m:sub>
                          </m:sSub>
                          <m:r>
                            <a:rPr lang="en-US"/>
                            <m:t>+</m:t>
                          </m:r>
                          <m:sSub>
                            <m:sSubPr>
                              <m:ctrlPr>
                                <a:rPr lang="en-US" i="1"/>
                              </m:ctrlPr>
                            </m:sSubPr>
                            <m:e>
                              <m:r>
                                <m:rPr>
                                  <m:sty m:val="p"/>
                                </m:rPr>
                                <a:rPr lang="en-US"/>
                                <m:t>ρ</m:t>
                              </m:r>
                            </m:e>
                            <m:sub>
                              <m:r>
                                <a:rPr lang="en-US"/>
                                <m:t>1</m:t>
                              </m:r>
                            </m:sub>
                          </m:sSub>
                        </m:num>
                        <m:den>
                          <m:r>
                            <a:rPr lang="en-US"/>
                            <m:t>1+</m:t>
                          </m:r>
                          <m:r>
                            <m:rPr>
                              <m:sty m:val="p"/>
                            </m:rPr>
                            <a:rPr lang="en-US"/>
                            <m:t>k</m:t>
                          </m:r>
                        </m:den>
                      </m:f>
                    </m:oMath>
                  </m:oMathPara>
                </a14:m>
                <a:endParaRPr lang="en-US" dirty="0"/>
              </a:p>
              <a:p>
                <a:pPr marL="0" indent="0">
                  <a:buNone/>
                </a:pPr>
                <a:r>
                  <a:rPr lang="en-US" i="1" dirty="0"/>
                  <a:t>where D</a:t>
                </a:r>
                <a:r>
                  <a:rPr lang="en-US" i="1" baseline="-25000" dirty="0"/>
                  <a:t>1</a:t>
                </a:r>
                <a:r>
                  <a:rPr lang="en-US" i="1" dirty="0"/>
                  <a:t> is the dividend expected to receive within a year, P</a:t>
                </a:r>
                <a:r>
                  <a:rPr lang="en-US" i="1" baseline="-25000" dirty="0"/>
                  <a:t>1</a:t>
                </a:r>
                <a:r>
                  <a:rPr lang="en-US" i="1" dirty="0"/>
                  <a:t> is the expected stock price a year from now, and k is the discount rate or expected rate of return.</a:t>
                </a:r>
                <a:endParaRPr lang="en-US" dirty="0"/>
              </a:p>
              <a:p>
                <a:endParaRPr lang="en-US" dirty="0"/>
              </a:p>
              <a:p>
                <a:pPr lvl="1"/>
                <a:endParaRPr lang="en-US" dirty="0"/>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4114801"/>
              </a:xfrm>
              <a:blipFill>
                <a:blip r:embed="rId2"/>
                <a:stretch>
                  <a:fillRect l="-671" t="-2370" r="-671"/>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r>
              <a:rPr lang="en-US" b="1" dirty="0"/>
              <a:t>Method 2: Intrinsic Value and CAPM</a:t>
            </a:r>
          </a:p>
          <a:p>
            <a:pPr marL="0" indent="0">
              <a:buNone/>
            </a:pPr>
            <a:r>
              <a:rPr lang="en-US" dirty="0"/>
              <a:t>	</a:t>
            </a:r>
          </a:p>
          <a:p>
            <a:pPr lvl="1"/>
            <a:endParaRPr lang="en-US" dirty="0"/>
          </a:p>
        </p:txBody>
      </p:sp>
      <p:pic>
        <p:nvPicPr>
          <p:cNvPr id="3" name="Picture 2">
            <a:extLst>
              <a:ext uri="{FF2B5EF4-FFF2-40B4-BE49-F238E27FC236}">
                <a16:creationId xmlns:a16="http://schemas.microsoft.com/office/drawing/2014/main" id="{23C498BE-05E0-4D41-8521-49C45E0B7B40}"/>
              </a:ext>
            </a:extLst>
          </p:cNvPr>
          <p:cNvPicPr>
            <a:picLocks noChangeAspect="1"/>
          </p:cNvPicPr>
          <p:nvPr/>
        </p:nvPicPr>
        <p:blipFill>
          <a:blip r:embed="rId2"/>
          <a:stretch>
            <a:fillRect/>
          </a:stretch>
        </p:blipFill>
        <p:spPr>
          <a:xfrm>
            <a:off x="608012" y="2057400"/>
            <a:ext cx="8686800" cy="3733800"/>
          </a:xfrm>
          <a:prstGeom prst="rect">
            <a:avLst/>
          </a:prstGeom>
          <a:solidFill>
            <a:schemeClr val="accent1">
              <a:lumMod val="20000"/>
              <a:lumOff val="80000"/>
            </a:schemeClr>
          </a:solidFill>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To calculate such value using the DDM method, the analyst needs the expected price of the stock a year from the date of the analysis, the expected dividend per share paid within the year, and a discount rate, which derived using the capital asset pricing model (CAPM).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m:t>V</m:t>
                      </m:r>
                      <m:r>
                        <a:rPr lang="en-US"/>
                        <m:t>=</m:t>
                      </m:r>
                      <m:f>
                        <m:fPr>
                          <m:ctrlPr>
                            <a:rPr lang="en-US" i="1"/>
                          </m:ctrlPr>
                        </m:fPr>
                        <m:num>
                          <m:r>
                            <m:rPr>
                              <m:sty m:val="p"/>
                            </m:rPr>
                            <a:rPr lang="en-US"/>
                            <m:t>D</m:t>
                          </m:r>
                          <m:r>
                            <a:rPr lang="en-US"/>
                            <m:t>1</m:t>
                          </m:r>
                        </m:num>
                        <m:den>
                          <m:r>
                            <m:rPr>
                              <m:sty m:val="p"/>
                            </m:rPr>
                            <a:rPr lang="en-US"/>
                            <m:t>k</m:t>
                          </m:r>
                          <m:r>
                            <a:rPr lang="en-US"/>
                            <m:t>−</m:t>
                          </m:r>
                          <m:r>
                            <m:rPr>
                              <m:sty m:val="p"/>
                            </m:rPr>
                            <a:rPr lang="en-US"/>
                            <m:t>g</m:t>
                          </m:r>
                        </m:den>
                      </m:f>
                    </m:oMath>
                  </m:oMathPara>
                </a14:m>
                <a:endParaRPr lang="en-US" dirty="0"/>
              </a:p>
              <a:p>
                <a:pPr marL="0" indent="0">
                  <a:buNone/>
                </a:pPr>
                <a:r>
                  <a:rPr lang="en-US" dirty="0"/>
                  <a:t>where D</a:t>
                </a:r>
                <a:r>
                  <a:rPr lang="en-US" baseline="-25000" dirty="0"/>
                  <a:t>1</a:t>
                </a:r>
                <a:r>
                  <a:rPr lang="en-US" dirty="0"/>
                  <a:t> is the expected dividend, k is the discount rate, and g is the expected growth rate.</a:t>
                </a:r>
              </a:p>
              <a:p>
                <a:pPr marL="0" indent="0">
                  <a:buNone/>
                </a:pPr>
                <a:endParaRPr lang="en-US" dirty="0"/>
              </a:p>
              <a:p>
                <a:pPr lvl="1"/>
                <a:endParaRPr lang="en-US" dirty="0"/>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3585833"/>
              </a:xfrm>
              <a:blipFill>
                <a:blip r:embed="rId2"/>
                <a:stretch>
                  <a:fillRect l="-826" t="-2377" r="-568"/>
                </a:stretch>
              </a:blipFill>
            </p:spPr>
            <p:txBody>
              <a:bodyPr/>
              <a:lstStyle/>
              <a:p>
                <a:r>
                  <a:rPr lang="en-US">
                    <a:noFill/>
                  </a:rPr>
                  <a:t> </a:t>
                </a:r>
              </a:p>
            </p:txBody>
          </p:sp>
        </mc:Fallback>
      </mc:AlternateContent>
    </p:spTree>
    <p:extLst>
      <p:ext uri="{BB962C8B-B14F-4D97-AF65-F5344CB8AC3E}">
        <p14:creationId xmlns:p14="http://schemas.microsoft.com/office/powerpoint/2010/main" val="25774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1718</Words>
  <Application>Microsoft Office PowerPoint</Application>
  <PresentationFormat>Custom</PresentationFormat>
  <Paragraphs>133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 Math</vt:lpstr>
      <vt:lpstr>Corbel</vt:lpstr>
      <vt:lpstr>Digital Blue Tunnel 16x9</vt:lpstr>
      <vt:lpstr>Valuation Analysis</vt:lpstr>
      <vt:lpstr>Valuation Analysis Overview</vt:lpstr>
      <vt:lpstr>Valuation of Publicly Traded Companies.  Testing the current Stock Price</vt:lpstr>
      <vt:lpstr>Valuation Analysis – Case Study</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 7: Using the Leveraged Buyout Model (LBO) Method  </vt:lpstr>
      <vt:lpstr>Method 7: Using the Leveraged Buyout Model (LBO) Method  </vt:lpstr>
      <vt:lpstr>Method 7: Using the Leveraged Buyout Model (LBO) Method  </vt:lpstr>
      <vt:lpstr>Methods 1-7 - Summary:  </vt:lpstr>
      <vt:lpstr>Valuation of Private Companies  Applying methods 6-8  </vt:lpstr>
      <vt:lpstr>Method 6: Discount Cash Flow Method (DCF) </vt:lpstr>
      <vt:lpstr>Valuation Analysis – Celerity Technology Inc </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16</cp:revision>
  <dcterms:created xsi:type="dcterms:W3CDTF">2020-05-26T21:09:41Z</dcterms:created>
  <dcterms:modified xsi:type="dcterms:W3CDTF">2020-06-15T17:24:48Z</dcterms:modified>
</cp:coreProperties>
</file>