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65" r:id="rId2"/>
    <p:sldId id="310" r:id="rId3"/>
    <p:sldId id="322" r:id="rId4"/>
    <p:sldId id="332" r:id="rId5"/>
    <p:sldId id="336" r:id="rId6"/>
    <p:sldId id="321" r:id="rId7"/>
    <p:sldId id="324" r:id="rId8"/>
    <p:sldId id="333" r:id="rId9"/>
    <p:sldId id="325" r:id="rId10"/>
    <p:sldId id="326" r:id="rId11"/>
    <p:sldId id="327" r:id="rId12"/>
    <p:sldId id="329" r:id="rId13"/>
    <p:sldId id="335" r:id="rId14"/>
    <p:sldId id="331" r:id="rId15"/>
    <p:sldId id="334" r:id="rId16"/>
    <p:sldId id="337" r:id="rId17"/>
    <p:sldId id="338" r:id="rId18"/>
    <p:sldId id="339" r:id="rId19"/>
    <p:sldId id="340" r:id="rId20"/>
    <p:sldId id="341" r:id="rId21"/>
    <p:sldId id="342" r:id="rId22"/>
    <p:sldId id="343" r:id="rId23"/>
    <p:sldId id="344" r:id="rId24"/>
    <p:sldId id="345" r:id="rId25"/>
    <p:sldId id="346" r:id="rId26"/>
    <p:sldId id="347" r:id="rId27"/>
    <p:sldId id="348" r:id="rId28"/>
  </p:sldIdLst>
  <p:sldSz cx="12188825"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Droussiotis" initials="CD" lastIdx="1" clrIdx="0">
    <p:extLst>
      <p:ext uri="{19B8F6BF-5375-455C-9EA6-DF929625EA0E}">
        <p15:presenceInfo xmlns:p15="http://schemas.microsoft.com/office/powerpoint/2012/main" userId="66921b89f68d386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0743D8-2221-43BC-8B0B-133B81C1C883}" v="209" dt="2020-06-01T13:03:03.4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1" autoAdjust="0"/>
    <p:restoredTop sz="94629" autoAdjust="0"/>
  </p:normalViewPr>
  <p:slideViewPr>
    <p:cSldViewPr showGuides="1">
      <p:cViewPr varScale="1">
        <p:scale>
          <a:sx n="106" d="100"/>
          <a:sy n="106" d="100"/>
        </p:scale>
        <p:origin x="564" y="102"/>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9/15/2022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1T11:37:52.648"/>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9/15/2022</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9/15/2022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9/15/2022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9/15/2022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9/15/2022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9/15/2022</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9/15/2022</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9/15/2022</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9/15/2022</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9/15/2022</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9/15/2022</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9/15/2022</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4212" y="1219200"/>
            <a:ext cx="9296400" cy="2895600"/>
          </a:xfrm>
        </p:spPr>
        <p:txBody>
          <a:bodyPr>
            <a:normAutofit/>
          </a:bodyPr>
          <a:lstStyle/>
          <a:p>
            <a:r>
              <a:rPr lang="en-US" dirty="0"/>
              <a:t>Secondary Debt Markets:</a:t>
            </a:r>
            <a:br>
              <a:rPr lang="en-US" dirty="0"/>
            </a:br>
            <a:r>
              <a:rPr lang="en-US" dirty="0"/>
              <a:t>Corporate Bonds</a:t>
            </a:r>
            <a:br>
              <a:rPr lang="en-US" dirty="0"/>
            </a:br>
            <a:endParaRPr lang="en-US" dirty="0"/>
          </a:p>
        </p:txBody>
      </p:sp>
      <p:sp>
        <p:nvSpPr>
          <p:cNvPr id="4" name="Subtitle 3"/>
          <p:cNvSpPr>
            <a:spLocks noGrp="1"/>
          </p:cNvSpPr>
          <p:nvPr>
            <p:ph type="subTitle" idx="1"/>
          </p:nvPr>
        </p:nvSpPr>
        <p:spPr/>
        <p:txBody>
          <a:bodyPr/>
          <a:lstStyle/>
          <a:p>
            <a:r>
              <a:rPr lang="it-IT" dirty="0"/>
              <a:t>Professor C. droussiotis</a:t>
            </a:r>
          </a:p>
        </p:txBody>
      </p:sp>
      <p:sp>
        <p:nvSpPr>
          <p:cNvPr id="2" name="TextBox 1">
            <a:extLst>
              <a:ext uri="{FF2B5EF4-FFF2-40B4-BE49-F238E27FC236}">
                <a16:creationId xmlns:a16="http://schemas.microsoft.com/office/drawing/2014/main" id="{2778FECF-67C0-4E2F-88CA-A22E86A869CF}"/>
              </a:ext>
            </a:extLst>
          </p:cNvPr>
          <p:cNvSpPr txBox="1"/>
          <p:nvPr/>
        </p:nvSpPr>
        <p:spPr>
          <a:xfrm>
            <a:off x="150812" y="0"/>
            <a:ext cx="3505200" cy="923330"/>
          </a:xfrm>
          <a:prstGeom prst="rect">
            <a:avLst/>
          </a:prstGeom>
          <a:noFill/>
        </p:spPr>
        <p:txBody>
          <a:bodyPr wrap="square" rtlCol="0">
            <a:spAutoFit/>
          </a:bodyPr>
          <a:lstStyle/>
          <a:p>
            <a:r>
              <a:rPr lang="en-US" dirty="0"/>
              <a:t>Chapter 11</a:t>
            </a:r>
          </a:p>
          <a:p>
            <a:r>
              <a:rPr lang="en-US" dirty="0"/>
              <a:t>“An Analytical Approach to Investments, Finance and Credit”</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5612" y="228600"/>
            <a:ext cx="9677401" cy="762000"/>
          </a:xfrm>
        </p:spPr>
        <p:txBody>
          <a:bodyPr>
            <a:normAutofit/>
          </a:bodyPr>
          <a:lstStyle/>
          <a:p>
            <a:r>
              <a:rPr lang="en-US" b="1" dirty="0"/>
              <a:t>Invoice Price</a:t>
            </a:r>
          </a:p>
        </p:txBody>
      </p:sp>
      <p:sp>
        <p:nvSpPr>
          <p:cNvPr id="14" name="Content Placeholder 13"/>
          <p:cNvSpPr>
            <a:spLocks noGrp="1"/>
          </p:cNvSpPr>
          <p:nvPr>
            <p:ph idx="1"/>
          </p:nvPr>
        </p:nvSpPr>
        <p:spPr>
          <a:xfrm>
            <a:off x="1217612" y="1219200"/>
            <a:ext cx="9829799" cy="4800599"/>
          </a:xfrm>
        </p:spPr>
        <p:txBody>
          <a:bodyPr>
            <a:normAutofit fontScale="92500" lnSpcReduction="10000"/>
          </a:bodyPr>
          <a:lstStyle/>
          <a:p>
            <a:r>
              <a:rPr lang="en-US" b="1" dirty="0"/>
              <a:t>The invoice price or “dirty price” is the total price of the bond including the market price and accrued interest. </a:t>
            </a:r>
          </a:p>
          <a:p>
            <a:r>
              <a:rPr lang="en-US" dirty="0"/>
              <a:t>This is the amount that you would pay or receive if you purchase or sell the bond. </a:t>
            </a:r>
          </a:p>
          <a:p>
            <a:r>
              <a:rPr lang="en-US" dirty="0"/>
              <a:t>Corporate bonds (and municipal bonds) are based on a 360-day year when calculating the accrued interest. In other words, every month has 30 days (day-count basis)—even February has 30 days when calculating the accrued interest</a:t>
            </a:r>
          </a:p>
          <a:p>
            <a:r>
              <a:rPr lang="en-US" dirty="0"/>
              <a:t>The “regular way trade” (per SEC definition) is T+3 business days (trade day + 3 days) to calculate the settlement day</a:t>
            </a:r>
          </a:p>
          <a:p>
            <a:r>
              <a:rPr lang="en-US" u="sng" dirty="0"/>
              <a:t>The invoice price is </a:t>
            </a:r>
          </a:p>
          <a:p>
            <a:pPr marL="231775" lvl="1" indent="0">
              <a:buNone/>
            </a:pPr>
            <a:r>
              <a:rPr lang="en-US" dirty="0">
                <a:solidFill>
                  <a:srgbClr val="FFFF00"/>
                </a:solidFill>
              </a:rPr>
              <a:t>IP = MV+ Accrued interest </a:t>
            </a:r>
          </a:p>
          <a:p>
            <a:pPr marL="231775" lvl="1" indent="0">
              <a:buNone/>
            </a:pPr>
            <a:r>
              <a:rPr lang="en-US" dirty="0"/>
              <a:t>Where,</a:t>
            </a:r>
          </a:p>
          <a:p>
            <a:pPr marL="231775" lvl="1" indent="0">
              <a:buNone/>
            </a:pPr>
            <a:r>
              <a:rPr lang="en-US" dirty="0"/>
              <a:t>       </a:t>
            </a:r>
            <a:r>
              <a:rPr lang="en-US" dirty="0">
                <a:solidFill>
                  <a:srgbClr val="FFFF00"/>
                </a:solidFill>
              </a:rPr>
              <a:t>Accrued Interest  =  Semiannual  CP  x Days since last CP / 180 days</a:t>
            </a:r>
          </a:p>
          <a:p>
            <a:endParaRPr lang="en-US" b="1" dirty="0"/>
          </a:p>
        </p:txBody>
      </p:sp>
    </p:spTree>
    <p:extLst>
      <p:ext uri="{BB962C8B-B14F-4D97-AF65-F5344CB8AC3E}">
        <p14:creationId xmlns:p14="http://schemas.microsoft.com/office/powerpoint/2010/main" val="417780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76200"/>
            <a:ext cx="9144001" cy="762000"/>
          </a:xfrm>
        </p:spPr>
        <p:txBody>
          <a:bodyPr>
            <a:normAutofit/>
          </a:bodyPr>
          <a:lstStyle/>
          <a:p>
            <a:r>
              <a:rPr lang="en-US" b="1" dirty="0"/>
              <a:t>Invoice Price Example</a:t>
            </a:r>
          </a:p>
        </p:txBody>
      </p:sp>
      <p:sp>
        <p:nvSpPr>
          <p:cNvPr id="14" name="Content Placeholder 13"/>
          <p:cNvSpPr>
            <a:spLocks noGrp="1"/>
          </p:cNvSpPr>
          <p:nvPr>
            <p:ph idx="1"/>
          </p:nvPr>
        </p:nvSpPr>
        <p:spPr>
          <a:xfrm>
            <a:off x="1065212" y="685800"/>
            <a:ext cx="9982199" cy="6019800"/>
          </a:xfrm>
        </p:spPr>
        <p:txBody>
          <a:bodyPr>
            <a:normAutofit/>
          </a:bodyPr>
          <a:lstStyle/>
          <a:p>
            <a:pPr lvl="1"/>
            <a:endParaRPr lang="en-US" b="1" dirty="0"/>
          </a:p>
          <a:p>
            <a:r>
              <a:rPr lang="en-US" dirty="0"/>
              <a:t>Market Price / Market value= 98.50 / $985.00. </a:t>
            </a:r>
          </a:p>
          <a:p>
            <a:r>
              <a:rPr lang="en-US" dirty="0"/>
              <a:t>Coupon Rate = 7.5% or $75 per year coupon ($37.50 semi-annual payment)</a:t>
            </a:r>
          </a:p>
          <a:p>
            <a:r>
              <a:rPr lang="en-US" dirty="0"/>
              <a:t>Coupon Dates = February 28, August 31</a:t>
            </a:r>
          </a:p>
          <a:p>
            <a:r>
              <a:rPr lang="en-US" dirty="0"/>
              <a:t>Trade Day = Thursday, January 17</a:t>
            </a:r>
          </a:p>
          <a:p>
            <a:r>
              <a:rPr lang="en-US" dirty="0"/>
              <a:t>Settlement Day (T+ 3 business Days): Tuesday, January 22 </a:t>
            </a:r>
          </a:p>
          <a:p>
            <a:r>
              <a:rPr lang="en-US" dirty="0"/>
              <a:t> Days since the last coupon payment is calculated at 142 days </a:t>
            </a:r>
          </a:p>
          <a:p>
            <a:pPr marL="450850" lvl="2" indent="0">
              <a:buNone/>
            </a:pPr>
            <a:r>
              <a:rPr lang="en-US" dirty="0">
                <a:solidFill>
                  <a:srgbClr val="FFFF00"/>
                </a:solidFill>
              </a:rPr>
              <a:t>30 days in September + 30 days is October +30 days in November +30 days in December +</a:t>
            </a:r>
          </a:p>
          <a:p>
            <a:pPr marL="450850" lvl="2" indent="0">
              <a:buNone/>
            </a:pPr>
            <a:r>
              <a:rPr lang="en-US" dirty="0">
                <a:solidFill>
                  <a:srgbClr val="FFFF00"/>
                </a:solidFill>
              </a:rPr>
              <a:t>17 days in January through the trade days +5 days  = 142 Days</a:t>
            </a:r>
          </a:p>
          <a:p>
            <a:r>
              <a:rPr lang="en-US" sz="2800" dirty="0"/>
              <a:t>142/180 x $37.50 = $29.50. </a:t>
            </a:r>
          </a:p>
          <a:p>
            <a:r>
              <a:rPr lang="en-US" sz="2800" dirty="0"/>
              <a:t>The invoice price is calculated $1,042.58, calculated as $985.00 + $29.50 = $1,014.58.</a:t>
            </a:r>
          </a:p>
          <a:p>
            <a:endParaRPr lang="en-US" b="1" dirty="0"/>
          </a:p>
          <a:p>
            <a:pPr lvl="1"/>
            <a:endParaRPr lang="en-US" b="1" dirty="0"/>
          </a:p>
          <a:p>
            <a:pPr lvl="1"/>
            <a:endParaRPr lang="en-US" b="1" dirty="0"/>
          </a:p>
          <a:p>
            <a:endParaRPr lang="en-US" b="1" dirty="0"/>
          </a:p>
        </p:txBody>
      </p:sp>
    </p:spTree>
    <p:extLst>
      <p:ext uri="{BB962C8B-B14F-4D97-AF65-F5344CB8AC3E}">
        <p14:creationId xmlns:p14="http://schemas.microsoft.com/office/powerpoint/2010/main" val="12991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9413" y="533400"/>
            <a:ext cx="2971799" cy="1143000"/>
          </a:xfrm>
        </p:spPr>
        <p:txBody>
          <a:bodyPr>
            <a:normAutofit/>
          </a:bodyPr>
          <a:lstStyle/>
          <a:p>
            <a:r>
              <a:rPr lang="en-US" b="1" dirty="0"/>
              <a:t>Invoice Price </a:t>
            </a:r>
            <a:br>
              <a:rPr lang="en-US" b="1" dirty="0"/>
            </a:br>
            <a:r>
              <a:rPr lang="en-US" b="1" dirty="0"/>
              <a:t>Example</a:t>
            </a:r>
          </a:p>
        </p:txBody>
      </p:sp>
      <p:pic>
        <p:nvPicPr>
          <p:cNvPr id="4" name="Content Placeholder 3">
            <a:extLst>
              <a:ext uri="{FF2B5EF4-FFF2-40B4-BE49-F238E27FC236}">
                <a16:creationId xmlns:a16="http://schemas.microsoft.com/office/drawing/2014/main" id="{DD62DE36-3005-4B24-BAC9-2C08F57B7E01}"/>
              </a:ext>
            </a:extLst>
          </p:cNvPr>
          <p:cNvPicPr>
            <a:picLocks noGrp="1" noChangeAspect="1"/>
          </p:cNvPicPr>
          <p:nvPr>
            <p:ph idx="1"/>
          </p:nvPr>
        </p:nvPicPr>
        <p:blipFill>
          <a:blip r:embed="rId2"/>
          <a:stretch>
            <a:fillRect/>
          </a:stretch>
        </p:blipFill>
        <p:spPr>
          <a:xfrm>
            <a:off x="4570412" y="152400"/>
            <a:ext cx="6934200" cy="6400800"/>
          </a:xfrm>
          <a:prstGeom prst="rect">
            <a:avLst/>
          </a:prstGeom>
          <a:solidFill>
            <a:schemeClr val="tx1"/>
          </a:solidFill>
        </p:spPr>
      </p:pic>
    </p:spTree>
    <p:extLst>
      <p:ext uri="{BB962C8B-B14F-4D97-AF65-F5344CB8AC3E}">
        <p14:creationId xmlns:p14="http://schemas.microsoft.com/office/powerpoint/2010/main" val="407150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1B6AA-AED5-4B5D-A3E1-D3833A9F0482}"/>
              </a:ext>
            </a:extLst>
          </p:cNvPr>
          <p:cNvSpPr>
            <a:spLocks noGrp="1"/>
          </p:cNvSpPr>
          <p:nvPr>
            <p:ph type="title"/>
          </p:nvPr>
        </p:nvSpPr>
        <p:spPr>
          <a:xfrm>
            <a:off x="379412" y="228600"/>
            <a:ext cx="11430000" cy="609600"/>
          </a:xfrm>
        </p:spPr>
        <p:txBody>
          <a:bodyPr/>
          <a:lstStyle/>
          <a:p>
            <a:r>
              <a:rPr lang="en-US" dirty="0"/>
              <a:t>Example Practice – Calculating MV (Clean) and IP (Dirty)</a:t>
            </a:r>
          </a:p>
        </p:txBody>
      </p:sp>
      <p:sp>
        <p:nvSpPr>
          <p:cNvPr id="4" name="Rectangle 3">
            <a:extLst>
              <a:ext uri="{FF2B5EF4-FFF2-40B4-BE49-F238E27FC236}">
                <a16:creationId xmlns:a16="http://schemas.microsoft.com/office/drawing/2014/main" id="{12CFDCF8-4587-4FB0-87F9-23FFE4A8B686}"/>
              </a:ext>
            </a:extLst>
          </p:cNvPr>
          <p:cNvSpPr/>
          <p:nvPr/>
        </p:nvSpPr>
        <p:spPr>
          <a:xfrm>
            <a:off x="608012" y="990600"/>
            <a:ext cx="11125200" cy="5486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0E6C4697-D9AD-494A-A03A-0A2988244303}"/>
                  </a:ext>
                </a:extLst>
              </p14:cNvPr>
              <p14:cNvContentPartPr/>
              <p14:nvPr/>
            </p14:nvContentPartPr>
            <p14:xfrm>
              <a:off x="2551231" y="2515747"/>
              <a:ext cx="360" cy="360"/>
            </p14:xfrm>
          </p:contentPart>
        </mc:Choice>
        <mc:Fallback xmlns="">
          <p:pic>
            <p:nvPicPr>
              <p:cNvPr id="6" name="Ink 5">
                <a:extLst>
                  <a:ext uri="{FF2B5EF4-FFF2-40B4-BE49-F238E27FC236}">
                    <a16:creationId xmlns:a16="http://schemas.microsoft.com/office/drawing/2014/main" id="{0E6C4697-D9AD-494A-A03A-0A2988244303}"/>
                  </a:ext>
                </a:extLst>
              </p:cNvPr>
              <p:cNvPicPr/>
              <p:nvPr/>
            </p:nvPicPr>
            <p:blipFill>
              <a:blip r:embed="rId3"/>
              <a:stretch>
                <a:fillRect/>
              </a:stretch>
            </p:blipFill>
            <p:spPr>
              <a:xfrm>
                <a:off x="2542591" y="2507107"/>
                <a:ext cx="18000" cy="18000"/>
              </a:xfrm>
              <a:prstGeom prst="rect">
                <a:avLst/>
              </a:prstGeom>
            </p:spPr>
          </p:pic>
        </mc:Fallback>
      </mc:AlternateContent>
      <p:sp>
        <p:nvSpPr>
          <p:cNvPr id="7" name="TextBox 6">
            <a:extLst>
              <a:ext uri="{FF2B5EF4-FFF2-40B4-BE49-F238E27FC236}">
                <a16:creationId xmlns:a16="http://schemas.microsoft.com/office/drawing/2014/main" id="{BA769D74-CB00-4A8F-9D7F-06F1D3A81E15}"/>
              </a:ext>
            </a:extLst>
          </p:cNvPr>
          <p:cNvSpPr txBox="1"/>
          <p:nvPr/>
        </p:nvSpPr>
        <p:spPr>
          <a:xfrm>
            <a:off x="989012" y="1143000"/>
            <a:ext cx="5181600" cy="3693319"/>
          </a:xfrm>
          <a:prstGeom prst="rect">
            <a:avLst/>
          </a:prstGeom>
          <a:noFill/>
        </p:spPr>
        <p:txBody>
          <a:bodyPr wrap="square" rtlCol="0">
            <a:spAutoFit/>
          </a:bodyPr>
          <a:lstStyle/>
          <a:p>
            <a:r>
              <a:rPr lang="en-US" dirty="0">
                <a:solidFill>
                  <a:schemeClr val="bg1"/>
                </a:solidFill>
              </a:rPr>
              <a:t>Coupon Rate= 8.0%</a:t>
            </a:r>
          </a:p>
          <a:p>
            <a:r>
              <a:rPr lang="en-US" dirty="0">
                <a:solidFill>
                  <a:schemeClr val="bg1"/>
                </a:solidFill>
              </a:rPr>
              <a:t>Market Price = 96.50</a:t>
            </a:r>
          </a:p>
          <a:p>
            <a:r>
              <a:rPr lang="en-US" dirty="0">
                <a:solidFill>
                  <a:schemeClr val="bg1"/>
                </a:solidFill>
              </a:rPr>
              <a:t>Coupon Days = Mar 31, Sep 30</a:t>
            </a:r>
          </a:p>
          <a:p>
            <a:r>
              <a:rPr lang="en-US" dirty="0">
                <a:solidFill>
                  <a:schemeClr val="bg1"/>
                </a:solidFill>
              </a:rPr>
              <a:t>Trading Day = Tuesday, June 16</a:t>
            </a:r>
          </a:p>
          <a:p>
            <a:r>
              <a:rPr lang="en-US" dirty="0">
                <a:solidFill>
                  <a:schemeClr val="bg1"/>
                </a:solidFill>
              </a:rPr>
              <a:t>Accrued Basis = 360 days (Corp. Bond)</a:t>
            </a:r>
          </a:p>
          <a:p>
            <a:endParaRPr lang="en-US" dirty="0">
              <a:solidFill>
                <a:schemeClr val="bg1"/>
              </a:solidFill>
            </a:endParaRPr>
          </a:p>
          <a:p>
            <a:r>
              <a:rPr lang="en-US" dirty="0">
                <a:solidFill>
                  <a:schemeClr val="bg1"/>
                </a:solidFill>
              </a:rPr>
              <a:t>Market Value $ Per Bond =</a:t>
            </a:r>
          </a:p>
          <a:p>
            <a:r>
              <a:rPr lang="en-US" dirty="0">
                <a:solidFill>
                  <a:schemeClr val="bg1"/>
                </a:solidFill>
              </a:rPr>
              <a:t>Invoice Price $ =</a:t>
            </a:r>
          </a:p>
          <a:p>
            <a:endParaRPr lang="en-US" dirty="0">
              <a:solidFill>
                <a:schemeClr val="bg1"/>
              </a:solidFill>
            </a:endParaRPr>
          </a:p>
          <a:p>
            <a:r>
              <a:rPr lang="en-US" dirty="0">
                <a:solidFill>
                  <a:schemeClr val="bg1"/>
                </a:solidFill>
              </a:rPr>
              <a:t>First, need to find Settlement Day =</a:t>
            </a:r>
          </a:p>
          <a:p>
            <a:r>
              <a:rPr lang="en-US" dirty="0">
                <a:solidFill>
                  <a:schemeClr val="bg1"/>
                </a:solidFill>
              </a:rPr>
              <a:t>Second, need to  find days since Last Coupon=</a:t>
            </a:r>
          </a:p>
          <a:p>
            <a:r>
              <a:rPr lang="en-US" dirty="0">
                <a:solidFill>
                  <a:schemeClr val="bg1"/>
                </a:solidFill>
              </a:rPr>
              <a:t>Third, need to calculate the accrued Interest=</a:t>
            </a:r>
          </a:p>
          <a:p>
            <a:endParaRPr lang="en-US" dirty="0">
              <a:solidFill>
                <a:schemeClr val="bg1"/>
              </a:solidFill>
            </a:endParaRPr>
          </a:p>
        </p:txBody>
      </p:sp>
    </p:spTree>
    <p:extLst>
      <p:ext uri="{BB962C8B-B14F-4D97-AF65-F5344CB8AC3E}">
        <p14:creationId xmlns:p14="http://schemas.microsoft.com/office/powerpoint/2010/main" val="378988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3212" y="838200"/>
            <a:ext cx="3124200" cy="2057400"/>
          </a:xfrm>
        </p:spPr>
        <p:txBody>
          <a:bodyPr>
            <a:normAutofit fontScale="90000"/>
          </a:bodyPr>
          <a:lstStyle/>
          <a:p>
            <a:r>
              <a:rPr lang="en-US" dirty="0"/>
              <a:t>Market Value and Invoice Price using Excel (given the yield)</a:t>
            </a:r>
            <a:endParaRPr lang="en-US" b="1" dirty="0"/>
          </a:p>
        </p:txBody>
      </p:sp>
      <p:pic>
        <p:nvPicPr>
          <p:cNvPr id="4" name="Content Placeholder 3">
            <a:extLst>
              <a:ext uri="{FF2B5EF4-FFF2-40B4-BE49-F238E27FC236}">
                <a16:creationId xmlns:a16="http://schemas.microsoft.com/office/drawing/2014/main" id="{7D6CCA54-E5F9-4E05-8386-DFDAC5C83220}"/>
              </a:ext>
            </a:extLst>
          </p:cNvPr>
          <p:cNvPicPr>
            <a:picLocks noGrp="1" noChangeAspect="1"/>
          </p:cNvPicPr>
          <p:nvPr>
            <p:ph idx="1"/>
          </p:nvPr>
        </p:nvPicPr>
        <p:blipFill>
          <a:blip r:embed="rId2"/>
          <a:stretch>
            <a:fillRect/>
          </a:stretch>
        </p:blipFill>
        <p:spPr>
          <a:xfrm>
            <a:off x="4494212" y="381000"/>
            <a:ext cx="7086600" cy="6096000"/>
          </a:xfrm>
          <a:prstGeom prst="rect">
            <a:avLst/>
          </a:prstGeom>
          <a:solidFill>
            <a:schemeClr val="tx1"/>
          </a:solidFill>
        </p:spPr>
      </p:pic>
    </p:spTree>
    <p:extLst>
      <p:ext uri="{BB962C8B-B14F-4D97-AF65-F5344CB8AC3E}">
        <p14:creationId xmlns:p14="http://schemas.microsoft.com/office/powerpoint/2010/main" val="285395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40804-A050-41E1-B86C-BFD33B8ED90C}"/>
              </a:ext>
            </a:extLst>
          </p:cNvPr>
          <p:cNvSpPr>
            <a:spLocks noGrp="1"/>
          </p:cNvSpPr>
          <p:nvPr>
            <p:ph type="title"/>
          </p:nvPr>
        </p:nvSpPr>
        <p:spPr>
          <a:xfrm>
            <a:off x="1522411" y="1156670"/>
            <a:ext cx="9144001" cy="1371600"/>
          </a:xfrm>
        </p:spPr>
        <p:txBody>
          <a:bodyPr/>
          <a:lstStyle/>
          <a:p>
            <a:r>
              <a:rPr lang="en-US" b="1" dirty="0"/>
              <a:t>Bond Interest % and Yields % Concepts</a:t>
            </a:r>
            <a:br>
              <a:rPr lang="en-US" b="1" dirty="0"/>
            </a:br>
            <a:endParaRPr lang="en-US" dirty="0"/>
          </a:p>
        </p:txBody>
      </p:sp>
      <p:sp>
        <p:nvSpPr>
          <p:cNvPr id="3" name="Content Placeholder 2">
            <a:extLst>
              <a:ext uri="{FF2B5EF4-FFF2-40B4-BE49-F238E27FC236}">
                <a16:creationId xmlns:a16="http://schemas.microsoft.com/office/drawing/2014/main" id="{54C380E7-9E90-4886-BBEA-E507D6AAE4F1}"/>
              </a:ext>
            </a:extLst>
          </p:cNvPr>
          <p:cNvSpPr>
            <a:spLocks noGrp="1"/>
          </p:cNvSpPr>
          <p:nvPr>
            <p:ph idx="1"/>
          </p:nvPr>
        </p:nvSpPr>
        <p:spPr>
          <a:xfrm>
            <a:off x="1506648" y="2743199"/>
            <a:ext cx="9134391" cy="4114801"/>
          </a:xfrm>
        </p:spPr>
        <p:txBody>
          <a:bodyPr/>
          <a:lstStyle/>
          <a:p>
            <a:r>
              <a:rPr lang="en-US" b="1" dirty="0"/>
              <a:t>Nominal yield (coupon rate)</a:t>
            </a:r>
          </a:p>
          <a:p>
            <a:r>
              <a:rPr lang="en-US" b="1" dirty="0"/>
              <a:t>Accrued interest</a:t>
            </a:r>
          </a:p>
          <a:p>
            <a:r>
              <a:rPr lang="en-US" b="1" dirty="0"/>
              <a:t>Yield to maturity (YTM)</a:t>
            </a:r>
          </a:p>
          <a:p>
            <a:r>
              <a:rPr lang="en-US" b="1" dirty="0"/>
              <a:t>Yield to call (YTC)</a:t>
            </a:r>
          </a:p>
          <a:p>
            <a:r>
              <a:rPr lang="en-US" b="1" dirty="0"/>
              <a:t>Yield to worst (YTW)</a:t>
            </a:r>
          </a:p>
          <a:p>
            <a:r>
              <a:rPr lang="en-US" b="1" dirty="0"/>
              <a:t>Current yield (CY)</a:t>
            </a:r>
            <a:endParaRPr lang="en-US" dirty="0"/>
          </a:p>
        </p:txBody>
      </p:sp>
      <p:sp>
        <p:nvSpPr>
          <p:cNvPr id="4" name="TextBox 3">
            <a:extLst>
              <a:ext uri="{FF2B5EF4-FFF2-40B4-BE49-F238E27FC236}">
                <a16:creationId xmlns:a16="http://schemas.microsoft.com/office/drawing/2014/main" id="{D63E40E5-4FD3-433B-8427-FBFD2A16C1B8}"/>
              </a:ext>
            </a:extLst>
          </p:cNvPr>
          <p:cNvSpPr txBox="1"/>
          <p:nvPr/>
        </p:nvSpPr>
        <p:spPr>
          <a:xfrm>
            <a:off x="760412" y="427851"/>
            <a:ext cx="4572000" cy="584775"/>
          </a:xfrm>
          <a:prstGeom prst="rect">
            <a:avLst/>
          </a:prstGeom>
          <a:noFill/>
        </p:spPr>
        <p:txBody>
          <a:bodyPr wrap="square" rtlCol="0">
            <a:spAutoFit/>
          </a:bodyPr>
          <a:lstStyle/>
          <a:p>
            <a:r>
              <a:rPr lang="en-US" sz="3200" dirty="0">
                <a:solidFill>
                  <a:srgbClr val="FFFF00"/>
                </a:solidFill>
              </a:rPr>
              <a:t>2. INTEREST RATE</a:t>
            </a:r>
          </a:p>
        </p:txBody>
      </p:sp>
    </p:spTree>
    <p:extLst>
      <p:ext uri="{BB962C8B-B14F-4D97-AF65-F5344CB8AC3E}">
        <p14:creationId xmlns:p14="http://schemas.microsoft.com/office/powerpoint/2010/main" val="13661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7C3BD-38DC-4E4B-AB6C-C32BC3E1C47C}"/>
              </a:ext>
            </a:extLst>
          </p:cNvPr>
          <p:cNvSpPr>
            <a:spLocks noGrp="1"/>
          </p:cNvSpPr>
          <p:nvPr>
            <p:ph type="title"/>
          </p:nvPr>
        </p:nvSpPr>
        <p:spPr>
          <a:xfrm>
            <a:off x="1370012" y="0"/>
            <a:ext cx="9677399" cy="762000"/>
          </a:xfrm>
        </p:spPr>
        <p:txBody>
          <a:bodyPr/>
          <a:lstStyle/>
          <a:p>
            <a:r>
              <a:rPr lang="en-US" dirty="0"/>
              <a:t>Calculating Yield to Maturity (using Formulas)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EECEDFD-E18B-4703-9149-C4AF80608E52}"/>
                  </a:ext>
                </a:extLst>
              </p:cNvPr>
              <p:cNvSpPr>
                <a:spLocks noGrp="1"/>
              </p:cNvSpPr>
              <p:nvPr>
                <p:ph idx="1"/>
              </p:nvPr>
            </p:nvSpPr>
            <p:spPr>
              <a:xfrm>
                <a:off x="1370012" y="990600"/>
                <a:ext cx="10210800" cy="5486401"/>
              </a:xfrm>
            </p:spPr>
            <p:txBody>
              <a:bodyPr/>
              <a:lstStyle/>
              <a:p>
                <a:pPr marL="0" indent="0">
                  <a:buNone/>
                </a:pPr>
                <a14:m>
                  <m:oMathPara xmlns:m="http://schemas.openxmlformats.org/officeDocument/2006/math">
                    <m:oMathParaPr>
                      <m:jc m:val="centerGroup"/>
                    </m:oMathParaPr>
                    <m:oMath xmlns:m="http://schemas.openxmlformats.org/officeDocument/2006/math">
                      <m:f>
                        <m:fPr>
                          <m:ctrlPr>
                            <a:rPr lang="en-US" i="1" smtClean="0">
                              <a:solidFill>
                                <a:srgbClr val="FFFF00"/>
                              </a:solidFill>
                              <a:latin typeface="Cambria Math" panose="02040503050406030204" pitchFamily="18" charset="0"/>
                            </a:rPr>
                          </m:ctrlPr>
                        </m:fPr>
                        <m:num>
                          <m:r>
                            <m:rPr>
                              <m:sty m:val="p"/>
                            </m:rPr>
                            <a:rPr lang="en-US">
                              <a:solidFill>
                                <a:srgbClr val="FFFF00"/>
                              </a:solidFill>
                              <a:latin typeface="Cambria Math" panose="02040503050406030204" pitchFamily="18" charset="0"/>
                            </a:rPr>
                            <m:t>Annual</m:t>
                          </m:r>
                          <m:r>
                            <a:rPr lang="en-US">
                              <a:solidFill>
                                <a:srgbClr val="FFFF00"/>
                              </a:solidFill>
                              <a:latin typeface="Cambria Math" panose="02040503050406030204" pitchFamily="18" charset="0"/>
                            </a:rPr>
                            <m:t> </m:t>
                          </m:r>
                          <m:r>
                            <m:rPr>
                              <m:sty m:val="p"/>
                            </m:rPr>
                            <a:rPr lang="en-US">
                              <a:solidFill>
                                <a:srgbClr val="FFFF00"/>
                              </a:solidFill>
                              <a:latin typeface="Cambria Math" panose="02040503050406030204" pitchFamily="18" charset="0"/>
                            </a:rPr>
                            <m:t>coupon</m:t>
                          </m:r>
                          <m:r>
                            <a:rPr lang="en-US">
                              <a:solidFill>
                                <a:srgbClr val="FFFF00"/>
                              </a:solidFill>
                              <a:latin typeface="Cambria Math" panose="02040503050406030204" pitchFamily="18" charset="0"/>
                            </a:rPr>
                            <m:t> </m:t>
                          </m:r>
                          <m:r>
                            <m:rPr>
                              <m:sty m:val="p"/>
                            </m:rPr>
                            <a:rPr lang="en-US">
                              <a:solidFill>
                                <a:srgbClr val="FFFF00"/>
                              </a:solidFill>
                              <a:latin typeface="Cambria Math" panose="02040503050406030204" pitchFamily="18" charset="0"/>
                            </a:rPr>
                            <m:t>or</m:t>
                          </m:r>
                          <m:r>
                            <a:rPr lang="en-US">
                              <a:solidFill>
                                <a:srgbClr val="FFFF00"/>
                              </a:solidFill>
                              <a:latin typeface="Cambria Math" panose="02040503050406030204" pitchFamily="18" charset="0"/>
                            </a:rPr>
                            <m:t> </m:t>
                          </m:r>
                          <m:r>
                            <m:rPr>
                              <m:sty m:val="p"/>
                            </m:rPr>
                            <a:rPr lang="en-US">
                              <a:solidFill>
                                <a:srgbClr val="FFFF00"/>
                              </a:solidFill>
                              <a:latin typeface="Cambria Math" panose="02040503050406030204" pitchFamily="18" charset="0"/>
                            </a:rPr>
                            <m:t>interest</m:t>
                          </m:r>
                          <m:r>
                            <a:rPr lang="en-US">
                              <a:solidFill>
                                <a:srgbClr val="FFFF00"/>
                              </a:solidFill>
                              <a:latin typeface="Cambria Math" panose="02040503050406030204" pitchFamily="18" charset="0"/>
                            </a:rPr>
                            <m:t> </m:t>
                          </m:r>
                          <m:r>
                            <m:rPr>
                              <m:sty m:val="p"/>
                            </m:rPr>
                            <a:rPr lang="en-US">
                              <a:solidFill>
                                <a:srgbClr val="FFFF00"/>
                              </a:solidFill>
                              <a:latin typeface="Cambria Math" panose="02040503050406030204" pitchFamily="18" charset="0"/>
                            </a:rPr>
                            <m:t>payment</m:t>
                          </m:r>
                          <m:r>
                            <a:rPr lang="en-US">
                              <a:solidFill>
                                <a:srgbClr val="FFFF00"/>
                              </a:solidFill>
                              <a:latin typeface="Cambria Math" panose="02040503050406030204" pitchFamily="18" charset="0"/>
                            </a:rPr>
                            <m:t> ±[ </m:t>
                          </m:r>
                          <m:f>
                            <m:fPr>
                              <m:ctrlPr>
                                <a:rPr lang="en-US" i="1">
                                  <a:solidFill>
                                    <a:srgbClr val="FFFF00"/>
                                  </a:solidFill>
                                  <a:latin typeface="Cambria Math" panose="02040503050406030204" pitchFamily="18" charset="0"/>
                                </a:rPr>
                              </m:ctrlPr>
                            </m:fPr>
                            <m:num>
                              <m:r>
                                <m:rPr>
                                  <m:sty m:val="p"/>
                                </m:rPr>
                                <a:rPr lang="en-US">
                                  <a:solidFill>
                                    <a:srgbClr val="FFFF00"/>
                                  </a:solidFill>
                                  <a:latin typeface="Cambria Math" panose="02040503050406030204" pitchFamily="18" charset="0"/>
                                </a:rPr>
                                <m:t>Discount</m:t>
                              </m:r>
                              <m:r>
                                <a:rPr lang="en-US">
                                  <a:solidFill>
                                    <a:srgbClr val="FFFF00"/>
                                  </a:solidFill>
                                  <a:latin typeface="Cambria Math" panose="02040503050406030204" pitchFamily="18" charset="0"/>
                                </a:rPr>
                                <m:t> </m:t>
                              </m:r>
                              <m:r>
                                <m:rPr>
                                  <m:sty m:val="p"/>
                                </m:rPr>
                                <a:rPr lang="en-US">
                                  <a:solidFill>
                                    <a:srgbClr val="FFFF00"/>
                                  </a:solidFill>
                                  <a:latin typeface="Cambria Math" panose="02040503050406030204" pitchFamily="18" charset="0"/>
                                </a:rPr>
                                <m:t>or</m:t>
                              </m:r>
                              <m:r>
                                <a:rPr lang="en-US">
                                  <a:solidFill>
                                    <a:srgbClr val="FFFF00"/>
                                  </a:solidFill>
                                  <a:latin typeface="Cambria Math" panose="02040503050406030204" pitchFamily="18" charset="0"/>
                                </a:rPr>
                                <m:t> </m:t>
                              </m:r>
                              <m:r>
                                <m:rPr>
                                  <m:sty m:val="p"/>
                                </m:rPr>
                                <a:rPr lang="en-US">
                                  <a:solidFill>
                                    <a:srgbClr val="FFFF00"/>
                                  </a:solidFill>
                                  <a:latin typeface="Cambria Math" panose="02040503050406030204" pitchFamily="18" charset="0"/>
                                </a:rPr>
                                <m:t>premium</m:t>
                              </m:r>
                            </m:num>
                            <m:den>
                              <m:r>
                                <m:rPr>
                                  <m:sty m:val="p"/>
                                </m:rPr>
                                <a:rPr lang="en-US">
                                  <a:solidFill>
                                    <a:srgbClr val="FFFF00"/>
                                  </a:solidFill>
                                  <a:latin typeface="Cambria Math" panose="02040503050406030204" pitchFamily="18" charset="0"/>
                                </a:rPr>
                                <m:t>Years</m:t>
                              </m:r>
                              <m:r>
                                <a:rPr lang="en-US">
                                  <a:solidFill>
                                    <a:srgbClr val="FFFF00"/>
                                  </a:solidFill>
                                  <a:latin typeface="Cambria Math" panose="02040503050406030204" pitchFamily="18" charset="0"/>
                                </a:rPr>
                                <m:t> </m:t>
                              </m:r>
                              <m:r>
                                <m:rPr>
                                  <m:sty m:val="p"/>
                                </m:rPr>
                                <a:rPr lang="en-US">
                                  <a:solidFill>
                                    <a:srgbClr val="FFFF00"/>
                                  </a:solidFill>
                                  <a:latin typeface="Cambria Math" panose="02040503050406030204" pitchFamily="18" charset="0"/>
                                </a:rPr>
                                <m:t>to</m:t>
                              </m:r>
                              <m:r>
                                <a:rPr lang="en-US">
                                  <a:solidFill>
                                    <a:srgbClr val="FFFF00"/>
                                  </a:solidFill>
                                  <a:latin typeface="Cambria Math" panose="02040503050406030204" pitchFamily="18" charset="0"/>
                                </a:rPr>
                                <m:t> </m:t>
                              </m:r>
                              <m:r>
                                <m:rPr>
                                  <m:sty m:val="p"/>
                                </m:rPr>
                                <a:rPr lang="en-US">
                                  <a:solidFill>
                                    <a:srgbClr val="FFFF00"/>
                                  </a:solidFill>
                                  <a:latin typeface="Cambria Math" panose="02040503050406030204" pitchFamily="18" charset="0"/>
                                </a:rPr>
                                <m:t>maturity</m:t>
                              </m:r>
                            </m:den>
                          </m:f>
                          <m:r>
                            <a:rPr lang="en-US">
                              <a:solidFill>
                                <a:srgbClr val="FFFF00"/>
                              </a:solidFill>
                              <a:latin typeface="Cambria Math" panose="02040503050406030204" pitchFamily="18" charset="0"/>
                            </a:rPr>
                            <m:t> ]</m:t>
                          </m:r>
                        </m:num>
                        <m:den>
                          <m:r>
                            <m:rPr>
                              <m:sty m:val="p"/>
                            </m:rPr>
                            <a:rPr lang="en-US">
                              <a:solidFill>
                                <a:srgbClr val="FFFF00"/>
                              </a:solidFill>
                              <a:latin typeface="Cambria Math" panose="02040503050406030204" pitchFamily="18" charset="0"/>
                            </a:rPr>
                            <m:t>Average</m:t>
                          </m:r>
                          <m:r>
                            <a:rPr lang="en-US">
                              <a:solidFill>
                                <a:srgbClr val="FFFF00"/>
                              </a:solidFill>
                              <a:latin typeface="Cambria Math" panose="02040503050406030204" pitchFamily="18" charset="0"/>
                            </a:rPr>
                            <m:t> </m:t>
                          </m:r>
                          <m:r>
                            <m:rPr>
                              <m:sty m:val="p"/>
                            </m:rPr>
                            <a:rPr lang="en-US">
                              <a:solidFill>
                                <a:srgbClr val="FFFF00"/>
                              </a:solidFill>
                              <a:latin typeface="Cambria Math" panose="02040503050406030204" pitchFamily="18" charset="0"/>
                            </a:rPr>
                            <m:t>price</m:t>
                          </m:r>
                          <m:r>
                            <a:rPr lang="en-US">
                              <a:solidFill>
                                <a:srgbClr val="FFFF00"/>
                              </a:solidFill>
                              <a:latin typeface="Cambria Math" panose="02040503050406030204" pitchFamily="18" charset="0"/>
                            </a:rPr>
                            <m:t> </m:t>
                          </m:r>
                          <m:r>
                            <m:rPr>
                              <m:sty m:val="p"/>
                            </m:rPr>
                            <a:rPr lang="en-US">
                              <a:solidFill>
                                <a:srgbClr val="FFFF00"/>
                              </a:solidFill>
                              <a:latin typeface="Cambria Math" panose="02040503050406030204" pitchFamily="18" charset="0"/>
                            </a:rPr>
                            <m:t>of</m:t>
                          </m:r>
                          <m:r>
                            <a:rPr lang="en-US">
                              <a:solidFill>
                                <a:srgbClr val="FFFF00"/>
                              </a:solidFill>
                              <a:latin typeface="Cambria Math" panose="02040503050406030204" pitchFamily="18" charset="0"/>
                            </a:rPr>
                            <m:t> </m:t>
                          </m:r>
                          <m:r>
                            <m:rPr>
                              <m:sty m:val="p"/>
                            </m:rPr>
                            <a:rPr lang="en-US">
                              <a:solidFill>
                                <a:srgbClr val="FFFF00"/>
                              </a:solidFill>
                              <a:latin typeface="Cambria Math" panose="02040503050406030204" pitchFamily="18" charset="0"/>
                            </a:rPr>
                            <m:t>bonds</m:t>
                          </m:r>
                        </m:den>
                      </m:f>
                    </m:oMath>
                  </m:oMathPara>
                </a14:m>
                <a:endParaRPr lang="en-US" dirty="0"/>
              </a:p>
              <a:p>
                <a:pPr marL="0" indent="0">
                  <a:buNone/>
                </a:pPr>
                <a:endParaRPr lang="en-US" dirty="0"/>
              </a:p>
              <a:p>
                <a:pPr marL="0" indent="0">
                  <a:buNone/>
                </a:pPr>
                <a:r>
                  <a:rPr lang="en-US" dirty="0"/>
                  <a:t>For example, assuming a 7-year Bond with a Coupon Rate of 4.25% that is trading at 96.179 and a redemption price a 100. </a:t>
                </a:r>
              </a:p>
              <a:p>
                <a:pPr marL="0" indent="0">
                  <a:buNone/>
                </a:pPr>
                <a:r>
                  <a:rPr lang="en-US" dirty="0"/>
                  <a:t>The annual coupon payment is $42.50 (4.25% x $1000); the discount is $38.21 (1,000 – 961.79);  at 7 years until maturity  with  current price of the bonds is between $1,000 and $961.79 since issuance. Then, the rule of thumb yield to maturity is calculated as follows: </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i="1" smtClean="0">
                              <a:solidFill>
                                <a:srgbClr val="FFFF00"/>
                              </a:solidFill>
                              <a:latin typeface="Cambria Math" panose="02040503050406030204" pitchFamily="18" charset="0"/>
                            </a:rPr>
                          </m:ctrlPr>
                        </m:fPr>
                        <m:num>
                          <m:r>
                            <a:rPr lang="en-US">
                              <a:solidFill>
                                <a:srgbClr val="FFFF00"/>
                              </a:solidFill>
                              <a:latin typeface="Cambria Math" panose="02040503050406030204" pitchFamily="18" charset="0"/>
                            </a:rPr>
                            <m:t>42.50+[ </m:t>
                          </m:r>
                          <m:f>
                            <m:fPr>
                              <m:ctrlPr>
                                <a:rPr lang="en-US" i="1">
                                  <a:solidFill>
                                    <a:srgbClr val="FFFF00"/>
                                  </a:solidFill>
                                  <a:latin typeface="Cambria Math" panose="02040503050406030204" pitchFamily="18" charset="0"/>
                                </a:rPr>
                              </m:ctrlPr>
                            </m:fPr>
                            <m:num>
                              <m:r>
                                <a:rPr lang="en-US">
                                  <a:solidFill>
                                    <a:srgbClr val="FFFF00"/>
                                  </a:solidFill>
                                  <a:latin typeface="Cambria Math" panose="02040503050406030204" pitchFamily="18" charset="0"/>
                                </a:rPr>
                                <m:t>38.21</m:t>
                              </m:r>
                            </m:num>
                            <m:den>
                              <m:r>
                                <a:rPr lang="en-US">
                                  <a:solidFill>
                                    <a:srgbClr val="FFFF00"/>
                                  </a:solidFill>
                                  <a:latin typeface="Cambria Math" panose="02040503050406030204" pitchFamily="18" charset="0"/>
                                </a:rPr>
                                <m:t>7</m:t>
                              </m:r>
                            </m:den>
                          </m:f>
                          <m:r>
                            <a:rPr lang="en-US">
                              <a:solidFill>
                                <a:srgbClr val="FFFF00"/>
                              </a:solidFill>
                              <a:latin typeface="Cambria Math" panose="02040503050406030204" pitchFamily="18" charset="0"/>
                            </a:rPr>
                            <m:t> ]</m:t>
                          </m:r>
                        </m:num>
                        <m:den>
                          <m:r>
                            <a:rPr lang="en-US">
                              <a:solidFill>
                                <a:srgbClr val="FFFF00"/>
                              </a:solidFill>
                              <a:latin typeface="Cambria Math" panose="02040503050406030204" pitchFamily="18" charset="0"/>
                            </a:rPr>
                            <m:t>(961.79+1,000)/2</m:t>
                          </m:r>
                        </m:den>
                      </m:f>
                      <m:r>
                        <a:rPr lang="en-US">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r>
                            <a:rPr lang="en-US">
                              <a:solidFill>
                                <a:srgbClr val="FFFF00"/>
                              </a:solidFill>
                              <a:latin typeface="Cambria Math" panose="02040503050406030204" pitchFamily="18" charset="0"/>
                            </a:rPr>
                            <m:t>42.50+5.46</m:t>
                          </m:r>
                        </m:num>
                        <m:den>
                          <m:r>
                            <a:rPr lang="en-US">
                              <a:solidFill>
                                <a:srgbClr val="FFFF00"/>
                              </a:solidFill>
                              <a:latin typeface="Cambria Math" panose="02040503050406030204" pitchFamily="18" charset="0"/>
                            </a:rPr>
                            <m:t>980.90</m:t>
                          </m:r>
                        </m:den>
                      </m:f>
                      <m:r>
                        <a:rPr lang="en-US">
                          <a:solidFill>
                            <a:srgbClr val="FFFF00"/>
                          </a:solidFill>
                          <a:latin typeface="Cambria Math" panose="02040503050406030204" pitchFamily="18" charset="0"/>
                        </a:rPr>
                        <m:t>=0.04889=4.9% </m:t>
                      </m:r>
                    </m:oMath>
                  </m:oMathPara>
                </a14:m>
                <a:endParaRPr lang="en-US" dirty="0">
                  <a:solidFill>
                    <a:srgbClr val="FFFF00"/>
                  </a:solidFill>
                </a:endParaRPr>
              </a:p>
              <a:p>
                <a:endParaRPr lang="en-US" dirty="0"/>
              </a:p>
            </p:txBody>
          </p:sp>
        </mc:Choice>
        <mc:Fallback xmlns="">
          <p:sp>
            <p:nvSpPr>
              <p:cNvPr id="3" name="Content Placeholder 2">
                <a:extLst>
                  <a:ext uri="{FF2B5EF4-FFF2-40B4-BE49-F238E27FC236}">
                    <a16:creationId xmlns:a16="http://schemas.microsoft.com/office/drawing/2014/main" id="{9EECEDFD-E18B-4703-9149-C4AF80608E52}"/>
                  </a:ext>
                </a:extLst>
              </p:cNvPr>
              <p:cNvSpPr>
                <a:spLocks noGrp="1" noRot="1" noChangeAspect="1" noMove="1" noResize="1" noEditPoints="1" noAdjustHandles="1" noChangeArrowheads="1" noChangeShapeType="1" noTextEdit="1"/>
              </p:cNvSpPr>
              <p:nvPr>
                <p:ph idx="1"/>
              </p:nvPr>
            </p:nvSpPr>
            <p:spPr>
              <a:xfrm>
                <a:off x="1370012" y="990600"/>
                <a:ext cx="10210800" cy="5486401"/>
              </a:xfrm>
              <a:blipFill>
                <a:blip r:embed="rId2"/>
                <a:stretch>
                  <a:fillRect l="-955"/>
                </a:stretch>
              </a:blipFill>
            </p:spPr>
            <p:txBody>
              <a:bodyPr/>
              <a:lstStyle/>
              <a:p>
                <a:r>
                  <a:rPr lang="en-US">
                    <a:noFill/>
                  </a:rPr>
                  <a:t> </a:t>
                </a:r>
              </a:p>
            </p:txBody>
          </p:sp>
        </mc:Fallback>
      </mc:AlternateContent>
    </p:spTree>
    <p:extLst>
      <p:ext uri="{BB962C8B-B14F-4D97-AF65-F5344CB8AC3E}">
        <p14:creationId xmlns:p14="http://schemas.microsoft.com/office/powerpoint/2010/main" val="275894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FC360-BBF4-49FD-9874-50B7EF31BAC7}"/>
              </a:ext>
            </a:extLst>
          </p:cNvPr>
          <p:cNvSpPr>
            <a:spLocks noGrp="1"/>
          </p:cNvSpPr>
          <p:nvPr>
            <p:ph type="title"/>
          </p:nvPr>
        </p:nvSpPr>
        <p:spPr>
          <a:xfrm>
            <a:off x="1522413" y="381000"/>
            <a:ext cx="10591799" cy="609600"/>
          </a:xfrm>
        </p:spPr>
        <p:txBody>
          <a:bodyPr/>
          <a:lstStyle/>
          <a:p>
            <a:r>
              <a:rPr lang="en-US" dirty="0"/>
              <a:t>Calculating Yield to Maturity (using Excel)</a:t>
            </a:r>
          </a:p>
        </p:txBody>
      </p:sp>
      <p:pic>
        <p:nvPicPr>
          <p:cNvPr id="4" name="Content Placeholder 3">
            <a:extLst>
              <a:ext uri="{FF2B5EF4-FFF2-40B4-BE49-F238E27FC236}">
                <a16:creationId xmlns:a16="http://schemas.microsoft.com/office/drawing/2014/main" id="{A6AB977D-06F0-4A4D-9309-2EF1A2A3B88E}"/>
              </a:ext>
            </a:extLst>
          </p:cNvPr>
          <p:cNvPicPr>
            <a:picLocks noGrp="1" noChangeAspect="1"/>
          </p:cNvPicPr>
          <p:nvPr>
            <p:ph idx="1"/>
          </p:nvPr>
        </p:nvPicPr>
        <p:blipFill>
          <a:blip r:embed="rId2"/>
          <a:stretch>
            <a:fillRect/>
          </a:stretch>
        </p:blipFill>
        <p:spPr>
          <a:xfrm>
            <a:off x="1674812" y="1219200"/>
            <a:ext cx="6858000" cy="5352488"/>
          </a:xfrm>
          <a:prstGeom prst="rect">
            <a:avLst/>
          </a:prstGeom>
          <a:solidFill>
            <a:schemeClr val="tx1"/>
          </a:solidFill>
        </p:spPr>
      </p:pic>
    </p:spTree>
    <p:extLst>
      <p:ext uri="{BB962C8B-B14F-4D97-AF65-F5344CB8AC3E}">
        <p14:creationId xmlns:p14="http://schemas.microsoft.com/office/powerpoint/2010/main" val="87201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F88B0-47CD-4DF5-9197-62FC934BBA1A}"/>
              </a:ext>
            </a:extLst>
          </p:cNvPr>
          <p:cNvSpPr>
            <a:spLocks noGrp="1"/>
          </p:cNvSpPr>
          <p:nvPr>
            <p:ph type="title"/>
          </p:nvPr>
        </p:nvSpPr>
        <p:spPr>
          <a:xfrm>
            <a:off x="836612" y="304800"/>
            <a:ext cx="10439399" cy="762000"/>
          </a:xfrm>
        </p:spPr>
        <p:txBody>
          <a:bodyPr>
            <a:normAutofit fontScale="90000"/>
          </a:bodyPr>
          <a:lstStyle/>
          <a:p>
            <a:r>
              <a:rPr lang="en-US" dirty="0"/>
              <a:t>Calculating Yield to Call (YTC)  and Yield to Worse (YTW)</a:t>
            </a:r>
          </a:p>
        </p:txBody>
      </p:sp>
      <p:pic>
        <p:nvPicPr>
          <p:cNvPr id="4" name="Content Placeholder 3">
            <a:extLst>
              <a:ext uri="{FF2B5EF4-FFF2-40B4-BE49-F238E27FC236}">
                <a16:creationId xmlns:a16="http://schemas.microsoft.com/office/drawing/2014/main" id="{CFAD6597-CC9F-4EE4-95AF-A0D32B66B068}"/>
              </a:ext>
            </a:extLst>
          </p:cNvPr>
          <p:cNvPicPr>
            <a:picLocks noGrp="1" noChangeAspect="1"/>
          </p:cNvPicPr>
          <p:nvPr>
            <p:ph idx="1"/>
          </p:nvPr>
        </p:nvPicPr>
        <p:blipFill>
          <a:blip r:embed="rId2"/>
          <a:stretch>
            <a:fillRect/>
          </a:stretch>
        </p:blipFill>
        <p:spPr>
          <a:xfrm>
            <a:off x="912812" y="1371600"/>
            <a:ext cx="9296400" cy="5181600"/>
          </a:xfrm>
          <a:prstGeom prst="rect">
            <a:avLst/>
          </a:prstGeom>
          <a:solidFill>
            <a:schemeClr val="tx1"/>
          </a:solidFill>
        </p:spPr>
      </p:pic>
    </p:spTree>
    <p:extLst>
      <p:ext uri="{BB962C8B-B14F-4D97-AF65-F5344CB8AC3E}">
        <p14:creationId xmlns:p14="http://schemas.microsoft.com/office/powerpoint/2010/main" val="3148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E1DED-EC5E-462D-981A-A1B8F4F10F67}"/>
              </a:ext>
            </a:extLst>
          </p:cNvPr>
          <p:cNvSpPr>
            <a:spLocks noGrp="1"/>
          </p:cNvSpPr>
          <p:nvPr>
            <p:ph type="title"/>
          </p:nvPr>
        </p:nvSpPr>
        <p:spPr>
          <a:xfrm>
            <a:off x="1522413" y="381000"/>
            <a:ext cx="9753599" cy="609600"/>
          </a:xfrm>
        </p:spPr>
        <p:txBody>
          <a:bodyPr/>
          <a:lstStyle/>
          <a:p>
            <a:r>
              <a:rPr lang="en-US" dirty="0"/>
              <a:t>Calculating Current Yield (Quick &amp; Dirty)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B38F73-B577-4324-9080-5F1F702EF81B}"/>
                  </a:ext>
                </a:extLst>
              </p:cNvPr>
              <p:cNvSpPr>
                <a:spLocks noGrp="1"/>
              </p:cNvSpPr>
              <p:nvPr>
                <p:ph idx="1"/>
              </p:nvPr>
            </p:nvSpPr>
            <p:spPr>
              <a:xfrm>
                <a:off x="1217612" y="1447800"/>
                <a:ext cx="9829799" cy="4114801"/>
              </a:xfrm>
            </p:spPr>
            <p:txBody>
              <a:bodyPr>
                <a:normAutofit fontScale="92500" lnSpcReduction="10000"/>
              </a:bodyPr>
              <a:lstStyle/>
              <a:p>
                <a:pPr marL="0" indent="0">
                  <a:buNone/>
                </a:pPr>
                <a:r>
                  <a:rPr lang="en-US" dirty="0"/>
                  <a:t>Current yield (CY): This measures a quick annual rate of return for the investor who is planning to buy the bond in the secondary market. </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smtClean="0">
                          <a:solidFill>
                            <a:srgbClr val="FFFF00"/>
                          </a:solidFill>
                          <a:latin typeface="Cambria Math" panose="02040503050406030204" pitchFamily="18" charset="0"/>
                        </a:rPr>
                        <m:t>Current</m:t>
                      </m:r>
                      <m:r>
                        <a:rPr lang="en-US" smtClean="0">
                          <a:solidFill>
                            <a:srgbClr val="FFFF00"/>
                          </a:solidFill>
                          <a:latin typeface="Cambria Math" panose="02040503050406030204" pitchFamily="18" charset="0"/>
                        </a:rPr>
                        <m:t> </m:t>
                      </m:r>
                      <m:r>
                        <m:rPr>
                          <m:sty m:val="p"/>
                        </m:rPr>
                        <a:rPr lang="en-US" smtClean="0">
                          <a:solidFill>
                            <a:srgbClr val="FFFF00"/>
                          </a:solidFill>
                          <a:latin typeface="Cambria Math" panose="02040503050406030204" pitchFamily="18" charset="0"/>
                        </a:rPr>
                        <m:t>bond</m:t>
                      </m:r>
                      <m:r>
                        <a:rPr lang="en-US" smtClean="0">
                          <a:solidFill>
                            <a:srgbClr val="FFFF00"/>
                          </a:solidFill>
                          <a:latin typeface="Cambria Math" panose="02040503050406030204" pitchFamily="18" charset="0"/>
                        </a:rPr>
                        <m:t> </m:t>
                      </m:r>
                      <m:r>
                        <m:rPr>
                          <m:sty m:val="p"/>
                        </m:rPr>
                        <a:rPr lang="en-US" smtClean="0">
                          <a:solidFill>
                            <a:srgbClr val="FFFF00"/>
                          </a:solidFill>
                          <a:latin typeface="Cambria Math" panose="02040503050406030204" pitchFamily="18" charset="0"/>
                        </a:rPr>
                        <m:t>yield</m:t>
                      </m:r>
                      <m:r>
                        <a:rPr lang="en-US" smtClean="0">
                          <a:solidFill>
                            <a:srgbClr val="FFFF00"/>
                          </a:solidFill>
                          <a:latin typeface="Cambria Math" panose="02040503050406030204" pitchFamily="18" charset="0"/>
                        </a:rPr>
                        <m:t>= </m:t>
                      </m:r>
                      <m:f>
                        <m:fPr>
                          <m:ctrlPr>
                            <a:rPr lang="en-US" i="1">
                              <a:solidFill>
                                <a:srgbClr val="FFFF00"/>
                              </a:solidFill>
                              <a:latin typeface="Cambria Math" panose="02040503050406030204" pitchFamily="18" charset="0"/>
                            </a:rPr>
                          </m:ctrlPr>
                        </m:fPr>
                        <m:num>
                          <m:r>
                            <m:rPr>
                              <m:sty m:val="p"/>
                            </m:rPr>
                            <a:rPr lang="en-US">
                              <a:solidFill>
                                <a:srgbClr val="FFFF00"/>
                              </a:solidFill>
                              <a:latin typeface="Cambria Math" panose="02040503050406030204" pitchFamily="18" charset="0"/>
                            </a:rPr>
                            <m:t>Annual</m:t>
                          </m:r>
                          <m:r>
                            <a:rPr lang="en-US">
                              <a:solidFill>
                                <a:srgbClr val="FFFF00"/>
                              </a:solidFill>
                              <a:latin typeface="Cambria Math" panose="02040503050406030204" pitchFamily="18" charset="0"/>
                            </a:rPr>
                            <m:t> </m:t>
                          </m:r>
                          <m:r>
                            <m:rPr>
                              <m:sty m:val="p"/>
                            </m:rPr>
                            <a:rPr lang="en-US">
                              <a:solidFill>
                                <a:srgbClr val="FFFF00"/>
                              </a:solidFill>
                              <a:latin typeface="Cambria Math" panose="02040503050406030204" pitchFamily="18" charset="0"/>
                            </a:rPr>
                            <m:t>coupon</m:t>
                          </m:r>
                          <m:r>
                            <a:rPr lang="en-US">
                              <a:solidFill>
                                <a:srgbClr val="FFFF00"/>
                              </a:solidFill>
                              <a:latin typeface="Cambria Math" panose="02040503050406030204" pitchFamily="18" charset="0"/>
                            </a:rPr>
                            <m:t> </m:t>
                          </m:r>
                          <m:r>
                            <m:rPr>
                              <m:sty m:val="p"/>
                            </m:rPr>
                            <a:rPr lang="en-US">
                              <a:solidFill>
                                <a:srgbClr val="FFFF00"/>
                              </a:solidFill>
                              <a:latin typeface="Cambria Math" panose="02040503050406030204" pitchFamily="18" charset="0"/>
                            </a:rPr>
                            <m:t>or</m:t>
                          </m:r>
                          <m:r>
                            <a:rPr lang="en-US">
                              <a:solidFill>
                                <a:srgbClr val="FFFF00"/>
                              </a:solidFill>
                              <a:latin typeface="Cambria Math" panose="02040503050406030204" pitchFamily="18" charset="0"/>
                            </a:rPr>
                            <m:t> </m:t>
                          </m:r>
                          <m:r>
                            <m:rPr>
                              <m:sty m:val="p"/>
                            </m:rPr>
                            <a:rPr lang="en-US">
                              <a:solidFill>
                                <a:srgbClr val="FFFF00"/>
                              </a:solidFill>
                              <a:latin typeface="Cambria Math" panose="02040503050406030204" pitchFamily="18" charset="0"/>
                            </a:rPr>
                            <m:t>interest</m:t>
                          </m:r>
                          <m:r>
                            <a:rPr lang="en-US">
                              <a:solidFill>
                                <a:srgbClr val="FFFF00"/>
                              </a:solidFill>
                              <a:latin typeface="Cambria Math" panose="02040503050406030204" pitchFamily="18" charset="0"/>
                            </a:rPr>
                            <m:t> </m:t>
                          </m:r>
                          <m:r>
                            <m:rPr>
                              <m:sty m:val="p"/>
                            </m:rPr>
                            <a:rPr lang="en-US">
                              <a:solidFill>
                                <a:srgbClr val="FFFF00"/>
                              </a:solidFill>
                              <a:latin typeface="Cambria Math" panose="02040503050406030204" pitchFamily="18" charset="0"/>
                            </a:rPr>
                            <m:t>payment</m:t>
                          </m:r>
                        </m:num>
                        <m:den>
                          <m:r>
                            <m:rPr>
                              <m:sty m:val="p"/>
                            </m:rPr>
                            <a:rPr lang="en-US">
                              <a:solidFill>
                                <a:srgbClr val="FFFF00"/>
                              </a:solidFill>
                              <a:latin typeface="Cambria Math" panose="02040503050406030204" pitchFamily="18" charset="0"/>
                            </a:rPr>
                            <m:t>Market</m:t>
                          </m:r>
                          <m:r>
                            <a:rPr lang="en-US">
                              <a:solidFill>
                                <a:srgbClr val="FFFF00"/>
                              </a:solidFill>
                              <a:latin typeface="Cambria Math" panose="02040503050406030204" pitchFamily="18" charset="0"/>
                            </a:rPr>
                            <m:t> </m:t>
                          </m:r>
                          <m:r>
                            <m:rPr>
                              <m:sty m:val="p"/>
                            </m:rPr>
                            <a:rPr lang="en-US">
                              <a:solidFill>
                                <a:srgbClr val="FFFF00"/>
                              </a:solidFill>
                              <a:latin typeface="Cambria Math" panose="02040503050406030204" pitchFamily="18" charset="0"/>
                            </a:rPr>
                            <m:t>price</m:t>
                          </m:r>
                        </m:den>
                      </m:f>
                    </m:oMath>
                  </m:oMathPara>
                </a14:m>
                <a:endParaRPr lang="en-US" dirty="0">
                  <a:solidFill>
                    <a:srgbClr val="FFFF00"/>
                  </a:solidFill>
                </a:endParaRPr>
              </a:p>
              <a:p>
                <a:pPr marL="0" indent="0">
                  <a:buNone/>
                </a:pPr>
                <a:endParaRPr lang="en-US" b="1" u="sng" dirty="0"/>
              </a:p>
              <a:p>
                <a:pPr marL="0" indent="0">
                  <a:buNone/>
                </a:pPr>
                <a:r>
                  <a:rPr lang="en-US" b="1" u="sng" dirty="0"/>
                  <a:t>Example:</a:t>
                </a:r>
                <a:r>
                  <a:rPr lang="en-US" b="1" dirty="0"/>
                  <a:t> </a:t>
                </a:r>
                <a:r>
                  <a:rPr lang="en-US" dirty="0"/>
                  <a:t>A $1,000 bond that is selling for $985 and paying an 8% coupon rate. The current yield is calculated as follows: </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smtClean="0">
                          <a:solidFill>
                            <a:srgbClr val="FFFF00"/>
                          </a:solidFill>
                          <a:latin typeface="Cambria Math" panose="02040503050406030204" pitchFamily="18" charset="0"/>
                        </a:rPr>
                        <m:t>Current</m:t>
                      </m:r>
                      <m:r>
                        <a:rPr lang="en-US" smtClean="0">
                          <a:solidFill>
                            <a:srgbClr val="FFFF00"/>
                          </a:solidFill>
                          <a:latin typeface="Cambria Math" panose="02040503050406030204" pitchFamily="18" charset="0"/>
                        </a:rPr>
                        <m:t> </m:t>
                      </m:r>
                      <m:r>
                        <m:rPr>
                          <m:sty m:val="p"/>
                        </m:rPr>
                        <a:rPr lang="en-US" smtClean="0">
                          <a:solidFill>
                            <a:srgbClr val="FFFF00"/>
                          </a:solidFill>
                          <a:latin typeface="Cambria Math" panose="02040503050406030204" pitchFamily="18" charset="0"/>
                        </a:rPr>
                        <m:t>bond</m:t>
                      </m:r>
                      <m:r>
                        <a:rPr lang="en-US" smtClean="0">
                          <a:solidFill>
                            <a:srgbClr val="FFFF00"/>
                          </a:solidFill>
                          <a:latin typeface="Cambria Math" panose="02040503050406030204" pitchFamily="18" charset="0"/>
                        </a:rPr>
                        <m:t> </m:t>
                      </m:r>
                      <m:r>
                        <m:rPr>
                          <m:sty m:val="p"/>
                        </m:rPr>
                        <a:rPr lang="en-US" smtClean="0">
                          <a:solidFill>
                            <a:srgbClr val="FFFF00"/>
                          </a:solidFill>
                          <a:latin typeface="Cambria Math" panose="02040503050406030204" pitchFamily="18" charset="0"/>
                        </a:rPr>
                        <m:t>yield</m:t>
                      </m:r>
                      <m:r>
                        <a:rPr lang="en-US" smtClean="0">
                          <a:solidFill>
                            <a:srgbClr val="FFFF00"/>
                          </a:solidFill>
                          <a:latin typeface="Cambria Math" panose="02040503050406030204" pitchFamily="18" charset="0"/>
                        </a:rPr>
                        <m:t>= </m:t>
                      </m:r>
                      <m:f>
                        <m:fPr>
                          <m:ctrlPr>
                            <a:rPr lang="en-US" i="1">
                              <a:solidFill>
                                <a:srgbClr val="FFFF00"/>
                              </a:solidFill>
                              <a:latin typeface="Cambria Math" panose="02040503050406030204" pitchFamily="18" charset="0"/>
                            </a:rPr>
                          </m:ctrlPr>
                        </m:fPr>
                        <m:num>
                          <m:r>
                            <a:rPr lang="en-US">
                              <a:solidFill>
                                <a:srgbClr val="FFFF00"/>
                              </a:solidFill>
                              <a:latin typeface="Cambria Math" panose="02040503050406030204" pitchFamily="18" charset="0"/>
                            </a:rPr>
                            <m:t>$80.00</m:t>
                          </m:r>
                        </m:num>
                        <m:den>
                          <m:r>
                            <a:rPr lang="en-US">
                              <a:solidFill>
                                <a:srgbClr val="FFFF00"/>
                              </a:solidFill>
                              <a:latin typeface="Cambria Math" panose="02040503050406030204" pitchFamily="18" charset="0"/>
                            </a:rPr>
                            <m:t>$985.00</m:t>
                          </m:r>
                        </m:den>
                      </m:f>
                      <m:r>
                        <a:rPr lang="en-US">
                          <a:solidFill>
                            <a:srgbClr val="FFFF00"/>
                          </a:solidFill>
                          <a:latin typeface="Cambria Math" panose="02040503050406030204" pitchFamily="18" charset="0"/>
                        </a:rPr>
                        <m:t>=0.08122=8.122% </m:t>
                      </m:r>
                    </m:oMath>
                  </m:oMathPara>
                </a14:m>
                <a:endParaRPr lang="en-US" dirty="0">
                  <a:solidFill>
                    <a:srgbClr val="FFFF00"/>
                  </a:solidFill>
                </a:endParaRPr>
              </a:p>
              <a:p>
                <a:pPr marL="0" indent="0">
                  <a:buNone/>
                </a:pPr>
                <a:endParaRPr lang="en-US" dirty="0"/>
              </a:p>
            </p:txBody>
          </p:sp>
        </mc:Choice>
        <mc:Fallback xmlns="">
          <p:sp>
            <p:nvSpPr>
              <p:cNvPr id="3" name="Content Placeholder 2">
                <a:extLst>
                  <a:ext uri="{FF2B5EF4-FFF2-40B4-BE49-F238E27FC236}">
                    <a16:creationId xmlns:a16="http://schemas.microsoft.com/office/drawing/2014/main" id="{3AB38F73-B577-4324-9080-5F1F702EF81B}"/>
                  </a:ext>
                </a:extLst>
              </p:cNvPr>
              <p:cNvSpPr>
                <a:spLocks noGrp="1" noRot="1" noChangeAspect="1" noMove="1" noResize="1" noEditPoints="1" noAdjustHandles="1" noChangeArrowheads="1" noChangeShapeType="1" noTextEdit="1"/>
              </p:cNvSpPr>
              <p:nvPr>
                <p:ph idx="1"/>
              </p:nvPr>
            </p:nvSpPr>
            <p:spPr>
              <a:xfrm>
                <a:off x="1217612" y="1447800"/>
                <a:ext cx="9829799" cy="4114801"/>
              </a:xfrm>
              <a:blipFill>
                <a:blip r:embed="rId2"/>
                <a:stretch>
                  <a:fillRect l="-806" t="-2519"/>
                </a:stretch>
              </a:blipFill>
            </p:spPr>
            <p:txBody>
              <a:bodyPr/>
              <a:lstStyle/>
              <a:p>
                <a:r>
                  <a:rPr lang="en-US">
                    <a:noFill/>
                  </a:rPr>
                  <a:t> </a:t>
                </a:r>
              </a:p>
            </p:txBody>
          </p:sp>
        </mc:Fallback>
      </mc:AlternateContent>
    </p:spTree>
    <p:extLst>
      <p:ext uri="{BB962C8B-B14F-4D97-AF65-F5344CB8AC3E}">
        <p14:creationId xmlns:p14="http://schemas.microsoft.com/office/powerpoint/2010/main" val="245883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lstStyle/>
          <a:p>
            <a:r>
              <a:rPr lang="en-US" b="1" dirty="0"/>
              <a:t>Corporate Bonds</a:t>
            </a:r>
          </a:p>
        </p:txBody>
      </p:sp>
      <p:sp>
        <p:nvSpPr>
          <p:cNvPr id="14" name="Content Placeholder 13"/>
          <p:cNvSpPr>
            <a:spLocks noGrp="1"/>
          </p:cNvSpPr>
          <p:nvPr>
            <p:ph idx="1"/>
          </p:nvPr>
        </p:nvSpPr>
        <p:spPr>
          <a:xfrm>
            <a:off x="1217612" y="1219201"/>
            <a:ext cx="9829799" cy="4800600"/>
          </a:xfrm>
        </p:spPr>
        <p:txBody>
          <a:bodyPr>
            <a:normAutofit/>
          </a:bodyPr>
          <a:lstStyle/>
          <a:p>
            <a:r>
              <a:rPr lang="en-US" dirty="0"/>
              <a:t>In general, investing in bonds is safer than investing in stocks. </a:t>
            </a:r>
          </a:p>
          <a:p>
            <a:r>
              <a:rPr lang="en-US" dirty="0"/>
              <a:t>The return is expected to be fixed assuming the investor holds the bonds until the contractual maturity, thus the risk is estimated to be lower than the equity’s investment risk. </a:t>
            </a:r>
          </a:p>
          <a:p>
            <a:r>
              <a:rPr lang="en-US" dirty="0"/>
              <a:t>What gets a little complicated with holding corporate bonds is that the market value of these bonds could fluctuate due to many factors such as</a:t>
            </a:r>
          </a:p>
          <a:p>
            <a:pPr lvl="1"/>
            <a:r>
              <a:rPr lang="en-US" dirty="0"/>
              <a:t> interest rates</a:t>
            </a:r>
          </a:p>
          <a:p>
            <a:pPr lvl="1"/>
            <a:r>
              <a:rPr lang="en-US" dirty="0"/>
              <a:t>credit risk</a:t>
            </a:r>
          </a:p>
          <a:p>
            <a:pPr lvl="1"/>
            <a:r>
              <a:rPr lang="en-US" dirty="0"/>
              <a:t>market liquidity</a:t>
            </a:r>
          </a:p>
          <a:p>
            <a:pPr lvl="1"/>
            <a:r>
              <a:rPr lang="en-US" dirty="0"/>
              <a:t>refinancing</a:t>
            </a:r>
          </a:p>
          <a:p>
            <a:endParaRPr lang="en-US" dirty="0"/>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48D25-22CB-4D21-892F-17A5F5665FA9}"/>
              </a:ext>
            </a:extLst>
          </p:cNvPr>
          <p:cNvSpPr>
            <a:spLocks noGrp="1"/>
          </p:cNvSpPr>
          <p:nvPr>
            <p:ph type="title"/>
          </p:nvPr>
        </p:nvSpPr>
        <p:spPr>
          <a:xfrm>
            <a:off x="1472231" y="1066800"/>
            <a:ext cx="9144001" cy="990600"/>
          </a:xfrm>
        </p:spPr>
        <p:txBody>
          <a:bodyPr>
            <a:normAutofit fontScale="90000"/>
          </a:bodyPr>
          <a:lstStyle/>
          <a:p>
            <a:r>
              <a:rPr lang="en-US" b="1" dirty="0"/>
              <a:t>Bond Dates and General Timing Concepts</a:t>
            </a:r>
            <a:br>
              <a:rPr lang="en-US" b="1" dirty="0"/>
            </a:br>
            <a:endParaRPr lang="en-US" dirty="0"/>
          </a:p>
        </p:txBody>
      </p:sp>
      <p:sp>
        <p:nvSpPr>
          <p:cNvPr id="3" name="Content Placeholder 2">
            <a:extLst>
              <a:ext uri="{FF2B5EF4-FFF2-40B4-BE49-F238E27FC236}">
                <a16:creationId xmlns:a16="http://schemas.microsoft.com/office/drawing/2014/main" id="{47712646-20EC-4DBF-A3F1-A4AEC4267B4C}"/>
              </a:ext>
            </a:extLst>
          </p:cNvPr>
          <p:cNvSpPr>
            <a:spLocks noGrp="1"/>
          </p:cNvSpPr>
          <p:nvPr>
            <p:ph idx="1"/>
          </p:nvPr>
        </p:nvSpPr>
        <p:spPr/>
        <p:txBody>
          <a:bodyPr/>
          <a:lstStyle/>
          <a:p>
            <a:r>
              <a:rPr lang="en-US" b="1" dirty="0"/>
              <a:t>Issuance date</a:t>
            </a:r>
          </a:p>
          <a:p>
            <a:r>
              <a:rPr lang="en-US" b="1" dirty="0"/>
              <a:t>Maturity date</a:t>
            </a:r>
          </a:p>
          <a:p>
            <a:r>
              <a:rPr lang="en-US" b="1" dirty="0"/>
              <a:t>Coupon dates</a:t>
            </a:r>
          </a:p>
          <a:p>
            <a:r>
              <a:rPr lang="en-US" b="1" dirty="0"/>
              <a:t>Call dates</a:t>
            </a:r>
          </a:p>
          <a:p>
            <a:r>
              <a:rPr lang="en-US" b="1" dirty="0"/>
              <a:t>Trading day</a:t>
            </a:r>
          </a:p>
          <a:p>
            <a:r>
              <a:rPr lang="en-US" b="1" dirty="0"/>
              <a:t>Settlement day (T+3)</a:t>
            </a:r>
          </a:p>
          <a:p>
            <a:r>
              <a:rPr lang="en-US" b="1" dirty="0"/>
              <a:t>Day-count basis</a:t>
            </a:r>
            <a:endParaRPr lang="en-US" dirty="0"/>
          </a:p>
        </p:txBody>
      </p:sp>
      <p:sp>
        <p:nvSpPr>
          <p:cNvPr id="4" name="TextBox 3">
            <a:extLst>
              <a:ext uri="{FF2B5EF4-FFF2-40B4-BE49-F238E27FC236}">
                <a16:creationId xmlns:a16="http://schemas.microsoft.com/office/drawing/2014/main" id="{0CDD3193-6A3D-48A9-BEE6-04E33150D394}"/>
              </a:ext>
            </a:extLst>
          </p:cNvPr>
          <p:cNvSpPr txBox="1"/>
          <p:nvPr/>
        </p:nvSpPr>
        <p:spPr>
          <a:xfrm>
            <a:off x="760412" y="427851"/>
            <a:ext cx="4572000" cy="584775"/>
          </a:xfrm>
          <a:prstGeom prst="rect">
            <a:avLst/>
          </a:prstGeom>
          <a:noFill/>
        </p:spPr>
        <p:txBody>
          <a:bodyPr wrap="square" rtlCol="0">
            <a:spAutoFit/>
          </a:bodyPr>
          <a:lstStyle/>
          <a:p>
            <a:r>
              <a:rPr lang="en-US" sz="3200" dirty="0">
                <a:solidFill>
                  <a:srgbClr val="FFFF00"/>
                </a:solidFill>
              </a:rPr>
              <a:t>3. Maturities/Time</a:t>
            </a:r>
          </a:p>
        </p:txBody>
      </p:sp>
    </p:spTree>
    <p:extLst>
      <p:ext uri="{BB962C8B-B14F-4D97-AF65-F5344CB8AC3E}">
        <p14:creationId xmlns:p14="http://schemas.microsoft.com/office/powerpoint/2010/main" val="1953959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12C2A-32E9-4D31-B795-0441D8A8401C}"/>
              </a:ext>
            </a:extLst>
          </p:cNvPr>
          <p:cNvSpPr>
            <a:spLocks noGrp="1"/>
          </p:cNvSpPr>
          <p:nvPr>
            <p:ph type="title"/>
          </p:nvPr>
        </p:nvSpPr>
        <p:spPr>
          <a:xfrm>
            <a:off x="1532021" y="1219200"/>
            <a:ext cx="9144001" cy="914400"/>
          </a:xfrm>
        </p:spPr>
        <p:txBody>
          <a:bodyPr>
            <a:normAutofit fontScale="90000"/>
          </a:bodyPr>
          <a:lstStyle/>
          <a:p>
            <a:r>
              <a:rPr lang="en-US" b="1" dirty="0"/>
              <a:t>Bond Payment Concepts</a:t>
            </a:r>
            <a:br>
              <a:rPr lang="en-US" b="1" dirty="0"/>
            </a:br>
            <a:endParaRPr lang="en-US" dirty="0"/>
          </a:p>
        </p:txBody>
      </p:sp>
      <p:sp>
        <p:nvSpPr>
          <p:cNvPr id="3" name="Content Placeholder 2">
            <a:extLst>
              <a:ext uri="{FF2B5EF4-FFF2-40B4-BE49-F238E27FC236}">
                <a16:creationId xmlns:a16="http://schemas.microsoft.com/office/drawing/2014/main" id="{9E01BF68-B8BC-4DAE-94B1-EF0B2561BBBE}"/>
              </a:ext>
            </a:extLst>
          </p:cNvPr>
          <p:cNvSpPr>
            <a:spLocks noGrp="1"/>
          </p:cNvSpPr>
          <p:nvPr>
            <p:ph idx="1"/>
          </p:nvPr>
        </p:nvSpPr>
        <p:spPr/>
        <p:txBody>
          <a:bodyPr>
            <a:normAutofit fontScale="92500" lnSpcReduction="10000"/>
          </a:bodyPr>
          <a:lstStyle/>
          <a:p>
            <a:r>
              <a:rPr lang="en-US" b="1" dirty="0"/>
              <a:t>Coupon payments</a:t>
            </a:r>
          </a:p>
          <a:p>
            <a:r>
              <a:rPr lang="en-US" b="1" dirty="0"/>
              <a:t>Frequency of payments</a:t>
            </a:r>
          </a:p>
          <a:p>
            <a:r>
              <a:rPr lang="en-US" b="1" dirty="0"/>
              <a:t>Principal payments</a:t>
            </a:r>
          </a:p>
          <a:p>
            <a:pPr lvl="1"/>
            <a:r>
              <a:rPr lang="en-US" b="1" u="sng" dirty="0"/>
              <a:t>Term bond</a:t>
            </a:r>
            <a:r>
              <a:rPr lang="en-US" dirty="0"/>
              <a:t>, the most popular, refers to the bond that pays all its principal amount at maturity. For example, for a 5-year bond the principal payments for years 1–5 are 0, 0, 0, 0, 1000.</a:t>
            </a:r>
          </a:p>
          <a:p>
            <a:pPr lvl="1"/>
            <a:r>
              <a:rPr lang="en-US" b="1" u="sng" dirty="0"/>
              <a:t>Serial bond </a:t>
            </a:r>
            <a:r>
              <a:rPr lang="en-US" dirty="0"/>
              <a:t>refers to the bond that pays all its principal amount equally across maturity. For example, for a 5-year bond the principal payments for years 1–5 are 200, 200, 200, 200, 200.</a:t>
            </a:r>
          </a:p>
          <a:p>
            <a:pPr lvl="1"/>
            <a:r>
              <a:rPr lang="en-US" b="1" u="sng" dirty="0"/>
              <a:t>Bullet bond </a:t>
            </a:r>
            <a:r>
              <a:rPr lang="en-US" dirty="0"/>
              <a:t>refers to the bond that pays a partial amount of the principal upfront and the balance at maturity. For example, for a 5-year bond the principal payments for years 1–5 are 50, 50, 50, 50, 800.</a:t>
            </a:r>
          </a:p>
          <a:p>
            <a:pPr lvl="1"/>
            <a:endParaRPr lang="en-US" dirty="0"/>
          </a:p>
        </p:txBody>
      </p:sp>
      <p:sp>
        <p:nvSpPr>
          <p:cNvPr id="4" name="TextBox 3">
            <a:extLst>
              <a:ext uri="{FF2B5EF4-FFF2-40B4-BE49-F238E27FC236}">
                <a16:creationId xmlns:a16="http://schemas.microsoft.com/office/drawing/2014/main" id="{2BD6E02D-8BB0-4144-B2AD-644224AFFD6C}"/>
              </a:ext>
            </a:extLst>
          </p:cNvPr>
          <p:cNvSpPr txBox="1"/>
          <p:nvPr/>
        </p:nvSpPr>
        <p:spPr>
          <a:xfrm>
            <a:off x="760412" y="237476"/>
            <a:ext cx="4572000" cy="584775"/>
          </a:xfrm>
          <a:prstGeom prst="rect">
            <a:avLst/>
          </a:prstGeom>
          <a:noFill/>
        </p:spPr>
        <p:txBody>
          <a:bodyPr wrap="square" rtlCol="0">
            <a:spAutoFit/>
          </a:bodyPr>
          <a:lstStyle/>
          <a:p>
            <a:r>
              <a:rPr lang="en-US" sz="3200" dirty="0">
                <a:solidFill>
                  <a:srgbClr val="FFFF00"/>
                </a:solidFill>
              </a:rPr>
              <a:t>4. Bond Payments</a:t>
            </a:r>
          </a:p>
        </p:txBody>
      </p:sp>
    </p:spTree>
    <p:extLst>
      <p:ext uri="{BB962C8B-B14F-4D97-AF65-F5344CB8AC3E}">
        <p14:creationId xmlns:p14="http://schemas.microsoft.com/office/powerpoint/2010/main" val="375243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2DB94-8653-4975-80B9-98C61A758829}"/>
              </a:ext>
            </a:extLst>
          </p:cNvPr>
          <p:cNvSpPr>
            <a:spLocks noGrp="1"/>
          </p:cNvSpPr>
          <p:nvPr>
            <p:ph type="title"/>
          </p:nvPr>
        </p:nvSpPr>
        <p:spPr>
          <a:xfrm>
            <a:off x="2894012" y="2895600"/>
            <a:ext cx="6934200" cy="1371600"/>
          </a:xfrm>
        </p:spPr>
        <p:txBody>
          <a:bodyPr/>
          <a:lstStyle/>
          <a:p>
            <a:r>
              <a:rPr lang="en-US" b="1" dirty="0"/>
              <a:t>Bond Investment Valuation</a:t>
            </a:r>
            <a:br>
              <a:rPr lang="en-US" b="1" dirty="0"/>
            </a:br>
            <a:endParaRPr lang="en-US" dirty="0"/>
          </a:p>
        </p:txBody>
      </p:sp>
    </p:spTree>
    <p:extLst>
      <p:ext uri="{BB962C8B-B14F-4D97-AF65-F5344CB8AC3E}">
        <p14:creationId xmlns:p14="http://schemas.microsoft.com/office/powerpoint/2010/main" val="204386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54A64-9A60-4300-9AE0-7638EC136F2F}"/>
              </a:ext>
            </a:extLst>
          </p:cNvPr>
          <p:cNvSpPr>
            <a:spLocks noGrp="1"/>
          </p:cNvSpPr>
          <p:nvPr>
            <p:ph type="title"/>
          </p:nvPr>
        </p:nvSpPr>
        <p:spPr>
          <a:xfrm>
            <a:off x="1055604" y="1905000"/>
            <a:ext cx="3596607" cy="2667000"/>
          </a:xfrm>
        </p:spPr>
        <p:txBody>
          <a:bodyPr anchor="b">
            <a:normAutofit/>
          </a:bodyPr>
          <a:lstStyle/>
          <a:p>
            <a:r>
              <a:rPr lang="en-US" b="1" dirty="0"/>
              <a:t>Bond Investment Valuation Concepts</a:t>
            </a:r>
            <a:br>
              <a:rPr lang="en-US" b="1" dirty="0"/>
            </a:br>
            <a:endParaRPr lang="en-US" dirty="0"/>
          </a:p>
        </p:txBody>
      </p:sp>
      <p:sp>
        <p:nvSpPr>
          <p:cNvPr id="3" name="Content Placeholder 2">
            <a:extLst>
              <a:ext uri="{FF2B5EF4-FFF2-40B4-BE49-F238E27FC236}">
                <a16:creationId xmlns:a16="http://schemas.microsoft.com/office/drawing/2014/main" id="{4532987F-DA12-4844-8227-DDE51C57D9B4}"/>
              </a:ext>
            </a:extLst>
          </p:cNvPr>
          <p:cNvSpPr>
            <a:spLocks noGrp="1"/>
          </p:cNvSpPr>
          <p:nvPr>
            <p:ph type="body" sz="half" idx="2"/>
          </p:nvPr>
        </p:nvSpPr>
        <p:spPr>
          <a:xfrm>
            <a:off x="1065213" y="4648200"/>
            <a:ext cx="3581399" cy="1371600"/>
          </a:xfrm>
        </p:spPr>
        <p:txBody>
          <a:bodyPr>
            <a:normAutofit/>
          </a:bodyPr>
          <a:lstStyle/>
          <a:p>
            <a:r>
              <a:rPr lang="en-US" sz="1500" b="1"/>
              <a:t>Bond analysis lives by the fundamental concept that the value of the bonds in the secondary market go up and down based on the return expectation for the investor looking to buy these bonds.</a:t>
            </a:r>
            <a:endParaRPr lang="en-US" sz="1500"/>
          </a:p>
        </p:txBody>
      </p:sp>
      <p:pic>
        <p:nvPicPr>
          <p:cNvPr id="4" name="Picture 3" descr="A close up of a logo&#10;&#10;Description automatically generated">
            <a:extLst>
              <a:ext uri="{FF2B5EF4-FFF2-40B4-BE49-F238E27FC236}">
                <a16:creationId xmlns:a16="http://schemas.microsoft.com/office/drawing/2014/main" id="{1116222B-D655-47FE-AC33-6D86428A3AD4}"/>
              </a:ext>
            </a:extLst>
          </p:cNvPr>
          <p:cNvPicPr>
            <a:picLocks noChangeAspect="1"/>
          </p:cNvPicPr>
          <p:nvPr/>
        </p:nvPicPr>
        <p:blipFill>
          <a:blip r:embed="rId2"/>
          <a:stretch>
            <a:fillRect/>
          </a:stretch>
        </p:blipFill>
        <p:spPr>
          <a:xfrm>
            <a:off x="5368700" y="685800"/>
            <a:ext cx="5566228" cy="5334000"/>
          </a:xfrm>
          <a:prstGeom prst="rect">
            <a:avLst/>
          </a:prstGeom>
          <a:solidFill>
            <a:schemeClr val="tx1"/>
          </a:solidFill>
        </p:spPr>
      </p:pic>
    </p:spTree>
    <p:extLst>
      <p:ext uri="{BB962C8B-B14F-4D97-AF65-F5344CB8AC3E}">
        <p14:creationId xmlns:p14="http://schemas.microsoft.com/office/powerpoint/2010/main" val="126933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12C2A-32E9-4D31-B795-0441D8A8401C}"/>
              </a:ext>
            </a:extLst>
          </p:cNvPr>
          <p:cNvSpPr>
            <a:spLocks noGrp="1"/>
          </p:cNvSpPr>
          <p:nvPr>
            <p:ph type="title"/>
          </p:nvPr>
        </p:nvSpPr>
        <p:spPr>
          <a:xfrm>
            <a:off x="1512803" y="365051"/>
            <a:ext cx="9144001" cy="914400"/>
          </a:xfrm>
        </p:spPr>
        <p:txBody>
          <a:bodyPr>
            <a:normAutofit fontScale="90000"/>
          </a:bodyPr>
          <a:lstStyle/>
          <a:p>
            <a:r>
              <a:rPr lang="en-US" b="1" dirty="0"/>
              <a:t>Bond Price</a:t>
            </a:r>
            <a:br>
              <a:rPr lang="en-US" b="1" dirty="0"/>
            </a:b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E01BF68-B8BC-4DAE-94B1-EF0B2561BBBE}"/>
                  </a:ext>
                </a:extLst>
              </p:cNvPr>
              <p:cNvSpPr>
                <a:spLocks noGrp="1"/>
              </p:cNvSpPr>
              <p:nvPr>
                <p:ph idx="1"/>
              </p:nvPr>
            </p:nvSpPr>
            <p:spPr>
              <a:xfrm>
                <a:off x="1141412" y="2718390"/>
                <a:ext cx="10434596" cy="2463209"/>
              </a:xfrm>
            </p:spPr>
            <p:txBody>
              <a:bodyPr>
                <a:normAutofit lnSpcReduction="10000"/>
              </a:bodyPr>
              <a:lstStyle/>
              <a:p>
                <a:pPr marL="231775" lvl="1" indent="0">
                  <a:buNone/>
                </a:pPr>
                <a14:m>
                  <m:oMath xmlns:m="http://schemas.openxmlformats.org/officeDocument/2006/math">
                    <m:r>
                      <m:rPr>
                        <m:sty m:val="p"/>
                      </m:rPr>
                      <a:rPr lang="en-US" sz="4000" smtClean="0">
                        <a:solidFill>
                          <a:srgbClr val="FFFF00"/>
                        </a:solidFill>
                        <a:latin typeface="Cambria Math" panose="02040503050406030204" pitchFamily="18" charset="0"/>
                      </a:rPr>
                      <m:t>MV</m:t>
                    </m:r>
                    <m:r>
                      <a:rPr lang="en-US" sz="4000" smtClean="0">
                        <a:solidFill>
                          <a:srgbClr val="FFFF00"/>
                        </a:solidFill>
                        <a:latin typeface="Cambria Math" panose="02040503050406030204" pitchFamily="18" charset="0"/>
                      </a:rPr>
                      <m:t>=</m:t>
                    </m:r>
                    <m:nary>
                      <m:naryPr>
                        <m:chr m:val="∑"/>
                        <m:limLoc m:val="undOvr"/>
                        <m:ctrlPr>
                          <a:rPr lang="en-US" sz="4000" i="1">
                            <a:solidFill>
                              <a:srgbClr val="FFFF00"/>
                            </a:solidFill>
                            <a:latin typeface="Cambria Math" panose="02040503050406030204" pitchFamily="18" charset="0"/>
                          </a:rPr>
                        </m:ctrlPr>
                      </m:naryPr>
                      <m:sub>
                        <m:r>
                          <a:rPr lang="en-US" sz="4000">
                            <a:solidFill>
                              <a:srgbClr val="FFFF00"/>
                            </a:solidFill>
                            <a:latin typeface="Cambria Math" panose="02040503050406030204" pitchFamily="18" charset="0"/>
                          </a:rPr>
                          <m:t>1</m:t>
                        </m:r>
                      </m:sub>
                      <m:sup>
                        <m:r>
                          <m:rPr>
                            <m:sty m:val="p"/>
                          </m:rPr>
                          <a:rPr lang="en-US" sz="4000">
                            <a:solidFill>
                              <a:srgbClr val="FFFF00"/>
                            </a:solidFill>
                            <a:latin typeface="Cambria Math" panose="02040503050406030204" pitchFamily="18" charset="0"/>
                          </a:rPr>
                          <m:t>n</m:t>
                        </m:r>
                      </m:sup>
                      <m:e>
                        <m:f>
                          <m:fPr>
                            <m:ctrlPr>
                              <a:rPr lang="en-US" sz="4000" i="1">
                                <a:solidFill>
                                  <a:srgbClr val="FFFF00"/>
                                </a:solidFill>
                                <a:latin typeface="Cambria Math" panose="02040503050406030204" pitchFamily="18" charset="0"/>
                              </a:rPr>
                            </m:ctrlPr>
                          </m:fPr>
                          <m:num>
                            <m:r>
                              <m:rPr>
                                <m:sty m:val="p"/>
                              </m:rPr>
                              <a:rPr lang="en-US" sz="4000">
                                <a:solidFill>
                                  <a:srgbClr val="FFFF00"/>
                                </a:solidFill>
                                <a:latin typeface="Cambria Math" panose="02040503050406030204" pitchFamily="18" charset="0"/>
                              </a:rPr>
                              <m:t>CP</m:t>
                            </m:r>
                          </m:num>
                          <m:den>
                            <m:sSup>
                              <m:sSupPr>
                                <m:ctrlPr>
                                  <a:rPr lang="en-US" sz="4000" i="1">
                                    <a:solidFill>
                                      <a:srgbClr val="FFFF00"/>
                                    </a:solidFill>
                                    <a:latin typeface="Cambria Math" panose="02040503050406030204" pitchFamily="18" charset="0"/>
                                  </a:rPr>
                                </m:ctrlPr>
                              </m:sSupPr>
                              <m:e>
                                <m:r>
                                  <a:rPr lang="en-US" sz="4000">
                                    <a:solidFill>
                                      <a:srgbClr val="FFFF00"/>
                                    </a:solidFill>
                                    <a:latin typeface="Cambria Math" panose="02040503050406030204" pitchFamily="18" charset="0"/>
                                  </a:rPr>
                                  <m:t>(1+</m:t>
                                </m:r>
                                <m:r>
                                  <m:rPr>
                                    <m:sty m:val="p"/>
                                  </m:rPr>
                                  <a:rPr lang="en-US" sz="4000">
                                    <a:solidFill>
                                      <a:srgbClr val="FFFF00"/>
                                    </a:solidFill>
                                    <a:latin typeface="Cambria Math" panose="02040503050406030204" pitchFamily="18" charset="0"/>
                                  </a:rPr>
                                  <m:t>YTM</m:t>
                                </m:r>
                                <m:r>
                                  <a:rPr lang="en-US" sz="4000">
                                    <a:solidFill>
                                      <a:srgbClr val="FFFF00"/>
                                    </a:solidFill>
                                    <a:latin typeface="Cambria Math" panose="02040503050406030204" pitchFamily="18" charset="0"/>
                                  </a:rPr>
                                  <m:t>)</m:t>
                                </m:r>
                              </m:e>
                              <m:sup>
                                <m:r>
                                  <m:rPr>
                                    <m:sty m:val="p"/>
                                  </m:rPr>
                                  <a:rPr lang="en-US" sz="4000">
                                    <a:solidFill>
                                      <a:srgbClr val="FFFF00"/>
                                    </a:solidFill>
                                    <a:latin typeface="Cambria Math" panose="02040503050406030204" pitchFamily="18" charset="0"/>
                                  </a:rPr>
                                  <m:t>n</m:t>
                                </m:r>
                              </m:sup>
                            </m:sSup>
                          </m:den>
                        </m:f>
                      </m:e>
                    </m:nary>
                    <m:r>
                      <a:rPr lang="en-US" sz="4000">
                        <a:solidFill>
                          <a:srgbClr val="FFFF00"/>
                        </a:solidFill>
                        <a:latin typeface="Cambria Math" panose="02040503050406030204" pitchFamily="18" charset="0"/>
                      </a:rPr>
                      <m:t>+</m:t>
                    </m:r>
                    <m:f>
                      <m:fPr>
                        <m:ctrlPr>
                          <a:rPr lang="en-US" sz="4000" i="1">
                            <a:solidFill>
                              <a:srgbClr val="FFFF00"/>
                            </a:solidFill>
                            <a:latin typeface="Cambria Math" panose="02040503050406030204" pitchFamily="18" charset="0"/>
                          </a:rPr>
                        </m:ctrlPr>
                      </m:fPr>
                      <m:num>
                        <m:r>
                          <a:rPr lang="en-US" sz="4000">
                            <a:solidFill>
                              <a:srgbClr val="FFFF00"/>
                            </a:solidFill>
                            <a:latin typeface="Cambria Math" panose="02040503050406030204" pitchFamily="18" charset="0"/>
                          </a:rPr>
                          <m:t>$1,000</m:t>
                        </m:r>
                      </m:num>
                      <m:den>
                        <m:sSup>
                          <m:sSupPr>
                            <m:ctrlPr>
                              <a:rPr lang="en-US" sz="4000" i="1">
                                <a:solidFill>
                                  <a:srgbClr val="FFFF00"/>
                                </a:solidFill>
                                <a:latin typeface="Cambria Math" panose="02040503050406030204" pitchFamily="18" charset="0"/>
                              </a:rPr>
                            </m:ctrlPr>
                          </m:sSupPr>
                          <m:e>
                            <m:r>
                              <a:rPr lang="en-US" sz="4000">
                                <a:solidFill>
                                  <a:srgbClr val="FFFF00"/>
                                </a:solidFill>
                                <a:latin typeface="Cambria Math" panose="02040503050406030204" pitchFamily="18" charset="0"/>
                              </a:rPr>
                              <m:t>(1+</m:t>
                            </m:r>
                            <m:r>
                              <m:rPr>
                                <m:sty m:val="p"/>
                              </m:rPr>
                              <a:rPr lang="en-US" sz="4000">
                                <a:solidFill>
                                  <a:srgbClr val="FFFF00"/>
                                </a:solidFill>
                                <a:latin typeface="Cambria Math" panose="02040503050406030204" pitchFamily="18" charset="0"/>
                              </a:rPr>
                              <m:t>YTM</m:t>
                            </m:r>
                            <m:r>
                              <a:rPr lang="en-US" sz="4000">
                                <a:solidFill>
                                  <a:srgbClr val="FFFF00"/>
                                </a:solidFill>
                                <a:latin typeface="Cambria Math" panose="02040503050406030204" pitchFamily="18" charset="0"/>
                              </a:rPr>
                              <m:t>)</m:t>
                            </m:r>
                          </m:e>
                          <m:sup>
                            <m:r>
                              <m:rPr>
                                <m:sty m:val="p"/>
                              </m:rPr>
                              <a:rPr lang="en-US" sz="4000">
                                <a:solidFill>
                                  <a:srgbClr val="FFFF00"/>
                                </a:solidFill>
                                <a:latin typeface="Cambria Math" panose="02040503050406030204" pitchFamily="18" charset="0"/>
                              </a:rPr>
                              <m:t>n</m:t>
                            </m:r>
                          </m:sup>
                        </m:sSup>
                      </m:den>
                    </m:f>
                  </m:oMath>
                </a14:m>
                <a:r>
                  <a:rPr lang="en-US" sz="4000" i="1" dirty="0">
                    <a:solidFill>
                      <a:srgbClr val="FFFF00"/>
                    </a:solidFill>
                  </a:rPr>
                  <a:t> </a:t>
                </a:r>
              </a:p>
              <a:p>
                <a:pPr marL="231775" lvl="1" indent="0">
                  <a:buNone/>
                </a:pPr>
                <a:endParaRPr lang="en-US" sz="4000" dirty="0">
                  <a:solidFill>
                    <a:srgbClr val="FFFF00"/>
                  </a:solidFill>
                </a:endParaRPr>
              </a:p>
              <a:p>
                <a:pPr marL="231775" lvl="1" indent="0">
                  <a:buNone/>
                </a:pPr>
                <a:r>
                  <a:rPr lang="en-US" sz="4000" dirty="0">
                    <a:solidFill>
                      <a:srgbClr val="FFFF00"/>
                    </a:solidFill>
                  </a:rPr>
                  <a:t> </a:t>
                </a:r>
                <a14:m>
                  <m:oMath xmlns:m="http://schemas.openxmlformats.org/officeDocument/2006/math">
                    <m:r>
                      <m:rPr>
                        <m:sty m:val="p"/>
                      </m:rPr>
                      <a:rPr lang="en-US" sz="4000">
                        <a:solidFill>
                          <a:srgbClr val="FFFF00"/>
                        </a:solidFill>
                        <a:latin typeface="Cambria Math" panose="02040503050406030204" pitchFamily="18" charset="0"/>
                      </a:rPr>
                      <m:t>MP</m:t>
                    </m:r>
                    <m:r>
                      <a:rPr lang="en-US" sz="4000">
                        <a:solidFill>
                          <a:srgbClr val="FFFF00"/>
                        </a:solidFill>
                        <a:latin typeface="Cambria Math" panose="02040503050406030204" pitchFamily="18" charset="0"/>
                      </a:rPr>
                      <m:t>=</m:t>
                    </m:r>
                    <m:f>
                      <m:fPr>
                        <m:ctrlPr>
                          <a:rPr lang="en-US" sz="4000" i="1">
                            <a:solidFill>
                              <a:srgbClr val="FFFF00"/>
                            </a:solidFill>
                            <a:latin typeface="Cambria Math" panose="02040503050406030204" pitchFamily="18" charset="0"/>
                          </a:rPr>
                        </m:ctrlPr>
                      </m:fPr>
                      <m:num>
                        <m:r>
                          <m:rPr>
                            <m:sty m:val="p"/>
                          </m:rPr>
                          <a:rPr lang="en-US" sz="4000">
                            <a:solidFill>
                              <a:srgbClr val="FFFF00"/>
                            </a:solidFill>
                            <a:latin typeface="Cambria Math" panose="02040503050406030204" pitchFamily="18" charset="0"/>
                          </a:rPr>
                          <m:t>MV</m:t>
                        </m:r>
                      </m:num>
                      <m:den>
                        <m:r>
                          <a:rPr lang="en-US" sz="4000">
                            <a:solidFill>
                              <a:srgbClr val="FFFF00"/>
                            </a:solidFill>
                            <a:latin typeface="Cambria Math" panose="02040503050406030204" pitchFamily="18" charset="0"/>
                          </a:rPr>
                          <m:t>10</m:t>
                        </m:r>
                      </m:den>
                    </m:f>
                  </m:oMath>
                </a14:m>
                <a:endParaRPr lang="en-US" sz="4000" dirty="0">
                  <a:solidFill>
                    <a:srgbClr val="FFFF00"/>
                  </a:solidFill>
                </a:endParaRPr>
              </a:p>
              <a:p>
                <a:pPr lvl="1"/>
                <a:endParaRPr lang="en-US" dirty="0"/>
              </a:p>
            </p:txBody>
          </p:sp>
        </mc:Choice>
        <mc:Fallback xmlns="">
          <p:sp>
            <p:nvSpPr>
              <p:cNvPr id="3" name="Content Placeholder 2">
                <a:extLst>
                  <a:ext uri="{FF2B5EF4-FFF2-40B4-BE49-F238E27FC236}">
                    <a16:creationId xmlns:a16="http://schemas.microsoft.com/office/drawing/2014/main" id="{9E01BF68-B8BC-4DAE-94B1-EF0B2561BBBE}"/>
                  </a:ext>
                </a:extLst>
              </p:cNvPr>
              <p:cNvSpPr>
                <a:spLocks noGrp="1" noRot="1" noChangeAspect="1" noMove="1" noResize="1" noEditPoints="1" noAdjustHandles="1" noChangeArrowheads="1" noChangeShapeType="1" noTextEdit="1"/>
              </p:cNvSpPr>
              <p:nvPr>
                <p:ph idx="1"/>
              </p:nvPr>
            </p:nvSpPr>
            <p:spPr>
              <a:xfrm>
                <a:off x="1141412" y="2718390"/>
                <a:ext cx="10434596" cy="2463209"/>
              </a:xfrm>
              <a:blipFill>
                <a:blip r:embed="rId2"/>
                <a:stretch>
                  <a:fillRect t="-1485"/>
                </a:stretch>
              </a:blipFill>
            </p:spPr>
            <p:txBody>
              <a:bodyPr/>
              <a:lstStyle/>
              <a:p>
                <a:r>
                  <a:rPr lang="en-US">
                    <a:noFill/>
                  </a:rPr>
                  <a:t> </a:t>
                </a:r>
              </a:p>
            </p:txBody>
          </p:sp>
        </mc:Fallback>
      </mc:AlternateContent>
    </p:spTree>
    <p:extLst>
      <p:ext uri="{BB962C8B-B14F-4D97-AF65-F5344CB8AC3E}">
        <p14:creationId xmlns:p14="http://schemas.microsoft.com/office/powerpoint/2010/main" val="121933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65384-2FD6-4B8F-B0BB-9E6ED3B85EA7}"/>
              </a:ext>
            </a:extLst>
          </p:cNvPr>
          <p:cNvSpPr>
            <a:spLocks noGrp="1"/>
          </p:cNvSpPr>
          <p:nvPr>
            <p:ph type="title"/>
          </p:nvPr>
        </p:nvSpPr>
        <p:spPr>
          <a:xfrm>
            <a:off x="455612" y="131135"/>
            <a:ext cx="9144001" cy="762000"/>
          </a:xfrm>
        </p:spPr>
        <p:txBody>
          <a:bodyPr/>
          <a:lstStyle/>
          <a:p>
            <a:r>
              <a:rPr lang="en-US" b="1" dirty="0"/>
              <a:t>Duration (D)</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A2482AF-E1CC-4E5F-82A5-4FD64C9A4CC4}"/>
                  </a:ext>
                </a:extLst>
              </p:cNvPr>
              <p:cNvSpPr>
                <a:spLocks noGrp="1"/>
              </p:cNvSpPr>
              <p:nvPr>
                <p:ph idx="1"/>
              </p:nvPr>
            </p:nvSpPr>
            <p:spPr>
              <a:xfrm>
                <a:off x="531812" y="893135"/>
                <a:ext cx="11430000" cy="5812465"/>
              </a:xfrm>
            </p:spPr>
            <p:txBody>
              <a:bodyPr>
                <a:normAutofit fontScale="85000" lnSpcReduction="20000"/>
              </a:bodyPr>
              <a:lstStyle/>
              <a:p>
                <a:pPr marL="0" indent="0">
                  <a:buNone/>
                </a:pPr>
                <a:r>
                  <a:rPr lang="en-US" dirty="0"/>
                  <a:t>This is a measurement the price sensitivity of the bond and/or bond funds to changes with interest rates.</a:t>
                </a:r>
                <a:r>
                  <a:rPr lang="en-US" b="1" dirty="0"/>
                  <a:t> </a:t>
                </a:r>
                <a:r>
                  <a:rPr lang="en-US" dirty="0"/>
                  <a:t>They are two types of duration measurement</a:t>
                </a:r>
                <a:endParaRPr lang="en-US" b="1" i="1" dirty="0"/>
              </a:p>
              <a:p>
                <a:r>
                  <a:rPr lang="en-US" b="1" i="1" u="sng" dirty="0"/>
                  <a:t>Macaulay Duration</a:t>
                </a:r>
                <a:r>
                  <a:rPr lang="en-US" u="sng" dirty="0"/>
                  <a:t> </a:t>
                </a:r>
                <a:r>
                  <a:rPr lang="en-US" dirty="0"/>
                  <a:t>(expressed in years): identifies how many years it will take to recover the initial investment (market value) by calculating the weighted average of each present value of future coupon payments using the yield as a discount rate times the payment year. </a:t>
                </a:r>
              </a:p>
              <a:p>
                <a:pPr marL="0" indent="0">
                  <a:buNone/>
                </a:pPr>
                <a:endParaRPr lang="en-US" dirty="0"/>
              </a:p>
              <a:p>
                <a:pPr marL="0" indent="0">
                  <a:buNone/>
                </a:pPr>
                <a:r>
                  <a:rPr lang="en-US" dirty="0">
                    <a:solidFill>
                      <a:srgbClr val="FFFF00"/>
                    </a:solidFill>
                  </a:rPr>
                  <a:t>	Dm = sum of (PV of each periodic Cash Flow / Price of Bond) * time ) / frequency</a:t>
                </a:r>
              </a:p>
              <a:p>
                <a:pPr marL="0" indent="0">
                  <a:buNone/>
                </a:pPr>
                <a:endParaRPr lang="en-US" dirty="0"/>
              </a:p>
              <a:p>
                <a:pPr marL="0" indent="0">
                  <a:buNone/>
                </a:pPr>
                <a:r>
                  <a:rPr lang="en-US" dirty="0">
                    <a:solidFill>
                      <a:srgbClr val="FFFF00"/>
                    </a:solidFill>
                  </a:rPr>
                  <a:t>	D</a:t>
                </a:r>
                <a14:m>
                  <m:oMath xmlns:m="http://schemas.openxmlformats.org/officeDocument/2006/math">
                    <m:r>
                      <m:rPr>
                        <m:sty m:val="p"/>
                      </m:rPr>
                      <a:rPr lang="en-US">
                        <a:solidFill>
                          <a:srgbClr val="FFFF00"/>
                        </a:solidFill>
                        <a:latin typeface="Cambria Math" panose="02040503050406030204" pitchFamily="18" charset="0"/>
                      </a:rPr>
                      <m:t>m</m:t>
                    </m:r>
                    <m:r>
                      <a:rPr lang="en-US" b="1">
                        <a:solidFill>
                          <a:srgbClr val="FFFF00"/>
                        </a:solidFill>
                        <a:latin typeface="Cambria Math" panose="02040503050406030204" pitchFamily="18" charset="0"/>
                      </a:rPr>
                      <m:t>=</m:t>
                    </m:r>
                    <m:r>
                      <a:rPr lang="en-US" b="0" i="1" smtClean="0">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nary>
                          <m:naryPr>
                            <m:chr m:val="∑"/>
                            <m:limLoc m:val="undOvr"/>
                            <m:ctrlPr>
                              <a:rPr lang="en-US" i="1">
                                <a:solidFill>
                                  <a:srgbClr val="FFFF00"/>
                                </a:solidFill>
                                <a:latin typeface="Cambria Math" panose="02040503050406030204" pitchFamily="18" charset="0"/>
                              </a:rPr>
                            </m:ctrlPr>
                          </m:naryPr>
                          <m:sub>
                            <m:r>
                              <a:rPr lang="en-US" b="1">
                                <a:solidFill>
                                  <a:srgbClr val="FFFF00"/>
                                </a:solidFill>
                                <a:latin typeface="Cambria Math" panose="02040503050406030204" pitchFamily="18" charset="0"/>
                              </a:rPr>
                              <m:t>𝟏</m:t>
                            </m:r>
                          </m:sub>
                          <m:sup>
                            <m:r>
                              <a:rPr lang="en-US" b="1">
                                <a:solidFill>
                                  <a:srgbClr val="FFFF00"/>
                                </a:solidFill>
                                <a:latin typeface="Cambria Math" panose="02040503050406030204" pitchFamily="18" charset="0"/>
                              </a:rPr>
                              <m:t>𝐧</m:t>
                            </m:r>
                          </m:sup>
                          <m:e>
                            <m:f>
                              <m:fPr>
                                <m:ctrlPr>
                                  <a:rPr lang="en-US" i="1">
                                    <a:solidFill>
                                      <a:srgbClr val="FFFF00"/>
                                    </a:solidFill>
                                    <a:latin typeface="Cambria Math" panose="02040503050406030204" pitchFamily="18" charset="0"/>
                                  </a:rPr>
                                </m:ctrlPr>
                              </m:fPr>
                              <m:num>
                                <m:r>
                                  <a:rPr lang="en-US" b="1">
                                    <a:solidFill>
                                      <a:srgbClr val="FFFF00"/>
                                    </a:solidFill>
                                    <a:latin typeface="Cambria Math" panose="02040503050406030204" pitchFamily="18" charset="0"/>
                                  </a:rPr>
                                  <m:t>𝐂𝐅</m:t>
                                </m:r>
                              </m:num>
                              <m:den>
                                <m:sSup>
                                  <m:sSupPr>
                                    <m:ctrlPr>
                                      <a:rPr lang="en-US" i="1">
                                        <a:solidFill>
                                          <a:srgbClr val="FFFF00"/>
                                        </a:solidFill>
                                        <a:latin typeface="Cambria Math" panose="02040503050406030204" pitchFamily="18" charset="0"/>
                                      </a:rPr>
                                    </m:ctrlPr>
                                  </m:sSupPr>
                                  <m:e>
                                    <m:r>
                                      <a:rPr lang="en-US" b="1">
                                        <a:solidFill>
                                          <a:srgbClr val="FFFF00"/>
                                        </a:solidFill>
                                        <a:latin typeface="Cambria Math" panose="02040503050406030204" pitchFamily="18" charset="0"/>
                                      </a:rPr>
                                      <m:t>(</m:t>
                                    </m:r>
                                    <m:r>
                                      <a:rPr lang="en-US" b="1">
                                        <a:solidFill>
                                          <a:srgbClr val="FFFF00"/>
                                        </a:solidFill>
                                        <a:latin typeface="Cambria Math" panose="02040503050406030204" pitchFamily="18" charset="0"/>
                                      </a:rPr>
                                      <m:t>𝟏</m:t>
                                    </m:r>
                                    <m:r>
                                      <a:rPr lang="en-US" b="1">
                                        <a:solidFill>
                                          <a:srgbClr val="FFFF00"/>
                                        </a:solidFill>
                                        <a:latin typeface="Cambria Math" panose="02040503050406030204" pitchFamily="18" charset="0"/>
                                      </a:rPr>
                                      <m:t>+</m:t>
                                    </m:r>
                                    <m:r>
                                      <a:rPr lang="en-US" b="1">
                                        <a:solidFill>
                                          <a:srgbClr val="FFFF00"/>
                                        </a:solidFill>
                                        <a:latin typeface="Cambria Math" panose="02040503050406030204" pitchFamily="18" charset="0"/>
                                      </a:rPr>
                                      <m:t>𝐲</m:t>
                                    </m:r>
                                    <m:r>
                                      <a:rPr lang="en-US" b="1" i="0" smtClean="0">
                                        <a:solidFill>
                                          <a:srgbClr val="FFFF00"/>
                                        </a:solidFill>
                                        <a:latin typeface="Cambria Math" panose="02040503050406030204" pitchFamily="18" charset="0"/>
                                      </a:rPr>
                                      <m:t>/</m:t>
                                    </m:r>
                                    <m:r>
                                      <a:rPr lang="en-US" b="1" i="0" smtClean="0">
                                        <a:solidFill>
                                          <a:srgbClr val="FFFF00"/>
                                        </a:solidFill>
                                        <a:latin typeface="Cambria Math" panose="02040503050406030204" pitchFamily="18" charset="0"/>
                                      </a:rPr>
                                      <m:t>𝐟</m:t>
                                    </m:r>
                                    <m:r>
                                      <a:rPr lang="en-US" b="1">
                                        <a:solidFill>
                                          <a:srgbClr val="FFFF00"/>
                                        </a:solidFill>
                                        <a:latin typeface="Cambria Math" panose="02040503050406030204" pitchFamily="18" charset="0"/>
                                      </a:rPr>
                                      <m:t>)</m:t>
                                    </m:r>
                                  </m:e>
                                  <m:sup>
                                    <m:r>
                                      <a:rPr lang="en-US" b="1">
                                        <a:solidFill>
                                          <a:srgbClr val="FFFF00"/>
                                        </a:solidFill>
                                        <a:latin typeface="Cambria Math" panose="02040503050406030204" pitchFamily="18" charset="0"/>
                                      </a:rPr>
                                      <m:t>𝐭</m:t>
                                    </m:r>
                                  </m:sup>
                                </m:sSup>
                              </m:den>
                            </m:f>
                          </m:e>
                        </m:nary>
                      </m:num>
                      <m:den>
                        <m:r>
                          <a:rPr lang="en-US" b="1">
                            <a:solidFill>
                              <a:srgbClr val="FFFF00"/>
                            </a:solidFill>
                            <a:latin typeface="Cambria Math" panose="02040503050406030204" pitchFamily="18" charset="0"/>
                          </a:rPr>
                          <m:t>𝐌𝐕</m:t>
                        </m:r>
                      </m:den>
                    </m:f>
                  </m:oMath>
                </a14:m>
                <a:r>
                  <a:rPr lang="en-US" dirty="0">
                    <a:solidFill>
                      <a:srgbClr val="FFFF00"/>
                    </a:solidFill>
                  </a:rPr>
                  <a:t>. t ] / f</a:t>
                </a:r>
              </a:p>
              <a:p>
                <a:pPr marL="0" indent="0">
                  <a:buNone/>
                </a:pPr>
                <a:r>
                  <a:rPr lang="en-US" dirty="0"/>
                  <a:t>  </a:t>
                </a:r>
              </a:p>
              <a:p>
                <a:r>
                  <a:rPr lang="en-US" b="1" i="1" u="sng" dirty="0"/>
                  <a:t>Modified Duration</a:t>
                </a:r>
                <a:r>
                  <a:rPr lang="en-US" dirty="0"/>
                  <a:t>: (expressed in percentages): Measures the average percentage of movement of the bond price for every 1% movement of the interest rate. For example, the price of a bond with a duration of 5 would be expected to move 5% for every 1% move in interest rates. </a:t>
                </a:r>
              </a:p>
              <a:p>
                <a:pPr marL="0" indent="0">
                  <a:buNone/>
                </a:pPr>
                <a:endParaRPr lang="en-US" dirty="0">
                  <a:solidFill>
                    <a:srgbClr val="FFFF00"/>
                  </a:solidFill>
                </a:endParaRPr>
              </a:p>
              <a:p>
                <a:pPr marL="0" indent="0">
                  <a:buNone/>
                </a:pPr>
                <a:r>
                  <a:rPr lang="en-US" dirty="0">
                    <a:solidFill>
                      <a:srgbClr val="FFFF00"/>
                    </a:solidFill>
                  </a:rPr>
                  <a:t>	</a:t>
                </a:r>
                <a14:m>
                  <m:oMath xmlns:m="http://schemas.openxmlformats.org/officeDocument/2006/math">
                    <m:r>
                      <m:rPr>
                        <m:sty m:val="p"/>
                      </m:rPr>
                      <a:rPr lang="en-US" smtClean="0">
                        <a:solidFill>
                          <a:srgbClr val="FFFF00"/>
                        </a:solidFill>
                        <a:latin typeface="Cambria Math" panose="02040503050406030204" pitchFamily="18" charset="0"/>
                      </a:rPr>
                      <m:t>Modifie</m:t>
                    </m:r>
                    <m:r>
                      <m:rPr>
                        <m:sty m:val="p"/>
                      </m:rPr>
                      <a:rPr lang="en-US" b="0" i="0" smtClean="0">
                        <a:solidFill>
                          <a:srgbClr val="FFFF00"/>
                        </a:solidFill>
                        <a:latin typeface="Cambria Math" panose="02040503050406030204" pitchFamily="18" charset="0"/>
                      </a:rPr>
                      <m:t>d</m:t>
                    </m:r>
                    <m:r>
                      <a:rPr lang="en-US" b="0" i="0" smtClean="0">
                        <a:solidFill>
                          <a:srgbClr val="FFFF00"/>
                        </a:solidFill>
                        <a:latin typeface="Cambria Math" panose="02040503050406030204" pitchFamily="18" charset="0"/>
                      </a:rPr>
                      <m:t> </m:t>
                    </m:r>
                    <m:r>
                      <m:rPr>
                        <m:sty m:val="p"/>
                      </m:rPr>
                      <a:rPr lang="en-US" smtClean="0">
                        <a:solidFill>
                          <a:srgbClr val="FFFF00"/>
                        </a:solidFill>
                        <a:latin typeface="Cambria Math" panose="02040503050406030204" pitchFamily="18" charset="0"/>
                      </a:rPr>
                      <m:t>D</m:t>
                    </m:r>
                    <m:r>
                      <a:rPr lang="en-US">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r>
                          <m:rPr>
                            <m:sty m:val="p"/>
                          </m:rPr>
                          <a:rPr lang="en-US">
                            <a:solidFill>
                              <a:srgbClr val="FFFF00"/>
                            </a:solidFill>
                            <a:latin typeface="Cambria Math" panose="02040503050406030204" pitchFamily="18" charset="0"/>
                          </a:rPr>
                          <m:t>Dm</m:t>
                        </m:r>
                      </m:num>
                      <m:den>
                        <m:r>
                          <a:rPr lang="en-US">
                            <a:solidFill>
                              <a:srgbClr val="FFFF00"/>
                            </a:solidFill>
                            <a:latin typeface="Cambria Math" panose="02040503050406030204" pitchFamily="18" charset="0"/>
                          </a:rPr>
                          <m:t>1+</m:t>
                        </m:r>
                        <m:f>
                          <m:fPr>
                            <m:ctrlPr>
                              <a:rPr lang="en-US" i="1">
                                <a:solidFill>
                                  <a:srgbClr val="FFFF00"/>
                                </a:solidFill>
                                <a:latin typeface="Cambria Math" panose="02040503050406030204" pitchFamily="18" charset="0"/>
                              </a:rPr>
                            </m:ctrlPr>
                          </m:fPr>
                          <m:num>
                            <m:r>
                              <m:rPr>
                                <m:sty m:val="p"/>
                              </m:rPr>
                              <a:rPr lang="en-US">
                                <a:solidFill>
                                  <a:srgbClr val="FFFF00"/>
                                </a:solidFill>
                                <a:latin typeface="Cambria Math" panose="02040503050406030204" pitchFamily="18" charset="0"/>
                              </a:rPr>
                              <m:t>y</m:t>
                            </m:r>
                          </m:num>
                          <m:den>
                            <m:r>
                              <m:rPr>
                                <m:sty m:val="p"/>
                              </m:rPr>
                              <a:rPr lang="en-US">
                                <a:solidFill>
                                  <a:srgbClr val="FFFF00"/>
                                </a:solidFill>
                                <a:latin typeface="Cambria Math" panose="02040503050406030204" pitchFamily="18" charset="0"/>
                              </a:rPr>
                              <m:t>n</m:t>
                            </m:r>
                          </m:den>
                        </m:f>
                      </m:den>
                    </m:f>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DA2482AF-E1CC-4E5F-82A5-4FD64C9A4CC4}"/>
                  </a:ext>
                </a:extLst>
              </p:cNvPr>
              <p:cNvSpPr>
                <a:spLocks noGrp="1" noRot="1" noChangeAspect="1" noMove="1" noResize="1" noEditPoints="1" noAdjustHandles="1" noChangeArrowheads="1" noChangeShapeType="1" noTextEdit="1"/>
              </p:cNvSpPr>
              <p:nvPr>
                <p:ph idx="1"/>
              </p:nvPr>
            </p:nvSpPr>
            <p:spPr>
              <a:xfrm>
                <a:off x="531812" y="893135"/>
                <a:ext cx="11430000" cy="5812465"/>
              </a:xfrm>
              <a:blipFill>
                <a:blip r:embed="rId2"/>
                <a:stretch>
                  <a:fillRect l="-533" t="-1994"/>
                </a:stretch>
              </a:blipFill>
            </p:spPr>
            <p:txBody>
              <a:bodyPr/>
              <a:lstStyle/>
              <a:p>
                <a:r>
                  <a:rPr lang="en-US">
                    <a:noFill/>
                  </a:rPr>
                  <a:t> </a:t>
                </a:r>
              </a:p>
            </p:txBody>
          </p:sp>
        </mc:Fallback>
      </mc:AlternateContent>
    </p:spTree>
    <p:extLst>
      <p:ext uri="{BB962C8B-B14F-4D97-AF65-F5344CB8AC3E}">
        <p14:creationId xmlns:p14="http://schemas.microsoft.com/office/powerpoint/2010/main" val="333889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A70FD-B457-41F7-9A9B-A593B385CB49}"/>
              </a:ext>
            </a:extLst>
          </p:cNvPr>
          <p:cNvSpPr>
            <a:spLocks noGrp="1"/>
          </p:cNvSpPr>
          <p:nvPr>
            <p:ph type="title"/>
          </p:nvPr>
        </p:nvSpPr>
        <p:spPr>
          <a:xfrm>
            <a:off x="303212" y="304800"/>
            <a:ext cx="9144001" cy="457200"/>
          </a:xfrm>
        </p:spPr>
        <p:txBody>
          <a:bodyPr>
            <a:normAutofit fontScale="90000"/>
          </a:bodyPr>
          <a:lstStyle/>
          <a:p>
            <a:r>
              <a:rPr lang="en-US" b="1" dirty="0"/>
              <a:t>Convexity (C)</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22497A-C4F7-40FC-9A1E-ECB0CA9A5116}"/>
                  </a:ext>
                </a:extLst>
              </p:cNvPr>
              <p:cNvSpPr>
                <a:spLocks noGrp="1"/>
              </p:cNvSpPr>
              <p:nvPr>
                <p:ph idx="1"/>
              </p:nvPr>
            </p:nvSpPr>
            <p:spPr>
              <a:xfrm>
                <a:off x="379412" y="914400"/>
                <a:ext cx="11582400" cy="5791200"/>
              </a:xfrm>
            </p:spPr>
            <p:txBody>
              <a:bodyPr/>
              <a:lstStyle/>
              <a:p>
                <a:pPr marL="0" indent="0">
                  <a:buNone/>
                </a:pPr>
                <a:r>
                  <a:rPr lang="en-US" dirty="0"/>
                  <a:t>Like the modified duration, convexity is a further measurement of the relationship between the value of the bond and a movement of interest rates. It also measures the sensitivity of the bond price to 1% movement of the interest rates, but it’s calculated on non-linear relationships. Duration can be a good measure of how bond prices may be affected due to sudden fluctuations in interest rates. Nevertheless, the relationship between bond prices and yields has more of a sloped or convex relationship. It is represented as a derivative to the duration. </a:t>
                </a:r>
              </a:p>
              <a:p>
                <a:pPr marL="0" indent="0">
                  <a:buNone/>
                </a:pPr>
                <a:r>
                  <a:rPr lang="en-US" dirty="0"/>
                  <a:t>The formula for calculating the convexity is as follows: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smtClean="0">
                          <a:solidFill>
                            <a:srgbClr val="FFFF00"/>
                          </a:solidFill>
                          <a:latin typeface="Cambria Math" panose="02040503050406030204" pitchFamily="18" charset="0"/>
                        </a:rPr>
                        <m:t>Convexity</m:t>
                      </m:r>
                      <m:r>
                        <a:rPr lang="en-US" smtClean="0">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f>
                            <m:fPr>
                              <m:ctrlPr>
                                <a:rPr lang="en-US" i="1">
                                  <a:solidFill>
                                    <a:srgbClr val="FFFF00"/>
                                  </a:solidFill>
                                  <a:latin typeface="Cambria Math" panose="02040503050406030204" pitchFamily="18" charset="0"/>
                                </a:rPr>
                              </m:ctrlPr>
                            </m:fPr>
                            <m:num>
                              <m:r>
                                <a:rPr lang="en-US">
                                  <a:solidFill>
                                    <a:srgbClr val="FFFF00"/>
                                  </a:solidFill>
                                  <a:latin typeface="Cambria Math" panose="02040503050406030204" pitchFamily="18" charset="0"/>
                                </a:rPr>
                                <m:t>1</m:t>
                              </m:r>
                            </m:num>
                            <m:den>
                              <m:sSup>
                                <m:sSupPr>
                                  <m:ctrlPr>
                                    <a:rPr lang="en-US" i="1">
                                      <a:solidFill>
                                        <a:srgbClr val="FFFF00"/>
                                      </a:solidFill>
                                      <a:latin typeface="Cambria Math" panose="02040503050406030204" pitchFamily="18" charset="0"/>
                                    </a:rPr>
                                  </m:ctrlPr>
                                </m:sSupPr>
                                <m:e>
                                  <m:r>
                                    <a:rPr lang="en-US">
                                      <a:solidFill>
                                        <a:srgbClr val="FFFF00"/>
                                      </a:solidFill>
                                      <a:latin typeface="Cambria Math" panose="02040503050406030204" pitchFamily="18" charset="0"/>
                                    </a:rPr>
                                    <m:t>(1+</m:t>
                                  </m:r>
                                  <m:r>
                                    <m:rPr>
                                      <m:sty m:val="p"/>
                                    </m:rPr>
                                    <a:rPr lang="en-US">
                                      <a:solidFill>
                                        <a:srgbClr val="FFFF00"/>
                                      </a:solidFill>
                                      <a:latin typeface="Cambria Math" panose="02040503050406030204" pitchFamily="18" charset="0"/>
                                    </a:rPr>
                                    <m:t>y</m:t>
                                  </m:r>
                                  <m:r>
                                    <a:rPr lang="en-US">
                                      <a:solidFill>
                                        <a:srgbClr val="FFFF00"/>
                                      </a:solidFill>
                                      <a:latin typeface="Cambria Math" panose="02040503050406030204" pitchFamily="18" charset="0"/>
                                    </a:rPr>
                                    <m:t>)</m:t>
                                  </m:r>
                                </m:e>
                                <m:sup>
                                  <m:r>
                                    <a:rPr lang="en-US">
                                      <a:solidFill>
                                        <a:srgbClr val="FFFF00"/>
                                      </a:solidFill>
                                      <a:latin typeface="Cambria Math" panose="02040503050406030204" pitchFamily="18" charset="0"/>
                                    </a:rPr>
                                    <m:t>2</m:t>
                                  </m:r>
                                </m:sup>
                              </m:sSup>
                            </m:den>
                          </m:f>
                          <m:r>
                            <a:rPr lang="en-US">
                              <a:solidFill>
                                <a:srgbClr val="FFFF00"/>
                              </a:solidFill>
                              <a:latin typeface="Cambria Math" panose="02040503050406030204" pitchFamily="18" charset="0"/>
                            </a:rPr>
                            <m:t> </m:t>
                          </m:r>
                          <m:r>
                            <a:rPr lang="en-US" b="0" i="0" smtClean="0">
                              <a:solidFill>
                                <a:srgbClr val="FFFF00"/>
                              </a:solidFill>
                              <a:latin typeface="Cambria Math" panose="02040503050406030204" pitchFamily="18" charset="0"/>
                            </a:rPr>
                            <m:t>.</m:t>
                          </m:r>
                          <m:nary>
                            <m:naryPr>
                              <m:chr m:val="∑"/>
                              <m:limLoc m:val="undOvr"/>
                              <m:ctrlPr>
                                <a:rPr lang="en-US" i="1">
                                  <a:solidFill>
                                    <a:srgbClr val="FFFF00"/>
                                  </a:solidFill>
                                  <a:latin typeface="Cambria Math" panose="02040503050406030204" pitchFamily="18" charset="0"/>
                                </a:rPr>
                              </m:ctrlPr>
                            </m:naryPr>
                            <m:sub>
                              <m:r>
                                <a:rPr lang="en-US">
                                  <a:solidFill>
                                    <a:srgbClr val="FFFF00"/>
                                  </a:solidFill>
                                  <a:latin typeface="Cambria Math" panose="02040503050406030204" pitchFamily="18" charset="0"/>
                                </a:rPr>
                                <m:t>1</m:t>
                              </m:r>
                            </m:sub>
                            <m:sup>
                              <m:r>
                                <m:rPr>
                                  <m:sty m:val="p"/>
                                </m:rPr>
                                <a:rPr lang="en-US">
                                  <a:solidFill>
                                    <a:srgbClr val="FFFF00"/>
                                  </a:solidFill>
                                  <a:latin typeface="Cambria Math" panose="02040503050406030204" pitchFamily="18" charset="0"/>
                                </a:rPr>
                                <m:t>n</m:t>
                              </m:r>
                            </m:sup>
                            <m:e>
                              <m:r>
                                <a:rPr lang="en-US" b="0" i="1" smtClean="0">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r>
                                    <m:rPr>
                                      <m:sty m:val="p"/>
                                    </m:rPr>
                                    <a:rPr lang="en-US">
                                      <a:solidFill>
                                        <a:srgbClr val="FFFF00"/>
                                      </a:solidFill>
                                      <a:latin typeface="Cambria Math" panose="02040503050406030204" pitchFamily="18" charset="0"/>
                                    </a:rPr>
                                    <m:t>CF</m:t>
                                  </m:r>
                                </m:num>
                                <m:den>
                                  <m:sSup>
                                    <m:sSupPr>
                                      <m:ctrlPr>
                                        <a:rPr lang="en-US" i="1">
                                          <a:solidFill>
                                            <a:srgbClr val="FFFF00"/>
                                          </a:solidFill>
                                          <a:latin typeface="Cambria Math" panose="02040503050406030204" pitchFamily="18" charset="0"/>
                                        </a:rPr>
                                      </m:ctrlPr>
                                    </m:sSupPr>
                                    <m:e>
                                      <m:d>
                                        <m:dPr>
                                          <m:ctrlPr>
                                            <a:rPr lang="en-US" i="1">
                                              <a:solidFill>
                                                <a:srgbClr val="FFFF00"/>
                                              </a:solidFill>
                                              <a:latin typeface="Cambria Math" panose="02040503050406030204" pitchFamily="18" charset="0"/>
                                            </a:rPr>
                                          </m:ctrlPr>
                                        </m:dPr>
                                        <m:e>
                                          <m:r>
                                            <a:rPr lang="en-US">
                                              <a:solidFill>
                                                <a:srgbClr val="FFFF00"/>
                                              </a:solidFill>
                                              <a:latin typeface="Cambria Math" panose="02040503050406030204" pitchFamily="18" charset="0"/>
                                            </a:rPr>
                                            <m:t>1+</m:t>
                                          </m:r>
                                          <m:f>
                                            <m:fPr>
                                              <m:ctrlPr>
                                                <a:rPr lang="en-US" b="0" i="1" smtClean="0">
                                                  <a:solidFill>
                                                    <a:srgbClr val="FFFF00"/>
                                                  </a:solidFill>
                                                  <a:latin typeface="Cambria Math" panose="02040503050406030204" pitchFamily="18" charset="0"/>
                                                </a:rPr>
                                              </m:ctrlPr>
                                            </m:fPr>
                                            <m:num>
                                              <m:r>
                                                <m:rPr>
                                                  <m:sty m:val="p"/>
                                                </m:rPr>
                                                <a:rPr lang="en-US">
                                                  <a:solidFill>
                                                    <a:srgbClr val="FFFF00"/>
                                                  </a:solidFill>
                                                  <a:latin typeface="Cambria Math" panose="02040503050406030204" pitchFamily="18" charset="0"/>
                                                </a:rPr>
                                                <m:t>y</m:t>
                                              </m:r>
                                            </m:num>
                                            <m:den>
                                              <m:r>
                                                <m:rPr>
                                                  <m:sty m:val="p"/>
                                                </m:rPr>
                                                <a:rPr lang="en-US" b="0" i="0" smtClean="0">
                                                  <a:solidFill>
                                                    <a:srgbClr val="FFFF00"/>
                                                  </a:solidFill>
                                                  <a:latin typeface="Cambria Math" panose="02040503050406030204" pitchFamily="18" charset="0"/>
                                                </a:rPr>
                                                <m:t>f</m:t>
                                              </m:r>
                                            </m:den>
                                          </m:f>
                                        </m:e>
                                      </m:d>
                                    </m:e>
                                    <m:sup>
                                      <m:r>
                                        <m:rPr>
                                          <m:sty m:val="p"/>
                                        </m:rPr>
                                        <a:rPr lang="en-US">
                                          <a:solidFill>
                                            <a:srgbClr val="FFFF00"/>
                                          </a:solidFill>
                                          <a:latin typeface="Cambria Math" panose="02040503050406030204" pitchFamily="18" charset="0"/>
                                        </a:rPr>
                                        <m:t>t</m:t>
                                      </m:r>
                                    </m:sup>
                                  </m:sSup>
                                </m:den>
                              </m:f>
                              <m:r>
                                <a:rPr lang="en-US">
                                  <a:solidFill>
                                    <a:srgbClr val="FFFF00"/>
                                  </a:solidFill>
                                  <a:latin typeface="Cambria Math" panose="02040503050406030204" pitchFamily="18" charset="0"/>
                                </a:rPr>
                                <m:t> </m:t>
                              </m:r>
                              <m:d>
                                <m:dPr>
                                  <m:ctrlPr>
                                    <a:rPr lang="en-US" i="1">
                                      <a:solidFill>
                                        <a:srgbClr val="FFFF00"/>
                                      </a:solidFill>
                                      <a:latin typeface="Cambria Math" panose="02040503050406030204" pitchFamily="18" charset="0"/>
                                    </a:rPr>
                                  </m:ctrlPr>
                                </m:dPr>
                                <m:e>
                                  <m:sSup>
                                    <m:sSupPr>
                                      <m:ctrlPr>
                                        <a:rPr lang="en-US" i="1">
                                          <a:solidFill>
                                            <a:srgbClr val="FFFF00"/>
                                          </a:solidFill>
                                          <a:latin typeface="Cambria Math" panose="02040503050406030204" pitchFamily="18" charset="0"/>
                                        </a:rPr>
                                      </m:ctrlPr>
                                    </m:sSupPr>
                                    <m:e>
                                      <m:r>
                                        <m:rPr>
                                          <m:sty m:val="p"/>
                                        </m:rPr>
                                        <a:rPr lang="en-US">
                                          <a:solidFill>
                                            <a:srgbClr val="FFFF00"/>
                                          </a:solidFill>
                                          <a:latin typeface="Cambria Math" panose="02040503050406030204" pitchFamily="18" charset="0"/>
                                        </a:rPr>
                                        <m:t>t</m:t>
                                      </m:r>
                                    </m:e>
                                    <m:sup>
                                      <m:r>
                                        <a:rPr lang="en-US">
                                          <a:solidFill>
                                            <a:srgbClr val="FFFF00"/>
                                          </a:solidFill>
                                          <a:latin typeface="Cambria Math" panose="02040503050406030204" pitchFamily="18" charset="0"/>
                                        </a:rPr>
                                        <m:t>2</m:t>
                                      </m:r>
                                    </m:sup>
                                  </m:sSup>
                                  <m:r>
                                    <a:rPr lang="en-US" b="0" i="0" smtClean="0">
                                      <a:solidFill>
                                        <a:srgbClr val="FFFF00"/>
                                      </a:solidFill>
                                      <a:latin typeface="Cambria Math" panose="02040503050406030204" pitchFamily="18" charset="0"/>
                                    </a:rPr>
                                    <m:t>+</m:t>
                                  </m:r>
                                  <m:r>
                                    <m:rPr>
                                      <m:sty m:val="p"/>
                                    </m:rPr>
                                    <a:rPr lang="en-US" smtClean="0">
                                      <a:solidFill>
                                        <a:srgbClr val="FFFF00"/>
                                      </a:solidFill>
                                      <a:latin typeface="Cambria Math" panose="02040503050406030204" pitchFamily="18" charset="0"/>
                                    </a:rPr>
                                    <m:t>t</m:t>
                                  </m:r>
                                </m:e>
                              </m:d>
                              <m:r>
                                <a:rPr lang="en-US" b="0" i="0" smtClean="0">
                                  <a:solidFill>
                                    <a:srgbClr val="FFFF00"/>
                                  </a:solidFill>
                                  <a:latin typeface="Cambria Math" panose="02040503050406030204" pitchFamily="18" charset="0"/>
                                </a:rPr>
                                <m:t>]</m:t>
                              </m:r>
                            </m:e>
                          </m:nary>
                        </m:num>
                        <m:den>
                          <m:r>
                            <m:rPr>
                              <m:sty m:val="p"/>
                            </m:rPr>
                            <a:rPr lang="en-US">
                              <a:solidFill>
                                <a:srgbClr val="FFFF00"/>
                              </a:solidFill>
                              <a:latin typeface="Cambria Math" panose="02040503050406030204" pitchFamily="18" charset="0"/>
                            </a:rPr>
                            <m:t>MV</m:t>
                          </m:r>
                          <m:r>
                            <a:rPr lang="en-US">
                              <a:solidFill>
                                <a:srgbClr val="FFFF00"/>
                              </a:solidFill>
                              <a:latin typeface="Cambria Math" panose="02040503050406030204" pitchFamily="18" charset="0"/>
                            </a:rPr>
                            <m:t> . </m:t>
                          </m:r>
                          <m:sSup>
                            <m:sSupPr>
                              <m:ctrlPr>
                                <a:rPr lang="en-US" i="1">
                                  <a:solidFill>
                                    <a:srgbClr val="FFFF00"/>
                                  </a:solidFill>
                                  <a:latin typeface="Cambria Math" panose="02040503050406030204" pitchFamily="18" charset="0"/>
                                </a:rPr>
                              </m:ctrlPr>
                            </m:sSupPr>
                            <m:e>
                              <m:r>
                                <m:rPr>
                                  <m:sty m:val="p"/>
                                </m:rPr>
                                <a:rPr lang="en-US">
                                  <a:solidFill>
                                    <a:srgbClr val="FFFF00"/>
                                  </a:solidFill>
                                  <a:latin typeface="Cambria Math" panose="02040503050406030204" pitchFamily="18" charset="0"/>
                                </a:rPr>
                                <m:t>f</m:t>
                              </m:r>
                            </m:e>
                            <m:sup>
                              <m:r>
                                <a:rPr lang="en-US">
                                  <a:solidFill>
                                    <a:srgbClr val="FFFF00"/>
                                  </a:solidFill>
                                  <a:latin typeface="Cambria Math" panose="02040503050406030204" pitchFamily="18" charset="0"/>
                                </a:rPr>
                                <m:t>2</m:t>
                              </m:r>
                            </m:sup>
                          </m:sSup>
                        </m:den>
                      </m:f>
                    </m:oMath>
                  </m:oMathPara>
                </a14:m>
                <a:endParaRPr lang="en-US" dirty="0"/>
              </a:p>
              <a:p>
                <a:r>
                  <a:rPr lang="en-US" dirty="0"/>
                  <a:t>Where </a:t>
                </a:r>
                <a14:m>
                  <m:oMath xmlns:m="http://schemas.openxmlformats.org/officeDocument/2006/math">
                    <m:r>
                      <m:rPr>
                        <m:sty m:val="p"/>
                      </m:rPr>
                      <a:rPr lang="en-US">
                        <a:latin typeface="Cambria Math" panose="02040503050406030204" pitchFamily="18" charset="0"/>
                      </a:rPr>
                      <m:t>y</m:t>
                    </m:r>
                  </m:oMath>
                </a14:m>
                <a:r>
                  <a:rPr lang="en-US" i="1" dirty="0"/>
                  <a:t> </a:t>
                </a:r>
                <a:r>
                  <a:rPr lang="en-US" dirty="0"/>
                  <a:t>is the periodic yield, t is the time period, CF is the cash flow payment or the coupon payment, n is the number is periods, and</a:t>
                </a:r>
                <a14:m>
                  <m:oMath xmlns:m="http://schemas.openxmlformats.org/officeDocument/2006/math">
                    <m:r>
                      <a:rPr lang="en-US" i="1">
                        <a:latin typeface="Cambria Math" panose="02040503050406030204" pitchFamily="18" charset="0"/>
                      </a:rPr>
                      <m:t> </m:t>
                    </m:r>
                    <m:r>
                      <a:rPr lang="en-US" i="1">
                        <a:latin typeface="Cambria Math" panose="02040503050406030204" pitchFamily="18" charset="0"/>
                      </a:rPr>
                      <m:t>𝑓</m:t>
                    </m:r>
                  </m:oMath>
                </a14:m>
                <a:r>
                  <a:rPr lang="en-US" i="1" dirty="0"/>
                  <a:t> </a:t>
                </a:r>
                <a:r>
                  <a:rPr lang="en-US" dirty="0"/>
                  <a:t>is the frequency of payments per year.</a:t>
                </a:r>
              </a:p>
            </p:txBody>
          </p:sp>
        </mc:Choice>
        <mc:Fallback xmlns="">
          <p:sp>
            <p:nvSpPr>
              <p:cNvPr id="3" name="Content Placeholder 2">
                <a:extLst>
                  <a:ext uri="{FF2B5EF4-FFF2-40B4-BE49-F238E27FC236}">
                    <a16:creationId xmlns:a16="http://schemas.microsoft.com/office/drawing/2014/main" id="{0722497A-C4F7-40FC-9A1E-ECB0CA9A5116}"/>
                  </a:ext>
                </a:extLst>
              </p:cNvPr>
              <p:cNvSpPr>
                <a:spLocks noGrp="1" noRot="1" noChangeAspect="1" noMove="1" noResize="1" noEditPoints="1" noAdjustHandles="1" noChangeArrowheads="1" noChangeShapeType="1" noTextEdit="1"/>
              </p:cNvSpPr>
              <p:nvPr>
                <p:ph idx="1"/>
              </p:nvPr>
            </p:nvSpPr>
            <p:spPr>
              <a:xfrm>
                <a:off x="379412" y="914400"/>
                <a:ext cx="11582400" cy="5791200"/>
              </a:xfrm>
              <a:blipFill>
                <a:blip r:embed="rId2"/>
                <a:stretch>
                  <a:fillRect l="-789" t="-1474" r="-684"/>
                </a:stretch>
              </a:blipFill>
            </p:spPr>
            <p:txBody>
              <a:bodyPr/>
              <a:lstStyle/>
              <a:p>
                <a:r>
                  <a:rPr lang="en-US">
                    <a:noFill/>
                  </a:rPr>
                  <a:t> </a:t>
                </a:r>
              </a:p>
            </p:txBody>
          </p:sp>
        </mc:Fallback>
      </mc:AlternateContent>
    </p:spTree>
    <p:extLst>
      <p:ext uri="{BB962C8B-B14F-4D97-AF65-F5344CB8AC3E}">
        <p14:creationId xmlns:p14="http://schemas.microsoft.com/office/powerpoint/2010/main" val="1423856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D7861-2538-491E-B0C3-77BBEBCD1934}"/>
              </a:ext>
            </a:extLst>
          </p:cNvPr>
          <p:cNvSpPr>
            <a:spLocks noGrp="1"/>
          </p:cNvSpPr>
          <p:nvPr>
            <p:ph type="title"/>
          </p:nvPr>
        </p:nvSpPr>
        <p:spPr>
          <a:xfrm>
            <a:off x="227012" y="228599"/>
            <a:ext cx="9144001" cy="609600"/>
          </a:xfrm>
        </p:spPr>
        <p:txBody>
          <a:bodyPr anchor="b">
            <a:normAutofit/>
          </a:bodyPr>
          <a:lstStyle/>
          <a:p>
            <a:r>
              <a:rPr lang="en-US" dirty="0"/>
              <a:t>Calculating Price, Duration and Convexity</a:t>
            </a:r>
          </a:p>
        </p:txBody>
      </p:sp>
      <p:pic>
        <p:nvPicPr>
          <p:cNvPr id="9" name="Content Placeholder 8">
            <a:extLst>
              <a:ext uri="{FF2B5EF4-FFF2-40B4-BE49-F238E27FC236}">
                <a16:creationId xmlns:a16="http://schemas.microsoft.com/office/drawing/2014/main" id="{6FAF9000-D07A-1A8B-D42C-2E1606D0FFF8}"/>
              </a:ext>
            </a:extLst>
          </p:cNvPr>
          <p:cNvPicPr>
            <a:picLocks noGrp="1" noChangeAspect="1"/>
          </p:cNvPicPr>
          <p:nvPr>
            <p:ph idx="1"/>
          </p:nvPr>
        </p:nvPicPr>
        <p:blipFill>
          <a:blip r:embed="rId2"/>
          <a:stretch>
            <a:fillRect/>
          </a:stretch>
        </p:blipFill>
        <p:spPr>
          <a:xfrm>
            <a:off x="455612" y="990600"/>
            <a:ext cx="8382000" cy="5530980"/>
          </a:xfrm>
          <a:prstGeom prst="rect">
            <a:avLst/>
          </a:prstGeom>
          <a:solidFill>
            <a:schemeClr val="tx1"/>
          </a:solidFill>
        </p:spPr>
      </p:pic>
    </p:spTree>
    <p:extLst>
      <p:ext uri="{BB962C8B-B14F-4D97-AF65-F5344CB8AC3E}">
        <p14:creationId xmlns:p14="http://schemas.microsoft.com/office/powerpoint/2010/main" val="1066292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17057" y="381000"/>
            <a:ext cx="4038600" cy="1143000"/>
          </a:xfrm>
        </p:spPr>
        <p:txBody>
          <a:bodyPr anchor="b">
            <a:normAutofit/>
          </a:bodyPr>
          <a:lstStyle/>
          <a:p>
            <a:r>
              <a:rPr lang="en-US" b="1" dirty="0"/>
              <a:t>Raising / Issuing Corporate Bonds</a:t>
            </a:r>
          </a:p>
        </p:txBody>
      </p:sp>
      <p:sp>
        <p:nvSpPr>
          <p:cNvPr id="14" name="Content Placeholder 13"/>
          <p:cNvSpPr>
            <a:spLocks noGrp="1"/>
          </p:cNvSpPr>
          <p:nvPr>
            <p:ph type="body" sz="half" idx="2"/>
          </p:nvPr>
        </p:nvSpPr>
        <p:spPr>
          <a:xfrm>
            <a:off x="760412" y="1905000"/>
            <a:ext cx="4176576" cy="1600200"/>
          </a:xfrm>
        </p:spPr>
        <p:txBody>
          <a:bodyPr>
            <a:normAutofit/>
          </a:bodyPr>
          <a:lstStyle/>
          <a:p>
            <a:r>
              <a:rPr lang="en-US" sz="1500" b="1" dirty="0"/>
              <a:t>The companies issuing bonds in the public markets are required by the Securities and Exchange Commission (SEC) to be independently rated by at least two rating agencies before they are issued Secured Bonds</a:t>
            </a:r>
          </a:p>
          <a:p>
            <a:pPr lvl="1"/>
            <a:endParaRPr lang="en-US" sz="1500" b="1" dirty="0"/>
          </a:p>
        </p:txBody>
      </p:sp>
      <p:pic>
        <p:nvPicPr>
          <p:cNvPr id="2" name="Picture 1">
            <a:extLst>
              <a:ext uri="{FF2B5EF4-FFF2-40B4-BE49-F238E27FC236}">
                <a16:creationId xmlns:a16="http://schemas.microsoft.com/office/drawing/2014/main" id="{0BB95E32-9A4D-49D7-8483-269DA104CADB}"/>
              </a:ext>
            </a:extLst>
          </p:cNvPr>
          <p:cNvPicPr>
            <a:picLocks noChangeAspect="1"/>
          </p:cNvPicPr>
          <p:nvPr/>
        </p:nvPicPr>
        <p:blipFill>
          <a:blip r:embed="rId2"/>
          <a:stretch>
            <a:fillRect/>
          </a:stretch>
        </p:blipFill>
        <p:spPr>
          <a:xfrm>
            <a:off x="5713412" y="685800"/>
            <a:ext cx="5257800" cy="5791200"/>
          </a:xfrm>
          <a:prstGeom prst="rect">
            <a:avLst/>
          </a:prstGeom>
          <a:solidFill>
            <a:schemeClr val="tx1"/>
          </a:solidFill>
        </p:spPr>
      </p:pic>
    </p:spTree>
    <p:extLst>
      <p:ext uri="{BB962C8B-B14F-4D97-AF65-F5344CB8AC3E}">
        <p14:creationId xmlns:p14="http://schemas.microsoft.com/office/powerpoint/2010/main" val="1989406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lstStyle/>
          <a:p>
            <a:r>
              <a:rPr lang="en-US" b="1" dirty="0"/>
              <a:t>Secondary Bond Markets: An Overview</a:t>
            </a:r>
          </a:p>
        </p:txBody>
      </p:sp>
      <p:sp>
        <p:nvSpPr>
          <p:cNvPr id="14" name="Content Placeholder 13"/>
          <p:cNvSpPr>
            <a:spLocks noGrp="1"/>
          </p:cNvSpPr>
          <p:nvPr>
            <p:ph idx="1"/>
          </p:nvPr>
        </p:nvSpPr>
        <p:spPr>
          <a:xfrm>
            <a:off x="1217612" y="1219201"/>
            <a:ext cx="9829799" cy="4800600"/>
          </a:xfrm>
        </p:spPr>
        <p:txBody>
          <a:bodyPr>
            <a:normAutofit/>
          </a:bodyPr>
          <a:lstStyle/>
          <a:p>
            <a:r>
              <a:rPr lang="en-US" dirty="0"/>
              <a:t>The secondary market for publicly traded bonds takes place in over-the-counter transactions. </a:t>
            </a:r>
          </a:p>
          <a:p>
            <a:r>
              <a:rPr lang="en-US" dirty="0"/>
              <a:t>Bonds need to register with the SEC and report all secondary trading activities in a centralized reporting platform called TRACE (trade reporting and compliance engine). </a:t>
            </a:r>
          </a:p>
          <a:p>
            <a:r>
              <a:rPr lang="en-US" dirty="0"/>
              <a:t>The bonds are rated, as required by the SEC, by two independent rating agencies before they are issued. As a precaution, they continue to be monitored for upgrades or downgrades. The rating that is assigned to the bond security is an estimation on the probability of default. </a:t>
            </a:r>
          </a:p>
          <a:p>
            <a:r>
              <a:rPr lang="en-US" dirty="0"/>
              <a:t>Bonds are basically traded in two separate markets: investment grade and non-investment grade (high yield). </a:t>
            </a:r>
          </a:p>
          <a:p>
            <a:endParaRPr lang="en-US" dirty="0"/>
          </a:p>
        </p:txBody>
      </p:sp>
    </p:spTree>
    <p:extLst>
      <p:ext uri="{BB962C8B-B14F-4D97-AF65-F5344CB8AC3E}">
        <p14:creationId xmlns:p14="http://schemas.microsoft.com/office/powerpoint/2010/main" val="2696740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4D850-6499-4624-A04B-3BC573ABDFDE}"/>
              </a:ext>
            </a:extLst>
          </p:cNvPr>
          <p:cNvSpPr>
            <a:spLocks noGrp="1"/>
          </p:cNvSpPr>
          <p:nvPr>
            <p:ph type="title"/>
          </p:nvPr>
        </p:nvSpPr>
        <p:spPr>
          <a:xfrm>
            <a:off x="1522413" y="838200"/>
            <a:ext cx="9144001" cy="762000"/>
          </a:xfrm>
        </p:spPr>
        <p:txBody>
          <a:bodyPr/>
          <a:lstStyle/>
          <a:p>
            <a:r>
              <a:rPr lang="en-US" dirty="0"/>
              <a:t>Corporate Bond Money Terms Revisited</a:t>
            </a:r>
          </a:p>
        </p:txBody>
      </p:sp>
      <p:sp>
        <p:nvSpPr>
          <p:cNvPr id="3" name="Content Placeholder 2">
            <a:extLst>
              <a:ext uri="{FF2B5EF4-FFF2-40B4-BE49-F238E27FC236}">
                <a16:creationId xmlns:a16="http://schemas.microsoft.com/office/drawing/2014/main" id="{35BAE183-D4BD-40DA-BE31-91F688346A1F}"/>
              </a:ext>
            </a:extLst>
          </p:cNvPr>
          <p:cNvSpPr>
            <a:spLocks noGrp="1"/>
          </p:cNvSpPr>
          <p:nvPr>
            <p:ph idx="1"/>
          </p:nvPr>
        </p:nvSpPr>
        <p:spPr/>
        <p:txBody>
          <a:bodyPr/>
          <a:lstStyle/>
          <a:p>
            <a:r>
              <a:rPr lang="en-US" dirty="0"/>
              <a:t>Amount (Book Value Vs Market Value and other prices)</a:t>
            </a:r>
          </a:p>
          <a:p>
            <a:r>
              <a:rPr lang="en-US" dirty="0"/>
              <a:t>Interest Rate (Coupon Rate Vs Yield)</a:t>
            </a:r>
          </a:p>
          <a:p>
            <a:r>
              <a:rPr lang="en-US" dirty="0"/>
              <a:t>Maturity (Term of the bonds in years)</a:t>
            </a:r>
          </a:p>
          <a:p>
            <a:r>
              <a:rPr lang="en-US" dirty="0"/>
              <a:t>Payment (Coupon Payments and Redemption Price)</a:t>
            </a:r>
          </a:p>
        </p:txBody>
      </p:sp>
    </p:spTree>
    <p:extLst>
      <p:ext uri="{BB962C8B-B14F-4D97-AF65-F5344CB8AC3E}">
        <p14:creationId xmlns:p14="http://schemas.microsoft.com/office/powerpoint/2010/main" val="126821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27112" y="1213366"/>
            <a:ext cx="10134600" cy="762000"/>
          </a:xfrm>
        </p:spPr>
        <p:txBody>
          <a:bodyPr>
            <a:normAutofit/>
          </a:bodyPr>
          <a:lstStyle/>
          <a:p>
            <a:r>
              <a:rPr lang="en-US" dirty="0"/>
              <a:t>Bond Value / Prices Concepts</a:t>
            </a:r>
            <a:endParaRPr lang="en-US" b="1" dirty="0"/>
          </a:p>
        </p:txBody>
      </p:sp>
      <p:sp>
        <p:nvSpPr>
          <p:cNvPr id="14" name="Content Placeholder 13"/>
          <p:cNvSpPr>
            <a:spLocks noGrp="1"/>
          </p:cNvSpPr>
          <p:nvPr>
            <p:ph idx="1"/>
          </p:nvPr>
        </p:nvSpPr>
        <p:spPr>
          <a:xfrm>
            <a:off x="836612" y="2438400"/>
            <a:ext cx="10820400" cy="3810000"/>
          </a:xfrm>
        </p:spPr>
        <p:txBody>
          <a:bodyPr>
            <a:normAutofit/>
          </a:bodyPr>
          <a:lstStyle/>
          <a:p>
            <a:r>
              <a:rPr lang="en-US" b="1" dirty="0"/>
              <a:t>Face value (par value) – $1,000 or 100% of $1,000</a:t>
            </a:r>
          </a:p>
          <a:p>
            <a:r>
              <a:rPr lang="en-US" b="1" dirty="0"/>
              <a:t>Market value/market price (clean price) – Trading at  Discount, Premium, Par</a:t>
            </a:r>
          </a:p>
          <a:p>
            <a:r>
              <a:rPr lang="en-US" b="1" dirty="0"/>
              <a:t>Invoice Price (Dirty Price)</a:t>
            </a:r>
          </a:p>
          <a:p>
            <a:r>
              <a:rPr lang="en-US" b="1" dirty="0"/>
              <a:t>Redemption Price</a:t>
            </a:r>
          </a:p>
          <a:p>
            <a:r>
              <a:rPr lang="en-US" b="1" dirty="0"/>
              <a:t>Call Price</a:t>
            </a:r>
          </a:p>
          <a:p>
            <a:r>
              <a:rPr lang="en-US" b="1" dirty="0"/>
              <a:t>Original Issued Discount</a:t>
            </a:r>
          </a:p>
          <a:p>
            <a:endParaRPr lang="en-US" b="1" dirty="0"/>
          </a:p>
        </p:txBody>
      </p:sp>
      <p:sp>
        <p:nvSpPr>
          <p:cNvPr id="4" name="TextBox 3">
            <a:extLst>
              <a:ext uri="{FF2B5EF4-FFF2-40B4-BE49-F238E27FC236}">
                <a16:creationId xmlns:a16="http://schemas.microsoft.com/office/drawing/2014/main" id="{35F2DD39-0196-42C9-8BF6-E4A212288B46}"/>
              </a:ext>
            </a:extLst>
          </p:cNvPr>
          <p:cNvSpPr txBox="1"/>
          <p:nvPr/>
        </p:nvSpPr>
        <p:spPr>
          <a:xfrm>
            <a:off x="760412" y="427851"/>
            <a:ext cx="3200400" cy="584775"/>
          </a:xfrm>
          <a:prstGeom prst="rect">
            <a:avLst/>
          </a:prstGeom>
          <a:noFill/>
        </p:spPr>
        <p:txBody>
          <a:bodyPr wrap="square" rtlCol="0">
            <a:spAutoFit/>
          </a:bodyPr>
          <a:lstStyle/>
          <a:p>
            <a:r>
              <a:rPr lang="en-US" sz="3200" dirty="0">
                <a:solidFill>
                  <a:srgbClr val="FFFF00"/>
                </a:solidFill>
              </a:rPr>
              <a:t>1. AMOUNT</a:t>
            </a:r>
          </a:p>
        </p:txBody>
      </p:sp>
    </p:spTree>
    <p:extLst>
      <p:ext uri="{BB962C8B-B14F-4D97-AF65-F5344CB8AC3E}">
        <p14:creationId xmlns:p14="http://schemas.microsoft.com/office/powerpoint/2010/main" val="287844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31812" y="10886"/>
            <a:ext cx="9144001" cy="762000"/>
          </a:xfrm>
        </p:spPr>
        <p:txBody>
          <a:bodyPr>
            <a:normAutofit/>
          </a:bodyPr>
          <a:lstStyle/>
          <a:p>
            <a:r>
              <a:rPr lang="en-US" b="1" dirty="0"/>
              <a:t>Market Value </a:t>
            </a:r>
          </a:p>
        </p:txBody>
      </p:sp>
      <mc:AlternateContent xmlns:mc="http://schemas.openxmlformats.org/markup-compatibility/2006" xmlns:a14="http://schemas.microsoft.com/office/drawing/2010/main">
        <mc:Choice Requires="a14">
          <p:sp>
            <p:nvSpPr>
              <p:cNvPr id="14" name="Content Placeholder 13"/>
              <p:cNvSpPr>
                <a:spLocks noGrp="1"/>
              </p:cNvSpPr>
              <p:nvPr>
                <p:ph idx="1"/>
              </p:nvPr>
            </p:nvSpPr>
            <p:spPr>
              <a:xfrm>
                <a:off x="227012" y="838200"/>
                <a:ext cx="11582400" cy="5791200"/>
              </a:xfrm>
            </p:spPr>
            <p:txBody>
              <a:bodyPr>
                <a:normAutofit fontScale="92500"/>
              </a:bodyPr>
              <a:lstStyle/>
              <a:p>
                <a:pPr lvl="1"/>
                <a:r>
                  <a:rPr lang="en-US" b="1" dirty="0"/>
                  <a:t>Secondary pricing starts on the day of issuance until the bonds are refinanced. When they say that the market price of a bond is trading at either a discount, at par, or at a premium, it indicates the bond can be bought below a percentage of $1,000, at $1,000, or above $1,000 per bond, respectively.</a:t>
                </a:r>
              </a:p>
              <a:p>
                <a:pPr lvl="1"/>
                <a:r>
                  <a:rPr lang="en-US" b="1" dirty="0"/>
                  <a:t>For example, a bond that is trading at 98 means that you can trade it in the secondary market at 98% of a $1,000 or $980. This bond is considered to be trading at a discount. If a bond is trading at 103, then the secondary market value is 103% of $1,000, or $1,030 market price – trading at a premium.</a:t>
                </a:r>
              </a:p>
              <a:p>
                <a:pPr lvl="1"/>
                <a:r>
                  <a:rPr lang="en-US" dirty="0">
                    <a:solidFill>
                      <a:srgbClr val="FF0000"/>
                    </a:solidFill>
                  </a:rPr>
                  <a:t>FORMULA: </a:t>
                </a:r>
                <a14:m>
                  <m:oMath xmlns:m="http://schemas.openxmlformats.org/officeDocument/2006/math">
                    <m:r>
                      <m:rPr>
                        <m:sty m:val="p"/>
                      </m:rPr>
                      <a:rPr lang="en-US">
                        <a:solidFill>
                          <a:srgbClr val="FF0000"/>
                        </a:solidFill>
                        <a:latin typeface="Cambria Math" panose="02040503050406030204" pitchFamily="18" charset="0"/>
                      </a:rPr>
                      <m:t>MV</m:t>
                    </m:r>
                    <m:r>
                      <a:rPr lang="en-US">
                        <a:solidFill>
                          <a:srgbClr val="FF0000"/>
                        </a:solidFill>
                        <a:latin typeface="Cambria Math" panose="02040503050406030204" pitchFamily="18" charset="0"/>
                      </a:rPr>
                      <m:t>=</m:t>
                    </m:r>
                    <m:nary>
                      <m:naryPr>
                        <m:chr m:val="∑"/>
                        <m:limLoc m:val="undOvr"/>
                        <m:ctrlPr>
                          <a:rPr lang="en-US" i="1">
                            <a:solidFill>
                              <a:srgbClr val="FF0000"/>
                            </a:solidFill>
                            <a:latin typeface="Cambria Math" panose="02040503050406030204" pitchFamily="18" charset="0"/>
                          </a:rPr>
                        </m:ctrlPr>
                      </m:naryPr>
                      <m:sub>
                        <m:r>
                          <a:rPr lang="en-US">
                            <a:solidFill>
                              <a:srgbClr val="FF0000"/>
                            </a:solidFill>
                            <a:latin typeface="Cambria Math" panose="02040503050406030204" pitchFamily="18" charset="0"/>
                          </a:rPr>
                          <m:t>1</m:t>
                        </m:r>
                      </m:sub>
                      <m:sup>
                        <m:r>
                          <m:rPr>
                            <m:sty m:val="p"/>
                          </m:rPr>
                          <a:rPr lang="en-US">
                            <a:solidFill>
                              <a:srgbClr val="FF0000"/>
                            </a:solidFill>
                            <a:latin typeface="Cambria Math" panose="02040503050406030204" pitchFamily="18" charset="0"/>
                          </a:rPr>
                          <m:t>n</m:t>
                        </m:r>
                      </m:sup>
                      <m:e>
                        <m:f>
                          <m:fPr>
                            <m:ctrlPr>
                              <a:rPr lang="en-US" i="1">
                                <a:solidFill>
                                  <a:srgbClr val="FF0000"/>
                                </a:solidFill>
                                <a:latin typeface="Cambria Math" panose="02040503050406030204" pitchFamily="18" charset="0"/>
                              </a:rPr>
                            </m:ctrlPr>
                          </m:fPr>
                          <m:num>
                            <m:r>
                              <m:rPr>
                                <m:sty m:val="p"/>
                              </m:rPr>
                              <a:rPr lang="en-US">
                                <a:solidFill>
                                  <a:srgbClr val="FF0000"/>
                                </a:solidFill>
                                <a:latin typeface="Cambria Math" panose="02040503050406030204" pitchFamily="18" charset="0"/>
                              </a:rPr>
                              <m:t>CP</m:t>
                            </m:r>
                          </m:num>
                          <m:den>
                            <m:sSup>
                              <m:sSupPr>
                                <m:ctrlPr>
                                  <a:rPr lang="en-US" i="1">
                                    <a:solidFill>
                                      <a:srgbClr val="FF0000"/>
                                    </a:solidFill>
                                    <a:latin typeface="Cambria Math" panose="02040503050406030204" pitchFamily="18" charset="0"/>
                                  </a:rPr>
                                </m:ctrlPr>
                              </m:sSupPr>
                              <m:e>
                                <m:r>
                                  <a:rPr lang="en-US">
                                    <a:solidFill>
                                      <a:srgbClr val="FF0000"/>
                                    </a:solidFill>
                                    <a:latin typeface="Cambria Math" panose="02040503050406030204" pitchFamily="18" charset="0"/>
                                  </a:rPr>
                                  <m:t>(1+</m:t>
                                </m:r>
                                <m:r>
                                  <m:rPr>
                                    <m:sty m:val="p"/>
                                  </m:rPr>
                                  <a:rPr lang="en-US">
                                    <a:solidFill>
                                      <a:srgbClr val="FF0000"/>
                                    </a:solidFill>
                                    <a:latin typeface="Cambria Math" panose="02040503050406030204" pitchFamily="18" charset="0"/>
                                  </a:rPr>
                                  <m:t>YTM</m:t>
                                </m:r>
                                <m:r>
                                  <a:rPr lang="en-US">
                                    <a:solidFill>
                                      <a:srgbClr val="FF0000"/>
                                    </a:solidFill>
                                    <a:latin typeface="Cambria Math" panose="02040503050406030204" pitchFamily="18" charset="0"/>
                                  </a:rPr>
                                  <m:t>)</m:t>
                                </m:r>
                              </m:e>
                              <m:sup>
                                <m:r>
                                  <m:rPr>
                                    <m:sty m:val="p"/>
                                  </m:rPr>
                                  <a:rPr lang="en-US">
                                    <a:solidFill>
                                      <a:srgbClr val="FF0000"/>
                                    </a:solidFill>
                                    <a:latin typeface="Cambria Math" panose="02040503050406030204" pitchFamily="18" charset="0"/>
                                  </a:rPr>
                                  <m:t>n</m:t>
                                </m:r>
                              </m:sup>
                            </m:sSup>
                          </m:den>
                        </m:f>
                      </m:e>
                    </m:nary>
                    <m:r>
                      <a:rPr lang="en-US">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a:solidFill>
                              <a:srgbClr val="FF0000"/>
                            </a:solidFill>
                            <a:latin typeface="Cambria Math" panose="02040503050406030204" pitchFamily="18" charset="0"/>
                          </a:rPr>
                          <m:t>$1,000</m:t>
                        </m:r>
                      </m:num>
                      <m:den>
                        <m:sSup>
                          <m:sSupPr>
                            <m:ctrlPr>
                              <a:rPr lang="en-US" i="1">
                                <a:solidFill>
                                  <a:srgbClr val="FF0000"/>
                                </a:solidFill>
                                <a:latin typeface="Cambria Math" panose="02040503050406030204" pitchFamily="18" charset="0"/>
                              </a:rPr>
                            </m:ctrlPr>
                          </m:sSupPr>
                          <m:e>
                            <m:r>
                              <a:rPr lang="en-US">
                                <a:solidFill>
                                  <a:srgbClr val="FF0000"/>
                                </a:solidFill>
                                <a:latin typeface="Cambria Math" panose="02040503050406030204" pitchFamily="18" charset="0"/>
                              </a:rPr>
                              <m:t>(1+</m:t>
                            </m:r>
                            <m:r>
                              <m:rPr>
                                <m:sty m:val="p"/>
                              </m:rPr>
                              <a:rPr lang="en-US">
                                <a:solidFill>
                                  <a:srgbClr val="FF0000"/>
                                </a:solidFill>
                                <a:latin typeface="Cambria Math" panose="02040503050406030204" pitchFamily="18" charset="0"/>
                              </a:rPr>
                              <m:t>YTM</m:t>
                            </m:r>
                            <m:r>
                              <a:rPr lang="en-US">
                                <a:solidFill>
                                  <a:srgbClr val="FF0000"/>
                                </a:solidFill>
                                <a:latin typeface="Cambria Math" panose="02040503050406030204" pitchFamily="18" charset="0"/>
                              </a:rPr>
                              <m:t>)</m:t>
                            </m:r>
                          </m:e>
                          <m:sup>
                            <m:r>
                              <m:rPr>
                                <m:sty m:val="p"/>
                              </m:rPr>
                              <a:rPr lang="en-US">
                                <a:solidFill>
                                  <a:srgbClr val="FF0000"/>
                                </a:solidFill>
                                <a:latin typeface="Cambria Math" panose="02040503050406030204" pitchFamily="18" charset="0"/>
                              </a:rPr>
                              <m:t>n</m:t>
                            </m:r>
                          </m:sup>
                        </m:sSup>
                      </m:den>
                    </m:f>
                  </m:oMath>
                </a14:m>
                <a:r>
                  <a:rPr lang="en-US" i="1" dirty="0">
                    <a:solidFill>
                      <a:srgbClr val="FF0000"/>
                    </a:solidFill>
                  </a:rPr>
                  <a:t> </a:t>
                </a:r>
                <a:endParaRPr lang="en-US" dirty="0">
                  <a:solidFill>
                    <a:srgbClr val="FF0000"/>
                  </a:solidFill>
                </a:endParaRPr>
              </a:p>
              <a:p>
                <a:pPr lvl="1"/>
                <a:r>
                  <a:rPr lang="en-US" dirty="0">
                    <a:solidFill>
                      <a:srgbClr val="FF0000"/>
                    </a:solidFill>
                  </a:rPr>
                  <a:t> MV/10 = MP</a:t>
                </a:r>
              </a:p>
              <a:p>
                <a:pPr lvl="1"/>
                <a:endParaRPr lang="en-US" dirty="0"/>
              </a:p>
              <a:p>
                <a:pPr lvl="1"/>
                <a:r>
                  <a:rPr lang="en-US" b="1" u="sng" dirty="0">
                    <a:solidFill>
                      <a:srgbClr val="FFFF00"/>
                    </a:solidFill>
                  </a:rPr>
                  <a:t>EXAMPLE:</a:t>
                </a:r>
              </a:p>
              <a:p>
                <a:pPr lvl="2"/>
                <a:r>
                  <a:rPr lang="en-US" dirty="0">
                    <a:solidFill>
                      <a:srgbClr val="FFFF00"/>
                    </a:solidFill>
                  </a:rPr>
                  <a:t>A 5-year Corporate Bond with a 4.5% annual coupon paid every six months (semi-annual ) is yielding 4.74%. Find the Market Value of each bond. Also find the market price (% of Par) – 5 years with semi-annual payments=10 payments.</a:t>
                </a:r>
              </a:p>
              <a:p>
                <a:pPr lvl="2"/>
                <a:endParaRPr lang="en-US" dirty="0">
                  <a:solidFill>
                    <a:srgbClr val="FFFF00"/>
                  </a:solidFill>
                </a:endParaRPr>
              </a:p>
              <a:p>
                <a:pPr marL="682625" lvl="3" indent="0">
                  <a:buNone/>
                </a:pPr>
                <a14:m>
                  <m:oMathPara xmlns:m="http://schemas.openxmlformats.org/officeDocument/2006/math">
                    <m:oMathParaPr>
                      <m:jc m:val="centerGroup"/>
                    </m:oMathParaPr>
                    <m:oMath xmlns:m="http://schemas.openxmlformats.org/officeDocument/2006/math">
                      <m:r>
                        <m:rPr>
                          <m:sty m:val="p"/>
                        </m:rPr>
                        <a:rPr lang="en-US">
                          <a:solidFill>
                            <a:srgbClr val="FFFF00"/>
                          </a:solidFill>
                          <a:latin typeface="Cambria Math" panose="02040503050406030204" pitchFamily="18" charset="0"/>
                        </a:rPr>
                        <m:t>MV</m:t>
                      </m:r>
                      <m:r>
                        <a:rPr lang="en-US">
                          <a:solidFill>
                            <a:srgbClr val="FFFF00"/>
                          </a:solidFill>
                          <a:latin typeface="Cambria Math" panose="02040503050406030204" pitchFamily="18" charset="0"/>
                        </a:rPr>
                        <m:t>=</m:t>
                      </m:r>
                      <m:nary>
                        <m:naryPr>
                          <m:chr m:val="∑"/>
                          <m:limLoc m:val="undOvr"/>
                          <m:ctrlPr>
                            <a:rPr lang="en-US" i="1">
                              <a:solidFill>
                                <a:srgbClr val="FFFF00"/>
                              </a:solidFill>
                              <a:latin typeface="Cambria Math" panose="02040503050406030204" pitchFamily="18" charset="0"/>
                            </a:rPr>
                          </m:ctrlPr>
                        </m:naryPr>
                        <m:sub>
                          <m:r>
                            <a:rPr lang="en-US">
                              <a:solidFill>
                                <a:srgbClr val="FFFF00"/>
                              </a:solidFill>
                              <a:latin typeface="Cambria Math" panose="02040503050406030204" pitchFamily="18" charset="0"/>
                            </a:rPr>
                            <m:t>1</m:t>
                          </m:r>
                        </m:sub>
                        <m:sup>
                          <m:r>
                            <a:rPr lang="en-US">
                              <a:solidFill>
                                <a:srgbClr val="FFFF00"/>
                              </a:solidFill>
                              <a:latin typeface="Cambria Math" panose="02040503050406030204" pitchFamily="18" charset="0"/>
                            </a:rPr>
                            <m:t>10</m:t>
                          </m:r>
                        </m:sup>
                        <m:e>
                          <m:f>
                            <m:fPr>
                              <m:ctrlPr>
                                <a:rPr lang="en-US" i="1">
                                  <a:solidFill>
                                    <a:srgbClr val="FFFF00"/>
                                  </a:solidFill>
                                  <a:latin typeface="Cambria Math" panose="02040503050406030204" pitchFamily="18" charset="0"/>
                                </a:rPr>
                              </m:ctrlPr>
                            </m:fPr>
                            <m:num>
                              <m:r>
                                <a:rPr lang="en-US">
                                  <a:solidFill>
                                    <a:srgbClr val="FFFF00"/>
                                  </a:solidFill>
                                  <a:latin typeface="Cambria Math" panose="02040503050406030204" pitchFamily="18" charset="0"/>
                                </a:rPr>
                                <m:t>21.25</m:t>
                              </m:r>
                            </m:num>
                            <m:den>
                              <m:sSup>
                                <m:sSupPr>
                                  <m:ctrlPr>
                                    <a:rPr lang="en-US" i="1">
                                      <a:solidFill>
                                        <a:srgbClr val="FFFF00"/>
                                      </a:solidFill>
                                      <a:latin typeface="Cambria Math" panose="02040503050406030204" pitchFamily="18" charset="0"/>
                                    </a:rPr>
                                  </m:ctrlPr>
                                </m:sSupPr>
                                <m:e>
                                  <m:r>
                                    <a:rPr lang="en-US">
                                      <a:solidFill>
                                        <a:srgbClr val="FFFF00"/>
                                      </a:solidFill>
                                      <a:latin typeface="Cambria Math" panose="02040503050406030204" pitchFamily="18" charset="0"/>
                                    </a:rPr>
                                    <m:t>(1+0.0474/2)</m:t>
                                  </m:r>
                                </m:e>
                                <m:sup>
                                  <m:r>
                                    <a:rPr lang="en-US">
                                      <a:solidFill>
                                        <a:srgbClr val="FFFF00"/>
                                      </a:solidFill>
                                      <a:latin typeface="Cambria Math" panose="02040503050406030204" pitchFamily="18" charset="0"/>
                                    </a:rPr>
                                    <m:t>10</m:t>
                                  </m:r>
                                </m:sup>
                              </m:sSup>
                            </m:den>
                          </m:f>
                        </m:e>
                      </m:nary>
                      <m:r>
                        <a:rPr lang="en-US">
                          <a:solidFill>
                            <a:srgbClr val="FFFF00"/>
                          </a:solidFill>
                          <a:latin typeface="Cambria Math" panose="02040503050406030204" pitchFamily="18" charset="0"/>
                        </a:rPr>
                        <m:t>+ </m:t>
                      </m:r>
                      <m:f>
                        <m:fPr>
                          <m:ctrlPr>
                            <a:rPr lang="en-US" i="1">
                              <a:solidFill>
                                <a:srgbClr val="FFFF00"/>
                              </a:solidFill>
                              <a:latin typeface="Cambria Math" panose="02040503050406030204" pitchFamily="18" charset="0"/>
                            </a:rPr>
                          </m:ctrlPr>
                        </m:fPr>
                        <m:num>
                          <m:r>
                            <a:rPr lang="en-US">
                              <a:solidFill>
                                <a:srgbClr val="FFFF00"/>
                              </a:solidFill>
                              <a:latin typeface="Cambria Math" panose="02040503050406030204" pitchFamily="18" charset="0"/>
                            </a:rPr>
                            <m:t>$1,000</m:t>
                          </m:r>
                        </m:num>
                        <m:den>
                          <m:sSup>
                            <m:sSupPr>
                              <m:ctrlPr>
                                <a:rPr lang="en-US" i="1">
                                  <a:solidFill>
                                    <a:srgbClr val="FFFF00"/>
                                  </a:solidFill>
                                  <a:latin typeface="Cambria Math" panose="02040503050406030204" pitchFamily="18" charset="0"/>
                                </a:rPr>
                              </m:ctrlPr>
                            </m:sSupPr>
                            <m:e>
                              <m:r>
                                <a:rPr lang="en-US">
                                  <a:solidFill>
                                    <a:srgbClr val="FFFF00"/>
                                  </a:solidFill>
                                  <a:latin typeface="Cambria Math" panose="02040503050406030204" pitchFamily="18" charset="0"/>
                                </a:rPr>
                                <m:t>(1+.0474</m:t>
                              </m:r>
                              <m:r>
                                <a:rPr lang="en-US" b="0" i="0" smtClean="0">
                                  <a:solidFill>
                                    <a:srgbClr val="FFFF00"/>
                                  </a:solidFill>
                                  <a:latin typeface="Cambria Math" panose="02040503050406030204" pitchFamily="18" charset="0"/>
                                </a:rPr>
                                <m:t>/2</m:t>
                              </m:r>
                              <m:r>
                                <a:rPr lang="en-US">
                                  <a:solidFill>
                                    <a:srgbClr val="FFFF00"/>
                                  </a:solidFill>
                                  <a:latin typeface="Cambria Math" panose="02040503050406030204" pitchFamily="18" charset="0"/>
                                </a:rPr>
                                <m:t>)</m:t>
                              </m:r>
                            </m:e>
                            <m:sup>
                              <m:r>
                                <a:rPr lang="en-US">
                                  <a:solidFill>
                                    <a:srgbClr val="FFFF00"/>
                                  </a:solidFill>
                                  <a:latin typeface="Cambria Math" panose="02040503050406030204" pitchFamily="18" charset="0"/>
                                </a:rPr>
                                <m:t>10</m:t>
                              </m:r>
                            </m:sup>
                          </m:sSup>
                        </m:den>
                      </m:f>
                      <m:r>
                        <a:rPr lang="en-US">
                          <a:solidFill>
                            <a:srgbClr val="FFFF00"/>
                          </a:solidFill>
                          <a:latin typeface="Cambria Math" panose="02040503050406030204" pitchFamily="18" charset="0"/>
                        </a:rPr>
                        <m:t>=170.42+807.99=978.41 </m:t>
                      </m:r>
                    </m:oMath>
                  </m:oMathPara>
                </a14:m>
                <a:endParaRPr lang="en-US" dirty="0">
                  <a:solidFill>
                    <a:srgbClr val="FFFF00"/>
                  </a:solidFill>
                </a:endParaRPr>
              </a:p>
              <a:p>
                <a:pPr marL="682625" lvl="3" indent="0">
                  <a:buNone/>
                </a:pPr>
                <a:endParaRPr lang="en-US" dirty="0">
                  <a:solidFill>
                    <a:srgbClr val="FFFF00"/>
                  </a:solidFill>
                </a:endParaRPr>
              </a:p>
              <a:p>
                <a:pPr marL="682625" lvl="3" indent="0">
                  <a:buNone/>
                </a:pPr>
                <a14:m>
                  <m:oMathPara xmlns:m="http://schemas.openxmlformats.org/officeDocument/2006/math">
                    <m:oMathParaPr>
                      <m:jc m:val="centerGroup"/>
                    </m:oMathParaPr>
                    <m:oMath xmlns:m="http://schemas.openxmlformats.org/officeDocument/2006/math">
                      <m:r>
                        <m:rPr>
                          <m:sty m:val="p"/>
                        </m:rPr>
                        <a:rPr lang="en-US">
                          <a:solidFill>
                            <a:srgbClr val="FFFF00"/>
                          </a:solidFill>
                          <a:latin typeface="Cambria Math" panose="02040503050406030204" pitchFamily="18" charset="0"/>
                        </a:rPr>
                        <m:t>MP</m:t>
                      </m:r>
                      <m:r>
                        <a:rPr lang="en-US">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r>
                            <a:rPr lang="en-US">
                              <a:solidFill>
                                <a:srgbClr val="FFFF00"/>
                              </a:solidFill>
                              <a:latin typeface="Cambria Math" panose="02040503050406030204" pitchFamily="18" charset="0"/>
                            </a:rPr>
                            <m:t>978.41</m:t>
                          </m:r>
                        </m:num>
                        <m:den>
                          <m:r>
                            <a:rPr lang="en-US">
                              <a:solidFill>
                                <a:srgbClr val="FFFF00"/>
                              </a:solidFill>
                              <a:latin typeface="Cambria Math" panose="02040503050406030204" pitchFamily="18" charset="0"/>
                            </a:rPr>
                            <m:t>10</m:t>
                          </m:r>
                        </m:den>
                      </m:f>
                      <m:r>
                        <a:rPr lang="en-US">
                          <a:solidFill>
                            <a:srgbClr val="FFFF00"/>
                          </a:solidFill>
                          <a:latin typeface="Cambria Math" panose="02040503050406030204" pitchFamily="18" charset="0"/>
                        </a:rPr>
                        <m:t>=97.841</m:t>
                      </m:r>
                    </m:oMath>
                  </m:oMathPara>
                </a14:m>
                <a:endParaRPr lang="en-US" dirty="0">
                  <a:solidFill>
                    <a:srgbClr val="FFFF00"/>
                  </a:solidFill>
                </a:endParaRPr>
              </a:p>
              <a:p>
                <a:pPr lvl="1"/>
                <a:endParaRPr lang="en-US" dirty="0"/>
              </a:p>
              <a:p>
                <a:endParaRPr lang="en-US" b="1" dirty="0"/>
              </a:p>
            </p:txBody>
          </p:sp>
        </mc:Choice>
        <mc:Fallback xmlns="">
          <p:sp>
            <p:nvSpPr>
              <p:cNvPr id="14" name="Content Placeholder 13"/>
              <p:cNvSpPr>
                <a:spLocks noGrp="1" noRot="1" noChangeAspect="1" noMove="1" noResize="1" noEditPoints="1" noAdjustHandles="1" noChangeArrowheads="1" noChangeShapeType="1" noTextEdit="1"/>
              </p:cNvSpPr>
              <p:nvPr>
                <p:ph idx="1"/>
              </p:nvPr>
            </p:nvSpPr>
            <p:spPr>
              <a:xfrm>
                <a:off x="227012" y="838200"/>
                <a:ext cx="11582400" cy="5791200"/>
              </a:xfrm>
              <a:blipFill>
                <a:blip r:embed="rId2"/>
                <a:stretch>
                  <a:fillRect t="-1053" r="-474"/>
                </a:stretch>
              </a:blipFill>
            </p:spPr>
            <p:txBody>
              <a:bodyPr/>
              <a:lstStyle/>
              <a:p>
                <a:r>
                  <a:rPr lang="en-US">
                    <a:noFill/>
                  </a:rPr>
                  <a:t> </a:t>
                </a:r>
              </a:p>
            </p:txBody>
          </p:sp>
        </mc:Fallback>
      </mc:AlternateContent>
    </p:spTree>
    <p:extLst>
      <p:ext uri="{BB962C8B-B14F-4D97-AF65-F5344CB8AC3E}">
        <p14:creationId xmlns:p14="http://schemas.microsoft.com/office/powerpoint/2010/main" val="92433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9413" y="152400"/>
            <a:ext cx="3124200" cy="1371600"/>
          </a:xfrm>
        </p:spPr>
        <p:txBody>
          <a:bodyPr anchor="b">
            <a:normAutofit fontScale="90000"/>
          </a:bodyPr>
          <a:lstStyle/>
          <a:p>
            <a:r>
              <a:rPr lang="en-US" b="1" dirty="0"/>
              <a:t>Market Value/Price</a:t>
            </a:r>
            <a:br>
              <a:rPr lang="en-US" b="1" dirty="0"/>
            </a:br>
            <a:r>
              <a:rPr lang="en-US" b="1" dirty="0"/>
              <a:t> </a:t>
            </a:r>
          </a:p>
        </p:txBody>
      </p:sp>
      <p:sp>
        <p:nvSpPr>
          <p:cNvPr id="14" name="Content Placeholder 13"/>
          <p:cNvSpPr>
            <a:spLocks noGrp="1"/>
          </p:cNvSpPr>
          <p:nvPr>
            <p:ph type="body" sz="half" idx="2"/>
          </p:nvPr>
        </p:nvSpPr>
        <p:spPr>
          <a:xfrm>
            <a:off x="3046412" y="152400"/>
            <a:ext cx="8305800" cy="1371600"/>
          </a:xfrm>
        </p:spPr>
        <p:txBody>
          <a:bodyPr>
            <a:normAutofit/>
          </a:bodyPr>
          <a:lstStyle/>
          <a:p>
            <a:pPr lvl="1"/>
            <a:r>
              <a:rPr lang="en-US" sz="2000" b="1" u="sng" dirty="0"/>
              <a:t>EXAMPLE USING EXCEL:</a:t>
            </a:r>
          </a:p>
          <a:p>
            <a:pPr lvl="2"/>
            <a:r>
              <a:rPr lang="en-US" sz="2000" dirty="0"/>
              <a:t>A 10-year Corporate Bond with a 4.5% annual coupon paid every six months (semi-annual ) is yielding 4.74%. Find the Market Value of each bond. Also find the market price (% of Par)</a:t>
            </a:r>
          </a:p>
          <a:p>
            <a:pPr lvl="2"/>
            <a:endParaRPr lang="en-US" sz="2000" dirty="0"/>
          </a:p>
          <a:p>
            <a:endParaRPr lang="en-US" sz="1100" b="1" dirty="0"/>
          </a:p>
        </p:txBody>
      </p:sp>
      <p:pic>
        <p:nvPicPr>
          <p:cNvPr id="2" name="Picture 1" descr="A screenshot of a video game&#10;&#10;Description automatically generated">
            <a:extLst>
              <a:ext uri="{FF2B5EF4-FFF2-40B4-BE49-F238E27FC236}">
                <a16:creationId xmlns:a16="http://schemas.microsoft.com/office/drawing/2014/main" id="{9B287F92-95B2-45D0-835D-13004E7A61A0}"/>
              </a:ext>
            </a:extLst>
          </p:cNvPr>
          <p:cNvPicPr>
            <a:picLocks noChangeAspect="1"/>
          </p:cNvPicPr>
          <p:nvPr/>
        </p:nvPicPr>
        <p:blipFill>
          <a:blip r:embed="rId2"/>
          <a:stretch>
            <a:fillRect/>
          </a:stretch>
        </p:blipFill>
        <p:spPr>
          <a:xfrm>
            <a:off x="684212" y="1600200"/>
            <a:ext cx="9829800" cy="5024248"/>
          </a:xfrm>
          <a:prstGeom prst="rect">
            <a:avLst/>
          </a:prstGeom>
          <a:solidFill>
            <a:schemeClr val="tx1"/>
          </a:solidFill>
        </p:spPr>
      </p:pic>
    </p:spTree>
    <p:extLst>
      <p:ext uri="{BB962C8B-B14F-4D97-AF65-F5344CB8AC3E}">
        <p14:creationId xmlns:p14="http://schemas.microsoft.com/office/powerpoint/2010/main" val="2487978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6612" y="762000"/>
            <a:ext cx="9144001" cy="762000"/>
          </a:xfrm>
        </p:spPr>
        <p:txBody>
          <a:bodyPr>
            <a:normAutofit fontScale="90000"/>
          </a:bodyPr>
          <a:lstStyle/>
          <a:p>
            <a:r>
              <a:rPr lang="en-US" dirty="0"/>
              <a:t>Reasons bond prices move up or down in the secondary market</a:t>
            </a:r>
            <a:endParaRPr lang="en-US" b="1" dirty="0"/>
          </a:p>
        </p:txBody>
      </p:sp>
      <p:sp>
        <p:nvSpPr>
          <p:cNvPr id="14" name="Content Placeholder 13"/>
          <p:cNvSpPr>
            <a:spLocks noGrp="1"/>
          </p:cNvSpPr>
          <p:nvPr>
            <p:ph idx="1"/>
          </p:nvPr>
        </p:nvSpPr>
        <p:spPr>
          <a:xfrm>
            <a:off x="1141412" y="1981200"/>
            <a:ext cx="9829799" cy="4800600"/>
          </a:xfrm>
        </p:spPr>
        <p:txBody>
          <a:bodyPr>
            <a:normAutofit/>
          </a:bodyPr>
          <a:lstStyle/>
          <a:p>
            <a:r>
              <a:rPr lang="en-US" b="1" dirty="0"/>
              <a:t>Change of risk-free rate</a:t>
            </a:r>
          </a:p>
          <a:p>
            <a:r>
              <a:rPr lang="en-US" b="1" dirty="0"/>
              <a:t>Rating downgrade/upgrade</a:t>
            </a:r>
          </a:p>
          <a:p>
            <a:r>
              <a:rPr lang="en-US" b="1" dirty="0"/>
              <a:t>Refinancing</a:t>
            </a:r>
          </a:p>
          <a:p>
            <a:pPr marL="0" indent="0">
              <a:buNone/>
            </a:pPr>
            <a:endParaRPr lang="en-US" b="1" dirty="0"/>
          </a:p>
          <a:p>
            <a:pPr lvl="1"/>
            <a:endParaRPr lang="en-US" b="1" dirty="0"/>
          </a:p>
          <a:p>
            <a:endParaRPr lang="en-US" b="1" dirty="0"/>
          </a:p>
        </p:txBody>
      </p:sp>
    </p:spTree>
    <p:extLst>
      <p:ext uri="{BB962C8B-B14F-4D97-AF65-F5344CB8AC3E}">
        <p14:creationId xmlns:p14="http://schemas.microsoft.com/office/powerpoint/2010/main" val="178724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1971</TotalTime>
  <Words>1822</Words>
  <Application>Microsoft Office PowerPoint</Application>
  <PresentationFormat>Custom</PresentationFormat>
  <Paragraphs>157</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Cambria Math</vt:lpstr>
      <vt:lpstr>Corbel</vt:lpstr>
      <vt:lpstr>Digital Blue Tunnel 16x9</vt:lpstr>
      <vt:lpstr>Secondary Debt Markets: Corporate Bonds </vt:lpstr>
      <vt:lpstr>Corporate Bonds</vt:lpstr>
      <vt:lpstr>Raising / Issuing Corporate Bonds</vt:lpstr>
      <vt:lpstr>Secondary Bond Markets: An Overview</vt:lpstr>
      <vt:lpstr>Corporate Bond Money Terms Revisited</vt:lpstr>
      <vt:lpstr>Bond Value / Prices Concepts</vt:lpstr>
      <vt:lpstr>Market Value </vt:lpstr>
      <vt:lpstr>Market Value/Price  </vt:lpstr>
      <vt:lpstr>Reasons bond prices move up or down in the secondary market</vt:lpstr>
      <vt:lpstr>Invoice Price</vt:lpstr>
      <vt:lpstr>Invoice Price Example</vt:lpstr>
      <vt:lpstr>Invoice Price  Example</vt:lpstr>
      <vt:lpstr>Example Practice – Calculating MV (Clean) and IP (Dirty)</vt:lpstr>
      <vt:lpstr>Market Value and Invoice Price using Excel (given the yield)</vt:lpstr>
      <vt:lpstr>Bond Interest % and Yields % Concepts </vt:lpstr>
      <vt:lpstr>Calculating Yield to Maturity (using Formulas)</vt:lpstr>
      <vt:lpstr>Calculating Yield to Maturity (using Excel)</vt:lpstr>
      <vt:lpstr>Calculating Yield to Call (YTC)  and Yield to Worse (YTW)</vt:lpstr>
      <vt:lpstr>Calculating Current Yield (Quick &amp; Dirty)</vt:lpstr>
      <vt:lpstr>Bond Dates and General Timing Concepts </vt:lpstr>
      <vt:lpstr>Bond Payment Concepts </vt:lpstr>
      <vt:lpstr>Bond Investment Valuation </vt:lpstr>
      <vt:lpstr>Bond Investment Valuation Concepts </vt:lpstr>
      <vt:lpstr>Bond Price </vt:lpstr>
      <vt:lpstr>Duration (D)</vt:lpstr>
      <vt:lpstr>Convexity (C)</vt:lpstr>
      <vt:lpstr>Calculating Price, Duration and Convexity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Secondary Debt Markets: Corporate Bonds</dc:title>
  <dc:creator>Chris Droussiotis</dc:creator>
  <cp:lastModifiedBy>Chris Droussiotis</cp:lastModifiedBy>
  <cp:revision>12</cp:revision>
  <dcterms:created xsi:type="dcterms:W3CDTF">2020-06-01T13:03:00Z</dcterms:created>
  <dcterms:modified xsi:type="dcterms:W3CDTF">2022-09-15T20:28:14Z</dcterms:modified>
</cp:coreProperties>
</file>