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59" r:id="rId4"/>
    <p:sldId id="258" r:id="rId5"/>
    <p:sldId id="265" r:id="rId6"/>
    <p:sldId id="262" r:id="rId7"/>
    <p:sldId id="264" r:id="rId8"/>
    <p:sldId id="273" r:id="rId9"/>
    <p:sldId id="266" r:id="rId10"/>
    <p:sldId id="274" r:id="rId11"/>
    <p:sldId id="280" r:id="rId12"/>
    <p:sldId id="282" r:id="rId13"/>
    <p:sldId id="260" r:id="rId14"/>
    <p:sldId id="284" r:id="rId15"/>
    <p:sldId id="305" r:id="rId16"/>
    <p:sldId id="306" r:id="rId17"/>
    <p:sldId id="307" r:id="rId18"/>
    <p:sldId id="308" r:id="rId19"/>
    <p:sldId id="309" r:id="rId20"/>
    <p:sldId id="261" r:id="rId21"/>
    <p:sldId id="267" r:id="rId22"/>
    <p:sldId id="312" r:id="rId23"/>
    <p:sldId id="314" r:id="rId24"/>
    <p:sldId id="315" r:id="rId25"/>
    <p:sldId id="316" r:id="rId26"/>
    <p:sldId id="288" r:id="rId27"/>
    <p:sldId id="293" r:id="rId28"/>
    <p:sldId id="299" r:id="rId29"/>
    <p:sldId id="301" r:id="rId30"/>
    <p:sldId id="303" r:id="rId31"/>
    <p:sldId id="304" r:id="rId32"/>
    <p:sldId id="31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4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ussiotis" userId="66921b89f68d3868" providerId="LiveId" clId="{5DAECB99-9C50-41A7-8C90-E873EC6DA9FD}"/>
    <pc:docChg chg="custSel modSld">
      <pc:chgData name="Chris Droussiotis" userId="66921b89f68d3868" providerId="LiveId" clId="{5DAECB99-9C50-41A7-8C90-E873EC6DA9FD}" dt="2019-07-08T12:53:15.597" v="19" actId="6549"/>
      <pc:docMkLst>
        <pc:docMk/>
      </pc:docMkLst>
      <pc:sldChg chg="modSp">
        <pc:chgData name="Chris Droussiotis" userId="66921b89f68d3868" providerId="LiveId" clId="{5DAECB99-9C50-41A7-8C90-E873EC6DA9FD}" dt="2019-07-08T12:53:15.597" v="19" actId="6549"/>
        <pc:sldMkLst>
          <pc:docMk/>
          <pc:sldMk cId="2784145392" sldId="261"/>
        </pc:sldMkLst>
        <pc:spChg chg="mod">
          <ac:chgData name="Chris Droussiotis" userId="66921b89f68d3868" providerId="LiveId" clId="{5DAECB99-9C50-41A7-8C90-E873EC6DA9FD}" dt="2019-07-08T12:53:15.597" v="19" actId="6549"/>
          <ac:spMkLst>
            <pc:docMk/>
            <pc:sldMk cId="2784145392" sldId="261"/>
            <ac:spMk id="10" creationId="{D9FD0AB7-6A6B-4E64-B5D2-DC45E286231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910F3-F94C-4C00-AD19-174744E06D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A910C-3EB1-4E5F-BA96-35DE0DBFB476}">
      <dgm:prSet phldrT="[Text]"/>
      <dgm:spPr/>
      <dgm:t>
        <a:bodyPr/>
        <a:lstStyle/>
        <a:p>
          <a:r>
            <a:rPr lang="en-US" dirty="0"/>
            <a:t>M&amp;A</a:t>
          </a:r>
        </a:p>
      </dgm:t>
    </dgm:pt>
    <dgm:pt modelId="{B18BEC44-4893-4D9E-89B1-E3E917889A91}" type="parTrans" cxnId="{5C9671E2-1F81-4F26-8C88-8C99072AEB1D}">
      <dgm:prSet/>
      <dgm:spPr/>
      <dgm:t>
        <a:bodyPr/>
        <a:lstStyle/>
        <a:p>
          <a:endParaRPr lang="en-US"/>
        </a:p>
      </dgm:t>
    </dgm:pt>
    <dgm:pt modelId="{1FAC87BD-517F-417D-8D65-82DB6F171ACC}" type="sibTrans" cxnId="{5C9671E2-1F81-4F26-8C88-8C99072AEB1D}">
      <dgm:prSet/>
      <dgm:spPr/>
      <dgm:t>
        <a:bodyPr/>
        <a:lstStyle/>
        <a:p>
          <a:endParaRPr lang="en-US"/>
        </a:p>
      </dgm:t>
    </dgm:pt>
    <dgm:pt modelId="{6B3D6486-11B7-4E21-9B2D-109328F78F37}">
      <dgm:prSet phldrT="[Text]"/>
      <dgm:spPr/>
      <dgm:t>
        <a:bodyPr/>
        <a:lstStyle/>
        <a:p>
          <a:r>
            <a:rPr lang="en-US" dirty="0"/>
            <a:t>Amalgamation</a:t>
          </a:r>
        </a:p>
      </dgm:t>
    </dgm:pt>
    <dgm:pt modelId="{51484517-B8EA-4BCA-8FE5-3519124BF507}" type="parTrans" cxnId="{2DFE9B67-20A0-43E7-9A2D-D68E86820DE5}">
      <dgm:prSet/>
      <dgm:spPr/>
      <dgm:t>
        <a:bodyPr/>
        <a:lstStyle/>
        <a:p>
          <a:endParaRPr lang="en-US"/>
        </a:p>
      </dgm:t>
    </dgm:pt>
    <dgm:pt modelId="{CCE329DA-D4B9-4FF8-89DE-429430FA015B}" type="sibTrans" cxnId="{2DFE9B67-20A0-43E7-9A2D-D68E86820DE5}">
      <dgm:prSet/>
      <dgm:spPr/>
      <dgm:t>
        <a:bodyPr/>
        <a:lstStyle/>
        <a:p>
          <a:endParaRPr lang="en-US"/>
        </a:p>
      </dgm:t>
    </dgm:pt>
    <dgm:pt modelId="{69FAC0B6-18D8-4710-ABFF-B4F04218B5F5}">
      <dgm:prSet phldrT="[Text]"/>
      <dgm:spPr/>
      <dgm:t>
        <a:bodyPr/>
        <a:lstStyle/>
        <a:p>
          <a:r>
            <a:rPr lang="en-US" dirty="0"/>
            <a:t>Merger</a:t>
          </a:r>
        </a:p>
      </dgm:t>
    </dgm:pt>
    <dgm:pt modelId="{0832AB95-FA95-4A62-95EE-B78AB202D245}" type="parTrans" cxnId="{23286D78-1E43-444D-835D-2A434EAA9E57}">
      <dgm:prSet/>
      <dgm:spPr/>
      <dgm:t>
        <a:bodyPr/>
        <a:lstStyle/>
        <a:p>
          <a:endParaRPr lang="en-US"/>
        </a:p>
      </dgm:t>
    </dgm:pt>
    <dgm:pt modelId="{94847CB6-A10B-44CF-AA43-1A15D2A43BA8}" type="sibTrans" cxnId="{23286D78-1E43-444D-835D-2A434EAA9E57}">
      <dgm:prSet/>
      <dgm:spPr/>
      <dgm:t>
        <a:bodyPr/>
        <a:lstStyle/>
        <a:p>
          <a:endParaRPr lang="en-US"/>
        </a:p>
      </dgm:t>
    </dgm:pt>
    <dgm:pt modelId="{AA2157B9-8EA5-472F-A4A4-E5057BDB780A}">
      <dgm:prSet phldrT="[Text]"/>
      <dgm:spPr/>
      <dgm:t>
        <a:bodyPr/>
        <a:lstStyle/>
        <a:p>
          <a:r>
            <a:rPr lang="en-US" dirty="0"/>
            <a:t>De-Merger</a:t>
          </a:r>
        </a:p>
      </dgm:t>
    </dgm:pt>
    <dgm:pt modelId="{15D34114-7852-4BDB-B44D-2E26DC130B43}" type="parTrans" cxnId="{B261F547-27D6-4A55-8D95-D711FA8BEFE0}">
      <dgm:prSet/>
      <dgm:spPr/>
      <dgm:t>
        <a:bodyPr/>
        <a:lstStyle/>
        <a:p>
          <a:endParaRPr lang="en-US"/>
        </a:p>
      </dgm:t>
    </dgm:pt>
    <dgm:pt modelId="{3F3DBEE3-4F09-4528-99B8-91A94DE02A75}" type="sibTrans" cxnId="{B261F547-27D6-4A55-8D95-D711FA8BEFE0}">
      <dgm:prSet/>
      <dgm:spPr/>
      <dgm:t>
        <a:bodyPr/>
        <a:lstStyle/>
        <a:p>
          <a:endParaRPr lang="en-US"/>
        </a:p>
      </dgm:t>
    </dgm:pt>
    <dgm:pt modelId="{4013E977-9C1E-402A-B84C-2E1E5BBB845B}">
      <dgm:prSet phldrT="[Text]"/>
      <dgm:spPr/>
      <dgm:t>
        <a:bodyPr/>
        <a:lstStyle/>
        <a:p>
          <a:r>
            <a:rPr lang="en-US" dirty="0"/>
            <a:t>Acquisition</a:t>
          </a:r>
        </a:p>
      </dgm:t>
    </dgm:pt>
    <dgm:pt modelId="{7E643BAA-1EDA-46AB-B4A8-CBA4566707D7}" type="parTrans" cxnId="{8D9C0932-D6FC-46C7-8D96-A6C397E48C18}">
      <dgm:prSet/>
      <dgm:spPr/>
      <dgm:t>
        <a:bodyPr/>
        <a:lstStyle/>
        <a:p>
          <a:endParaRPr lang="en-US"/>
        </a:p>
      </dgm:t>
    </dgm:pt>
    <dgm:pt modelId="{F2688BBC-749B-4957-B87E-632A3D4F55D5}" type="sibTrans" cxnId="{8D9C0932-D6FC-46C7-8D96-A6C397E48C18}">
      <dgm:prSet/>
      <dgm:spPr/>
      <dgm:t>
        <a:bodyPr/>
        <a:lstStyle/>
        <a:p>
          <a:endParaRPr lang="en-US"/>
        </a:p>
      </dgm:t>
    </dgm:pt>
    <dgm:pt modelId="{A739AE17-B25F-4388-A7AC-EB5F878E768D}">
      <dgm:prSet phldrT="[Text]"/>
      <dgm:spPr/>
      <dgm:t>
        <a:bodyPr/>
        <a:lstStyle/>
        <a:p>
          <a:r>
            <a:rPr lang="en-US" dirty="0"/>
            <a:t>Asset Purchase</a:t>
          </a:r>
        </a:p>
      </dgm:t>
    </dgm:pt>
    <dgm:pt modelId="{32ECFC1C-963B-4F2A-B013-F72175E252EF}" type="parTrans" cxnId="{9CBF053C-E7A0-4996-9943-D894DB70C487}">
      <dgm:prSet/>
      <dgm:spPr/>
      <dgm:t>
        <a:bodyPr/>
        <a:lstStyle/>
        <a:p>
          <a:endParaRPr lang="en-US"/>
        </a:p>
      </dgm:t>
    </dgm:pt>
    <dgm:pt modelId="{84F5913B-BA85-4DA8-9E5F-E9D7F55122B9}" type="sibTrans" cxnId="{9CBF053C-E7A0-4996-9943-D894DB70C487}">
      <dgm:prSet/>
      <dgm:spPr/>
      <dgm:t>
        <a:bodyPr/>
        <a:lstStyle/>
        <a:p>
          <a:endParaRPr lang="en-US"/>
        </a:p>
      </dgm:t>
    </dgm:pt>
    <dgm:pt modelId="{8D6BDE54-3DD7-4FF4-BC9D-A689682A369A}">
      <dgm:prSet phldrT="[Text]"/>
      <dgm:spPr/>
      <dgm:t>
        <a:bodyPr/>
        <a:lstStyle/>
        <a:p>
          <a:r>
            <a:rPr lang="en-US" dirty="0"/>
            <a:t>Stock Purchase</a:t>
          </a:r>
        </a:p>
      </dgm:t>
    </dgm:pt>
    <dgm:pt modelId="{C45E96D1-69E4-4E61-A930-2FC577C09831}" type="parTrans" cxnId="{8560C9DE-F197-4D8F-8E6F-C727F10E7C1E}">
      <dgm:prSet/>
      <dgm:spPr/>
      <dgm:t>
        <a:bodyPr/>
        <a:lstStyle/>
        <a:p>
          <a:endParaRPr lang="en-US"/>
        </a:p>
      </dgm:t>
    </dgm:pt>
    <dgm:pt modelId="{7D311EB0-57D0-413C-8EE9-827B271DB01F}" type="sibTrans" cxnId="{8560C9DE-F197-4D8F-8E6F-C727F10E7C1E}">
      <dgm:prSet/>
      <dgm:spPr/>
      <dgm:t>
        <a:bodyPr/>
        <a:lstStyle/>
        <a:p>
          <a:endParaRPr lang="en-US"/>
        </a:p>
      </dgm:t>
    </dgm:pt>
    <dgm:pt modelId="{4B927C9B-AAC8-44CC-8FE6-8F8428A085A4}" type="pres">
      <dgm:prSet presAssocID="{942910F3-F94C-4C00-AD19-174744E06D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3BB43E-E199-45DF-875C-B1A85D04FDD6}" type="pres">
      <dgm:prSet presAssocID="{804A910C-3EB1-4E5F-BA96-35DE0DBFB476}" presName="hierRoot1" presStyleCnt="0"/>
      <dgm:spPr/>
    </dgm:pt>
    <dgm:pt modelId="{FD49F42D-D59E-4832-A0CF-DF516BE2357E}" type="pres">
      <dgm:prSet presAssocID="{804A910C-3EB1-4E5F-BA96-35DE0DBFB476}" presName="composite" presStyleCnt="0"/>
      <dgm:spPr/>
    </dgm:pt>
    <dgm:pt modelId="{4031D305-16D5-4475-974C-22BB94372024}" type="pres">
      <dgm:prSet presAssocID="{804A910C-3EB1-4E5F-BA96-35DE0DBFB476}" presName="background" presStyleLbl="node0" presStyleIdx="0" presStyleCnt="2"/>
      <dgm:spPr/>
    </dgm:pt>
    <dgm:pt modelId="{012DCC22-16F1-437D-B79F-5537D2E228FF}" type="pres">
      <dgm:prSet presAssocID="{804A910C-3EB1-4E5F-BA96-35DE0DBFB476}" presName="text" presStyleLbl="fgAcc0" presStyleIdx="0" presStyleCnt="2">
        <dgm:presLayoutVars>
          <dgm:chPref val="3"/>
        </dgm:presLayoutVars>
      </dgm:prSet>
      <dgm:spPr/>
    </dgm:pt>
    <dgm:pt modelId="{C9E1EC50-E377-4896-A7BD-29758DE19132}" type="pres">
      <dgm:prSet presAssocID="{804A910C-3EB1-4E5F-BA96-35DE0DBFB476}" presName="hierChild2" presStyleCnt="0"/>
      <dgm:spPr/>
    </dgm:pt>
    <dgm:pt modelId="{83A9BDFF-916D-4F29-9D8C-3B3A68CE33F3}" type="pres">
      <dgm:prSet presAssocID="{51484517-B8EA-4BCA-8FE5-3519124BF507}" presName="Name10" presStyleLbl="parChTrans1D2" presStyleIdx="0" presStyleCnt="2"/>
      <dgm:spPr/>
    </dgm:pt>
    <dgm:pt modelId="{44D3250E-1573-4287-AD56-DC2D1A7669C3}" type="pres">
      <dgm:prSet presAssocID="{6B3D6486-11B7-4E21-9B2D-109328F78F37}" presName="hierRoot2" presStyleCnt="0"/>
      <dgm:spPr/>
    </dgm:pt>
    <dgm:pt modelId="{FE2DA0E9-38D1-4E53-B987-5D318B10FAF4}" type="pres">
      <dgm:prSet presAssocID="{6B3D6486-11B7-4E21-9B2D-109328F78F37}" presName="composite2" presStyleCnt="0"/>
      <dgm:spPr/>
    </dgm:pt>
    <dgm:pt modelId="{EC171CAD-B590-4B9A-8582-89339A42A115}" type="pres">
      <dgm:prSet presAssocID="{6B3D6486-11B7-4E21-9B2D-109328F78F37}" presName="background2" presStyleLbl="node2" presStyleIdx="0" presStyleCnt="2"/>
      <dgm:spPr/>
    </dgm:pt>
    <dgm:pt modelId="{412F311E-1B34-49D4-AF87-57C61A968DB0}" type="pres">
      <dgm:prSet presAssocID="{6B3D6486-11B7-4E21-9B2D-109328F78F37}" presName="text2" presStyleLbl="fgAcc2" presStyleIdx="0" presStyleCnt="2">
        <dgm:presLayoutVars>
          <dgm:chPref val="3"/>
        </dgm:presLayoutVars>
      </dgm:prSet>
      <dgm:spPr/>
    </dgm:pt>
    <dgm:pt modelId="{B372384A-8FA6-4481-A5D8-C603DAD113BA}" type="pres">
      <dgm:prSet presAssocID="{6B3D6486-11B7-4E21-9B2D-109328F78F37}" presName="hierChild3" presStyleCnt="0"/>
      <dgm:spPr/>
    </dgm:pt>
    <dgm:pt modelId="{EC1D63B7-B49F-462B-B2D5-E96B09A45C0A}" type="pres">
      <dgm:prSet presAssocID="{0832AB95-FA95-4A62-95EE-B78AB202D245}" presName="Name17" presStyleLbl="parChTrans1D3" presStyleIdx="0" presStyleCnt="3"/>
      <dgm:spPr/>
    </dgm:pt>
    <dgm:pt modelId="{D1AC31B2-3A5F-42F1-9F0B-D8ACFFB8853D}" type="pres">
      <dgm:prSet presAssocID="{69FAC0B6-18D8-4710-ABFF-B4F04218B5F5}" presName="hierRoot3" presStyleCnt="0"/>
      <dgm:spPr/>
    </dgm:pt>
    <dgm:pt modelId="{19A1C633-9C1A-4469-AB76-FD980F4D6464}" type="pres">
      <dgm:prSet presAssocID="{69FAC0B6-18D8-4710-ABFF-B4F04218B5F5}" presName="composite3" presStyleCnt="0"/>
      <dgm:spPr/>
    </dgm:pt>
    <dgm:pt modelId="{C2E36425-05C7-499C-8107-8A75F1AA6351}" type="pres">
      <dgm:prSet presAssocID="{69FAC0B6-18D8-4710-ABFF-B4F04218B5F5}" presName="background3" presStyleLbl="node3" presStyleIdx="0" presStyleCnt="3"/>
      <dgm:spPr/>
    </dgm:pt>
    <dgm:pt modelId="{1F37A587-6DC2-40F2-8A6D-F283231FE41C}" type="pres">
      <dgm:prSet presAssocID="{69FAC0B6-18D8-4710-ABFF-B4F04218B5F5}" presName="text3" presStyleLbl="fgAcc3" presStyleIdx="0" presStyleCnt="3">
        <dgm:presLayoutVars>
          <dgm:chPref val="3"/>
        </dgm:presLayoutVars>
      </dgm:prSet>
      <dgm:spPr/>
    </dgm:pt>
    <dgm:pt modelId="{145A8B21-7251-4F05-A37E-A23F76146B76}" type="pres">
      <dgm:prSet presAssocID="{69FAC0B6-18D8-4710-ABFF-B4F04218B5F5}" presName="hierChild4" presStyleCnt="0"/>
      <dgm:spPr/>
    </dgm:pt>
    <dgm:pt modelId="{C9835910-290E-4E45-8DA9-0362974B25BD}" type="pres">
      <dgm:prSet presAssocID="{15D34114-7852-4BDB-B44D-2E26DC130B43}" presName="Name17" presStyleLbl="parChTrans1D3" presStyleIdx="1" presStyleCnt="3"/>
      <dgm:spPr/>
    </dgm:pt>
    <dgm:pt modelId="{92B14316-2224-4E9E-AD51-903F94D42F04}" type="pres">
      <dgm:prSet presAssocID="{AA2157B9-8EA5-472F-A4A4-E5057BDB780A}" presName="hierRoot3" presStyleCnt="0"/>
      <dgm:spPr/>
    </dgm:pt>
    <dgm:pt modelId="{ECCB2610-5942-4C7E-B187-F00F1C98ECD1}" type="pres">
      <dgm:prSet presAssocID="{AA2157B9-8EA5-472F-A4A4-E5057BDB780A}" presName="composite3" presStyleCnt="0"/>
      <dgm:spPr/>
    </dgm:pt>
    <dgm:pt modelId="{980D7850-321B-4F29-989A-8D3832E04895}" type="pres">
      <dgm:prSet presAssocID="{AA2157B9-8EA5-472F-A4A4-E5057BDB780A}" presName="background3" presStyleLbl="node3" presStyleIdx="1" presStyleCnt="3"/>
      <dgm:spPr/>
    </dgm:pt>
    <dgm:pt modelId="{222009AA-CA2A-4D56-9ECF-3A37FE010427}" type="pres">
      <dgm:prSet presAssocID="{AA2157B9-8EA5-472F-A4A4-E5057BDB780A}" presName="text3" presStyleLbl="fgAcc3" presStyleIdx="1" presStyleCnt="3">
        <dgm:presLayoutVars>
          <dgm:chPref val="3"/>
        </dgm:presLayoutVars>
      </dgm:prSet>
      <dgm:spPr/>
    </dgm:pt>
    <dgm:pt modelId="{FA2327A2-3E94-409B-8CE7-0725D5B60139}" type="pres">
      <dgm:prSet presAssocID="{AA2157B9-8EA5-472F-A4A4-E5057BDB780A}" presName="hierChild4" presStyleCnt="0"/>
      <dgm:spPr/>
    </dgm:pt>
    <dgm:pt modelId="{AF1C2D0F-6B98-49CC-949D-D170DC94D546}" type="pres">
      <dgm:prSet presAssocID="{7E643BAA-1EDA-46AB-B4A8-CBA4566707D7}" presName="Name10" presStyleLbl="parChTrans1D2" presStyleIdx="1" presStyleCnt="2"/>
      <dgm:spPr/>
    </dgm:pt>
    <dgm:pt modelId="{07679DAF-A18E-4E44-AABD-7B3DB8046FBD}" type="pres">
      <dgm:prSet presAssocID="{4013E977-9C1E-402A-B84C-2E1E5BBB845B}" presName="hierRoot2" presStyleCnt="0"/>
      <dgm:spPr/>
    </dgm:pt>
    <dgm:pt modelId="{A37EAAD9-1D27-4998-8969-FD6447BFD5D9}" type="pres">
      <dgm:prSet presAssocID="{4013E977-9C1E-402A-B84C-2E1E5BBB845B}" presName="composite2" presStyleCnt="0"/>
      <dgm:spPr/>
    </dgm:pt>
    <dgm:pt modelId="{5D5FD146-03D2-4B86-A56B-2A5E3B0C9938}" type="pres">
      <dgm:prSet presAssocID="{4013E977-9C1E-402A-B84C-2E1E5BBB845B}" presName="background2" presStyleLbl="node2" presStyleIdx="1" presStyleCnt="2"/>
      <dgm:spPr/>
    </dgm:pt>
    <dgm:pt modelId="{9BDD09DA-0253-453E-8B6E-4AF477B06F3B}" type="pres">
      <dgm:prSet presAssocID="{4013E977-9C1E-402A-B84C-2E1E5BBB845B}" presName="text2" presStyleLbl="fgAcc2" presStyleIdx="1" presStyleCnt="2">
        <dgm:presLayoutVars>
          <dgm:chPref val="3"/>
        </dgm:presLayoutVars>
      </dgm:prSet>
      <dgm:spPr/>
    </dgm:pt>
    <dgm:pt modelId="{AFFDF109-5805-46F4-9A19-BA6AD342E9A2}" type="pres">
      <dgm:prSet presAssocID="{4013E977-9C1E-402A-B84C-2E1E5BBB845B}" presName="hierChild3" presStyleCnt="0"/>
      <dgm:spPr/>
    </dgm:pt>
    <dgm:pt modelId="{DDCD34D0-985A-4A22-AA98-85150269C71E}" type="pres">
      <dgm:prSet presAssocID="{32ECFC1C-963B-4F2A-B013-F72175E252EF}" presName="Name17" presStyleLbl="parChTrans1D3" presStyleIdx="2" presStyleCnt="3"/>
      <dgm:spPr/>
    </dgm:pt>
    <dgm:pt modelId="{173831E2-E3D6-4E26-A382-8EF82C50D2E5}" type="pres">
      <dgm:prSet presAssocID="{A739AE17-B25F-4388-A7AC-EB5F878E768D}" presName="hierRoot3" presStyleCnt="0"/>
      <dgm:spPr/>
    </dgm:pt>
    <dgm:pt modelId="{4821CC28-A3DE-4F30-A863-AE1E6670A140}" type="pres">
      <dgm:prSet presAssocID="{A739AE17-B25F-4388-A7AC-EB5F878E768D}" presName="composite3" presStyleCnt="0"/>
      <dgm:spPr/>
    </dgm:pt>
    <dgm:pt modelId="{E9B6374E-CAEE-4AAA-85E6-8C7F636B2BF2}" type="pres">
      <dgm:prSet presAssocID="{A739AE17-B25F-4388-A7AC-EB5F878E768D}" presName="background3" presStyleLbl="node3" presStyleIdx="2" presStyleCnt="3"/>
      <dgm:spPr/>
    </dgm:pt>
    <dgm:pt modelId="{EA515611-0BA4-47F4-B8F1-FAB1C5757EE3}" type="pres">
      <dgm:prSet presAssocID="{A739AE17-B25F-4388-A7AC-EB5F878E768D}" presName="text3" presStyleLbl="fgAcc3" presStyleIdx="2" presStyleCnt="3">
        <dgm:presLayoutVars>
          <dgm:chPref val="3"/>
        </dgm:presLayoutVars>
      </dgm:prSet>
      <dgm:spPr/>
    </dgm:pt>
    <dgm:pt modelId="{9371FB12-C0B4-480F-AE16-E0DE8A300160}" type="pres">
      <dgm:prSet presAssocID="{A739AE17-B25F-4388-A7AC-EB5F878E768D}" presName="hierChild4" presStyleCnt="0"/>
      <dgm:spPr/>
    </dgm:pt>
    <dgm:pt modelId="{69101AE7-CCE7-4CD2-BB1C-0C3754866F4E}" type="pres">
      <dgm:prSet presAssocID="{8D6BDE54-3DD7-4FF4-BC9D-A689682A369A}" presName="hierRoot1" presStyleCnt="0"/>
      <dgm:spPr/>
    </dgm:pt>
    <dgm:pt modelId="{B6BB7CC2-9DA8-4958-B13C-E95989C52E14}" type="pres">
      <dgm:prSet presAssocID="{8D6BDE54-3DD7-4FF4-BC9D-A689682A369A}" presName="composite" presStyleCnt="0"/>
      <dgm:spPr/>
    </dgm:pt>
    <dgm:pt modelId="{9B86858F-BFA4-40DD-82A5-4F658B19D060}" type="pres">
      <dgm:prSet presAssocID="{8D6BDE54-3DD7-4FF4-BC9D-A689682A369A}" presName="background" presStyleLbl="node0" presStyleIdx="1" presStyleCnt="2"/>
      <dgm:spPr/>
    </dgm:pt>
    <dgm:pt modelId="{AFAFFAB4-0086-412C-95AD-0A26313D2F81}" type="pres">
      <dgm:prSet presAssocID="{8D6BDE54-3DD7-4FF4-BC9D-A689682A369A}" presName="text" presStyleLbl="fgAcc0" presStyleIdx="1" presStyleCnt="2" custLinFactY="100000" custLinFactNeighborX="98494" custLinFactNeighborY="193430">
        <dgm:presLayoutVars>
          <dgm:chPref val="3"/>
        </dgm:presLayoutVars>
      </dgm:prSet>
      <dgm:spPr/>
    </dgm:pt>
    <dgm:pt modelId="{5D77D2F8-BD13-41E7-8EA6-AD424EDE32E9}" type="pres">
      <dgm:prSet presAssocID="{8D6BDE54-3DD7-4FF4-BC9D-A689682A369A}" presName="hierChild2" presStyleCnt="0"/>
      <dgm:spPr/>
    </dgm:pt>
  </dgm:ptLst>
  <dgm:cxnLst>
    <dgm:cxn modelId="{625F050F-CC9A-4668-A209-ED46DFE00858}" type="presOf" srcId="{32ECFC1C-963B-4F2A-B013-F72175E252EF}" destId="{DDCD34D0-985A-4A22-AA98-85150269C71E}" srcOrd="0" destOrd="0" presId="urn:microsoft.com/office/officeart/2005/8/layout/hierarchy1"/>
    <dgm:cxn modelId="{8D9C0932-D6FC-46C7-8D96-A6C397E48C18}" srcId="{804A910C-3EB1-4E5F-BA96-35DE0DBFB476}" destId="{4013E977-9C1E-402A-B84C-2E1E5BBB845B}" srcOrd="1" destOrd="0" parTransId="{7E643BAA-1EDA-46AB-B4A8-CBA4566707D7}" sibTransId="{F2688BBC-749B-4957-B87E-632A3D4F55D5}"/>
    <dgm:cxn modelId="{9CBF053C-E7A0-4996-9943-D894DB70C487}" srcId="{4013E977-9C1E-402A-B84C-2E1E5BBB845B}" destId="{A739AE17-B25F-4388-A7AC-EB5F878E768D}" srcOrd="0" destOrd="0" parTransId="{32ECFC1C-963B-4F2A-B013-F72175E252EF}" sibTransId="{84F5913B-BA85-4DA8-9E5F-E9D7F55122B9}"/>
    <dgm:cxn modelId="{61099B5F-78D0-4117-98E5-1E2D84FEEFF0}" type="presOf" srcId="{0832AB95-FA95-4A62-95EE-B78AB202D245}" destId="{EC1D63B7-B49F-462B-B2D5-E96B09A45C0A}" srcOrd="0" destOrd="0" presId="urn:microsoft.com/office/officeart/2005/8/layout/hierarchy1"/>
    <dgm:cxn modelId="{2DFE9B67-20A0-43E7-9A2D-D68E86820DE5}" srcId="{804A910C-3EB1-4E5F-BA96-35DE0DBFB476}" destId="{6B3D6486-11B7-4E21-9B2D-109328F78F37}" srcOrd="0" destOrd="0" parTransId="{51484517-B8EA-4BCA-8FE5-3519124BF507}" sibTransId="{CCE329DA-D4B9-4FF8-89DE-429430FA015B}"/>
    <dgm:cxn modelId="{B261F547-27D6-4A55-8D95-D711FA8BEFE0}" srcId="{6B3D6486-11B7-4E21-9B2D-109328F78F37}" destId="{AA2157B9-8EA5-472F-A4A4-E5057BDB780A}" srcOrd="1" destOrd="0" parTransId="{15D34114-7852-4BDB-B44D-2E26DC130B43}" sibTransId="{3F3DBEE3-4F09-4528-99B8-91A94DE02A75}"/>
    <dgm:cxn modelId="{33B51472-9607-435E-BDE2-0C605CCC8475}" type="presOf" srcId="{69FAC0B6-18D8-4710-ABFF-B4F04218B5F5}" destId="{1F37A587-6DC2-40F2-8A6D-F283231FE41C}" srcOrd="0" destOrd="0" presId="urn:microsoft.com/office/officeart/2005/8/layout/hierarchy1"/>
    <dgm:cxn modelId="{588B0D75-2A90-442D-920F-02CD263BA011}" type="presOf" srcId="{8D6BDE54-3DD7-4FF4-BC9D-A689682A369A}" destId="{AFAFFAB4-0086-412C-95AD-0A26313D2F81}" srcOrd="0" destOrd="0" presId="urn:microsoft.com/office/officeart/2005/8/layout/hierarchy1"/>
    <dgm:cxn modelId="{F5EDA455-170C-482A-9A29-24B373C08365}" type="presOf" srcId="{804A910C-3EB1-4E5F-BA96-35DE0DBFB476}" destId="{012DCC22-16F1-437D-B79F-5537D2E228FF}" srcOrd="0" destOrd="0" presId="urn:microsoft.com/office/officeart/2005/8/layout/hierarchy1"/>
    <dgm:cxn modelId="{E51CE857-79DB-41ED-9C62-6C96B411B8B6}" type="presOf" srcId="{51484517-B8EA-4BCA-8FE5-3519124BF507}" destId="{83A9BDFF-916D-4F29-9D8C-3B3A68CE33F3}" srcOrd="0" destOrd="0" presId="urn:microsoft.com/office/officeart/2005/8/layout/hierarchy1"/>
    <dgm:cxn modelId="{23286D78-1E43-444D-835D-2A434EAA9E57}" srcId="{6B3D6486-11B7-4E21-9B2D-109328F78F37}" destId="{69FAC0B6-18D8-4710-ABFF-B4F04218B5F5}" srcOrd="0" destOrd="0" parTransId="{0832AB95-FA95-4A62-95EE-B78AB202D245}" sibTransId="{94847CB6-A10B-44CF-AA43-1A15D2A43BA8}"/>
    <dgm:cxn modelId="{D988DD7F-ABFE-4110-8923-66750F9BB7FD}" type="presOf" srcId="{6B3D6486-11B7-4E21-9B2D-109328F78F37}" destId="{412F311E-1B34-49D4-AF87-57C61A968DB0}" srcOrd="0" destOrd="0" presId="urn:microsoft.com/office/officeart/2005/8/layout/hierarchy1"/>
    <dgm:cxn modelId="{EC5ECA9F-A197-4631-A196-B5984CFCEE71}" type="presOf" srcId="{4013E977-9C1E-402A-B84C-2E1E5BBB845B}" destId="{9BDD09DA-0253-453E-8B6E-4AF477B06F3B}" srcOrd="0" destOrd="0" presId="urn:microsoft.com/office/officeart/2005/8/layout/hierarchy1"/>
    <dgm:cxn modelId="{8DDAABA5-9264-46AE-9C6F-305617F9CCA7}" type="presOf" srcId="{15D34114-7852-4BDB-B44D-2E26DC130B43}" destId="{C9835910-290E-4E45-8DA9-0362974B25BD}" srcOrd="0" destOrd="0" presId="urn:microsoft.com/office/officeart/2005/8/layout/hierarchy1"/>
    <dgm:cxn modelId="{9DC2E4C6-F8A9-43F5-9B01-507680F1114D}" type="presOf" srcId="{942910F3-F94C-4C00-AD19-174744E06D7A}" destId="{4B927C9B-AAC8-44CC-8FE6-8F8428A085A4}" srcOrd="0" destOrd="0" presId="urn:microsoft.com/office/officeart/2005/8/layout/hierarchy1"/>
    <dgm:cxn modelId="{6D171ED0-D55B-4E7E-98CD-56B56EA8C5F5}" type="presOf" srcId="{AA2157B9-8EA5-472F-A4A4-E5057BDB780A}" destId="{222009AA-CA2A-4D56-9ECF-3A37FE010427}" srcOrd="0" destOrd="0" presId="urn:microsoft.com/office/officeart/2005/8/layout/hierarchy1"/>
    <dgm:cxn modelId="{F3676AD3-62FD-4948-B6A7-81B236BF4C7D}" type="presOf" srcId="{A739AE17-B25F-4388-A7AC-EB5F878E768D}" destId="{EA515611-0BA4-47F4-B8F1-FAB1C5757EE3}" srcOrd="0" destOrd="0" presId="urn:microsoft.com/office/officeart/2005/8/layout/hierarchy1"/>
    <dgm:cxn modelId="{8560C9DE-F197-4D8F-8E6F-C727F10E7C1E}" srcId="{942910F3-F94C-4C00-AD19-174744E06D7A}" destId="{8D6BDE54-3DD7-4FF4-BC9D-A689682A369A}" srcOrd="1" destOrd="0" parTransId="{C45E96D1-69E4-4E61-A930-2FC577C09831}" sibTransId="{7D311EB0-57D0-413C-8EE9-827B271DB01F}"/>
    <dgm:cxn modelId="{5C9671E2-1F81-4F26-8C88-8C99072AEB1D}" srcId="{942910F3-F94C-4C00-AD19-174744E06D7A}" destId="{804A910C-3EB1-4E5F-BA96-35DE0DBFB476}" srcOrd="0" destOrd="0" parTransId="{B18BEC44-4893-4D9E-89B1-E3E917889A91}" sibTransId="{1FAC87BD-517F-417D-8D65-82DB6F171ACC}"/>
    <dgm:cxn modelId="{003AC5EA-52BC-4DC7-A73D-052CB2E510E8}" type="presOf" srcId="{7E643BAA-1EDA-46AB-B4A8-CBA4566707D7}" destId="{AF1C2D0F-6B98-49CC-949D-D170DC94D546}" srcOrd="0" destOrd="0" presId="urn:microsoft.com/office/officeart/2005/8/layout/hierarchy1"/>
    <dgm:cxn modelId="{3AA8044E-8731-43E1-A293-AC4F7F15A6E2}" type="presParOf" srcId="{4B927C9B-AAC8-44CC-8FE6-8F8428A085A4}" destId="{0B3BB43E-E199-45DF-875C-B1A85D04FDD6}" srcOrd="0" destOrd="0" presId="urn:microsoft.com/office/officeart/2005/8/layout/hierarchy1"/>
    <dgm:cxn modelId="{EE079624-2163-43E5-8486-4027CFAD1290}" type="presParOf" srcId="{0B3BB43E-E199-45DF-875C-B1A85D04FDD6}" destId="{FD49F42D-D59E-4832-A0CF-DF516BE2357E}" srcOrd="0" destOrd="0" presId="urn:microsoft.com/office/officeart/2005/8/layout/hierarchy1"/>
    <dgm:cxn modelId="{E595A122-FCCB-44FA-8976-04755887BB1D}" type="presParOf" srcId="{FD49F42D-D59E-4832-A0CF-DF516BE2357E}" destId="{4031D305-16D5-4475-974C-22BB94372024}" srcOrd="0" destOrd="0" presId="urn:microsoft.com/office/officeart/2005/8/layout/hierarchy1"/>
    <dgm:cxn modelId="{B7379C04-11CB-4E9D-B9E6-133DB644FB95}" type="presParOf" srcId="{FD49F42D-D59E-4832-A0CF-DF516BE2357E}" destId="{012DCC22-16F1-437D-B79F-5537D2E228FF}" srcOrd="1" destOrd="0" presId="urn:microsoft.com/office/officeart/2005/8/layout/hierarchy1"/>
    <dgm:cxn modelId="{443C4BB9-E319-4EF4-B52F-6801BC9576E9}" type="presParOf" srcId="{0B3BB43E-E199-45DF-875C-B1A85D04FDD6}" destId="{C9E1EC50-E377-4896-A7BD-29758DE19132}" srcOrd="1" destOrd="0" presId="urn:microsoft.com/office/officeart/2005/8/layout/hierarchy1"/>
    <dgm:cxn modelId="{864B5723-4C6C-49E2-B519-15DEACDDDE60}" type="presParOf" srcId="{C9E1EC50-E377-4896-A7BD-29758DE19132}" destId="{83A9BDFF-916D-4F29-9D8C-3B3A68CE33F3}" srcOrd="0" destOrd="0" presId="urn:microsoft.com/office/officeart/2005/8/layout/hierarchy1"/>
    <dgm:cxn modelId="{5986C59A-D42A-454C-9A29-86F93F0E0478}" type="presParOf" srcId="{C9E1EC50-E377-4896-A7BD-29758DE19132}" destId="{44D3250E-1573-4287-AD56-DC2D1A7669C3}" srcOrd="1" destOrd="0" presId="urn:microsoft.com/office/officeart/2005/8/layout/hierarchy1"/>
    <dgm:cxn modelId="{017E1DB2-7E7F-4A10-AD3F-37A6C82AC9A5}" type="presParOf" srcId="{44D3250E-1573-4287-AD56-DC2D1A7669C3}" destId="{FE2DA0E9-38D1-4E53-B987-5D318B10FAF4}" srcOrd="0" destOrd="0" presId="urn:microsoft.com/office/officeart/2005/8/layout/hierarchy1"/>
    <dgm:cxn modelId="{49B83D24-9658-454A-94E3-ADA6EC072603}" type="presParOf" srcId="{FE2DA0E9-38D1-4E53-B987-5D318B10FAF4}" destId="{EC171CAD-B590-4B9A-8582-89339A42A115}" srcOrd="0" destOrd="0" presId="urn:microsoft.com/office/officeart/2005/8/layout/hierarchy1"/>
    <dgm:cxn modelId="{06CC11C1-6117-4683-82D3-465467FBCA96}" type="presParOf" srcId="{FE2DA0E9-38D1-4E53-B987-5D318B10FAF4}" destId="{412F311E-1B34-49D4-AF87-57C61A968DB0}" srcOrd="1" destOrd="0" presId="urn:microsoft.com/office/officeart/2005/8/layout/hierarchy1"/>
    <dgm:cxn modelId="{77E2538F-1CD8-402E-B759-1D2291EA20EA}" type="presParOf" srcId="{44D3250E-1573-4287-AD56-DC2D1A7669C3}" destId="{B372384A-8FA6-4481-A5D8-C603DAD113BA}" srcOrd="1" destOrd="0" presId="urn:microsoft.com/office/officeart/2005/8/layout/hierarchy1"/>
    <dgm:cxn modelId="{1A1185AB-8060-43B3-9D3D-21F795BA440D}" type="presParOf" srcId="{B372384A-8FA6-4481-A5D8-C603DAD113BA}" destId="{EC1D63B7-B49F-462B-B2D5-E96B09A45C0A}" srcOrd="0" destOrd="0" presId="urn:microsoft.com/office/officeart/2005/8/layout/hierarchy1"/>
    <dgm:cxn modelId="{2D8CCBC4-030C-4F7B-A896-7785D41AB2B4}" type="presParOf" srcId="{B372384A-8FA6-4481-A5D8-C603DAD113BA}" destId="{D1AC31B2-3A5F-42F1-9F0B-D8ACFFB8853D}" srcOrd="1" destOrd="0" presId="urn:microsoft.com/office/officeart/2005/8/layout/hierarchy1"/>
    <dgm:cxn modelId="{11F62BB4-9B53-4144-83E6-A8395F1735F5}" type="presParOf" srcId="{D1AC31B2-3A5F-42F1-9F0B-D8ACFFB8853D}" destId="{19A1C633-9C1A-4469-AB76-FD980F4D6464}" srcOrd="0" destOrd="0" presId="urn:microsoft.com/office/officeart/2005/8/layout/hierarchy1"/>
    <dgm:cxn modelId="{53E620A4-9675-44CE-9291-7408D7B516F8}" type="presParOf" srcId="{19A1C633-9C1A-4469-AB76-FD980F4D6464}" destId="{C2E36425-05C7-499C-8107-8A75F1AA6351}" srcOrd="0" destOrd="0" presId="urn:microsoft.com/office/officeart/2005/8/layout/hierarchy1"/>
    <dgm:cxn modelId="{3A30F752-594D-4739-A5B4-B512450D498D}" type="presParOf" srcId="{19A1C633-9C1A-4469-AB76-FD980F4D6464}" destId="{1F37A587-6DC2-40F2-8A6D-F283231FE41C}" srcOrd="1" destOrd="0" presId="urn:microsoft.com/office/officeart/2005/8/layout/hierarchy1"/>
    <dgm:cxn modelId="{CB5D1F5B-97E9-4756-AAF1-096717B8829B}" type="presParOf" srcId="{D1AC31B2-3A5F-42F1-9F0B-D8ACFFB8853D}" destId="{145A8B21-7251-4F05-A37E-A23F76146B76}" srcOrd="1" destOrd="0" presId="urn:microsoft.com/office/officeart/2005/8/layout/hierarchy1"/>
    <dgm:cxn modelId="{33F8A06E-8E60-4854-B356-82598ACB4CD7}" type="presParOf" srcId="{B372384A-8FA6-4481-A5D8-C603DAD113BA}" destId="{C9835910-290E-4E45-8DA9-0362974B25BD}" srcOrd="2" destOrd="0" presId="urn:microsoft.com/office/officeart/2005/8/layout/hierarchy1"/>
    <dgm:cxn modelId="{A7E6C88C-D609-4CAB-B80B-5A6173CDB9C7}" type="presParOf" srcId="{B372384A-8FA6-4481-A5D8-C603DAD113BA}" destId="{92B14316-2224-4E9E-AD51-903F94D42F04}" srcOrd="3" destOrd="0" presId="urn:microsoft.com/office/officeart/2005/8/layout/hierarchy1"/>
    <dgm:cxn modelId="{B0EE38E8-BFDD-4F47-8239-779111F4C7F3}" type="presParOf" srcId="{92B14316-2224-4E9E-AD51-903F94D42F04}" destId="{ECCB2610-5942-4C7E-B187-F00F1C98ECD1}" srcOrd="0" destOrd="0" presId="urn:microsoft.com/office/officeart/2005/8/layout/hierarchy1"/>
    <dgm:cxn modelId="{6D64553B-AB08-4F3A-9A52-4F8806CB462F}" type="presParOf" srcId="{ECCB2610-5942-4C7E-B187-F00F1C98ECD1}" destId="{980D7850-321B-4F29-989A-8D3832E04895}" srcOrd="0" destOrd="0" presId="urn:microsoft.com/office/officeart/2005/8/layout/hierarchy1"/>
    <dgm:cxn modelId="{720EBF01-4E40-46CC-BBB7-4F901B15A775}" type="presParOf" srcId="{ECCB2610-5942-4C7E-B187-F00F1C98ECD1}" destId="{222009AA-CA2A-4D56-9ECF-3A37FE010427}" srcOrd="1" destOrd="0" presId="urn:microsoft.com/office/officeart/2005/8/layout/hierarchy1"/>
    <dgm:cxn modelId="{EF040ACE-77F5-4812-B542-D2D424FDB27F}" type="presParOf" srcId="{92B14316-2224-4E9E-AD51-903F94D42F04}" destId="{FA2327A2-3E94-409B-8CE7-0725D5B60139}" srcOrd="1" destOrd="0" presId="urn:microsoft.com/office/officeart/2005/8/layout/hierarchy1"/>
    <dgm:cxn modelId="{725B3A37-B9C1-4B08-B1E8-FD7C3D524542}" type="presParOf" srcId="{C9E1EC50-E377-4896-A7BD-29758DE19132}" destId="{AF1C2D0F-6B98-49CC-949D-D170DC94D546}" srcOrd="2" destOrd="0" presId="urn:microsoft.com/office/officeart/2005/8/layout/hierarchy1"/>
    <dgm:cxn modelId="{9AEF8C8A-2C29-4CB1-828D-726A1CD28469}" type="presParOf" srcId="{C9E1EC50-E377-4896-A7BD-29758DE19132}" destId="{07679DAF-A18E-4E44-AABD-7B3DB8046FBD}" srcOrd="3" destOrd="0" presId="urn:microsoft.com/office/officeart/2005/8/layout/hierarchy1"/>
    <dgm:cxn modelId="{3A765BCF-E3CF-4231-80C6-B53A9E5A5E78}" type="presParOf" srcId="{07679DAF-A18E-4E44-AABD-7B3DB8046FBD}" destId="{A37EAAD9-1D27-4998-8969-FD6447BFD5D9}" srcOrd="0" destOrd="0" presId="urn:microsoft.com/office/officeart/2005/8/layout/hierarchy1"/>
    <dgm:cxn modelId="{CC52BE1C-718D-41B6-8DCA-832F01CA94A9}" type="presParOf" srcId="{A37EAAD9-1D27-4998-8969-FD6447BFD5D9}" destId="{5D5FD146-03D2-4B86-A56B-2A5E3B0C9938}" srcOrd="0" destOrd="0" presId="urn:microsoft.com/office/officeart/2005/8/layout/hierarchy1"/>
    <dgm:cxn modelId="{FF718557-540A-4F82-A5B0-E7EC6637DF34}" type="presParOf" srcId="{A37EAAD9-1D27-4998-8969-FD6447BFD5D9}" destId="{9BDD09DA-0253-453E-8B6E-4AF477B06F3B}" srcOrd="1" destOrd="0" presId="urn:microsoft.com/office/officeart/2005/8/layout/hierarchy1"/>
    <dgm:cxn modelId="{90301C98-A40A-48A3-93A1-4BA751A55CC3}" type="presParOf" srcId="{07679DAF-A18E-4E44-AABD-7B3DB8046FBD}" destId="{AFFDF109-5805-46F4-9A19-BA6AD342E9A2}" srcOrd="1" destOrd="0" presId="urn:microsoft.com/office/officeart/2005/8/layout/hierarchy1"/>
    <dgm:cxn modelId="{2C698081-1CA2-43FA-A69F-CC6EC0F18D74}" type="presParOf" srcId="{AFFDF109-5805-46F4-9A19-BA6AD342E9A2}" destId="{DDCD34D0-985A-4A22-AA98-85150269C71E}" srcOrd="0" destOrd="0" presId="urn:microsoft.com/office/officeart/2005/8/layout/hierarchy1"/>
    <dgm:cxn modelId="{B42C666D-434F-4FDD-A7DC-F74B8B8CD0D3}" type="presParOf" srcId="{AFFDF109-5805-46F4-9A19-BA6AD342E9A2}" destId="{173831E2-E3D6-4E26-A382-8EF82C50D2E5}" srcOrd="1" destOrd="0" presId="urn:microsoft.com/office/officeart/2005/8/layout/hierarchy1"/>
    <dgm:cxn modelId="{1437BB87-7021-46A9-B36D-BDA18021DB0C}" type="presParOf" srcId="{173831E2-E3D6-4E26-A382-8EF82C50D2E5}" destId="{4821CC28-A3DE-4F30-A863-AE1E6670A140}" srcOrd="0" destOrd="0" presId="urn:microsoft.com/office/officeart/2005/8/layout/hierarchy1"/>
    <dgm:cxn modelId="{820BBF93-DD10-4BCB-BCA2-380D41BA2C14}" type="presParOf" srcId="{4821CC28-A3DE-4F30-A863-AE1E6670A140}" destId="{E9B6374E-CAEE-4AAA-85E6-8C7F636B2BF2}" srcOrd="0" destOrd="0" presId="urn:microsoft.com/office/officeart/2005/8/layout/hierarchy1"/>
    <dgm:cxn modelId="{3C4DDEE8-16ED-4A22-9A50-4BB205A06E83}" type="presParOf" srcId="{4821CC28-A3DE-4F30-A863-AE1E6670A140}" destId="{EA515611-0BA4-47F4-B8F1-FAB1C5757EE3}" srcOrd="1" destOrd="0" presId="urn:microsoft.com/office/officeart/2005/8/layout/hierarchy1"/>
    <dgm:cxn modelId="{81964CBE-B1E7-4D72-83C3-E65E7886ED01}" type="presParOf" srcId="{173831E2-E3D6-4E26-A382-8EF82C50D2E5}" destId="{9371FB12-C0B4-480F-AE16-E0DE8A300160}" srcOrd="1" destOrd="0" presId="urn:microsoft.com/office/officeart/2005/8/layout/hierarchy1"/>
    <dgm:cxn modelId="{C0D00A21-DC5A-4CDB-B1E4-2583C07ABA85}" type="presParOf" srcId="{4B927C9B-AAC8-44CC-8FE6-8F8428A085A4}" destId="{69101AE7-CCE7-4CD2-BB1C-0C3754866F4E}" srcOrd="1" destOrd="0" presId="urn:microsoft.com/office/officeart/2005/8/layout/hierarchy1"/>
    <dgm:cxn modelId="{2E8EE0DA-0878-42A2-956F-EFC773DFFA23}" type="presParOf" srcId="{69101AE7-CCE7-4CD2-BB1C-0C3754866F4E}" destId="{B6BB7CC2-9DA8-4958-B13C-E95989C52E14}" srcOrd="0" destOrd="0" presId="urn:microsoft.com/office/officeart/2005/8/layout/hierarchy1"/>
    <dgm:cxn modelId="{9236896E-80E3-4620-B135-B9D218723387}" type="presParOf" srcId="{B6BB7CC2-9DA8-4958-B13C-E95989C52E14}" destId="{9B86858F-BFA4-40DD-82A5-4F658B19D060}" srcOrd="0" destOrd="0" presId="urn:microsoft.com/office/officeart/2005/8/layout/hierarchy1"/>
    <dgm:cxn modelId="{D837AE20-ED01-445D-B3A9-0BCBAD9320D0}" type="presParOf" srcId="{B6BB7CC2-9DA8-4958-B13C-E95989C52E14}" destId="{AFAFFAB4-0086-412C-95AD-0A26313D2F81}" srcOrd="1" destOrd="0" presId="urn:microsoft.com/office/officeart/2005/8/layout/hierarchy1"/>
    <dgm:cxn modelId="{8422BE05-075D-474C-AE54-5293F080599E}" type="presParOf" srcId="{69101AE7-CCE7-4CD2-BB1C-0C3754866F4E}" destId="{5D77D2F8-BD13-41E7-8EA6-AD424EDE32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D34D0-985A-4A22-AA98-85150269C71E}">
      <dsp:nvSpPr>
        <dsp:cNvPr id="0" name=""/>
        <dsp:cNvSpPr/>
      </dsp:nvSpPr>
      <dsp:spPr>
        <a:xfrm>
          <a:off x="6290969" y="2132131"/>
          <a:ext cx="91440" cy="39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9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C2D0F-6B98-49CC-949D-D170DC94D546}">
      <dsp:nvSpPr>
        <dsp:cNvPr id="0" name=""/>
        <dsp:cNvSpPr/>
      </dsp:nvSpPr>
      <dsp:spPr>
        <a:xfrm>
          <a:off x="5085682" y="868614"/>
          <a:ext cx="1251007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1251007" y="270482"/>
              </a:lnTo>
              <a:lnTo>
                <a:pt x="1251007" y="3969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35910-290E-4E45-8DA9-0362974B25BD}">
      <dsp:nvSpPr>
        <dsp:cNvPr id="0" name=""/>
        <dsp:cNvSpPr/>
      </dsp:nvSpPr>
      <dsp:spPr>
        <a:xfrm>
          <a:off x="3834675" y="2132131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D63B7-B49F-462B-B2D5-E96B09A45C0A}">
      <dsp:nvSpPr>
        <dsp:cNvPr id="0" name=""/>
        <dsp:cNvSpPr/>
      </dsp:nvSpPr>
      <dsp:spPr>
        <a:xfrm>
          <a:off x="3000670" y="2132131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9BDFF-916D-4F29-9D8C-3B3A68CE33F3}">
      <dsp:nvSpPr>
        <dsp:cNvPr id="0" name=""/>
        <dsp:cNvSpPr/>
      </dsp:nvSpPr>
      <dsp:spPr>
        <a:xfrm>
          <a:off x="3834675" y="868614"/>
          <a:ext cx="1251007" cy="396910"/>
        </a:xfrm>
        <a:custGeom>
          <a:avLst/>
          <a:gdLst/>
          <a:ahLst/>
          <a:cxnLst/>
          <a:rect l="0" t="0" r="0" b="0"/>
          <a:pathLst>
            <a:path>
              <a:moveTo>
                <a:pt x="1251007" y="0"/>
              </a:moveTo>
              <a:lnTo>
                <a:pt x="1251007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1D305-16D5-4475-974C-22BB94372024}">
      <dsp:nvSpPr>
        <dsp:cNvPr id="0" name=""/>
        <dsp:cNvSpPr/>
      </dsp:nvSpPr>
      <dsp:spPr>
        <a:xfrm>
          <a:off x="4403314" y="2007"/>
          <a:ext cx="1364735" cy="86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CC22-16F1-437D-B79F-5537D2E228FF}">
      <dsp:nvSpPr>
        <dsp:cNvPr id="0" name=""/>
        <dsp:cNvSpPr/>
      </dsp:nvSpPr>
      <dsp:spPr>
        <a:xfrm>
          <a:off x="4554952" y="146062"/>
          <a:ext cx="1364735" cy="8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M&amp;A</a:t>
          </a:r>
        </a:p>
      </dsp:txBody>
      <dsp:txXfrm>
        <a:off x="4580334" y="171444"/>
        <a:ext cx="1313971" cy="815842"/>
      </dsp:txXfrm>
    </dsp:sp>
    <dsp:sp modelId="{EC171CAD-B590-4B9A-8582-89339A42A115}">
      <dsp:nvSpPr>
        <dsp:cNvPr id="0" name=""/>
        <dsp:cNvSpPr/>
      </dsp:nvSpPr>
      <dsp:spPr>
        <a:xfrm>
          <a:off x="3152307" y="1265524"/>
          <a:ext cx="1364735" cy="86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F311E-1B34-49D4-AF87-57C61A968DB0}">
      <dsp:nvSpPr>
        <dsp:cNvPr id="0" name=""/>
        <dsp:cNvSpPr/>
      </dsp:nvSpPr>
      <dsp:spPr>
        <a:xfrm>
          <a:off x="3303944" y="1409580"/>
          <a:ext cx="1364735" cy="8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Amalgamation</a:t>
          </a:r>
        </a:p>
      </dsp:txBody>
      <dsp:txXfrm>
        <a:off x="3329326" y="1434962"/>
        <a:ext cx="1313971" cy="815842"/>
      </dsp:txXfrm>
    </dsp:sp>
    <dsp:sp modelId="{C2E36425-05C7-499C-8107-8A75F1AA6351}">
      <dsp:nvSpPr>
        <dsp:cNvPr id="0" name=""/>
        <dsp:cNvSpPr/>
      </dsp:nvSpPr>
      <dsp:spPr>
        <a:xfrm>
          <a:off x="2318302" y="2529042"/>
          <a:ext cx="1364735" cy="86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7A587-6DC2-40F2-8A6D-F283231FE41C}">
      <dsp:nvSpPr>
        <dsp:cNvPr id="0" name=""/>
        <dsp:cNvSpPr/>
      </dsp:nvSpPr>
      <dsp:spPr>
        <a:xfrm>
          <a:off x="2469939" y="2673097"/>
          <a:ext cx="1364735" cy="8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Merger</a:t>
          </a:r>
        </a:p>
      </dsp:txBody>
      <dsp:txXfrm>
        <a:off x="2495321" y="2698479"/>
        <a:ext cx="1313971" cy="815842"/>
      </dsp:txXfrm>
    </dsp:sp>
    <dsp:sp modelId="{980D7850-321B-4F29-989A-8D3832E04895}">
      <dsp:nvSpPr>
        <dsp:cNvPr id="0" name=""/>
        <dsp:cNvSpPr/>
      </dsp:nvSpPr>
      <dsp:spPr>
        <a:xfrm>
          <a:off x="3986312" y="2529042"/>
          <a:ext cx="1364735" cy="86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09AA-CA2A-4D56-9ECF-3A37FE010427}">
      <dsp:nvSpPr>
        <dsp:cNvPr id="0" name=""/>
        <dsp:cNvSpPr/>
      </dsp:nvSpPr>
      <dsp:spPr>
        <a:xfrm>
          <a:off x="4137949" y="2673097"/>
          <a:ext cx="1364735" cy="8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De-Merger</a:t>
          </a:r>
        </a:p>
      </dsp:txBody>
      <dsp:txXfrm>
        <a:off x="4163331" y="2698479"/>
        <a:ext cx="1313971" cy="815842"/>
      </dsp:txXfrm>
    </dsp:sp>
    <dsp:sp modelId="{5D5FD146-03D2-4B86-A56B-2A5E3B0C9938}">
      <dsp:nvSpPr>
        <dsp:cNvPr id="0" name=""/>
        <dsp:cNvSpPr/>
      </dsp:nvSpPr>
      <dsp:spPr>
        <a:xfrm>
          <a:off x="5654322" y="1265524"/>
          <a:ext cx="1364735" cy="86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D09DA-0253-453E-8B6E-4AF477B06F3B}">
      <dsp:nvSpPr>
        <dsp:cNvPr id="0" name=""/>
        <dsp:cNvSpPr/>
      </dsp:nvSpPr>
      <dsp:spPr>
        <a:xfrm>
          <a:off x="5805959" y="1409580"/>
          <a:ext cx="1364735" cy="8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Acquisition</a:t>
          </a:r>
        </a:p>
      </dsp:txBody>
      <dsp:txXfrm>
        <a:off x="5831341" y="1434962"/>
        <a:ext cx="1313971" cy="815842"/>
      </dsp:txXfrm>
    </dsp:sp>
    <dsp:sp modelId="{E9B6374E-CAEE-4AAA-85E6-8C7F636B2BF2}">
      <dsp:nvSpPr>
        <dsp:cNvPr id="0" name=""/>
        <dsp:cNvSpPr/>
      </dsp:nvSpPr>
      <dsp:spPr>
        <a:xfrm>
          <a:off x="5654322" y="2529042"/>
          <a:ext cx="1364735" cy="86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15611-0BA4-47F4-B8F1-FAB1C5757EE3}">
      <dsp:nvSpPr>
        <dsp:cNvPr id="0" name=""/>
        <dsp:cNvSpPr/>
      </dsp:nvSpPr>
      <dsp:spPr>
        <a:xfrm>
          <a:off x="5805959" y="2673097"/>
          <a:ext cx="1364735" cy="8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Asset Purchase</a:t>
          </a:r>
        </a:p>
      </dsp:txBody>
      <dsp:txXfrm>
        <a:off x="5831341" y="2698479"/>
        <a:ext cx="1313971" cy="815842"/>
      </dsp:txXfrm>
    </dsp:sp>
    <dsp:sp modelId="{9B86858F-BFA4-40DD-82A5-4F658B19D060}">
      <dsp:nvSpPr>
        <dsp:cNvPr id="0" name=""/>
        <dsp:cNvSpPr/>
      </dsp:nvSpPr>
      <dsp:spPr>
        <a:xfrm>
          <a:off x="7415507" y="2531049"/>
          <a:ext cx="1364735" cy="86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FAB4-0086-412C-95AD-0A26313D2F81}">
      <dsp:nvSpPr>
        <dsp:cNvPr id="0" name=""/>
        <dsp:cNvSpPr/>
      </dsp:nvSpPr>
      <dsp:spPr>
        <a:xfrm>
          <a:off x="7567144" y="2675105"/>
          <a:ext cx="1364735" cy="8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Stock Purchase</a:t>
          </a:r>
        </a:p>
      </dsp:txBody>
      <dsp:txXfrm>
        <a:off x="7592526" y="2700487"/>
        <a:ext cx="1313971" cy="815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3A21-5C2B-46ED-9D2C-D09592C0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B9EA9-EC86-4BA4-9A7A-FE4A1E6143B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C0302-5F43-4C6F-A566-6DF1709AF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3D7CAF0-7CA6-4418-824C-29F6E898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DD3A5C5-B0AA-46F2-919D-D271D3DA1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2C30549-AE41-4500-80E3-456FC9C2D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6DE0-5997-4680-95BD-24AFAC934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93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9EEF-E8A7-4496-AD8E-DA7DDE308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 in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E986D-FADD-431F-A471-E8AAD0364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Chris droussiotis</a:t>
            </a:r>
          </a:p>
        </p:txBody>
      </p:sp>
    </p:spTree>
    <p:extLst>
      <p:ext uri="{BB962C8B-B14F-4D97-AF65-F5344CB8AC3E}">
        <p14:creationId xmlns:p14="http://schemas.microsoft.com/office/powerpoint/2010/main" val="42030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2CE257B5-C4F3-47E4-B07E-0D10CC22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BAF6CE-8FFE-4DCA-AED0-166D240BB6CF}" type="slidenum">
              <a:rPr lang="en-US" altLang="en-US">
                <a:solidFill>
                  <a:schemeClr val="bg1"/>
                </a:solidFill>
              </a:rPr>
              <a:pPr/>
              <a:t>10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507" name="AutoShape 2">
            <a:extLst>
              <a:ext uri="{FF2B5EF4-FFF2-40B4-BE49-F238E27FC236}">
                <a16:creationId xmlns:a16="http://schemas.microsoft.com/office/drawing/2014/main" id="{61CFCF40-A12A-4768-AB74-89E89E39A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24" y="913545"/>
            <a:ext cx="522425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Financial Ratio Analysis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B9E0AE8-026C-41E1-8201-7AED528BCD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0924" y="1848578"/>
            <a:ext cx="2819205" cy="106679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Trend Analysis</a:t>
            </a:r>
          </a:p>
        </p:txBody>
      </p:sp>
      <p:pic>
        <p:nvPicPr>
          <p:cNvPr id="21509" name="Picture 197">
            <a:extLst>
              <a:ext uri="{FF2B5EF4-FFF2-40B4-BE49-F238E27FC236}">
                <a16:creationId xmlns:a16="http://schemas.microsoft.com/office/drawing/2014/main" id="{85EE842D-FE8C-4EA3-822D-742374869C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0673" y="1848578"/>
            <a:ext cx="6705600" cy="1843088"/>
          </a:xfrm>
          <a:solidFill>
            <a:schemeClr val="tx1"/>
          </a:solidFill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0B03BAD-6153-4EB5-9453-8DD4166A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0673" y="4135158"/>
            <a:ext cx="6781800" cy="16374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F6EE41C-B7E2-41E8-94FD-67FF6ED92A9D}"/>
              </a:ext>
            </a:extLst>
          </p:cNvPr>
          <p:cNvSpPr txBox="1">
            <a:spLocks noChangeArrowheads="1"/>
          </p:cNvSpPr>
          <p:nvPr/>
        </p:nvSpPr>
        <p:spPr>
          <a:xfrm>
            <a:off x="410666" y="4135159"/>
            <a:ext cx="422008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Liquidity Ratio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How well the Company manages </a:t>
            </a:r>
            <a:r>
              <a:rPr lang="en-US" altLang="en-US" b="1" dirty="0"/>
              <a:t>Cash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0B08FBF-1D2E-4F9E-B15C-A0A2A671C868}"/>
              </a:ext>
            </a:extLst>
          </p:cNvPr>
          <p:cNvSpPr txBox="1">
            <a:spLocks/>
          </p:cNvSpPr>
          <p:nvPr/>
        </p:nvSpPr>
        <p:spPr>
          <a:xfrm>
            <a:off x="384556" y="180910"/>
            <a:ext cx="6282266" cy="80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ABDB651C-BC2C-460D-BC03-0ED4045E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5AA9D1-17B6-49B6-93A4-9A6403A7336C}" type="slidenum">
              <a:rPr lang="en-US" altLang="en-US">
                <a:solidFill>
                  <a:schemeClr val="bg1"/>
                </a:solidFill>
              </a:rPr>
              <a:pPr/>
              <a:t>11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AutoShape 2">
            <a:extLst>
              <a:ext uri="{FF2B5EF4-FFF2-40B4-BE49-F238E27FC236}">
                <a16:creationId xmlns:a16="http://schemas.microsoft.com/office/drawing/2014/main" id="{4B3BFF5B-03C3-4B0B-90E7-03718C618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960" y="947460"/>
            <a:ext cx="4044611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Financial Ratio Analysis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A4AACE3-AB34-4AE7-B504-80BFE8EA71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3253" y="1772958"/>
            <a:ext cx="4771516" cy="129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Solvency Ratio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How well the Company manages </a:t>
            </a:r>
            <a:r>
              <a:rPr lang="en-US" altLang="en-US" b="1" dirty="0"/>
              <a:t>Debt</a:t>
            </a:r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0F4860BC-D304-474E-B114-81BFD76864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485" y="1838043"/>
            <a:ext cx="6934200" cy="1295401"/>
          </a:xfrm>
          <a:solidFill>
            <a:schemeClr val="tx1"/>
          </a:solidFill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45D59E7-35F8-43E5-90C0-D3E06A78D2B6}"/>
              </a:ext>
            </a:extLst>
          </p:cNvPr>
          <p:cNvSpPr txBox="1">
            <a:spLocks noChangeArrowheads="1"/>
          </p:cNvSpPr>
          <p:nvPr/>
        </p:nvSpPr>
        <p:spPr>
          <a:xfrm>
            <a:off x="233253" y="3657601"/>
            <a:ext cx="4921299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/>
              <a:t>Activity and Operating Ratios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It measures productivity and efficiency for running the business</a:t>
            </a:r>
            <a:endParaRPr lang="en-US" alt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B476D-8A71-41C8-AD1A-47F97D0A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571" y="4953001"/>
            <a:ext cx="7467600" cy="8524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9FA4F3B7-9674-4043-A7E0-141DBBE9A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77" y="6059487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Please note that there are a lot of ratios establish by specialization (i.e. for a Hotel company is Occupancy Rate or for a Cable company is revenue per subscriber)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6DDDAAA-A690-4F45-80AC-E98A8355B922}"/>
              </a:ext>
            </a:extLst>
          </p:cNvPr>
          <p:cNvSpPr txBox="1">
            <a:spLocks/>
          </p:cNvSpPr>
          <p:nvPr/>
        </p:nvSpPr>
        <p:spPr>
          <a:xfrm>
            <a:off x="384556" y="180910"/>
            <a:ext cx="6282266" cy="80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D8EEEE03-5C3B-4788-A073-5E2EDAB0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EA2C43-06C4-47B4-96E2-69915B4A269C}" type="slidenum">
              <a:rPr lang="en-US" altLang="en-US">
                <a:solidFill>
                  <a:schemeClr val="bg1"/>
                </a:solidFill>
              </a:rPr>
              <a:pPr/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63C6681-D76F-4763-B6D3-841425CC16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3598" y="1997730"/>
            <a:ext cx="6705600" cy="129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/>
              <a:t>Profitability Ratio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How profitable is the company</a:t>
            </a:r>
            <a:endParaRPr lang="en-US" altLang="en-US" b="1"/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F85A3A74-DD0A-4028-82F3-BA8727AB2BC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8051" y="2090460"/>
            <a:ext cx="6858000" cy="1638300"/>
          </a:xfrm>
          <a:solidFill>
            <a:schemeClr val="tx1"/>
          </a:solidFill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1208D52-0644-4996-8910-653F6E390604}"/>
              </a:ext>
            </a:extLst>
          </p:cNvPr>
          <p:cNvSpPr txBox="1">
            <a:spLocks/>
          </p:cNvSpPr>
          <p:nvPr/>
        </p:nvSpPr>
        <p:spPr>
          <a:xfrm>
            <a:off x="384556" y="180910"/>
            <a:ext cx="6282266" cy="80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439B454B-9225-43F6-A376-3DA1CF6B1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960" y="947460"/>
            <a:ext cx="4044611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Financial Ratio Analysis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CREDIT  ANALYSIS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FD0AB7-6A6B-4E64-B5D2-DC45E286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959" y="1238250"/>
            <a:ext cx="8177091" cy="5298918"/>
          </a:xfrm>
        </p:spPr>
        <p:txBody>
          <a:bodyPr>
            <a:normAutofit/>
          </a:bodyPr>
          <a:lstStyle/>
          <a:p>
            <a:r>
              <a:rPr lang="en-US" b="1" dirty="0"/>
              <a:t>FRONT OFFICE</a:t>
            </a:r>
          </a:p>
          <a:p>
            <a:pPr lvl="1"/>
            <a:r>
              <a:rPr lang="en-US" dirty="0"/>
              <a:t>Customer facing services</a:t>
            </a:r>
          </a:p>
          <a:p>
            <a:pPr lvl="2"/>
            <a:r>
              <a:rPr lang="en-US" dirty="0"/>
              <a:t>Corporate Finance: Underwrite, Lending / Investing (Primary Market)</a:t>
            </a:r>
          </a:p>
          <a:p>
            <a:pPr lvl="2"/>
            <a:r>
              <a:rPr lang="en-US" dirty="0"/>
              <a:t>Sales &amp; Trade – (Secondary Market)</a:t>
            </a:r>
          </a:p>
          <a:p>
            <a:pPr lvl="2"/>
            <a:r>
              <a:rPr lang="en-US" dirty="0"/>
              <a:t>Advisory and Research</a:t>
            </a:r>
          </a:p>
          <a:p>
            <a:r>
              <a:rPr lang="en-US" b="1" dirty="0"/>
              <a:t>MIDDLE OFFICE</a:t>
            </a:r>
          </a:p>
          <a:p>
            <a:pPr lvl="1"/>
            <a:r>
              <a:rPr lang="en-US" dirty="0"/>
              <a:t>Risk Management</a:t>
            </a:r>
          </a:p>
          <a:p>
            <a:pPr lvl="2"/>
            <a:r>
              <a:rPr lang="en-US" dirty="0"/>
              <a:t>Market Risk</a:t>
            </a:r>
          </a:p>
          <a:p>
            <a:pPr lvl="2"/>
            <a:r>
              <a:rPr lang="en-US" dirty="0"/>
              <a:t>Credit Risk</a:t>
            </a:r>
          </a:p>
          <a:p>
            <a:pPr lvl="2"/>
            <a:r>
              <a:rPr lang="en-US" dirty="0"/>
              <a:t>Operating Risk</a:t>
            </a:r>
          </a:p>
          <a:p>
            <a:pPr lvl="2"/>
            <a:r>
              <a:rPr lang="en-US" dirty="0"/>
              <a:t>Liquidity Risk</a:t>
            </a:r>
          </a:p>
          <a:p>
            <a:r>
              <a:rPr lang="en-US" b="1" dirty="0"/>
              <a:t>BACK OFFICE</a:t>
            </a:r>
          </a:p>
          <a:p>
            <a:pPr lvl="1"/>
            <a:r>
              <a:rPr lang="en-US" dirty="0"/>
              <a:t>Operations / IT (Technology) &amp; Compliance</a:t>
            </a:r>
          </a:p>
        </p:txBody>
      </p:sp>
      <p:pic>
        <p:nvPicPr>
          <p:cNvPr id="6" name="Graphic 5" descr="Building">
            <a:extLst>
              <a:ext uri="{FF2B5EF4-FFF2-40B4-BE49-F238E27FC236}">
                <a16:creationId xmlns:a16="http://schemas.microsoft.com/office/drawing/2014/main" id="{4279218C-2307-4A4E-9A85-184AAF89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334" y="1281738"/>
            <a:ext cx="1770943" cy="1944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71C0BA-2B84-4C38-812E-2464FFDBD175}"/>
              </a:ext>
            </a:extLst>
          </p:cNvPr>
          <p:cNvSpPr txBox="1"/>
          <p:nvPr/>
        </p:nvSpPr>
        <p:spPr>
          <a:xfrm>
            <a:off x="149503" y="3311426"/>
            <a:ext cx="350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Commercial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(Corporate /    Project Finance / Asset Finance)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Advisory (Syndications, Distribution, Sales &amp; Trade)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Risk Management (Credit &amp; Market)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Operations – Compliance &amp; KYC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Loan Control/Treasury</a:t>
            </a:r>
          </a:p>
        </p:txBody>
      </p:sp>
    </p:spTree>
    <p:extLst>
      <p:ext uri="{BB962C8B-B14F-4D97-AF65-F5344CB8AC3E}">
        <p14:creationId xmlns:p14="http://schemas.microsoft.com/office/powerpoint/2010/main" val="116746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9EE1528-801F-4B18-BF43-AB5411C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054B-C681-44A0-8609-C3AFF49D039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4228F6EA-EA41-48EB-824A-BD914785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66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B5CEF5E-2B27-47DE-8DF1-4270E2AC2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85801"/>
            <a:ext cx="2286000" cy="21558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Leverage Loan/Bond Fund 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u="sng" dirty="0"/>
              <a:t>Equity: $30,000,000</a:t>
            </a:r>
          </a:p>
          <a:p>
            <a:pPr algn="ctr">
              <a:spcBef>
                <a:spcPct val="50000"/>
              </a:spcBef>
            </a:pPr>
            <a:endParaRPr lang="en-US" altLang="en-US" sz="1200" b="1" dirty="0"/>
          </a:p>
          <a:p>
            <a:pPr algn="ctr">
              <a:spcBef>
                <a:spcPct val="50000"/>
              </a:spcBef>
            </a:pPr>
            <a:endParaRPr lang="en-US" altLang="en-US" sz="1200" b="1" dirty="0"/>
          </a:p>
          <a:p>
            <a:pPr algn="ctr">
              <a:spcBef>
                <a:spcPct val="50000"/>
              </a:spcBef>
            </a:pPr>
            <a:r>
              <a:rPr lang="en-US" altLang="en-US" sz="1200" b="1" u="sng" dirty="0"/>
              <a:t>Debt (Loan):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/>
              <a:t>$270,000,000 @ Libor Rate + 2.0% or ($5,400,000)</a:t>
            </a:r>
          </a:p>
          <a:p>
            <a:pPr algn="ctr">
              <a:spcBef>
                <a:spcPct val="50000"/>
              </a:spcBef>
            </a:pPr>
            <a:endParaRPr lang="en-US" altLang="en-US" sz="1200" b="1" dirty="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6C9A85CA-4336-42AB-9CE5-28CF161F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1447800" cy="738664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Investment Management</a:t>
            </a:r>
          </a:p>
          <a:p>
            <a:pPr algn="ctr">
              <a:spcBef>
                <a:spcPct val="50000"/>
              </a:spcBef>
            </a:pPr>
            <a:endParaRPr lang="en-US" altLang="en-US" sz="1200" b="1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EC48193-2DC8-451A-A170-F9DC92CB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85800"/>
            <a:ext cx="2057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Portfolio of Investments</a:t>
            </a:r>
          </a:p>
          <a:p>
            <a:pPr algn="ctr">
              <a:spcBef>
                <a:spcPct val="50000"/>
              </a:spcBef>
            </a:pPr>
            <a:r>
              <a:rPr lang="en-US" altLang="en-US" b="1"/>
              <a:t>(Loans/Bonds)</a:t>
            </a:r>
          </a:p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28C307C-5527-4362-B14C-7D9C4556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38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$300 million</a:t>
            </a:r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B583B1D1-EC38-47F7-9BF7-B194E4343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22860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019E55EE-AB73-4935-9BCB-EBBB7616AD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5400" y="22860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8CD2FC57-BFB3-4E78-A7A2-F306075EF2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20200" y="22860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7ACB0553-3142-4B79-A893-994851B07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286000"/>
            <a:ext cx="304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D33248DE-B677-43EA-BF89-E48F6AEB2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286000"/>
            <a:ext cx="838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901AB4E0-6CDD-4061-9342-B2278145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9800"/>
            <a:ext cx="144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    $300 million</a:t>
            </a:r>
          </a:p>
          <a:p>
            <a:pPr>
              <a:spcBef>
                <a:spcPct val="50000"/>
              </a:spcBef>
            </a:pPr>
            <a:endParaRPr lang="en-US" altLang="en-US" sz="1400" b="1" dirty="0"/>
          </a:p>
          <a:p>
            <a:pPr>
              <a:spcBef>
                <a:spcPct val="50000"/>
              </a:spcBef>
            </a:pPr>
            <a:endParaRPr lang="en-US" altLang="en-US" sz="1400" b="1" dirty="0"/>
          </a:p>
          <a:p>
            <a:pPr>
              <a:spcBef>
                <a:spcPct val="50000"/>
              </a:spcBef>
            </a:pPr>
            <a:r>
              <a:rPr lang="en-US" altLang="en-US" sz="1400" b="1" dirty="0"/>
              <a:t>Average LIBOR + 5%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/>
              <a:t>$15,000,000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72645918-0F7B-4662-BC8F-EC51D72D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814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$2 m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C7FFE566-2A89-4E3D-B687-6CC60E75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8100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$3 m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BDD11963-4A34-4A12-B1C4-74264812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0386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$5 m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30183140-FC7B-46C7-B153-96C76C35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42672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$6 m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C5DD94C9-F4F3-462B-AEFB-7303BB60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4958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$2 m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24149708-8ED6-4199-A298-2ABCF6FC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148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$4 m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594E95D4-32CE-43BA-96EC-76524E008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3434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$5 m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6296E848-10AA-4372-9E1C-E2775A2F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5720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$4 m</a:t>
            </a: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12A4DCAE-BE4E-4CAD-A4FC-C1063C49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8006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$4 m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AD1A48B2-C13C-4DEB-B864-178FA602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11" name="Oval 23">
            <a:extLst>
              <a:ext uri="{FF2B5EF4-FFF2-40B4-BE49-F238E27FC236}">
                <a16:creationId xmlns:a16="http://schemas.microsoft.com/office/drawing/2014/main" id="{F15A14BF-B4B0-473B-BF4A-E84D83C6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28600"/>
            <a:ext cx="2133600" cy="2057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>
            <a:extLst>
              <a:ext uri="{FF2B5EF4-FFF2-40B4-BE49-F238E27FC236}">
                <a16:creationId xmlns:a16="http://schemas.microsoft.com/office/drawing/2014/main" id="{420FAC1B-774A-478F-A204-DCE79E9930C6}"/>
              </a:ext>
            </a:extLst>
          </p:cNvPr>
          <p:cNvSpPr>
            <a:spLocks/>
          </p:cNvSpPr>
          <p:nvPr/>
        </p:nvSpPr>
        <p:spPr bwMode="auto">
          <a:xfrm rot="2700000">
            <a:off x="7376319" y="2377281"/>
            <a:ext cx="882650" cy="1919288"/>
          </a:xfrm>
          <a:prstGeom prst="leftBrace">
            <a:avLst>
              <a:gd name="adj1" fmla="val 1812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>
            <a:extLst>
              <a:ext uri="{FF2B5EF4-FFF2-40B4-BE49-F238E27FC236}">
                <a16:creationId xmlns:a16="http://schemas.microsoft.com/office/drawing/2014/main" id="{B9DD840C-C8E3-4455-A836-82DE2C917F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38400" y="1752600"/>
            <a:ext cx="7620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E6A52CAB-6D8E-4D56-B67E-F311BF4B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3D6B3D38-6E21-4663-8E7A-24B272AC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1905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0.50%   Management Fee $1,500,000</a:t>
            </a:r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id="{87467667-70D8-4269-91F6-F811A478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0668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AutoShape 29">
            <a:extLst>
              <a:ext uri="{FF2B5EF4-FFF2-40B4-BE49-F238E27FC236}">
                <a16:creationId xmlns:a16="http://schemas.microsoft.com/office/drawing/2014/main" id="{6D2A6671-97C0-4AED-8850-25D7034F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514601"/>
            <a:ext cx="1600200" cy="485775"/>
          </a:xfrm>
          <a:prstGeom prst="leftArrow">
            <a:avLst>
              <a:gd name="adj1" fmla="val 50000"/>
              <a:gd name="adj2" fmla="val 82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FD56B6F4-FF91-4054-8D67-6FE10EA8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14800"/>
            <a:ext cx="342900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Gross Income             	$15,000,000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Less:  Mgmt Fee       	$5,400,000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          	Loan 	</a:t>
            </a:r>
            <a:r>
              <a:rPr lang="en-US" altLang="en-US" sz="1400" u="sng" dirty="0"/>
              <a:t>$1,500,000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Net Income		$8,100,000</a:t>
            </a:r>
          </a:p>
          <a:p>
            <a:pPr>
              <a:spcBef>
                <a:spcPct val="50000"/>
              </a:spcBef>
            </a:pPr>
            <a:endParaRPr lang="en-US" altLang="en-US" sz="1400" dirty="0"/>
          </a:p>
          <a:p>
            <a:pPr>
              <a:spcBef>
                <a:spcPct val="50000"/>
              </a:spcBef>
            </a:pPr>
            <a:r>
              <a:rPr lang="en-US" altLang="en-US" sz="1400" dirty="0"/>
              <a:t>$8,100,000 /$30,000,000 = 27.0% Net </a:t>
            </a:r>
            <a:r>
              <a:rPr lang="en-US" altLang="en-US" sz="1400" b="1" baseline="30000" dirty="0"/>
              <a:t>1</a:t>
            </a:r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85752C1C-6067-4901-AB5A-E0FB37D45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F9E7FBCB-6E5A-41F3-A47E-5FCB5B03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172200"/>
            <a:ext cx="7696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baseline="30000" dirty="0"/>
              <a:t>1  </a:t>
            </a:r>
            <a:r>
              <a:rPr lang="en-US" altLang="en-US" sz="1400" dirty="0"/>
              <a:t>Return before any assumed losses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522350AE-A909-47BE-A835-4972C4FECB77}"/>
              </a:ext>
            </a:extLst>
          </p:cNvPr>
          <p:cNvSpPr txBox="1">
            <a:spLocks/>
          </p:cNvSpPr>
          <p:nvPr/>
        </p:nvSpPr>
        <p:spPr>
          <a:xfrm>
            <a:off x="194734" y="97151"/>
            <a:ext cx="7425266" cy="41783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CREDIT ANALYSIS AND PORTFOLIO MANAGEMENT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9E2413-6483-45B0-8199-3A9AB2876BC2}"/>
              </a:ext>
            </a:extLst>
          </p:cNvPr>
          <p:cNvSpPr txBox="1"/>
          <p:nvPr/>
        </p:nvSpPr>
        <p:spPr>
          <a:xfrm>
            <a:off x="7155866" y="5552182"/>
            <a:ext cx="30618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Merchant Banking (CLOs, BDCs)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(Bonds/Loans)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9EE1528-801F-4B18-BF43-AB5411C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054B-C681-44A0-8609-C3AFF49D039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4228F6EA-EA41-48EB-824A-BD914785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66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B5CEF5E-2B27-47DE-8DF1-4270E2AC2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85801"/>
            <a:ext cx="2286000" cy="21558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Leverage Loan/Bond Fund 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u="sng" dirty="0"/>
              <a:t>Equity: $30,000,000</a:t>
            </a:r>
          </a:p>
          <a:p>
            <a:pPr algn="ctr">
              <a:spcBef>
                <a:spcPct val="50000"/>
              </a:spcBef>
            </a:pPr>
            <a:endParaRPr lang="en-US" altLang="en-US" sz="1200" b="1" dirty="0"/>
          </a:p>
          <a:p>
            <a:pPr algn="ctr">
              <a:spcBef>
                <a:spcPct val="50000"/>
              </a:spcBef>
            </a:pPr>
            <a:endParaRPr lang="en-US" altLang="en-US" sz="1200" b="1" dirty="0"/>
          </a:p>
          <a:p>
            <a:pPr algn="ctr">
              <a:spcBef>
                <a:spcPct val="50000"/>
              </a:spcBef>
            </a:pPr>
            <a:r>
              <a:rPr lang="en-US" altLang="en-US" sz="1200" b="1" u="sng" dirty="0"/>
              <a:t>Debt (Loan):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/>
              <a:t>$270,000,000 @ Libor Rate + 2.0% or ($5,400,000)</a:t>
            </a:r>
          </a:p>
          <a:p>
            <a:pPr algn="ctr">
              <a:spcBef>
                <a:spcPct val="50000"/>
              </a:spcBef>
            </a:pPr>
            <a:endParaRPr lang="en-US" altLang="en-US" sz="1200" b="1" dirty="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6C9A85CA-4336-42AB-9CE5-28CF161F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1447800" cy="738664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Investment Management</a:t>
            </a:r>
          </a:p>
          <a:p>
            <a:pPr algn="ctr">
              <a:spcBef>
                <a:spcPct val="50000"/>
              </a:spcBef>
            </a:pPr>
            <a:endParaRPr lang="en-US" altLang="en-US" sz="1200" b="1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EC48193-2DC8-451A-A170-F9DC92CB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85800"/>
            <a:ext cx="2057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Portfolio of Investments</a:t>
            </a:r>
          </a:p>
          <a:p>
            <a:pPr algn="ctr">
              <a:spcBef>
                <a:spcPct val="50000"/>
              </a:spcBef>
            </a:pPr>
            <a:r>
              <a:rPr lang="en-US" altLang="en-US" b="1"/>
              <a:t>(Loans/Bonds)</a:t>
            </a:r>
          </a:p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28C307C-5527-4362-B14C-7D9C4556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38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$300 million</a:t>
            </a:r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B583B1D1-EC38-47F7-9BF7-B194E4343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22860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019E55EE-AB73-4935-9BCB-EBBB7616AD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5400" y="22860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8CD2FC57-BFB3-4E78-A7A2-F306075EF2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20200" y="22860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7ACB0553-3142-4B79-A893-994851B07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286000"/>
            <a:ext cx="304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D33248DE-B677-43EA-BF89-E48F6AEB2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286000"/>
            <a:ext cx="838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901AB4E0-6CDD-4061-9342-B2278145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9800"/>
            <a:ext cx="144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    $300 million</a:t>
            </a:r>
          </a:p>
          <a:p>
            <a:pPr>
              <a:spcBef>
                <a:spcPct val="50000"/>
              </a:spcBef>
            </a:pPr>
            <a:endParaRPr lang="en-US" altLang="en-US" sz="1400" b="1" dirty="0"/>
          </a:p>
          <a:p>
            <a:pPr>
              <a:spcBef>
                <a:spcPct val="50000"/>
              </a:spcBef>
            </a:pPr>
            <a:endParaRPr lang="en-US" altLang="en-US" sz="1400" b="1" dirty="0"/>
          </a:p>
          <a:p>
            <a:pPr>
              <a:spcBef>
                <a:spcPct val="50000"/>
              </a:spcBef>
            </a:pPr>
            <a:r>
              <a:rPr lang="en-US" altLang="en-US" sz="1400" b="1" dirty="0"/>
              <a:t>Average LIBOR + 5.0%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/>
              <a:t>$15,000,000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72645918-0F7B-4662-BC8F-EC51D72D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814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$2 m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C7FFE566-2A89-4E3D-B687-6CC60E75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8100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$3 m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BDD11963-4A34-4A12-B1C4-74264812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0386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$5 m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30183140-FC7B-46C7-B153-96C76C35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42672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$6 m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C5DD94C9-F4F3-462B-AEFB-7303BB60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4958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$2 m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24149708-8ED6-4199-A298-2ABCF6FC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148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$4 m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594E95D4-32CE-43BA-96EC-76524E008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3434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$5 m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6296E848-10AA-4372-9E1C-E2775A2F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5720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$4 m</a:t>
            </a: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12A4DCAE-BE4E-4CAD-A4FC-C1063C49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800601"/>
            <a:ext cx="609600" cy="276999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$4 m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AD1A48B2-C13C-4DEB-B864-178FA602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11" name="Oval 23">
            <a:extLst>
              <a:ext uri="{FF2B5EF4-FFF2-40B4-BE49-F238E27FC236}">
                <a16:creationId xmlns:a16="http://schemas.microsoft.com/office/drawing/2014/main" id="{F15A14BF-B4B0-473B-BF4A-E84D83C6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28600"/>
            <a:ext cx="2133600" cy="2057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>
            <a:extLst>
              <a:ext uri="{FF2B5EF4-FFF2-40B4-BE49-F238E27FC236}">
                <a16:creationId xmlns:a16="http://schemas.microsoft.com/office/drawing/2014/main" id="{420FAC1B-774A-478F-A204-DCE79E9930C6}"/>
              </a:ext>
            </a:extLst>
          </p:cNvPr>
          <p:cNvSpPr>
            <a:spLocks/>
          </p:cNvSpPr>
          <p:nvPr/>
        </p:nvSpPr>
        <p:spPr bwMode="auto">
          <a:xfrm rot="2700000">
            <a:off x="7376319" y="2377281"/>
            <a:ext cx="882650" cy="1919288"/>
          </a:xfrm>
          <a:prstGeom prst="leftBrace">
            <a:avLst>
              <a:gd name="adj1" fmla="val 1812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>
            <a:extLst>
              <a:ext uri="{FF2B5EF4-FFF2-40B4-BE49-F238E27FC236}">
                <a16:creationId xmlns:a16="http://schemas.microsoft.com/office/drawing/2014/main" id="{B9DD840C-C8E3-4455-A836-82DE2C917F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38400" y="1752600"/>
            <a:ext cx="7620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E6A52CAB-6D8E-4D56-B67E-F311BF4B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3D6B3D38-6E21-4663-8E7A-24B272AC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1905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0.50%   Management Fee $1,500,000</a:t>
            </a:r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id="{87467667-70D8-4269-91F6-F811A478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0668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AutoShape 29">
            <a:extLst>
              <a:ext uri="{FF2B5EF4-FFF2-40B4-BE49-F238E27FC236}">
                <a16:creationId xmlns:a16="http://schemas.microsoft.com/office/drawing/2014/main" id="{6D2A6671-97C0-4AED-8850-25D7034F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514601"/>
            <a:ext cx="1600200" cy="485775"/>
          </a:xfrm>
          <a:prstGeom prst="leftArrow">
            <a:avLst>
              <a:gd name="adj1" fmla="val 50000"/>
              <a:gd name="adj2" fmla="val 82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FD56B6F4-FF91-4054-8D67-6FE10EA8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719515"/>
            <a:ext cx="511257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Gross Income             		$15,000,000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Less:  Mgmt Fee       		($5,400,000)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          	Loan 		(</a:t>
            </a:r>
            <a:r>
              <a:rPr lang="en-US" altLang="en-US" sz="1400" u="sng" dirty="0"/>
              <a:t>$1,500,000)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Gross Income			$8,100,000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Less Assume 3.0% Loss	($9,000,000)	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Plus Recovery 70%		</a:t>
            </a:r>
            <a:r>
              <a:rPr lang="en-US" altLang="en-US" sz="1400" u="sng" dirty="0"/>
              <a:t>$6,300,000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Net Income			$5,400,000</a:t>
            </a:r>
          </a:p>
          <a:p>
            <a:pPr>
              <a:spcBef>
                <a:spcPct val="50000"/>
              </a:spcBef>
            </a:pPr>
            <a:endParaRPr lang="en-US" altLang="en-US" sz="1400" dirty="0"/>
          </a:p>
          <a:p>
            <a:pPr>
              <a:spcBef>
                <a:spcPct val="50000"/>
              </a:spcBef>
            </a:pPr>
            <a:r>
              <a:rPr lang="en-US" altLang="en-US" sz="1400" dirty="0"/>
              <a:t>$5,400,000 /$30,000,000 = 18.0% Net</a:t>
            </a:r>
            <a:endParaRPr lang="en-US" altLang="en-US" sz="1400" b="1" baseline="30000" dirty="0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85752C1C-6067-4901-AB5A-E0FB37D45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E4C037B9-B9E4-45DD-9D11-7452A73F0E9F}"/>
              </a:ext>
            </a:extLst>
          </p:cNvPr>
          <p:cNvSpPr txBox="1">
            <a:spLocks/>
          </p:cNvSpPr>
          <p:nvPr/>
        </p:nvSpPr>
        <p:spPr>
          <a:xfrm>
            <a:off x="194734" y="97151"/>
            <a:ext cx="7425266" cy="41783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CREDIT ANALYSIS AND PORTFOLIO MANAGEMENT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9CBE9D-2137-4812-BFC7-7DAA5B657F34}"/>
              </a:ext>
            </a:extLst>
          </p:cNvPr>
          <p:cNvSpPr txBox="1"/>
          <p:nvPr/>
        </p:nvSpPr>
        <p:spPr>
          <a:xfrm>
            <a:off x="6005933" y="5609906"/>
            <a:ext cx="30618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Merchant Banking (CLOs, BDCs)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(Bonds/Loans)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5D7AC0-D18B-4CD2-A975-FEAEF8334A65}"/>
              </a:ext>
            </a:extLst>
          </p:cNvPr>
          <p:cNvSpPr txBox="1"/>
          <p:nvPr/>
        </p:nvSpPr>
        <p:spPr>
          <a:xfrm rot="19715338">
            <a:off x="4388244" y="4950384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1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9EE1528-801F-4B18-BF43-AB5411C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054B-C681-44A0-8609-C3AFF49D039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AD1A48B2-C13C-4DEB-B864-178FA602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A0421-6DB7-472B-93F6-CDBC7B93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4" y="637336"/>
            <a:ext cx="6421426" cy="336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11A6ED-4522-47A1-B12D-90FE74A4C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6" y="4125114"/>
            <a:ext cx="5390063" cy="2365064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F4D279-8908-4414-A0B3-FE5E814E7F01}"/>
              </a:ext>
            </a:extLst>
          </p:cNvPr>
          <p:cNvCxnSpPr>
            <a:cxnSpLocks/>
          </p:cNvCxnSpPr>
          <p:nvPr/>
        </p:nvCxnSpPr>
        <p:spPr>
          <a:xfrm>
            <a:off x="2598821" y="2503714"/>
            <a:ext cx="0" cy="15526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6C7ED6A5-AF12-4AFA-A13B-F7D7B7EF120E}"/>
              </a:ext>
            </a:extLst>
          </p:cNvPr>
          <p:cNvSpPr txBox="1">
            <a:spLocks/>
          </p:cNvSpPr>
          <p:nvPr/>
        </p:nvSpPr>
        <p:spPr>
          <a:xfrm>
            <a:off x="194734" y="97151"/>
            <a:ext cx="7425266" cy="41783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CREDIT ANALYSIS AND PORTFOLIO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D5B26-1312-4E1D-9645-82B630B24112}"/>
              </a:ext>
            </a:extLst>
          </p:cNvPr>
          <p:cNvSpPr txBox="1"/>
          <p:nvPr/>
        </p:nvSpPr>
        <p:spPr>
          <a:xfrm>
            <a:off x="7155866" y="5552182"/>
            <a:ext cx="30618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Merchant Banking (CLOs, BDCs)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(Bonds/Loans)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1BEF8-F408-48C7-B354-5AFF9DA2A774}"/>
              </a:ext>
            </a:extLst>
          </p:cNvPr>
          <p:cNvSpPr txBox="1"/>
          <p:nvPr/>
        </p:nvSpPr>
        <p:spPr>
          <a:xfrm rot="19715338">
            <a:off x="6723711" y="4172336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8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9EE1528-801F-4B18-BF43-AB5411C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054B-C681-44A0-8609-C3AFF49D039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AD1A48B2-C13C-4DEB-B864-178FA602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A0421-6DB7-472B-93F6-CDBC7B93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9" y="558588"/>
            <a:ext cx="6421426" cy="33654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F4D279-8908-4414-A0B3-FE5E814E7F01}"/>
              </a:ext>
            </a:extLst>
          </p:cNvPr>
          <p:cNvCxnSpPr>
            <a:cxnSpLocks/>
          </p:cNvCxnSpPr>
          <p:nvPr/>
        </p:nvCxnSpPr>
        <p:spPr>
          <a:xfrm>
            <a:off x="5725313" y="4088446"/>
            <a:ext cx="1443789" cy="10931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008CEF1-F0D9-472B-81DD-AE935DA8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700" y="297331"/>
            <a:ext cx="4771380" cy="574595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04832FD-FDC1-41D3-8E78-F6D9D742741B}"/>
              </a:ext>
            </a:extLst>
          </p:cNvPr>
          <p:cNvSpPr txBox="1">
            <a:spLocks/>
          </p:cNvSpPr>
          <p:nvPr/>
        </p:nvSpPr>
        <p:spPr>
          <a:xfrm>
            <a:off x="194734" y="97151"/>
            <a:ext cx="7425266" cy="41783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CREDIT ANALYSIS AND PORTFOLIO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B22FF-601D-4C5B-BAA9-37151BE8E315}"/>
              </a:ext>
            </a:extLst>
          </p:cNvPr>
          <p:cNvSpPr txBox="1"/>
          <p:nvPr/>
        </p:nvSpPr>
        <p:spPr>
          <a:xfrm>
            <a:off x="1008113" y="5261498"/>
            <a:ext cx="30618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Merchant Banking (CLOs, BDCs)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(Bonds/Loans)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8B6DE-8FE2-42DE-94D4-877FDED1F6E8}"/>
              </a:ext>
            </a:extLst>
          </p:cNvPr>
          <p:cNvSpPr txBox="1"/>
          <p:nvPr/>
        </p:nvSpPr>
        <p:spPr>
          <a:xfrm rot="19715338">
            <a:off x="616607" y="3883584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9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9EE1528-801F-4B18-BF43-AB5411C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054B-C681-44A0-8609-C3AFF49D039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AD1A48B2-C13C-4DEB-B864-178FA602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A0421-6DB7-472B-93F6-CDBC7B93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4" y="2731039"/>
            <a:ext cx="6421426" cy="33654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F4D279-8908-4414-A0B3-FE5E814E7F01}"/>
              </a:ext>
            </a:extLst>
          </p:cNvPr>
          <p:cNvCxnSpPr>
            <a:cxnSpLocks/>
          </p:cNvCxnSpPr>
          <p:nvPr/>
        </p:nvCxnSpPr>
        <p:spPr>
          <a:xfrm flipV="1">
            <a:off x="6059269" y="1691767"/>
            <a:ext cx="1113782" cy="9625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D99EAD9-0161-4FD0-AF5A-17E3E494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75" y="254382"/>
            <a:ext cx="4778254" cy="575453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A6B9472D-85DC-4B05-9D00-62944496F12B}"/>
              </a:ext>
            </a:extLst>
          </p:cNvPr>
          <p:cNvSpPr txBox="1">
            <a:spLocks/>
          </p:cNvSpPr>
          <p:nvPr/>
        </p:nvSpPr>
        <p:spPr>
          <a:xfrm>
            <a:off x="194734" y="97151"/>
            <a:ext cx="7425266" cy="41783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CREDIT ANALYSIS AND PORTFOLIO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16E80-520E-4E99-89C6-3B9E74F21650}"/>
              </a:ext>
            </a:extLst>
          </p:cNvPr>
          <p:cNvSpPr txBox="1"/>
          <p:nvPr/>
        </p:nvSpPr>
        <p:spPr>
          <a:xfrm>
            <a:off x="194734" y="581367"/>
            <a:ext cx="30618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Merchant Banking (CLOs, BDCs)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(Bonds/Loans)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5FE95-40F4-4A89-98A5-2EE35326C803}"/>
              </a:ext>
            </a:extLst>
          </p:cNvPr>
          <p:cNvSpPr txBox="1"/>
          <p:nvPr/>
        </p:nvSpPr>
        <p:spPr>
          <a:xfrm rot="20482991">
            <a:off x="3350360" y="849626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9EE1528-801F-4B18-BF43-AB5411C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054B-C681-44A0-8609-C3AFF49D039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AD1A48B2-C13C-4DEB-B864-178FA602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9EAD9-0161-4FD0-AF5A-17E3E494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14" y="2223032"/>
            <a:ext cx="4609959" cy="436602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21308-D997-4404-8E4B-7ABE8F66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9" y="175465"/>
            <a:ext cx="4573844" cy="1935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D3560-93CD-42DB-BE9E-1372CFA90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688" y="175465"/>
            <a:ext cx="6551406" cy="58380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3542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E0C-235D-4698-9493-63E9C23E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77" y="609601"/>
            <a:ext cx="10131425" cy="570046"/>
          </a:xfrm>
        </p:spPr>
        <p:txBody>
          <a:bodyPr>
            <a:normAutofit fontScale="90000"/>
          </a:bodyPr>
          <a:lstStyle/>
          <a:p>
            <a:r>
              <a:rPr lang="en-US" dirty="0"/>
              <a:t>Company Specific Analysis – a 30,000 feet 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891740-4D4D-49B3-81FA-A1F40981F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77" y="1543083"/>
            <a:ext cx="9025338" cy="465529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58872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INVESTMENT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9397B-A53C-43D1-A89B-D1E9048B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92" y="1429146"/>
            <a:ext cx="1187829" cy="1132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030638-F594-4E0C-A8BF-3165953DE26F}"/>
              </a:ext>
            </a:extLst>
          </p:cNvPr>
          <p:cNvSpPr/>
          <p:nvPr/>
        </p:nvSpPr>
        <p:spPr>
          <a:xfrm>
            <a:off x="2811848" y="1429146"/>
            <a:ext cx="64240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Investment Banking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Broker/Dealer </a:t>
            </a:r>
          </a:p>
          <a:p>
            <a:pPr lvl="2"/>
            <a:r>
              <a:rPr lang="en-US" dirty="0"/>
              <a:t>Underwrite Initial Securities – Raising Capital</a:t>
            </a:r>
          </a:p>
          <a:p>
            <a:pPr lvl="2"/>
            <a:r>
              <a:rPr lang="en-US" dirty="0"/>
              <a:t>Sales and Trade (Stock, Bonds and Derivatives)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Advice</a:t>
            </a:r>
          </a:p>
          <a:p>
            <a:pPr lvl="2"/>
            <a:r>
              <a:rPr lang="en-US" dirty="0"/>
              <a:t>Mergers &amp; Acquisitions – Valuation</a:t>
            </a:r>
          </a:p>
          <a:p>
            <a:pPr lvl="2"/>
            <a:r>
              <a:rPr lang="en-US" dirty="0"/>
              <a:t>Raising Capital </a:t>
            </a:r>
          </a:p>
          <a:p>
            <a:pPr lvl="2"/>
            <a:r>
              <a:rPr lang="en-US" dirty="0"/>
              <a:t>Research / Recommendations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145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4F95B3E-0B7E-4371-9E60-E982E856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0551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The Loan Syndication Process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F0BB23D4-CA59-4734-AEC7-DEB37E34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6800"/>
            <a:ext cx="21336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Issuer /Company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539D82B0-A535-40DA-9C5E-CFB362EA0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219200"/>
            <a:ext cx="12954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8C33024C-011D-41FD-8EEC-2FB8EDA5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914401"/>
            <a:ext cx="3048000" cy="6924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/>
              <a:t>Lead Arranger Bank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dirty="0"/>
              <a:t>Administrative Agent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2CD62BE-2136-4910-B8F2-0EA817A9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33600"/>
            <a:ext cx="2209800" cy="681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Bookrunner Bank #1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dirty="0"/>
              <a:t>Syndication Agent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B4184296-C010-4346-8B2E-81434B8B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133600"/>
            <a:ext cx="2209800" cy="681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Bookrunner Bank #2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/>
              <a:t>Documentation  Agent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EBFCBB12-9E14-4B9C-A360-BF2D8A4F8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2286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First Tier</a:t>
            </a:r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C894FB06-0871-4AFD-9CF6-4AB9ED19CA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54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8E8416C0-BEFE-4AD7-9997-D49E0C039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76600"/>
            <a:ext cx="914400" cy="565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Co-Mgr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/>
              <a:t>Bank #1</a:t>
            </a:r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8C69C39F-D235-41BB-ADEB-B94B6F63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914400" cy="565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Co-Mgr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/>
              <a:t>Bank #2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0C6AE69B-320E-4A9B-A5B0-CCAF5852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14400" cy="565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Co-Mgr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/>
              <a:t>Bank #3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1B3DDAB4-99F1-43F5-8726-5C5FD12A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76600"/>
            <a:ext cx="914400" cy="565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Co-Mgr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/>
              <a:t>Bank #4</a:t>
            </a: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A1C0CB32-4C0A-48A1-B6A9-7777F1A1A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76600"/>
            <a:ext cx="914400" cy="565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Co-Mgr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/>
              <a:t>Bank #5</a:t>
            </a: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41BBB47E-64A0-4F0A-900E-4B683E187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276600"/>
            <a:ext cx="914400" cy="565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Co-Mgr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/>
              <a:t>Bank #6</a:t>
            </a:r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E83D1D63-DDF6-4E65-9F8B-B958D2930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1054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“Retail” Level</a:t>
            </a:r>
          </a:p>
        </p:txBody>
      </p:sp>
      <p:sp>
        <p:nvSpPr>
          <p:cNvPr id="13345" name="Line 33">
            <a:extLst>
              <a:ext uri="{FF2B5EF4-FFF2-40B4-BE49-F238E27FC236}">
                <a16:creationId xmlns:a16="http://schemas.microsoft.com/office/drawing/2014/main" id="{F40E6AD7-2CFD-4D4A-AFF0-3309DD94A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44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3" name="Text Box 91">
            <a:extLst>
              <a:ext uri="{FF2B5EF4-FFF2-40B4-BE49-F238E27FC236}">
                <a16:creationId xmlns:a16="http://schemas.microsoft.com/office/drawing/2014/main" id="{1A987074-4F87-410D-91E7-452BA2D35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4290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Second Tier</a:t>
            </a:r>
          </a:p>
        </p:txBody>
      </p:sp>
      <p:sp>
        <p:nvSpPr>
          <p:cNvPr id="13407" name="Line 95">
            <a:extLst>
              <a:ext uri="{FF2B5EF4-FFF2-40B4-BE49-F238E27FC236}">
                <a16:creationId xmlns:a16="http://schemas.microsoft.com/office/drawing/2014/main" id="{7625FBD2-12EE-4C74-8728-1FF422C4D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886200"/>
            <a:ext cx="0" cy="457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" name="Line 105">
            <a:extLst>
              <a:ext uri="{FF2B5EF4-FFF2-40B4-BE49-F238E27FC236}">
                <a16:creationId xmlns:a16="http://schemas.microsoft.com/office/drawing/2014/main" id="{52E18CD9-75AC-447E-999D-A8DA1928DC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676400"/>
            <a:ext cx="403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" name="Line 106">
            <a:extLst>
              <a:ext uri="{FF2B5EF4-FFF2-40B4-BE49-F238E27FC236}">
                <a16:creationId xmlns:a16="http://schemas.microsoft.com/office/drawing/2014/main" id="{9CDCB24C-AEFB-448F-8C50-FD3F3B5982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676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" name="Line 107">
            <a:extLst>
              <a:ext uri="{FF2B5EF4-FFF2-40B4-BE49-F238E27FC236}">
                <a16:creationId xmlns:a16="http://schemas.microsoft.com/office/drawing/2014/main" id="{D05E43FB-F797-43F6-94F8-763D752FB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" name="Line 108">
            <a:extLst>
              <a:ext uri="{FF2B5EF4-FFF2-40B4-BE49-F238E27FC236}">
                <a16:creationId xmlns:a16="http://schemas.microsoft.com/office/drawing/2014/main" id="{791F58F3-4261-4C56-AC39-01501D719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819400"/>
            <a:ext cx="0" cy="457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1" name="Line 109">
            <a:extLst>
              <a:ext uri="{FF2B5EF4-FFF2-40B4-BE49-F238E27FC236}">
                <a16:creationId xmlns:a16="http://schemas.microsoft.com/office/drawing/2014/main" id="{28F2D007-4893-4690-9E94-427142DB7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524000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2" name="Line 110">
            <a:extLst>
              <a:ext uri="{FF2B5EF4-FFF2-40B4-BE49-F238E27FC236}">
                <a16:creationId xmlns:a16="http://schemas.microsoft.com/office/drawing/2014/main" id="{9DF5311A-5768-405F-B586-86EF43C74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524000"/>
            <a:ext cx="1143000" cy="3048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3" name="Line 111">
            <a:extLst>
              <a:ext uri="{FF2B5EF4-FFF2-40B4-BE49-F238E27FC236}">
                <a16:creationId xmlns:a16="http://schemas.microsoft.com/office/drawing/2014/main" id="{9F881108-FFE6-49AE-A5F5-2241A0F89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524000"/>
            <a:ext cx="22098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4" name="Text Box 112">
            <a:extLst>
              <a:ext uri="{FF2B5EF4-FFF2-40B4-BE49-F238E27FC236}">
                <a16:creationId xmlns:a16="http://schemas.microsoft.com/office/drawing/2014/main" id="{07587D91-4871-44A5-A140-322FCE353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2209800" cy="681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Bookrunner Bank #3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/>
              <a:t>Documentation  Agent</a:t>
            </a:r>
          </a:p>
        </p:txBody>
      </p:sp>
      <p:sp>
        <p:nvSpPr>
          <p:cNvPr id="13431" name="Text Box 119">
            <a:extLst>
              <a:ext uri="{FF2B5EF4-FFF2-40B4-BE49-F238E27FC236}">
                <a16:creationId xmlns:a16="http://schemas.microsoft.com/office/drawing/2014/main" id="{4D819889-8424-45EB-9EEA-36AC53571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958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Bank or Institution</a:t>
            </a:r>
          </a:p>
        </p:txBody>
      </p:sp>
      <p:sp>
        <p:nvSpPr>
          <p:cNvPr id="13432" name="Text Box 120">
            <a:extLst>
              <a:ext uri="{FF2B5EF4-FFF2-40B4-BE49-F238E27FC236}">
                <a16:creationId xmlns:a16="http://schemas.microsoft.com/office/drawing/2014/main" id="{B044CD35-EFDB-4C1A-975A-3B5F8F44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4958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33" name="Text Box 121">
            <a:extLst>
              <a:ext uri="{FF2B5EF4-FFF2-40B4-BE49-F238E27FC236}">
                <a16:creationId xmlns:a16="http://schemas.microsoft.com/office/drawing/2014/main" id="{0B3961F4-D7D5-4CF2-B7F1-0775CC64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34" name="Text Box 122">
            <a:extLst>
              <a:ext uri="{FF2B5EF4-FFF2-40B4-BE49-F238E27FC236}">
                <a16:creationId xmlns:a16="http://schemas.microsoft.com/office/drawing/2014/main" id="{3B8A7407-6620-490E-93DC-D43D0602E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35" name="Text Box 123">
            <a:extLst>
              <a:ext uri="{FF2B5EF4-FFF2-40B4-BE49-F238E27FC236}">
                <a16:creationId xmlns:a16="http://schemas.microsoft.com/office/drawing/2014/main" id="{B75B3027-2ACB-40B9-87FB-B912A0F0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958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36" name="Text Box 124">
            <a:extLst>
              <a:ext uri="{FF2B5EF4-FFF2-40B4-BE49-F238E27FC236}">
                <a16:creationId xmlns:a16="http://schemas.microsoft.com/office/drawing/2014/main" id="{448C70BD-B3A6-4844-91F1-1CF27043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816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37" name="Text Box 125">
            <a:extLst>
              <a:ext uri="{FF2B5EF4-FFF2-40B4-BE49-F238E27FC236}">
                <a16:creationId xmlns:a16="http://schemas.microsoft.com/office/drawing/2014/main" id="{C8161046-F7BA-485C-B6D1-CDF00395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12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38" name="Text Box 126">
            <a:extLst>
              <a:ext uri="{FF2B5EF4-FFF2-40B4-BE49-F238E27FC236}">
                <a16:creationId xmlns:a16="http://schemas.microsoft.com/office/drawing/2014/main" id="{3CBB3E50-73AC-45EC-9933-3B878C646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39" name="Text Box 127">
            <a:extLst>
              <a:ext uri="{FF2B5EF4-FFF2-40B4-BE49-F238E27FC236}">
                <a16:creationId xmlns:a16="http://schemas.microsoft.com/office/drawing/2014/main" id="{4E733DC9-ECFB-4B86-A8A1-DC5C2ADD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12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40" name="Text Box 128">
            <a:extLst>
              <a:ext uri="{FF2B5EF4-FFF2-40B4-BE49-F238E27FC236}">
                <a16:creationId xmlns:a16="http://schemas.microsoft.com/office/drawing/2014/main" id="{DA3F5C91-81A0-4140-856E-B8BDB7DA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912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41" name="Text Box 129">
            <a:extLst>
              <a:ext uri="{FF2B5EF4-FFF2-40B4-BE49-F238E27FC236}">
                <a16:creationId xmlns:a16="http://schemas.microsoft.com/office/drawing/2014/main" id="{EF4A8675-728E-4AD6-94EF-C00D3319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1816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42" name="Text Box 130">
            <a:extLst>
              <a:ext uri="{FF2B5EF4-FFF2-40B4-BE49-F238E27FC236}">
                <a16:creationId xmlns:a16="http://schemas.microsoft.com/office/drawing/2014/main" id="{167A2D64-CFE9-4CC7-B4F6-953688C5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912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43" name="Text Box 131">
            <a:extLst>
              <a:ext uri="{FF2B5EF4-FFF2-40B4-BE49-F238E27FC236}">
                <a16:creationId xmlns:a16="http://schemas.microsoft.com/office/drawing/2014/main" id="{8C361E0C-5DB3-4560-8E8A-9F381466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816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44" name="Text Box 132">
            <a:extLst>
              <a:ext uri="{FF2B5EF4-FFF2-40B4-BE49-F238E27FC236}">
                <a16:creationId xmlns:a16="http://schemas.microsoft.com/office/drawing/2014/main" id="{A7B43C5E-9883-4177-BE8F-E9AEDA59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912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45" name="Text Box 133">
            <a:extLst>
              <a:ext uri="{FF2B5EF4-FFF2-40B4-BE49-F238E27FC236}">
                <a16:creationId xmlns:a16="http://schemas.microsoft.com/office/drawing/2014/main" id="{75FF0120-1E2D-4F82-BBE6-658D3A20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81601"/>
            <a:ext cx="10668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Bank or Institution</a:t>
            </a:r>
          </a:p>
        </p:txBody>
      </p:sp>
      <p:sp>
        <p:nvSpPr>
          <p:cNvPr id="13446" name="AutoShape 134">
            <a:extLst>
              <a:ext uri="{FF2B5EF4-FFF2-40B4-BE49-F238E27FC236}">
                <a16:creationId xmlns:a16="http://schemas.microsoft.com/office/drawing/2014/main" id="{ABBC1DD0-E2B6-4A29-908C-D9D7E5B65757}"/>
              </a:ext>
            </a:extLst>
          </p:cNvPr>
          <p:cNvSpPr>
            <a:spLocks/>
          </p:cNvSpPr>
          <p:nvPr/>
        </p:nvSpPr>
        <p:spPr bwMode="auto">
          <a:xfrm>
            <a:off x="8153400" y="4495800"/>
            <a:ext cx="685800" cy="1676400"/>
          </a:xfrm>
          <a:prstGeom prst="rightBrace">
            <a:avLst>
              <a:gd name="adj1" fmla="val 20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8F5BBED7-DAD7-4C13-843F-B63A8D92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03" y="397869"/>
            <a:ext cx="11663835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The issuer or Company solicits bids from Arrangers.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Arrangers will outline their syndication strategy and their view on the way the loan will price in market.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Issuer gives the  mandate to one or more Arrangers (Co-Arrangers)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The arranger will prepare an information memo (IM) describing the terms of the transactions.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The IM typically will include: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Executive Summary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Investment Considerations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</a:t>
            </a:r>
            <a:r>
              <a:rPr lang="en-US" altLang="en-US" sz="1600" b="1" dirty="0"/>
              <a:t>Summary of Terms and Conditions (Term Sheet)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Transaction Overview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Company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Management and Equity Sponsor Overview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Industry Overview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Financial Model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en-US" sz="1600" dirty="0"/>
              <a:t>   Timing for commitments, closing, as well as fees on level of commitments</a:t>
            </a:r>
          </a:p>
          <a:p>
            <a:pPr lvl="4"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 Bank meeting is scheduled at which potential lenders hear the management and the Investor group.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A deadline is given for the banks to send their commitment levels subject to final documentation.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Each Bank analyzes the deal’s credit and assess the pricing (RORA). </a:t>
            </a:r>
            <a:r>
              <a:rPr lang="en-US" altLang="en-US" sz="1600" b="1" dirty="0"/>
              <a:t>Each Issuer is assigned an internal rating</a:t>
            </a:r>
            <a:r>
              <a:rPr lang="en-US" altLang="en-US" sz="1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The Arranger collects all commitments – different amounts from each Bank.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Allocations are given and Legal Documentation is sent for their final review.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600" dirty="0"/>
              <a:t>      If the Deal is Oversubscribed, the allocation of each bank will most likely be reduced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600" dirty="0"/>
              <a:t>      If the Deal is Undersubscribed, depending on the FLEX language, the pricing could be Flexed up.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 After Review of Legal Documentation by each lender and signatures are sent, the Deal closes and funds.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200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4005359-F2B8-43EF-A53C-BBFCE9C0F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0551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The Loan Syndication Process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82CFEA6-6A02-431E-BD6B-8EDC01EB5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8" r="2" b="20138"/>
          <a:stretch/>
        </p:blipFill>
        <p:spPr>
          <a:xfrm>
            <a:off x="20" y="0"/>
            <a:ext cx="7553998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2CFEA6-6A02-431E-BD6B-8EDC01EB5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65806" y="2451016"/>
            <a:ext cx="3706762" cy="413266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BF8D33A2-AAD9-435A-803B-0ECA8E51F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6063" y="642938"/>
            <a:ext cx="3706812" cy="16081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INVESTMENT BANKING</a:t>
            </a:r>
          </a:p>
        </p:txBody>
      </p:sp>
    </p:spTree>
    <p:extLst>
      <p:ext uri="{BB962C8B-B14F-4D97-AF65-F5344CB8AC3E}">
        <p14:creationId xmlns:p14="http://schemas.microsoft.com/office/powerpoint/2010/main" val="135872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INVESTMENT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9397B-A53C-43D1-A89B-D1E9048B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92" y="1429146"/>
            <a:ext cx="1187829" cy="1132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188D4B-9F31-4A29-BFED-56CE74B2C05A}"/>
              </a:ext>
            </a:extLst>
          </p:cNvPr>
          <p:cNvSpPr/>
          <p:nvPr/>
        </p:nvSpPr>
        <p:spPr>
          <a:xfrm>
            <a:off x="280921" y="2751760"/>
            <a:ext cx="2571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Stock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Stock Reports recommending BUY/HOLD/SELL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30E6B-E3D1-4658-AE52-453B8494BB9D}"/>
              </a:ext>
            </a:extLst>
          </p:cNvPr>
          <p:cNvSpPr txBox="1"/>
          <p:nvPr/>
        </p:nvSpPr>
        <p:spPr>
          <a:xfrm rot="20482991">
            <a:off x="5022009" y="610400"/>
            <a:ext cx="2408038" cy="1200329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STOCK REPORT EXAMPLE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1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INVESTMENT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9397B-A53C-43D1-A89B-D1E9048B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92" y="1429146"/>
            <a:ext cx="1187829" cy="1132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188D4B-9F31-4A29-BFED-56CE74B2C05A}"/>
              </a:ext>
            </a:extLst>
          </p:cNvPr>
          <p:cNvSpPr/>
          <p:nvPr/>
        </p:nvSpPr>
        <p:spPr>
          <a:xfrm>
            <a:off x="177505" y="2664674"/>
            <a:ext cx="3126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Mergers &amp; Acquisitions / IPO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Corporate 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Sell / Buy Advice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Financing Advice</a:t>
            </a:r>
          </a:p>
        </p:txBody>
      </p:sp>
    </p:spTree>
    <p:extLst>
      <p:ext uri="{BB962C8B-B14F-4D97-AF65-F5344CB8AC3E}">
        <p14:creationId xmlns:p14="http://schemas.microsoft.com/office/powerpoint/2010/main" val="55039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098E-4674-4082-9F84-7E523F76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9" y="974272"/>
            <a:ext cx="7968342" cy="718457"/>
          </a:xfrm>
        </p:spPr>
        <p:txBody>
          <a:bodyPr/>
          <a:lstStyle/>
          <a:p>
            <a:r>
              <a:rPr lang="en-US" dirty="0"/>
              <a:t>Modes of Mergers &amp; Acquisitions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8BA985-4CA7-46FA-8EFB-1158598413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2733" y="192944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0E85573-FA60-48D8-8ABB-E585362CA37F}"/>
              </a:ext>
            </a:extLst>
          </p:cNvPr>
          <p:cNvSpPr txBox="1">
            <a:spLocks/>
          </p:cNvSpPr>
          <p:nvPr/>
        </p:nvSpPr>
        <p:spPr>
          <a:xfrm>
            <a:off x="544334" y="320833"/>
            <a:ext cx="5497237" cy="490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INVESTMENT ANALYSIS</a:t>
            </a:r>
          </a:p>
        </p:txBody>
      </p:sp>
    </p:spTree>
    <p:extLst>
      <p:ext uri="{BB962C8B-B14F-4D97-AF65-F5344CB8AC3E}">
        <p14:creationId xmlns:p14="http://schemas.microsoft.com/office/powerpoint/2010/main" val="1527534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83FF-F968-461C-85F9-520D212D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Method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8A071-D2E2-4895-994A-C99A6CF7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647" y="618518"/>
            <a:ext cx="7668994" cy="20744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E76B853-3AB2-418E-A478-CD6612D2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47" y="3002182"/>
            <a:ext cx="7668994" cy="32373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C38E214E-671D-404A-88C2-86576F1E2B16}"/>
              </a:ext>
            </a:extLst>
          </p:cNvPr>
          <p:cNvSpPr txBox="1">
            <a:spLocks/>
          </p:cNvSpPr>
          <p:nvPr/>
        </p:nvSpPr>
        <p:spPr>
          <a:xfrm>
            <a:off x="930884" y="3881547"/>
            <a:ext cx="2851417" cy="1478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>
                <a:solidFill>
                  <a:srgbClr val="FFFFFF"/>
                </a:solidFill>
              </a:rPr>
              <a:t>Method #2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4D0B35A3-D481-458E-91D0-67AD2B974061}"/>
              </a:ext>
            </a:extLst>
          </p:cNvPr>
          <p:cNvSpPr txBox="1">
            <a:spLocks/>
          </p:cNvSpPr>
          <p:nvPr/>
        </p:nvSpPr>
        <p:spPr>
          <a:xfrm>
            <a:off x="139485" y="64269"/>
            <a:ext cx="5497237" cy="490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INVESTMENT ANALYSIS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8784C4-7718-4694-A54A-6218C5C2F75E}"/>
              </a:ext>
            </a:extLst>
          </p:cNvPr>
          <p:cNvSpPr txBox="1"/>
          <p:nvPr/>
        </p:nvSpPr>
        <p:spPr>
          <a:xfrm rot="19715338">
            <a:off x="624117" y="2378436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1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83FF-F968-461C-85F9-520D212D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Method #3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6DB09-60A0-47EF-BF74-817C58C7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23" y="584793"/>
            <a:ext cx="7999255" cy="327523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8" name="Title 3">
            <a:extLst>
              <a:ext uri="{FF2B5EF4-FFF2-40B4-BE49-F238E27FC236}">
                <a16:creationId xmlns:a16="http://schemas.microsoft.com/office/drawing/2014/main" id="{132E78DB-D1F8-4B69-933F-153DD55AED37}"/>
              </a:ext>
            </a:extLst>
          </p:cNvPr>
          <p:cNvSpPr txBox="1">
            <a:spLocks/>
          </p:cNvSpPr>
          <p:nvPr/>
        </p:nvSpPr>
        <p:spPr>
          <a:xfrm>
            <a:off x="139485" y="64269"/>
            <a:ext cx="5497237" cy="490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INVESTMENT ANALYSIS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28869E-7DDC-4BAE-84E2-CBBC69A5B1CB}"/>
              </a:ext>
            </a:extLst>
          </p:cNvPr>
          <p:cNvSpPr txBox="1"/>
          <p:nvPr/>
        </p:nvSpPr>
        <p:spPr>
          <a:xfrm rot="19715338">
            <a:off x="451172" y="3488281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78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83FF-F968-461C-85F9-520D212D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Method #4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EBD04-18EB-4B10-8613-5737B1DEC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20" y="263525"/>
            <a:ext cx="8414768" cy="6534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id="{26D82B5B-417C-43DD-BCBC-3575A41A0CE4}"/>
              </a:ext>
            </a:extLst>
          </p:cNvPr>
          <p:cNvSpPr txBox="1">
            <a:spLocks/>
          </p:cNvSpPr>
          <p:nvPr/>
        </p:nvSpPr>
        <p:spPr>
          <a:xfrm>
            <a:off x="139485" y="64269"/>
            <a:ext cx="5497237" cy="490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</a:rPr>
              <a:t>INVESTMENT ANALYSIS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B341C9-EA87-4213-A3ED-2DB2F977F791}"/>
              </a:ext>
            </a:extLst>
          </p:cNvPr>
          <p:cNvSpPr txBox="1"/>
          <p:nvPr/>
        </p:nvSpPr>
        <p:spPr>
          <a:xfrm rot="19715338">
            <a:off x="451172" y="3488281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6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E945-D384-4BC4-8402-9D113D4E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4" y="94533"/>
            <a:ext cx="10131425" cy="772176"/>
          </a:xfrm>
        </p:spPr>
        <p:txBody>
          <a:bodyPr/>
          <a:lstStyle/>
          <a:p>
            <a:r>
              <a:rPr lang="en-US" dirty="0"/>
              <a:t>Spectrum of career opportunities in finance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528A2B-5480-4358-BF4A-B7285D59A6F9}"/>
              </a:ext>
            </a:extLst>
          </p:cNvPr>
          <p:cNvCxnSpPr>
            <a:cxnSpLocks/>
          </p:cNvCxnSpPr>
          <p:nvPr/>
        </p:nvCxnSpPr>
        <p:spPr>
          <a:xfrm flipV="1">
            <a:off x="162878" y="2386074"/>
            <a:ext cx="11493661" cy="2326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uilding">
            <a:extLst>
              <a:ext uri="{FF2B5EF4-FFF2-40B4-BE49-F238E27FC236}">
                <a16:creationId xmlns:a16="http://schemas.microsoft.com/office/drawing/2014/main" id="{5E2C7532-D033-4479-A2D5-D1EA3482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829" y="1378887"/>
            <a:ext cx="914400" cy="914400"/>
          </a:xfrm>
          <a:prstGeom prst="rect">
            <a:avLst/>
          </a:prstGeom>
        </p:spPr>
      </p:pic>
      <p:pic>
        <p:nvPicPr>
          <p:cNvPr id="17" name="Graphic 16" descr="Factory">
            <a:extLst>
              <a:ext uri="{FF2B5EF4-FFF2-40B4-BE49-F238E27FC236}">
                <a16:creationId xmlns:a16="http://schemas.microsoft.com/office/drawing/2014/main" id="{A07010F5-6D99-4C42-8649-569F365B8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029" y="144326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785F9F-2C76-48C6-AD3C-35DA65A84A6A}"/>
              </a:ext>
            </a:extLst>
          </p:cNvPr>
          <p:cNvSpPr txBox="1"/>
          <p:nvPr/>
        </p:nvSpPr>
        <p:spPr>
          <a:xfrm>
            <a:off x="2675951" y="2640021"/>
            <a:ext cx="350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Commercial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(Corporate /    Project Finance / Asset Finance)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Advisory (Syndications, Distribution, Sales &amp; Trade)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Risk Management (Credit &amp; Market)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Operations – Compliance &amp; KYC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Loan Control/Treasury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893371-0580-4709-B538-6214B03D236C}"/>
              </a:ext>
            </a:extLst>
          </p:cNvPr>
          <p:cNvSpPr txBox="1"/>
          <p:nvPr/>
        </p:nvSpPr>
        <p:spPr>
          <a:xfrm>
            <a:off x="162878" y="2644459"/>
            <a:ext cx="252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Corporations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Treasury (Budget &amp; Planning)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Controller / Accounting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80166-89AF-4BDE-B573-AD5C1DC5E49A}"/>
              </a:ext>
            </a:extLst>
          </p:cNvPr>
          <p:cNvSpPr txBox="1"/>
          <p:nvPr/>
        </p:nvSpPr>
        <p:spPr>
          <a:xfrm>
            <a:off x="3908012" y="970428"/>
            <a:ext cx="20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CREDIT ANALYSIS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6FCC22-36DE-44B0-8C9A-64A4DB663FCA}"/>
              </a:ext>
            </a:extLst>
          </p:cNvPr>
          <p:cNvSpPr txBox="1"/>
          <p:nvPr/>
        </p:nvSpPr>
        <p:spPr>
          <a:xfrm>
            <a:off x="361210" y="980514"/>
            <a:ext cx="249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  <p:pic>
        <p:nvPicPr>
          <p:cNvPr id="21" name="Graphic 20" descr="Bank">
            <a:extLst>
              <a:ext uri="{FF2B5EF4-FFF2-40B4-BE49-F238E27FC236}">
                <a16:creationId xmlns:a16="http://schemas.microsoft.com/office/drawing/2014/main" id="{6AA9D0E3-E267-479B-B70F-DE1ED2AC9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1693" y="144326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D265C1-C08D-442B-8E7F-36AADF1445C7}"/>
              </a:ext>
            </a:extLst>
          </p:cNvPr>
          <p:cNvSpPr txBox="1"/>
          <p:nvPr/>
        </p:nvSpPr>
        <p:spPr>
          <a:xfrm>
            <a:off x="9261693" y="2624816"/>
            <a:ext cx="3061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Investment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Broker/Dealer - Sales &amp;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Advice (M&amp;A, Capital Markets,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Wealth Management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FE2E32-F689-4E8D-A1A8-752D62D5E794}"/>
              </a:ext>
            </a:extLst>
          </p:cNvPr>
          <p:cNvSpPr txBox="1"/>
          <p:nvPr/>
        </p:nvSpPr>
        <p:spPr>
          <a:xfrm>
            <a:off x="162878" y="5179023"/>
            <a:ext cx="439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Finance 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Rating Agencies for Bonds and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Consulting Services (Capital Markets, M&amp;A)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Specialized Finance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1" name="Graphic 30" descr="City">
            <a:extLst>
              <a:ext uri="{FF2B5EF4-FFF2-40B4-BE49-F238E27FC236}">
                <a16:creationId xmlns:a16="http://schemas.microsoft.com/office/drawing/2014/main" id="{2ED0F603-5845-4F2E-BDBA-9BED03D6F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1471674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0AF08-BDA5-420E-AA64-8D5163573C3F}"/>
              </a:ext>
            </a:extLst>
          </p:cNvPr>
          <p:cNvSpPr txBox="1"/>
          <p:nvPr/>
        </p:nvSpPr>
        <p:spPr>
          <a:xfrm>
            <a:off x="6062151" y="2653037"/>
            <a:ext cx="3061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Merchant Banking (CLOs, BDCs)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Analysis (Bonds/Loans)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A6F4B2-C628-4921-8183-55F4971D4531}"/>
              </a:ext>
            </a:extLst>
          </p:cNvPr>
          <p:cNvSpPr txBox="1"/>
          <p:nvPr/>
        </p:nvSpPr>
        <p:spPr>
          <a:xfrm>
            <a:off x="8405302" y="5179022"/>
            <a:ext cx="306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Private Equity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Equity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Portfolio Management (Equity)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649E92-9D44-4EFD-A81D-5ED398D68E65}"/>
              </a:ext>
            </a:extLst>
          </p:cNvPr>
          <p:cNvSpPr txBox="1"/>
          <p:nvPr/>
        </p:nvSpPr>
        <p:spPr>
          <a:xfrm>
            <a:off x="7455697" y="965475"/>
            <a:ext cx="16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3755641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83FF-F968-461C-85F9-520D212D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Method #5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4DE2E-605B-42E3-9228-7A5B3461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9" y="166949"/>
            <a:ext cx="8482595" cy="65241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id="{48430ECC-51EB-4EBD-83AB-311B49C9E9DA}"/>
              </a:ext>
            </a:extLst>
          </p:cNvPr>
          <p:cNvSpPr txBox="1">
            <a:spLocks/>
          </p:cNvSpPr>
          <p:nvPr/>
        </p:nvSpPr>
        <p:spPr>
          <a:xfrm>
            <a:off x="139485" y="64269"/>
            <a:ext cx="5497237" cy="490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</a:rPr>
              <a:t>INVESTMENT ANALYSIS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E268B-1103-4984-86AF-09AC247D9EFA}"/>
              </a:ext>
            </a:extLst>
          </p:cNvPr>
          <p:cNvSpPr txBox="1"/>
          <p:nvPr/>
        </p:nvSpPr>
        <p:spPr>
          <a:xfrm rot="19715338">
            <a:off x="790251" y="2615767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0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83FF-F968-461C-85F9-520D212D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Method #5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D61BC-F649-43B5-BC7F-D48A5093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78" y="120650"/>
            <a:ext cx="8310349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id="{7CD85EF9-23AF-4FF5-8A29-CB6F21F13D04}"/>
              </a:ext>
            </a:extLst>
          </p:cNvPr>
          <p:cNvSpPr txBox="1">
            <a:spLocks/>
          </p:cNvSpPr>
          <p:nvPr/>
        </p:nvSpPr>
        <p:spPr>
          <a:xfrm>
            <a:off x="139485" y="64269"/>
            <a:ext cx="5497237" cy="490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</a:rPr>
              <a:t>INVESTMENT ANALYSIS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E31825-625E-4F4C-96E2-730B18483E01}"/>
              </a:ext>
            </a:extLst>
          </p:cNvPr>
          <p:cNvSpPr txBox="1"/>
          <p:nvPr/>
        </p:nvSpPr>
        <p:spPr>
          <a:xfrm rot="19715338">
            <a:off x="702457" y="2533539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3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83FF-F968-461C-85F9-520D212D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841882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Summary valuation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41150-4E98-4125-A1FD-22A017DB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59" y="554423"/>
            <a:ext cx="9145964" cy="59445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6" name="Title 3">
            <a:extLst>
              <a:ext uri="{FF2B5EF4-FFF2-40B4-BE49-F238E27FC236}">
                <a16:creationId xmlns:a16="http://schemas.microsoft.com/office/drawing/2014/main" id="{3F2606F4-95E6-4D0A-B8E7-96F00216DA27}"/>
              </a:ext>
            </a:extLst>
          </p:cNvPr>
          <p:cNvSpPr txBox="1">
            <a:spLocks/>
          </p:cNvSpPr>
          <p:nvPr/>
        </p:nvSpPr>
        <p:spPr>
          <a:xfrm>
            <a:off x="139485" y="64269"/>
            <a:ext cx="5497237" cy="490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</a:rPr>
              <a:t>INVESTMENT ANALYSIS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B66F11-704F-45FA-84F3-B0953282AD14}"/>
              </a:ext>
            </a:extLst>
          </p:cNvPr>
          <p:cNvSpPr txBox="1"/>
          <p:nvPr/>
        </p:nvSpPr>
        <p:spPr>
          <a:xfrm rot="19715338">
            <a:off x="451172" y="3488281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7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FD0AB7-6A6B-4E64-B5D2-DC45E286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601" y="1786991"/>
            <a:ext cx="8177091" cy="4066047"/>
          </a:xfrm>
        </p:spPr>
        <p:txBody>
          <a:bodyPr>
            <a:normAutofit/>
          </a:bodyPr>
          <a:lstStyle/>
          <a:p>
            <a:r>
              <a:rPr lang="en-US" dirty="0"/>
              <a:t>Understanding Financial Statements</a:t>
            </a:r>
          </a:p>
          <a:p>
            <a:r>
              <a:rPr lang="en-US" dirty="0"/>
              <a:t>Running Financial Ratios to measure performance based on</a:t>
            </a:r>
          </a:p>
          <a:p>
            <a:pPr lvl="1"/>
            <a:r>
              <a:rPr lang="en-US" dirty="0"/>
              <a:t>Last year and years before (trend analysis)</a:t>
            </a:r>
          </a:p>
          <a:p>
            <a:pPr lvl="1"/>
            <a:r>
              <a:rPr lang="en-US" dirty="0"/>
              <a:t>Competitors, industry and market standards (Comparable Analysis)</a:t>
            </a:r>
          </a:p>
          <a:p>
            <a:pPr lvl="1"/>
            <a:r>
              <a:rPr lang="en-US" dirty="0"/>
              <a:t>Expectation (Vs budget)</a:t>
            </a:r>
          </a:p>
          <a:p>
            <a:pPr lvl="1"/>
            <a:r>
              <a:rPr lang="en-US" dirty="0"/>
              <a:t>Budgeting and Planning</a:t>
            </a:r>
          </a:p>
          <a:p>
            <a:r>
              <a:rPr lang="en-US" dirty="0"/>
              <a:t>Budgeting &amp; Planning</a:t>
            </a:r>
          </a:p>
          <a:p>
            <a:r>
              <a:rPr lang="en-US" dirty="0"/>
              <a:t>Projects / Capital Raising</a:t>
            </a:r>
          </a:p>
          <a:p>
            <a:pPr lvl="1"/>
            <a:endParaRPr lang="en-US" dirty="0"/>
          </a:p>
        </p:txBody>
      </p:sp>
      <p:pic>
        <p:nvPicPr>
          <p:cNvPr id="8" name="Content Placeholder 4" descr="Factory">
            <a:extLst>
              <a:ext uri="{FF2B5EF4-FFF2-40B4-BE49-F238E27FC236}">
                <a16:creationId xmlns:a16="http://schemas.microsoft.com/office/drawing/2014/main" id="{BEE33727-394C-4EB7-AC81-8DBDB6DC2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371" y="1288630"/>
            <a:ext cx="2419349" cy="210227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DEF1CE-7244-4389-B4FE-C748F5858114}"/>
              </a:ext>
            </a:extLst>
          </p:cNvPr>
          <p:cNvSpPr txBox="1"/>
          <p:nvPr/>
        </p:nvSpPr>
        <p:spPr>
          <a:xfrm>
            <a:off x="644011" y="3595527"/>
            <a:ext cx="3008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Corporations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Treasury (Budget &amp; Planning)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Controller / Accounting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C50282-2E8A-497C-9C5C-5213E75D1F74}"/>
              </a:ext>
            </a:extLst>
          </p:cNvPr>
          <p:cNvSpPr txBox="1"/>
          <p:nvPr/>
        </p:nvSpPr>
        <p:spPr>
          <a:xfrm>
            <a:off x="3685467" y="1325560"/>
            <a:ext cx="236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Analysis:</a:t>
            </a:r>
          </a:p>
        </p:txBody>
      </p:sp>
    </p:spTree>
    <p:extLst>
      <p:ext uri="{BB962C8B-B14F-4D97-AF65-F5344CB8AC3E}">
        <p14:creationId xmlns:p14="http://schemas.microsoft.com/office/powerpoint/2010/main" val="11057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EF1CE-7244-4389-B4FE-C748F5858114}"/>
              </a:ext>
            </a:extLst>
          </p:cNvPr>
          <p:cNvSpPr txBox="1"/>
          <p:nvPr/>
        </p:nvSpPr>
        <p:spPr>
          <a:xfrm>
            <a:off x="616089" y="1194355"/>
            <a:ext cx="4123433" cy="214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INCOME STATEMENT</a:t>
            </a:r>
          </a:p>
          <a:p>
            <a:endParaRPr lang="en-US" sz="1600" b="1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Measurement of Profit and Loss over a Period of Time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Top Line to Bottom Line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Revenue (Sales) Less Expenses = Profit or Loss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BA896-32CD-40B2-BE9A-6D2A939A5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043" y="457456"/>
            <a:ext cx="5614542" cy="60797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81F83-5627-4853-98BC-2BCE4EA7D09A}"/>
              </a:ext>
            </a:extLst>
          </p:cNvPr>
          <p:cNvSpPr txBox="1"/>
          <p:nvPr/>
        </p:nvSpPr>
        <p:spPr>
          <a:xfrm rot="19715338">
            <a:off x="1876872" y="4296617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EF1CE-7244-4389-B4FE-C748F5858114}"/>
              </a:ext>
            </a:extLst>
          </p:cNvPr>
          <p:cNvSpPr txBox="1"/>
          <p:nvPr/>
        </p:nvSpPr>
        <p:spPr>
          <a:xfrm>
            <a:off x="685891" y="1431680"/>
            <a:ext cx="4004771" cy="16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BALANCE SHEET STATEMENT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It shows us on a snap shot the Wealth of the Company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The statement is set-up in Order of Liquidity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524DD-2AF7-47E1-9834-B6B07EC3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37" y="628547"/>
            <a:ext cx="5701424" cy="57069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342664-F728-41E0-8805-EE09154513DF}"/>
              </a:ext>
            </a:extLst>
          </p:cNvPr>
          <p:cNvSpPr txBox="1"/>
          <p:nvPr/>
        </p:nvSpPr>
        <p:spPr>
          <a:xfrm rot="19715338">
            <a:off x="1876872" y="4296617"/>
            <a:ext cx="2004093" cy="92333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CASE STUDY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BBAAA-781E-4305-B9FD-54C3B011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77" y="502571"/>
            <a:ext cx="5660904" cy="5486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238369-A66B-4A67-BB26-152B1ACEC027}"/>
              </a:ext>
            </a:extLst>
          </p:cNvPr>
          <p:cNvSpPr/>
          <p:nvPr/>
        </p:nvSpPr>
        <p:spPr>
          <a:xfrm>
            <a:off x="544335" y="1278771"/>
            <a:ext cx="4942066" cy="447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CASH FLOW STATEMENT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It shows the Company’s Cash Inflow and Outflow over a period of time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Differences between Income Statement and Cash Flow Statement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Timing Differences (Working Capital Activities)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Capital Expenses Vs Operating Expenses (Investment Activities)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Financing Expenses not included in the Income Statement (Financing Activities)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Represents the changes from last Year’s Balance Sheet to this Year’s Balance Sheet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Asset goes Up = Cash Negative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Asset goes down = Cash Positive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Liability goes up = Cash Positive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Liability goes down = Cash Negative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Owner’s Equity goes up  = Cash Positive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Owner’s Equity goes down = Cash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2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6377339E-B15D-4B2A-8C99-97109CE1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F84136-3617-4DAA-B4F2-3F699798AE91}" type="slidenum">
              <a:rPr lang="en-US" altLang="en-US">
                <a:solidFill>
                  <a:schemeClr val="bg1"/>
                </a:solidFill>
              </a:rPr>
              <a:pPr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3" name="AutoShape 2">
            <a:extLst>
              <a:ext uri="{FF2B5EF4-FFF2-40B4-BE49-F238E27FC236}">
                <a16:creationId xmlns:a16="http://schemas.microsoft.com/office/drawing/2014/main" id="{33E1E09B-15BD-4204-8967-03EB9638C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2" y="1202871"/>
            <a:ext cx="2988128" cy="8545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Financial Analysis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7610F36-02DB-4625-B3BB-B80015409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1"/>
            <a:ext cx="8077200" cy="3724275"/>
          </a:xfrm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Management Discussion and Analysis (MD&amp;A)</a:t>
            </a:r>
          </a:p>
          <a:p>
            <a:pPr marL="381000" indent="-381000">
              <a:lnSpc>
                <a:spcPct val="90000"/>
              </a:lnSpc>
              <a:buNone/>
            </a:pPr>
            <a:endParaRPr lang="en-US" altLang="en-US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Equity &amp; Bond Research – Wall Street Analysts</a:t>
            </a:r>
          </a:p>
          <a:p>
            <a:pPr marL="381000" indent="-381000">
              <a:lnSpc>
                <a:spcPct val="90000"/>
              </a:lnSpc>
              <a:buNone/>
            </a:pPr>
            <a:endParaRPr lang="en-US" altLang="en-US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The Financial Statements could be used by analysts to project the Company’s performance and valuation</a:t>
            </a:r>
          </a:p>
          <a:p>
            <a:pPr marL="381000" indent="-381000">
              <a:lnSpc>
                <a:spcPct val="90000"/>
              </a:lnSpc>
              <a:buNone/>
            </a:pPr>
            <a:endParaRPr lang="en-US" altLang="en-US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For an effective performance of the Company, you need to ask the three following questions: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How is the Company doing versus Last Year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How is the Company doing versus its competitors / piers/ market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How is the Company doing versus expectations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ADF2CB9-9702-457A-91E3-5C681A2D14A8}"/>
              </a:ext>
            </a:extLst>
          </p:cNvPr>
          <p:cNvSpPr txBox="1">
            <a:spLocks/>
          </p:cNvSpPr>
          <p:nvPr/>
        </p:nvSpPr>
        <p:spPr>
          <a:xfrm>
            <a:off x="544334" y="320832"/>
            <a:ext cx="6282266" cy="80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CORPORATE FINANCE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8E5F5-CE58-448D-A76E-B779504A3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34" y="320832"/>
            <a:ext cx="6282266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CORPORATE FINANCE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D168B3A-AFB7-4B17-919D-8DFE103B09F6}"/>
              </a:ext>
            </a:extLst>
          </p:cNvPr>
          <p:cNvSpPr txBox="1">
            <a:spLocks noChangeArrowheads="1"/>
          </p:cNvSpPr>
          <p:nvPr/>
        </p:nvSpPr>
        <p:spPr>
          <a:xfrm>
            <a:off x="544334" y="1384398"/>
            <a:ext cx="4695897" cy="11424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/>
              <a:t>Financial Analysis</a:t>
            </a:r>
            <a:endParaRPr lang="en-US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E4A1962-4B6F-4A5B-BFBA-5F302CF293A7}"/>
              </a:ext>
            </a:extLst>
          </p:cNvPr>
          <p:cNvSpPr txBox="1">
            <a:spLocks noChangeArrowheads="1"/>
          </p:cNvSpPr>
          <p:nvPr/>
        </p:nvSpPr>
        <p:spPr>
          <a:xfrm>
            <a:off x="5412527" y="1467759"/>
            <a:ext cx="5930221" cy="5002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Management Discussion and Analysis (MD&amp;A)</a:t>
            </a:r>
          </a:p>
          <a:p>
            <a:pPr marL="381000" indent="-381000">
              <a:lnSpc>
                <a:spcPct val="90000"/>
              </a:lnSpc>
              <a:buFont typeface="Arial"/>
              <a:buNone/>
            </a:pPr>
            <a:endParaRPr lang="en-US" altLang="en-US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Equity &amp; Bond Research – Wall Street Analysts</a:t>
            </a:r>
          </a:p>
          <a:p>
            <a:pPr marL="381000" indent="-381000">
              <a:lnSpc>
                <a:spcPct val="90000"/>
              </a:lnSpc>
              <a:buFont typeface="Arial"/>
              <a:buNone/>
            </a:pPr>
            <a:endParaRPr lang="en-US" altLang="en-US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The Financial Statements could be used by analysts to project the Company’s performance and valuation</a:t>
            </a:r>
          </a:p>
          <a:p>
            <a:pPr marL="381000" indent="-381000">
              <a:lnSpc>
                <a:spcPct val="90000"/>
              </a:lnSpc>
              <a:buFont typeface="Arial"/>
              <a:buNone/>
            </a:pPr>
            <a:endParaRPr lang="en-US" altLang="en-US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For an effective performance of the Company, you need to ask the three following questions: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How is the Company doing versus Last Year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How is the Company doing versus its competitors / piers/ market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How is the Company doing versus expectations</a:t>
            </a:r>
          </a:p>
        </p:txBody>
      </p:sp>
    </p:spTree>
    <p:extLst>
      <p:ext uri="{BB962C8B-B14F-4D97-AF65-F5344CB8AC3E}">
        <p14:creationId xmlns:p14="http://schemas.microsoft.com/office/powerpoint/2010/main" val="2419249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1514</Words>
  <Application>Microsoft Office PowerPoint</Application>
  <PresentationFormat>Widescreen</PresentationFormat>
  <Paragraphs>371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Celestial</vt:lpstr>
      <vt:lpstr>Career in finance</vt:lpstr>
      <vt:lpstr>Company Specific Analysis – a 30,000 feet view</vt:lpstr>
      <vt:lpstr>Spectrum of career opportunities in finance</vt:lpstr>
      <vt:lpstr>CORPORATE FINANCE</vt:lpstr>
      <vt:lpstr>CORPORATE FINANCE</vt:lpstr>
      <vt:lpstr>CORPORATE FINANCE</vt:lpstr>
      <vt:lpstr>CORPORATE FINANCE</vt:lpstr>
      <vt:lpstr>Financial Analysis</vt:lpstr>
      <vt:lpstr>CORPORATE FINANCE</vt:lpstr>
      <vt:lpstr>Financial Ratio Analysis</vt:lpstr>
      <vt:lpstr>Financial Ratio Analysis</vt:lpstr>
      <vt:lpstr>Financial Ratio Analysis</vt:lpstr>
      <vt:lpstr>CREDIT 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INVESTMENT ANALYSIS</vt:lpstr>
      <vt:lpstr>PowerPoint Presentation</vt:lpstr>
      <vt:lpstr>PowerPoint Presentation</vt:lpstr>
      <vt:lpstr>INVESTMENT BANKING</vt:lpstr>
      <vt:lpstr>INVESTMENT ANALYSIS</vt:lpstr>
      <vt:lpstr>INVESTMENT ANALYSIS</vt:lpstr>
      <vt:lpstr>Modes of Mergers &amp; Acquisitions</vt:lpstr>
      <vt:lpstr>Method #1</vt:lpstr>
      <vt:lpstr>Method #3</vt:lpstr>
      <vt:lpstr>Method #4</vt:lpstr>
      <vt:lpstr>Method #5  </vt:lpstr>
      <vt:lpstr>Method #5  </vt:lpstr>
      <vt:lpstr>Summary valuation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in finance</dc:title>
  <dc:creator>Chris Droussiotis</dc:creator>
  <cp:lastModifiedBy>Chris Droussiotis</cp:lastModifiedBy>
  <cp:revision>4</cp:revision>
  <dcterms:created xsi:type="dcterms:W3CDTF">2019-07-12T15:45:21Z</dcterms:created>
  <dcterms:modified xsi:type="dcterms:W3CDTF">2019-07-12T16:25:14Z</dcterms:modified>
</cp:coreProperties>
</file>