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7" r:id="rId2"/>
    <p:sldId id="282" r:id="rId3"/>
    <p:sldId id="283" r:id="rId4"/>
    <p:sldId id="286" r:id="rId5"/>
    <p:sldId id="288" r:id="rId6"/>
    <p:sldId id="287" r:id="rId7"/>
    <p:sldId id="294" r:id="rId8"/>
    <p:sldId id="290" r:id="rId9"/>
    <p:sldId id="289" r:id="rId10"/>
    <p:sldId id="291" r:id="rId11"/>
    <p:sldId id="292" r:id="rId12"/>
    <p:sldId id="293" r:id="rId13"/>
    <p:sldId id="295" r:id="rId14"/>
    <p:sldId id="296" r:id="rId15"/>
    <p:sldId id="297" r:id="rId16"/>
    <p:sldId id="299" r:id="rId17"/>
    <p:sldId id="301" r:id="rId18"/>
    <p:sldId id="321" r:id="rId19"/>
    <p:sldId id="320" r:id="rId20"/>
    <p:sldId id="303" r:id="rId21"/>
    <p:sldId id="304" r:id="rId22"/>
    <p:sldId id="305" r:id="rId23"/>
    <p:sldId id="306" r:id="rId24"/>
    <p:sldId id="307" r:id="rId25"/>
    <p:sldId id="308" r:id="rId26"/>
    <p:sldId id="309" r:id="rId27"/>
    <p:sldId id="310" r:id="rId28"/>
    <p:sldId id="311" r:id="rId29"/>
    <p:sldId id="312" r:id="rId30"/>
    <p:sldId id="313" r:id="rId31"/>
    <p:sldId id="314" r:id="rId32"/>
    <p:sldId id="317" r:id="rId33"/>
    <p:sldId id="318" r:id="rId34"/>
    <p:sldId id="319" r:id="rId35"/>
    <p:sldId id="322"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9EA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623" autoAdjust="0"/>
    <p:restoredTop sz="94423" autoAdjust="0"/>
  </p:normalViewPr>
  <p:slideViewPr>
    <p:cSldViewPr>
      <p:cViewPr varScale="1">
        <p:scale>
          <a:sx n="108" d="100"/>
          <a:sy n="108" d="100"/>
        </p:scale>
        <p:origin x="642" y="84"/>
      </p:cViewPr>
      <p:guideLst>
        <p:guide orient="horz" pos="2160"/>
        <p:guide pos="2880"/>
      </p:guideLst>
    </p:cSldViewPr>
  </p:slideViewPr>
  <p:outlineViewPr>
    <p:cViewPr>
      <p:scale>
        <a:sx n="33" d="100"/>
        <a:sy n="33" d="100"/>
      </p:scale>
      <p:origin x="10" y="15706"/>
    </p:cViewPr>
  </p:outlineViewPr>
  <p:notesTextViewPr>
    <p:cViewPr>
      <p:scale>
        <a:sx n="1" d="1"/>
        <a:sy n="1" d="1"/>
      </p:scale>
      <p:origin x="0" y="0"/>
    </p:cViewPr>
  </p:notesTextViewPr>
  <p:sorterViewPr>
    <p:cViewPr>
      <p:scale>
        <a:sx n="100" d="100"/>
        <a:sy n="100" d="100"/>
      </p:scale>
      <p:origin x="0" y="158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AA7179-6C33-4EE0-98F7-37B2BE7C7C11}" type="datetimeFigureOut">
              <a:rPr lang="en-US" smtClean="0"/>
              <a:pPr/>
              <a:t>8/1/2017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57E67B-A832-44C9-8242-702DE3640246}" type="slidenum">
              <a:rPr lang="en-US" smtClean="0"/>
              <a:pPr/>
              <a:t>‹#›</a:t>
            </a:fld>
            <a:endParaRPr lang="en-US" dirty="0"/>
          </a:p>
        </p:txBody>
      </p:sp>
    </p:spTree>
    <p:extLst>
      <p:ext uri="{BB962C8B-B14F-4D97-AF65-F5344CB8AC3E}">
        <p14:creationId xmlns:p14="http://schemas.microsoft.com/office/powerpoint/2010/main" val="1141429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457E67B-A832-44C9-8242-702DE3640246}" type="slidenum">
              <a:rPr lang="en-US" smtClean="0"/>
              <a:pPr/>
              <a:t>1</a:t>
            </a:fld>
            <a:endParaRPr lang="en-US" dirty="0"/>
          </a:p>
        </p:txBody>
      </p:sp>
    </p:spTree>
    <p:extLst>
      <p:ext uri="{BB962C8B-B14F-4D97-AF65-F5344CB8AC3E}">
        <p14:creationId xmlns:p14="http://schemas.microsoft.com/office/powerpoint/2010/main" val="18166238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Content">
    <p:spTree>
      <p:nvGrpSpPr>
        <p:cNvPr id="1" name=""/>
        <p:cNvGrpSpPr/>
        <p:nvPr/>
      </p:nvGrpSpPr>
      <p:grpSpPr>
        <a:xfrm>
          <a:off x="0" y="0"/>
          <a:ext cx="0" cy="0"/>
          <a:chOff x="0" y="0"/>
          <a:chExt cx="0" cy="0"/>
        </a:xfrm>
      </p:grpSpPr>
      <p:sp>
        <p:nvSpPr>
          <p:cNvPr id="2"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7" name="Content Placeholder 6"/>
          <p:cNvSpPr>
            <a:spLocks noGrp="1"/>
          </p:cNvSpPr>
          <p:nvPr>
            <p:ph sz="quarter" idx="10"/>
          </p:nvPr>
        </p:nvSpPr>
        <p:spPr>
          <a:xfrm>
            <a:off x="914400" y="1524000"/>
            <a:ext cx="7315200" cy="1143000"/>
          </a:xfrm>
        </p:spPr>
        <p:txBody>
          <a:bodyPr>
            <a:noAutofit/>
          </a:bodyPr>
          <a:lstStyle>
            <a:lvl1pPr marL="463550" indent="-463550">
              <a:defRPr sz="2600">
                <a:latin typeface="Verdana" panose="020B0604030504040204" pitchFamily="34" charset="0"/>
                <a:ea typeface="Verdana" panose="020B0604030504040204" pitchFamily="34" charset="0"/>
                <a:cs typeface="Verdana" panose="020B0604030504040204" pitchFamily="34" charset="0"/>
              </a:defRPr>
            </a:lvl1pPr>
            <a:lvl2pPr marL="915988" indent="-452438">
              <a:defRPr lang="en-US" sz="2400" kern="1200" dirty="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377950" indent="-463550">
              <a:buFont typeface="Wingdings" panose="05000000000000000000" pitchFamily="2" charset="2"/>
              <a:buChar char="§"/>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8"/>
          <p:cNvSpPr>
            <a:spLocks noGrp="1"/>
          </p:cNvSpPr>
          <p:nvPr>
            <p:ph sz="quarter" idx="11"/>
          </p:nvPr>
        </p:nvSpPr>
        <p:spPr>
          <a:xfrm>
            <a:off x="914400" y="2971800"/>
            <a:ext cx="7315200" cy="1371600"/>
          </a:xfrm>
        </p:spPr>
        <p:txBody>
          <a:bodyPr vert="horz" lIns="91440" tIns="45720" rIns="91440" bIns="45720" rtlCol="0">
            <a:noAutofit/>
          </a:bodyPr>
          <a:lstStyle>
            <a:lvl1pPr marL="465138" indent="-465138">
              <a:defRPr lang="en-US" sz="2600" dirty="0" smtClean="0">
                <a:latin typeface="Verdana" panose="020B0604030504040204" pitchFamily="34" charset="0"/>
                <a:ea typeface="Verdana" panose="020B0604030504040204" pitchFamily="34" charset="0"/>
                <a:cs typeface="Verdana" panose="020B0604030504040204" pitchFamily="34" charset="0"/>
              </a:defRPr>
            </a:lvl1pPr>
            <a:lvl2pPr marL="914400" indent="-457200">
              <a:defRPr lang="en-US" sz="2400" dirty="0" smtClean="0">
                <a:latin typeface="Verdana" panose="020B0604030504040204" pitchFamily="34" charset="0"/>
                <a:ea typeface="Verdana" panose="020B0604030504040204" pitchFamily="34" charset="0"/>
                <a:cs typeface="Verdana" panose="020B0604030504040204" pitchFamily="34" charset="0"/>
              </a:defRPr>
            </a:lvl2pPr>
            <a:lvl3pPr>
              <a:defRPr lang="en-US" sz="2200" dirty="0" smtClean="0">
                <a:latin typeface="Verdana" panose="020B0604030504040204" pitchFamily="34" charset="0"/>
                <a:ea typeface="Verdana" panose="020B0604030504040204" pitchFamily="34" charset="0"/>
                <a:cs typeface="Verdana" panose="020B0604030504040204" pitchFamily="34" charset="0"/>
              </a:defRPr>
            </a:lvl3pPr>
            <a:lvl4pPr>
              <a:defRPr lang="en-US" dirty="0" smtClean="0">
                <a:latin typeface="Verdana" panose="020B0604030504040204" pitchFamily="34" charset="0"/>
                <a:ea typeface="Verdana" panose="020B0604030504040204" pitchFamily="34" charset="0"/>
                <a:cs typeface="Verdana" panose="020B0604030504040204" pitchFamily="34" charset="0"/>
              </a:defRPr>
            </a:lvl4pPr>
            <a:lvl5pPr>
              <a:defRPr lang="en-US" sz="1800" dirty="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26-</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13" name="Content Placeholder 12"/>
          <p:cNvSpPr>
            <a:spLocks noGrp="1"/>
          </p:cNvSpPr>
          <p:nvPr>
            <p:ph sz="quarter" idx="12"/>
          </p:nvPr>
        </p:nvSpPr>
        <p:spPr>
          <a:xfrm>
            <a:off x="863600" y="4648200"/>
            <a:ext cx="7404100" cy="838200"/>
          </a:xfrm>
        </p:spPr>
        <p:txBody>
          <a:bodyPr vert="horz" lIns="91440" tIns="45720" rIns="91440" bIns="45720" rtlCol="0">
            <a:noAutofit/>
          </a:bodyPr>
          <a:lstStyle>
            <a:lvl1pPr>
              <a:defRPr lang="en-US" sz="2600" smtClean="0">
                <a:latin typeface="Verdana" panose="020B0604030504040204" pitchFamily="34" charset="0"/>
                <a:ea typeface="Verdana" panose="020B0604030504040204" pitchFamily="34" charset="0"/>
                <a:cs typeface="Verdana" panose="020B0604030504040204" pitchFamily="34" charset="0"/>
              </a:defRPr>
            </a:lvl1pPr>
            <a:lvl2pPr>
              <a:defRPr lang="en-US" sz="2400" smtClean="0">
                <a:latin typeface="Verdana" panose="020B0604030504040204" pitchFamily="34" charset="0"/>
                <a:ea typeface="Verdana" panose="020B0604030504040204" pitchFamily="34" charset="0"/>
                <a:cs typeface="Verdana" panose="020B0604030504040204" pitchFamily="34" charset="0"/>
              </a:defRPr>
            </a:lvl2pPr>
            <a:lvl3pPr>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4" name="Text Placeholder 3"/>
          <p:cNvSpPr txBox="1">
            <a:spLocks/>
          </p:cNvSpPr>
          <p:nvPr userDrawn="1"/>
        </p:nvSpPr>
        <p:spPr>
          <a:xfrm>
            <a:off x="4094923" y="5943600"/>
            <a:ext cx="5049078"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420392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igure + Caption">
    <p:spTree>
      <p:nvGrpSpPr>
        <p:cNvPr id="1" name=""/>
        <p:cNvGrpSpPr/>
        <p:nvPr/>
      </p:nvGrpSpPr>
      <p:grpSpPr>
        <a:xfrm>
          <a:off x="0" y="0"/>
          <a:ext cx="0" cy="0"/>
          <a:chOff x="0" y="0"/>
          <a:chExt cx="0" cy="0"/>
        </a:xfrm>
      </p:grpSpPr>
      <p:sp>
        <p:nvSpPr>
          <p:cNvPr id="7" name="Content Placeholder 6"/>
          <p:cNvSpPr>
            <a:spLocks noGrp="1"/>
          </p:cNvSpPr>
          <p:nvPr>
            <p:ph sz="quarter" idx="10"/>
          </p:nvPr>
        </p:nvSpPr>
        <p:spPr>
          <a:xfrm>
            <a:off x="914400" y="1524000"/>
            <a:ext cx="7315200" cy="1143000"/>
          </a:xfrm>
        </p:spPr>
        <p:txBody>
          <a:bodyPr>
            <a:noAutofit/>
          </a:bodyPr>
          <a:lstStyle>
            <a:lvl1pPr marL="463550" indent="-463550">
              <a:defRPr sz="2600">
                <a:latin typeface="Verdana" panose="020B0604030504040204" pitchFamily="34" charset="0"/>
                <a:ea typeface="Verdana" panose="020B0604030504040204" pitchFamily="34" charset="0"/>
                <a:cs typeface="Verdana" panose="020B0604030504040204" pitchFamily="34" charset="0"/>
              </a:defRPr>
            </a:lvl1pPr>
            <a:lvl2pPr marL="914400" indent="-457200">
              <a:defRPr sz="2400">
                <a:latin typeface="Verdana" panose="020B0604030504040204" pitchFamily="34" charset="0"/>
                <a:ea typeface="Verdana" panose="020B0604030504040204" pitchFamily="34" charset="0"/>
                <a:cs typeface="Verdana" panose="020B0604030504040204" pitchFamily="34" charset="0"/>
              </a:defRPr>
            </a:lvl2pPr>
            <a:lvl3pPr marL="1377950" indent="-463550">
              <a:buFont typeface="Wingdings" panose="05000000000000000000" pitchFamily="2" charset="2"/>
              <a:buChar char="§"/>
              <a:tabLst>
                <a:tab pos="1487488" algn="l"/>
              </a:tabLst>
              <a:defRPr sz="2200">
                <a:latin typeface="Verdana" panose="020B0604030504040204" pitchFamily="34" charset="0"/>
                <a:ea typeface="Verdana" panose="020B0604030504040204" pitchFamily="34" charset="0"/>
                <a:cs typeface="Verdana" panose="020B0604030504040204" pitchFamily="34" charset="0"/>
              </a:defRPr>
            </a:lvl3pPr>
            <a:lvl4pPr marL="1720850" indent="-349250">
              <a:buFont typeface="Courier New" panose="02070309020205020404" pitchFamily="49" charset="0"/>
              <a:buChar char="o"/>
              <a:defRPr sz="2000">
                <a:latin typeface="Verdana" panose="020B0604030504040204" pitchFamily="34" charset="0"/>
                <a:ea typeface="Verdana" panose="020B0604030504040204" pitchFamily="34" charset="0"/>
                <a:cs typeface="Verdana" panose="020B0604030504040204" pitchFamily="34" charset="0"/>
              </a:defRPr>
            </a:lvl4pPr>
            <a:lvl5pPr marL="2178050" indent="-349250">
              <a:buFont typeface="Wingdings" panose="05000000000000000000" pitchFamily="2" charset="2"/>
              <a:buChar char="Ø"/>
              <a:defRPr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8229600" y="6400800"/>
            <a:ext cx="9144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26-</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Text Placeholder 3"/>
          <p:cNvSpPr txBox="1">
            <a:spLocks/>
          </p:cNvSpPr>
          <p:nvPr userDrawn="1"/>
        </p:nvSpPr>
        <p:spPr>
          <a:xfrm>
            <a:off x="863600" y="6400800"/>
            <a:ext cx="74041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a:t>
            </a:r>
          </a:p>
        </p:txBody>
      </p:sp>
      <p:sp>
        <p:nvSpPr>
          <p:cNvPr id="9" name="Title 1"/>
          <p:cNvSpPr>
            <a:spLocks noGrp="1"/>
          </p:cNvSpPr>
          <p:nvPr>
            <p:ph type="title"/>
          </p:nvPr>
        </p:nvSpPr>
        <p:spPr>
          <a:xfrm>
            <a:off x="155864" y="152400"/>
            <a:ext cx="8759536" cy="1143000"/>
          </a:xfrm>
        </p:spPr>
        <p:txBody>
          <a:bodyPr>
            <a:normAutofit/>
          </a:bodyPr>
          <a:lstStyle>
            <a:lvl1pPr>
              <a:defRPr sz="3600">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p>
        </p:txBody>
      </p:sp>
      <p:sp>
        <p:nvSpPr>
          <p:cNvPr id="13" name="Content Placeholder 12"/>
          <p:cNvSpPr>
            <a:spLocks noGrp="1"/>
          </p:cNvSpPr>
          <p:nvPr>
            <p:ph sz="quarter" idx="12"/>
          </p:nvPr>
        </p:nvSpPr>
        <p:spPr>
          <a:xfrm>
            <a:off x="863600" y="4648200"/>
            <a:ext cx="7404100" cy="990600"/>
          </a:xfrm>
        </p:spPr>
        <p:txBody>
          <a:bodyPr vert="horz" lIns="91440" tIns="45720" rIns="91440" bIns="45720" rtlCol="0">
            <a:noAutofit/>
          </a:bodyPr>
          <a:lstStyle>
            <a:lvl1pPr marL="463550" indent="-463550">
              <a:defRPr lang="en-US" sz="2600" smtClean="0">
                <a:latin typeface="Verdana" panose="020B0604030504040204" pitchFamily="34" charset="0"/>
                <a:ea typeface="Verdana" panose="020B0604030504040204" pitchFamily="34" charset="0"/>
                <a:cs typeface="Verdana" panose="020B0604030504040204" pitchFamily="34" charset="0"/>
              </a:defRPr>
            </a:lvl1pPr>
            <a:lvl2pPr marL="914400" indent="-457200">
              <a:defRPr lang="en-US" sz="2400" smtClean="0">
                <a:latin typeface="Verdana" panose="020B0604030504040204" pitchFamily="34" charset="0"/>
                <a:ea typeface="Verdana" panose="020B0604030504040204" pitchFamily="34" charset="0"/>
                <a:cs typeface="Verdana" panose="020B0604030504040204" pitchFamily="34" charset="0"/>
              </a:defRPr>
            </a:lvl2pPr>
            <a:lvl3pPr marL="1377950" indent="-463550">
              <a:defRPr lang="en-US" sz="2200" smtClean="0">
                <a:latin typeface="Verdana" panose="020B0604030504040204" pitchFamily="34" charset="0"/>
                <a:ea typeface="Verdana" panose="020B0604030504040204" pitchFamily="34" charset="0"/>
                <a:cs typeface="Verdana" panose="020B0604030504040204" pitchFamily="34" charset="0"/>
              </a:defRPr>
            </a:lvl3pPr>
            <a:lvl4pPr>
              <a:defRPr lang="en-US" smtClean="0">
                <a:latin typeface="Verdana" panose="020B0604030504040204" pitchFamily="34" charset="0"/>
                <a:ea typeface="Verdana" panose="020B0604030504040204" pitchFamily="34" charset="0"/>
                <a:cs typeface="Verdana" panose="020B0604030504040204" pitchFamily="34" charset="0"/>
              </a:defRPr>
            </a:lvl4pPr>
            <a:lvl5pPr>
              <a:defRPr lang="en-US" sz="1800">
                <a:latin typeface="Verdana" panose="020B0604030504040204" pitchFamily="34" charset="0"/>
                <a:ea typeface="Verdana" panose="020B0604030504040204" pitchFamily="34" charset="0"/>
                <a:cs typeface="Verdana" panose="020B0604030504040204" pitchFamily="34" charset="0"/>
              </a:defRPr>
            </a:lvl5p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
        <p:nvSpPr>
          <p:cNvPr id="14" name="Picture Placeholder 7"/>
          <p:cNvSpPr>
            <a:spLocks noGrp="1"/>
          </p:cNvSpPr>
          <p:nvPr>
            <p:ph type="pic" sz="quarter" idx="13"/>
          </p:nvPr>
        </p:nvSpPr>
        <p:spPr>
          <a:xfrm>
            <a:off x="863600" y="2971800"/>
            <a:ext cx="2413000" cy="1371600"/>
          </a:xfrm>
        </p:spPr>
        <p:txBody>
          <a:bodyPr/>
          <a:lstStyle>
            <a:lvl1pPr marL="463550" indent="-463550">
              <a:defRPr/>
            </a:lvl1pPr>
          </a:lstStyle>
          <a:p>
            <a:endParaRPr lang="en-US" dirty="0"/>
          </a:p>
        </p:txBody>
      </p:sp>
      <p:sp>
        <p:nvSpPr>
          <p:cNvPr id="15" name="Picture Placeholder 13"/>
          <p:cNvSpPr>
            <a:spLocks noGrp="1"/>
          </p:cNvSpPr>
          <p:nvPr>
            <p:ph type="pic" sz="quarter" idx="14"/>
          </p:nvPr>
        </p:nvSpPr>
        <p:spPr>
          <a:xfrm>
            <a:off x="5562600" y="2971800"/>
            <a:ext cx="2438400" cy="1371600"/>
          </a:xfrm>
        </p:spPr>
        <p:txBody>
          <a:bodyPr/>
          <a:lstStyle/>
          <a:p>
            <a:endParaRPr lang="en-US" dirty="0"/>
          </a:p>
        </p:txBody>
      </p:sp>
      <p:sp>
        <p:nvSpPr>
          <p:cNvPr id="12"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16"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26940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1219199"/>
            <a:ext cx="9144000" cy="1524000"/>
          </a:xfrm>
          <a:prstGeom prst="rect">
            <a:avLst/>
          </a:prstGeom>
          <a:solidFill>
            <a:schemeClr val="tx2">
              <a:lumMod val="75000"/>
            </a:schemeClr>
          </a:solidFill>
          <a:ln w="9525">
            <a:solidFill>
              <a:schemeClr val="tx2"/>
            </a:solidFill>
            <a:miter lim="800000"/>
            <a:headEnd/>
            <a:tailEnd/>
          </a:ln>
          <a:effectLst/>
        </p:spPr>
        <p:txBody>
          <a:bodyPr wrap="none" anchor="ctr"/>
          <a:lstStyle/>
          <a:p>
            <a:endParaRPr lang="en-US" dirty="0"/>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2" name="Title 1"/>
          <p:cNvSpPr>
            <a:spLocks noGrp="1"/>
          </p:cNvSpPr>
          <p:nvPr>
            <p:ph type="ctrTitle"/>
          </p:nvPr>
        </p:nvSpPr>
        <p:spPr>
          <a:xfrm>
            <a:off x="914400" y="1447800"/>
            <a:ext cx="7315200" cy="990600"/>
          </a:xfrm>
        </p:spPr>
        <p:txBody>
          <a:bodyPr>
            <a:noAutofit/>
          </a:bodyPr>
          <a:lstStyle>
            <a:lvl1pPr>
              <a:defRPr sz="4400" b="1">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914400" y="3124200"/>
            <a:ext cx="7315200" cy="1905000"/>
          </a:xfrm>
        </p:spPr>
        <p:txBody>
          <a:bodyPr anchor="ctr"/>
          <a:lstStyle>
            <a:lvl1pPr marL="0" indent="0" algn="ctr">
              <a:buNone/>
              <a:defRPr sz="4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Text Placeholder 5"/>
          <p:cNvSpPr>
            <a:spLocks noGrp="1"/>
          </p:cNvSpPr>
          <p:nvPr>
            <p:ph type="body" sz="quarter" idx="12"/>
          </p:nvPr>
        </p:nvSpPr>
        <p:spPr>
          <a:xfrm>
            <a:off x="4114800" y="5562600"/>
            <a:ext cx="5029200" cy="407987"/>
          </a:xfrm>
        </p:spPr>
        <p:txBody>
          <a:bodyPr/>
          <a:lstStyle>
            <a:lvl1pPr marL="463550" indent="-46355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6"/>
          <p:cNvSpPr>
            <a:spLocks noGrp="1"/>
          </p:cNvSpPr>
          <p:nvPr>
            <p:ph type="body" sz="quarter" idx="11"/>
          </p:nvPr>
        </p:nvSpPr>
        <p:spPr>
          <a:xfrm>
            <a:off x="0" y="5562600"/>
            <a:ext cx="9144000" cy="228600"/>
          </a:xfrm>
        </p:spPr>
        <p:txBody>
          <a:bodyPr/>
          <a:lstStyle>
            <a:lvl1pPr marL="463550" indent="-463550">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120157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nd_Slid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971800"/>
            <a:ext cx="7315200" cy="990600"/>
          </a:xfrm>
        </p:spPr>
        <p:txBody>
          <a:bodyPr>
            <a:normAutofit/>
          </a:bodyPr>
          <a:lstStyle>
            <a:lvl1pPr>
              <a:defRPr sz="4000" b="0"/>
            </a:lvl1pPr>
          </a:lstStyle>
          <a:p>
            <a:r>
              <a:rPr lang="en-US" dirty="0"/>
              <a:t>Click to edit Master title style</a:t>
            </a:r>
          </a:p>
        </p:txBody>
      </p:sp>
      <p:sp>
        <p:nvSpPr>
          <p:cNvPr id="6" name="Text Placeholder 3"/>
          <p:cNvSpPr txBox="1">
            <a:spLocks/>
          </p:cNvSpPr>
          <p:nvPr userDrawn="1"/>
        </p:nvSpPr>
        <p:spPr>
          <a:xfrm>
            <a:off x="0" y="6400800"/>
            <a:ext cx="8280400" cy="4572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r>
              <a:rPr lang="en-US"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
        <p:nvSpPr>
          <p:cNvPr id="4" name="Slide Number Placeholder 5"/>
          <p:cNvSpPr txBox="1">
            <a:spLocks/>
          </p:cNvSpPr>
          <p:nvPr userDrawn="1"/>
        </p:nvSpPr>
        <p:spPr>
          <a:xfrm>
            <a:off x="8280400" y="6400800"/>
            <a:ext cx="863600" cy="457200"/>
          </a:xfrm>
          <a:prstGeom prst="rect">
            <a:avLst/>
          </a:prstGeom>
        </p:spPr>
        <p:txBody>
          <a:bodyPr anchor="ctr"/>
          <a:lstStyle>
            <a:lvl1pPr>
              <a:defRPr sz="2400">
                <a:solidFill>
                  <a:schemeClr val="tx1"/>
                </a:solidFill>
                <a:latin typeface="Times" panose="02020603050405020304" pitchFamily="18" charset="0"/>
              </a:defRPr>
            </a:lvl1pPr>
            <a:lvl2pPr marL="742950" indent="-285750">
              <a:defRPr sz="2400">
                <a:solidFill>
                  <a:schemeClr val="tx1"/>
                </a:solidFill>
                <a:latin typeface="Times" panose="02020603050405020304" pitchFamily="18" charset="0"/>
              </a:defRPr>
            </a:lvl2pPr>
            <a:lvl3pPr marL="1143000" indent="-228600">
              <a:defRPr sz="2400">
                <a:solidFill>
                  <a:schemeClr val="tx1"/>
                </a:solidFill>
                <a:latin typeface="Times" panose="02020603050405020304" pitchFamily="18" charset="0"/>
              </a:defRPr>
            </a:lvl3pPr>
            <a:lvl4pPr marL="1600200" indent="-228600">
              <a:defRPr sz="2400">
                <a:solidFill>
                  <a:schemeClr val="tx1"/>
                </a:solidFill>
                <a:latin typeface="Times" panose="02020603050405020304" pitchFamily="18" charset="0"/>
              </a:defRPr>
            </a:lvl4pPr>
            <a:lvl5pPr marL="2057400" indent="-228600">
              <a:defRPr sz="2400">
                <a:solidFill>
                  <a:schemeClr val="tx1"/>
                </a:solidFill>
                <a:latin typeface="Times" panose="02020603050405020304" pitchFamily="18" charset="0"/>
              </a:defRPr>
            </a:lvl5pPr>
            <a:lvl6pPr marL="2514600" indent="-228600" eaLnBrk="0" fontAlgn="base" hangingPunct="0">
              <a:spcBef>
                <a:spcPct val="0"/>
              </a:spcBef>
              <a:spcAft>
                <a:spcPct val="0"/>
              </a:spcAft>
              <a:defRPr sz="2400">
                <a:solidFill>
                  <a:schemeClr val="tx1"/>
                </a:solidFill>
                <a:latin typeface="Times" panose="02020603050405020304" pitchFamily="18" charset="0"/>
              </a:defRPr>
            </a:lvl6pPr>
            <a:lvl7pPr marL="2971800" indent="-228600" eaLnBrk="0" fontAlgn="base" hangingPunct="0">
              <a:spcBef>
                <a:spcPct val="0"/>
              </a:spcBef>
              <a:spcAft>
                <a:spcPct val="0"/>
              </a:spcAft>
              <a:defRPr sz="2400">
                <a:solidFill>
                  <a:schemeClr val="tx1"/>
                </a:solidFill>
                <a:latin typeface="Times" panose="02020603050405020304" pitchFamily="18" charset="0"/>
              </a:defRPr>
            </a:lvl7pPr>
            <a:lvl8pPr marL="3429000" indent="-228600" eaLnBrk="0" fontAlgn="base" hangingPunct="0">
              <a:spcBef>
                <a:spcPct val="0"/>
              </a:spcBef>
              <a:spcAft>
                <a:spcPct val="0"/>
              </a:spcAft>
              <a:defRPr sz="2400">
                <a:solidFill>
                  <a:schemeClr val="tx1"/>
                </a:solidFill>
                <a:latin typeface="Times" panose="02020603050405020304" pitchFamily="18" charset="0"/>
              </a:defRPr>
            </a:lvl8pPr>
            <a:lvl9pPr marL="3886200" indent="-228600" eaLnBrk="0" fontAlgn="base" hangingPunct="0">
              <a:spcBef>
                <a:spcPct val="0"/>
              </a:spcBef>
              <a:spcAft>
                <a:spcPct val="0"/>
              </a:spcAft>
              <a:defRPr sz="2400">
                <a:solidFill>
                  <a:schemeClr val="tx1"/>
                </a:solidFill>
                <a:latin typeface="Times" panose="02020603050405020304" pitchFamily="18" charset="0"/>
              </a:defRPr>
            </a:lvl9pPr>
          </a:lstStyle>
          <a:p>
            <a:pPr algn="ctr">
              <a:defRPr/>
            </a:pPr>
            <a:r>
              <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rPr>
              <a:t>26-</a:t>
            </a:r>
            <a:fld id="{6F94BB01-2447-4377-8194-F82F4D072C18}" type="slidenum">
              <a:rPr lang="en-US" sz="1200" smtClean="0">
                <a:solidFill>
                  <a:prstClr val="black"/>
                </a:solidFill>
                <a:latin typeface="Verdana" panose="020B0604030504040204" pitchFamily="34" charset="0"/>
                <a:ea typeface="Verdana" panose="020B0604030504040204" pitchFamily="34" charset="0"/>
                <a:cs typeface="Verdana" panose="020B0604030504040204" pitchFamily="34" charset="0"/>
              </a:rPr>
              <a:pPr algn="ctr">
                <a:defRPr/>
              </a:pPr>
              <a:t>‹#›</a:t>
            </a:fld>
            <a:endParaRPr lang="en-US" sz="1200" dirty="0">
              <a:solidFill>
                <a:prstClr val="black"/>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3"/>
          <p:cNvSpPr>
            <a:spLocks noChangeArrowheads="1"/>
          </p:cNvSpPr>
          <p:nvPr userDrawn="1"/>
        </p:nvSpPr>
        <p:spPr bwMode="auto">
          <a:xfrm>
            <a:off x="533400" y="5917168"/>
            <a:ext cx="8610600" cy="407432"/>
          </a:xfrm>
          <a:prstGeom prst="rect">
            <a:avLst/>
          </a:prstGeom>
          <a:solidFill>
            <a:srgbClr val="911E3C"/>
          </a:solidFill>
          <a:ln w="9525">
            <a:solidFill>
              <a:schemeClr val="accent2">
                <a:lumMod val="50000"/>
              </a:schemeClr>
            </a:solidFill>
            <a:miter lim="800000"/>
            <a:headEnd/>
            <a:tailEnd/>
          </a:ln>
          <a:effectLst/>
        </p:spPr>
        <p:txBody>
          <a:bodyPr wrap="none" anchor="ctr"/>
          <a:lstStyle/>
          <a:p>
            <a:endParaRPr lang="en-US" dirty="0">
              <a:solidFill>
                <a:schemeClr val="tx2">
                  <a:lumMod val="20000"/>
                  <a:lumOff val="80000"/>
                </a:schemeClr>
              </a:solidFill>
            </a:endParaRPr>
          </a:p>
        </p:txBody>
      </p:sp>
      <p:sp>
        <p:nvSpPr>
          <p:cNvPr id="7" name="Text Placeholder 3"/>
          <p:cNvSpPr txBox="1">
            <a:spLocks/>
          </p:cNvSpPr>
          <p:nvPr userDrawn="1"/>
        </p:nvSpPr>
        <p:spPr>
          <a:xfrm>
            <a:off x="4095575" y="5943600"/>
            <a:ext cx="5048425" cy="381000"/>
          </a:xfrm>
          <a:prstGeom prst="rect">
            <a:avLst/>
          </a:prstGeom>
        </p:spPr>
        <p:txBody>
          <a:bodyPr anchor="ctr"/>
          <a:lstStyle>
            <a:lvl1pPr marL="0" indent="0" algn="l" defTabSz="914400" rtl="0" eaLnBrk="1" latinLnBrk="0" hangingPunct="1">
              <a:spcBef>
                <a:spcPct val="20000"/>
              </a:spcBef>
              <a:buFont typeface="Arial" pitchFamily="34" charset="0"/>
              <a:buNone/>
              <a:defRPr sz="1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spcBef>
                <a:spcPct val="50000"/>
              </a:spcBef>
            </a:pPr>
            <a:r>
              <a:rPr lang="en-US" sz="1600" b="1" dirty="0">
                <a:solidFill>
                  <a:schemeClr val="bg1"/>
                </a:solidFill>
                <a:latin typeface="Verdana" panose="020B0604030504040204" pitchFamily="34" charset="0"/>
                <a:ea typeface="Verdana" panose="020B0604030504040204" pitchFamily="34" charset="0"/>
                <a:cs typeface="Verdana" panose="020B0604030504040204" pitchFamily="34" charset="0"/>
              </a:rPr>
              <a:t>INVESTMENTS | BODIE, KANE, MARCUS</a:t>
            </a:r>
          </a:p>
        </p:txBody>
      </p:sp>
    </p:spTree>
    <p:extLst>
      <p:ext uri="{BB962C8B-B14F-4D97-AF65-F5344CB8AC3E}">
        <p14:creationId xmlns:p14="http://schemas.microsoft.com/office/powerpoint/2010/main" val="25596082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Autofit/>
          </a:bodyPr>
          <a:lstStyle/>
          <a:p>
            <a:pPr lvl="0"/>
            <a:r>
              <a:rPr lang="en-US" dirty="0"/>
              <a:t>Click to edit Master text styles</a:t>
            </a:r>
          </a:p>
          <a:p>
            <a:pPr marL="806450" lvl="1" indent="-349250"/>
            <a:r>
              <a:rPr lang="en-US" dirty="0"/>
              <a:t>Second level</a:t>
            </a:r>
          </a:p>
          <a:p>
            <a:pPr marL="1263650" lvl="2" indent="-349250">
              <a:buFont typeface="Wingdings" panose="05000000000000000000" pitchFamily="2" charset="2"/>
              <a:buChar char="§"/>
            </a:pPr>
            <a:r>
              <a:rPr lang="en-US" dirty="0"/>
              <a:t>Third level</a:t>
            </a:r>
          </a:p>
          <a:p>
            <a:pPr marL="1720850" lvl="3" indent="-349250">
              <a:buFont typeface="Courier New" panose="02070309020205020404" pitchFamily="49" charset="0"/>
              <a:buChar char="o"/>
            </a:pPr>
            <a:r>
              <a:rPr lang="en-US" dirty="0"/>
              <a:t>Fourth level</a:t>
            </a:r>
          </a:p>
          <a:p>
            <a:pPr marL="2178050" lvl="4" indent="-349250">
              <a:buFont typeface="Wingdings" panose="05000000000000000000" pitchFamily="2" charset="2"/>
              <a:buChar char="Ø"/>
            </a:pPr>
            <a:r>
              <a:rPr lang="en-US" dirty="0"/>
              <a:t>Fifth level</a:t>
            </a:r>
          </a:p>
        </p:txBody>
      </p:sp>
    </p:spTree>
    <p:extLst>
      <p:ext uri="{BB962C8B-B14F-4D97-AF65-F5344CB8AC3E}">
        <p14:creationId xmlns:p14="http://schemas.microsoft.com/office/powerpoint/2010/main" val="1910662630"/>
      </p:ext>
    </p:extLst>
  </p:cSld>
  <p:clrMap bg1="lt1" tx1="dk1" bg2="lt2" tx2="dk2" accent1="accent1" accent2="accent2" accent3="accent3" accent4="accent4" accent5="accent5" accent6="accent6" hlink="hlink" folHlink="folHlink"/>
  <p:sldLayoutIdLst>
    <p:sldLayoutId id="2147483650" r:id="rId1"/>
    <p:sldLayoutId id="2147483654" r:id="rId2"/>
    <p:sldLayoutId id="2147483659" r:id="rId3"/>
    <p:sldLayoutId id="2147483660" r:id="rId4"/>
  </p:sldLayoutIdLst>
  <p:txStyles>
    <p:titleStyle>
      <a:lvl1pPr algn="ctr" defTabSz="914400" rtl="0" eaLnBrk="1" latinLnBrk="0" hangingPunct="1">
        <a:spcBef>
          <a:spcPct val="0"/>
        </a:spcBef>
        <a:buNone/>
        <a:defRPr sz="36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Clr>
          <a:schemeClr val="tx1"/>
        </a:buClr>
        <a:buFont typeface="Arial" panose="020B0604020202020204" pitchFamily="34" charset="0"/>
        <a:buChar char="•"/>
        <a:defRPr lang="en-US" sz="26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Clr>
          <a:schemeClr val="tx1"/>
        </a:buClr>
        <a:buFont typeface="Arial" panose="020B0604020202020204" pitchFamily="34" charset="0"/>
        <a:buChar char="–"/>
        <a:defRPr lang="en-US" sz="24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Clr>
          <a:schemeClr val="tx1"/>
        </a:buClr>
        <a:buFont typeface="Arial" panose="020B0604020202020204" pitchFamily="34" charset="0"/>
        <a:buChar char="•"/>
        <a:defRPr lang="en-US" sz="22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Clr>
          <a:schemeClr val="tx1"/>
        </a:buClr>
        <a:buFont typeface="Arial" panose="020B0604020202020204" pitchFamily="34" charset="0"/>
        <a:buChar char="–"/>
        <a:defRPr lang="en-US" sz="2000" kern="1200" smtClean="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Clr>
          <a:schemeClr val="tx1"/>
        </a:buClr>
        <a:buFont typeface="Arial" panose="020B0604020202020204" pitchFamily="34" charset="0"/>
        <a:buChar char="»"/>
        <a:defRPr lang="en-US" sz="18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image" Target="../media/image3.wmf"/><Relationship Id="rId5" Type="http://schemas.openxmlformats.org/officeDocument/2006/relationships/oleObject" Target="../embeddings/oleObject3.bin"/><Relationship Id="rId4" Type="http://schemas.openxmlformats.org/officeDocument/2006/relationships/image" Target="../media/image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p:cNvSpPr>
            <a:spLocks noGrp="1"/>
          </p:cNvSpPr>
          <p:nvPr>
            <p:ph type="ctrTitle"/>
          </p:nvPr>
        </p:nvSpPr>
        <p:spPr/>
        <p:txBody>
          <a:bodyPr/>
          <a:lstStyle/>
          <a:p>
            <a:r>
              <a:rPr lang="en-US" sz="4000" dirty="0"/>
              <a:t>Chapter 26</a:t>
            </a:r>
          </a:p>
        </p:txBody>
      </p:sp>
      <p:sp>
        <p:nvSpPr>
          <p:cNvPr id="20" name="Subtitle 19"/>
          <p:cNvSpPr>
            <a:spLocks noGrp="1"/>
          </p:cNvSpPr>
          <p:nvPr>
            <p:ph type="subTitle" idx="1"/>
          </p:nvPr>
        </p:nvSpPr>
        <p:spPr>
          <a:xfrm>
            <a:off x="228600" y="4038600"/>
            <a:ext cx="8717281" cy="685800"/>
          </a:xfrm>
        </p:spPr>
        <p:txBody>
          <a:bodyPr/>
          <a:lstStyle/>
          <a:p>
            <a:r>
              <a:rPr lang="en-US" sz="3600" dirty="0"/>
              <a:t>Hedge Funds</a:t>
            </a:r>
          </a:p>
        </p:txBody>
      </p:sp>
      <p:sp>
        <p:nvSpPr>
          <p:cNvPr id="2" name="Text Placeholder 1"/>
          <p:cNvSpPr>
            <a:spLocks noGrp="1"/>
          </p:cNvSpPr>
          <p:nvPr>
            <p:ph type="body" sz="quarter" idx="12"/>
          </p:nvPr>
        </p:nvSpPr>
        <p:spPr>
          <a:xfrm>
            <a:off x="4267200" y="5916613"/>
            <a:ext cx="4876800" cy="407987"/>
          </a:xfrm>
        </p:spPr>
        <p:txBody>
          <a:bodyPr anchor="ctr"/>
          <a:lstStyle/>
          <a:p>
            <a:pPr marL="0" indent="0">
              <a:buNone/>
            </a:pPr>
            <a:r>
              <a:rPr lang="en-US" sz="1600" b="1" dirty="0">
                <a:solidFill>
                  <a:schemeClr val="bg1"/>
                </a:solidFill>
              </a:rPr>
              <a:t>INVESTMENTS | BODIE, KANE, MARCUS</a:t>
            </a:r>
          </a:p>
        </p:txBody>
      </p:sp>
      <p:sp>
        <p:nvSpPr>
          <p:cNvPr id="22" name="Text Placeholder 21"/>
          <p:cNvSpPr>
            <a:spLocks noGrp="1"/>
          </p:cNvSpPr>
          <p:nvPr>
            <p:ph type="body" sz="quarter" idx="11"/>
          </p:nvPr>
        </p:nvSpPr>
        <p:spPr>
          <a:xfrm>
            <a:off x="381000" y="6400800"/>
            <a:ext cx="8312727" cy="457200"/>
          </a:xfrm>
        </p:spPr>
        <p:txBody>
          <a:bodyPr anchor="ctr"/>
          <a:lstStyle/>
          <a:p>
            <a:pPr marL="0" indent="0" algn="ctr">
              <a:buNone/>
            </a:pPr>
            <a:r>
              <a:rPr lang="en-US" sz="1200" dirty="0">
                <a:solidFill>
                  <a:prstClr val="black"/>
                </a:solidFill>
              </a:rPr>
              <a:t>©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val="2103298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759536" cy="914400"/>
          </a:xfrm>
        </p:spPr>
        <p:txBody>
          <a:bodyPr>
            <a:noAutofit/>
          </a:bodyPr>
          <a:lstStyle/>
          <a:p>
            <a:r>
              <a:rPr lang="en-US" dirty="0"/>
              <a:t>Portable Alpha (3 of 5)</a:t>
            </a:r>
          </a:p>
        </p:txBody>
      </p:sp>
      <p:sp>
        <p:nvSpPr>
          <p:cNvPr id="7" name="Content Placeholder 6"/>
          <p:cNvSpPr>
            <a:spLocks noGrp="1"/>
          </p:cNvSpPr>
          <p:nvPr>
            <p:ph sz="quarter" idx="10"/>
          </p:nvPr>
        </p:nvSpPr>
        <p:spPr>
          <a:xfrm>
            <a:off x="457200" y="1371600"/>
            <a:ext cx="8458200" cy="4267200"/>
          </a:xfrm>
        </p:spPr>
        <p:txBody>
          <a:bodyPr/>
          <a:lstStyle/>
          <a:p>
            <a:r>
              <a:rPr lang="en-US" dirty="0"/>
              <a:t>Pure Play Example (continued)</a:t>
            </a:r>
          </a:p>
          <a:p>
            <a:pPr lvl="1"/>
            <a:r>
              <a:rPr lang="en-US" dirty="0"/>
              <a:t>Suppose </a:t>
            </a:r>
          </a:p>
          <a:p>
            <a:pPr lvl="2"/>
            <a:r>
              <a:rPr lang="en-US" sz="2600" dirty="0"/>
              <a:t>Beta = 1.2 </a:t>
            </a:r>
          </a:p>
          <a:p>
            <a:pPr lvl="2"/>
            <a:r>
              <a:rPr lang="en-US" sz="2600" dirty="0"/>
              <a:t>Alpha = 2%</a:t>
            </a:r>
          </a:p>
          <a:p>
            <a:pPr lvl="2"/>
            <a:r>
              <a:rPr lang="en-US" sz="2600" dirty="0"/>
              <a:t>Risk-free rate = 1%</a:t>
            </a:r>
          </a:p>
          <a:p>
            <a:pPr lvl="2"/>
            <a:r>
              <a:rPr lang="en-US" sz="2600" dirty="0"/>
              <a:t>S&amp;P 500 (</a:t>
            </a:r>
            <a:r>
              <a:rPr lang="en-US" sz="2600" i="1" dirty="0"/>
              <a:t>S</a:t>
            </a:r>
            <a:r>
              <a:rPr lang="en-US" sz="2600" baseline="-25000" dirty="0"/>
              <a:t>0</a:t>
            </a:r>
            <a:r>
              <a:rPr lang="en-US" sz="2600" dirty="0"/>
              <a:t>) = 2,016</a:t>
            </a:r>
          </a:p>
          <a:p>
            <a:pPr lvl="1"/>
            <a:r>
              <a:rPr lang="en-US" dirty="0"/>
              <a:t>You want to capture the 2% alpha per month, but you don</a:t>
            </a:r>
            <a:r>
              <a:rPr lang="en-US" altLang="ja-JP" dirty="0">
                <a:latin typeface="Arial"/>
              </a:rPr>
              <a:t>’</a:t>
            </a:r>
            <a:r>
              <a:rPr lang="en-US" dirty="0"/>
              <a:t>t want the positive beta of the stock because of an expected market decline</a:t>
            </a:r>
          </a:p>
        </p:txBody>
      </p:sp>
    </p:spTree>
    <p:extLst>
      <p:ext uri="{BB962C8B-B14F-4D97-AF65-F5344CB8AC3E}">
        <p14:creationId xmlns:p14="http://schemas.microsoft.com/office/powerpoint/2010/main" val="1200049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228600"/>
            <a:ext cx="8759536" cy="914400"/>
          </a:xfrm>
        </p:spPr>
        <p:txBody>
          <a:bodyPr>
            <a:noAutofit/>
          </a:bodyPr>
          <a:lstStyle/>
          <a:p>
            <a:r>
              <a:rPr lang="en-US" dirty="0"/>
              <a:t>Portable Alpha (4 of 5)</a:t>
            </a:r>
          </a:p>
        </p:txBody>
      </p:sp>
      <p:sp>
        <p:nvSpPr>
          <p:cNvPr id="7" name="Content Placeholder 6"/>
          <p:cNvSpPr>
            <a:spLocks noGrp="1"/>
          </p:cNvSpPr>
          <p:nvPr>
            <p:ph sz="quarter" idx="10"/>
          </p:nvPr>
        </p:nvSpPr>
        <p:spPr>
          <a:xfrm>
            <a:off x="457200" y="1295400"/>
            <a:ext cx="8229600" cy="1371600"/>
          </a:xfrm>
        </p:spPr>
        <p:txBody>
          <a:bodyPr/>
          <a:lstStyle/>
          <a:p>
            <a:pPr marL="457200" lvl="1" indent="-457200">
              <a:tabLst>
                <a:tab pos="290513" algn="l"/>
              </a:tabLst>
            </a:pPr>
            <a:r>
              <a:rPr lang="en-US" sz="2200" dirty="0"/>
              <a:t>Pure Play Example (continued)</a:t>
            </a:r>
          </a:p>
          <a:p>
            <a:pPr marL="857250" lvl="2" indent="-457200"/>
            <a:r>
              <a:rPr lang="en-US" sz="2000" dirty="0"/>
              <a:t>Hedge your exposure by selling S&amp;P 500 futures contracts (S&amp;P multiplier = $50)</a:t>
            </a:r>
          </a:p>
        </p:txBody>
      </p:sp>
      <p:graphicFrame>
        <p:nvGraphicFramePr>
          <p:cNvPr id="2" name="Object 1"/>
          <p:cNvGraphicFramePr>
            <a:graphicFrameLocks noChangeAspect="1"/>
          </p:cNvGraphicFramePr>
          <p:nvPr>
            <p:extLst>
              <p:ext uri="{D42A27DB-BD31-4B8C-83A1-F6EECF244321}">
                <p14:modId xmlns:p14="http://schemas.microsoft.com/office/powerpoint/2010/main" val="3126105016"/>
              </p:ext>
            </p:extLst>
          </p:nvPr>
        </p:nvGraphicFramePr>
        <p:xfrm>
          <a:off x="1219200" y="2590800"/>
          <a:ext cx="5604794" cy="695351"/>
        </p:xfrm>
        <a:graphic>
          <a:graphicData uri="http://schemas.openxmlformats.org/presentationml/2006/ole">
            <mc:AlternateContent xmlns:mc="http://schemas.openxmlformats.org/markup-compatibility/2006">
              <mc:Choice xmlns:v="urn:schemas-microsoft-com:vml" Requires="v">
                <p:oleObj spid="_x0000_s2305" name="Equation" r:id="rId3" imgW="3479760" imgH="431640" progId="Equation.3">
                  <p:embed/>
                </p:oleObj>
              </mc:Choice>
              <mc:Fallback>
                <p:oleObj name="Equation" r:id="rId3" imgW="3479760" imgH="431640" progId="Equation.3">
                  <p:embed/>
                  <p:pic>
                    <p:nvPicPr>
                      <p:cNvPr id="0" name="Picture 165"/>
                      <p:cNvPicPr>
                        <a:picLocks noChangeAspect="1" noChangeArrowheads="1"/>
                      </p:cNvPicPr>
                      <p:nvPr/>
                    </p:nvPicPr>
                    <p:blipFill>
                      <a:blip r:embed="rId4"/>
                      <a:srcRect/>
                      <a:stretch>
                        <a:fillRect/>
                      </a:stretch>
                    </p:blipFill>
                    <p:spPr bwMode="auto">
                      <a:xfrm>
                        <a:off x="1219200" y="2590800"/>
                        <a:ext cx="5604794" cy="6953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7"/>
          <p:cNvSpPr>
            <a:spLocks noGrp="1"/>
          </p:cNvSpPr>
          <p:nvPr>
            <p:ph sz="quarter" idx="11"/>
          </p:nvPr>
        </p:nvSpPr>
        <p:spPr>
          <a:xfrm>
            <a:off x="381000" y="3429000"/>
            <a:ext cx="8229600" cy="533400"/>
          </a:xfrm>
        </p:spPr>
        <p:txBody>
          <a:bodyPr/>
          <a:lstStyle/>
          <a:p>
            <a:pPr marL="342900" lvl="1" indent="-342900">
              <a:buFont typeface="Arial" panose="020B0604020202020204" pitchFamily="34" charset="0"/>
              <a:buChar char="•"/>
            </a:pPr>
            <a:r>
              <a:rPr lang="en-US" sz="2200" dirty="0"/>
              <a:t>After 1 month, the value of your portfolio will be:</a:t>
            </a:r>
          </a:p>
        </p:txBody>
      </p:sp>
      <p:graphicFrame>
        <p:nvGraphicFramePr>
          <p:cNvPr id="15" name="Object 14"/>
          <p:cNvGraphicFramePr>
            <a:graphicFrameLocks noChangeAspect="1"/>
          </p:cNvGraphicFramePr>
          <p:nvPr>
            <p:extLst>
              <p:ext uri="{D42A27DB-BD31-4B8C-83A1-F6EECF244321}">
                <p14:modId xmlns:p14="http://schemas.microsoft.com/office/powerpoint/2010/main" val="2877115345"/>
              </p:ext>
            </p:extLst>
          </p:nvPr>
        </p:nvGraphicFramePr>
        <p:xfrm>
          <a:off x="560423" y="4188317"/>
          <a:ext cx="8160472" cy="764683"/>
        </p:xfrm>
        <a:graphic>
          <a:graphicData uri="http://schemas.openxmlformats.org/presentationml/2006/ole">
            <mc:AlternateContent xmlns:mc="http://schemas.openxmlformats.org/markup-compatibility/2006">
              <mc:Choice xmlns:v="urn:schemas-microsoft-com:vml" Requires="v">
                <p:oleObj spid="_x0000_s2306" name="Equation" r:id="rId5" imgW="5130720" imgH="482400" progId="Equation.3">
                  <p:embed/>
                </p:oleObj>
              </mc:Choice>
              <mc:Fallback>
                <p:oleObj name="Equation" r:id="rId5" imgW="5130720" imgH="482400" progId="Equation.3">
                  <p:embed/>
                  <p:pic>
                    <p:nvPicPr>
                      <p:cNvPr id="0" name="Picture 166"/>
                      <p:cNvPicPr>
                        <a:picLocks noChangeAspect="1" noChangeArrowheads="1"/>
                      </p:cNvPicPr>
                      <p:nvPr/>
                    </p:nvPicPr>
                    <p:blipFill>
                      <a:blip r:embed="rId6"/>
                      <a:srcRect/>
                      <a:stretch>
                        <a:fillRect/>
                      </a:stretch>
                    </p:blipFill>
                    <p:spPr bwMode="auto">
                      <a:xfrm>
                        <a:off x="560423" y="4188317"/>
                        <a:ext cx="8160472" cy="7646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8167671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Portable Alpha (5 of 5)</a:t>
            </a:r>
          </a:p>
        </p:txBody>
      </p:sp>
      <p:sp>
        <p:nvSpPr>
          <p:cNvPr id="7" name="Content Placeholder 6"/>
          <p:cNvSpPr>
            <a:spLocks noGrp="1"/>
          </p:cNvSpPr>
          <p:nvPr>
            <p:ph sz="quarter" idx="10"/>
          </p:nvPr>
        </p:nvSpPr>
        <p:spPr>
          <a:xfrm>
            <a:off x="381000" y="1600200"/>
            <a:ext cx="8534400" cy="1295400"/>
          </a:xfrm>
        </p:spPr>
        <p:txBody>
          <a:bodyPr/>
          <a:lstStyle/>
          <a:p>
            <a:r>
              <a:rPr lang="en-US" dirty="0"/>
              <a:t>Pure Play Example (continued)</a:t>
            </a:r>
          </a:p>
          <a:p>
            <a:pPr lvl="1"/>
            <a:r>
              <a:rPr lang="en-US" dirty="0"/>
              <a:t>The dollar proceeds from your futures position</a:t>
            </a:r>
          </a:p>
        </p:txBody>
      </p:sp>
      <p:graphicFrame>
        <p:nvGraphicFramePr>
          <p:cNvPr id="2" name="Object 1"/>
          <p:cNvGraphicFramePr>
            <a:graphicFrameLocks noChangeAspect="1"/>
          </p:cNvGraphicFramePr>
          <p:nvPr>
            <p:extLst>
              <p:ext uri="{D42A27DB-BD31-4B8C-83A1-F6EECF244321}">
                <p14:modId xmlns:p14="http://schemas.microsoft.com/office/powerpoint/2010/main" val="3803729022"/>
              </p:ext>
            </p:extLst>
          </p:nvPr>
        </p:nvGraphicFramePr>
        <p:xfrm>
          <a:off x="381000" y="3059252"/>
          <a:ext cx="8468754" cy="1588948"/>
        </p:xfrm>
        <a:graphic>
          <a:graphicData uri="http://schemas.openxmlformats.org/presentationml/2006/ole">
            <mc:AlternateContent xmlns:mc="http://schemas.openxmlformats.org/markup-compatibility/2006">
              <mc:Choice xmlns:v="urn:schemas-microsoft-com:vml" Requires="v">
                <p:oleObj spid="_x0000_s3198" name="Equation" r:id="rId3" imgW="6362640" imgH="1193760" progId="Equation.3">
                  <p:embed/>
                </p:oleObj>
              </mc:Choice>
              <mc:Fallback>
                <p:oleObj name="Equation" r:id="rId3" imgW="6362640" imgH="1193760" progId="Equation.3">
                  <p:embed/>
                  <p:pic>
                    <p:nvPicPr>
                      <p:cNvPr id="0" name=""/>
                      <p:cNvPicPr/>
                      <p:nvPr/>
                    </p:nvPicPr>
                    <p:blipFill>
                      <a:blip r:embed="rId4"/>
                      <a:stretch>
                        <a:fillRect/>
                      </a:stretch>
                    </p:blipFill>
                    <p:spPr>
                      <a:xfrm>
                        <a:off x="381000" y="3059252"/>
                        <a:ext cx="8468754" cy="1588948"/>
                      </a:xfrm>
                      <a:prstGeom prst="rect">
                        <a:avLst/>
                      </a:prstGeom>
                    </p:spPr>
                  </p:pic>
                </p:oleObj>
              </mc:Fallback>
            </mc:AlternateContent>
          </a:graphicData>
        </a:graphic>
      </p:graphicFrame>
      <p:sp>
        <p:nvSpPr>
          <p:cNvPr id="4" name="Content Placeholder 3"/>
          <p:cNvSpPr>
            <a:spLocks noGrp="1"/>
          </p:cNvSpPr>
          <p:nvPr>
            <p:ph sz="quarter" idx="12"/>
          </p:nvPr>
        </p:nvSpPr>
        <p:spPr>
          <a:xfrm>
            <a:off x="76200" y="4800600"/>
            <a:ext cx="8915400" cy="838200"/>
          </a:xfrm>
        </p:spPr>
        <p:txBody>
          <a:bodyPr/>
          <a:lstStyle/>
          <a:p>
            <a:pPr lvl="1"/>
            <a:r>
              <a:rPr lang="en-US" dirty="0"/>
              <a:t>Hedged proceeds = $2,163,000 + $2,100,000 × </a:t>
            </a:r>
            <a:r>
              <a:rPr lang="en-US" i="1" dirty="0"/>
              <a:t>e</a:t>
            </a:r>
          </a:p>
          <a:p>
            <a:pPr lvl="1"/>
            <a:r>
              <a:rPr lang="en-US" dirty="0"/>
              <a:t>Beta is zero and your monthly return is 3%</a:t>
            </a:r>
          </a:p>
        </p:txBody>
      </p:sp>
    </p:spTree>
    <p:extLst>
      <p:ext uri="{BB962C8B-B14F-4D97-AF65-F5344CB8AC3E}">
        <p14:creationId xmlns:p14="http://schemas.microsoft.com/office/powerpoint/2010/main" val="583930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839200" cy="838200"/>
          </a:xfrm>
        </p:spPr>
        <p:txBody>
          <a:bodyPr>
            <a:noAutofit/>
          </a:bodyPr>
          <a:lstStyle/>
          <a:p>
            <a:r>
              <a:rPr lang="en-US" dirty="0"/>
              <a:t>Figure 26.1 A Pure Play</a:t>
            </a:r>
          </a:p>
        </p:txBody>
      </p:sp>
      <p:pic>
        <p:nvPicPr>
          <p:cNvPr id="4099" name="Picture 3" descr="Graph compares return on positive alpha portfolio to return on fairly priced assets in hedged and unhedged positions. In A: Unhedged position, Excess Rate of Return, r sub p minus r sub f is on the vertical axis and excess market return r sub m minus r sub f is on the horizontal. Return on Positive Alpha Portfolio slopes upward through alpha equals 2 percent. Return for Fairly Priced Assets slopes upward through the origin. Distance between the parallel lines is alpha equals 2 percent. In B: Hedged position. Characteristic Line of Fairly Priced Zero-Beta Asset is horizontal at r sub f equals 1 percent and Characteristic Line of Your Hedged (beta = 0) Portfolio Is Flat at 3 percent. Alpha equals 2 percen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1600200"/>
            <a:ext cx="5629508" cy="396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56671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990600"/>
          </a:xfrm>
        </p:spPr>
        <p:txBody>
          <a:bodyPr>
            <a:noAutofit/>
          </a:bodyPr>
          <a:lstStyle/>
          <a:p>
            <a:r>
              <a:rPr lang="en-US" dirty="0"/>
              <a:t>Style Analysis for Hedge Funds</a:t>
            </a:r>
          </a:p>
        </p:txBody>
      </p:sp>
      <p:sp>
        <p:nvSpPr>
          <p:cNvPr id="7" name="Content Placeholder 6"/>
          <p:cNvSpPr>
            <a:spLocks noGrp="1"/>
          </p:cNvSpPr>
          <p:nvPr>
            <p:ph sz="quarter" idx="10"/>
          </p:nvPr>
        </p:nvSpPr>
        <p:spPr>
          <a:xfrm>
            <a:off x="457200" y="1143000"/>
            <a:ext cx="8305800" cy="4648200"/>
          </a:xfrm>
        </p:spPr>
        <p:txBody>
          <a:bodyPr/>
          <a:lstStyle/>
          <a:p>
            <a:r>
              <a:rPr lang="en-US" i="1" dirty="0"/>
              <a:t>The equity market-neutral funds </a:t>
            </a:r>
          </a:p>
          <a:p>
            <a:pPr lvl="1"/>
            <a:r>
              <a:rPr lang="en-US" dirty="0"/>
              <a:t>Have low and insignificant betas</a:t>
            </a:r>
          </a:p>
          <a:p>
            <a:r>
              <a:rPr lang="en-US" i="1" dirty="0"/>
              <a:t>Dedicated short bias funds </a:t>
            </a:r>
          </a:p>
          <a:p>
            <a:pPr lvl="1"/>
            <a:r>
              <a:rPr lang="en-US" dirty="0"/>
              <a:t>Have substantial negative betas on the S&amp;P index</a:t>
            </a:r>
          </a:p>
          <a:p>
            <a:r>
              <a:rPr lang="en-US" i="1" dirty="0"/>
              <a:t>Distressed-firm funds </a:t>
            </a:r>
          </a:p>
          <a:p>
            <a:pPr lvl="1"/>
            <a:r>
              <a:rPr lang="en-US" dirty="0"/>
              <a:t>Have significant exposure to credit conditions</a:t>
            </a:r>
          </a:p>
          <a:p>
            <a:r>
              <a:rPr lang="en-US" i="1" dirty="0"/>
              <a:t>Global macro funds </a:t>
            </a:r>
          </a:p>
          <a:p>
            <a:pPr lvl="1"/>
            <a:r>
              <a:rPr lang="en-US" dirty="0"/>
              <a:t>Show negative exposure to a stronger U.S. dollar</a:t>
            </a:r>
          </a:p>
        </p:txBody>
      </p:sp>
    </p:spTree>
    <p:extLst>
      <p:ext uri="{BB962C8B-B14F-4D97-AF65-F5344CB8AC3E}">
        <p14:creationId xmlns:p14="http://schemas.microsoft.com/office/powerpoint/2010/main" val="12829332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76200"/>
            <a:ext cx="8763000" cy="1143000"/>
          </a:xfrm>
        </p:spPr>
        <p:txBody>
          <a:bodyPr>
            <a:noAutofit/>
          </a:bodyPr>
          <a:lstStyle/>
          <a:p>
            <a:r>
              <a:rPr lang="en-US" dirty="0"/>
              <a:t>Performance Measurement for Hedge Funds</a:t>
            </a:r>
          </a:p>
        </p:txBody>
      </p:sp>
      <p:sp>
        <p:nvSpPr>
          <p:cNvPr id="7" name="Content Placeholder 6"/>
          <p:cNvSpPr>
            <a:spLocks noGrp="1"/>
          </p:cNvSpPr>
          <p:nvPr>
            <p:ph sz="quarter" idx="10"/>
          </p:nvPr>
        </p:nvSpPr>
        <p:spPr>
          <a:xfrm>
            <a:off x="381000" y="1295400"/>
            <a:ext cx="8534400" cy="4419600"/>
          </a:xfrm>
        </p:spPr>
        <p:txBody>
          <a:bodyPr/>
          <a:lstStyle/>
          <a:p>
            <a:r>
              <a:rPr lang="en-US" sz="2200" dirty="0"/>
              <a:t>Standard index model estimates</a:t>
            </a:r>
          </a:p>
          <a:p>
            <a:pPr lvl="1"/>
            <a:r>
              <a:rPr lang="en-US" sz="2000" dirty="0"/>
              <a:t>Period: October 2011– September 2016</a:t>
            </a:r>
          </a:p>
          <a:p>
            <a:pPr lvl="1"/>
            <a:r>
              <a:rPr lang="en-US" sz="2000" dirty="0"/>
              <a:t>S&amp;P 500 as a market benchmark</a:t>
            </a:r>
            <a:endParaRPr lang="en-US" sz="2200" dirty="0"/>
          </a:p>
          <a:p>
            <a:r>
              <a:rPr lang="en-US" sz="2200" dirty="0"/>
              <a:t>Below average performance results</a:t>
            </a:r>
          </a:p>
          <a:p>
            <a:pPr lvl="1"/>
            <a:r>
              <a:rPr lang="en-US" sz="2000" dirty="0"/>
              <a:t>Average alpha was slightly negative</a:t>
            </a:r>
          </a:p>
          <a:p>
            <a:pPr lvl="1"/>
            <a:r>
              <a:rPr lang="en-US" sz="2000" dirty="0"/>
              <a:t>Average Sharpe ratio was less than S&amp;P 500</a:t>
            </a:r>
          </a:p>
          <a:p>
            <a:pPr marL="463550" lvl="1" indent="-463550">
              <a:buFont typeface="Arial" panose="020B0604020202020204" pitchFamily="34" charset="0"/>
              <a:buChar char="•"/>
            </a:pPr>
            <a:r>
              <a:rPr lang="en-US" sz="2200" dirty="0"/>
              <a:t>In earlier periods (particularly before 2010) hedge funds generally substantially outperformed passive indexes. </a:t>
            </a:r>
          </a:p>
          <a:p>
            <a:pPr marL="463550" lvl="1" indent="-463550">
              <a:buFont typeface="Arial" panose="020B0604020202020204" pitchFamily="34" charset="0"/>
              <a:buChar char="•"/>
            </a:pPr>
            <a:r>
              <a:rPr lang="en-US" sz="2200" dirty="0"/>
              <a:t>Regardless of this variability in outcome, several  factors make hedge fund performance difficult to evaluate.</a:t>
            </a:r>
          </a:p>
        </p:txBody>
      </p:sp>
    </p:spTree>
    <p:extLst>
      <p:ext uri="{BB962C8B-B14F-4D97-AF65-F5344CB8AC3E}">
        <p14:creationId xmlns:p14="http://schemas.microsoft.com/office/powerpoint/2010/main" val="1335676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228600"/>
            <a:ext cx="8759536" cy="1066800"/>
          </a:xfrm>
        </p:spPr>
        <p:txBody>
          <a:bodyPr>
            <a:noAutofit/>
          </a:bodyPr>
          <a:lstStyle/>
          <a:p>
            <a:r>
              <a:rPr lang="en-US" dirty="0"/>
              <a:t>Liquidity and Hedge Fund Performance (1 of 2)</a:t>
            </a:r>
          </a:p>
        </p:txBody>
      </p:sp>
      <p:sp>
        <p:nvSpPr>
          <p:cNvPr id="7" name="Content Placeholder 6"/>
          <p:cNvSpPr>
            <a:spLocks noGrp="1"/>
          </p:cNvSpPr>
          <p:nvPr>
            <p:ph sz="quarter" idx="10"/>
          </p:nvPr>
        </p:nvSpPr>
        <p:spPr>
          <a:xfrm>
            <a:off x="381000" y="1676400"/>
            <a:ext cx="8534400" cy="4114800"/>
          </a:xfrm>
        </p:spPr>
        <p:txBody>
          <a:bodyPr/>
          <a:lstStyle/>
          <a:p>
            <a:r>
              <a:rPr lang="en-US" dirty="0"/>
              <a:t>Hedge funds tend to hold more illiquid assets than other institutional investors</a:t>
            </a:r>
          </a:p>
          <a:p>
            <a:r>
              <a:rPr lang="en-US" dirty="0"/>
              <a:t>Aragon: Typical alpha may actually be an equilibrium liquidity premium rather than a sign of stock-picking ability</a:t>
            </a:r>
          </a:p>
          <a:p>
            <a:r>
              <a:rPr lang="en-US" dirty="0"/>
              <a:t>Hasanhodzic and Lo: Hedge fund returns have serial correlation </a:t>
            </a:r>
            <a:r>
              <a:rPr lang="en-US" dirty="0">
                <a:sym typeface="Wingdings" panose="05000000000000000000" pitchFamily="2" charset="2"/>
              </a:rPr>
              <a:t></a:t>
            </a:r>
            <a:r>
              <a:rPr lang="en-US" dirty="0"/>
              <a:t> liquidity problems, which explains the upward bias in the Sharpe ratios</a:t>
            </a:r>
          </a:p>
        </p:txBody>
      </p:sp>
    </p:spTree>
    <p:extLst>
      <p:ext uri="{BB962C8B-B14F-4D97-AF65-F5344CB8AC3E}">
        <p14:creationId xmlns:p14="http://schemas.microsoft.com/office/powerpoint/2010/main" val="3130511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759536" cy="1295400"/>
          </a:xfrm>
        </p:spPr>
        <p:txBody>
          <a:bodyPr>
            <a:noAutofit/>
          </a:bodyPr>
          <a:lstStyle/>
          <a:p>
            <a:r>
              <a:rPr lang="en-US" dirty="0"/>
              <a:t>Liquidity and Hedge Fund Performance (2 of 2)</a:t>
            </a:r>
          </a:p>
        </p:txBody>
      </p:sp>
      <p:sp>
        <p:nvSpPr>
          <p:cNvPr id="7" name="Content Placeholder 6"/>
          <p:cNvSpPr>
            <a:spLocks noGrp="1"/>
          </p:cNvSpPr>
          <p:nvPr>
            <p:ph sz="quarter" idx="10"/>
          </p:nvPr>
        </p:nvSpPr>
        <p:spPr>
          <a:xfrm>
            <a:off x="381000" y="1524000"/>
            <a:ext cx="8534400" cy="4114800"/>
          </a:xfrm>
        </p:spPr>
        <p:txBody>
          <a:bodyPr/>
          <a:lstStyle/>
          <a:p>
            <a:r>
              <a:rPr lang="en-US" dirty="0"/>
              <a:t>Sadka: Unexpected declines in market liquidity are an important determinant of average hedge fund returns</a:t>
            </a:r>
          </a:p>
          <a:p>
            <a:r>
              <a:rPr lang="en-US" i="1" dirty="0"/>
              <a:t>Santa effect</a:t>
            </a:r>
            <a:r>
              <a:rPr lang="en-US" dirty="0"/>
              <a:t>: Hedge funds report average returns in December that are substantially greater than their average returns in other months</a:t>
            </a:r>
          </a:p>
          <a:p>
            <a:pPr lvl="1"/>
            <a:r>
              <a:rPr lang="en-US" dirty="0"/>
              <a:t>The December spike in returns is stronger for lower-liquidity funds, suggesting that illiquid assets are more generously valued in December</a:t>
            </a:r>
          </a:p>
        </p:txBody>
      </p:sp>
    </p:spTree>
    <p:extLst>
      <p:ext uri="{BB962C8B-B14F-4D97-AF65-F5344CB8AC3E}">
        <p14:creationId xmlns:p14="http://schemas.microsoft.com/office/powerpoint/2010/main" val="29407392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52400"/>
            <a:ext cx="8988136" cy="1143000"/>
          </a:xfrm>
        </p:spPr>
        <p:txBody>
          <a:bodyPr>
            <a:noAutofit/>
          </a:bodyPr>
          <a:lstStyle/>
          <a:p>
            <a:r>
              <a:rPr lang="en-US" dirty="0"/>
              <a:t>Hedge Funds with Higher </a:t>
            </a:r>
            <a:br>
              <a:rPr lang="en-US" dirty="0"/>
            </a:br>
            <a:r>
              <a:rPr lang="en-US" dirty="0"/>
              <a:t>Serial Correlation in Returns</a:t>
            </a:r>
          </a:p>
        </p:txBody>
      </p:sp>
      <p:pic>
        <p:nvPicPr>
          <p:cNvPr id="24578" name="Picture 2" descr="Sharpe ratio is on the vertical axis and serial correlation the horizontal. Data are in quadrants one through 3; line is from quadrant 3 through 2 into 1."/>
          <p:cNvPicPr>
            <a:picLocks noChangeAspect="1" noChangeArrowheads="1"/>
          </p:cNvPicPr>
          <p:nvPr/>
        </p:nvPicPr>
        <p:blipFill>
          <a:blip r:embed="rId2" cstate="print"/>
          <a:srcRect/>
          <a:stretch>
            <a:fillRect/>
          </a:stretch>
        </p:blipFill>
        <p:spPr bwMode="auto">
          <a:xfrm>
            <a:off x="152400" y="1447800"/>
            <a:ext cx="4067175" cy="2400300"/>
          </a:xfrm>
          <a:prstGeom prst="rect">
            <a:avLst/>
          </a:prstGeom>
          <a:noFill/>
          <a:ln w="9525">
            <a:noFill/>
            <a:miter lim="800000"/>
            <a:headEnd/>
            <a:tailEnd/>
          </a:ln>
        </p:spPr>
      </p:pic>
      <p:pic>
        <p:nvPicPr>
          <p:cNvPr id="24579" name="Picture 3" descr="Sharpe ratio is on the vertical axis and serial correlation the horizontal. Data are in four quadrants; line is from quadrant 3 through corner of 4 into 1."/>
          <p:cNvPicPr>
            <a:picLocks noChangeAspect="1" noChangeArrowheads="1"/>
          </p:cNvPicPr>
          <p:nvPr/>
        </p:nvPicPr>
        <p:blipFill>
          <a:blip r:embed="rId3" cstate="print"/>
          <a:srcRect/>
          <a:stretch>
            <a:fillRect/>
          </a:stretch>
        </p:blipFill>
        <p:spPr bwMode="auto">
          <a:xfrm>
            <a:off x="4543425" y="1524000"/>
            <a:ext cx="4143375" cy="2438400"/>
          </a:xfrm>
          <a:prstGeom prst="rect">
            <a:avLst/>
          </a:prstGeom>
          <a:noFill/>
          <a:ln w="9525">
            <a:noFill/>
            <a:miter lim="800000"/>
            <a:headEnd/>
            <a:tailEnd/>
          </a:ln>
        </p:spPr>
      </p:pic>
      <p:sp>
        <p:nvSpPr>
          <p:cNvPr id="11" name="Content Placeholder 10"/>
          <p:cNvSpPr>
            <a:spLocks noGrp="1"/>
          </p:cNvSpPr>
          <p:nvPr>
            <p:ph sz="quarter" idx="12"/>
          </p:nvPr>
        </p:nvSpPr>
        <p:spPr>
          <a:xfrm>
            <a:off x="152400" y="3962400"/>
            <a:ext cx="8915399" cy="1752600"/>
          </a:xfrm>
        </p:spPr>
        <p:txBody>
          <a:bodyPr/>
          <a:lstStyle/>
          <a:p>
            <a:pPr marL="0" indent="0">
              <a:buNone/>
            </a:pPr>
            <a:r>
              <a:rPr lang="en-US" sz="2400" b="1" dirty="0"/>
              <a:t>Figure 26.2</a:t>
            </a:r>
            <a:r>
              <a:rPr lang="en-US" sz="2400" dirty="0"/>
              <a:t> Hedge funds with higher serial correlation in returns, an indicator of illiquid portfolio holdings, exhibit higher alphas (</a:t>
            </a:r>
            <a:r>
              <a:rPr lang="en-US" sz="2400" b="1" i="1" dirty="0"/>
              <a:t>Panel A</a:t>
            </a:r>
            <a:r>
              <a:rPr lang="en-US" sz="2400" dirty="0"/>
              <a:t>) and higher Sharpe ratios (</a:t>
            </a:r>
            <a:r>
              <a:rPr lang="en-US" sz="2400" b="1" i="1" dirty="0"/>
              <a:t>Panel B</a:t>
            </a:r>
            <a:r>
              <a:rPr lang="en-US" sz="2400" dirty="0"/>
              <a:t>)</a:t>
            </a:r>
          </a:p>
          <a:p>
            <a:pPr marL="0" indent="0">
              <a:buNone/>
            </a:pPr>
            <a:r>
              <a:rPr lang="en-US" sz="1400" dirty="0"/>
              <a:t>Source: Plotted from data in Table 26.3</a:t>
            </a:r>
          </a:p>
        </p:txBody>
      </p:sp>
    </p:spTree>
    <p:extLst>
      <p:ext uri="{BB962C8B-B14F-4D97-AF65-F5344CB8AC3E}">
        <p14:creationId xmlns:p14="http://schemas.microsoft.com/office/powerpoint/2010/main" val="3929101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835736" cy="1600200"/>
          </a:xfrm>
        </p:spPr>
        <p:txBody>
          <a:bodyPr>
            <a:noAutofit/>
          </a:bodyPr>
          <a:lstStyle/>
          <a:p>
            <a:r>
              <a:rPr lang="en-US" dirty="0"/>
              <a:t>Figure 26.3 Average Hedge Fund Returns as a Function of Liquidity Risk</a:t>
            </a:r>
          </a:p>
        </p:txBody>
      </p:sp>
      <p:pic>
        <p:nvPicPr>
          <p:cNvPr id="23554" name="Picture 2" descr="Average Excess Return (percent per month) is on the vertical axis and liquidity beta is on the horizontal. Regression line slopes from (negative 0.2, 0.2) to (1.5, 0.5)."/>
          <p:cNvPicPr>
            <a:picLocks noChangeAspect="1" noChangeArrowheads="1"/>
          </p:cNvPicPr>
          <p:nvPr/>
        </p:nvPicPr>
        <p:blipFill>
          <a:blip r:embed="rId2" cstate="print"/>
          <a:srcRect/>
          <a:stretch>
            <a:fillRect/>
          </a:stretch>
        </p:blipFill>
        <p:spPr bwMode="auto">
          <a:xfrm>
            <a:off x="1686025" y="2057400"/>
            <a:ext cx="5171975" cy="2598420"/>
          </a:xfrm>
          <a:prstGeom prst="rect">
            <a:avLst/>
          </a:prstGeom>
          <a:noFill/>
          <a:ln w="9525">
            <a:noFill/>
            <a:miter lim="800000"/>
            <a:headEnd/>
            <a:tailEnd/>
          </a:ln>
        </p:spPr>
      </p:pic>
      <p:sp>
        <p:nvSpPr>
          <p:cNvPr id="4" name="Content Placeholder 3"/>
          <p:cNvSpPr>
            <a:spLocks noGrp="1"/>
          </p:cNvSpPr>
          <p:nvPr>
            <p:ph sz="quarter" idx="12"/>
          </p:nvPr>
        </p:nvSpPr>
        <p:spPr>
          <a:xfrm>
            <a:off x="381000" y="4953000"/>
            <a:ext cx="8305800" cy="609600"/>
          </a:xfrm>
        </p:spPr>
        <p:txBody>
          <a:bodyPr/>
          <a:lstStyle/>
          <a:p>
            <a:pPr marL="0" indent="0">
              <a:buNone/>
            </a:pPr>
            <a:r>
              <a:rPr lang="en-US" sz="1400" dirty="0"/>
              <a:t>Source: Plotted from data in Ronnie Sadka, “Liquidity Risk and the Cross-Section of Hedge-Fund Returns,” </a:t>
            </a:r>
            <a:r>
              <a:rPr lang="en-US" sz="1400" i="1" dirty="0"/>
              <a:t>Journal of Financial Economics </a:t>
            </a:r>
            <a:r>
              <a:rPr lang="en-US" sz="1400" dirty="0"/>
              <a:t>98 (October 2010), pp. 54-71.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76200"/>
            <a:ext cx="8759536" cy="990600"/>
          </a:xfrm>
        </p:spPr>
        <p:txBody>
          <a:bodyPr>
            <a:noAutofit/>
          </a:bodyPr>
          <a:lstStyle/>
          <a:p>
            <a:r>
              <a:rPr lang="en-US" dirty="0"/>
              <a:t>Chapter Overview</a:t>
            </a:r>
          </a:p>
        </p:txBody>
      </p:sp>
      <p:sp>
        <p:nvSpPr>
          <p:cNvPr id="7" name="Content Placeholder 6"/>
          <p:cNvSpPr>
            <a:spLocks noGrp="1"/>
          </p:cNvSpPr>
          <p:nvPr>
            <p:ph sz="quarter" idx="10"/>
          </p:nvPr>
        </p:nvSpPr>
        <p:spPr>
          <a:xfrm>
            <a:off x="533400" y="1219200"/>
            <a:ext cx="8229600" cy="4572000"/>
          </a:xfrm>
        </p:spPr>
        <p:txBody>
          <a:bodyPr/>
          <a:lstStyle/>
          <a:p>
            <a:pPr lvl="0"/>
            <a:r>
              <a:rPr lang="en-US" dirty="0"/>
              <a:t>Hedge funds vs. mutual funds</a:t>
            </a:r>
          </a:p>
          <a:p>
            <a:pPr lvl="0"/>
            <a:r>
              <a:rPr lang="en-US" dirty="0"/>
              <a:t>Hedge fund strategies</a:t>
            </a:r>
          </a:p>
          <a:p>
            <a:pPr lvl="0"/>
            <a:r>
              <a:rPr lang="en-US" dirty="0"/>
              <a:t>Portable alpha and pure play</a:t>
            </a:r>
          </a:p>
          <a:p>
            <a:pPr lvl="0"/>
            <a:r>
              <a:rPr lang="en-US" dirty="0"/>
              <a:t>Performance measurement for hedge funds </a:t>
            </a:r>
          </a:p>
          <a:p>
            <a:pPr lvl="1"/>
            <a:r>
              <a:rPr lang="en-US" dirty="0"/>
              <a:t>Exposure to omitted risk factors</a:t>
            </a:r>
          </a:p>
          <a:p>
            <a:pPr lvl="0"/>
            <a:r>
              <a:rPr lang="en-US" dirty="0"/>
              <a:t>Fee structure in hedge funds</a:t>
            </a:r>
          </a:p>
          <a:p>
            <a:pPr lvl="1"/>
            <a:r>
              <a:rPr lang="en-US" dirty="0"/>
              <a:t>High water marks</a:t>
            </a:r>
          </a:p>
          <a:p>
            <a:pPr lvl="1"/>
            <a:r>
              <a:rPr lang="en-US" dirty="0"/>
              <a:t>Funds of funds</a:t>
            </a:r>
          </a:p>
        </p:txBody>
      </p:sp>
    </p:spTree>
    <p:extLst>
      <p:ext uri="{BB962C8B-B14F-4D97-AF65-F5344CB8AC3E}">
        <p14:creationId xmlns:p14="http://schemas.microsoft.com/office/powerpoint/2010/main" val="832365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759536" cy="1219200"/>
          </a:xfrm>
        </p:spPr>
        <p:txBody>
          <a:bodyPr>
            <a:noAutofit/>
          </a:bodyPr>
          <a:lstStyle/>
          <a:p>
            <a:r>
              <a:rPr lang="en-US" dirty="0"/>
              <a:t>Hedge Fund Performance and </a:t>
            </a:r>
            <a:br>
              <a:rPr lang="en-US" dirty="0"/>
            </a:br>
            <a:r>
              <a:rPr lang="en-US" dirty="0"/>
              <a:t>Survivorship Bias</a:t>
            </a:r>
          </a:p>
        </p:txBody>
      </p:sp>
      <p:sp>
        <p:nvSpPr>
          <p:cNvPr id="7" name="Content Placeholder 6"/>
          <p:cNvSpPr>
            <a:spLocks noGrp="1"/>
          </p:cNvSpPr>
          <p:nvPr>
            <p:ph sz="quarter" idx="10"/>
          </p:nvPr>
        </p:nvSpPr>
        <p:spPr>
          <a:xfrm>
            <a:off x="381000" y="1371600"/>
            <a:ext cx="8458200" cy="4419600"/>
          </a:xfrm>
        </p:spPr>
        <p:txBody>
          <a:bodyPr/>
          <a:lstStyle/>
          <a:p>
            <a:r>
              <a:rPr lang="en-US" dirty="0"/>
              <a:t>Backfill bias:</a:t>
            </a:r>
          </a:p>
          <a:p>
            <a:pPr lvl="1"/>
            <a:r>
              <a:rPr lang="en-US" dirty="0"/>
              <a:t>Hedge funds report returns only if they choose to</a:t>
            </a:r>
          </a:p>
          <a:p>
            <a:pPr lvl="1"/>
            <a:r>
              <a:rPr lang="en-US" dirty="0"/>
              <a:t>They may do so only when prior performance is good</a:t>
            </a:r>
            <a:endParaRPr lang="en-US" sz="2800" dirty="0"/>
          </a:p>
          <a:p>
            <a:r>
              <a:rPr lang="en-US" dirty="0"/>
              <a:t>Survivorship bias:</a:t>
            </a:r>
          </a:p>
          <a:p>
            <a:pPr lvl="1"/>
            <a:r>
              <a:rPr lang="en-US" dirty="0"/>
              <a:t>Failed funds drop out of the database</a:t>
            </a:r>
          </a:p>
          <a:p>
            <a:pPr lvl="1"/>
            <a:r>
              <a:rPr lang="en-US" dirty="0"/>
              <a:t>Hedge fund attrition rates are more than double those for mutual funds</a:t>
            </a:r>
          </a:p>
        </p:txBody>
      </p:sp>
    </p:spTree>
    <p:extLst>
      <p:ext uri="{BB962C8B-B14F-4D97-AF65-F5344CB8AC3E}">
        <p14:creationId xmlns:p14="http://schemas.microsoft.com/office/powerpoint/2010/main" val="28856939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03909"/>
            <a:ext cx="8835736" cy="1191491"/>
          </a:xfrm>
        </p:spPr>
        <p:txBody>
          <a:bodyPr>
            <a:noAutofit/>
          </a:bodyPr>
          <a:lstStyle/>
          <a:p>
            <a:r>
              <a:rPr lang="en-US" dirty="0"/>
              <a:t>Hedge Fund Performance and Changing Factor Loadings</a:t>
            </a:r>
          </a:p>
        </p:txBody>
      </p:sp>
      <p:sp>
        <p:nvSpPr>
          <p:cNvPr id="7" name="Content Placeholder 6"/>
          <p:cNvSpPr>
            <a:spLocks noGrp="1"/>
          </p:cNvSpPr>
          <p:nvPr>
            <p:ph sz="quarter" idx="10"/>
          </p:nvPr>
        </p:nvSpPr>
        <p:spPr>
          <a:xfrm>
            <a:off x="304800" y="1524000"/>
            <a:ext cx="8610600" cy="4114800"/>
          </a:xfrm>
        </p:spPr>
        <p:txBody>
          <a:bodyPr/>
          <a:lstStyle/>
          <a:p>
            <a:r>
              <a:rPr lang="en-US" sz="2400" dirty="0"/>
              <a:t>Hedge funds are opportunistic and may frequently change their risk profiles</a:t>
            </a:r>
          </a:p>
          <a:p>
            <a:pPr lvl="1"/>
            <a:r>
              <a:rPr lang="en-US" sz="2200" dirty="0"/>
              <a:t>If risk is not constant, alphas will be biased in the standard linear index model</a:t>
            </a:r>
          </a:p>
          <a:p>
            <a:r>
              <a:rPr lang="en-US" sz="2400" dirty="0"/>
              <a:t>Conclusions</a:t>
            </a:r>
          </a:p>
          <a:p>
            <a:pPr lvl="1"/>
            <a:r>
              <a:rPr lang="en-US" sz="2200" dirty="0"/>
              <a:t>Perfect market timing </a:t>
            </a:r>
            <a:r>
              <a:rPr lang="en-US" sz="2200" dirty="0">
                <a:sym typeface="Wingdings" panose="05000000000000000000" pitchFamily="2" charset="2"/>
              </a:rPr>
              <a:t> </a:t>
            </a:r>
            <a:r>
              <a:rPr lang="en-US" sz="2200" dirty="0"/>
              <a:t>nonlinear characteristic line and hence greater sensitivity to the bull market</a:t>
            </a:r>
          </a:p>
          <a:p>
            <a:pPr lvl="1"/>
            <a:r>
              <a:rPr lang="en-US" sz="2200" dirty="0"/>
              <a:t>Funds that write options have greater sensitivity to the market when it is falling than when it is rising</a:t>
            </a:r>
          </a:p>
          <a:p>
            <a:pPr lvl="1"/>
            <a:r>
              <a:rPr lang="en-US" sz="2000" dirty="0"/>
              <a:t>Nonlinear characteristic lines suggest many hedge funds are implicit option writers</a:t>
            </a:r>
          </a:p>
        </p:txBody>
      </p:sp>
    </p:spTree>
    <p:extLst>
      <p:ext uri="{BB962C8B-B14F-4D97-AF65-F5344CB8AC3E}">
        <p14:creationId xmlns:p14="http://schemas.microsoft.com/office/powerpoint/2010/main" val="41205823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66687"/>
            <a:ext cx="8873836" cy="1052513"/>
          </a:xfrm>
        </p:spPr>
        <p:txBody>
          <a:bodyPr>
            <a:noAutofit/>
          </a:bodyPr>
          <a:lstStyle/>
          <a:p>
            <a:r>
              <a:rPr lang="en-US" dirty="0"/>
              <a:t>Characteristic Line of a Perfect Market Timer</a:t>
            </a:r>
          </a:p>
        </p:txBody>
      </p:sp>
      <p:pic>
        <p:nvPicPr>
          <p:cNvPr id="6146" name="Picture 2" descr="Portfolio return is on the vertical axis and market return on the horizontal. Return to perfect market timer is horizontal to r sub 4 then upward sloping; fitted regression line is upward slop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95400" y="1371600"/>
            <a:ext cx="6699028" cy="29023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sz="quarter" idx="12"/>
          </p:nvPr>
        </p:nvSpPr>
        <p:spPr>
          <a:xfrm>
            <a:off x="381000" y="4343400"/>
            <a:ext cx="8534400" cy="1371600"/>
          </a:xfrm>
        </p:spPr>
        <p:txBody>
          <a:bodyPr/>
          <a:lstStyle/>
          <a:p>
            <a:pPr marL="0" indent="0">
              <a:spcBef>
                <a:spcPts val="600"/>
              </a:spcBef>
              <a:buNone/>
            </a:pPr>
            <a:r>
              <a:rPr lang="en-US" sz="2000" b="1" dirty="0"/>
              <a:t>Figure 26.4 </a:t>
            </a:r>
            <a:r>
              <a:rPr lang="en-US" sz="2000" dirty="0"/>
              <a:t>Characteristic line of perfect market timer. The true characteristic line is kinked, with a shape like that of a call option. Fitting a straight line to the relationship will result in misestimated slope and intercept.</a:t>
            </a:r>
          </a:p>
        </p:txBody>
      </p:sp>
    </p:spTree>
    <p:extLst>
      <p:ext uri="{BB962C8B-B14F-4D97-AF65-F5344CB8AC3E}">
        <p14:creationId xmlns:p14="http://schemas.microsoft.com/office/powerpoint/2010/main" val="33528865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835736" cy="1447800"/>
          </a:xfrm>
        </p:spPr>
        <p:txBody>
          <a:bodyPr>
            <a:noAutofit/>
          </a:bodyPr>
          <a:lstStyle/>
          <a:p>
            <a:r>
              <a:rPr lang="en-US" dirty="0"/>
              <a:t>Characteristic Lines of Stock Portfolio with Written Options (1 of 2)</a:t>
            </a:r>
          </a:p>
        </p:txBody>
      </p:sp>
      <p:pic>
        <p:nvPicPr>
          <p:cNvPr id="7" name="Picture 2" descr="Stock value is on the horizontal axis. In A, stock with written merges with stock alone at exercise price. In B, the lines diverge at the exercise price."/>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2908239" y="1752600"/>
            <a:ext cx="3518534" cy="38227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543725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5864" y="228600"/>
            <a:ext cx="8759536" cy="1524000"/>
          </a:xfrm>
        </p:spPr>
        <p:txBody>
          <a:bodyPr>
            <a:noAutofit/>
          </a:bodyPr>
          <a:lstStyle/>
          <a:p>
            <a:r>
              <a:rPr lang="en-US" dirty="0"/>
              <a:t>Characteristic Lines of Stock Portfolio with Written Options (2 of 2)</a:t>
            </a:r>
          </a:p>
        </p:txBody>
      </p:sp>
      <p:sp>
        <p:nvSpPr>
          <p:cNvPr id="8" name="Content Placeholder 7"/>
          <p:cNvSpPr>
            <a:spLocks noGrp="1"/>
          </p:cNvSpPr>
          <p:nvPr>
            <p:ph sz="quarter" idx="10"/>
          </p:nvPr>
        </p:nvSpPr>
        <p:spPr>
          <a:xfrm>
            <a:off x="381000" y="1981200"/>
            <a:ext cx="8458200" cy="3581400"/>
          </a:xfrm>
        </p:spPr>
        <p:txBody>
          <a:bodyPr/>
          <a:lstStyle/>
          <a:p>
            <a:pPr marL="0" indent="0">
              <a:buNone/>
            </a:pPr>
            <a:r>
              <a:rPr lang="en-US" sz="2400" b="1" dirty="0"/>
              <a:t>Figure 26.5</a:t>
            </a:r>
            <a:r>
              <a:rPr lang="en-US" sz="2400" dirty="0"/>
              <a:t> Characteristic lines of stock portfolio with written options </a:t>
            </a:r>
            <a:r>
              <a:rPr lang="en-US" sz="2400" b="1" i="1" dirty="0"/>
              <a:t>Panel A</a:t>
            </a:r>
            <a:r>
              <a:rPr lang="en-US" sz="2400" b="1" dirty="0"/>
              <a:t>,</a:t>
            </a:r>
            <a:r>
              <a:rPr lang="en-US" sz="2400" dirty="0"/>
              <a:t> Buy stock, write put. Here, the fund writes fewer puts than the number of shares it holds. </a:t>
            </a:r>
            <a:r>
              <a:rPr lang="en-US" sz="2400" b="1" i="1" dirty="0"/>
              <a:t>Panel B,</a:t>
            </a:r>
            <a:r>
              <a:rPr lang="en-US" sz="2400" dirty="0"/>
              <a:t> Buy stock, write calls. Here, the fund writes fewer calls than the number of shares it holds.</a:t>
            </a:r>
          </a:p>
        </p:txBody>
      </p:sp>
    </p:spTree>
    <p:extLst>
      <p:ext uri="{BB962C8B-B14F-4D97-AF65-F5344CB8AC3E}">
        <p14:creationId xmlns:p14="http://schemas.microsoft.com/office/powerpoint/2010/main" val="155720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14300"/>
            <a:ext cx="8915400" cy="1638300"/>
          </a:xfrm>
        </p:spPr>
        <p:txBody>
          <a:bodyPr>
            <a:noAutofit/>
          </a:bodyPr>
          <a:lstStyle/>
          <a:p>
            <a:r>
              <a:rPr lang="en-US" dirty="0"/>
              <a:t>Monthly Return on Hedge Fund Indexes versus Return on the S&amp;P 500 (1 of 2)</a:t>
            </a:r>
          </a:p>
        </p:txBody>
      </p:sp>
      <p:pic>
        <p:nvPicPr>
          <p:cNvPr id="26626" name="Picture 2" descr="Two graphs, for A and B. All hedge funds is on the vertical axis and S&amp;P 500 return is on the horizontal. in Part A, data are clustered around origin and regression line is upward sloping through the origin. For Part B, data are clustered around origin and regression line is downward sloping through the origin."/>
          <p:cNvPicPr>
            <a:picLocks noChangeAspect="1" noChangeArrowheads="1"/>
          </p:cNvPicPr>
          <p:nvPr/>
        </p:nvPicPr>
        <p:blipFill>
          <a:blip r:embed="rId2" cstate="print"/>
          <a:srcRect/>
          <a:stretch>
            <a:fillRect/>
          </a:stretch>
        </p:blipFill>
        <p:spPr bwMode="auto">
          <a:xfrm>
            <a:off x="2777837" y="2008909"/>
            <a:ext cx="3740727" cy="3706091"/>
          </a:xfrm>
          <a:prstGeom prst="rect">
            <a:avLst/>
          </a:prstGeom>
          <a:noFill/>
          <a:ln w="9525">
            <a:noFill/>
            <a:miter lim="800000"/>
            <a:headEnd/>
            <a:tailEnd/>
          </a:ln>
        </p:spPr>
      </p:pic>
    </p:spTree>
    <p:extLst>
      <p:ext uri="{BB962C8B-B14F-4D97-AF65-F5344CB8AC3E}">
        <p14:creationId xmlns:p14="http://schemas.microsoft.com/office/powerpoint/2010/main" val="1023342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 y="152400"/>
            <a:ext cx="8988136" cy="1524000"/>
          </a:xfrm>
        </p:spPr>
        <p:txBody>
          <a:bodyPr>
            <a:noAutofit/>
          </a:bodyPr>
          <a:lstStyle/>
          <a:p>
            <a:r>
              <a:rPr lang="en-US" dirty="0"/>
              <a:t>Monthly Return on Hedge Fund Indexes versus Return on the S&amp;P 500 (2 of 2)</a:t>
            </a:r>
          </a:p>
        </p:txBody>
      </p:sp>
      <p:pic>
        <p:nvPicPr>
          <p:cNvPr id="25602" name="Picture 2" descr="All hedge funds is on the vertical axis and S&amp;P 500 return is on the horizontal. Data are clustered around origin and regression line is upward sloping through the origin and back down to quadrant 4."/>
          <p:cNvPicPr>
            <a:picLocks noChangeAspect="1" noChangeArrowheads="1"/>
          </p:cNvPicPr>
          <p:nvPr/>
        </p:nvPicPr>
        <p:blipFill>
          <a:blip r:embed="rId2" cstate="print"/>
          <a:srcRect/>
          <a:stretch>
            <a:fillRect/>
          </a:stretch>
        </p:blipFill>
        <p:spPr bwMode="auto">
          <a:xfrm>
            <a:off x="1905001" y="1910862"/>
            <a:ext cx="4571999" cy="2203938"/>
          </a:xfrm>
          <a:prstGeom prst="rect">
            <a:avLst/>
          </a:prstGeom>
          <a:noFill/>
          <a:ln w="9525">
            <a:noFill/>
            <a:miter lim="800000"/>
            <a:headEnd/>
            <a:tailEnd/>
          </a:ln>
        </p:spPr>
      </p:pic>
      <p:sp>
        <p:nvSpPr>
          <p:cNvPr id="4" name="Content Placeholder 3"/>
          <p:cNvSpPr>
            <a:spLocks noGrp="1"/>
          </p:cNvSpPr>
          <p:nvPr>
            <p:ph sz="quarter" idx="12"/>
          </p:nvPr>
        </p:nvSpPr>
        <p:spPr>
          <a:xfrm>
            <a:off x="76200" y="4267200"/>
            <a:ext cx="8915400" cy="1447800"/>
          </a:xfrm>
        </p:spPr>
        <p:txBody>
          <a:bodyPr/>
          <a:lstStyle/>
          <a:p>
            <a:pPr marL="0" indent="0">
              <a:spcBef>
                <a:spcPts val="600"/>
              </a:spcBef>
              <a:buNone/>
            </a:pPr>
            <a:r>
              <a:rPr lang="en-US" sz="1800" b="1" dirty="0"/>
              <a:t>Figure 26.6</a:t>
            </a:r>
            <a:r>
              <a:rPr lang="en-US" sz="1800" dirty="0"/>
              <a:t> Monthly return on hedge fund indexes versus return on the S&amp;P 500, 5 years ending September 2016. </a:t>
            </a:r>
            <a:r>
              <a:rPr lang="en-US" sz="1800" b="1" i="1" dirty="0"/>
              <a:t>Panel A, </a:t>
            </a:r>
            <a:r>
              <a:rPr lang="en-US" sz="1800" dirty="0"/>
              <a:t>composite hedge fund index. </a:t>
            </a:r>
            <a:r>
              <a:rPr lang="en-US" sz="1800" b="1" i="1" dirty="0"/>
              <a:t>Panel B,</a:t>
            </a:r>
            <a:r>
              <a:rPr lang="en-US" sz="1800" dirty="0"/>
              <a:t> short-bias funds. </a:t>
            </a:r>
            <a:r>
              <a:rPr lang="en-US" sz="1800" b="1" i="1" dirty="0"/>
              <a:t>Panel C,</a:t>
            </a:r>
            <a:r>
              <a:rPr lang="en-US" sz="1800" dirty="0"/>
              <a:t> </a:t>
            </a:r>
            <a:r>
              <a:rPr lang="en-US" sz="1800" dirty="0" err="1"/>
              <a:t>multistrategy</a:t>
            </a:r>
            <a:r>
              <a:rPr lang="en-US" sz="1800" dirty="0"/>
              <a:t> funds.</a:t>
            </a:r>
          </a:p>
          <a:p>
            <a:pPr marL="0" indent="0">
              <a:buNone/>
            </a:pPr>
            <a:r>
              <a:rPr lang="en-US" sz="1400" dirty="0"/>
              <a:t>Source: Constructed from data downloaded from </a:t>
            </a:r>
            <a:r>
              <a:rPr lang="en-US" sz="1400" b="1" dirty="0"/>
              <a:t>WWW.hedgeindex.com</a:t>
            </a:r>
            <a:r>
              <a:rPr lang="en-US" sz="1400" dirty="0"/>
              <a:t> and </a:t>
            </a:r>
            <a:r>
              <a:rPr lang="en-US" sz="1400" b="1" dirty="0"/>
              <a:t>finance.yahoo.com.</a:t>
            </a:r>
          </a:p>
        </p:txBody>
      </p:sp>
    </p:spTree>
    <p:extLst>
      <p:ext uri="{BB962C8B-B14F-4D97-AF65-F5344CB8AC3E}">
        <p14:creationId xmlns:p14="http://schemas.microsoft.com/office/powerpoint/2010/main" val="1423191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835736" cy="1295400"/>
          </a:xfrm>
        </p:spPr>
        <p:txBody>
          <a:bodyPr>
            <a:noAutofit/>
          </a:bodyPr>
          <a:lstStyle/>
          <a:p>
            <a:r>
              <a:rPr lang="en-US" dirty="0"/>
              <a:t>Tail Events and Hedge Fund Performance</a:t>
            </a:r>
          </a:p>
        </p:txBody>
      </p:sp>
      <p:sp>
        <p:nvSpPr>
          <p:cNvPr id="7" name="Content Placeholder 6"/>
          <p:cNvSpPr>
            <a:spLocks noGrp="1"/>
          </p:cNvSpPr>
          <p:nvPr>
            <p:ph sz="quarter" idx="10"/>
          </p:nvPr>
        </p:nvSpPr>
        <p:spPr>
          <a:xfrm>
            <a:off x="609600" y="1600200"/>
            <a:ext cx="8153400" cy="3810000"/>
          </a:xfrm>
        </p:spPr>
        <p:txBody>
          <a:bodyPr/>
          <a:lstStyle/>
          <a:p>
            <a:r>
              <a:rPr lang="en-US" dirty="0" err="1"/>
              <a:t>Nassim</a:t>
            </a:r>
            <a:r>
              <a:rPr lang="en-US" dirty="0"/>
              <a:t> Taleb:</a:t>
            </a:r>
          </a:p>
          <a:p>
            <a:pPr lvl="1"/>
            <a:r>
              <a:rPr lang="en-US" dirty="0"/>
              <a:t>Many hedge funds rack up fame through strategies that make money most of the time, but expose investors to rare but extreme losses</a:t>
            </a:r>
          </a:p>
          <a:p>
            <a:r>
              <a:rPr lang="en-US" dirty="0"/>
              <a:t>Examples:</a:t>
            </a:r>
          </a:p>
          <a:p>
            <a:pPr lvl="1"/>
            <a:r>
              <a:rPr lang="en-US" dirty="0"/>
              <a:t>The October 1987 crash</a:t>
            </a:r>
          </a:p>
          <a:p>
            <a:pPr lvl="1"/>
            <a:r>
              <a:rPr lang="en-US" dirty="0"/>
              <a:t>Long term capital management</a:t>
            </a:r>
          </a:p>
        </p:txBody>
      </p:sp>
    </p:spTree>
    <p:extLst>
      <p:ext uri="{BB962C8B-B14F-4D97-AF65-F5344CB8AC3E}">
        <p14:creationId xmlns:p14="http://schemas.microsoft.com/office/powerpoint/2010/main" val="15875206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835736" cy="990600"/>
          </a:xfrm>
        </p:spPr>
        <p:txBody>
          <a:bodyPr>
            <a:noAutofit/>
          </a:bodyPr>
          <a:lstStyle/>
          <a:p>
            <a:r>
              <a:rPr lang="en-US" dirty="0"/>
              <a:t>Fee Structure in Hedge Funds</a:t>
            </a:r>
          </a:p>
        </p:txBody>
      </p:sp>
      <p:sp>
        <p:nvSpPr>
          <p:cNvPr id="7" name="Content Placeholder 6"/>
          <p:cNvSpPr>
            <a:spLocks noGrp="1"/>
          </p:cNvSpPr>
          <p:nvPr>
            <p:ph sz="quarter" idx="10"/>
          </p:nvPr>
        </p:nvSpPr>
        <p:spPr>
          <a:xfrm>
            <a:off x="533400" y="1295400"/>
            <a:ext cx="8305800" cy="4191000"/>
          </a:xfrm>
        </p:spPr>
        <p:txBody>
          <a:bodyPr/>
          <a:lstStyle/>
          <a:p>
            <a:r>
              <a:rPr lang="en-US" dirty="0"/>
              <a:t>2% of assets plus an incentive fee equal to 20% of investment profits</a:t>
            </a:r>
          </a:p>
          <a:p>
            <a:r>
              <a:rPr lang="en-US" dirty="0"/>
              <a:t>Incentive fees are effectively call options on the portfolio with:</a:t>
            </a:r>
          </a:p>
          <a:p>
            <a:pPr>
              <a:buFontTx/>
              <a:buNone/>
            </a:pPr>
            <a:r>
              <a:rPr lang="en-US" dirty="0"/>
              <a:t>		</a:t>
            </a:r>
            <a:r>
              <a:rPr lang="en-US" sz="2400" i="1" dirty="0"/>
              <a:t>X</a:t>
            </a:r>
            <a:r>
              <a:rPr lang="en-US" sz="2400" dirty="0"/>
              <a:t> = (Portfolio value) × (1 + Benchmark return)</a:t>
            </a:r>
          </a:p>
          <a:p>
            <a:r>
              <a:rPr lang="en-US" dirty="0"/>
              <a:t>The manager gets the fee if the portfolio value rises sufficiently, but loses nothing if it falls</a:t>
            </a:r>
          </a:p>
        </p:txBody>
      </p:sp>
    </p:spTree>
    <p:extLst>
      <p:ext uri="{BB962C8B-B14F-4D97-AF65-F5344CB8AC3E}">
        <p14:creationId xmlns:p14="http://schemas.microsoft.com/office/powerpoint/2010/main" val="651171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228600"/>
            <a:ext cx="8759536" cy="914400"/>
          </a:xfrm>
        </p:spPr>
        <p:txBody>
          <a:bodyPr/>
          <a:lstStyle/>
          <a:p>
            <a:r>
              <a:rPr lang="en-US" dirty="0"/>
              <a:t>Incentive Fees as a Call Option</a:t>
            </a:r>
          </a:p>
        </p:txBody>
      </p:sp>
      <p:pic>
        <p:nvPicPr>
          <p:cNvPr id="7170" name="Picture 2" descr="Incentive fee is on the vertical axis and S sub T on the horizontal. S sub 0 (1 plus r sub f) is horizontal and then slopes upward 0.2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799" y="1235897"/>
            <a:ext cx="5281599" cy="23455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sz="quarter" idx="12"/>
          </p:nvPr>
        </p:nvSpPr>
        <p:spPr>
          <a:xfrm>
            <a:off x="381000" y="3810000"/>
            <a:ext cx="8610600" cy="1981200"/>
          </a:xfrm>
        </p:spPr>
        <p:txBody>
          <a:bodyPr/>
          <a:lstStyle/>
          <a:p>
            <a:pPr marL="0" indent="0">
              <a:buNone/>
            </a:pPr>
            <a:r>
              <a:rPr lang="en-US" sz="2400" b="1" dirty="0"/>
              <a:t>Figure 26.7 </a:t>
            </a:r>
            <a:r>
              <a:rPr lang="en-US" sz="2400" dirty="0"/>
              <a:t>Incentive fees as a call option. The current value of the portfolio is denoted S</a:t>
            </a:r>
            <a:r>
              <a:rPr lang="en-US" sz="2400" baseline="-25000" dirty="0"/>
              <a:t>0</a:t>
            </a:r>
            <a:r>
              <a:rPr lang="en-US" sz="2400" dirty="0"/>
              <a:t> and its year-end value is S</a:t>
            </a:r>
            <a:r>
              <a:rPr lang="en-US" sz="2400" i="1" baseline="-25000" dirty="0"/>
              <a:t>T</a:t>
            </a:r>
            <a:r>
              <a:rPr lang="en-US" sz="2400" baseline="-25000" dirty="0"/>
              <a:t>.</a:t>
            </a:r>
            <a:r>
              <a:rPr lang="en-US" sz="2400" dirty="0"/>
              <a:t> The incentive fee is equivalent to 0.20 call options on the portfolio with exercise price S</a:t>
            </a:r>
            <a:r>
              <a:rPr lang="en-US" sz="2400" baseline="-25000" dirty="0"/>
              <a:t>0</a:t>
            </a:r>
            <a:r>
              <a:rPr lang="en-US" sz="2400" dirty="0"/>
              <a:t>(1+</a:t>
            </a:r>
            <a:r>
              <a:rPr lang="en-US" sz="2400" i="1" dirty="0"/>
              <a:t>r</a:t>
            </a:r>
            <a:r>
              <a:rPr lang="en-US" sz="2400" i="1" baseline="-25000" dirty="0"/>
              <a:t>f</a:t>
            </a:r>
            <a:r>
              <a:rPr lang="en-US" sz="2400" dirty="0"/>
              <a:t>).</a:t>
            </a:r>
            <a:endParaRPr lang="en-US" sz="2400" baseline="-25000" dirty="0"/>
          </a:p>
        </p:txBody>
      </p:sp>
    </p:spTree>
    <p:extLst>
      <p:ext uri="{BB962C8B-B14F-4D97-AF65-F5344CB8AC3E}">
        <p14:creationId xmlns:p14="http://schemas.microsoft.com/office/powerpoint/2010/main" val="34685929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dirty="0"/>
              <a:t>Hedge Funds versus Mutual Funds</a:t>
            </a:r>
          </a:p>
        </p:txBody>
      </p:sp>
      <p:graphicFrame>
        <p:nvGraphicFramePr>
          <p:cNvPr id="10" name="Table 9"/>
          <p:cNvGraphicFramePr>
            <a:graphicFrameLocks noGrp="1"/>
          </p:cNvGraphicFramePr>
          <p:nvPr>
            <p:extLst>
              <p:ext uri="{D42A27DB-BD31-4B8C-83A1-F6EECF244321}">
                <p14:modId xmlns:p14="http://schemas.microsoft.com/office/powerpoint/2010/main" val="3574338706"/>
              </p:ext>
            </p:extLst>
          </p:nvPr>
        </p:nvGraphicFramePr>
        <p:xfrm>
          <a:off x="762000" y="1645920"/>
          <a:ext cx="7848600" cy="3840480"/>
        </p:xfrm>
        <a:graphic>
          <a:graphicData uri="http://schemas.openxmlformats.org/drawingml/2006/table">
            <a:tbl>
              <a:tblPr firstRow="1" bandRow="1">
                <a:tableStyleId>{5940675A-B579-460E-94D1-54222C63F5DA}</a:tableStyleId>
              </a:tblPr>
              <a:tblGrid>
                <a:gridCol w="3924300">
                  <a:extLst>
                    <a:ext uri="{9D8B030D-6E8A-4147-A177-3AD203B41FA5}">
                      <a16:colId xmlns:a16="http://schemas.microsoft.com/office/drawing/2014/main" val="20000"/>
                    </a:ext>
                  </a:extLst>
                </a:gridCol>
                <a:gridCol w="3924300">
                  <a:extLst>
                    <a:ext uri="{9D8B030D-6E8A-4147-A177-3AD203B41FA5}">
                      <a16:colId xmlns:a16="http://schemas.microsoft.com/office/drawing/2014/main" val="20001"/>
                    </a:ext>
                  </a:extLst>
                </a:gridCol>
              </a:tblGrid>
              <a:tr h="3048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Verdana" pitchFamily="34" charset="0"/>
                          <a:ea typeface="Verdana" pitchFamily="34" charset="0"/>
                          <a:cs typeface="Verdana" pitchFamily="34" charset="0"/>
                        </a:rPr>
                        <a:t>Hedge Fund</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a:latin typeface="Verdana" pitchFamily="34" charset="0"/>
                          <a:ea typeface="Verdana" pitchFamily="34" charset="0"/>
                          <a:cs typeface="Verdana" pitchFamily="34" charset="0"/>
                        </a:rPr>
                        <a:t>Mutual Fund</a:t>
                      </a:r>
                    </a:p>
                  </a:txBody>
                  <a:tcPr anchor="ctr"/>
                </a:tc>
                <a:extLst>
                  <a:ext uri="{0D108BD9-81ED-4DB2-BD59-A6C34878D82A}">
                    <a16:rowId xmlns:a16="http://schemas.microsoft.com/office/drawing/2014/main" val="10000"/>
                  </a:ext>
                </a:extLst>
              </a:tr>
              <a:tr h="228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a:latin typeface="Verdana" pitchFamily="34" charset="0"/>
                          <a:ea typeface="Verdana" pitchFamily="34" charset="0"/>
                          <a:cs typeface="Verdana" pitchFamily="34" charset="0"/>
                        </a:rPr>
                        <a:t>Transparency</a:t>
                      </a:r>
                      <a:r>
                        <a:rPr lang="en-US" sz="1400" dirty="0">
                          <a:latin typeface="Verdana" pitchFamily="34" charset="0"/>
                          <a:ea typeface="Verdana" pitchFamily="34" charset="0"/>
                          <a:cs typeface="Verdana" pitchFamily="34" charset="0"/>
                        </a:rPr>
                        <a:t>: LLP with minimal disclosure of strategy and portfolio composition</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a:latin typeface="Verdana" pitchFamily="34" charset="0"/>
                          <a:ea typeface="Verdana" pitchFamily="34" charset="0"/>
                          <a:cs typeface="Verdana" pitchFamily="34" charset="0"/>
                        </a:rPr>
                        <a:t>Transparency</a:t>
                      </a:r>
                      <a:r>
                        <a:rPr lang="en-US" sz="1400" dirty="0">
                          <a:latin typeface="Verdana" pitchFamily="34" charset="0"/>
                          <a:ea typeface="Verdana" pitchFamily="34" charset="0"/>
                          <a:cs typeface="Verdana" pitchFamily="34" charset="0"/>
                        </a:rPr>
                        <a:t>: Regulations require public disclosure of strategy and portfolio composition</a:t>
                      </a:r>
                    </a:p>
                  </a:txBody>
                  <a:tcPr anchor="ct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a:latin typeface="Verdana" pitchFamily="34" charset="0"/>
                          <a:ea typeface="Verdana" pitchFamily="34" charset="0"/>
                          <a:cs typeface="Verdana" pitchFamily="34" charset="0"/>
                        </a:rPr>
                        <a:t>Investors</a:t>
                      </a:r>
                      <a:r>
                        <a:rPr lang="en-US" sz="1400" i="0" dirty="0">
                          <a:latin typeface="Verdana" pitchFamily="34" charset="0"/>
                          <a:ea typeface="Verdana" pitchFamily="34" charset="0"/>
                          <a:cs typeface="Verdana" pitchFamily="34" charset="0"/>
                        </a:rPr>
                        <a:t>: </a:t>
                      </a:r>
                      <a:r>
                        <a:rPr lang="en-US" sz="1400" kern="1200" dirty="0">
                          <a:solidFill>
                            <a:schemeClr val="tx1"/>
                          </a:solidFill>
                          <a:latin typeface="Verdana" pitchFamily="34" charset="0"/>
                          <a:ea typeface="Verdana" pitchFamily="34" charset="0"/>
                          <a:cs typeface="Verdana" pitchFamily="34" charset="0"/>
                        </a:rPr>
                        <a:t>No more than 100 “sophisticated”</a:t>
                      </a:r>
                      <a:r>
                        <a:rPr lang="ja-JP" altLang="en-US" sz="1400" kern="1200" dirty="0">
                          <a:solidFill>
                            <a:schemeClr val="tx1"/>
                          </a:solidFill>
                          <a:latin typeface="Verdana" pitchFamily="34" charset="0"/>
                          <a:ea typeface="Verdana" pitchFamily="34" charset="0"/>
                          <a:cs typeface="Verdana" pitchFamily="34" charset="0"/>
                        </a:rPr>
                        <a:t> </a:t>
                      </a:r>
                      <a:r>
                        <a:rPr lang="en-US" altLang="ja-JP" sz="1400" kern="1200" dirty="0">
                          <a:solidFill>
                            <a:schemeClr val="tx1"/>
                          </a:solidFill>
                          <a:latin typeface="Verdana" pitchFamily="34" charset="0"/>
                          <a:ea typeface="Verdana" pitchFamily="34" charset="0"/>
                          <a:cs typeface="Verdana" pitchFamily="34" charset="0"/>
                        </a:rPr>
                        <a:t>and wealthy </a:t>
                      </a:r>
                      <a:r>
                        <a:rPr lang="en-US" sz="1400" kern="1200" dirty="0">
                          <a:solidFill>
                            <a:schemeClr val="tx1"/>
                          </a:solidFill>
                          <a:latin typeface="Verdana" pitchFamily="34" charset="0"/>
                          <a:ea typeface="Verdana" pitchFamily="34" charset="0"/>
                          <a:cs typeface="Verdana" pitchFamily="34" charset="0"/>
                        </a:rPr>
                        <a:t>investors </a:t>
                      </a: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a:latin typeface="Verdana" pitchFamily="34" charset="0"/>
                          <a:ea typeface="Verdana" pitchFamily="34" charset="0"/>
                          <a:cs typeface="Verdana" pitchFamily="34" charset="0"/>
                        </a:rPr>
                        <a:t>Investors</a:t>
                      </a:r>
                      <a:r>
                        <a:rPr lang="en-US" sz="1400" dirty="0">
                          <a:latin typeface="Verdana" pitchFamily="34" charset="0"/>
                          <a:ea typeface="Verdana" pitchFamily="34" charset="0"/>
                          <a:cs typeface="Verdana" pitchFamily="34" charset="0"/>
                        </a:rPr>
                        <a:t>: Number is not limited</a:t>
                      </a:r>
                    </a:p>
                  </a:txBody>
                  <a:tcPr anchor="ctr"/>
                </a:tc>
                <a:extLst>
                  <a:ext uri="{0D108BD9-81ED-4DB2-BD59-A6C34878D82A}">
                    <a16:rowId xmlns:a16="http://schemas.microsoft.com/office/drawing/2014/main" val="10002"/>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a:latin typeface="Verdana" pitchFamily="34" charset="0"/>
                          <a:ea typeface="Verdana" pitchFamily="34" charset="0"/>
                          <a:cs typeface="Verdana" pitchFamily="34" charset="0"/>
                        </a:rPr>
                        <a:t>Investment Strategies</a:t>
                      </a:r>
                      <a:r>
                        <a:rPr lang="en-US" sz="1400" dirty="0">
                          <a:latin typeface="Verdana" pitchFamily="34" charset="0"/>
                          <a:ea typeface="Verdana" pitchFamily="34" charset="0"/>
                          <a:cs typeface="Verdana" pitchFamily="34" charset="0"/>
                        </a:rPr>
                        <a:t>: Very flexible, funds can act opportunistically; make a wide range of investments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a:latin typeface="Verdana" pitchFamily="34" charset="0"/>
                          <a:ea typeface="Verdana" pitchFamily="34" charset="0"/>
                          <a:cs typeface="Verdana" pitchFamily="34" charset="0"/>
                        </a:rPr>
                        <a:t>Investment Strategies</a:t>
                      </a:r>
                      <a:r>
                        <a:rPr lang="en-US" sz="1400" dirty="0">
                          <a:latin typeface="Verdana" pitchFamily="34" charset="0"/>
                          <a:ea typeface="Verdana" pitchFamily="34" charset="0"/>
                          <a:cs typeface="Verdana" pitchFamily="34" charset="0"/>
                        </a:rPr>
                        <a:t>: Predictable, stable strategies, stated in prospectus</a:t>
                      </a:r>
                    </a:p>
                  </a:txBody>
                  <a:tcPr/>
                </a:tc>
                <a:extLst>
                  <a:ext uri="{0D108BD9-81ED-4DB2-BD59-A6C34878D82A}">
                    <a16:rowId xmlns:a16="http://schemas.microsoft.com/office/drawing/2014/main" val="10003"/>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itchFamily="34" charset="0"/>
                          <a:ea typeface="Verdana" pitchFamily="34" charset="0"/>
                          <a:cs typeface="Verdana" pitchFamily="34" charset="0"/>
                        </a:rPr>
                        <a:t>Often use shorting, leverage, options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latin typeface="Verdana" pitchFamily="34" charset="0"/>
                          <a:ea typeface="Verdana" pitchFamily="34" charset="0"/>
                          <a:cs typeface="Verdana" pitchFamily="34" charset="0"/>
                        </a:rPr>
                        <a:t>Limited use of shorting, leverage, options</a:t>
                      </a:r>
                    </a:p>
                  </a:txBody>
                  <a:tcPr/>
                </a:tc>
                <a:extLst>
                  <a:ext uri="{0D108BD9-81ED-4DB2-BD59-A6C34878D82A}">
                    <a16:rowId xmlns:a16="http://schemas.microsoft.com/office/drawing/2014/main" val="10004"/>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a:latin typeface="Verdana" pitchFamily="34" charset="0"/>
                          <a:ea typeface="Verdana" pitchFamily="34" charset="0"/>
                          <a:cs typeface="Verdana" pitchFamily="34" charset="0"/>
                        </a:rPr>
                        <a:t>Liquidity</a:t>
                      </a:r>
                      <a:r>
                        <a:rPr lang="en-US" sz="1400" dirty="0">
                          <a:latin typeface="Verdana" pitchFamily="34" charset="0"/>
                          <a:ea typeface="Verdana" pitchFamily="34" charset="0"/>
                          <a:cs typeface="Verdana" pitchFamily="34" charset="0"/>
                        </a:rPr>
                        <a:t>: Have lock-up periods, require advance redemption notices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a:latin typeface="Verdana" pitchFamily="34" charset="0"/>
                          <a:ea typeface="Verdana" pitchFamily="34" charset="0"/>
                          <a:cs typeface="Verdana" pitchFamily="34" charset="0"/>
                        </a:rPr>
                        <a:t>Liquidity</a:t>
                      </a:r>
                      <a:r>
                        <a:rPr lang="en-US" sz="1400" dirty="0">
                          <a:latin typeface="Verdana" pitchFamily="34" charset="0"/>
                          <a:ea typeface="Verdana" pitchFamily="34" charset="0"/>
                          <a:cs typeface="Verdana" pitchFamily="34" charset="0"/>
                        </a:rPr>
                        <a:t>: Investments can be moved more easily into and out of a fund</a:t>
                      </a:r>
                    </a:p>
                  </a:txBody>
                  <a:tcPr/>
                </a:tc>
                <a:extLst>
                  <a:ext uri="{0D108BD9-81ED-4DB2-BD59-A6C34878D82A}">
                    <a16:rowId xmlns:a16="http://schemas.microsoft.com/office/drawing/2014/main" val="10005"/>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a:latin typeface="Verdana" pitchFamily="34" charset="0"/>
                          <a:ea typeface="Verdana" pitchFamily="34" charset="0"/>
                          <a:cs typeface="Verdana" pitchFamily="34" charset="0"/>
                        </a:rPr>
                        <a:t>Compensation structure</a:t>
                      </a:r>
                      <a:r>
                        <a:rPr lang="en-US" sz="1400" dirty="0">
                          <a:latin typeface="Verdana" pitchFamily="34" charset="0"/>
                          <a:ea typeface="Verdana" pitchFamily="34" charset="0"/>
                          <a:cs typeface="Verdana" pitchFamily="34" charset="0"/>
                        </a:rPr>
                        <a:t>: Management fee of 1-2% of assets and an incentive fee of 20% of profits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i="1" dirty="0">
                          <a:latin typeface="Verdana" pitchFamily="34" charset="0"/>
                          <a:ea typeface="Verdana" pitchFamily="34" charset="0"/>
                          <a:cs typeface="Verdana" pitchFamily="34" charset="0"/>
                        </a:rPr>
                        <a:t>Compensation structure</a:t>
                      </a:r>
                      <a:r>
                        <a:rPr lang="en-US" sz="1400" dirty="0">
                          <a:latin typeface="Verdana" pitchFamily="34" charset="0"/>
                          <a:ea typeface="Verdana" pitchFamily="34" charset="0"/>
                          <a:cs typeface="Verdana" pitchFamily="34" charset="0"/>
                        </a:rPr>
                        <a:t>: Fees are usually a fixed percentage of assets, typically 0.5% to 1.25%</a:t>
                      </a:r>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41437496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4025" y="152400"/>
            <a:ext cx="8056575" cy="1447800"/>
          </a:xfrm>
        </p:spPr>
        <p:txBody>
          <a:bodyPr>
            <a:noAutofit/>
          </a:bodyPr>
          <a:lstStyle/>
          <a:p>
            <a:r>
              <a:rPr lang="en-US" sz="4000" dirty="0"/>
              <a:t>Fee Structure in Hedge Funds</a:t>
            </a:r>
            <a:r>
              <a:rPr lang="en-US" sz="4000" baseline="0" dirty="0"/>
              <a:t> </a:t>
            </a:r>
            <a:r>
              <a:rPr lang="en-US" sz="4000" dirty="0"/>
              <a:t>(1 of 3)</a:t>
            </a:r>
          </a:p>
        </p:txBody>
      </p:sp>
      <p:sp>
        <p:nvSpPr>
          <p:cNvPr id="7" name="Content Placeholder 6"/>
          <p:cNvSpPr>
            <a:spLocks noGrp="1"/>
          </p:cNvSpPr>
          <p:nvPr>
            <p:ph sz="quarter" idx="10"/>
          </p:nvPr>
        </p:nvSpPr>
        <p:spPr>
          <a:xfrm>
            <a:off x="381000" y="1676400"/>
            <a:ext cx="8382000" cy="3962400"/>
          </a:xfrm>
        </p:spPr>
        <p:txBody>
          <a:bodyPr/>
          <a:lstStyle/>
          <a:p>
            <a:r>
              <a:rPr lang="en-US" i="1" dirty="0"/>
              <a:t>High water mark</a:t>
            </a:r>
          </a:p>
          <a:p>
            <a:pPr lvl="1"/>
            <a:r>
              <a:rPr lang="en-US" dirty="0"/>
              <a:t>The fee structure can give incentives to shut down a poorly performing fund</a:t>
            </a:r>
          </a:p>
          <a:p>
            <a:pPr lvl="2"/>
            <a:r>
              <a:rPr lang="en-US" dirty="0"/>
              <a:t>If a fund experiences losses, no incentive fee until it recovers its previous higher value</a:t>
            </a:r>
          </a:p>
          <a:p>
            <a:pPr lvl="2"/>
            <a:r>
              <a:rPr lang="en-US" dirty="0"/>
              <a:t>With deep losses, this may be too difficult so the fund closes</a:t>
            </a:r>
          </a:p>
        </p:txBody>
      </p:sp>
    </p:spTree>
    <p:extLst>
      <p:ext uri="{BB962C8B-B14F-4D97-AF65-F5344CB8AC3E}">
        <p14:creationId xmlns:p14="http://schemas.microsoft.com/office/powerpoint/2010/main" val="3613037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54025" y="152400"/>
            <a:ext cx="8056575" cy="1295400"/>
          </a:xfrm>
        </p:spPr>
        <p:txBody>
          <a:bodyPr>
            <a:noAutofit/>
          </a:bodyPr>
          <a:lstStyle/>
          <a:p>
            <a:r>
              <a:rPr lang="en-US" sz="4000" dirty="0"/>
              <a:t>Fee Structure in Hedge Funds</a:t>
            </a:r>
            <a:r>
              <a:rPr lang="en-US" sz="4000" baseline="0" dirty="0"/>
              <a:t> </a:t>
            </a:r>
            <a:r>
              <a:rPr lang="en-US" sz="4000" dirty="0"/>
              <a:t>(2 of 3)</a:t>
            </a:r>
          </a:p>
        </p:txBody>
      </p:sp>
      <p:sp>
        <p:nvSpPr>
          <p:cNvPr id="7" name="Content Placeholder 6"/>
          <p:cNvSpPr>
            <a:spLocks noGrp="1"/>
          </p:cNvSpPr>
          <p:nvPr>
            <p:ph sz="quarter" idx="10"/>
          </p:nvPr>
        </p:nvSpPr>
        <p:spPr>
          <a:xfrm>
            <a:off x="457200" y="1676400"/>
            <a:ext cx="8458200" cy="3810000"/>
          </a:xfrm>
        </p:spPr>
        <p:txBody>
          <a:bodyPr/>
          <a:lstStyle/>
          <a:p>
            <a:r>
              <a:rPr lang="en-US" i="1" dirty="0"/>
              <a:t>Funds of funds (feeder funds)</a:t>
            </a:r>
          </a:p>
          <a:p>
            <a:pPr lvl="1"/>
            <a:r>
              <a:rPr lang="en-US" dirty="0"/>
              <a:t>Hedge funds that invest in one or more other funds </a:t>
            </a:r>
            <a:r>
              <a:rPr lang="en-US" dirty="0">
                <a:sym typeface="Wingdings" panose="05000000000000000000" pitchFamily="2" charset="2"/>
              </a:rPr>
              <a:t> </a:t>
            </a:r>
            <a:r>
              <a:rPr lang="en-US" dirty="0"/>
              <a:t>diversify across hedge funds</a:t>
            </a:r>
          </a:p>
          <a:p>
            <a:pPr lvl="1"/>
            <a:r>
              <a:rPr lang="en-US" dirty="0"/>
              <a:t>Supposed to provide due diligence in screening funds for investment worthiness</a:t>
            </a:r>
          </a:p>
          <a:p>
            <a:pPr lvl="2"/>
            <a:r>
              <a:rPr lang="en-US" dirty="0"/>
              <a:t>Madoff scandal showed that these advantages are not always realized in practice</a:t>
            </a:r>
          </a:p>
        </p:txBody>
      </p:sp>
    </p:spTree>
    <p:extLst>
      <p:ext uri="{BB962C8B-B14F-4D97-AF65-F5344CB8AC3E}">
        <p14:creationId xmlns:p14="http://schemas.microsoft.com/office/powerpoint/2010/main" val="42157982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71185" y="152400"/>
            <a:ext cx="8039415" cy="1371600"/>
          </a:xfrm>
        </p:spPr>
        <p:txBody>
          <a:bodyPr>
            <a:noAutofit/>
          </a:bodyPr>
          <a:lstStyle/>
          <a:p>
            <a:r>
              <a:rPr lang="en-US" sz="4000" dirty="0"/>
              <a:t>Fee Structure in Hedge Funds</a:t>
            </a:r>
            <a:r>
              <a:rPr lang="en-US" sz="4000" baseline="0" dirty="0"/>
              <a:t> </a:t>
            </a:r>
            <a:r>
              <a:rPr lang="en-US" sz="4000" dirty="0"/>
              <a:t>(3 of 3)</a:t>
            </a:r>
          </a:p>
        </p:txBody>
      </p:sp>
      <p:sp>
        <p:nvSpPr>
          <p:cNvPr id="7" name="Content Placeholder 6"/>
          <p:cNvSpPr>
            <a:spLocks noGrp="1"/>
          </p:cNvSpPr>
          <p:nvPr>
            <p:ph sz="quarter" idx="10"/>
          </p:nvPr>
        </p:nvSpPr>
        <p:spPr>
          <a:xfrm>
            <a:off x="457200" y="1447800"/>
            <a:ext cx="8458200" cy="4267200"/>
          </a:xfrm>
        </p:spPr>
        <p:txBody>
          <a:bodyPr/>
          <a:lstStyle/>
          <a:p>
            <a:r>
              <a:rPr lang="en-US" i="1" dirty="0"/>
              <a:t>Funds of funds</a:t>
            </a:r>
          </a:p>
          <a:p>
            <a:pPr lvl="1"/>
            <a:r>
              <a:rPr lang="en-US" dirty="0"/>
              <a:t>Pay an incentive fee to each underlying fund that outperforms its benchmark even if the aggregate performance is poor</a:t>
            </a:r>
          </a:p>
          <a:p>
            <a:pPr lvl="2"/>
            <a:r>
              <a:rPr lang="en-US" dirty="0"/>
              <a:t>Diversification can hurt the investor in this case</a:t>
            </a:r>
          </a:p>
          <a:p>
            <a:pPr lvl="1"/>
            <a:r>
              <a:rPr lang="en-US" dirty="0"/>
              <a:t>Spread risk across several different funds, but operate with considerable leverage</a:t>
            </a:r>
          </a:p>
          <a:p>
            <a:pPr lvl="1"/>
            <a:r>
              <a:rPr lang="en-US" dirty="0"/>
              <a:t>If the various hedge funds in which these funds of funds invest have similar investment styles, diversification may be an illusion</a:t>
            </a:r>
          </a:p>
        </p:txBody>
      </p:sp>
    </p:spTree>
    <p:extLst>
      <p:ext uri="{BB962C8B-B14F-4D97-AF65-F5344CB8AC3E}">
        <p14:creationId xmlns:p14="http://schemas.microsoft.com/office/powerpoint/2010/main" val="5054979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54025" y="152400"/>
            <a:ext cx="8056575" cy="1295400"/>
          </a:xfrm>
        </p:spPr>
        <p:txBody>
          <a:bodyPr>
            <a:noAutofit/>
          </a:bodyPr>
          <a:lstStyle/>
          <a:p>
            <a:r>
              <a:rPr lang="en-US" dirty="0"/>
              <a:t>Incentive Fees in Funds of Funds (1 of 2)</a:t>
            </a:r>
          </a:p>
        </p:txBody>
      </p:sp>
      <p:sp>
        <p:nvSpPr>
          <p:cNvPr id="8" name="Content Placeholder 7"/>
          <p:cNvSpPr>
            <a:spLocks noGrp="1"/>
          </p:cNvSpPr>
          <p:nvPr>
            <p:ph sz="quarter" idx="10"/>
          </p:nvPr>
        </p:nvSpPr>
        <p:spPr>
          <a:xfrm>
            <a:off x="548640" y="1600200"/>
            <a:ext cx="8138160" cy="4038600"/>
          </a:xfrm>
        </p:spPr>
        <p:txBody>
          <a:bodyPr/>
          <a:lstStyle/>
          <a:p>
            <a:r>
              <a:rPr lang="en-US" dirty="0"/>
              <a:t>A fund of funds has $1 million invested in three hedge funds</a:t>
            </a:r>
          </a:p>
          <a:p>
            <a:r>
              <a:rPr lang="en-US" dirty="0"/>
              <a:t>Hurdle rate for the incentive fee is a zero return</a:t>
            </a:r>
          </a:p>
          <a:p>
            <a:r>
              <a:rPr lang="en-US" dirty="0"/>
              <a:t>Each fund charges an incentive fee of 20% </a:t>
            </a:r>
          </a:p>
          <a:p>
            <a:r>
              <a:rPr lang="en-US" dirty="0"/>
              <a:t>The aggregate portfolio of the fund of funds is -5%</a:t>
            </a:r>
          </a:p>
          <a:p>
            <a:r>
              <a:rPr lang="en-US" dirty="0"/>
              <a:t>Still pays incentive fees of $.12 for every $3 invested</a:t>
            </a:r>
          </a:p>
        </p:txBody>
      </p:sp>
    </p:spTree>
    <p:extLst>
      <p:ext uri="{BB962C8B-B14F-4D97-AF65-F5344CB8AC3E}">
        <p14:creationId xmlns:p14="http://schemas.microsoft.com/office/powerpoint/2010/main" val="27196612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15120"/>
            <a:ext cx="8115615" cy="1537480"/>
          </a:xfrm>
        </p:spPr>
        <p:txBody>
          <a:bodyPr>
            <a:noAutofit/>
          </a:bodyPr>
          <a:lstStyle/>
          <a:p>
            <a:r>
              <a:rPr lang="en-US" dirty="0"/>
              <a:t>Incentive Fees in Funds of Funds (2 of 2)</a:t>
            </a:r>
            <a:endParaRPr lang="en-US" b="1" dirty="0"/>
          </a:p>
        </p:txBody>
      </p:sp>
      <p:graphicFrame>
        <p:nvGraphicFramePr>
          <p:cNvPr id="8" name="Table 7"/>
          <p:cNvGraphicFramePr>
            <a:graphicFrameLocks noGrp="1"/>
          </p:cNvGraphicFramePr>
          <p:nvPr>
            <p:extLst>
              <p:ext uri="{D42A27DB-BD31-4B8C-83A1-F6EECF244321}">
                <p14:modId xmlns:p14="http://schemas.microsoft.com/office/powerpoint/2010/main" val="2204620312"/>
              </p:ext>
            </p:extLst>
          </p:nvPr>
        </p:nvGraphicFramePr>
        <p:xfrm>
          <a:off x="619442" y="2438400"/>
          <a:ext cx="7991159" cy="2133600"/>
        </p:xfrm>
        <a:graphic>
          <a:graphicData uri="http://schemas.openxmlformats.org/drawingml/2006/table">
            <a:tbl>
              <a:tblPr firstRow="1" bandRow="1">
                <a:tableStyleId>{5940675A-B579-460E-94D1-54222C63F5DA}</a:tableStyleId>
              </a:tblPr>
              <a:tblGrid>
                <a:gridCol w="2314893">
                  <a:extLst>
                    <a:ext uri="{9D8B030D-6E8A-4147-A177-3AD203B41FA5}">
                      <a16:colId xmlns:a16="http://schemas.microsoft.com/office/drawing/2014/main" val="20000"/>
                    </a:ext>
                  </a:extLst>
                </a:gridCol>
                <a:gridCol w="1341120">
                  <a:extLst>
                    <a:ext uri="{9D8B030D-6E8A-4147-A177-3AD203B41FA5}">
                      <a16:colId xmlns:a16="http://schemas.microsoft.com/office/drawing/2014/main" val="20001"/>
                    </a:ext>
                  </a:extLst>
                </a:gridCol>
                <a:gridCol w="1287145">
                  <a:extLst>
                    <a:ext uri="{9D8B030D-6E8A-4147-A177-3AD203B41FA5}">
                      <a16:colId xmlns:a16="http://schemas.microsoft.com/office/drawing/2014/main" val="20002"/>
                    </a:ext>
                  </a:extLst>
                </a:gridCol>
                <a:gridCol w="1395096">
                  <a:extLst>
                    <a:ext uri="{9D8B030D-6E8A-4147-A177-3AD203B41FA5}">
                      <a16:colId xmlns:a16="http://schemas.microsoft.com/office/drawing/2014/main" val="20003"/>
                    </a:ext>
                  </a:extLst>
                </a:gridCol>
                <a:gridCol w="1652905">
                  <a:extLst>
                    <a:ext uri="{9D8B030D-6E8A-4147-A177-3AD203B41FA5}">
                      <a16:colId xmlns:a16="http://schemas.microsoft.com/office/drawing/2014/main" val="20004"/>
                    </a:ext>
                  </a:extLst>
                </a:gridCol>
              </a:tblGrid>
              <a:tr h="304800">
                <a:tc>
                  <a:txBody>
                    <a:bodyPr/>
                    <a:lstStyle/>
                    <a:p>
                      <a:endParaRPr lang="en-US" sz="1400" dirty="0">
                        <a:latin typeface="Verdana" pitchFamily="34" charset="0"/>
                        <a:ea typeface="Verdana" pitchFamily="34" charset="0"/>
                        <a:cs typeface="Verdana" pitchFamily="34" charset="0"/>
                      </a:endParaRPr>
                    </a:p>
                  </a:txBody>
                  <a:tcPr anchor="ctr"/>
                </a:tc>
                <a:tc>
                  <a:txBody>
                    <a:bodyPr/>
                    <a:lstStyle/>
                    <a:p>
                      <a:pPr algn="ctr"/>
                      <a:r>
                        <a:rPr lang="en-US" sz="1400" b="1" dirty="0">
                          <a:latin typeface="Verdana" pitchFamily="34" charset="0"/>
                          <a:ea typeface="Verdana" pitchFamily="34" charset="0"/>
                          <a:cs typeface="Verdana" pitchFamily="34" charset="0"/>
                        </a:rPr>
                        <a:t>Fund</a:t>
                      </a:r>
                      <a:r>
                        <a:rPr lang="en-US" sz="1400" b="1" baseline="0" dirty="0">
                          <a:latin typeface="Verdana" pitchFamily="34" charset="0"/>
                          <a:ea typeface="Verdana" pitchFamily="34" charset="0"/>
                          <a:cs typeface="Verdana" pitchFamily="34" charset="0"/>
                        </a:rPr>
                        <a:t> 1</a:t>
                      </a:r>
                      <a:endParaRPr lang="en-US" sz="1400" b="1" dirty="0">
                        <a:latin typeface="Verdana" pitchFamily="34" charset="0"/>
                        <a:ea typeface="Verdana" pitchFamily="34" charset="0"/>
                        <a:cs typeface="Verdana" pitchFamily="34" charset="0"/>
                      </a:endParaRPr>
                    </a:p>
                  </a:txBody>
                  <a:tcPr anchor="ctr"/>
                </a:tc>
                <a:tc>
                  <a:txBody>
                    <a:bodyPr/>
                    <a:lstStyle/>
                    <a:p>
                      <a:pPr algn="ctr"/>
                      <a:r>
                        <a:rPr lang="en-US" sz="1400" b="1" dirty="0">
                          <a:latin typeface="Verdana" pitchFamily="34" charset="0"/>
                          <a:ea typeface="Verdana" pitchFamily="34" charset="0"/>
                          <a:cs typeface="Verdana" pitchFamily="34" charset="0"/>
                        </a:rPr>
                        <a:t>Fund 2</a:t>
                      </a:r>
                    </a:p>
                  </a:txBody>
                  <a:tcPr anchor="ctr"/>
                </a:tc>
                <a:tc>
                  <a:txBody>
                    <a:bodyPr/>
                    <a:lstStyle/>
                    <a:p>
                      <a:pPr algn="ctr"/>
                      <a:r>
                        <a:rPr lang="en-US" sz="1400" b="1" dirty="0">
                          <a:latin typeface="Verdana" pitchFamily="34" charset="0"/>
                          <a:ea typeface="Verdana" pitchFamily="34" charset="0"/>
                          <a:cs typeface="Verdana" pitchFamily="34" charset="0"/>
                        </a:rPr>
                        <a:t>Fund 3</a:t>
                      </a:r>
                    </a:p>
                  </a:txBody>
                  <a:tcPr anchor="ctr"/>
                </a:tc>
                <a:tc>
                  <a:txBody>
                    <a:bodyPr/>
                    <a:lstStyle/>
                    <a:p>
                      <a:pPr algn="ctr"/>
                      <a:r>
                        <a:rPr lang="en-US" sz="1400" b="1" dirty="0">
                          <a:latin typeface="Verdana" pitchFamily="34" charset="0"/>
                          <a:ea typeface="Verdana" pitchFamily="34" charset="0"/>
                          <a:cs typeface="Verdana" pitchFamily="34" charset="0"/>
                        </a:rPr>
                        <a:t>Fund of Funds</a:t>
                      </a:r>
                    </a:p>
                  </a:txBody>
                  <a:tcPr anchor="ctr"/>
                </a:tc>
                <a:extLst>
                  <a:ext uri="{0D108BD9-81ED-4DB2-BD59-A6C34878D82A}">
                    <a16:rowId xmlns:a16="http://schemas.microsoft.com/office/drawing/2014/main" val="10000"/>
                  </a:ext>
                </a:extLst>
              </a:tr>
              <a:tr h="243840">
                <a:tc>
                  <a:txBody>
                    <a:bodyPr/>
                    <a:lstStyle/>
                    <a:p>
                      <a:r>
                        <a:rPr lang="en-US" sz="1400" dirty="0">
                          <a:latin typeface="Verdana" pitchFamily="34" charset="0"/>
                          <a:ea typeface="Verdana" pitchFamily="34" charset="0"/>
                          <a:cs typeface="Verdana" pitchFamily="34" charset="0"/>
                        </a:rPr>
                        <a:t>Start of year (millions)</a:t>
                      </a:r>
                    </a:p>
                  </a:txBody>
                  <a:tcPr anchor="ctr"/>
                </a:tc>
                <a:tc>
                  <a:txBody>
                    <a:bodyPr/>
                    <a:lstStyle/>
                    <a:p>
                      <a:pPr algn="r"/>
                      <a:r>
                        <a:rPr lang="en-US" sz="1400" dirty="0">
                          <a:latin typeface="Verdana" pitchFamily="34" charset="0"/>
                          <a:ea typeface="Verdana" pitchFamily="34" charset="0"/>
                          <a:cs typeface="Verdana" pitchFamily="34" charset="0"/>
                        </a:rPr>
                        <a:t>$1.00</a:t>
                      </a:r>
                    </a:p>
                  </a:txBody>
                  <a:tcPr anchor="ctr"/>
                </a:tc>
                <a:tc>
                  <a:txBody>
                    <a:bodyPr/>
                    <a:lstStyle/>
                    <a:p>
                      <a:pPr algn="r"/>
                      <a:r>
                        <a:rPr lang="en-US" sz="1400" dirty="0">
                          <a:latin typeface="Verdana" pitchFamily="34" charset="0"/>
                          <a:ea typeface="Verdana" pitchFamily="34" charset="0"/>
                          <a:cs typeface="Verdana" pitchFamily="34" charset="0"/>
                        </a:rPr>
                        <a:t>$1.00</a:t>
                      </a:r>
                    </a:p>
                  </a:txBody>
                  <a:tcPr anchor="ctr"/>
                </a:tc>
                <a:tc>
                  <a:txBody>
                    <a:bodyPr/>
                    <a:lstStyle/>
                    <a:p>
                      <a:pPr algn="r"/>
                      <a:r>
                        <a:rPr lang="en-US" sz="1400" dirty="0">
                          <a:latin typeface="Verdana" pitchFamily="34" charset="0"/>
                          <a:ea typeface="Verdana" pitchFamily="34" charset="0"/>
                          <a:cs typeface="Verdana" pitchFamily="34" charset="0"/>
                        </a:rPr>
                        <a:t>$1.00</a:t>
                      </a:r>
                    </a:p>
                  </a:txBody>
                  <a:tcPr anchor="ctr"/>
                </a:tc>
                <a:tc>
                  <a:txBody>
                    <a:bodyPr/>
                    <a:lstStyle/>
                    <a:p>
                      <a:pPr algn="r"/>
                      <a:r>
                        <a:rPr lang="en-US" sz="1400" dirty="0">
                          <a:latin typeface="Verdana" pitchFamily="34" charset="0"/>
                          <a:ea typeface="Verdana" pitchFamily="34" charset="0"/>
                          <a:cs typeface="Verdana" pitchFamily="34" charset="0"/>
                        </a:rPr>
                        <a:t>$3.00</a:t>
                      </a:r>
                    </a:p>
                  </a:txBody>
                  <a:tcPr anchor="ctr"/>
                </a:tc>
                <a:extLst>
                  <a:ext uri="{0D108BD9-81ED-4DB2-BD59-A6C34878D82A}">
                    <a16:rowId xmlns:a16="http://schemas.microsoft.com/office/drawing/2014/main" val="10001"/>
                  </a:ext>
                </a:extLst>
              </a:tr>
              <a:tr h="0">
                <a:tc>
                  <a:txBody>
                    <a:bodyPr/>
                    <a:lstStyle/>
                    <a:p>
                      <a:r>
                        <a:rPr lang="en-US" sz="1400" dirty="0">
                          <a:latin typeface="Verdana" pitchFamily="34" charset="0"/>
                          <a:ea typeface="Verdana" pitchFamily="34" charset="0"/>
                          <a:cs typeface="Verdana" pitchFamily="34" charset="0"/>
                        </a:rPr>
                        <a:t>End of</a:t>
                      </a:r>
                      <a:r>
                        <a:rPr lang="en-US" sz="1400" baseline="0" dirty="0">
                          <a:latin typeface="Verdana" pitchFamily="34" charset="0"/>
                          <a:ea typeface="Verdana" pitchFamily="34" charset="0"/>
                          <a:cs typeface="Verdana" pitchFamily="34" charset="0"/>
                        </a:rPr>
                        <a:t> year (millions)</a:t>
                      </a:r>
                      <a:endParaRPr lang="en-US" sz="1400" dirty="0">
                        <a:latin typeface="Verdana" pitchFamily="34" charset="0"/>
                        <a:ea typeface="Verdana" pitchFamily="34" charset="0"/>
                        <a:cs typeface="Verdana" pitchFamily="34" charset="0"/>
                      </a:endParaRPr>
                    </a:p>
                  </a:txBody>
                  <a:tcPr anchor="ctr"/>
                </a:tc>
                <a:tc>
                  <a:txBody>
                    <a:bodyPr/>
                    <a:lstStyle/>
                    <a:p>
                      <a:pPr algn="r"/>
                      <a:r>
                        <a:rPr lang="en-US" sz="1400" dirty="0">
                          <a:latin typeface="Verdana" pitchFamily="34" charset="0"/>
                          <a:ea typeface="Verdana" pitchFamily="34" charset="0"/>
                          <a:cs typeface="Verdana" pitchFamily="34" charset="0"/>
                        </a:rPr>
                        <a:t>$1.20</a:t>
                      </a:r>
                    </a:p>
                  </a:txBody>
                  <a:tcPr anchor="ctr"/>
                </a:tc>
                <a:tc>
                  <a:txBody>
                    <a:bodyPr/>
                    <a:lstStyle/>
                    <a:p>
                      <a:pPr algn="r"/>
                      <a:r>
                        <a:rPr lang="en-US" sz="1400" dirty="0">
                          <a:latin typeface="Verdana" pitchFamily="34" charset="0"/>
                          <a:ea typeface="Verdana" pitchFamily="34" charset="0"/>
                          <a:cs typeface="Verdana" pitchFamily="34" charset="0"/>
                        </a:rPr>
                        <a:t>$1.40</a:t>
                      </a:r>
                    </a:p>
                  </a:txBody>
                  <a:tcPr anchor="ctr"/>
                </a:tc>
                <a:tc>
                  <a:txBody>
                    <a:bodyPr/>
                    <a:lstStyle/>
                    <a:p>
                      <a:pPr algn="r"/>
                      <a:r>
                        <a:rPr lang="en-US" sz="1400" dirty="0">
                          <a:latin typeface="Verdana" pitchFamily="34" charset="0"/>
                          <a:ea typeface="Verdana" pitchFamily="34" charset="0"/>
                          <a:cs typeface="Verdana" pitchFamily="34" charset="0"/>
                        </a:rPr>
                        <a:t>$0.25</a:t>
                      </a:r>
                    </a:p>
                  </a:txBody>
                  <a:tcPr anchor="ctr"/>
                </a:tc>
                <a:tc>
                  <a:txBody>
                    <a:bodyPr/>
                    <a:lstStyle/>
                    <a:p>
                      <a:pPr algn="r"/>
                      <a:r>
                        <a:rPr lang="en-US" sz="1400" dirty="0">
                          <a:latin typeface="Verdana" pitchFamily="34" charset="0"/>
                          <a:ea typeface="Verdana" pitchFamily="34" charset="0"/>
                          <a:cs typeface="Verdana" pitchFamily="34" charset="0"/>
                        </a:rPr>
                        <a:t>$2.85</a:t>
                      </a:r>
                    </a:p>
                  </a:txBody>
                  <a:tcPr anchor="ctr"/>
                </a:tc>
                <a:extLst>
                  <a:ext uri="{0D108BD9-81ED-4DB2-BD59-A6C34878D82A}">
                    <a16:rowId xmlns:a16="http://schemas.microsoft.com/office/drawing/2014/main" val="10002"/>
                  </a:ext>
                </a:extLst>
              </a:tr>
              <a:tr h="0">
                <a:tc>
                  <a:txBody>
                    <a:bodyPr/>
                    <a:lstStyle/>
                    <a:p>
                      <a:r>
                        <a:rPr lang="en-US" sz="1400" dirty="0">
                          <a:latin typeface="Verdana" pitchFamily="34" charset="0"/>
                          <a:ea typeface="Verdana" pitchFamily="34" charset="0"/>
                          <a:cs typeface="Verdana" pitchFamily="34" charset="0"/>
                        </a:rPr>
                        <a:t>Gross rate of</a:t>
                      </a:r>
                      <a:r>
                        <a:rPr lang="en-US" sz="1400" baseline="0" dirty="0">
                          <a:latin typeface="Verdana" pitchFamily="34" charset="0"/>
                          <a:ea typeface="Verdana" pitchFamily="34" charset="0"/>
                          <a:cs typeface="Verdana" pitchFamily="34" charset="0"/>
                        </a:rPr>
                        <a:t> return</a:t>
                      </a:r>
                      <a:endParaRPr lang="en-US" sz="1400" dirty="0">
                        <a:latin typeface="Verdana" pitchFamily="34" charset="0"/>
                        <a:ea typeface="Verdana" pitchFamily="34" charset="0"/>
                        <a:cs typeface="Verdana" pitchFamily="34" charset="0"/>
                      </a:endParaRPr>
                    </a:p>
                  </a:txBody>
                  <a:tcPr anchor="ctr"/>
                </a:tc>
                <a:tc>
                  <a:txBody>
                    <a:bodyPr/>
                    <a:lstStyle/>
                    <a:p>
                      <a:pPr algn="r"/>
                      <a:r>
                        <a:rPr lang="en-US" sz="1400" dirty="0">
                          <a:latin typeface="Verdana" pitchFamily="34" charset="0"/>
                          <a:ea typeface="Verdana" pitchFamily="34" charset="0"/>
                          <a:cs typeface="Verdana" pitchFamily="34" charset="0"/>
                        </a:rPr>
                        <a:t>20%</a:t>
                      </a:r>
                    </a:p>
                  </a:txBody>
                  <a:tcPr anchor="ctr"/>
                </a:tc>
                <a:tc>
                  <a:txBody>
                    <a:bodyPr/>
                    <a:lstStyle/>
                    <a:p>
                      <a:pPr algn="r"/>
                      <a:r>
                        <a:rPr lang="en-US" sz="1400" dirty="0">
                          <a:latin typeface="Verdana" pitchFamily="34" charset="0"/>
                          <a:ea typeface="Verdana" pitchFamily="34" charset="0"/>
                          <a:cs typeface="Verdana" pitchFamily="34" charset="0"/>
                        </a:rPr>
                        <a:t>40%</a:t>
                      </a:r>
                    </a:p>
                  </a:txBody>
                  <a:tcPr anchor="ctr"/>
                </a:tc>
                <a:tc>
                  <a:txBody>
                    <a:bodyPr/>
                    <a:lstStyle/>
                    <a:p>
                      <a:pPr algn="r"/>
                      <a:r>
                        <a:rPr lang="en-US" sz="1400" dirty="0">
                          <a:latin typeface="Verdana" pitchFamily="34" charset="0"/>
                          <a:ea typeface="Verdana" pitchFamily="34" charset="0"/>
                          <a:cs typeface="Verdana" pitchFamily="34" charset="0"/>
                        </a:rPr>
                        <a:t>-75%</a:t>
                      </a:r>
                    </a:p>
                  </a:txBody>
                  <a:tcPr anchor="ctr"/>
                </a:tc>
                <a:tc>
                  <a:txBody>
                    <a:bodyPr/>
                    <a:lstStyle/>
                    <a:p>
                      <a:pPr algn="r"/>
                      <a:r>
                        <a:rPr lang="en-US" sz="1400" dirty="0">
                          <a:latin typeface="Verdana" pitchFamily="34" charset="0"/>
                          <a:ea typeface="Verdana" pitchFamily="34" charset="0"/>
                          <a:cs typeface="Verdana" pitchFamily="34" charset="0"/>
                        </a:rPr>
                        <a:t>-5%</a:t>
                      </a:r>
                    </a:p>
                  </a:txBody>
                  <a:tcPr anchor="ctr"/>
                </a:tc>
                <a:extLst>
                  <a:ext uri="{0D108BD9-81ED-4DB2-BD59-A6C34878D82A}">
                    <a16:rowId xmlns:a16="http://schemas.microsoft.com/office/drawing/2014/main" val="10003"/>
                  </a:ext>
                </a:extLst>
              </a:tr>
              <a:tr h="0">
                <a:tc>
                  <a:txBody>
                    <a:bodyPr/>
                    <a:lstStyle/>
                    <a:p>
                      <a:r>
                        <a:rPr lang="en-US" sz="1400" dirty="0">
                          <a:latin typeface="Verdana" pitchFamily="34" charset="0"/>
                          <a:ea typeface="Verdana" pitchFamily="34" charset="0"/>
                          <a:cs typeface="Verdana" pitchFamily="34" charset="0"/>
                        </a:rPr>
                        <a:t>Incentive fee (millions)</a:t>
                      </a:r>
                    </a:p>
                  </a:txBody>
                  <a:tcPr anchor="ctr"/>
                </a:tc>
                <a:tc>
                  <a:txBody>
                    <a:bodyPr/>
                    <a:lstStyle/>
                    <a:p>
                      <a:pPr algn="r"/>
                      <a:r>
                        <a:rPr lang="en-US" sz="1400" dirty="0">
                          <a:latin typeface="Verdana" pitchFamily="34" charset="0"/>
                          <a:ea typeface="Verdana" pitchFamily="34" charset="0"/>
                          <a:cs typeface="Verdana" pitchFamily="34" charset="0"/>
                        </a:rPr>
                        <a:t>$0.04</a:t>
                      </a:r>
                    </a:p>
                  </a:txBody>
                  <a:tcPr anchor="ctr"/>
                </a:tc>
                <a:tc>
                  <a:txBody>
                    <a:bodyPr/>
                    <a:lstStyle/>
                    <a:p>
                      <a:pPr algn="r"/>
                      <a:r>
                        <a:rPr lang="en-US" sz="1400" dirty="0">
                          <a:latin typeface="Verdana" pitchFamily="34" charset="0"/>
                          <a:ea typeface="Verdana" pitchFamily="34" charset="0"/>
                          <a:cs typeface="Verdana" pitchFamily="34" charset="0"/>
                        </a:rPr>
                        <a:t>$0.08</a:t>
                      </a:r>
                    </a:p>
                  </a:txBody>
                  <a:tcPr anchor="ctr"/>
                </a:tc>
                <a:tc>
                  <a:txBody>
                    <a:bodyPr/>
                    <a:lstStyle/>
                    <a:p>
                      <a:pPr algn="r"/>
                      <a:r>
                        <a:rPr lang="en-US" sz="1400" dirty="0">
                          <a:latin typeface="Verdana" pitchFamily="34" charset="0"/>
                          <a:ea typeface="Verdana" pitchFamily="34" charset="0"/>
                          <a:cs typeface="Verdana" pitchFamily="34" charset="0"/>
                        </a:rPr>
                        <a:t>$0.00</a:t>
                      </a:r>
                    </a:p>
                  </a:txBody>
                  <a:tcPr anchor="ctr"/>
                </a:tc>
                <a:tc>
                  <a:txBody>
                    <a:bodyPr/>
                    <a:lstStyle/>
                    <a:p>
                      <a:pPr algn="r"/>
                      <a:r>
                        <a:rPr lang="en-US" sz="1400" dirty="0">
                          <a:latin typeface="Verdana" pitchFamily="34" charset="0"/>
                          <a:ea typeface="Verdana" pitchFamily="34" charset="0"/>
                          <a:cs typeface="Verdana" pitchFamily="34" charset="0"/>
                        </a:rPr>
                        <a:t>$0.12</a:t>
                      </a:r>
                    </a:p>
                  </a:txBody>
                  <a:tcPr anchor="ctr"/>
                </a:tc>
                <a:extLst>
                  <a:ext uri="{0D108BD9-81ED-4DB2-BD59-A6C34878D82A}">
                    <a16:rowId xmlns:a16="http://schemas.microsoft.com/office/drawing/2014/main" val="10004"/>
                  </a:ext>
                </a:extLst>
              </a:tr>
              <a:tr h="0">
                <a:tc>
                  <a:txBody>
                    <a:bodyPr/>
                    <a:lstStyle/>
                    <a:p>
                      <a:r>
                        <a:rPr lang="en-US" sz="1400" dirty="0">
                          <a:latin typeface="Verdana" pitchFamily="34" charset="0"/>
                          <a:ea typeface="Verdana" pitchFamily="34" charset="0"/>
                          <a:cs typeface="Verdana" pitchFamily="34" charset="0"/>
                        </a:rPr>
                        <a:t>End of year, net of fee</a:t>
                      </a:r>
                    </a:p>
                  </a:txBody>
                  <a:tcPr anchor="ctr"/>
                </a:tc>
                <a:tc>
                  <a:txBody>
                    <a:bodyPr/>
                    <a:lstStyle/>
                    <a:p>
                      <a:pPr algn="r"/>
                      <a:r>
                        <a:rPr lang="en-US" sz="1400" dirty="0">
                          <a:latin typeface="Verdana" pitchFamily="34" charset="0"/>
                          <a:ea typeface="Verdana" pitchFamily="34" charset="0"/>
                          <a:cs typeface="Verdana" pitchFamily="34" charset="0"/>
                        </a:rPr>
                        <a:t>$1.16</a:t>
                      </a:r>
                    </a:p>
                  </a:txBody>
                  <a:tcPr anchor="ctr"/>
                </a:tc>
                <a:tc>
                  <a:txBody>
                    <a:bodyPr/>
                    <a:lstStyle/>
                    <a:p>
                      <a:pPr algn="r"/>
                      <a:r>
                        <a:rPr lang="en-US" sz="1400" dirty="0">
                          <a:latin typeface="Verdana" pitchFamily="34" charset="0"/>
                          <a:ea typeface="Verdana" pitchFamily="34" charset="0"/>
                          <a:cs typeface="Verdana" pitchFamily="34" charset="0"/>
                        </a:rPr>
                        <a:t>$1.32</a:t>
                      </a:r>
                    </a:p>
                  </a:txBody>
                  <a:tcPr anchor="ctr"/>
                </a:tc>
                <a:tc>
                  <a:txBody>
                    <a:bodyPr/>
                    <a:lstStyle/>
                    <a:p>
                      <a:pPr algn="r"/>
                      <a:r>
                        <a:rPr lang="en-US" sz="1400" dirty="0">
                          <a:latin typeface="Verdana" pitchFamily="34" charset="0"/>
                          <a:ea typeface="Verdana" pitchFamily="34" charset="0"/>
                          <a:cs typeface="Verdana" pitchFamily="34" charset="0"/>
                        </a:rPr>
                        <a:t>$0.25</a:t>
                      </a:r>
                    </a:p>
                  </a:txBody>
                  <a:tcPr anchor="ctr"/>
                </a:tc>
                <a:tc>
                  <a:txBody>
                    <a:bodyPr/>
                    <a:lstStyle/>
                    <a:p>
                      <a:pPr algn="r"/>
                      <a:r>
                        <a:rPr lang="en-US" sz="1400" dirty="0">
                          <a:latin typeface="Verdana" pitchFamily="34" charset="0"/>
                          <a:ea typeface="Verdana" pitchFamily="34" charset="0"/>
                          <a:cs typeface="Verdana" pitchFamily="34" charset="0"/>
                        </a:rPr>
                        <a:t>$2.73</a:t>
                      </a:r>
                    </a:p>
                  </a:txBody>
                  <a:tcPr anchor="ctr"/>
                </a:tc>
                <a:extLst>
                  <a:ext uri="{0D108BD9-81ED-4DB2-BD59-A6C34878D82A}">
                    <a16:rowId xmlns:a16="http://schemas.microsoft.com/office/drawing/2014/main" val="10005"/>
                  </a:ext>
                </a:extLst>
              </a:tr>
              <a:tr h="0">
                <a:tc>
                  <a:txBody>
                    <a:bodyPr/>
                    <a:lstStyle/>
                    <a:p>
                      <a:r>
                        <a:rPr lang="en-US" sz="1400" dirty="0">
                          <a:latin typeface="Verdana" pitchFamily="34" charset="0"/>
                          <a:ea typeface="Verdana" pitchFamily="34" charset="0"/>
                          <a:cs typeface="Verdana" pitchFamily="34" charset="0"/>
                        </a:rPr>
                        <a:t>Net rate of</a:t>
                      </a:r>
                      <a:r>
                        <a:rPr lang="en-US" sz="1400" baseline="0" dirty="0">
                          <a:latin typeface="Verdana" pitchFamily="34" charset="0"/>
                          <a:ea typeface="Verdana" pitchFamily="34" charset="0"/>
                          <a:cs typeface="Verdana" pitchFamily="34" charset="0"/>
                        </a:rPr>
                        <a:t> return</a:t>
                      </a:r>
                      <a:endParaRPr lang="en-US" sz="1400" dirty="0">
                        <a:latin typeface="Verdana" pitchFamily="34" charset="0"/>
                        <a:ea typeface="Verdana" pitchFamily="34" charset="0"/>
                        <a:cs typeface="Verdana" pitchFamily="34" charset="0"/>
                      </a:endParaRPr>
                    </a:p>
                  </a:txBody>
                  <a:tcPr anchor="ctr"/>
                </a:tc>
                <a:tc>
                  <a:txBody>
                    <a:bodyPr/>
                    <a:lstStyle/>
                    <a:p>
                      <a:pPr algn="r"/>
                      <a:r>
                        <a:rPr lang="en-US" sz="1400" dirty="0">
                          <a:latin typeface="Verdana" pitchFamily="34" charset="0"/>
                          <a:ea typeface="Verdana" pitchFamily="34" charset="0"/>
                          <a:cs typeface="Verdana" pitchFamily="34" charset="0"/>
                        </a:rPr>
                        <a:t>16%</a:t>
                      </a:r>
                    </a:p>
                  </a:txBody>
                  <a:tcPr anchor="ctr"/>
                </a:tc>
                <a:tc>
                  <a:txBody>
                    <a:bodyPr/>
                    <a:lstStyle/>
                    <a:p>
                      <a:pPr algn="r"/>
                      <a:r>
                        <a:rPr lang="en-US" sz="1400" dirty="0">
                          <a:latin typeface="Verdana" pitchFamily="34" charset="0"/>
                          <a:ea typeface="Verdana" pitchFamily="34" charset="0"/>
                          <a:cs typeface="Verdana" pitchFamily="34" charset="0"/>
                        </a:rPr>
                        <a:t>32%</a:t>
                      </a:r>
                    </a:p>
                  </a:txBody>
                  <a:tcPr anchor="ctr"/>
                </a:tc>
                <a:tc>
                  <a:txBody>
                    <a:bodyPr/>
                    <a:lstStyle/>
                    <a:p>
                      <a:pPr algn="r"/>
                      <a:r>
                        <a:rPr lang="en-US" sz="1400" dirty="0">
                          <a:latin typeface="Verdana" pitchFamily="34" charset="0"/>
                          <a:ea typeface="Verdana" pitchFamily="34" charset="0"/>
                          <a:cs typeface="Verdana" pitchFamily="34" charset="0"/>
                        </a:rPr>
                        <a:t>-75%</a:t>
                      </a:r>
                    </a:p>
                  </a:txBody>
                  <a:tcPr anchor="ctr"/>
                </a:tc>
                <a:tc>
                  <a:txBody>
                    <a:bodyPr/>
                    <a:lstStyle/>
                    <a:p>
                      <a:pPr algn="r"/>
                      <a:r>
                        <a:rPr lang="en-US" sz="1400" dirty="0">
                          <a:latin typeface="Verdana" pitchFamily="34" charset="0"/>
                          <a:ea typeface="Verdana" pitchFamily="34" charset="0"/>
                          <a:cs typeface="Verdana" pitchFamily="34" charset="0"/>
                        </a:rPr>
                        <a:t>-9%</a:t>
                      </a:r>
                    </a:p>
                  </a:txBody>
                  <a:tcPr anchor="ct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52996801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End of Presentation</a:t>
            </a:r>
          </a:p>
        </p:txBody>
      </p:sp>
    </p:spTree>
    <p:extLst>
      <p:ext uri="{BB962C8B-B14F-4D97-AF65-F5344CB8AC3E}">
        <p14:creationId xmlns:p14="http://schemas.microsoft.com/office/powerpoint/2010/main" val="696181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835736" cy="990600"/>
          </a:xfrm>
        </p:spPr>
        <p:txBody>
          <a:bodyPr>
            <a:noAutofit/>
          </a:bodyPr>
          <a:lstStyle/>
          <a:p>
            <a:r>
              <a:rPr lang="en-US" dirty="0"/>
              <a:t>Hedge Fund Strategies (1 of 2)</a:t>
            </a:r>
          </a:p>
        </p:txBody>
      </p:sp>
      <p:sp>
        <p:nvSpPr>
          <p:cNvPr id="7" name="Content Placeholder 6"/>
          <p:cNvSpPr>
            <a:spLocks noGrp="1"/>
          </p:cNvSpPr>
          <p:nvPr>
            <p:ph sz="quarter" idx="10"/>
          </p:nvPr>
        </p:nvSpPr>
        <p:spPr>
          <a:xfrm>
            <a:off x="609600" y="1295400"/>
            <a:ext cx="8229600" cy="4114800"/>
          </a:xfrm>
        </p:spPr>
        <p:txBody>
          <a:bodyPr/>
          <a:lstStyle/>
          <a:p>
            <a:r>
              <a:rPr lang="en-US" dirty="0"/>
              <a:t>Directional</a:t>
            </a:r>
          </a:p>
          <a:p>
            <a:pPr lvl="1"/>
            <a:r>
              <a:rPr lang="en-US" dirty="0"/>
              <a:t>Bets that one sector or another will outperform other sectors</a:t>
            </a:r>
          </a:p>
          <a:p>
            <a:r>
              <a:rPr lang="en-US" dirty="0"/>
              <a:t>Nondirectional</a:t>
            </a:r>
          </a:p>
          <a:p>
            <a:pPr lvl="1"/>
            <a:r>
              <a:rPr lang="en-US" dirty="0"/>
              <a:t>Exploit temporary misalignments in relative valuation across sectors</a:t>
            </a:r>
          </a:p>
          <a:p>
            <a:pPr lvl="1"/>
            <a:r>
              <a:rPr lang="en-US" dirty="0"/>
              <a:t>Buy one type of security and sell another</a:t>
            </a:r>
          </a:p>
          <a:p>
            <a:pPr lvl="1"/>
            <a:r>
              <a:rPr lang="en-US" dirty="0"/>
              <a:t>Strives to be market neutral</a:t>
            </a:r>
          </a:p>
        </p:txBody>
      </p:sp>
    </p:spTree>
    <p:extLst>
      <p:ext uri="{BB962C8B-B14F-4D97-AF65-F5344CB8AC3E}">
        <p14:creationId xmlns:p14="http://schemas.microsoft.com/office/powerpoint/2010/main" val="1962274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759536" cy="990600"/>
          </a:xfrm>
        </p:spPr>
        <p:txBody>
          <a:bodyPr>
            <a:noAutofit/>
          </a:bodyPr>
          <a:lstStyle/>
          <a:p>
            <a:r>
              <a:rPr lang="en-US" dirty="0"/>
              <a:t>Hedge Fund Strategies (2 of 2)</a:t>
            </a:r>
          </a:p>
        </p:txBody>
      </p:sp>
      <p:sp>
        <p:nvSpPr>
          <p:cNvPr id="7" name="Content Placeholder 6"/>
          <p:cNvSpPr>
            <a:spLocks noGrp="1"/>
          </p:cNvSpPr>
          <p:nvPr>
            <p:ph sz="quarter" idx="10"/>
          </p:nvPr>
        </p:nvSpPr>
        <p:spPr>
          <a:xfrm>
            <a:off x="457200" y="1295400"/>
            <a:ext cx="8458200" cy="4343400"/>
          </a:xfrm>
        </p:spPr>
        <p:txBody>
          <a:bodyPr/>
          <a:lstStyle/>
          <a:p>
            <a:r>
              <a:rPr lang="en-US" dirty="0"/>
              <a:t>Statistical Arbitrage</a:t>
            </a:r>
          </a:p>
          <a:p>
            <a:pPr lvl="1"/>
            <a:r>
              <a:rPr lang="en-US" dirty="0"/>
              <a:t>Quantitative systems seek out many temporary and modest misalignments in prices</a:t>
            </a:r>
          </a:p>
          <a:p>
            <a:pPr lvl="1"/>
            <a:r>
              <a:rPr lang="en-US" dirty="0"/>
              <a:t>Trades in hundreds of securities a day with short holding periods</a:t>
            </a:r>
          </a:p>
          <a:p>
            <a:pPr lvl="1"/>
            <a:r>
              <a:rPr lang="en-US" i="1" dirty="0"/>
              <a:t>Pairs trading</a:t>
            </a:r>
            <a:r>
              <a:rPr lang="en-US" dirty="0"/>
              <a:t>: Pair similar companies with highly correlated returns where one is priced more aggressively</a:t>
            </a:r>
          </a:p>
          <a:p>
            <a:pPr lvl="1"/>
            <a:r>
              <a:rPr lang="en-US" i="1" dirty="0"/>
              <a:t>Data mining</a:t>
            </a:r>
            <a:r>
              <a:rPr lang="en-US" dirty="0"/>
              <a:t>: Uncovers systematic pricing patterns</a:t>
            </a:r>
          </a:p>
        </p:txBody>
      </p:sp>
    </p:spTree>
    <p:extLst>
      <p:ext uri="{BB962C8B-B14F-4D97-AF65-F5344CB8AC3E}">
        <p14:creationId xmlns:p14="http://schemas.microsoft.com/office/powerpoint/2010/main" val="14053324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839200" cy="990600"/>
          </a:xfrm>
        </p:spPr>
        <p:txBody>
          <a:bodyPr>
            <a:noAutofit/>
          </a:bodyPr>
          <a:lstStyle/>
          <a:p>
            <a:r>
              <a:rPr lang="en-US" dirty="0"/>
              <a:t>Hedge Fund Styles (1 of 2)</a:t>
            </a:r>
          </a:p>
        </p:txBody>
      </p:sp>
      <p:graphicFrame>
        <p:nvGraphicFramePr>
          <p:cNvPr id="15" name="Table 14"/>
          <p:cNvGraphicFramePr>
            <a:graphicFrameLocks noGrp="1"/>
          </p:cNvGraphicFramePr>
          <p:nvPr>
            <p:extLst>
              <p:ext uri="{D42A27DB-BD31-4B8C-83A1-F6EECF244321}">
                <p14:modId xmlns:p14="http://schemas.microsoft.com/office/powerpoint/2010/main" val="3547233529"/>
              </p:ext>
            </p:extLst>
          </p:nvPr>
        </p:nvGraphicFramePr>
        <p:xfrm>
          <a:off x="381000" y="1554481"/>
          <a:ext cx="8534400" cy="4008119"/>
        </p:xfrm>
        <a:graphic>
          <a:graphicData uri="http://schemas.openxmlformats.org/drawingml/2006/table">
            <a:tbl>
              <a:tblPr firstRow="1" bandRow="1">
                <a:tableStyleId>{5940675A-B579-460E-94D1-54222C63F5DA}</a:tableStyleId>
              </a:tblPr>
              <a:tblGrid>
                <a:gridCol w="1806222">
                  <a:extLst>
                    <a:ext uri="{9D8B030D-6E8A-4147-A177-3AD203B41FA5}">
                      <a16:colId xmlns:a16="http://schemas.microsoft.com/office/drawing/2014/main" val="20000"/>
                    </a:ext>
                  </a:extLst>
                </a:gridCol>
                <a:gridCol w="6728178">
                  <a:extLst>
                    <a:ext uri="{9D8B030D-6E8A-4147-A177-3AD203B41FA5}">
                      <a16:colId xmlns:a16="http://schemas.microsoft.com/office/drawing/2014/main" val="20001"/>
                    </a:ext>
                  </a:extLst>
                </a:gridCol>
              </a:tblGrid>
              <a:tr h="510596">
                <a:tc>
                  <a:txBody>
                    <a:bodyPr/>
                    <a:lstStyle/>
                    <a:p>
                      <a:r>
                        <a:rPr lang="en-US" sz="1400" b="1" dirty="0">
                          <a:latin typeface="Verdana" pitchFamily="34" charset="0"/>
                          <a:ea typeface="Verdana" pitchFamily="34" charset="0"/>
                          <a:cs typeface="Verdana" pitchFamily="34" charset="0"/>
                        </a:rPr>
                        <a:t>Convertible</a:t>
                      </a:r>
                      <a:r>
                        <a:rPr lang="en-US" sz="1400" b="1" baseline="0" dirty="0">
                          <a:latin typeface="Verdana" pitchFamily="34" charset="0"/>
                          <a:ea typeface="Verdana" pitchFamily="34" charset="0"/>
                          <a:cs typeface="Verdana" pitchFamily="34" charset="0"/>
                        </a:rPr>
                        <a:t> arbitrage</a:t>
                      </a:r>
                      <a:endParaRPr lang="en-US" sz="1400" b="1" dirty="0">
                        <a:latin typeface="Verdana" pitchFamily="34" charset="0"/>
                        <a:ea typeface="Verdana" pitchFamily="34" charset="0"/>
                        <a:cs typeface="Verdana" pitchFamily="34" charset="0"/>
                      </a:endParaRPr>
                    </a:p>
                  </a:txBody>
                  <a:tcPr anchor="ctr"/>
                </a:tc>
                <a:tc>
                  <a:txBody>
                    <a:bodyPr/>
                    <a:lstStyle/>
                    <a:p>
                      <a:r>
                        <a:rPr lang="en-US" sz="1400" dirty="0">
                          <a:latin typeface="Verdana" pitchFamily="34" charset="0"/>
                          <a:ea typeface="Verdana" pitchFamily="34" charset="0"/>
                          <a:cs typeface="Verdana" pitchFamily="34" charset="0"/>
                        </a:rPr>
                        <a:t>Hedged</a:t>
                      </a:r>
                      <a:r>
                        <a:rPr lang="en-US" sz="1400" baseline="0" dirty="0">
                          <a:latin typeface="Verdana" pitchFamily="34" charset="0"/>
                          <a:ea typeface="Verdana" pitchFamily="34" charset="0"/>
                          <a:cs typeface="Verdana" pitchFamily="34" charset="0"/>
                        </a:rPr>
                        <a:t> investing in convertible securities, typically long convertible bonds and short stock.</a:t>
                      </a: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0"/>
                  </a:ext>
                </a:extLst>
              </a:tr>
              <a:tr h="510596">
                <a:tc>
                  <a:txBody>
                    <a:bodyPr/>
                    <a:lstStyle/>
                    <a:p>
                      <a:r>
                        <a:rPr lang="en-US" sz="1400" b="1" dirty="0">
                          <a:latin typeface="Verdana" pitchFamily="34" charset="0"/>
                          <a:ea typeface="Verdana" pitchFamily="34" charset="0"/>
                          <a:cs typeface="Verdana" pitchFamily="34" charset="0"/>
                        </a:rPr>
                        <a:t>Dedicated short bias</a:t>
                      </a:r>
                    </a:p>
                  </a:txBody>
                  <a:tcPr anchor="ctr"/>
                </a:tc>
                <a:tc>
                  <a:txBody>
                    <a:bodyPr/>
                    <a:lstStyle/>
                    <a:p>
                      <a:r>
                        <a:rPr lang="en-US" sz="1400" dirty="0">
                          <a:latin typeface="Verdana" pitchFamily="34" charset="0"/>
                          <a:ea typeface="Verdana" pitchFamily="34" charset="0"/>
                          <a:cs typeface="Verdana" pitchFamily="34" charset="0"/>
                        </a:rPr>
                        <a:t>Net short position, usually in equities, as opposed to</a:t>
                      </a:r>
                      <a:r>
                        <a:rPr lang="en-US" sz="1400" baseline="0" dirty="0">
                          <a:latin typeface="Verdana" pitchFamily="34" charset="0"/>
                          <a:ea typeface="Verdana" pitchFamily="34" charset="0"/>
                          <a:cs typeface="Verdana" pitchFamily="34" charset="0"/>
                        </a:rPr>
                        <a:t> pure short exposure.</a:t>
                      </a: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1"/>
                  </a:ext>
                </a:extLst>
              </a:tr>
              <a:tr h="563879">
                <a:tc>
                  <a:txBody>
                    <a:bodyPr/>
                    <a:lstStyle/>
                    <a:p>
                      <a:r>
                        <a:rPr lang="en-US" sz="1400" b="1" dirty="0">
                          <a:latin typeface="Verdana" pitchFamily="34" charset="0"/>
                          <a:ea typeface="Verdana" pitchFamily="34" charset="0"/>
                          <a:cs typeface="Verdana" pitchFamily="34" charset="0"/>
                        </a:rPr>
                        <a:t>Emerging markets</a:t>
                      </a:r>
                    </a:p>
                  </a:txBody>
                  <a:tcPr anchor="ctr"/>
                </a:tc>
                <a:tc>
                  <a:txBody>
                    <a:bodyPr/>
                    <a:lstStyle/>
                    <a:p>
                      <a:r>
                        <a:rPr lang="en-US" sz="1400" dirty="0">
                          <a:latin typeface="Verdana" pitchFamily="34" charset="0"/>
                          <a:ea typeface="Verdana" pitchFamily="34" charset="0"/>
                          <a:cs typeface="Verdana" pitchFamily="34" charset="0"/>
                        </a:rPr>
                        <a:t>Goal is to exploit market inefficiencies</a:t>
                      </a:r>
                      <a:r>
                        <a:rPr lang="en-US" sz="1400" baseline="0" dirty="0">
                          <a:latin typeface="Verdana" pitchFamily="34" charset="0"/>
                          <a:ea typeface="Verdana" pitchFamily="34" charset="0"/>
                          <a:cs typeface="Verdana" pitchFamily="34" charset="0"/>
                        </a:rPr>
                        <a:t> in emerging markets. Typically long-only because short-selling is not feasible in many of these markets.</a:t>
                      </a: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2"/>
                  </a:ext>
                </a:extLst>
              </a:tr>
              <a:tr h="914400">
                <a:tc>
                  <a:txBody>
                    <a:bodyPr/>
                    <a:lstStyle/>
                    <a:p>
                      <a:r>
                        <a:rPr lang="en-US" sz="1400" b="1" dirty="0">
                          <a:latin typeface="Verdana" pitchFamily="34" charset="0"/>
                          <a:ea typeface="Verdana" pitchFamily="34" charset="0"/>
                          <a:cs typeface="Verdana" pitchFamily="34" charset="0"/>
                        </a:rPr>
                        <a:t>Equity market</a:t>
                      </a:r>
                      <a:r>
                        <a:rPr lang="en-US" sz="1400" b="1" baseline="0" dirty="0">
                          <a:latin typeface="Verdana" pitchFamily="34" charset="0"/>
                          <a:ea typeface="Verdana" pitchFamily="34" charset="0"/>
                          <a:cs typeface="Verdana" pitchFamily="34" charset="0"/>
                        </a:rPr>
                        <a:t> neutral</a:t>
                      </a:r>
                      <a:endParaRPr lang="en-US" sz="1400" b="1" dirty="0">
                        <a:latin typeface="Verdana" pitchFamily="34" charset="0"/>
                        <a:ea typeface="Verdana" pitchFamily="34" charset="0"/>
                        <a:cs typeface="Verdana" pitchFamily="34" charset="0"/>
                      </a:endParaRPr>
                    </a:p>
                  </a:txBody>
                  <a:tcPr anchor="ctr"/>
                </a:tc>
                <a:tc>
                  <a:txBody>
                    <a:bodyPr/>
                    <a:lstStyle/>
                    <a:p>
                      <a:r>
                        <a:rPr lang="en-US" sz="1400" dirty="0">
                          <a:latin typeface="Verdana" pitchFamily="34" charset="0"/>
                          <a:ea typeface="Verdana" pitchFamily="34" charset="0"/>
                          <a:cs typeface="Verdana" pitchFamily="34" charset="0"/>
                        </a:rPr>
                        <a:t>Commonly</a:t>
                      </a:r>
                      <a:r>
                        <a:rPr lang="en-US" sz="1400" baseline="0" dirty="0">
                          <a:latin typeface="Verdana" pitchFamily="34" charset="0"/>
                          <a:ea typeface="Verdana" pitchFamily="34" charset="0"/>
                          <a:cs typeface="Verdana" pitchFamily="34" charset="0"/>
                        </a:rPr>
                        <a:t> uses long/short hedges. Typically controls for industry, sector, size, and other exposures, and establishes market-neutral positions designed to exploit some market inefficiency. Commonly involves leverage.</a:t>
                      </a: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3"/>
                  </a:ext>
                </a:extLst>
              </a:tr>
              <a:tr h="510596">
                <a:tc>
                  <a:txBody>
                    <a:bodyPr/>
                    <a:lstStyle/>
                    <a:p>
                      <a:r>
                        <a:rPr lang="en-US" sz="1400" b="1" dirty="0">
                          <a:latin typeface="Verdana" pitchFamily="34" charset="0"/>
                          <a:ea typeface="Verdana" pitchFamily="34" charset="0"/>
                          <a:cs typeface="Verdana" pitchFamily="34" charset="0"/>
                        </a:rPr>
                        <a:t>Event driven</a:t>
                      </a:r>
                    </a:p>
                  </a:txBody>
                  <a:tcPr anchor="ctr"/>
                </a:tc>
                <a:tc>
                  <a:txBody>
                    <a:bodyPr/>
                    <a:lstStyle/>
                    <a:p>
                      <a:r>
                        <a:rPr lang="en-US" sz="1400" dirty="0">
                          <a:latin typeface="Verdana" pitchFamily="34" charset="0"/>
                          <a:ea typeface="Verdana" pitchFamily="34" charset="0"/>
                          <a:cs typeface="Verdana" pitchFamily="34" charset="0"/>
                        </a:rPr>
                        <a:t>Attempts to</a:t>
                      </a:r>
                      <a:r>
                        <a:rPr lang="en-US" sz="1400" baseline="0" dirty="0">
                          <a:latin typeface="Verdana" pitchFamily="34" charset="0"/>
                          <a:ea typeface="Verdana" pitchFamily="34" charset="0"/>
                          <a:cs typeface="Verdana" pitchFamily="34" charset="0"/>
                        </a:rPr>
                        <a:t> profit from situations such as mergers, acquisitions, restructuring, bankruptcy, or reorganization.</a:t>
                      </a: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4"/>
                  </a:ext>
                </a:extLst>
              </a:tr>
              <a:tr h="931086">
                <a:tc>
                  <a:txBody>
                    <a:bodyPr/>
                    <a:lstStyle/>
                    <a:p>
                      <a:r>
                        <a:rPr lang="en-US" sz="1400" b="1" dirty="0">
                          <a:latin typeface="Verdana" pitchFamily="34" charset="0"/>
                          <a:ea typeface="Verdana" pitchFamily="34" charset="0"/>
                          <a:cs typeface="Verdana" pitchFamily="34" charset="0"/>
                        </a:rPr>
                        <a:t>Fixed-income</a:t>
                      </a:r>
                      <a:r>
                        <a:rPr lang="en-US" sz="1400" b="1" baseline="0" dirty="0">
                          <a:latin typeface="Verdana" pitchFamily="34" charset="0"/>
                          <a:ea typeface="Verdana" pitchFamily="34" charset="0"/>
                          <a:cs typeface="Verdana" pitchFamily="34" charset="0"/>
                        </a:rPr>
                        <a:t> arbitrage</a:t>
                      </a:r>
                      <a:endParaRPr lang="en-US" sz="1400" b="1" dirty="0">
                        <a:latin typeface="Verdana" pitchFamily="34" charset="0"/>
                        <a:ea typeface="Verdana" pitchFamily="34" charset="0"/>
                        <a:cs typeface="Verdana" pitchFamily="34" charset="0"/>
                      </a:endParaRPr>
                    </a:p>
                  </a:txBody>
                  <a:tcPr anchor="ctr"/>
                </a:tc>
                <a:tc>
                  <a:txBody>
                    <a:bodyPr/>
                    <a:lstStyle/>
                    <a:p>
                      <a:r>
                        <a:rPr lang="en-US" sz="1400" dirty="0">
                          <a:latin typeface="Verdana" pitchFamily="34" charset="0"/>
                          <a:ea typeface="Verdana" pitchFamily="34" charset="0"/>
                          <a:cs typeface="Verdana" pitchFamily="34" charset="0"/>
                        </a:rPr>
                        <a:t>Attempts to profit from</a:t>
                      </a:r>
                      <a:r>
                        <a:rPr lang="en-US" sz="1400" baseline="0" dirty="0">
                          <a:latin typeface="Verdana" pitchFamily="34" charset="0"/>
                          <a:ea typeface="Verdana" pitchFamily="34" charset="0"/>
                          <a:cs typeface="Verdana" pitchFamily="34" charset="0"/>
                        </a:rPr>
                        <a:t> price anomalies in related interest rate securities. Includes interest rate swap arbitrage, U.S. versus non-U.S. government bond arbitrage, yield-curve arbitrage, and mortgage-backed arbitrage.</a:t>
                      </a: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4550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152400"/>
            <a:ext cx="8763000" cy="1066800"/>
          </a:xfrm>
        </p:spPr>
        <p:txBody>
          <a:bodyPr>
            <a:noAutofit/>
          </a:bodyPr>
          <a:lstStyle/>
          <a:p>
            <a:r>
              <a:rPr lang="en-US" dirty="0"/>
              <a:t>Hedge Fund Styles (2 of 2)</a:t>
            </a:r>
          </a:p>
        </p:txBody>
      </p:sp>
      <p:graphicFrame>
        <p:nvGraphicFramePr>
          <p:cNvPr id="15" name="Table 14"/>
          <p:cNvGraphicFramePr>
            <a:graphicFrameLocks noGrp="1"/>
          </p:cNvGraphicFramePr>
          <p:nvPr>
            <p:extLst>
              <p:ext uri="{D42A27DB-BD31-4B8C-83A1-F6EECF244321}">
                <p14:modId xmlns:p14="http://schemas.microsoft.com/office/powerpoint/2010/main" val="1452245844"/>
              </p:ext>
            </p:extLst>
          </p:nvPr>
        </p:nvGraphicFramePr>
        <p:xfrm>
          <a:off x="533400" y="1832053"/>
          <a:ext cx="8229600" cy="3349547"/>
        </p:xfrm>
        <a:graphic>
          <a:graphicData uri="http://schemas.openxmlformats.org/drawingml/2006/table">
            <a:tbl>
              <a:tblPr firstRow="1" bandRow="1">
                <a:tableStyleId>{5940675A-B579-460E-94D1-54222C63F5DA}</a:tableStyleId>
              </a:tblPr>
              <a:tblGrid>
                <a:gridCol w="1597981">
                  <a:extLst>
                    <a:ext uri="{9D8B030D-6E8A-4147-A177-3AD203B41FA5}">
                      <a16:colId xmlns:a16="http://schemas.microsoft.com/office/drawing/2014/main" val="20000"/>
                    </a:ext>
                  </a:extLst>
                </a:gridCol>
                <a:gridCol w="6631619">
                  <a:extLst>
                    <a:ext uri="{9D8B030D-6E8A-4147-A177-3AD203B41FA5}">
                      <a16:colId xmlns:a16="http://schemas.microsoft.com/office/drawing/2014/main" val="20001"/>
                    </a:ext>
                  </a:extLst>
                </a:gridCol>
              </a:tblGrid>
              <a:tr h="609600">
                <a:tc>
                  <a:txBody>
                    <a:bodyPr/>
                    <a:lstStyle/>
                    <a:p>
                      <a:r>
                        <a:rPr lang="en-US" sz="1400" b="1" dirty="0">
                          <a:latin typeface="Verdana" pitchFamily="34" charset="0"/>
                          <a:ea typeface="Verdana" pitchFamily="34" charset="0"/>
                          <a:cs typeface="Verdana" pitchFamily="34" charset="0"/>
                        </a:rPr>
                        <a:t>Global macro</a:t>
                      </a:r>
                    </a:p>
                  </a:txBody>
                  <a:tcPr anchor="ctr"/>
                </a:tc>
                <a:tc>
                  <a:txBody>
                    <a:bodyPr/>
                    <a:lstStyle/>
                    <a:p>
                      <a:r>
                        <a:rPr lang="en-US" sz="1400" dirty="0">
                          <a:latin typeface="Verdana" pitchFamily="34" charset="0"/>
                          <a:ea typeface="Verdana" pitchFamily="34" charset="0"/>
                          <a:cs typeface="Verdana" pitchFamily="34" charset="0"/>
                        </a:rPr>
                        <a:t>Involves long and short positions in capital or derivative</a:t>
                      </a:r>
                      <a:r>
                        <a:rPr lang="en-US" sz="1400" baseline="0" dirty="0">
                          <a:latin typeface="Verdana" pitchFamily="34" charset="0"/>
                          <a:ea typeface="Verdana" pitchFamily="34" charset="0"/>
                          <a:cs typeface="Verdana" pitchFamily="34" charset="0"/>
                        </a:rPr>
                        <a:t> markets across the world. Portfolio positions reflect views on broad market conditions and major economic trends.</a:t>
                      </a: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0"/>
                  </a:ext>
                </a:extLst>
              </a:tr>
              <a:tr h="1097280">
                <a:tc>
                  <a:txBody>
                    <a:bodyPr/>
                    <a:lstStyle/>
                    <a:p>
                      <a:r>
                        <a:rPr lang="en-US" sz="1400" b="1" dirty="0">
                          <a:latin typeface="Verdana" pitchFamily="34" charset="0"/>
                          <a:ea typeface="Verdana" pitchFamily="34" charset="0"/>
                          <a:cs typeface="Verdana" pitchFamily="34" charset="0"/>
                        </a:rPr>
                        <a:t>Long/short equity hedge</a:t>
                      </a:r>
                    </a:p>
                  </a:txBody>
                  <a:tcPr anchor="ctr"/>
                </a:tc>
                <a:tc>
                  <a:txBody>
                    <a:bodyPr/>
                    <a:lstStyle/>
                    <a:p>
                      <a:r>
                        <a:rPr lang="en-US" sz="1400" dirty="0">
                          <a:latin typeface="Verdana" pitchFamily="34" charset="0"/>
                          <a:ea typeface="Verdana" pitchFamily="34" charset="0"/>
                          <a:cs typeface="Verdana" pitchFamily="34" charset="0"/>
                        </a:rPr>
                        <a:t>Equity-</a:t>
                      </a:r>
                      <a:r>
                        <a:rPr lang="en-US" sz="1400" baseline="0" dirty="0">
                          <a:latin typeface="Verdana" pitchFamily="34" charset="0"/>
                          <a:ea typeface="Verdana" pitchFamily="34" charset="0"/>
                          <a:cs typeface="Verdana" pitchFamily="34" charset="0"/>
                        </a:rPr>
                        <a:t> oriented positions on either side of the market (i.e., long or short), depending on outlook. Not meant to be market neutral. May establish a concentrated focus regionally (e.g., U.S. or Europe) or on a specific sector (e.g., tech  or health care stocks). Derivatives may be used to hedge positions.</a:t>
                      </a: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1"/>
                  </a:ext>
                </a:extLst>
              </a:tr>
              <a:tr h="624840">
                <a:tc>
                  <a:txBody>
                    <a:bodyPr/>
                    <a:lstStyle/>
                    <a:p>
                      <a:r>
                        <a:rPr lang="en-US" sz="1400" b="1" dirty="0">
                          <a:latin typeface="Verdana" pitchFamily="34" charset="0"/>
                          <a:ea typeface="Verdana" pitchFamily="34" charset="0"/>
                          <a:cs typeface="Verdana" pitchFamily="34" charset="0"/>
                        </a:rPr>
                        <a:t>Managed futures</a:t>
                      </a:r>
                    </a:p>
                  </a:txBody>
                  <a:tcPr anchor="ctr"/>
                </a:tc>
                <a:tc>
                  <a:txBody>
                    <a:bodyPr/>
                    <a:lstStyle/>
                    <a:p>
                      <a:r>
                        <a:rPr lang="en-US" sz="1400" dirty="0">
                          <a:latin typeface="Verdana" pitchFamily="34" charset="0"/>
                          <a:ea typeface="Verdana" pitchFamily="34" charset="0"/>
                          <a:cs typeface="Verdana" pitchFamily="34" charset="0"/>
                        </a:rPr>
                        <a:t>Uses financial</a:t>
                      </a:r>
                      <a:r>
                        <a:rPr lang="en-US" sz="1400" baseline="0" dirty="0">
                          <a:latin typeface="Verdana" pitchFamily="34" charset="0"/>
                          <a:ea typeface="Verdana" pitchFamily="34" charset="0"/>
                          <a:cs typeface="Verdana" pitchFamily="34" charset="0"/>
                        </a:rPr>
                        <a:t>, currency, or commodity futures. May make use of technical trading rules or a less structured judgmental approach.</a:t>
                      </a: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2"/>
                  </a:ext>
                </a:extLst>
              </a:tr>
              <a:tr h="316787">
                <a:tc>
                  <a:txBody>
                    <a:bodyPr/>
                    <a:lstStyle/>
                    <a:p>
                      <a:r>
                        <a:rPr lang="en-US" sz="1400" b="1" dirty="0">
                          <a:latin typeface="Verdana" pitchFamily="34" charset="0"/>
                          <a:ea typeface="Verdana" pitchFamily="34" charset="0"/>
                          <a:cs typeface="Verdana" pitchFamily="34" charset="0"/>
                        </a:rPr>
                        <a:t>Multistrategy</a:t>
                      </a:r>
                    </a:p>
                  </a:txBody>
                  <a:tcPr anchor="ctr"/>
                </a:tc>
                <a:tc>
                  <a:txBody>
                    <a:bodyPr/>
                    <a:lstStyle/>
                    <a:p>
                      <a:r>
                        <a:rPr lang="en-US" sz="1400" dirty="0">
                          <a:latin typeface="Verdana" pitchFamily="34" charset="0"/>
                          <a:ea typeface="Verdana" pitchFamily="34" charset="0"/>
                          <a:cs typeface="Verdana" pitchFamily="34" charset="0"/>
                        </a:rPr>
                        <a:t>Opportunistic choice</a:t>
                      </a:r>
                      <a:r>
                        <a:rPr lang="en-US" sz="1400" baseline="0" dirty="0">
                          <a:latin typeface="Verdana" pitchFamily="34" charset="0"/>
                          <a:ea typeface="Verdana" pitchFamily="34" charset="0"/>
                          <a:cs typeface="Verdana" pitchFamily="34" charset="0"/>
                        </a:rPr>
                        <a:t> of strategy depending on outlook.</a:t>
                      </a: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3"/>
                  </a:ext>
                </a:extLst>
              </a:tr>
              <a:tr h="369013">
                <a:tc>
                  <a:txBody>
                    <a:bodyPr/>
                    <a:lstStyle/>
                    <a:p>
                      <a:r>
                        <a:rPr lang="en-US" sz="1400" b="1" dirty="0">
                          <a:latin typeface="Verdana" pitchFamily="34" charset="0"/>
                          <a:ea typeface="Verdana" pitchFamily="34" charset="0"/>
                          <a:cs typeface="Verdana" pitchFamily="34" charset="0"/>
                        </a:rPr>
                        <a:t>Funds of funds</a:t>
                      </a:r>
                    </a:p>
                  </a:txBody>
                  <a:tcPr anchor="ctr"/>
                </a:tc>
                <a:tc>
                  <a:txBody>
                    <a:bodyPr/>
                    <a:lstStyle/>
                    <a:p>
                      <a:r>
                        <a:rPr lang="en-US" sz="1400" dirty="0">
                          <a:latin typeface="Verdana" pitchFamily="34" charset="0"/>
                          <a:ea typeface="Verdana" pitchFamily="34" charset="0"/>
                          <a:cs typeface="Verdana" pitchFamily="34" charset="0"/>
                        </a:rPr>
                        <a:t>Fund allocates</a:t>
                      </a:r>
                      <a:r>
                        <a:rPr lang="en-US" sz="1400" baseline="0" dirty="0">
                          <a:latin typeface="Verdana" pitchFamily="34" charset="0"/>
                          <a:ea typeface="Verdana" pitchFamily="34" charset="0"/>
                          <a:cs typeface="Verdana" pitchFamily="34" charset="0"/>
                        </a:rPr>
                        <a:t> its cash to several other hedge funds to be managed.</a:t>
                      </a:r>
                      <a:endParaRPr lang="en-US" sz="1400" dirty="0">
                        <a:latin typeface="Verdana" pitchFamily="34" charset="0"/>
                        <a:ea typeface="Verdana" pitchFamily="34" charset="0"/>
                        <a:cs typeface="Verdana" pitchFamily="34" charset="0"/>
                      </a:endParaRPr>
                    </a:p>
                  </a:txBody>
                  <a:tcPr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308587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835736" cy="838200"/>
          </a:xfrm>
        </p:spPr>
        <p:txBody>
          <a:bodyPr>
            <a:noAutofit/>
          </a:bodyPr>
          <a:lstStyle/>
          <a:p>
            <a:r>
              <a:rPr lang="en-US" dirty="0"/>
              <a:t>Portable Alpha (1 of 5)</a:t>
            </a:r>
          </a:p>
        </p:txBody>
      </p:sp>
      <p:sp>
        <p:nvSpPr>
          <p:cNvPr id="7" name="Content Placeholder 6"/>
          <p:cNvSpPr>
            <a:spLocks noGrp="1"/>
          </p:cNvSpPr>
          <p:nvPr>
            <p:ph sz="quarter" idx="10"/>
          </p:nvPr>
        </p:nvSpPr>
        <p:spPr>
          <a:xfrm>
            <a:off x="533400" y="1219200"/>
            <a:ext cx="8305800" cy="4419600"/>
          </a:xfrm>
        </p:spPr>
        <p:txBody>
          <a:bodyPr/>
          <a:lstStyle/>
          <a:p>
            <a:pPr marL="514350" indent="-514350">
              <a:buFont typeface="+mj-lt"/>
              <a:buAutoNum type="arabicPeriod"/>
            </a:pPr>
            <a:r>
              <a:rPr lang="en-US" dirty="0"/>
              <a:t>Invest wherever you can find alpha</a:t>
            </a:r>
          </a:p>
          <a:p>
            <a:pPr marL="514350" indent="-514350">
              <a:buFont typeface="+mj-lt"/>
              <a:buAutoNum type="arabicPeriod"/>
            </a:pPr>
            <a:r>
              <a:rPr lang="en-US" dirty="0"/>
              <a:t>Hedge systematic risk of the investment </a:t>
            </a:r>
            <a:r>
              <a:rPr lang="en-US" dirty="0">
                <a:sym typeface="Wingdings" panose="05000000000000000000" pitchFamily="2" charset="2"/>
              </a:rPr>
              <a:t> </a:t>
            </a:r>
            <a:r>
              <a:rPr lang="en-US" dirty="0"/>
              <a:t>isolates its alpha</a:t>
            </a:r>
          </a:p>
          <a:p>
            <a:pPr marL="514350" indent="-514350">
              <a:buFont typeface="+mj-lt"/>
              <a:buAutoNum type="arabicPeriod"/>
            </a:pPr>
            <a:r>
              <a:rPr lang="en-US" dirty="0"/>
              <a:t>Establish exposure to desired market sectors by using passive products such as indexed mutual funds, ETFs, or index futures</a:t>
            </a:r>
          </a:p>
          <a:p>
            <a:pPr lvl="1"/>
            <a:r>
              <a:rPr lang="en-US" i="1" dirty="0"/>
              <a:t>Transfer alpha</a:t>
            </a:r>
            <a:r>
              <a:rPr lang="en-US" dirty="0"/>
              <a:t> from the sector where you find it to the asset class in which you ultimately establish exposure</a:t>
            </a:r>
          </a:p>
        </p:txBody>
      </p:sp>
    </p:spTree>
    <p:extLst>
      <p:ext uri="{BB962C8B-B14F-4D97-AF65-F5344CB8AC3E}">
        <p14:creationId xmlns:p14="http://schemas.microsoft.com/office/powerpoint/2010/main" val="11389001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5864" y="152400"/>
            <a:ext cx="8835736" cy="990600"/>
          </a:xfrm>
        </p:spPr>
        <p:txBody>
          <a:bodyPr/>
          <a:lstStyle/>
          <a:p>
            <a:r>
              <a:rPr lang="en-US" dirty="0"/>
              <a:t>Portable Alpha (2 of 5)</a:t>
            </a:r>
          </a:p>
        </p:txBody>
      </p:sp>
      <p:sp>
        <p:nvSpPr>
          <p:cNvPr id="7" name="Content Placeholder 6"/>
          <p:cNvSpPr>
            <a:spLocks noGrp="1"/>
          </p:cNvSpPr>
          <p:nvPr>
            <p:ph sz="quarter" idx="10"/>
          </p:nvPr>
        </p:nvSpPr>
        <p:spPr>
          <a:xfrm>
            <a:off x="381000" y="1752600"/>
            <a:ext cx="8458200" cy="2819400"/>
          </a:xfrm>
        </p:spPr>
        <p:txBody>
          <a:bodyPr/>
          <a:lstStyle/>
          <a:p>
            <a:r>
              <a:rPr lang="en-US" dirty="0"/>
              <a:t>Pure Play Example</a:t>
            </a:r>
          </a:p>
          <a:p>
            <a:pPr lvl="1"/>
            <a:r>
              <a:rPr lang="en-US" dirty="0"/>
              <a:t>$2.1 million portfolio</a:t>
            </a:r>
          </a:p>
          <a:p>
            <a:pPr lvl="1"/>
            <a:r>
              <a:rPr lang="en-US" dirty="0"/>
              <a:t>You believe alpha &gt; 0 and that the market is about to fall, &lt; 0</a:t>
            </a:r>
          </a:p>
          <a:p>
            <a:pPr lvl="1"/>
            <a:r>
              <a:rPr lang="en-US" dirty="0"/>
              <a:t>So you establish a pure play on the mispricing</a:t>
            </a:r>
          </a:p>
          <a:p>
            <a:pPr lvl="1"/>
            <a:r>
              <a:rPr lang="en-US" dirty="0"/>
              <a:t>The return on your portfolio is</a:t>
            </a:r>
          </a:p>
        </p:txBody>
      </p:sp>
      <p:graphicFrame>
        <p:nvGraphicFramePr>
          <p:cNvPr id="11" name="Object 10"/>
          <p:cNvGraphicFramePr>
            <a:graphicFrameLocks noChangeAspect="1"/>
          </p:cNvGraphicFramePr>
          <p:nvPr>
            <p:extLst>
              <p:ext uri="{D42A27DB-BD31-4B8C-83A1-F6EECF244321}">
                <p14:modId xmlns:p14="http://schemas.microsoft.com/office/powerpoint/2010/main" val="3806083924"/>
              </p:ext>
            </p:extLst>
          </p:nvPr>
        </p:nvGraphicFramePr>
        <p:xfrm>
          <a:off x="752529" y="4648200"/>
          <a:ext cx="5343471" cy="570909"/>
        </p:xfrm>
        <a:graphic>
          <a:graphicData uri="http://schemas.openxmlformats.org/presentationml/2006/ole">
            <mc:AlternateContent xmlns:mc="http://schemas.openxmlformats.org/markup-compatibility/2006">
              <mc:Choice xmlns:v="urn:schemas-microsoft-com:vml" Requires="v">
                <p:oleObj spid="_x0000_s1151" name="Equation" r:id="rId3" imgW="2286000" imgH="241200" progId="Equation.3">
                  <p:embed/>
                </p:oleObj>
              </mc:Choice>
              <mc:Fallback>
                <p:oleObj name="Equation" r:id="rId3" imgW="2286000" imgH="241200" progId="Equation.3">
                  <p:embed/>
                  <p:pic>
                    <p:nvPicPr>
                      <p:cNvPr id="0" name="Picture 81"/>
                      <p:cNvPicPr>
                        <a:picLocks noChangeAspect="1" noChangeArrowheads="1"/>
                      </p:cNvPicPr>
                      <p:nvPr/>
                    </p:nvPicPr>
                    <p:blipFill>
                      <a:blip r:embed="rId4"/>
                      <a:srcRect/>
                      <a:stretch>
                        <a:fillRect/>
                      </a:stretch>
                    </p:blipFill>
                    <p:spPr bwMode="auto">
                      <a:xfrm>
                        <a:off x="752529" y="4648200"/>
                        <a:ext cx="5343471" cy="57090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9273297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1481</TotalTime>
  <Words>2097</Words>
  <Application>Microsoft Office PowerPoint</Application>
  <PresentationFormat>On-screen Show (4:3)</PresentationFormat>
  <Paragraphs>220</Paragraphs>
  <Slides>35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2" baseType="lpstr">
      <vt:lpstr>Arial</vt:lpstr>
      <vt:lpstr>Calibri</vt:lpstr>
      <vt:lpstr>Courier New</vt:lpstr>
      <vt:lpstr>Verdana</vt:lpstr>
      <vt:lpstr>Wingdings</vt:lpstr>
      <vt:lpstr>Office Theme</vt:lpstr>
      <vt:lpstr>Equation</vt:lpstr>
      <vt:lpstr>Chapter 26</vt:lpstr>
      <vt:lpstr>Chapter Overview</vt:lpstr>
      <vt:lpstr>Hedge Funds versus Mutual Funds</vt:lpstr>
      <vt:lpstr>Hedge Fund Strategies (1 of 2)</vt:lpstr>
      <vt:lpstr>Hedge Fund Strategies (2 of 2)</vt:lpstr>
      <vt:lpstr>Hedge Fund Styles (1 of 2)</vt:lpstr>
      <vt:lpstr>Hedge Fund Styles (2 of 2)</vt:lpstr>
      <vt:lpstr>Portable Alpha (1 of 5)</vt:lpstr>
      <vt:lpstr>Portable Alpha (2 of 5)</vt:lpstr>
      <vt:lpstr>Portable Alpha (3 of 5)</vt:lpstr>
      <vt:lpstr>Portable Alpha (4 of 5)</vt:lpstr>
      <vt:lpstr>Portable Alpha (5 of 5)</vt:lpstr>
      <vt:lpstr>Figure 26.1 A Pure Play</vt:lpstr>
      <vt:lpstr>Style Analysis for Hedge Funds</vt:lpstr>
      <vt:lpstr>Performance Measurement for Hedge Funds</vt:lpstr>
      <vt:lpstr>Liquidity and Hedge Fund Performance (1 of 2)</vt:lpstr>
      <vt:lpstr>Liquidity and Hedge Fund Performance (2 of 2)</vt:lpstr>
      <vt:lpstr>Hedge Funds with Higher  Serial Correlation in Returns</vt:lpstr>
      <vt:lpstr>Figure 26.3 Average Hedge Fund Returns as a Function of Liquidity Risk</vt:lpstr>
      <vt:lpstr>Hedge Fund Performance and  Survivorship Bias</vt:lpstr>
      <vt:lpstr>Hedge Fund Performance and Changing Factor Loadings</vt:lpstr>
      <vt:lpstr>Characteristic Line of a Perfect Market Timer</vt:lpstr>
      <vt:lpstr>Characteristic Lines of Stock Portfolio with Written Options (1 of 2)</vt:lpstr>
      <vt:lpstr>Characteristic Lines of Stock Portfolio with Written Options (2 of 2)</vt:lpstr>
      <vt:lpstr>Monthly Return on Hedge Fund Indexes versus Return on the S&amp;P 500 (1 of 2)</vt:lpstr>
      <vt:lpstr>Monthly Return on Hedge Fund Indexes versus Return on the S&amp;P 500 (2 of 2)</vt:lpstr>
      <vt:lpstr>Tail Events and Hedge Fund Performance</vt:lpstr>
      <vt:lpstr>Fee Structure in Hedge Funds</vt:lpstr>
      <vt:lpstr>Incentive Fees as a Call Option</vt:lpstr>
      <vt:lpstr>Fee Structure in Hedge Funds (1 of 3)</vt:lpstr>
      <vt:lpstr>Fee Structure in Hedge Funds (2 of 3)</vt:lpstr>
      <vt:lpstr>Fee Structure in Hedge Funds (3 of 3)</vt:lpstr>
      <vt:lpstr>Incentive Fees in Funds of Funds (1 of 2)</vt:lpstr>
      <vt:lpstr>Incentive Fees in Funds of Funds (2 of 2)</vt:lpstr>
      <vt:lpstr>End of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26 Hedge Funds</dc:title>
  <dc:creator>Bodie</dc:creator>
  <cp:lastModifiedBy>Malvine Litten</cp:lastModifiedBy>
  <cp:revision>268</cp:revision>
  <dcterms:created xsi:type="dcterms:W3CDTF">2017-03-16T02:07:36Z</dcterms:created>
  <dcterms:modified xsi:type="dcterms:W3CDTF">2017-08-01T16:07:50Z</dcterms:modified>
</cp:coreProperties>
</file>