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7" r:id="rId2"/>
    <p:sldId id="281" r:id="rId3"/>
    <p:sldId id="373" r:id="rId4"/>
    <p:sldId id="374" r:id="rId5"/>
    <p:sldId id="297" r:id="rId6"/>
    <p:sldId id="336" r:id="rId7"/>
    <p:sldId id="375" r:id="rId8"/>
    <p:sldId id="376" r:id="rId9"/>
    <p:sldId id="377" r:id="rId10"/>
    <p:sldId id="309" r:id="rId11"/>
    <p:sldId id="378" r:id="rId12"/>
    <p:sldId id="379" r:id="rId13"/>
    <p:sldId id="380" r:id="rId14"/>
    <p:sldId id="381" r:id="rId15"/>
    <p:sldId id="314" r:id="rId16"/>
    <p:sldId id="418" r:id="rId17"/>
    <p:sldId id="417" r:id="rId18"/>
    <p:sldId id="341" r:id="rId19"/>
    <p:sldId id="419" r:id="rId20"/>
    <p:sldId id="383" r:id="rId21"/>
    <p:sldId id="384" r:id="rId22"/>
    <p:sldId id="385" r:id="rId23"/>
    <p:sldId id="386" r:id="rId24"/>
    <p:sldId id="388" r:id="rId25"/>
    <p:sldId id="389" r:id="rId26"/>
    <p:sldId id="390" r:id="rId27"/>
    <p:sldId id="391" r:id="rId28"/>
    <p:sldId id="392" r:id="rId29"/>
    <p:sldId id="393" r:id="rId30"/>
    <p:sldId id="394" r:id="rId31"/>
    <p:sldId id="395" r:id="rId32"/>
    <p:sldId id="396" r:id="rId33"/>
    <p:sldId id="397" r:id="rId34"/>
    <p:sldId id="398" r:id="rId35"/>
    <p:sldId id="399" r:id="rId36"/>
    <p:sldId id="400" r:id="rId37"/>
    <p:sldId id="401" r:id="rId38"/>
    <p:sldId id="402" r:id="rId39"/>
    <p:sldId id="403" r:id="rId40"/>
    <p:sldId id="404" r:id="rId41"/>
    <p:sldId id="420" r:id="rId42"/>
    <p:sldId id="406" r:id="rId43"/>
    <p:sldId id="407" r:id="rId44"/>
    <p:sldId id="408" r:id="rId45"/>
    <p:sldId id="409" r:id="rId46"/>
    <p:sldId id="413" r:id="rId47"/>
    <p:sldId id="414" r:id="rId48"/>
    <p:sldId id="415" r:id="rId49"/>
    <p:sldId id="416" r:id="rId50"/>
    <p:sldId id="411" r:id="rId51"/>
    <p:sldId id="280"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9E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86692" autoAdjust="0"/>
  </p:normalViewPr>
  <p:slideViewPr>
    <p:cSldViewPr>
      <p:cViewPr varScale="1">
        <p:scale>
          <a:sx n="99" d="100"/>
          <a:sy n="99" d="100"/>
        </p:scale>
        <p:origin x="882" y="60"/>
      </p:cViewPr>
      <p:guideLst>
        <p:guide orient="horz" pos="2160"/>
        <p:guide pos="2880"/>
      </p:guideLst>
    </p:cSldViewPr>
  </p:slideViewPr>
  <p:outlineViewPr>
    <p:cViewPr>
      <p:scale>
        <a:sx n="33" d="100"/>
        <a:sy n="33" d="100"/>
      </p:scale>
      <p:origin x="0" y="14722"/>
    </p:cViewPr>
  </p:outlineViewPr>
  <p:notesTextViewPr>
    <p:cViewPr>
      <p:scale>
        <a:sx n="1" d="1"/>
        <a:sy n="1" d="1"/>
      </p:scale>
      <p:origin x="0" y="0"/>
    </p:cViewPr>
  </p:notesTextViewPr>
  <p:sorterViewPr>
    <p:cViewPr>
      <p:scale>
        <a:sx n="100" d="100"/>
        <a:sy n="100" d="100"/>
      </p:scale>
      <p:origin x="0" y="158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AA7179-6C33-4EE0-98F7-37B2BE7C7C11}" type="datetimeFigureOut">
              <a:rPr lang="en-US" smtClean="0"/>
              <a:pPr/>
              <a:t>8/1/2017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57E67B-A832-44C9-8242-702DE3640246}" type="slidenum">
              <a:rPr lang="en-US" smtClean="0"/>
              <a:pPr/>
              <a:t>‹#›</a:t>
            </a:fld>
            <a:endParaRPr lang="en-US"/>
          </a:p>
        </p:txBody>
      </p:sp>
    </p:spTree>
    <p:extLst>
      <p:ext uri="{BB962C8B-B14F-4D97-AF65-F5344CB8AC3E}">
        <p14:creationId xmlns:p14="http://schemas.microsoft.com/office/powerpoint/2010/main" val="1141429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15</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32</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35</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39</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40</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41</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42</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43</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45</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46</a:t>
            </a:fld>
            <a:endParaRPr lang="en-US"/>
          </a:p>
        </p:txBody>
      </p:sp>
    </p:spTree>
    <p:extLst>
      <p:ext uri="{BB962C8B-B14F-4D97-AF65-F5344CB8AC3E}">
        <p14:creationId xmlns:p14="http://schemas.microsoft.com/office/powerpoint/2010/main" val="41524706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50</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16</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18</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23</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25</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26</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27</a:t>
            </a:fld>
            <a:endParaRPr lang="en-US"/>
          </a:p>
        </p:txBody>
      </p:sp>
    </p:spTree>
    <p:extLst>
      <p:ext uri="{BB962C8B-B14F-4D97-AF65-F5344CB8AC3E}">
        <p14:creationId xmlns:p14="http://schemas.microsoft.com/office/powerpoint/2010/main" val="3898338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28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sz="2600" dirty="0"/>
          </a:p>
        </p:txBody>
      </p:sp>
      <p:sp>
        <p:nvSpPr>
          <p:cNvPr id="4" name="Slide Number Placeholder 3"/>
          <p:cNvSpPr>
            <a:spLocks noGrp="1"/>
          </p:cNvSpPr>
          <p:nvPr>
            <p:ph type="sldNum" sz="quarter" idx="10"/>
          </p:nvPr>
        </p:nvSpPr>
        <p:spPr/>
        <p:txBody>
          <a:bodyPr/>
          <a:lstStyle/>
          <a:p>
            <a:fld id="{D457E67B-A832-44C9-8242-702DE3640246}" type="slidenum">
              <a:rPr lang="en-US" smtClean="0"/>
              <a:pPr/>
              <a:t>31</a:t>
            </a:fld>
            <a:endParaRPr lang="en-US"/>
          </a:p>
        </p:txBody>
      </p:sp>
    </p:spTree>
    <p:extLst>
      <p:ext uri="{BB962C8B-B14F-4D97-AF65-F5344CB8AC3E}">
        <p14:creationId xmlns:p14="http://schemas.microsoft.com/office/powerpoint/2010/main" val="3898338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Content">
    <p:spTree>
      <p:nvGrpSpPr>
        <p:cNvPr id="1" name=""/>
        <p:cNvGrpSpPr/>
        <p:nvPr/>
      </p:nvGrpSpPr>
      <p:grpSpPr>
        <a:xfrm>
          <a:off x="0" y="0"/>
          <a:ext cx="0" cy="0"/>
          <a:chOff x="0" y="0"/>
          <a:chExt cx="0" cy="0"/>
        </a:xfrm>
      </p:grpSpPr>
      <p:sp>
        <p:nvSpPr>
          <p:cNvPr id="2" name="Title 1"/>
          <p:cNvSpPr>
            <a:spLocks noGrp="1"/>
          </p:cNvSpPr>
          <p:nvPr>
            <p:ph type="title"/>
          </p:nvPr>
        </p:nvSpPr>
        <p:spPr>
          <a:xfrm>
            <a:off x="155864" y="152400"/>
            <a:ext cx="8759536" cy="1143000"/>
          </a:xfrm>
        </p:spPr>
        <p:txBody>
          <a:bodyPr>
            <a:normAutofit/>
          </a:bodyPr>
          <a:lstStyle>
            <a:lvl1pPr>
              <a:defRPr sz="360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7" name="Content Placeholder 6"/>
          <p:cNvSpPr>
            <a:spLocks noGrp="1"/>
          </p:cNvSpPr>
          <p:nvPr>
            <p:ph sz="quarter" idx="10"/>
          </p:nvPr>
        </p:nvSpPr>
        <p:spPr>
          <a:xfrm>
            <a:off x="914400" y="1524000"/>
            <a:ext cx="7315200" cy="1143000"/>
          </a:xfrm>
        </p:spPr>
        <p:txBody>
          <a:bodyPr>
            <a:noAutofit/>
          </a:bodyPr>
          <a:lstStyle>
            <a:lvl1pPr>
              <a:defRPr sz="2600">
                <a:latin typeface="Verdana" panose="020B0604030504040204" pitchFamily="34" charset="0"/>
                <a:ea typeface="Verdana" panose="020B0604030504040204" pitchFamily="34" charset="0"/>
                <a:cs typeface="Verdana" panose="020B0604030504040204" pitchFamily="34" charset="0"/>
              </a:defRPr>
            </a:lvl1pPr>
            <a:lvl2pPr marL="806450" indent="-349250">
              <a:defRPr lang="en-US" sz="24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263650" indent="-349250">
              <a:buFont typeface="Wingdings" panose="05000000000000000000" pitchFamily="2" charset="2"/>
              <a:buChar char="§"/>
              <a:defRPr sz="2200">
                <a:latin typeface="Verdana" panose="020B0604030504040204" pitchFamily="34" charset="0"/>
                <a:ea typeface="Verdana" panose="020B0604030504040204" pitchFamily="34" charset="0"/>
                <a:cs typeface="Verdana" panose="020B0604030504040204" pitchFamily="34" charset="0"/>
              </a:defRPr>
            </a:lvl3pPr>
            <a:lvl4pPr marL="1720850" indent="-349250">
              <a:buFont typeface="Courier New" panose="02070309020205020404" pitchFamily="49" charset="0"/>
              <a:buChar char="o"/>
              <a:defRPr sz="2000">
                <a:latin typeface="Verdana" panose="020B0604030504040204" pitchFamily="34" charset="0"/>
                <a:ea typeface="Verdana" panose="020B0604030504040204" pitchFamily="34" charset="0"/>
                <a:cs typeface="Verdana" panose="020B0604030504040204" pitchFamily="34" charset="0"/>
              </a:defRPr>
            </a:lvl4pPr>
            <a:lvl5pPr marL="2178050" indent="-349250">
              <a:buFont typeface="Wingdings" panose="05000000000000000000" pitchFamily="2" charset="2"/>
              <a:buChar char="Ø"/>
              <a:defRPr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1"/>
          </p:nvPr>
        </p:nvSpPr>
        <p:spPr>
          <a:xfrm>
            <a:off x="914400" y="2971800"/>
            <a:ext cx="7315200" cy="1371600"/>
          </a:xfrm>
        </p:spPr>
        <p:txBody>
          <a:bodyPr vert="horz" lIns="91440" tIns="45720" rIns="91440" bIns="45720" rtlCol="0">
            <a:noAutofit/>
          </a:bodyPr>
          <a:lstStyle>
            <a:lvl1pPr>
              <a:defRPr lang="en-US" sz="2600" dirty="0" smtClean="0">
                <a:latin typeface="Verdana" panose="020B0604030504040204" pitchFamily="34" charset="0"/>
                <a:ea typeface="Verdana" panose="020B0604030504040204" pitchFamily="34" charset="0"/>
                <a:cs typeface="Verdana" panose="020B0604030504040204" pitchFamily="34" charset="0"/>
              </a:defRPr>
            </a:lvl1pPr>
            <a:lvl2pPr>
              <a:defRPr lang="en-US" sz="2400" dirty="0" smtClean="0">
                <a:latin typeface="Verdana" panose="020B0604030504040204" pitchFamily="34" charset="0"/>
                <a:ea typeface="Verdana" panose="020B0604030504040204" pitchFamily="34" charset="0"/>
                <a:cs typeface="Verdana" panose="020B0604030504040204" pitchFamily="34" charset="0"/>
              </a:defRPr>
            </a:lvl2pPr>
            <a:lvl3pPr>
              <a:defRPr lang="en-US" sz="2200" dirty="0" smtClean="0">
                <a:latin typeface="Verdana" panose="020B0604030504040204" pitchFamily="34" charset="0"/>
                <a:ea typeface="Verdana" panose="020B0604030504040204" pitchFamily="34" charset="0"/>
                <a:cs typeface="Verdana" panose="020B0604030504040204" pitchFamily="34" charset="0"/>
              </a:defRPr>
            </a:lvl3pPr>
            <a:lvl4pPr>
              <a:defRPr lang="en-US" dirty="0" smtClean="0">
                <a:latin typeface="Verdana" panose="020B0604030504040204" pitchFamily="34" charset="0"/>
                <a:ea typeface="Verdana" panose="020B0604030504040204" pitchFamily="34" charset="0"/>
                <a:cs typeface="Verdana" panose="020B0604030504040204" pitchFamily="34" charset="0"/>
              </a:defRPr>
            </a:lvl4pPr>
            <a:lvl5pPr>
              <a:defRPr lang="en-US" sz="1800" dirty="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
        <p:nvSpPr>
          <p:cNvPr id="10" name="Slide Number Placeholder 5"/>
          <p:cNvSpPr txBox="1">
            <a:spLocks/>
          </p:cNvSpPr>
          <p:nvPr userDrawn="1"/>
        </p:nvSpPr>
        <p:spPr>
          <a:xfrm>
            <a:off x="8229600" y="6400800"/>
            <a:ext cx="914400" cy="457200"/>
          </a:xfrm>
          <a:prstGeom prst="rect">
            <a:avLst/>
          </a:prstGeom>
        </p:spPr>
        <p:txBody>
          <a:bodyPr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24-</a:t>
            </a:r>
            <a:fld id="{6F94BB01-2447-4377-8194-F82F4D072C18}" type="slidenum">
              <a:rPr lang="en-US" sz="1200" smtClean="0">
                <a:solidFill>
                  <a:prstClr val="black"/>
                </a:solidFill>
                <a:latin typeface="Verdana" panose="020B0604030504040204" pitchFamily="34" charset="0"/>
                <a:ea typeface="Verdana" panose="020B0604030504040204" pitchFamily="34" charset="0"/>
                <a:cs typeface="Verdana" panose="020B0604030504040204" pitchFamily="34" charset="0"/>
              </a:rPr>
              <a:pPr algn="ctr">
                <a:defRPr/>
              </a:pPr>
              <a:t>‹#›</a:t>
            </a:fld>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Text Placeholder 3"/>
          <p:cNvSpPr txBox="1">
            <a:spLocks/>
          </p:cNvSpPr>
          <p:nvPr userDrawn="1"/>
        </p:nvSpPr>
        <p:spPr>
          <a:xfrm>
            <a:off x="863600" y="6400800"/>
            <a:ext cx="7404100" cy="4572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dirty="0">
                <a:solidFill>
                  <a:prstClr val="black"/>
                </a:solidFill>
              </a:rPr>
              <a:t>© McGraw-Hill Education.</a:t>
            </a:r>
          </a:p>
        </p:txBody>
      </p:sp>
      <p:sp>
        <p:nvSpPr>
          <p:cNvPr id="13" name="Content Placeholder 12"/>
          <p:cNvSpPr>
            <a:spLocks noGrp="1"/>
          </p:cNvSpPr>
          <p:nvPr>
            <p:ph sz="quarter" idx="12"/>
          </p:nvPr>
        </p:nvSpPr>
        <p:spPr>
          <a:xfrm>
            <a:off x="863600" y="4648200"/>
            <a:ext cx="7404100" cy="838200"/>
          </a:xfrm>
        </p:spPr>
        <p:txBody>
          <a:bodyPr vert="horz" lIns="91440" tIns="45720" rIns="91440" bIns="45720" rtlCol="0">
            <a:noAutofit/>
          </a:bodyPr>
          <a:lstStyle>
            <a:lvl1pPr>
              <a:defRPr lang="en-US" sz="2600" smtClean="0">
                <a:latin typeface="Verdana" panose="020B0604030504040204" pitchFamily="34" charset="0"/>
                <a:ea typeface="Verdana" panose="020B0604030504040204" pitchFamily="34" charset="0"/>
                <a:cs typeface="Verdana" panose="020B0604030504040204" pitchFamily="34" charset="0"/>
              </a:defRPr>
            </a:lvl1pPr>
            <a:lvl2pPr>
              <a:defRPr lang="en-US" sz="2400" smtClean="0">
                <a:latin typeface="Verdana" panose="020B0604030504040204" pitchFamily="34" charset="0"/>
                <a:ea typeface="Verdana" panose="020B0604030504040204" pitchFamily="34" charset="0"/>
                <a:cs typeface="Verdana" panose="020B0604030504040204" pitchFamily="34" charset="0"/>
              </a:defRPr>
            </a:lvl2pPr>
            <a:lvl3pPr>
              <a:defRPr lang="en-US" sz="2200" smtClean="0">
                <a:latin typeface="Verdana" panose="020B0604030504040204" pitchFamily="34" charset="0"/>
                <a:ea typeface="Verdana" panose="020B0604030504040204" pitchFamily="34" charset="0"/>
                <a:cs typeface="Verdana" panose="020B0604030504040204" pitchFamily="34" charset="0"/>
              </a:defRPr>
            </a:lvl3pPr>
            <a:lvl4pPr>
              <a:defRPr lang="en-US" smtClean="0">
                <a:latin typeface="Verdana" panose="020B0604030504040204" pitchFamily="34" charset="0"/>
                <a:ea typeface="Verdana" panose="020B0604030504040204" pitchFamily="34" charset="0"/>
                <a:cs typeface="Verdana" panose="020B0604030504040204" pitchFamily="34" charset="0"/>
              </a:defRPr>
            </a:lvl4pPr>
            <a:lvl5pPr>
              <a:defRPr lang="en-US"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
        <p:nvSpPr>
          <p:cNvPr id="12"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14" name="Text Placeholder 3"/>
          <p:cNvSpPr txBox="1">
            <a:spLocks/>
          </p:cNvSpPr>
          <p:nvPr userDrawn="1"/>
        </p:nvSpPr>
        <p:spPr>
          <a:xfrm>
            <a:off x="4094923" y="5943600"/>
            <a:ext cx="5049078" cy="3810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ct val="50000"/>
              </a:spcBef>
            </a:pPr>
            <a:r>
              <a:rPr lang="en-US" sz="1600" b="1" dirty="0">
                <a:solidFill>
                  <a:schemeClr val="bg1"/>
                </a:solidFill>
                <a:latin typeface="Verdana" panose="020B0604030504040204" pitchFamily="34" charset="0"/>
                <a:ea typeface="Verdana" panose="020B0604030504040204" pitchFamily="34" charset="0"/>
                <a:cs typeface="Verdana" panose="020B0604030504040204" pitchFamily="34" charset="0"/>
              </a:rPr>
              <a:t>INVESTMENTS | BODIE, KANE, MARCUS</a:t>
            </a:r>
          </a:p>
        </p:txBody>
      </p:sp>
    </p:spTree>
    <p:extLst>
      <p:ext uri="{BB962C8B-B14F-4D97-AF65-F5344CB8AC3E}">
        <p14:creationId xmlns:p14="http://schemas.microsoft.com/office/powerpoint/2010/main" val="4203928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igure + Caption">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914400" y="1524000"/>
            <a:ext cx="7315200" cy="1143000"/>
          </a:xfrm>
        </p:spPr>
        <p:txBody>
          <a:bodyPr>
            <a:noAutofit/>
          </a:bodyPr>
          <a:lstStyle>
            <a:lvl1pPr>
              <a:defRPr sz="2600">
                <a:latin typeface="Verdana" panose="020B0604030504040204" pitchFamily="34" charset="0"/>
                <a:ea typeface="Verdana" panose="020B0604030504040204" pitchFamily="34" charset="0"/>
                <a:cs typeface="Verdana" panose="020B0604030504040204" pitchFamily="34" charset="0"/>
              </a:defRPr>
            </a:lvl1pPr>
            <a:lvl2pPr marL="806450" indent="-349250">
              <a:defRPr sz="2400">
                <a:latin typeface="Verdana" panose="020B0604030504040204" pitchFamily="34" charset="0"/>
                <a:ea typeface="Verdana" panose="020B0604030504040204" pitchFamily="34" charset="0"/>
                <a:cs typeface="Verdana" panose="020B0604030504040204" pitchFamily="34" charset="0"/>
              </a:defRPr>
            </a:lvl2pPr>
            <a:lvl3pPr marL="1263650" indent="-349250">
              <a:buFont typeface="Wingdings" panose="05000000000000000000" pitchFamily="2" charset="2"/>
              <a:buChar char="§"/>
              <a:defRPr sz="2200">
                <a:latin typeface="Verdana" panose="020B0604030504040204" pitchFamily="34" charset="0"/>
                <a:ea typeface="Verdana" panose="020B0604030504040204" pitchFamily="34" charset="0"/>
                <a:cs typeface="Verdana" panose="020B0604030504040204" pitchFamily="34" charset="0"/>
              </a:defRPr>
            </a:lvl3pPr>
            <a:lvl4pPr marL="1720850" indent="-349250">
              <a:buFont typeface="Courier New" panose="02070309020205020404" pitchFamily="49" charset="0"/>
              <a:buChar char="o"/>
              <a:defRPr sz="2000">
                <a:latin typeface="Verdana" panose="020B0604030504040204" pitchFamily="34" charset="0"/>
                <a:ea typeface="Verdana" panose="020B0604030504040204" pitchFamily="34" charset="0"/>
                <a:cs typeface="Verdana" panose="020B0604030504040204" pitchFamily="34" charset="0"/>
              </a:defRPr>
            </a:lvl4pPr>
            <a:lvl5pPr marL="2178050" indent="-349250">
              <a:buFont typeface="Wingdings" panose="05000000000000000000" pitchFamily="2" charset="2"/>
              <a:buChar char="Ø"/>
              <a:defRPr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p:cNvSpPr txBox="1">
            <a:spLocks/>
          </p:cNvSpPr>
          <p:nvPr userDrawn="1"/>
        </p:nvSpPr>
        <p:spPr>
          <a:xfrm>
            <a:off x="8229600" y="6400800"/>
            <a:ext cx="914400" cy="457200"/>
          </a:xfrm>
          <a:prstGeom prst="rect">
            <a:avLst/>
          </a:prstGeom>
        </p:spPr>
        <p:txBody>
          <a:bodyPr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24-</a:t>
            </a:r>
            <a:fld id="{6F94BB01-2447-4377-8194-F82F4D072C18}" type="slidenum">
              <a:rPr lang="en-US" sz="1200" smtClean="0">
                <a:solidFill>
                  <a:prstClr val="black"/>
                </a:solidFill>
                <a:latin typeface="Verdana" panose="020B0604030504040204" pitchFamily="34" charset="0"/>
                <a:ea typeface="Verdana" panose="020B0604030504040204" pitchFamily="34" charset="0"/>
                <a:cs typeface="Verdana" panose="020B0604030504040204" pitchFamily="34" charset="0"/>
              </a:rPr>
              <a:pPr algn="ctr">
                <a:defRPr/>
              </a:pPr>
              <a:t>‹#›</a:t>
            </a:fld>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Text Placeholder 3"/>
          <p:cNvSpPr txBox="1">
            <a:spLocks/>
          </p:cNvSpPr>
          <p:nvPr userDrawn="1"/>
        </p:nvSpPr>
        <p:spPr>
          <a:xfrm>
            <a:off x="863600" y="6400800"/>
            <a:ext cx="7404100" cy="4572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dirty="0">
                <a:solidFill>
                  <a:prstClr val="black"/>
                </a:solidFill>
              </a:rPr>
              <a:t>© McGraw-Hill Education.</a:t>
            </a:r>
          </a:p>
        </p:txBody>
      </p:sp>
      <p:sp>
        <p:nvSpPr>
          <p:cNvPr id="9" name="Title 1"/>
          <p:cNvSpPr>
            <a:spLocks noGrp="1"/>
          </p:cNvSpPr>
          <p:nvPr>
            <p:ph type="title"/>
          </p:nvPr>
        </p:nvSpPr>
        <p:spPr>
          <a:xfrm>
            <a:off x="155864" y="152400"/>
            <a:ext cx="8759536" cy="1143000"/>
          </a:xfrm>
        </p:spPr>
        <p:txBody>
          <a:bodyPr>
            <a:normAutofit/>
          </a:bodyPr>
          <a:lstStyle>
            <a:lvl1pPr>
              <a:defRPr sz="360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3" name="Content Placeholder 12"/>
          <p:cNvSpPr>
            <a:spLocks noGrp="1"/>
          </p:cNvSpPr>
          <p:nvPr>
            <p:ph sz="quarter" idx="12"/>
          </p:nvPr>
        </p:nvSpPr>
        <p:spPr>
          <a:xfrm>
            <a:off x="863600" y="4648200"/>
            <a:ext cx="7404100" cy="990600"/>
          </a:xfrm>
        </p:spPr>
        <p:txBody>
          <a:bodyPr vert="horz" lIns="91440" tIns="45720" rIns="91440" bIns="45720" rtlCol="0">
            <a:noAutofit/>
          </a:bodyPr>
          <a:lstStyle>
            <a:lvl1pPr>
              <a:defRPr lang="en-US" sz="2600" smtClean="0">
                <a:latin typeface="Verdana" panose="020B0604030504040204" pitchFamily="34" charset="0"/>
                <a:ea typeface="Verdana" panose="020B0604030504040204" pitchFamily="34" charset="0"/>
                <a:cs typeface="Verdana" panose="020B0604030504040204" pitchFamily="34" charset="0"/>
              </a:defRPr>
            </a:lvl1pPr>
            <a:lvl2pPr>
              <a:defRPr lang="en-US" sz="2400" smtClean="0">
                <a:latin typeface="Verdana" panose="020B0604030504040204" pitchFamily="34" charset="0"/>
                <a:ea typeface="Verdana" panose="020B0604030504040204" pitchFamily="34" charset="0"/>
                <a:cs typeface="Verdana" panose="020B0604030504040204" pitchFamily="34" charset="0"/>
              </a:defRPr>
            </a:lvl2pPr>
            <a:lvl3pPr>
              <a:defRPr lang="en-US" sz="2200" smtClean="0">
                <a:latin typeface="Verdana" panose="020B0604030504040204" pitchFamily="34" charset="0"/>
                <a:ea typeface="Verdana" panose="020B0604030504040204" pitchFamily="34" charset="0"/>
                <a:cs typeface="Verdana" panose="020B0604030504040204" pitchFamily="34" charset="0"/>
              </a:defRPr>
            </a:lvl3pPr>
            <a:lvl4pPr>
              <a:defRPr lang="en-US" smtClean="0">
                <a:latin typeface="Verdana" panose="020B0604030504040204" pitchFamily="34" charset="0"/>
                <a:ea typeface="Verdana" panose="020B0604030504040204" pitchFamily="34" charset="0"/>
                <a:cs typeface="Verdana" panose="020B0604030504040204" pitchFamily="34" charset="0"/>
              </a:defRPr>
            </a:lvl4pPr>
            <a:lvl5pPr>
              <a:defRPr lang="en-US"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
        <p:nvSpPr>
          <p:cNvPr id="14" name="Picture Placeholder 7"/>
          <p:cNvSpPr>
            <a:spLocks noGrp="1"/>
          </p:cNvSpPr>
          <p:nvPr>
            <p:ph type="pic" sz="quarter" idx="13"/>
          </p:nvPr>
        </p:nvSpPr>
        <p:spPr>
          <a:xfrm>
            <a:off x="863600" y="2971800"/>
            <a:ext cx="2413000" cy="1371600"/>
          </a:xfrm>
        </p:spPr>
        <p:txBody>
          <a:bodyPr/>
          <a:lstStyle/>
          <a:p>
            <a:endParaRPr lang="en-US"/>
          </a:p>
        </p:txBody>
      </p:sp>
      <p:sp>
        <p:nvSpPr>
          <p:cNvPr id="15" name="Picture Placeholder 13"/>
          <p:cNvSpPr>
            <a:spLocks noGrp="1"/>
          </p:cNvSpPr>
          <p:nvPr>
            <p:ph type="pic" sz="quarter" idx="14"/>
          </p:nvPr>
        </p:nvSpPr>
        <p:spPr>
          <a:xfrm>
            <a:off x="5562600" y="2971800"/>
            <a:ext cx="2438400" cy="1371600"/>
          </a:xfrm>
        </p:spPr>
        <p:txBody>
          <a:bodyPr/>
          <a:lstStyle/>
          <a:p>
            <a:endParaRPr lang="en-US"/>
          </a:p>
        </p:txBody>
      </p:sp>
      <p:sp>
        <p:nvSpPr>
          <p:cNvPr id="12"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16" name="Text Placeholder 3"/>
          <p:cNvSpPr txBox="1">
            <a:spLocks/>
          </p:cNvSpPr>
          <p:nvPr userDrawn="1"/>
        </p:nvSpPr>
        <p:spPr>
          <a:xfrm>
            <a:off x="4095575" y="5943600"/>
            <a:ext cx="5048425" cy="3810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ct val="50000"/>
              </a:spcBef>
            </a:pPr>
            <a:r>
              <a:rPr lang="en-US" sz="1600" b="1" dirty="0">
                <a:solidFill>
                  <a:schemeClr val="bg1"/>
                </a:solidFill>
                <a:latin typeface="Verdana" panose="020B0604030504040204" pitchFamily="34" charset="0"/>
                <a:ea typeface="Verdana" panose="020B0604030504040204" pitchFamily="34" charset="0"/>
                <a:cs typeface="Verdana" panose="020B0604030504040204" pitchFamily="34" charset="0"/>
              </a:rPr>
              <a:t>INVESTMENTS | BODIE, KANE, MARCUS</a:t>
            </a:r>
          </a:p>
        </p:txBody>
      </p:sp>
      <p:sp>
        <p:nvSpPr>
          <p:cNvPr id="3" name="Content Placeholder 2"/>
          <p:cNvSpPr>
            <a:spLocks noGrp="1"/>
          </p:cNvSpPr>
          <p:nvPr>
            <p:ph sz="quarter" idx="15"/>
          </p:nvPr>
        </p:nvSpPr>
        <p:spPr>
          <a:xfrm>
            <a:off x="8229600" y="2743200"/>
            <a:ext cx="685800" cy="1219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69403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1219199"/>
            <a:ext cx="9144000" cy="1524000"/>
          </a:xfrm>
          <a:prstGeom prst="rect">
            <a:avLst/>
          </a:prstGeom>
          <a:solidFill>
            <a:schemeClr val="tx2">
              <a:lumMod val="75000"/>
            </a:schemeClr>
          </a:solidFill>
          <a:ln w="9525">
            <a:solidFill>
              <a:schemeClr val="tx2"/>
            </a:solidFill>
            <a:miter lim="800000"/>
            <a:headEnd/>
            <a:tailEnd/>
          </a:ln>
          <a:effectLst/>
        </p:spPr>
        <p:txBody>
          <a:bodyPr wrap="none" anchor="ctr"/>
          <a:lstStyle/>
          <a:p>
            <a:endParaRPr lang="en-US" dirty="0"/>
          </a:p>
        </p:txBody>
      </p:sp>
      <p:sp>
        <p:nvSpPr>
          <p:cNvPr id="5"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2" name="Title 1"/>
          <p:cNvSpPr>
            <a:spLocks noGrp="1"/>
          </p:cNvSpPr>
          <p:nvPr>
            <p:ph type="ctrTitle"/>
          </p:nvPr>
        </p:nvSpPr>
        <p:spPr>
          <a:xfrm>
            <a:off x="914400" y="1447800"/>
            <a:ext cx="7315200" cy="990600"/>
          </a:xfrm>
        </p:spPr>
        <p:txBody>
          <a:bodyPr>
            <a:noAutofit/>
          </a:bodyPr>
          <a:lstStyle>
            <a:lvl1pPr>
              <a:defRPr sz="4400" b="1">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914400" y="3124200"/>
            <a:ext cx="7315200" cy="1905000"/>
          </a:xfrm>
        </p:spPr>
        <p:txBody>
          <a:bodyPr anchor="ctr"/>
          <a:lstStyle>
            <a:lvl1pPr marL="0" indent="0" algn="ctr">
              <a:buNone/>
              <a:defRPr sz="4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Text Placeholder 5"/>
          <p:cNvSpPr>
            <a:spLocks noGrp="1"/>
          </p:cNvSpPr>
          <p:nvPr>
            <p:ph type="body" sz="quarter" idx="12"/>
          </p:nvPr>
        </p:nvSpPr>
        <p:spPr>
          <a:xfrm>
            <a:off x="4114800" y="5916613"/>
            <a:ext cx="5029200" cy="4079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6"/>
          <p:cNvSpPr>
            <a:spLocks noGrp="1"/>
          </p:cNvSpPr>
          <p:nvPr>
            <p:ph type="body" sz="quarter" idx="11"/>
          </p:nvPr>
        </p:nvSpPr>
        <p:spPr>
          <a:xfrm>
            <a:off x="0" y="6629400"/>
            <a:ext cx="9144000" cy="22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20157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_Slide">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2971800"/>
            <a:ext cx="7315200" cy="990600"/>
          </a:xfrm>
        </p:spPr>
        <p:txBody>
          <a:bodyPr>
            <a:normAutofit/>
          </a:bodyPr>
          <a:lstStyle>
            <a:lvl1pPr>
              <a:defRPr sz="4000" b="0"/>
            </a:lvl1pPr>
          </a:lstStyle>
          <a:p>
            <a:r>
              <a:rPr lang="en-US" dirty="0"/>
              <a:t>Click to edit Master title style</a:t>
            </a:r>
          </a:p>
        </p:txBody>
      </p:sp>
      <p:sp>
        <p:nvSpPr>
          <p:cNvPr id="6" name="Text Placeholder 3"/>
          <p:cNvSpPr txBox="1">
            <a:spLocks/>
          </p:cNvSpPr>
          <p:nvPr userDrawn="1"/>
        </p:nvSpPr>
        <p:spPr>
          <a:xfrm>
            <a:off x="0" y="6400800"/>
            <a:ext cx="8280400" cy="4572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dirty="0">
                <a:solidFill>
                  <a:prstClr val="black"/>
                </a:solidFill>
              </a:rPr>
              <a:t>© McGraw-Hill Education. All rights reserved. Authorized only for instructor use in the classroom. No reproduction or further distribution permitted without the prior written consent of McGraw-Hill Education.</a:t>
            </a:r>
          </a:p>
        </p:txBody>
      </p:sp>
      <p:sp>
        <p:nvSpPr>
          <p:cNvPr id="4" name="Slide Number Placeholder 5"/>
          <p:cNvSpPr txBox="1">
            <a:spLocks/>
          </p:cNvSpPr>
          <p:nvPr userDrawn="1"/>
        </p:nvSpPr>
        <p:spPr>
          <a:xfrm>
            <a:off x="8229600" y="6400800"/>
            <a:ext cx="914400" cy="457200"/>
          </a:xfrm>
          <a:prstGeom prst="rect">
            <a:avLst/>
          </a:prstGeom>
        </p:spPr>
        <p:txBody>
          <a:bodyPr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24-</a:t>
            </a:r>
            <a:fld id="{6F94BB01-2447-4377-8194-F82F4D072C18}" type="slidenum">
              <a:rPr lang="en-US" sz="1200" smtClean="0">
                <a:solidFill>
                  <a:prstClr val="black"/>
                </a:solidFill>
                <a:latin typeface="Verdana" panose="020B0604030504040204" pitchFamily="34" charset="0"/>
                <a:ea typeface="Verdana" panose="020B0604030504040204" pitchFamily="34" charset="0"/>
                <a:cs typeface="Verdana" panose="020B0604030504040204" pitchFamily="34" charset="0"/>
              </a:rPr>
              <a:pPr algn="ctr">
                <a:defRPr/>
              </a:pPr>
              <a:t>‹#›</a:t>
            </a:fld>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7" name="Text Placeholder 3"/>
          <p:cNvSpPr txBox="1">
            <a:spLocks/>
          </p:cNvSpPr>
          <p:nvPr userDrawn="1"/>
        </p:nvSpPr>
        <p:spPr>
          <a:xfrm>
            <a:off x="4095575" y="5943600"/>
            <a:ext cx="5048425" cy="3810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ct val="50000"/>
              </a:spcBef>
            </a:pPr>
            <a:r>
              <a:rPr lang="en-US" sz="1600" b="1" dirty="0">
                <a:solidFill>
                  <a:schemeClr val="bg1"/>
                </a:solidFill>
                <a:latin typeface="Verdana" panose="020B0604030504040204" pitchFamily="34" charset="0"/>
                <a:ea typeface="Verdana" panose="020B0604030504040204" pitchFamily="34" charset="0"/>
                <a:cs typeface="Verdana" panose="020B0604030504040204" pitchFamily="34" charset="0"/>
              </a:rPr>
              <a:t>INVESTMENTS | BODIE, KANE, MARCUS</a:t>
            </a:r>
          </a:p>
        </p:txBody>
      </p:sp>
    </p:spTree>
    <p:extLst>
      <p:ext uri="{BB962C8B-B14F-4D97-AF65-F5344CB8AC3E}">
        <p14:creationId xmlns:p14="http://schemas.microsoft.com/office/powerpoint/2010/main" val="25596082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Autofit/>
          </a:body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Tree>
    <p:extLst>
      <p:ext uri="{BB962C8B-B14F-4D97-AF65-F5344CB8AC3E}">
        <p14:creationId xmlns:p14="http://schemas.microsoft.com/office/powerpoint/2010/main" val="1910662630"/>
      </p:ext>
    </p:extLst>
  </p:cSld>
  <p:clrMap bg1="lt1" tx1="dk1" bg2="lt2" tx2="dk2" accent1="accent1" accent2="accent2" accent3="accent3" accent4="accent4" accent5="accent5" accent6="accent6" hlink="hlink" folHlink="folHlink"/>
  <p:sldLayoutIdLst>
    <p:sldLayoutId id="2147483650" r:id="rId1"/>
    <p:sldLayoutId id="2147483654" r:id="rId2"/>
    <p:sldLayoutId id="2147483659" r:id="rId3"/>
    <p:sldLayoutId id="2147483660" r:id="rId4"/>
  </p:sldLayoutIdLst>
  <p:txStyles>
    <p:titleStyle>
      <a:lvl1pPr algn="ctr" defTabSz="914400" rtl="0" eaLnBrk="1" latinLnBrk="0" hangingPunct="1">
        <a:spcBef>
          <a:spcPct val="0"/>
        </a:spcBef>
        <a:buNone/>
        <a:defRPr sz="36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Clr>
          <a:schemeClr val="tx1"/>
        </a:buClr>
        <a:buFont typeface="Arial" panose="020B0604020202020204" pitchFamily="34" charset="0"/>
        <a:buChar char="•"/>
        <a:defRPr lang="en-US" sz="26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Clr>
          <a:schemeClr val="tx1"/>
        </a:buClr>
        <a:buFont typeface="Arial" panose="020B0604020202020204" pitchFamily="34" charset="0"/>
        <a:buChar char="–"/>
        <a:defRPr lang="en-US" sz="24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Clr>
          <a:schemeClr val="tx1"/>
        </a:buClr>
        <a:buFont typeface="Arial" panose="020B0604020202020204" pitchFamily="34" charset="0"/>
        <a:buChar char="•"/>
        <a:defRPr lang="en-US" sz="22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Clr>
          <a:schemeClr val="tx1"/>
        </a:buClr>
        <a:buFont typeface="Arial" panose="020B0604020202020204" pitchFamily="34" charset="0"/>
        <a:buChar char="–"/>
        <a:defRPr lang="en-US" sz="20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Clr>
          <a:schemeClr val="tx1"/>
        </a:buClr>
        <a:buFont typeface="Arial" panose="020B0604020202020204" pitchFamily="34" charset="0"/>
        <a:buChar char="»"/>
        <a:defRPr lang="en-US"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image" Target="../media/image7.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6.vml"/><Relationship Id="rId4" Type="http://schemas.openxmlformats.org/officeDocument/2006/relationships/image" Target="../media/image8.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7.vml"/><Relationship Id="rId4" Type="http://schemas.openxmlformats.org/officeDocument/2006/relationships/image" Target="../media/image9.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xml"/><Relationship Id="rId1" Type="http://schemas.openxmlformats.org/officeDocument/2006/relationships/vmlDrawing" Target="../drawings/vmlDrawing8.vml"/><Relationship Id="rId4" Type="http://schemas.openxmlformats.org/officeDocument/2006/relationships/image" Target="../media/image10.wm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9.vml"/><Relationship Id="rId5" Type="http://schemas.openxmlformats.org/officeDocument/2006/relationships/image" Target="../media/image11.wmf"/><Relationship Id="rId4" Type="http://schemas.openxmlformats.org/officeDocument/2006/relationships/oleObject" Target="../embeddings/oleObject9.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0.vml"/><Relationship Id="rId5" Type="http://schemas.openxmlformats.org/officeDocument/2006/relationships/image" Target="../media/image12.wmf"/><Relationship Id="rId4" Type="http://schemas.openxmlformats.org/officeDocument/2006/relationships/oleObject" Target="../embeddings/oleObject10.bin"/></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15.wmf"/></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17.wmf"/></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vmlDrawing" Target="../drawings/vmlDrawing14.vml"/><Relationship Id="rId5" Type="http://schemas.openxmlformats.org/officeDocument/2006/relationships/image" Target="../media/image18.wmf"/><Relationship Id="rId4" Type="http://schemas.openxmlformats.org/officeDocument/2006/relationships/oleObject" Target="../embeddings/oleObject14.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15.vml"/><Relationship Id="rId5" Type="http://schemas.openxmlformats.org/officeDocument/2006/relationships/image" Target="../media/image21.wmf"/><Relationship Id="rId4" Type="http://schemas.openxmlformats.org/officeDocument/2006/relationships/oleObject" Target="../embeddings/oleObject15.bin"/></Relationships>
</file>

<file path=ppt/slides/_rels/slide3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25.wmf"/><Relationship Id="rId2" Type="http://schemas.openxmlformats.org/officeDocument/2006/relationships/slideLayout" Target="../slideLayouts/slideLayout1.xml"/><Relationship Id="rId1" Type="http://schemas.openxmlformats.org/officeDocument/2006/relationships/vmlDrawing" Target="../drawings/vmlDrawing16.vml"/><Relationship Id="rId6" Type="http://schemas.openxmlformats.org/officeDocument/2006/relationships/oleObject" Target="../embeddings/oleObject17.bin"/><Relationship Id="rId5" Type="http://schemas.openxmlformats.org/officeDocument/2006/relationships/image" Target="../media/image24.wmf"/><Relationship Id="rId4" Type="http://schemas.openxmlformats.org/officeDocument/2006/relationships/oleObject" Target="../embeddings/oleObject16.bin"/></Relationships>
</file>

<file path=ppt/slides/_rels/slide36.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vmlDrawing" Target="../drawings/vmlDrawing17.vml"/><Relationship Id="rId5" Type="http://schemas.openxmlformats.org/officeDocument/2006/relationships/image" Target="../media/image28.wmf"/><Relationship Id="rId4" Type="http://schemas.openxmlformats.org/officeDocument/2006/relationships/oleObject" Target="../embeddings/oleObject18.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vmlDrawing" Target="../drawings/vmlDrawing18.vml"/><Relationship Id="rId5" Type="http://schemas.openxmlformats.org/officeDocument/2006/relationships/image" Target="../media/image29.wmf"/><Relationship Id="rId4" Type="http://schemas.openxmlformats.org/officeDocument/2006/relationships/oleObject" Target="../embeddings/oleObject19.bin"/></Relationships>
</file>

<file path=ppt/slides/_rels/slide44.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image" Target="../media/image5.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ctrTitle"/>
          </p:nvPr>
        </p:nvSpPr>
        <p:spPr/>
        <p:txBody>
          <a:bodyPr/>
          <a:lstStyle/>
          <a:p>
            <a:r>
              <a:rPr lang="en-US" sz="4000" dirty="0"/>
              <a:t>Chapter 24</a:t>
            </a:r>
          </a:p>
        </p:txBody>
      </p:sp>
      <p:sp>
        <p:nvSpPr>
          <p:cNvPr id="20" name="Subtitle 19"/>
          <p:cNvSpPr>
            <a:spLocks noGrp="1"/>
          </p:cNvSpPr>
          <p:nvPr>
            <p:ph type="subTitle" idx="1"/>
          </p:nvPr>
        </p:nvSpPr>
        <p:spPr>
          <a:xfrm>
            <a:off x="213359" y="3200400"/>
            <a:ext cx="8717281" cy="1371600"/>
          </a:xfrm>
        </p:spPr>
        <p:txBody>
          <a:bodyPr/>
          <a:lstStyle/>
          <a:p>
            <a:r>
              <a:rPr lang="en-US" sz="3600" dirty="0"/>
              <a:t>Portfolio Performance Evaluation</a:t>
            </a:r>
          </a:p>
        </p:txBody>
      </p:sp>
      <p:sp>
        <p:nvSpPr>
          <p:cNvPr id="2" name="Text Placeholder 1"/>
          <p:cNvSpPr>
            <a:spLocks noGrp="1"/>
          </p:cNvSpPr>
          <p:nvPr>
            <p:ph type="body" sz="quarter" idx="12"/>
          </p:nvPr>
        </p:nvSpPr>
        <p:spPr>
          <a:xfrm>
            <a:off x="4267200" y="5916613"/>
            <a:ext cx="4876800" cy="407987"/>
          </a:xfrm>
        </p:spPr>
        <p:txBody>
          <a:bodyPr anchor="ctr"/>
          <a:lstStyle/>
          <a:p>
            <a:pPr marL="0" indent="0">
              <a:buNone/>
            </a:pPr>
            <a:r>
              <a:rPr lang="en-US" sz="1600" b="1" dirty="0">
                <a:solidFill>
                  <a:schemeClr val="bg1"/>
                </a:solidFill>
              </a:rPr>
              <a:t>INVESTMENTS | BODIE, KANE, MARCUS</a:t>
            </a:r>
          </a:p>
        </p:txBody>
      </p:sp>
      <p:sp>
        <p:nvSpPr>
          <p:cNvPr id="22" name="Text Placeholder 21"/>
          <p:cNvSpPr>
            <a:spLocks noGrp="1"/>
          </p:cNvSpPr>
          <p:nvPr>
            <p:ph type="body" sz="quarter" idx="11"/>
          </p:nvPr>
        </p:nvSpPr>
        <p:spPr>
          <a:xfrm>
            <a:off x="381000" y="6400800"/>
            <a:ext cx="8312727" cy="457200"/>
          </a:xfrm>
        </p:spPr>
        <p:txBody>
          <a:bodyPr anchor="ctr"/>
          <a:lstStyle/>
          <a:p>
            <a:pPr marL="0" indent="0" algn="ctr">
              <a:buNone/>
            </a:pPr>
            <a:r>
              <a:rPr lang="en-US" sz="1200" dirty="0">
                <a:solidFill>
                  <a:prstClr val="black"/>
                </a:solidFill>
              </a:rPr>
              <a:t>© 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2103298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124691"/>
            <a:ext cx="8988136" cy="1018309"/>
          </a:xfrm>
        </p:spPr>
        <p:txBody>
          <a:bodyPr>
            <a:noAutofit/>
          </a:bodyPr>
          <a:lstStyle/>
          <a:p>
            <a:r>
              <a:rPr lang="en-US" altLang="en-US" dirty="0"/>
              <a:t>Universe Comparison</a:t>
            </a:r>
            <a:endParaRPr lang="en-US" dirty="0"/>
          </a:p>
        </p:txBody>
      </p:sp>
      <p:pic>
        <p:nvPicPr>
          <p:cNvPr id="242690" name="Picture 2" descr="Graph compares returns of the Markowill group to the S&amp;P 500. Rate of return (percent) is on the vertical axis. Box for first quarter extends from 3 percent to 14 percent. S&amp;P 500 is at 8 and the Markowill group is at 10. Box for one year extends from 5 percent to 23 percent. S&amp;P 500 is at 16 and the Markowill group is at 9. Box for 3 years extends from 4 percent to 19 percent. S&amp;P 500 is at 11 and the Markowill group is at 9. Box for five years extends from 10 percent to 16 percent. S&amp;P 500 is at 12 and the Markowill group is at 11. Values are approximati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79676" y="1273988"/>
            <a:ext cx="4384649" cy="3526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6"/>
          <p:cNvSpPr>
            <a:spLocks noGrp="1"/>
          </p:cNvSpPr>
          <p:nvPr>
            <p:ph sz="quarter" idx="10"/>
          </p:nvPr>
        </p:nvSpPr>
        <p:spPr>
          <a:xfrm>
            <a:off x="304800" y="4876800"/>
            <a:ext cx="8639175" cy="838200"/>
          </a:xfrm>
        </p:spPr>
        <p:txBody>
          <a:bodyPr/>
          <a:lstStyle/>
          <a:p>
            <a:pPr marL="0" indent="0">
              <a:buNone/>
            </a:pPr>
            <a:r>
              <a:rPr lang="en-IN" sz="2400" b="1" dirty="0"/>
              <a:t>Figure 24.1 </a:t>
            </a:r>
            <a:r>
              <a:rPr lang="en-IN" sz="2400" dirty="0"/>
              <a:t>Universe comparison, periods ending December 31, 2022</a:t>
            </a:r>
            <a:endParaRPr lang="en-IN" sz="2400" b="1" dirty="0"/>
          </a:p>
        </p:txBody>
      </p:sp>
    </p:spTree>
    <p:extLst>
      <p:ext uri="{BB962C8B-B14F-4D97-AF65-F5344CB8AC3E}">
        <p14:creationId xmlns:p14="http://schemas.microsoft.com/office/powerpoint/2010/main" val="1005178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88522" y="152400"/>
            <a:ext cx="8759536" cy="990600"/>
          </a:xfrm>
        </p:spPr>
        <p:txBody>
          <a:bodyPr>
            <a:normAutofit/>
          </a:bodyPr>
          <a:lstStyle/>
          <a:p>
            <a:r>
              <a:rPr lang="en-US" altLang="en-US" dirty="0"/>
              <a:t>Risk Adjusted Performance: Sharpe</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608632120"/>
              </p:ext>
            </p:extLst>
          </p:nvPr>
        </p:nvGraphicFramePr>
        <p:xfrm>
          <a:off x="533400" y="1752600"/>
          <a:ext cx="6218802" cy="2731550"/>
        </p:xfrm>
        <a:graphic>
          <a:graphicData uri="http://schemas.openxmlformats.org/presentationml/2006/ole">
            <mc:AlternateContent xmlns:mc="http://schemas.openxmlformats.org/markup-compatibility/2006">
              <mc:Choice xmlns:v="urn:schemas-microsoft-com:vml" Requires="v">
                <p:oleObj spid="_x0000_s203886" name="Equation" r:id="rId3" imgW="3111480" imgH="1447560" progId="Equation.3">
                  <p:embed/>
                </p:oleObj>
              </mc:Choice>
              <mc:Fallback>
                <p:oleObj name="Equation" r:id="rId3" imgW="3111480" imgH="1447560" progId="Equation.3">
                  <p:embed/>
                  <p:pic>
                    <p:nvPicPr>
                      <p:cNvPr id="0" name="Picture 2"/>
                      <p:cNvPicPr>
                        <a:picLocks noChangeAspect="1" noChangeArrowheads="1"/>
                      </p:cNvPicPr>
                      <p:nvPr/>
                    </p:nvPicPr>
                    <p:blipFill>
                      <a:blip r:embed="rId4"/>
                      <a:srcRect/>
                      <a:stretch>
                        <a:fillRect/>
                      </a:stretch>
                    </p:blipFill>
                    <p:spPr bwMode="auto">
                      <a:xfrm>
                        <a:off x="533400" y="1752600"/>
                        <a:ext cx="6218802" cy="2731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221930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228600"/>
            <a:ext cx="8839200" cy="1066800"/>
          </a:xfrm>
        </p:spPr>
        <p:txBody>
          <a:bodyPr>
            <a:noAutofit/>
          </a:bodyPr>
          <a:lstStyle/>
          <a:p>
            <a:r>
              <a:rPr lang="en-US" altLang="en-US" dirty="0"/>
              <a:t>Risk Adjusted Performance: </a:t>
            </a:r>
            <a:r>
              <a:rPr lang="en-US" altLang="en-US" dirty="0" err="1"/>
              <a:t>Treynor</a:t>
            </a:r>
            <a:r>
              <a:rPr lang="en-US" altLang="en-US" dirty="0"/>
              <a:t> (1 of 3)</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766707793"/>
              </p:ext>
            </p:extLst>
          </p:nvPr>
        </p:nvGraphicFramePr>
        <p:xfrm>
          <a:off x="457200" y="2133600"/>
          <a:ext cx="6041433" cy="2732395"/>
        </p:xfrm>
        <a:graphic>
          <a:graphicData uri="http://schemas.openxmlformats.org/presentationml/2006/ole">
            <mc:AlternateContent xmlns:mc="http://schemas.openxmlformats.org/markup-compatibility/2006">
              <mc:Choice xmlns:v="urn:schemas-microsoft-com:vml" Requires="v">
                <p:oleObj spid="_x0000_s204909" name="Equation" r:id="rId3" imgW="3022560" imgH="1447560" progId="Equation.3">
                  <p:embed/>
                </p:oleObj>
              </mc:Choice>
              <mc:Fallback>
                <p:oleObj name="Equation" r:id="rId3" imgW="3022560" imgH="1447560" progId="Equation.3">
                  <p:embed/>
                  <p:pic>
                    <p:nvPicPr>
                      <p:cNvPr id="0" name="Object 2"/>
                      <p:cNvPicPr>
                        <a:picLocks noChangeAspect="1" noChangeArrowheads="1"/>
                      </p:cNvPicPr>
                      <p:nvPr/>
                    </p:nvPicPr>
                    <p:blipFill>
                      <a:blip r:embed="rId4"/>
                      <a:srcRect/>
                      <a:stretch>
                        <a:fillRect/>
                      </a:stretch>
                    </p:blipFill>
                    <p:spPr bwMode="auto">
                      <a:xfrm>
                        <a:off x="457200" y="2133600"/>
                        <a:ext cx="6041433" cy="273239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221930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88522" y="152400"/>
            <a:ext cx="8726878" cy="1295400"/>
          </a:xfrm>
        </p:spPr>
        <p:txBody>
          <a:bodyPr>
            <a:noAutofit/>
          </a:bodyPr>
          <a:lstStyle/>
          <a:p>
            <a:r>
              <a:rPr lang="en-US" altLang="en-US" dirty="0"/>
              <a:t>Risk Adjusted Performance: </a:t>
            </a:r>
            <a:r>
              <a:rPr lang="en-US" altLang="en-US" dirty="0" err="1"/>
              <a:t>Treynor</a:t>
            </a:r>
            <a:r>
              <a:rPr lang="en-US" altLang="en-US" dirty="0"/>
              <a:t> (2 of 3)</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047608427"/>
              </p:ext>
            </p:extLst>
          </p:nvPr>
        </p:nvGraphicFramePr>
        <p:xfrm>
          <a:off x="457200" y="1828800"/>
          <a:ext cx="6185405" cy="2982974"/>
        </p:xfrm>
        <a:graphic>
          <a:graphicData uri="http://schemas.openxmlformats.org/presentationml/2006/ole">
            <mc:AlternateContent xmlns:mc="http://schemas.openxmlformats.org/markup-compatibility/2006">
              <mc:Choice xmlns:v="urn:schemas-microsoft-com:vml" Requires="v">
                <p:oleObj spid="_x0000_s205933" name="Equation" r:id="rId3" imgW="3403440" imgH="1739880" progId="Equation.3">
                  <p:embed/>
                </p:oleObj>
              </mc:Choice>
              <mc:Fallback>
                <p:oleObj name="Equation" r:id="rId3" imgW="3403440" imgH="1739880" progId="Equation.3">
                  <p:embed/>
                  <p:pic>
                    <p:nvPicPr>
                      <p:cNvPr id="0" name="Object 2"/>
                      <p:cNvPicPr>
                        <a:picLocks noChangeAspect="1" noChangeArrowheads="1"/>
                      </p:cNvPicPr>
                      <p:nvPr/>
                    </p:nvPicPr>
                    <p:blipFill>
                      <a:blip r:embed="rId4"/>
                      <a:srcRect/>
                      <a:stretch>
                        <a:fillRect/>
                      </a:stretch>
                    </p:blipFill>
                    <p:spPr bwMode="auto">
                      <a:xfrm>
                        <a:off x="457200" y="1828800"/>
                        <a:ext cx="6185405" cy="29829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221930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88522" y="152400"/>
            <a:ext cx="8803078" cy="1143000"/>
          </a:xfrm>
        </p:spPr>
        <p:txBody>
          <a:bodyPr>
            <a:noAutofit/>
          </a:bodyPr>
          <a:lstStyle/>
          <a:p>
            <a:r>
              <a:rPr lang="en-US" altLang="en-US" dirty="0"/>
              <a:t>Risk Adjusted Performance: </a:t>
            </a:r>
            <a:r>
              <a:rPr lang="en-US" altLang="en-US" dirty="0" err="1"/>
              <a:t>Treynor</a:t>
            </a:r>
            <a:r>
              <a:rPr lang="en-US" altLang="en-US" dirty="0"/>
              <a:t> (3 of 3)</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391555761"/>
              </p:ext>
            </p:extLst>
          </p:nvPr>
        </p:nvGraphicFramePr>
        <p:xfrm>
          <a:off x="762000" y="1905000"/>
          <a:ext cx="3264215" cy="1245073"/>
        </p:xfrm>
        <a:graphic>
          <a:graphicData uri="http://schemas.openxmlformats.org/presentationml/2006/ole">
            <mc:AlternateContent xmlns:mc="http://schemas.openxmlformats.org/markup-compatibility/2006">
              <mc:Choice xmlns:v="urn:schemas-microsoft-com:vml" Requires="v">
                <p:oleObj spid="_x0000_s206957" name="Equation" r:id="rId3" imgW="1726920" imgH="660240" progId="Equation.3">
                  <p:embed/>
                </p:oleObj>
              </mc:Choice>
              <mc:Fallback>
                <p:oleObj name="Equation" r:id="rId3" imgW="1726920" imgH="660240" progId="Equation.3">
                  <p:embed/>
                  <p:pic>
                    <p:nvPicPr>
                      <p:cNvPr id="0" name="Object 2"/>
                      <p:cNvPicPr>
                        <a:picLocks noChangeAspect="1" noChangeArrowheads="1"/>
                      </p:cNvPicPr>
                      <p:nvPr/>
                    </p:nvPicPr>
                    <p:blipFill>
                      <a:blip r:embed="rId4"/>
                      <a:srcRect/>
                      <a:stretch>
                        <a:fillRect/>
                      </a:stretch>
                    </p:blipFill>
                    <p:spPr bwMode="auto">
                      <a:xfrm>
                        <a:off x="762000" y="1905000"/>
                        <a:ext cx="3264215" cy="124507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Content Placeholder 6"/>
          <p:cNvSpPr>
            <a:spLocks noGrp="1"/>
          </p:cNvSpPr>
          <p:nvPr>
            <p:ph sz="quarter" idx="10"/>
          </p:nvPr>
        </p:nvSpPr>
        <p:spPr>
          <a:xfrm>
            <a:off x="381000" y="3352800"/>
            <a:ext cx="8458200" cy="1828800"/>
          </a:xfrm>
        </p:spPr>
        <p:txBody>
          <a:bodyPr/>
          <a:lstStyle/>
          <a:p>
            <a:pPr marL="857250" lvl="1" indent="-457200"/>
            <a:r>
              <a:rPr lang="en-US" dirty="0"/>
              <a:t>The information ratio divides the alpha of the portfolio by the nonsystematic risk</a:t>
            </a:r>
          </a:p>
          <a:p>
            <a:pPr marL="857250" lvl="1" indent="-457200"/>
            <a:r>
              <a:rPr lang="en-US" dirty="0"/>
              <a:t>Nonsystematic risk could, in theory, be eliminated by diversification</a:t>
            </a:r>
          </a:p>
        </p:txBody>
      </p:sp>
    </p:spTree>
    <p:extLst>
      <p:ext uri="{BB962C8B-B14F-4D97-AF65-F5344CB8AC3E}">
        <p14:creationId xmlns:p14="http://schemas.microsoft.com/office/powerpoint/2010/main" val="3221930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892" y="152400"/>
            <a:ext cx="8759536" cy="914400"/>
          </a:xfrm>
        </p:spPr>
        <p:txBody>
          <a:bodyPr/>
          <a:lstStyle/>
          <a:p>
            <a:r>
              <a:rPr lang="en-US" altLang="en-US" i="1" dirty="0"/>
              <a:t>M</a:t>
            </a:r>
            <a:r>
              <a:rPr lang="en-US" altLang="en-US" baseline="40000" dirty="0"/>
              <a:t>2</a:t>
            </a:r>
            <a:r>
              <a:rPr lang="en-US" altLang="en-US" baseline="30000" dirty="0"/>
              <a:t> </a:t>
            </a:r>
            <a:r>
              <a:rPr lang="en-US" altLang="en-US" dirty="0"/>
              <a:t>Measure</a:t>
            </a:r>
            <a:endParaRPr lang="en-US" dirty="0"/>
          </a:p>
        </p:txBody>
      </p:sp>
      <p:sp>
        <p:nvSpPr>
          <p:cNvPr id="3" name="Content Placeholder 2"/>
          <p:cNvSpPr>
            <a:spLocks noGrp="1"/>
          </p:cNvSpPr>
          <p:nvPr>
            <p:ph sz="quarter" idx="10"/>
          </p:nvPr>
        </p:nvSpPr>
        <p:spPr>
          <a:xfrm>
            <a:off x="228600" y="1219200"/>
            <a:ext cx="8534400" cy="2743200"/>
          </a:xfrm>
        </p:spPr>
        <p:txBody>
          <a:bodyPr/>
          <a:lstStyle/>
          <a:p>
            <a:r>
              <a:rPr lang="en-US" altLang="en-US" dirty="0"/>
              <a:t>Developed by Modigliani and Modigliani</a:t>
            </a:r>
          </a:p>
          <a:p>
            <a:r>
              <a:rPr lang="en-US" altLang="en-US" dirty="0"/>
              <a:t>Create an adjusted portfolio P* that combines P with Treasury Bills</a:t>
            </a:r>
          </a:p>
          <a:p>
            <a:r>
              <a:rPr lang="en-US" altLang="en-US" dirty="0"/>
              <a:t>Set P* to have the same standard deviation as the market index</a:t>
            </a:r>
          </a:p>
          <a:p>
            <a:r>
              <a:rPr lang="en-US" altLang="en-US" dirty="0"/>
              <a:t>Now compare market and </a:t>
            </a:r>
            <a:r>
              <a:rPr lang="en-US" altLang="en-US" i="1" dirty="0"/>
              <a:t>P* </a:t>
            </a:r>
            <a:r>
              <a:rPr lang="en-US" altLang="en-US" dirty="0"/>
              <a:t>returns:</a:t>
            </a:r>
          </a:p>
        </p:txBody>
      </p:sp>
      <p:graphicFrame>
        <p:nvGraphicFramePr>
          <p:cNvPr id="4" name="Object 3"/>
          <p:cNvGraphicFramePr>
            <a:graphicFrameLocks noChangeAspect="1"/>
          </p:cNvGraphicFramePr>
          <p:nvPr>
            <p:extLst>
              <p:ext uri="{D42A27DB-BD31-4B8C-83A1-F6EECF244321}">
                <p14:modId xmlns:p14="http://schemas.microsoft.com/office/powerpoint/2010/main" val="2818752372"/>
              </p:ext>
            </p:extLst>
          </p:nvPr>
        </p:nvGraphicFramePr>
        <p:xfrm>
          <a:off x="762000" y="4094648"/>
          <a:ext cx="2414050" cy="629752"/>
        </p:xfrm>
        <a:graphic>
          <a:graphicData uri="http://schemas.openxmlformats.org/presentationml/2006/ole">
            <mc:AlternateContent xmlns:mc="http://schemas.openxmlformats.org/markup-compatibility/2006">
              <mc:Choice xmlns:v="urn:schemas-microsoft-com:vml" Requires="v">
                <p:oleObj spid="_x0000_s128108" name="Equation" r:id="rId4" imgW="876240" imgH="228600" progId="Equation.3">
                  <p:embed/>
                </p:oleObj>
              </mc:Choice>
              <mc:Fallback>
                <p:oleObj name="Equation" r:id="rId4" imgW="876240" imgH="228600" progId="Equation.3">
                  <p:embed/>
                  <p:pic>
                    <p:nvPicPr>
                      <p:cNvPr id="0" name="Picture 1"/>
                      <p:cNvPicPr>
                        <a:picLocks noChangeAspect="1" noChangeArrowheads="1"/>
                      </p:cNvPicPr>
                      <p:nvPr/>
                    </p:nvPicPr>
                    <p:blipFill>
                      <a:blip r:embed="rId5"/>
                      <a:srcRect/>
                      <a:stretch>
                        <a:fillRect/>
                      </a:stretch>
                    </p:blipFill>
                    <p:spPr bwMode="auto">
                      <a:xfrm>
                        <a:off x="762000" y="4094648"/>
                        <a:ext cx="2414050" cy="6297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540759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892" y="152400"/>
            <a:ext cx="8759536" cy="1066800"/>
          </a:xfrm>
        </p:spPr>
        <p:txBody>
          <a:bodyPr>
            <a:noAutofit/>
          </a:bodyPr>
          <a:lstStyle/>
          <a:p>
            <a:r>
              <a:rPr lang="en-US" altLang="en-US" i="1" dirty="0"/>
              <a:t>M</a:t>
            </a:r>
            <a:r>
              <a:rPr lang="en-US" altLang="en-US" baseline="40000" dirty="0"/>
              <a:t>2 </a:t>
            </a:r>
            <a:r>
              <a:rPr lang="en-US" altLang="en-US" dirty="0"/>
              <a:t>Measure: Example</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863185581"/>
              </p:ext>
            </p:extLst>
          </p:nvPr>
        </p:nvGraphicFramePr>
        <p:xfrm>
          <a:off x="427038" y="1808163"/>
          <a:ext cx="6780212" cy="2435225"/>
        </p:xfrm>
        <a:graphic>
          <a:graphicData uri="http://schemas.openxmlformats.org/presentationml/2006/ole">
            <mc:AlternateContent xmlns:mc="http://schemas.openxmlformats.org/markup-compatibility/2006">
              <mc:Choice xmlns:v="urn:schemas-microsoft-com:vml" Requires="v">
                <p:oleObj spid="_x0000_s244791" name="Equation" r:id="rId4" imgW="4101840" imgH="1473120" progId="Equation.3">
                  <p:embed/>
                </p:oleObj>
              </mc:Choice>
              <mc:Fallback>
                <p:oleObj name="Equation" r:id="rId4" imgW="4101840" imgH="1473120" progId="Equation.3">
                  <p:embed/>
                  <p:pic>
                    <p:nvPicPr>
                      <p:cNvPr id="0" name=""/>
                      <p:cNvPicPr>
                        <a:picLocks noChangeAspect="1" noChangeArrowheads="1"/>
                      </p:cNvPicPr>
                      <p:nvPr/>
                    </p:nvPicPr>
                    <p:blipFill>
                      <a:blip r:embed="rId5"/>
                      <a:srcRect/>
                      <a:stretch>
                        <a:fillRect/>
                      </a:stretch>
                    </p:blipFill>
                    <p:spPr bwMode="auto">
                      <a:xfrm>
                        <a:off x="427038" y="1808163"/>
                        <a:ext cx="6780212" cy="2435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710694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t>Figure 24.2</a:t>
            </a:r>
            <a:r>
              <a:rPr lang="en-US" altLang="en-US" i="1" dirty="0"/>
              <a:t> M</a:t>
            </a:r>
            <a:r>
              <a:rPr lang="en-US" altLang="en-US" baseline="40000" dirty="0"/>
              <a:t>2 </a:t>
            </a:r>
            <a:r>
              <a:rPr lang="en-US" altLang="en-US" dirty="0"/>
              <a:t>of Portfolio P</a:t>
            </a:r>
            <a:endParaRPr lang="en-US" dirty="0"/>
          </a:p>
        </p:txBody>
      </p:sp>
      <p:pic>
        <p:nvPicPr>
          <p:cNvPr id="243714" name="Picture 2" descr="Graph illustrates M squared. E(r) is on the vertical axis and lowercase sigma is on the horizontal. CML slopes from (0, F) through point M (sigma sub M). CAL(P) slopes less steeply from (0, F) through P* (sigma sub M) and P (sigma sub P). The distance from P* up to M is M squar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3536" y="1335232"/>
            <a:ext cx="3965864" cy="4303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2160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696200" cy="1371600"/>
          </a:xfrm>
        </p:spPr>
        <p:txBody>
          <a:bodyPr>
            <a:noAutofit/>
          </a:bodyPr>
          <a:lstStyle/>
          <a:p>
            <a:r>
              <a:rPr lang="en-US" altLang="en-US" dirty="0"/>
              <a:t>Which Measure is Appropriate? (1 of 2)</a:t>
            </a:r>
            <a:endParaRPr lang="en-US" dirty="0"/>
          </a:p>
        </p:txBody>
      </p:sp>
      <p:sp>
        <p:nvSpPr>
          <p:cNvPr id="3" name="Content Placeholder 2"/>
          <p:cNvSpPr>
            <a:spLocks noGrp="1"/>
          </p:cNvSpPr>
          <p:nvPr>
            <p:ph sz="quarter" idx="10"/>
          </p:nvPr>
        </p:nvSpPr>
        <p:spPr>
          <a:xfrm>
            <a:off x="533400" y="1828800"/>
            <a:ext cx="8305800" cy="3733800"/>
          </a:xfrm>
        </p:spPr>
        <p:txBody>
          <a:bodyPr/>
          <a:lstStyle/>
          <a:p>
            <a:pPr algn="ctr">
              <a:buFontTx/>
              <a:buNone/>
            </a:pPr>
            <a:r>
              <a:rPr lang="en-US" altLang="en-US" sz="2400" u="sng" dirty="0"/>
              <a:t>It depends on investment assumptions</a:t>
            </a:r>
          </a:p>
          <a:p>
            <a:pPr>
              <a:buFontTx/>
              <a:buAutoNum type="arabicParenR"/>
            </a:pPr>
            <a:r>
              <a:rPr lang="en-US" altLang="en-US" sz="2400" dirty="0"/>
              <a:t>If P is not diversified, then use the Sharpe measure as it measures reward to risk</a:t>
            </a:r>
          </a:p>
          <a:p>
            <a:pPr>
              <a:buFontTx/>
              <a:buAutoNum type="arabicParenR"/>
            </a:pPr>
            <a:r>
              <a:rPr lang="en-US" altLang="en-US" sz="2400" dirty="0"/>
              <a:t>If the P is diversified, nonsystematic risk is negligible and the appropriate metric is </a:t>
            </a:r>
            <a:r>
              <a:rPr lang="en-US" altLang="en-US" sz="2400" dirty="0" err="1"/>
              <a:t>Treynor’s</a:t>
            </a:r>
            <a:r>
              <a:rPr lang="en-US" altLang="en-US" sz="2400" dirty="0"/>
              <a:t>, measuring excess return to beta</a:t>
            </a:r>
          </a:p>
        </p:txBody>
      </p:sp>
    </p:spTree>
    <p:extLst>
      <p:ext uri="{BB962C8B-B14F-4D97-AF65-F5344CB8AC3E}">
        <p14:creationId xmlns:p14="http://schemas.microsoft.com/office/powerpoint/2010/main" val="35407595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152400"/>
            <a:ext cx="7620000" cy="1143000"/>
          </a:xfrm>
        </p:spPr>
        <p:txBody>
          <a:bodyPr>
            <a:noAutofit/>
          </a:bodyPr>
          <a:lstStyle/>
          <a:p>
            <a:r>
              <a:rPr lang="en-US" altLang="en-US" dirty="0"/>
              <a:t>Which Measure is Appropriate? (2 of 2)</a:t>
            </a:r>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2651577354"/>
              </p:ext>
            </p:extLst>
          </p:nvPr>
        </p:nvGraphicFramePr>
        <p:xfrm>
          <a:off x="228600" y="1930075"/>
          <a:ext cx="8778399" cy="2729563"/>
        </p:xfrm>
        <a:graphic>
          <a:graphicData uri="http://schemas.openxmlformats.org/presentationml/2006/ole">
            <mc:AlternateContent xmlns:mc="http://schemas.openxmlformats.org/markup-compatibility/2006">
              <mc:Choice xmlns:v="urn:schemas-microsoft-com:vml" Requires="v">
                <p:oleObj spid="_x0000_s245815" name="Equation" r:id="rId3" imgW="7022880" imgH="2184120" progId="Equation.3">
                  <p:embed/>
                </p:oleObj>
              </mc:Choice>
              <mc:Fallback>
                <p:oleObj name="Equation" r:id="rId3" imgW="7022880" imgH="2184120" progId="Equation.3">
                  <p:embed/>
                  <p:pic>
                    <p:nvPicPr>
                      <p:cNvPr id="0" name=""/>
                      <p:cNvPicPr/>
                      <p:nvPr/>
                    </p:nvPicPr>
                    <p:blipFill>
                      <a:blip r:embed="rId4"/>
                      <a:stretch>
                        <a:fillRect/>
                      </a:stretch>
                    </p:blipFill>
                    <p:spPr>
                      <a:xfrm>
                        <a:off x="228600" y="1930075"/>
                        <a:ext cx="8778399" cy="2729563"/>
                      </a:xfrm>
                      <a:prstGeom prst="rect">
                        <a:avLst/>
                      </a:prstGeom>
                    </p:spPr>
                  </p:pic>
                </p:oleObj>
              </mc:Fallback>
            </mc:AlternateContent>
          </a:graphicData>
        </a:graphic>
      </p:graphicFrame>
    </p:spTree>
    <p:extLst>
      <p:ext uri="{BB962C8B-B14F-4D97-AF65-F5344CB8AC3E}">
        <p14:creationId xmlns:p14="http://schemas.microsoft.com/office/powerpoint/2010/main" val="2300251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88522" y="152400"/>
            <a:ext cx="8759536" cy="990600"/>
          </a:xfrm>
        </p:spPr>
        <p:txBody>
          <a:bodyPr/>
          <a:lstStyle/>
          <a:p>
            <a:r>
              <a:rPr lang="en-US" altLang="en-US" dirty="0"/>
              <a:t>Introduction</a:t>
            </a:r>
            <a:endParaRPr lang="en-US" dirty="0"/>
          </a:p>
        </p:txBody>
      </p:sp>
      <p:sp>
        <p:nvSpPr>
          <p:cNvPr id="7" name="Content Placeholder 6"/>
          <p:cNvSpPr>
            <a:spLocks noGrp="1"/>
          </p:cNvSpPr>
          <p:nvPr>
            <p:ph sz="quarter" idx="10"/>
          </p:nvPr>
        </p:nvSpPr>
        <p:spPr>
          <a:xfrm>
            <a:off x="486228" y="1219200"/>
            <a:ext cx="8352972" cy="4114800"/>
          </a:xfrm>
        </p:spPr>
        <p:txBody>
          <a:bodyPr/>
          <a:lstStyle/>
          <a:p>
            <a:r>
              <a:rPr lang="en-US" altLang="en-US" dirty="0"/>
              <a:t>If markets are efficient, investors must be able to measure asset management performance</a:t>
            </a:r>
          </a:p>
          <a:p>
            <a:r>
              <a:rPr lang="en-US" altLang="en-US" dirty="0"/>
              <a:t>Two common ways to measure average portfolio return:</a:t>
            </a:r>
          </a:p>
          <a:p>
            <a:pPr marL="971550" lvl="1" indent="-514350">
              <a:buFont typeface="+mj-lt"/>
              <a:buAutoNum type="arabicPeriod"/>
            </a:pPr>
            <a:r>
              <a:rPr lang="en-US" altLang="en-US" dirty="0"/>
              <a:t>Time-weighted returns</a:t>
            </a:r>
          </a:p>
          <a:p>
            <a:pPr marL="971550" lvl="1" indent="-514350">
              <a:buFont typeface="+mj-lt"/>
              <a:buAutoNum type="arabicPeriod"/>
            </a:pPr>
            <a:r>
              <a:rPr lang="en-US" altLang="en-US" dirty="0"/>
              <a:t>Dollar-weighted returns</a:t>
            </a:r>
          </a:p>
          <a:p>
            <a:r>
              <a:rPr lang="en-US" altLang="en-US" dirty="0"/>
              <a:t>Returns must be adjusted for risk</a:t>
            </a:r>
          </a:p>
        </p:txBody>
      </p:sp>
    </p:spTree>
    <p:extLst>
      <p:ext uri="{BB962C8B-B14F-4D97-AF65-F5344CB8AC3E}">
        <p14:creationId xmlns:p14="http://schemas.microsoft.com/office/powerpoint/2010/main" val="3221930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124691"/>
            <a:ext cx="8988136" cy="1018309"/>
          </a:xfrm>
        </p:spPr>
        <p:txBody>
          <a:bodyPr>
            <a:noAutofit/>
          </a:bodyPr>
          <a:lstStyle/>
          <a:p>
            <a:r>
              <a:rPr lang="en-US" altLang="en-US" dirty="0"/>
              <a:t>Table 24.1 Portfolio Performance</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089609011"/>
              </p:ext>
            </p:extLst>
          </p:nvPr>
        </p:nvGraphicFramePr>
        <p:xfrm>
          <a:off x="559277" y="1633538"/>
          <a:ext cx="7975123" cy="2619375"/>
        </p:xfrm>
        <a:graphic>
          <a:graphicData uri="http://schemas.openxmlformats.org/presentationml/2006/ole">
            <mc:AlternateContent xmlns:mc="http://schemas.openxmlformats.org/markup-compatibility/2006">
              <mc:Choice xmlns:v="urn:schemas-microsoft-com:vml" Requires="v">
                <p:oleObj spid="_x0000_s210029" name="Equation" r:id="rId3" imgW="4483080" imgH="1473120" progId="Equation.3">
                  <p:embed/>
                </p:oleObj>
              </mc:Choice>
              <mc:Fallback>
                <p:oleObj name="Equation" r:id="rId3" imgW="4483080" imgH="1473120" progId="Equation.3">
                  <p:embed/>
                  <p:pic>
                    <p:nvPicPr>
                      <p:cNvPr id="0" name="Object 2"/>
                      <p:cNvPicPr>
                        <a:picLocks noChangeAspect="1" noChangeArrowheads="1"/>
                      </p:cNvPicPr>
                      <p:nvPr/>
                    </p:nvPicPr>
                    <p:blipFill>
                      <a:blip r:embed="rId4"/>
                      <a:srcRect/>
                      <a:stretch>
                        <a:fillRect/>
                      </a:stretch>
                    </p:blipFill>
                    <p:spPr bwMode="auto">
                      <a:xfrm>
                        <a:off x="559277" y="1633538"/>
                        <a:ext cx="7975123" cy="2619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Content Placeholder 1"/>
          <p:cNvSpPr>
            <a:spLocks noGrp="1"/>
          </p:cNvSpPr>
          <p:nvPr>
            <p:ph sz="quarter" idx="10"/>
          </p:nvPr>
        </p:nvSpPr>
        <p:spPr>
          <a:xfrm>
            <a:off x="685800" y="4495800"/>
            <a:ext cx="7924800" cy="457200"/>
          </a:xfrm>
        </p:spPr>
        <p:txBody>
          <a:bodyPr/>
          <a:lstStyle/>
          <a:p>
            <a:pPr marL="0" indent="0">
              <a:buNone/>
            </a:pPr>
            <a:r>
              <a:rPr lang="en-US" sz="2400" dirty="0"/>
              <a:t>Is Q better than P?</a:t>
            </a:r>
          </a:p>
        </p:txBody>
      </p:sp>
    </p:spTree>
    <p:extLst>
      <p:ext uri="{BB962C8B-B14F-4D97-AF65-F5344CB8AC3E}">
        <p14:creationId xmlns:p14="http://schemas.microsoft.com/office/powerpoint/2010/main" val="10051784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124691"/>
            <a:ext cx="8988136" cy="1018309"/>
          </a:xfrm>
        </p:spPr>
        <p:txBody>
          <a:bodyPr>
            <a:noAutofit/>
          </a:bodyPr>
          <a:lstStyle/>
          <a:p>
            <a:r>
              <a:rPr lang="en-IN" dirty="0"/>
              <a:t>Figure 24.3 </a:t>
            </a:r>
            <a:r>
              <a:rPr lang="en-US" altLang="en-US" dirty="0" err="1"/>
              <a:t>Treynor’s</a:t>
            </a:r>
            <a:r>
              <a:rPr lang="en-US" altLang="en-US" dirty="0"/>
              <a:t> Measure</a:t>
            </a:r>
            <a:endParaRPr lang="en-US" dirty="0"/>
          </a:p>
        </p:txBody>
      </p:sp>
      <p:pic>
        <p:nvPicPr>
          <p:cNvPr id="246786" name="Picture 2" descr="Graph illustrates values of Treynor’s measure. Excess return is on the vertical axis and beta is on the horizontal. T sub P line slopes up from (0, 0) through P (0.9, 11). T sub Q slopes up from (0, 0) through Q (1.6, 19). SML slopes up from (0,0) through M (1.0, 10). Alpha sub q equals 3 percent. Alpha sub p equals 2 perc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5488" y="1233488"/>
            <a:ext cx="5153025"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5178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124691"/>
            <a:ext cx="8988136" cy="1018309"/>
          </a:xfrm>
        </p:spPr>
        <p:txBody>
          <a:bodyPr>
            <a:noAutofit/>
          </a:bodyPr>
          <a:lstStyle/>
          <a:p>
            <a:r>
              <a:rPr lang="en-US" altLang="en-US" dirty="0"/>
              <a:t>Table 24.3 Performance Statistics</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045040730"/>
              </p:ext>
            </p:extLst>
          </p:nvPr>
        </p:nvGraphicFramePr>
        <p:xfrm>
          <a:off x="1289366" y="1752600"/>
          <a:ext cx="6635434" cy="3352800"/>
        </p:xfrm>
        <a:graphic>
          <a:graphicData uri="http://schemas.openxmlformats.org/drawingml/2006/table">
            <a:tbl>
              <a:tblPr firstRow="1">
                <a:tableStyleId>{5940675A-B579-460E-94D1-54222C63F5DA}</a:tableStyleId>
              </a:tblPr>
              <a:tblGrid>
                <a:gridCol w="2689543">
                  <a:extLst>
                    <a:ext uri="{9D8B030D-6E8A-4147-A177-3AD203B41FA5}">
                      <a16:colId xmlns:a16="http://schemas.microsoft.com/office/drawing/2014/main" val="20000"/>
                    </a:ext>
                  </a:extLst>
                </a:gridCol>
                <a:gridCol w="1295718">
                  <a:extLst>
                    <a:ext uri="{9D8B030D-6E8A-4147-A177-3AD203B41FA5}">
                      <a16:colId xmlns:a16="http://schemas.microsoft.com/office/drawing/2014/main" val="20001"/>
                    </a:ext>
                  </a:extLst>
                </a:gridCol>
                <a:gridCol w="1316355">
                  <a:extLst>
                    <a:ext uri="{9D8B030D-6E8A-4147-A177-3AD203B41FA5}">
                      <a16:colId xmlns:a16="http://schemas.microsoft.com/office/drawing/2014/main" val="20002"/>
                    </a:ext>
                  </a:extLst>
                </a:gridCol>
                <a:gridCol w="1333818">
                  <a:extLst>
                    <a:ext uri="{9D8B030D-6E8A-4147-A177-3AD203B41FA5}">
                      <a16:colId xmlns:a16="http://schemas.microsoft.com/office/drawing/2014/main" val="20003"/>
                    </a:ext>
                  </a:extLst>
                </a:gridCol>
              </a:tblGrid>
              <a:tr h="200025">
                <a:tc>
                  <a:txBody>
                    <a:bodyPr/>
                    <a:lstStyle/>
                    <a:p>
                      <a:pPr algn="l" fontAlgn="b"/>
                      <a:r>
                        <a:rPr lang="en-IN" sz="1400" b="1" u="none" strike="noStrike" dirty="0">
                          <a:latin typeface="Verdana" pitchFamily="34" charset="0"/>
                          <a:ea typeface="Verdana" pitchFamily="34" charset="0"/>
                          <a:cs typeface="Verdana" pitchFamily="34" charset="0"/>
                        </a:rPr>
                        <a:t> </a:t>
                      </a:r>
                      <a:endParaRPr lang="en-IN" sz="1400" b="1" i="0" u="none" strike="noStrike" dirty="0">
                        <a:solidFill>
                          <a:srgbClr val="000000"/>
                        </a:solidFill>
                        <a:latin typeface="Verdana" pitchFamily="34" charset="0"/>
                        <a:ea typeface="Verdana" pitchFamily="34" charset="0"/>
                        <a:cs typeface="Verdana" pitchFamily="34" charset="0"/>
                      </a:endParaRPr>
                    </a:p>
                  </a:txBody>
                  <a:tcPr anchor="ctr"/>
                </a:tc>
                <a:tc>
                  <a:txBody>
                    <a:bodyPr/>
                    <a:lstStyle/>
                    <a:p>
                      <a:pPr algn="l" fontAlgn="b"/>
                      <a:r>
                        <a:rPr lang="en-IN" sz="1400" b="1" u="none" strike="noStrike" dirty="0">
                          <a:latin typeface="Verdana" pitchFamily="34" charset="0"/>
                          <a:ea typeface="Verdana" pitchFamily="34" charset="0"/>
                          <a:cs typeface="Verdana" pitchFamily="34" charset="0"/>
                        </a:rPr>
                        <a:t>Portfolio </a:t>
                      </a:r>
                      <a:r>
                        <a:rPr lang="en-IN" sz="1400" b="1" i="1" u="none" strike="noStrike" dirty="0">
                          <a:latin typeface="Verdana" pitchFamily="34" charset="0"/>
                          <a:ea typeface="Verdana" pitchFamily="34" charset="0"/>
                          <a:cs typeface="Verdana" pitchFamily="34" charset="0"/>
                        </a:rPr>
                        <a:t>P</a:t>
                      </a:r>
                      <a:endParaRPr lang="en-IN" sz="1400" b="1" i="1" u="none" strike="noStrike" dirty="0">
                        <a:solidFill>
                          <a:srgbClr val="000000"/>
                        </a:solidFill>
                        <a:latin typeface="Verdana" pitchFamily="34" charset="0"/>
                        <a:ea typeface="Verdana" pitchFamily="34" charset="0"/>
                        <a:cs typeface="Verdana" pitchFamily="34" charset="0"/>
                      </a:endParaRPr>
                    </a:p>
                  </a:txBody>
                  <a:tcPr anchor="ctr"/>
                </a:tc>
                <a:tc>
                  <a:txBody>
                    <a:bodyPr/>
                    <a:lstStyle/>
                    <a:p>
                      <a:pPr algn="l" fontAlgn="b"/>
                      <a:r>
                        <a:rPr lang="en-IN" sz="1400" b="1" u="none" strike="noStrike" dirty="0">
                          <a:latin typeface="Verdana" pitchFamily="34" charset="0"/>
                          <a:ea typeface="Verdana" pitchFamily="34" charset="0"/>
                          <a:cs typeface="Verdana" pitchFamily="34" charset="0"/>
                        </a:rPr>
                        <a:t>Portfolio </a:t>
                      </a:r>
                      <a:r>
                        <a:rPr lang="en-IN" sz="1400" b="1" i="1" u="none" strike="noStrike" dirty="0">
                          <a:latin typeface="Verdana" pitchFamily="34" charset="0"/>
                          <a:ea typeface="Verdana" pitchFamily="34" charset="0"/>
                          <a:cs typeface="Verdana" pitchFamily="34" charset="0"/>
                        </a:rPr>
                        <a:t>Q</a:t>
                      </a:r>
                      <a:endParaRPr lang="en-IN" sz="1400" b="1" i="1" u="none" strike="noStrike" dirty="0">
                        <a:solidFill>
                          <a:srgbClr val="000000"/>
                        </a:solidFill>
                        <a:latin typeface="Verdana" pitchFamily="34" charset="0"/>
                        <a:ea typeface="Verdana" pitchFamily="34" charset="0"/>
                        <a:cs typeface="Verdana" pitchFamily="34" charset="0"/>
                      </a:endParaRPr>
                    </a:p>
                  </a:txBody>
                  <a:tcPr anchor="ctr"/>
                </a:tc>
                <a:tc>
                  <a:txBody>
                    <a:bodyPr/>
                    <a:lstStyle/>
                    <a:p>
                      <a:pPr algn="l" fontAlgn="b"/>
                      <a:r>
                        <a:rPr lang="en-IN" sz="1400" b="1" u="none" strike="noStrike" dirty="0">
                          <a:latin typeface="Verdana" pitchFamily="34" charset="0"/>
                          <a:ea typeface="Verdana" pitchFamily="34" charset="0"/>
                          <a:cs typeface="Verdana" pitchFamily="34" charset="0"/>
                        </a:rPr>
                        <a:t>Portfolio </a:t>
                      </a:r>
                      <a:r>
                        <a:rPr lang="en-IN" sz="1400" b="1" i="1" u="none" strike="noStrike" dirty="0">
                          <a:latin typeface="Verdana" pitchFamily="34" charset="0"/>
                          <a:ea typeface="Verdana" pitchFamily="34" charset="0"/>
                          <a:cs typeface="Verdana" pitchFamily="34" charset="0"/>
                        </a:rPr>
                        <a:t>M</a:t>
                      </a:r>
                      <a:endParaRPr lang="en-IN" sz="1400" b="1" i="1" u="none" strike="noStrike" dirty="0">
                        <a:solidFill>
                          <a:srgbClr val="000000"/>
                        </a:solidFill>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0"/>
                  </a:ext>
                </a:extLst>
              </a:tr>
              <a:tr h="200025">
                <a:tc>
                  <a:txBody>
                    <a:bodyPr/>
                    <a:lstStyle/>
                    <a:p>
                      <a:pPr algn="l" fontAlgn="b"/>
                      <a:r>
                        <a:rPr lang="en-IN" sz="1400" u="none" strike="noStrike">
                          <a:latin typeface="Verdana" pitchFamily="34" charset="0"/>
                          <a:ea typeface="Verdana" pitchFamily="34" charset="0"/>
                          <a:cs typeface="Verdana" pitchFamily="34" charset="0"/>
                        </a:rPr>
                        <a:t>Sharpe ratio</a:t>
                      </a:r>
                      <a:endParaRPr lang="en-IN" sz="14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dirty="0">
                          <a:latin typeface="Verdana" pitchFamily="34" charset="0"/>
                          <a:ea typeface="Verdana" pitchFamily="34" charset="0"/>
                          <a:cs typeface="Verdana" pitchFamily="34" charset="0"/>
                        </a:rPr>
                        <a:t>0.43</a:t>
                      </a:r>
                      <a:endParaRPr lang="en-IN" sz="1400" b="0" i="0" u="none" strike="noStrike" dirty="0">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a:latin typeface="Verdana" pitchFamily="34" charset="0"/>
                          <a:ea typeface="Verdana" pitchFamily="34" charset="0"/>
                          <a:cs typeface="Verdana" pitchFamily="34" charset="0"/>
                        </a:rPr>
                        <a:t>0.49</a:t>
                      </a:r>
                      <a:endParaRPr lang="en-IN" sz="14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a:latin typeface="Verdana" pitchFamily="34" charset="0"/>
                          <a:ea typeface="Verdana" pitchFamily="34" charset="0"/>
                          <a:cs typeface="Verdana" pitchFamily="34" charset="0"/>
                        </a:rPr>
                        <a:t>0.19</a:t>
                      </a:r>
                      <a:endParaRPr lang="en-IN" sz="1400" b="0" i="0" u="none" strike="noStrike">
                        <a:solidFill>
                          <a:srgbClr val="000000"/>
                        </a:solidFill>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1"/>
                  </a:ext>
                </a:extLst>
              </a:tr>
              <a:tr h="238125">
                <a:tc>
                  <a:txBody>
                    <a:bodyPr/>
                    <a:lstStyle/>
                    <a:p>
                      <a:pPr algn="l" fontAlgn="b"/>
                      <a:r>
                        <a:rPr lang="en-IN" sz="1400" i="1" u="none" strike="noStrike" dirty="0">
                          <a:latin typeface="Verdana" pitchFamily="34" charset="0"/>
                          <a:ea typeface="Verdana" pitchFamily="34" charset="0"/>
                          <a:cs typeface="Verdana" pitchFamily="34" charset="0"/>
                        </a:rPr>
                        <a:t>M</a:t>
                      </a:r>
                      <a:r>
                        <a:rPr lang="en-IN" sz="1400" u="none" strike="noStrike" baseline="30000" dirty="0">
                          <a:latin typeface="Verdana" pitchFamily="34" charset="0"/>
                          <a:ea typeface="Verdana" pitchFamily="34" charset="0"/>
                          <a:cs typeface="Verdana" pitchFamily="34" charset="0"/>
                        </a:rPr>
                        <a:t>2</a:t>
                      </a:r>
                      <a:endParaRPr lang="en-IN" sz="1400" b="0" i="1" u="none" strike="noStrike" dirty="0">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dirty="0">
                          <a:latin typeface="Verdana" pitchFamily="34" charset="0"/>
                          <a:ea typeface="Verdana" pitchFamily="34" charset="0"/>
                          <a:cs typeface="Verdana" pitchFamily="34" charset="0"/>
                        </a:rPr>
                        <a:t>2.16</a:t>
                      </a:r>
                      <a:endParaRPr lang="en-IN" sz="1400" b="0" i="0" u="none" strike="noStrike" dirty="0">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dirty="0">
                          <a:latin typeface="Verdana" pitchFamily="34" charset="0"/>
                          <a:ea typeface="Verdana" pitchFamily="34" charset="0"/>
                          <a:cs typeface="Verdana" pitchFamily="34" charset="0"/>
                        </a:rPr>
                        <a:t>2.66</a:t>
                      </a:r>
                      <a:endParaRPr lang="en-IN" sz="1400" b="0" i="0" u="none" strike="noStrike" dirty="0">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a:latin typeface="Verdana" pitchFamily="34" charset="0"/>
                          <a:ea typeface="Verdana" pitchFamily="34" charset="0"/>
                          <a:cs typeface="Verdana" pitchFamily="34" charset="0"/>
                        </a:rPr>
                        <a:t>0.00</a:t>
                      </a:r>
                      <a:endParaRPr lang="en-IN" sz="1400" b="0" i="0" u="none" strike="noStrike">
                        <a:solidFill>
                          <a:srgbClr val="000000"/>
                        </a:solidFill>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2"/>
                  </a:ext>
                </a:extLst>
              </a:tr>
              <a:tr h="200025">
                <a:tc>
                  <a:txBody>
                    <a:bodyPr/>
                    <a:lstStyle/>
                    <a:p>
                      <a:pPr algn="l" fontAlgn="b"/>
                      <a:r>
                        <a:rPr lang="en-IN" sz="1400" b="1" u="none" strike="noStrike" dirty="0">
                          <a:latin typeface="Verdana" pitchFamily="34" charset="0"/>
                          <a:ea typeface="Verdana" pitchFamily="34" charset="0"/>
                          <a:cs typeface="Verdana" pitchFamily="34" charset="0"/>
                        </a:rPr>
                        <a:t>SCL regression statistics</a:t>
                      </a:r>
                      <a:endParaRPr lang="en-IN" sz="1400" b="1" i="0" u="none" strike="noStrike" dirty="0">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a:latin typeface="Verdana" pitchFamily="34" charset="0"/>
                          <a:ea typeface="Verdana" pitchFamily="34" charset="0"/>
                          <a:cs typeface="Verdana" pitchFamily="34" charset="0"/>
                        </a:rPr>
                        <a:t> </a:t>
                      </a:r>
                      <a:endParaRPr lang="en-IN" sz="14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dirty="0">
                          <a:latin typeface="Verdana" pitchFamily="34" charset="0"/>
                          <a:ea typeface="Verdana" pitchFamily="34" charset="0"/>
                          <a:cs typeface="Verdana" pitchFamily="34" charset="0"/>
                        </a:rPr>
                        <a:t> </a:t>
                      </a:r>
                      <a:endParaRPr lang="en-IN" sz="1400" b="0" i="0" u="none" strike="noStrike" dirty="0">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a:latin typeface="Verdana" pitchFamily="34" charset="0"/>
                          <a:ea typeface="Verdana" pitchFamily="34" charset="0"/>
                          <a:cs typeface="Verdana" pitchFamily="34" charset="0"/>
                        </a:rPr>
                        <a:t> </a:t>
                      </a:r>
                      <a:endParaRPr lang="en-IN" sz="1400" b="0" i="0" u="none" strike="noStrike">
                        <a:solidFill>
                          <a:srgbClr val="000000"/>
                        </a:solidFill>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3"/>
                  </a:ext>
                </a:extLst>
              </a:tr>
              <a:tr h="200025">
                <a:tc>
                  <a:txBody>
                    <a:bodyPr/>
                    <a:lstStyle/>
                    <a:p>
                      <a:pPr algn="l" fontAlgn="b"/>
                      <a:r>
                        <a:rPr lang="en-IN" sz="1400" u="none" strike="noStrike">
                          <a:latin typeface="Verdana" pitchFamily="34" charset="0"/>
                          <a:ea typeface="Verdana" pitchFamily="34" charset="0"/>
                          <a:cs typeface="Verdana" pitchFamily="34" charset="0"/>
                        </a:rPr>
                        <a:t>Alpha</a:t>
                      </a:r>
                      <a:endParaRPr lang="en-IN" sz="14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a:latin typeface="Verdana" pitchFamily="34" charset="0"/>
                          <a:ea typeface="Verdana" pitchFamily="34" charset="0"/>
                          <a:cs typeface="Verdana" pitchFamily="34" charset="0"/>
                        </a:rPr>
                        <a:t>1.63</a:t>
                      </a:r>
                      <a:endParaRPr lang="en-IN" sz="14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dirty="0">
                          <a:latin typeface="Verdana" pitchFamily="34" charset="0"/>
                          <a:ea typeface="Verdana" pitchFamily="34" charset="0"/>
                          <a:cs typeface="Verdana" pitchFamily="34" charset="0"/>
                        </a:rPr>
                        <a:t>5.26</a:t>
                      </a:r>
                      <a:endParaRPr lang="en-IN" sz="1400" b="0" i="0" u="none" strike="noStrike" dirty="0">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a:latin typeface="Verdana" pitchFamily="34" charset="0"/>
                          <a:ea typeface="Verdana" pitchFamily="34" charset="0"/>
                          <a:cs typeface="Verdana" pitchFamily="34" charset="0"/>
                        </a:rPr>
                        <a:t>0.00</a:t>
                      </a:r>
                      <a:endParaRPr lang="en-IN" sz="1400" b="0" i="0" u="none" strike="noStrike">
                        <a:solidFill>
                          <a:srgbClr val="000000"/>
                        </a:solidFill>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4"/>
                  </a:ext>
                </a:extLst>
              </a:tr>
              <a:tr h="200025">
                <a:tc>
                  <a:txBody>
                    <a:bodyPr/>
                    <a:lstStyle/>
                    <a:p>
                      <a:pPr algn="l" fontAlgn="b"/>
                      <a:r>
                        <a:rPr lang="en-IN" sz="1400" u="none" strike="noStrike">
                          <a:latin typeface="Verdana" pitchFamily="34" charset="0"/>
                          <a:ea typeface="Verdana" pitchFamily="34" charset="0"/>
                          <a:cs typeface="Verdana" pitchFamily="34" charset="0"/>
                        </a:rPr>
                        <a:t>Beta</a:t>
                      </a:r>
                      <a:endParaRPr lang="en-IN" sz="14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a:latin typeface="Verdana" pitchFamily="34" charset="0"/>
                          <a:ea typeface="Verdana" pitchFamily="34" charset="0"/>
                          <a:cs typeface="Verdana" pitchFamily="34" charset="0"/>
                        </a:rPr>
                        <a:t>0.70</a:t>
                      </a:r>
                      <a:endParaRPr lang="en-IN" sz="14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dirty="0">
                          <a:latin typeface="Verdana" pitchFamily="34" charset="0"/>
                          <a:ea typeface="Verdana" pitchFamily="34" charset="0"/>
                          <a:cs typeface="Verdana" pitchFamily="34" charset="0"/>
                        </a:rPr>
                        <a:t>1.40</a:t>
                      </a:r>
                      <a:endParaRPr lang="en-IN" sz="1400" b="0" i="0" u="none" strike="noStrike" dirty="0">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a:latin typeface="Verdana" pitchFamily="34" charset="0"/>
                          <a:ea typeface="Verdana" pitchFamily="34" charset="0"/>
                          <a:cs typeface="Verdana" pitchFamily="34" charset="0"/>
                        </a:rPr>
                        <a:t>1.00</a:t>
                      </a:r>
                      <a:endParaRPr lang="en-IN" sz="1400" b="0" i="0" u="none" strike="noStrike">
                        <a:solidFill>
                          <a:srgbClr val="000000"/>
                        </a:solidFill>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5"/>
                  </a:ext>
                </a:extLst>
              </a:tr>
              <a:tr h="200025">
                <a:tc>
                  <a:txBody>
                    <a:bodyPr/>
                    <a:lstStyle/>
                    <a:p>
                      <a:pPr algn="l" fontAlgn="b"/>
                      <a:r>
                        <a:rPr lang="en-IN" sz="1400" u="none" strike="noStrike">
                          <a:latin typeface="Verdana" pitchFamily="34" charset="0"/>
                          <a:ea typeface="Verdana" pitchFamily="34" charset="0"/>
                          <a:cs typeface="Verdana" pitchFamily="34" charset="0"/>
                        </a:rPr>
                        <a:t>Treynor</a:t>
                      </a:r>
                      <a:endParaRPr lang="en-IN" sz="14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a:latin typeface="Verdana" pitchFamily="34" charset="0"/>
                          <a:ea typeface="Verdana" pitchFamily="34" charset="0"/>
                          <a:cs typeface="Verdana" pitchFamily="34" charset="0"/>
                        </a:rPr>
                        <a:t>3.97</a:t>
                      </a:r>
                      <a:endParaRPr lang="en-IN" sz="14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a:latin typeface="Verdana" pitchFamily="34" charset="0"/>
                          <a:ea typeface="Verdana" pitchFamily="34" charset="0"/>
                          <a:cs typeface="Verdana" pitchFamily="34" charset="0"/>
                        </a:rPr>
                        <a:t>5.38</a:t>
                      </a:r>
                      <a:endParaRPr lang="en-IN" sz="14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dirty="0">
                          <a:latin typeface="Verdana" pitchFamily="34" charset="0"/>
                          <a:ea typeface="Verdana" pitchFamily="34" charset="0"/>
                          <a:cs typeface="Verdana" pitchFamily="34" charset="0"/>
                        </a:rPr>
                        <a:t>1.64</a:t>
                      </a:r>
                      <a:endParaRPr lang="en-IN" sz="1400" b="0" i="0" u="none" strike="noStrike" dirty="0">
                        <a:solidFill>
                          <a:srgbClr val="000000"/>
                        </a:solidFill>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6"/>
                  </a:ext>
                </a:extLst>
              </a:tr>
              <a:tr h="238125">
                <a:tc>
                  <a:txBody>
                    <a:bodyPr/>
                    <a:lstStyle/>
                    <a:p>
                      <a:pPr algn="l" fontAlgn="b"/>
                      <a:r>
                        <a:rPr lang="en-IN" sz="1400" i="1" u="none" strike="noStrike" dirty="0">
                          <a:latin typeface="Verdana" pitchFamily="34" charset="0"/>
                          <a:ea typeface="Verdana" pitchFamily="34" charset="0"/>
                          <a:cs typeface="Verdana" pitchFamily="34" charset="0"/>
                        </a:rPr>
                        <a:t>T</a:t>
                      </a:r>
                      <a:r>
                        <a:rPr lang="en-IN" sz="1400" u="none" strike="noStrike" baseline="30000" dirty="0">
                          <a:latin typeface="Verdana" pitchFamily="34" charset="0"/>
                          <a:ea typeface="Verdana" pitchFamily="34" charset="0"/>
                          <a:cs typeface="Verdana" pitchFamily="34" charset="0"/>
                        </a:rPr>
                        <a:t>2</a:t>
                      </a:r>
                      <a:endParaRPr lang="en-IN" sz="1400" b="0" i="1" u="none" strike="noStrike" dirty="0">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a:latin typeface="Verdana" pitchFamily="34" charset="0"/>
                          <a:ea typeface="Verdana" pitchFamily="34" charset="0"/>
                          <a:cs typeface="Verdana" pitchFamily="34" charset="0"/>
                        </a:rPr>
                        <a:t>2.34</a:t>
                      </a:r>
                      <a:endParaRPr lang="en-IN" sz="14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a:latin typeface="Verdana" pitchFamily="34" charset="0"/>
                          <a:ea typeface="Verdana" pitchFamily="34" charset="0"/>
                          <a:cs typeface="Verdana" pitchFamily="34" charset="0"/>
                        </a:rPr>
                        <a:t>3.74</a:t>
                      </a:r>
                      <a:endParaRPr lang="en-IN" sz="14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dirty="0">
                          <a:latin typeface="Verdana" pitchFamily="34" charset="0"/>
                          <a:ea typeface="Verdana" pitchFamily="34" charset="0"/>
                          <a:cs typeface="Verdana" pitchFamily="34" charset="0"/>
                        </a:rPr>
                        <a:t>0.00</a:t>
                      </a:r>
                      <a:endParaRPr lang="en-IN" sz="1400" b="0" i="0" u="none" strike="noStrike" dirty="0">
                        <a:solidFill>
                          <a:srgbClr val="000000"/>
                        </a:solidFill>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7"/>
                  </a:ext>
                </a:extLst>
              </a:tr>
              <a:tr h="200025">
                <a:tc>
                  <a:txBody>
                    <a:bodyPr/>
                    <a:lstStyle/>
                    <a:p>
                      <a:pPr algn="l" fontAlgn="b"/>
                      <a:r>
                        <a:rPr lang="el-GR" sz="1400" u="none" strike="noStrike">
                          <a:latin typeface="Verdana" pitchFamily="34" charset="0"/>
                          <a:ea typeface="Verdana" pitchFamily="34" charset="0"/>
                          <a:cs typeface="Verdana" pitchFamily="34" charset="0"/>
                        </a:rPr>
                        <a:t>σ(</a:t>
                      </a:r>
                      <a:r>
                        <a:rPr lang="en-IN" sz="1400" u="none" strike="noStrike">
                          <a:latin typeface="Verdana" pitchFamily="34" charset="0"/>
                          <a:ea typeface="Verdana" pitchFamily="34" charset="0"/>
                          <a:cs typeface="Verdana" pitchFamily="34" charset="0"/>
                        </a:rPr>
                        <a:t>e)</a:t>
                      </a:r>
                      <a:endParaRPr lang="en-IN" sz="14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a:latin typeface="Verdana" pitchFamily="34" charset="0"/>
                          <a:ea typeface="Verdana" pitchFamily="34" charset="0"/>
                          <a:cs typeface="Verdana" pitchFamily="34" charset="0"/>
                        </a:rPr>
                        <a:t>2.02</a:t>
                      </a:r>
                      <a:endParaRPr lang="en-IN" sz="14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a:latin typeface="Verdana" pitchFamily="34" charset="0"/>
                          <a:ea typeface="Verdana" pitchFamily="34" charset="0"/>
                          <a:cs typeface="Verdana" pitchFamily="34" charset="0"/>
                        </a:rPr>
                        <a:t>9.81</a:t>
                      </a:r>
                      <a:endParaRPr lang="en-IN" sz="14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dirty="0">
                          <a:latin typeface="Verdana" pitchFamily="34" charset="0"/>
                          <a:ea typeface="Verdana" pitchFamily="34" charset="0"/>
                          <a:cs typeface="Verdana" pitchFamily="34" charset="0"/>
                        </a:rPr>
                        <a:t>0.00</a:t>
                      </a:r>
                      <a:endParaRPr lang="en-IN" sz="1400" b="0" i="0" u="none" strike="noStrike" dirty="0">
                        <a:solidFill>
                          <a:srgbClr val="000000"/>
                        </a:solidFill>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8"/>
                  </a:ext>
                </a:extLst>
              </a:tr>
              <a:tr h="200025">
                <a:tc>
                  <a:txBody>
                    <a:bodyPr/>
                    <a:lstStyle/>
                    <a:p>
                      <a:pPr algn="l" fontAlgn="b"/>
                      <a:r>
                        <a:rPr lang="en-IN" sz="1400" u="none" strike="noStrike">
                          <a:latin typeface="Verdana" pitchFamily="34" charset="0"/>
                          <a:ea typeface="Verdana" pitchFamily="34" charset="0"/>
                          <a:cs typeface="Verdana" pitchFamily="34" charset="0"/>
                        </a:rPr>
                        <a:t>Information ratio</a:t>
                      </a:r>
                      <a:endParaRPr lang="en-IN" sz="14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a:latin typeface="Verdana" pitchFamily="34" charset="0"/>
                          <a:ea typeface="Verdana" pitchFamily="34" charset="0"/>
                          <a:cs typeface="Verdana" pitchFamily="34" charset="0"/>
                        </a:rPr>
                        <a:t>0.81</a:t>
                      </a:r>
                      <a:endParaRPr lang="en-IN" sz="14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a:latin typeface="Verdana" pitchFamily="34" charset="0"/>
                          <a:ea typeface="Verdana" pitchFamily="34" charset="0"/>
                          <a:cs typeface="Verdana" pitchFamily="34" charset="0"/>
                        </a:rPr>
                        <a:t>0.54</a:t>
                      </a:r>
                      <a:endParaRPr lang="en-IN" sz="14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a:latin typeface="Verdana" pitchFamily="34" charset="0"/>
                          <a:ea typeface="Verdana" pitchFamily="34" charset="0"/>
                          <a:cs typeface="Verdana" pitchFamily="34" charset="0"/>
                        </a:rPr>
                        <a:t>0.00</a:t>
                      </a:r>
                      <a:endParaRPr lang="en-IN" sz="1400" b="0" i="0" u="none" strike="noStrike">
                        <a:solidFill>
                          <a:srgbClr val="000000"/>
                        </a:solidFill>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9"/>
                  </a:ext>
                </a:extLst>
              </a:tr>
              <a:tr h="200025">
                <a:tc>
                  <a:txBody>
                    <a:bodyPr/>
                    <a:lstStyle/>
                    <a:p>
                      <a:pPr algn="l" fontAlgn="b"/>
                      <a:r>
                        <a:rPr lang="en-IN" sz="1400" i="1" u="none" strike="noStrike" dirty="0">
                          <a:latin typeface="Verdana" pitchFamily="34" charset="0"/>
                          <a:ea typeface="Verdana" pitchFamily="34" charset="0"/>
                          <a:cs typeface="Verdana" pitchFamily="34" charset="0"/>
                        </a:rPr>
                        <a:t>R</a:t>
                      </a:r>
                      <a:r>
                        <a:rPr lang="en-IN" sz="1400" u="none" strike="noStrike" dirty="0">
                          <a:latin typeface="Verdana" pitchFamily="34" charset="0"/>
                          <a:ea typeface="Verdana" pitchFamily="34" charset="0"/>
                          <a:cs typeface="Verdana" pitchFamily="34" charset="0"/>
                        </a:rPr>
                        <a:t>-square</a:t>
                      </a:r>
                      <a:endParaRPr lang="en-IN" sz="1400" b="0" i="0" u="none" strike="noStrike" dirty="0">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a:latin typeface="Verdana" pitchFamily="34" charset="0"/>
                          <a:ea typeface="Verdana" pitchFamily="34" charset="0"/>
                          <a:cs typeface="Verdana" pitchFamily="34" charset="0"/>
                        </a:rPr>
                        <a:t>0.91</a:t>
                      </a:r>
                      <a:endParaRPr lang="en-IN" sz="14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a:latin typeface="Verdana" pitchFamily="34" charset="0"/>
                          <a:ea typeface="Verdana" pitchFamily="34" charset="0"/>
                          <a:cs typeface="Verdana" pitchFamily="34" charset="0"/>
                        </a:rPr>
                        <a:t>0.64</a:t>
                      </a:r>
                      <a:endParaRPr lang="en-IN" sz="14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r" fontAlgn="b"/>
                      <a:r>
                        <a:rPr lang="en-IN" sz="1400" u="none" strike="noStrike" dirty="0">
                          <a:latin typeface="Verdana" pitchFamily="34" charset="0"/>
                          <a:ea typeface="Verdana" pitchFamily="34" charset="0"/>
                          <a:cs typeface="Verdana" pitchFamily="34" charset="0"/>
                        </a:rPr>
                        <a:t>1.00</a:t>
                      </a:r>
                      <a:endParaRPr lang="en-IN" sz="1400" b="0" i="0" u="none" strike="noStrike" dirty="0">
                        <a:solidFill>
                          <a:srgbClr val="000000"/>
                        </a:solidFill>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0051784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892" y="152400"/>
            <a:ext cx="8806708" cy="1143000"/>
          </a:xfrm>
        </p:spPr>
        <p:txBody>
          <a:bodyPr>
            <a:noAutofit/>
          </a:bodyPr>
          <a:lstStyle/>
          <a:p>
            <a:r>
              <a:rPr lang="en-US" altLang="en-US" dirty="0"/>
              <a:t>Interpretation of Performance Statistics</a:t>
            </a:r>
            <a:endParaRPr lang="en-US" dirty="0"/>
          </a:p>
        </p:txBody>
      </p:sp>
      <p:sp>
        <p:nvSpPr>
          <p:cNvPr id="3" name="Content Placeholder 2"/>
          <p:cNvSpPr>
            <a:spLocks noGrp="1"/>
          </p:cNvSpPr>
          <p:nvPr>
            <p:ph sz="quarter" idx="10"/>
          </p:nvPr>
        </p:nvSpPr>
        <p:spPr>
          <a:xfrm>
            <a:off x="457200" y="1676400"/>
            <a:ext cx="8382000" cy="3733800"/>
          </a:xfrm>
        </p:spPr>
        <p:txBody>
          <a:bodyPr/>
          <a:lstStyle/>
          <a:p>
            <a:pPr>
              <a:spcBef>
                <a:spcPts val="600"/>
              </a:spcBef>
              <a:defRPr/>
            </a:pPr>
            <a:r>
              <a:rPr lang="en-US" altLang="en-US" sz="2400" dirty="0"/>
              <a:t>If P or Q represents the entire investment, Q is better because of its higher Sharpe measure and better M</a:t>
            </a:r>
            <a:r>
              <a:rPr lang="en-US" altLang="en-US" sz="2400" baseline="30000" dirty="0"/>
              <a:t>2</a:t>
            </a:r>
            <a:endParaRPr lang="en-US" altLang="en-US" sz="2400" dirty="0"/>
          </a:p>
          <a:p>
            <a:pPr>
              <a:spcBef>
                <a:spcPts val="600"/>
              </a:spcBef>
              <a:defRPr/>
            </a:pPr>
            <a:r>
              <a:rPr lang="en-US" altLang="en-US" sz="2400" dirty="0"/>
              <a:t>If P and Q are competing for a role as one of a number of </a:t>
            </a:r>
            <a:r>
              <a:rPr lang="en-US" altLang="en-US" sz="2400" dirty="0" err="1"/>
              <a:t>subportfolios</a:t>
            </a:r>
            <a:r>
              <a:rPr lang="en-US" altLang="en-US" sz="2400" dirty="0"/>
              <a:t>, Q also dominates because its </a:t>
            </a:r>
            <a:r>
              <a:rPr lang="en-US" altLang="en-US" sz="2400" dirty="0" err="1"/>
              <a:t>Treynor</a:t>
            </a:r>
            <a:r>
              <a:rPr lang="en-US" altLang="en-US" sz="2400" dirty="0"/>
              <a:t> measure is higher</a:t>
            </a:r>
          </a:p>
          <a:p>
            <a:pPr>
              <a:spcBef>
                <a:spcPts val="600"/>
              </a:spcBef>
              <a:defRPr/>
            </a:pPr>
            <a:r>
              <a:rPr lang="en-US" altLang="en-US" sz="2400" dirty="0"/>
              <a:t>If we seek an active portfolio to mix with an index portfolio, P is better due to its higher information ratio</a:t>
            </a:r>
            <a:endParaRPr lang="en-US" altLang="en-US" sz="2400" i="1" dirty="0"/>
          </a:p>
        </p:txBody>
      </p:sp>
    </p:spTree>
    <p:extLst>
      <p:ext uri="{BB962C8B-B14F-4D97-AF65-F5344CB8AC3E}">
        <p14:creationId xmlns:p14="http://schemas.microsoft.com/office/powerpoint/2010/main" val="35407595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124691"/>
            <a:ext cx="8988136" cy="1018309"/>
          </a:xfrm>
        </p:spPr>
        <p:txBody>
          <a:bodyPr>
            <a:noAutofit/>
          </a:bodyPr>
          <a:lstStyle/>
          <a:p>
            <a:r>
              <a:rPr lang="en-US" altLang="en-US" dirty="0"/>
              <a:t>The Role of Alpha in Performance Measures</a:t>
            </a:r>
            <a:endParaRPr lang="en-US" dirty="0"/>
          </a:p>
        </p:txBody>
      </p:sp>
      <p:sp>
        <p:nvSpPr>
          <p:cNvPr id="5" name="Content Placeholder 2"/>
          <p:cNvSpPr>
            <a:spLocks noGrp="1"/>
          </p:cNvSpPr>
          <p:nvPr>
            <p:ph sz="quarter" idx="10"/>
          </p:nvPr>
        </p:nvSpPr>
        <p:spPr>
          <a:xfrm>
            <a:off x="228600" y="1905000"/>
            <a:ext cx="8610600" cy="533400"/>
          </a:xfrm>
        </p:spPr>
        <p:txBody>
          <a:bodyPr/>
          <a:lstStyle/>
          <a:p>
            <a:pPr>
              <a:buFontTx/>
              <a:buNone/>
            </a:pPr>
            <a:r>
              <a:rPr lang="en-US" altLang="en-US" sz="2400" b="1" dirty="0"/>
              <a:t>Table 24.3 </a:t>
            </a:r>
            <a:r>
              <a:rPr lang="en-US" altLang="en-US" sz="2400" dirty="0"/>
              <a:t>Performance Statistics</a:t>
            </a:r>
            <a:endParaRPr lang="en-US" altLang="en-US" sz="2400" b="1" dirty="0"/>
          </a:p>
        </p:txBody>
      </p:sp>
      <p:graphicFrame>
        <p:nvGraphicFramePr>
          <p:cNvPr id="2" name="Object 1"/>
          <p:cNvGraphicFramePr>
            <a:graphicFrameLocks noChangeAspect="1"/>
          </p:cNvGraphicFramePr>
          <p:nvPr>
            <p:extLst>
              <p:ext uri="{D42A27DB-BD31-4B8C-83A1-F6EECF244321}">
                <p14:modId xmlns:p14="http://schemas.microsoft.com/office/powerpoint/2010/main" val="2919546870"/>
              </p:ext>
            </p:extLst>
          </p:nvPr>
        </p:nvGraphicFramePr>
        <p:xfrm>
          <a:off x="546417" y="2628582"/>
          <a:ext cx="8064183" cy="2553018"/>
        </p:xfrm>
        <a:graphic>
          <a:graphicData uri="http://schemas.openxmlformats.org/presentationml/2006/ole">
            <mc:AlternateContent xmlns:mc="http://schemas.openxmlformats.org/markup-compatibility/2006">
              <mc:Choice xmlns:v="urn:schemas-microsoft-com:vml" Requires="v">
                <p:oleObj spid="_x0000_s215149" name="Equation" r:id="rId3" imgW="6057720" imgH="1917360" progId="Equation.3">
                  <p:embed/>
                </p:oleObj>
              </mc:Choice>
              <mc:Fallback>
                <p:oleObj name="Equation" r:id="rId3" imgW="6057720" imgH="1917360" progId="Equation.3">
                  <p:embed/>
                  <p:pic>
                    <p:nvPicPr>
                      <p:cNvPr id="0" name=""/>
                      <p:cNvPicPr/>
                      <p:nvPr/>
                    </p:nvPicPr>
                    <p:blipFill>
                      <a:blip r:embed="rId4"/>
                      <a:stretch>
                        <a:fillRect/>
                      </a:stretch>
                    </p:blipFill>
                    <p:spPr>
                      <a:xfrm>
                        <a:off x="546417" y="2628582"/>
                        <a:ext cx="8064183" cy="2553018"/>
                      </a:xfrm>
                      <a:prstGeom prst="rect">
                        <a:avLst/>
                      </a:prstGeom>
                    </p:spPr>
                  </p:pic>
                </p:oleObj>
              </mc:Fallback>
            </mc:AlternateContent>
          </a:graphicData>
        </a:graphic>
      </p:graphicFrame>
    </p:spTree>
    <p:extLst>
      <p:ext uri="{BB962C8B-B14F-4D97-AF65-F5344CB8AC3E}">
        <p14:creationId xmlns:p14="http://schemas.microsoft.com/office/powerpoint/2010/main" val="10051784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892" y="152400"/>
            <a:ext cx="8806708" cy="1295400"/>
          </a:xfrm>
        </p:spPr>
        <p:txBody>
          <a:bodyPr>
            <a:noAutofit/>
          </a:bodyPr>
          <a:lstStyle/>
          <a:p>
            <a:r>
              <a:rPr lang="en-US" altLang="en-US" dirty="0"/>
              <a:t>Performance Measurement for </a:t>
            </a:r>
            <a:br>
              <a:rPr lang="en-US" altLang="en-US" dirty="0"/>
            </a:br>
            <a:r>
              <a:rPr lang="en-US" altLang="en-US" dirty="0"/>
              <a:t>Hedge Funds</a:t>
            </a:r>
            <a:endParaRPr lang="en-US" dirty="0"/>
          </a:p>
        </p:txBody>
      </p:sp>
      <p:sp>
        <p:nvSpPr>
          <p:cNvPr id="3" name="Content Placeholder 2"/>
          <p:cNvSpPr>
            <a:spLocks noGrp="1"/>
          </p:cNvSpPr>
          <p:nvPr>
            <p:ph sz="quarter" idx="10"/>
          </p:nvPr>
        </p:nvSpPr>
        <p:spPr>
          <a:xfrm>
            <a:off x="228600" y="1981200"/>
            <a:ext cx="8763000" cy="1752600"/>
          </a:xfrm>
        </p:spPr>
        <p:txBody>
          <a:bodyPr/>
          <a:lstStyle/>
          <a:p>
            <a:r>
              <a:rPr lang="en-US" altLang="en-US" dirty="0"/>
              <a:t>When the hedge fund is optimally combined with the baseline portfolio, the improvement in the Sharpe measure will be determined by its information ratio:</a:t>
            </a:r>
          </a:p>
        </p:txBody>
      </p:sp>
      <p:graphicFrame>
        <p:nvGraphicFramePr>
          <p:cNvPr id="4" name="Object 3"/>
          <p:cNvGraphicFramePr>
            <a:graphicFrameLocks noChangeAspect="1"/>
          </p:cNvGraphicFramePr>
          <p:nvPr>
            <p:extLst>
              <p:ext uri="{D42A27DB-BD31-4B8C-83A1-F6EECF244321}">
                <p14:modId xmlns:p14="http://schemas.microsoft.com/office/powerpoint/2010/main" val="2929069478"/>
              </p:ext>
            </p:extLst>
          </p:nvPr>
        </p:nvGraphicFramePr>
        <p:xfrm>
          <a:off x="638175" y="3962400"/>
          <a:ext cx="3351213" cy="1289050"/>
        </p:xfrm>
        <a:graphic>
          <a:graphicData uri="http://schemas.openxmlformats.org/presentationml/2006/ole">
            <mc:AlternateContent xmlns:mc="http://schemas.openxmlformats.org/markup-compatibility/2006">
              <mc:Choice xmlns:v="urn:schemas-microsoft-com:vml" Requires="v">
                <p:oleObj spid="_x0000_s216173" name="Equation" r:id="rId4" imgW="1320480" imgH="507960" progId="Equation.3">
                  <p:embed/>
                </p:oleObj>
              </mc:Choice>
              <mc:Fallback>
                <p:oleObj name="Equation" r:id="rId4" imgW="1320480" imgH="507960" progId="Equation.3">
                  <p:embed/>
                  <p:pic>
                    <p:nvPicPr>
                      <p:cNvPr id="0" name="Picture 2"/>
                      <p:cNvPicPr>
                        <a:picLocks noChangeAspect="1" noChangeArrowheads="1"/>
                      </p:cNvPicPr>
                      <p:nvPr/>
                    </p:nvPicPr>
                    <p:blipFill>
                      <a:blip r:embed="rId5"/>
                      <a:srcRect/>
                      <a:stretch>
                        <a:fillRect/>
                      </a:stretch>
                    </p:blipFill>
                    <p:spPr bwMode="auto">
                      <a:xfrm>
                        <a:off x="638175" y="3962400"/>
                        <a:ext cx="3351213" cy="1289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5407595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892" y="152399"/>
            <a:ext cx="8759083" cy="1362075"/>
          </a:xfrm>
        </p:spPr>
        <p:txBody>
          <a:bodyPr>
            <a:noAutofit/>
          </a:bodyPr>
          <a:lstStyle/>
          <a:p>
            <a:r>
              <a:rPr lang="en-US" altLang="en-US" dirty="0"/>
              <a:t>Performance Measurement with Changing Portfolio Composition</a:t>
            </a:r>
            <a:endParaRPr lang="en-US" dirty="0"/>
          </a:p>
        </p:txBody>
      </p:sp>
      <p:sp>
        <p:nvSpPr>
          <p:cNvPr id="3" name="Content Placeholder 2"/>
          <p:cNvSpPr>
            <a:spLocks noGrp="1"/>
          </p:cNvSpPr>
          <p:nvPr>
            <p:ph sz="quarter" idx="10"/>
          </p:nvPr>
        </p:nvSpPr>
        <p:spPr>
          <a:xfrm>
            <a:off x="457200" y="1676400"/>
            <a:ext cx="8305800" cy="3962400"/>
          </a:xfrm>
        </p:spPr>
        <p:txBody>
          <a:bodyPr/>
          <a:lstStyle/>
          <a:p>
            <a:r>
              <a:rPr lang="en-US" altLang="en-US" sz="2400" dirty="0"/>
              <a:t>We need a very long observation period to measure performance with any precision, even if the return distribution is stable with a constant mean and variance </a:t>
            </a:r>
          </a:p>
          <a:p>
            <a:r>
              <a:rPr lang="en-US" altLang="en-US" sz="2400" dirty="0"/>
              <a:t>What if the mean and variance are not constant? We need to keep track of portfolio changes</a:t>
            </a:r>
          </a:p>
        </p:txBody>
      </p:sp>
    </p:spTree>
    <p:extLst>
      <p:ext uri="{BB962C8B-B14F-4D97-AF65-F5344CB8AC3E}">
        <p14:creationId xmlns:p14="http://schemas.microsoft.com/office/powerpoint/2010/main" val="3540759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892" y="152400"/>
            <a:ext cx="8654308" cy="762000"/>
          </a:xfrm>
        </p:spPr>
        <p:txBody>
          <a:bodyPr>
            <a:noAutofit/>
          </a:bodyPr>
          <a:lstStyle/>
          <a:p>
            <a:r>
              <a:rPr lang="en-US" altLang="en-US" dirty="0"/>
              <a:t>Style Analysis</a:t>
            </a:r>
            <a:endParaRPr lang="en-US" dirty="0"/>
          </a:p>
        </p:txBody>
      </p:sp>
      <p:sp>
        <p:nvSpPr>
          <p:cNvPr id="3" name="Content Placeholder 2"/>
          <p:cNvSpPr>
            <a:spLocks noGrp="1"/>
          </p:cNvSpPr>
          <p:nvPr>
            <p:ph sz="quarter" idx="10"/>
          </p:nvPr>
        </p:nvSpPr>
        <p:spPr>
          <a:xfrm>
            <a:off x="533400" y="1219200"/>
            <a:ext cx="8305800" cy="4267200"/>
          </a:xfrm>
        </p:spPr>
        <p:txBody>
          <a:bodyPr/>
          <a:lstStyle/>
          <a:p>
            <a:r>
              <a:rPr lang="en-US" altLang="en-US" sz="2400" dirty="0"/>
              <a:t>Introduced by William Sharpe</a:t>
            </a:r>
          </a:p>
          <a:p>
            <a:r>
              <a:rPr lang="en-US" altLang="en-US" sz="2400" dirty="0"/>
              <a:t>Regress fund returns on indexes representing a range of asset classes</a:t>
            </a:r>
          </a:p>
          <a:p>
            <a:r>
              <a:rPr lang="en-US" altLang="en-US" sz="2400" dirty="0"/>
              <a:t>The regression coefficient on each index measures the fund’s implicit allocation to that “style”</a:t>
            </a:r>
          </a:p>
          <a:p>
            <a:r>
              <a:rPr lang="en-US" altLang="en-US" sz="2400" i="1" dirty="0"/>
              <a:t>R</a:t>
            </a:r>
            <a:r>
              <a:rPr lang="en-US" altLang="en-US" sz="2400" dirty="0"/>
              <a:t>-square measures return variability due to style or asset allocation</a:t>
            </a:r>
          </a:p>
          <a:p>
            <a:r>
              <a:rPr lang="en-US" altLang="en-US" sz="2400" dirty="0"/>
              <a:t> The remainder is due either to security selection or to market timing</a:t>
            </a:r>
          </a:p>
        </p:txBody>
      </p:sp>
    </p:spTree>
    <p:extLst>
      <p:ext uri="{BB962C8B-B14F-4D97-AF65-F5344CB8AC3E}">
        <p14:creationId xmlns:p14="http://schemas.microsoft.com/office/powerpoint/2010/main" val="35407595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152400"/>
            <a:ext cx="8991600" cy="1219200"/>
          </a:xfrm>
        </p:spPr>
        <p:txBody>
          <a:bodyPr>
            <a:noAutofit/>
          </a:bodyPr>
          <a:lstStyle/>
          <a:p>
            <a:r>
              <a:rPr lang="en-US" altLang="en-US" dirty="0"/>
              <a:t>Table 24.4 Style Analysis for Fidelity’s Magellan Fund</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800539492"/>
              </p:ext>
            </p:extLst>
          </p:nvPr>
        </p:nvGraphicFramePr>
        <p:xfrm>
          <a:off x="2514600" y="1524000"/>
          <a:ext cx="4302414" cy="3099737"/>
        </p:xfrm>
        <a:graphic>
          <a:graphicData uri="http://schemas.openxmlformats.org/drawingml/2006/table">
            <a:tbl>
              <a:tblPr firstRow="1">
                <a:tableStyleId>{5940675A-B579-460E-94D1-54222C63F5DA}</a:tableStyleId>
              </a:tblPr>
              <a:tblGrid>
                <a:gridCol w="1862455">
                  <a:extLst>
                    <a:ext uri="{9D8B030D-6E8A-4147-A177-3AD203B41FA5}">
                      <a16:colId xmlns:a16="http://schemas.microsoft.com/office/drawing/2014/main" val="20000"/>
                    </a:ext>
                  </a:extLst>
                </a:gridCol>
                <a:gridCol w="2439959">
                  <a:extLst>
                    <a:ext uri="{9D8B030D-6E8A-4147-A177-3AD203B41FA5}">
                      <a16:colId xmlns:a16="http://schemas.microsoft.com/office/drawing/2014/main" val="20001"/>
                    </a:ext>
                  </a:extLst>
                </a:gridCol>
              </a:tblGrid>
              <a:tr h="356537">
                <a:tc>
                  <a:txBody>
                    <a:bodyPr/>
                    <a:lstStyle/>
                    <a:p>
                      <a:pPr algn="ctr" fontAlgn="b"/>
                      <a:r>
                        <a:rPr lang="en-IN" sz="1400" b="1" u="none" strike="noStrike" dirty="0">
                          <a:latin typeface="Verdana" pitchFamily="34" charset="0"/>
                          <a:ea typeface="Verdana" pitchFamily="34" charset="0"/>
                          <a:cs typeface="Verdana" pitchFamily="34" charset="0"/>
                        </a:rPr>
                        <a:t>Style Portfolio</a:t>
                      </a:r>
                      <a:endParaRPr lang="en-IN" sz="1400" b="1" i="0" u="none" strike="noStrike" dirty="0">
                        <a:solidFill>
                          <a:srgbClr val="000000"/>
                        </a:solidFill>
                        <a:latin typeface="Verdana" pitchFamily="34" charset="0"/>
                        <a:ea typeface="Verdana" pitchFamily="34" charset="0"/>
                        <a:cs typeface="Verdana" pitchFamily="34" charset="0"/>
                      </a:endParaRPr>
                    </a:p>
                  </a:txBody>
                  <a:tcPr anchor="b"/>
                </a:tc>
                <a:tc>
                  <a:txBody>
                    <a:bodyPr/>
                    <a:lstStyle/>
                    <a:p>
                      <a:pPr algn="ctr" fontAlgn="b"/>
                      <a:r>
                        <a:rPr lang="en-IN" sz="1400" b="1" u="none" strike="noStrike" dirty="0">
                          <a:latin typeface="Verdana" pitchFamily="34" charset="0"/>
                          <a:ea typeface="Verdana" pitchFamily="34" charset="0"/>
                          <a:cs typeface="Verdana" pitchFamily="34" charset="0"/>
                        </a:rPr>
                        <a:t>Regression Coefficient</a:t>
                      </a:r>
                      <a:endParaRPr lang="en-IN" sz="1400" b="1" i="0" u="none" strike="noStrike" dirty="0">
                        <a:solidFill>
                          <a:srgbClr val="000000"/>
                        </a:solidFill>
                        <a:latin typeface="Verdana" pitchFamily="34" charset="0"/>
                        <a:ea typeface="Verdana" pitchFamily="34" charset="0"/>
                        <a:cs typeface="Verdana" pitchFamily="34" charset="0"/>
                      </a:endParaRPr>
                    </a:p>
                  </a:txBody>
                  <a:tcPr anchor="b"/>
                </a:tc>
                <a:extLst>
                  <a:ext uri="{0D108BD9-81ED-4DB2-BD59-A6C34878D82A}">
                    <a16:rowId xmlns:a16="http://schemas.microsoft.com/office/drawing/2014/main" val="10000"/>
                  </a:ext>
                </a:extLst>
              </a:tr>
              <a:tr h="248251">
                <a:tc>
                  <a:txBody>
                    <a:bodyPr/>
                    <a:lstStyle/>
                    <a:p>
                      <a:pPr algn="l" fontAlgn="b"/>
                      <a:r>
                        <a:rPr lang="en-IN" sz="1400" u="none" strike="noStrike">
                          <a:latin typeface="Verdana" pitchFamily="34" charset="0"/>
                          <a:ea typeface="Verdana" pitchFamily="34" charset="0"/>
                          <a:cs typeface="Verdana" pitchFamily="34" charset="0"/>
                        </a:rPr>
                        <a:t>T- bill</a:t>
                      </a:r>
                      <a:endParaRPr lang="en-IN" sz="1400" b="0" i="0" u="none" strike="noStrike">
                        <a:solidFill>
                          <a:srgbClr val="000000"/>
                        </a:solidFill>
                        <a:latin typeface="Verdana" pitchFamily="34" charset="0"/>
                        <a:ea typeface="Verdana" pitchFamily="34" charset="0"/>
                        <a:cs typeface="Verdana" pitchFamily="34" charset="0"/>
                      </a:endParaRPr>
                    </a:p>
                  </a:txBody>
                  <a:tcPr anchor="b"/>
                </a:tc>
                <a:tc>
                  <a:txBody>
                    <a:bodyPr/>
                    <a:lstStyle/>
                    <a:p>
                      <a:pPr algn="r" fontAlgn="b"/>
                      <a:r>
                        <a:rPr lang="en-IN" sz="1400" u="none" strike="noStrike" dirty="0">
                          <a:latin typeface="Verdana" pitchFamily="34" charset="0"/>
                          <a:ea typeface="Verdana" pitchFamily="34" charset="0"/>
                          <a:cs typeface="Verdana" pitchFamily="34" charset="0"/>
                        </a:rPr>
                        <a:t>0</a:t>
                      </a:r>
                      <a:endParaRPr lang="en-IN" sz="1400" b="0" i="0" u="none" strike="noStrike" dirty="0">
                        <a:solidFill>
                          <a:srgbClr val="000000"/>
                        </a:solidFill>
                        <a:latin typeface="Verdana" pitchFamily="34" charset="0"/>
                        <a:ea typeface="Verdana" pitchFamily="34" charset="0"/>
                        <a:cs typeface="Verdana" pitchFamily="34" charset="0"/>
                      </a:endParaRPr>
                    </a:p>
                  </a:txBody>
                  <a:tcPr anchor="b"/>
                </a:tc>
                <a:extLst>
                  <a:ext uri="{0D108BD9-81ED-4DB2-BD59-A6C34878D82A}">
                    <a16:rowId xmlns:a16="http://schemas.microsoft.com/office/drawing/2014/main" val="10001"/>
                  </a:ext>
                </a:extLst>
              </a:tr>
              <a:tr h="248251">
                <a:tc>
                  <a:txBody>
                    <a:bodyPr/>
                    <a:lstStyle/>
                    <a:p>
                      <a:pPr algn="l" fontAlgn="b"/>
                      <a:r>
                        <a:rPr lang="en-IN" sz="1400" u="none" strike="noStrike" dirty="0">
                          <a:latin typeface="Verdana" pitchFamily="34" charset="0"/>
                          <a:ea typeface="Verdana" pitchFamily="34" charset="0"/>
                          <a:cs typeface="Verdana" pitchFamily="34" charset="0"/>
                        </a:rPr>
                        <a:t>Small cap</a:t>
                      </a:r>
                      <a:endParaRPr lang="en-IN" sz="1400" b="0" i="0" u="none" strike="noStrike" dirty="0">
                        <a:solidFill>
                          <a:srgbClr val="000000"/>
                        </a:solidFill>
                        <a:latin typeface="Verdana" pitchFamily="34" charset="0"/>
                        <a:ea typeface="Verdana" pitchFamily="34" charset="0"/>
                        <a:cs typeface="Verdana" pitchFamily="34" charset="0"/>
                      </a:endParaRPr>
                    </a:p>
                  </a:txBody>
                  <a:tcPr anchor="b"/>
                </a:tc>
                <a:tc>
                  <a:txBody>
                    <a:bodyPr/>
                    <a:lstStyle/>
                    <a:p>
                      <a:pPr algn="r" fontAlgn="b"/>
                      <a:r>
                        <a:rPr lang="en-IN" sz="1400" u="none" strike="noStrike">
                          <a:latin typeface="Verdana" pitchFamily="34" charset="0"/>
                          <a:ea typeface="Verdana" pitchFamily="34" charset="0"/>
                          <a:cs typeface="Verdana" pitchFamily="34" charset="0"/>
                        </a:rPr>
                        <a:t>0</a:t>
                      </a:r>
                      <a:endParaRPr lang="en-IN" sz="1400" b="0" i="0" u="none" strike="noStrike">
                        <a:solidFill>
                          <a:srgbClr val="000000"/>
                        </a:solidFill>
                        <a:latin typeface="Verdana" pitchFamily="34" charset="0"/>
                        <a:ea typeface="Verdana" pitchFamily="34" charset="0"/>
                        <a:cs typeface="Verdana" pitchFamily="34" charset="0"/>
                      </a:endParaRPr>
                    </a:p>
                  </a:txBody>
                  <a:tcPr anchor="b"/>
                </a:tc>
                <a:extLst>
                  <a:ext uri="{0D108BD9-81ED-4DB2-BD59-A6C34878D82A}">
                    <a16:rowId xmlns:a16="http://schemas.microsoft.com/office/drawing/2014/main" val="10002"/>
                  </a:ext>
                </a:extLst>
              </a:tr>
              <a:tr h="248251">
                <a:tc>
                  <a:txBody>
                    <a:bodyPr/>
                    <a:lstStyle/>
                    <a:p>
                      <a:pPr algn="l" fontAlgn="b"/>
                      <a:r>
                        <a:rPr lang="en-IN" sz="1400" u="none" strike="noStrike" dirty="0">
                          <a:latin typeface="Verdana" pitchFamily="34" charset="0"/>
                          <a:ea typeface="Verdana" pitchFamily="34" charset="0"/>
                          <a:cs typeface="Verdana" pitchFamily="34" charset="0"/>
                        </a:rPr>
                        <a:t>Medium cap</a:t>
                      </a:r>
                      <a:endParaRPr lang="en-IN" sz="1400" b="0" i="0" u="none" strike="noStrike" dirty="0">
                        <a:solidFill>
                          <a:srgbClr val="000000"/>
                        </a:solidFill>
                        <a:latin typeface="Verdana" pitchFamily="34" charset="0"/>
                        <a:ea typeface="Verdana" pitchFamily="34" charset="0"/>
                        <a:cs typeface="Verdana" pitchFamily="34" charset="0"/>
                      </a:endParaRPr>
                    </a:p>
                  </a:txBody>
                  <a:tcPr anchor="b"/>
                </a:tc>
                <a:tc>
                  <a:txBody>
                    <a:bodyPr/>
                    <a:lstStyle/>
                    <a:p>
                      <a:pPr algn="r" fontAlgn="b"/>
                      <a:r>
                        <a:rPr lang="en-IN" sz="1400" u="none" strike="noStrike">
                          <a:latin typeface="Verdana" pitchFamily="34" charset="0"/>
                          <a:ea typeface="Verdana" pitchFamily="34" charset="0"/>
                          <a:cs typeface="Verdana" pitchFamily="34" charset="0"/>
                        </a:rPr>
                        <a:t>35</a:t>
                      </a:r>
                      <a:endParaRPr lang="en-IN" sz="1400" b="0" i="0" u="none" strike="noStrike">
                        <a:solidFill>
                          <a:srgbClr val="000000"/>
                        </a:solidFill>
                        <a:latin typeface="Verdana" pitchFamily="34" charset="0"/>
                        <a:ea typeface="Verdana" pitchFamily="34" charset="0"/>
                        <a:cs typeface="Verdana" pitchFamily="34" charset="0"/>
                      </a:endParaRPr>
                    </a:p>
                  </a:txBody>
                  <a:tcPr anchor="b"/>
                </a:tc>
                <a:extLst>
                  <a:ext uri="{0D108BD9-81ED-4DB2-BD59-A6C34878D82A}">
                    <a16:rowId xmlns:a16="http://schemas.microsoft.com/office/drawing/2014/main" val="10003"/>
                  </a:ext>
                </a:extLst>
              </a:tr>
              <a:tr h="248251">
                <a:tc>
                  <a:txBody>
                    <a:bodyPr/>
                    <a:lstStyle/>
                    <a:p>
                      <a:pPr algn="l" fontAlgn="b"/>
                      <a:r>
                        <a:rPr lang="en-IN" sz="1400" u="none" strike="noStrike">
                          <a:latin typeface="Verdana" pitchFamily="34" charset="0"/>
                          <a:ea typeface="Verdana" pitchFamily="34" charset="0"/>
                          <a:cs typeface="Verdana" pitchFamily="34" charset="0"/>
                        </a:rPr>
                        <a:t>Large cap</a:t>
                      </a:r>
                      <a:endParaRPr lang="en-IN" sz="1400" b="0" i="0" u="none" strike="noStrike">
                        <a:solidFill>
                          <a:srgbClr val="000000"/>
                        </a:solidFill>
                        <a:latin typeface="Verdana" pitchFamily="34" charset="0"/>
                        <a:ea typeface="Verdana" pitchFamily="34" charset="0"/>
                        <a:cs typeface="Verdana" pitchFamily="34" charset="0"/>
                      </a:endParaRPr>
                    </a:p>
                  </a:txBody>
                  <a:tcPr anchor="b"/>
                </a:tc>
                <a:tc>
                  <a:txBody>
                    <a:bodyPr/>
                    <a:lstStyle/>
                    <a:p>
                      <a:pPr algn="r" fontAlgn="b"/>
                      <a:r>
                        <a:rPr lang="en-IN" sz="1400" u="none" strike="noStrike" dirty="0">
                          <a:latin typeface="Verdana" pitchFamily="34" charset="0"/>
                          <a:ea typeface="Verdana" pitchFamily="34" charset="0"/>
                          <a:cs typeface="Verdana" pitchFamily="34" charset="0"/>
                        </a:rPr>
                        <a:t>61</a:t>
                      </a:r>
                      <a:endParaRPr lang="en-IN" sz="1400" b="0" i="0" u="none" strike="noStrike" dirty="0">
                        <a:solidFill>
                          <a:srgbClr val="000000"/>
                        </a:solidFill>
                        <a:latin typeface="Verdana" pitchFamily="34" charset="0"/>
                        <a:ea typeface="Verdana" pitchFamily="34" charset="0"/>
                        <a:cs typeface="Verdana" pitchFamily="34" charset="0"/>
                      </a:endParaRPr>
                    </a:p>
                  </a:txBody>
                  <a:tcPr anchor="b"/>
                </a:tc>
                <a:extLst>
                  <a:ext uri="{0D108BD9-81ED-4DB2-BD59-A6C34878D82A}">
                    <a16:rowId xmlns:a16="http://schemas.microsoft.com/office/drawing/2014/main" val="10004"/>
                  </a:ext>
                </a:extLst>
              </a:tr>
              <a:tr h="248251">
                <a:tc>
                  <a:txBody>
                    <a:bodyPr/>
                    <a:lstStyle/>
                    <a:p>
                      <a:pPr algn="l" fontAlgn="b"/>
                      <a:r>
                        <a:rPr lang="en-IN" sz="1400" u="none" strike="noStrike" dirty="0">
                          <a:latin typeface="Verdana" pitchFamily="34" charset="0"/>
                          <a:ea typeface="Verdana" pitchFamily="34" charset="0"/>
                          <a:cs typeface="Verdana" pitchFamily="34" charset="0"/>
                        </a:rPr>
                        <a:t>High P/E (growth)</a:t>
                      </a:r>
                      <a:endParaRPr lang="en-IN" sz="1400" b="0" i="0" u="none" strike="noStrike" dirty="0">
                        <a:solidFill>
                          <a:srgbClr val="000000"/>
                        </a:solidFill>
                        <a:latin typeface="Verdana" pitchFamily="34" charset="0"/>
                        <a:ea typeface="Verdana" pitchFamily="34" charset="0"/>
                        <a:cs typeface="Verdana" pitchFamily="34" charset="0"/>
                      </a:endParaRPr>
                    </a:p>
                  </a:txBody>
                  <a:tcPr anchor="b"/>
                </a:tc>
                <a:tc>
                  <a:txBody>
                    <a:bodyPr/>
                    <a:lstStyle/>
                    <a:p>
                      <a:pPr algn="r" fontAlgn="b"/>
                      <a:r>
                        <a:rPr lang="en-IN" sz="1400" u="none" strike="noStrike">
                          <a:latin typeface="Verdana" pitchFamily="34" charset="0"/>
                          <a:ea typeface="Verdana" pitchFamily="34" charset="0"/>
                          <a:cs typeface="Verdana" pitchFamily="34" charset="0"/>
                        </a:rPr>
                        <a:t>5</a:t>
                      </a:r>
                      <a:endParaRPr lang="en-IN" sz="1400" b="0" i="0" u="none" strike="noStrike">
                        <a:solidFill>
                          <a:srgbClr val="000000"/>
                        </a:solidFill>
                        <a:latin typeface="Verdana" pitchFamily="34" charset="0"/>
                        <a:ea typeface="Verdana" pitchFamily="34" charset="0"/>
                        <a:cs typeface="Verdana" pitchFamily="34" charset="0"/>
                      </a:endParaRPr>
                    </a:p>
                  </a:txBody>
                  <a:tcPr anchor="b"/>
                </a:tc>
                <a:extLst>
                  <a:ext uri="{0D108BD9-81ED-4DB2-BD59-A6C34878D82A}">
                    <a16:rowId xmlns:a16="http://schemas.microsoft.com/office/drawing/2014/main" val="10005"/>
                  </a:ext>
                </a:extLst>
              </a:tr>
              <a:tr h="248251">
                <a:tc>
                  <a:txBody>
                    <a:bodyPr/>
                    <a:lstStyle/>
                    <a:p>
                      <a:pPr algn="l" fontAlgn="b"/>
                      <a:r>
                        <a:rPr lang="en-IN" sz="1400" u="none" strike="noStrike" dirty="0">
                          <a:latin typeface="Verdana" pitchFamily="34" charset="0"/>
                          <a:ea typeface="Verdana" pitchFamily="34" charset="0"/>
                          <a:cs typeface="Verdana" pitchFamily="34" charset="0"/>
                        </a:rPr>
                        <a:t>Medium P/E</a:t>
                      </a:r>
                      <a:endParaRPr lang="en-IN" sz="1400" b="0" i="0" u="none" strike="noStrike" dirty="0">
                        <a:solidFill>
                          <a:srgbClr val="000000"/>
                        </a:solidFill>
                        <a:latin typeface="Verdana" pitchFamily="34" charset="0"/>
                        <a:ea typeface="Verdana" pitchFamily="34" charset="0"/>
                        <a:cs typeface="Verdana" pitchFamily="34" charset="0"/>
                      </a:endParaRPr>
                    </a:p>
                  </a:txBody>
                  <a:tcPr anchor="b"/>
                </a:tc>
                <a:tc>
                  <a:txBody>
                    <a:bodyPr/>
                    <a:lstStyle/>
                    <a:p>
                      <a:pPr algn="r" fontAlgn="b"/>
                      <a:r>
                        <a:rPr lang="en-IN" sz="1400" u="none" strike="noStrike">
                          <a:latin typeface="Verdana" pitchFamily="34" charset="0"/>
                          <a:ea typeface="Verdana" pitchFamily="34" charset="0"/>
                          <a:cs typeface="Verdana" pitchFamily="34" charset="0"/>
                        </a:rPr>
                        <a:t>0</a:t>
                      </a:r>
                      <a:endParaRPr lang="en-IN" sz="1400" b="0" i="0" u="none" strike="noStrike">
                        <a:solidFill>
                          <a:srgbClr val="000000"/>
                        </a:solidFill>
                        <a:latin typeface="Verdana" pitchFamily="34" charset="0"/>
                        <a:ea typeface="Verdana" pitchFamily="34" charset="0"/>
                        <a:cs typeface="Verdana" pitchFamily="34" charset="0"/>
                      </a:endParaRPr>
                    </a:p>
                  </a:txBody>
                  <a:tcPr anchor="b"/>
                </a:tc>
                <a:extLst>
                  <a:ext uri="{0D108BD9-81ED-4DB2-BD59-A6C34878D82A}">
                    <a16:rowId xmlns:a16="http://schemas.microsoft.com/office/drawing/2014/main" val="10006"/>
                  </a:ext>
                </a:extLst>
              </a:tr>
              <a:tr h="248251">
                <a:tc>
                  <a:txBody>
                    <a:bodyPr/>
                    <a:lstStyle/>
                    <a:p>
                      <a:pPr algn="l" fontAlgn="b"/>
                      <a:r>
                        <a:rPr lang="en-IN" sz="1400" u="none" strike="noStrike">
                          <a:latin typeface="Verdana" pitchFamily="34" charset="0"/>
                          <a:ea typeface="Verdana" pitchFamily="34" charset="0"/>
                          <a:cs typeface="Verdana" pitchFamily="34" charset="0"/>
                        </a:rPr>
                        <a:t>Low P/E (value)</a:t>
                      </a:r>
                      <a:endParaRPr lang="en-IN" sz="1400" b="0" i="0" u="none" strike="noStrike">
                        <a:solidFill>
                          <a:srgbClr val="000000"/>
                        </a:solidFill>
                        <a:latin typeface="Verdana" pitchFamily="34" charset="0"/>
                        <a:ea typeface="Verdana" pitchFamily="34" charset="0"/>
                        <a:cs typeface="Verdana" pitchFamily="34" charset="0"/>
                      </a:endParaRPr>
                    </a:p>
                  </a:txBody>
                  <a:tcPr anchor="b"/>
                </a:tc>
                <a:tc>
                  <a:txBody>
                    <a:bodyPr/>
                    <a:lstStyle/>
                    <a:p>
                      <a:pPr algn="r" fontAlgn="b"/>
                      <a:r>
                        <a:rPr lang="en-IN" sz="1400" u="sng" strike="noStrike" dirty="0">
                          <a:latin typeface="Verdana" pitchFamily="34" charset="0"/>
                          <a:ea typeface="Verdana" pitchFamily="34" charset="0"/>
                          <a:cs typeface="Verdana" pitchFamily="34" charset="0"/>
                        </a:rPr>
                        <a:t>0</a:t>
                      </a:r>
                      <a:endParaRPr lang="en-IN" sz="1400" b="0" i="0" u="sng" strike="noStrike" dirty="0">
                        <a:solidFill>
                          <a:srgbClr val="000000"/>
                        </a:solidFill>
                        <a:latin typeface="Verdana" pitchFamily="34" charset="0"/>
                        <a:ea typeface="Verdana" pitchFamily="34" charset="0"/>
                        <a:cs typeface="Verdana" pitchFamily="34" charset="0"/>
                      </a:endParaRPr>
                    </a:p>
                  </a:txBody>
                  <a:tcPr anchor="b"/>
                </a:tc>
                <a:extLst>
                  <a:ext uri="{0D108BD9-81ED-4DB2-BD59-A6C34878D82A}">
                    <a16:rowId xmlns:a16="http://schemas.microsoft.com/office/drawing/2014/main" val="10007"/>
                  </a:ext>
                </a:extLst>
              </a:tr>
              <a:tr h="248251">
                <a:tc>
                  <a:txBody>
                    <a:bodyPr/>
                    <a:lstStyle/>
                    <a:p>
                      <a:pPr algn="l" fontAlgn="b"/>
                      <a:r>
                        <a:rPr lang="en-IN" sz="1400" u="none" strike="noStrike" dirty="0">
                          <a:latin typeface="Verdana" pitchFamily="34" charset="0"/>
                          <a:ea typeface="Verdana" pitchFamily="34" charset="0"/>
                          <a:cs typeface="Verdana" pitchFamily="34" charset="0"/>
                        </a:rPr>
                        <a:t>Total</a:t>
                      </a:r>
                      <a:endParaRPr lang="en-IN" sz="1400" b="0" i="0" u="none" strike="noStrike" dirty="0">
                        <a:solidFill>
                          <a:srgbClr val="000000"/>
                        </a:solidFill>
                        <a:latin typeface="Verdana" pitchFamily="34" charset="0"/>
                        <a:ea typeface="Verdana" pitchFamily="34" charset="0"/>
                        <a:cs typeface="Verdana" pitchFamily="34" charset="0"/>
                      </a:endParaRPr>
                    </a:p>
                  </a:txBody>
                  <a:tcPr anchor="b"/>
                </a:tc>
                <a:tc>
                  <a:txBody>
                    <a:bodyPr/>
                    <a:lstStyle/>
                    <a:p>
                      <a:pPr algn="r" fontAlgn="b"/>
                      <a:r>
                        <a:rPr lang="en-IN" sz="1400" u="none" strike="noStrike">
                          <a:latin typeface="Verdana" pitchFamily="34" charset="0"/>
                          <a:ea typeface="Verdana" pitchFamily="34" charset="0"/>
                          <a:cs typeface="Verdana" pitchFamily="34" charset="0"/>
                        </a:rPr>
                        <a:t>100</a:t>
                      </a:r>
                      <a:endParaRPr lang="en-IN" sz="1400" b="0" i="0" u="none" strike="noStrike">
                        <a:solidFill>
                          <a:srgbClr val="000000"/>
                        </a:solidFill>
                        <a:latin typeface="Verdana" pitchFamily="34" charset="0"/>
                        <a:ea typeface="Verdana" pitchFamily="34" charset="0"/>
                        <a:cs typeface="Verdana" pitchFamily="34" charset="0"/>
                      </a:endParaRPr>
                    </a:p>
                  </a:txBody>
                  <a:tcPr anchor="b"/>
                </a:tc>
                <a:extLst>
                  <a:ext uri="{0D108BD9-81ED-4DB2-BD59-A6C34878D82A}">
                    <a16:rowId xmlns:a16="http://schemas.microsoft.com/office/drawing/2014/main" val="10008"/>
                  </a:ext>
                </a:extLst>
              </a:tr>
              <a:tr h="248251">
                <a:tc>
                  <a:txBody>
                    <a:bodyPr/>
                    <a:lstStyle/>
                    <a:p>
                      <a:pPr algn="l" fontAlgn="b"/>
                      <a:r>
                        <a:rPr lang="en-IN" sz="1400" i="1" u="none" strike="noStrike" dirty="0">
                          <a:latin typeface="Verdana" pitchFamily="34" charset="0"/>
                          <a:ea typeface="Verdana" pitchFamily="34" charset="0"/>
                          <a:cs typeface="Verdana" pitchFamily="34" charset="0"/>
                        </a:rPr>
                        <a:t>R</a:t>
                      </a:r>
                      <a:r>
                        <a:rPr lang="en-IN" sz="1400" u="none" strike="noStrike" dirty="0">
                          <a:latin typeface="Verdana" pitchFamily="34" charset="0"/>
                          <a:ea typeface="Verdana" pitchFamily="34" charset="0"/>
                          <a:cs typeface="Verdana" pitchFamily="34" charset="0"/>
                        </a:rPr>
                        <a:t>-square</a:t>
                      </a:r>
                      <a:endParaRPr lang="en-IN" sz="1400" b="0" i="0" u="none" strike="noStrike" dirty="0">
                        <a:solidFill>
                          <a:srgbClr val="000000"/>
                        </a:solidFill>
                        <a:latin typeface="Verdana" pitchFamily="34" charset="0"/>
                        <a:ea typeface="Verdana" pitchFamily="34" charset="0"/>
                        <a:cs typeface="Verdana" pitchFamily="34" charset="0"/>
                      </a:endParaRPr>
                    </a:p>
                  </a:txBody>
                  <a:tcPr anchor="b"/>
                </a:tc>
                <a:tc>
                  <a:txBody>
                    <a:bodyPr/>
                    <a:lstStyle/>
                    <a:p>
                      <a:pPr algn="r" fontAlgn="b"/>
                      <a:r>
                        <a:rPr lang="en-IN" sz="1400" u="none" strike="noStrike" dirty="0">
                          <a:latin typeface="Verdana" pitchFamily="34" charset="0"/>
                          <a:ea typeface="Verdana" pitchFamily="34" charset="0"/>
                          <a:cs typeface="Verdana" pitchFamily="34" charset="0"/>
                        </a:rPr>
                        <a:t>97.5</a:t>
                      </a:r>
                      <a:endParaRPr lang="en-IN" sz="1400" b="0" i="0" u="none" strike="noStrike" dirty="0">
                        <a:solidFill>
                          <a:srgbClr val="000000"/>
                        </a:solidFill>
                        <a:latin typeface="Verdana" pitchFamily="34" charset="0"/>
                        <a:ea typeface="Verdana" pitchFamily="34" charset="0"/>
                        <a:cs typeface="Verdana" pitchFamily="34" charset="0"/>
                      </a:endParaRPr>
                    </a:p>
                  </a:txBody>
                  <a:tcPr anchor="b"/>
                </a:tc>
                <a:extLst>
                  <a:ext uri="{0D108BD9-81ED-4DB2-BD59-A6C34878D82A}">
                    <a16:rowId xmlns:a16="http://schemas.microsoft.com/office/drawing/2014/main" val="10009"/>
                  </a:ext>
                </a:extLst>
              </a:tr>
            </a:tbl>
          </a:graphicData>
        </a:graphic>
      </p:graphicFrame>
      <p:sp>
        <p:nvSpPr>
          <p:cNvPr id="7" name="Content Placeholder 2"/>
          <p:cNvSpPr>
            <a:spLocks noGrp="1"/>
          </p:cNvSpPr>
          <p:nvPr>
            <p:ph sz="quarter" idx="10"/>
          </p:nvPr>
        </p:nvSpPr>
        <p:spPr>
          <a:xfrm>
            <a:off x="228600" y="4800600"/>
            <a:ext cx="8763000" cy="990600"/>
          </a:xfrm>
        </p:spPr>
        <p:txBody>
          <a:bodyPr/>
          <a:lstStyle/>
          <a:p>
            <a:pPr marL="0" indent="0">
              <a:spcBef>
                <a:spcPts val="0"/>
              </a:spcBef>
              <a:buClrTx/>
              <a:buNone/>
              <a:defRPr/>
            </a:pPr>
            <a:r>
              <a:rPr lang="en-IN" sz="1400" dirty="0"/>
              <a:t>Source: Authors‘ calculations. Return data for Magellan obtained from </a:t>
            </a:r>
            <a:r>
              <a:rPr lang="en-IN" sz="1400" b="1" dirty="0"/>
              <a:t>finance. yahoo.com/funds </a:t>
            </a:r>
            <a:r>
              <a:rPr lang="en-IN" sz="1400" dirty="0"/>
              <a:t>and return data for style portfolios obtained from the Web page of Professor Kenneth French:  </a:t>
            </a:r>
            <a:r>
              <a:rPr lang="en-IN" sz="1400" b="1" dirty="0"/>
              <a:t>mba.tuck.dartmouth.edu/pages/faculty/</a:t>
            </a:r>
            <a:r>
              <a:rPr lang="en-IN" sz="1400" b="1" dirty="0" err="1"/>
              <a:t>Ken.french</a:t>
            </a:r>
            <a:r>
              <a:rPr lang="en-IN" sz="1400" b="1" dirty="0"/>
              <a:t>/data _library.html.</a:t>
            </a:r>
          </a:p>
        </p:txBody>
      </p:sp>
    </p:spTree>
    <p:extLst>
      <p:ext uri="{BB962C8B-B14F-4D97-AF65-F5344CB8AC3E}">
        <p14:creationId xmlns:p14="http://schemas.microsoft.com/office/powerpoint/2010/main" val="10051784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124691"/>
            <a:ext cx="8988136" cy="1018309"/>
          </a:xfrm>
        </p:spPr>
        <p:txBody>
          <a:bodyPr>
            <a:noAutofit/>
          </a:bodyPr>
          <a:lstStyle/>
          <a:p>
            <a:r>
              <a:rPr lang="en-US" altLang="en-US" dirty="0"/>
              <a:t>Fidelity Magellan Fund Cumulative Return Difference</a:t>
            </a:r>
            <a:endParaRPr lang="en-US" dirty="0"/>
          </a:p>
        </p:txBody>
      </p:sp>
      <p:pic>
        <p:nvPicPr>
          <p:cNvPr id="225282" name="Picture 2" descr="Graphs compares residuals form style analysis and from SML. Cumulative Differential Performance (percent) is on the vertical axis and date is on the horizontal. From October 1986 to December 1987 Cumulative residuals from style analysis  trends up from 0 to 6 and back down to zero. Cumulative residuals from SML trend around zero over the same period. After December 1987, both trend upward, the former ending at 17 and the later at 13. Values are approximations."/>
          <p:cNvPicPr>
            <a:picLocks noChangeAspect="1" noChangeArrowheads="1"/>
          </p:cNvPicPr>
          <p:nvPr/>
        </p:nvPicPr>
        <p:blipFill>
          <a:blip r:embed="rId2" cstate="print"/>
          <a:srcRect/>
          <a:stretch>
            <a:fillRect/>
          </a:stretch>
        </p:blipFill>
        <p:spPr bwMode="auto">
          <a:xfrm>
            <a:off x="1821007" y="1524000"/>
            <a:ext cx="5940136" cy="3039341"/>
          </a:xfrm>
          <a:prstGeom prst="rect">
            <a:avLst/>
          </a:prstGeom>
          <a:noFill/>
          <a:ln w="9525">
            <a:noFill/>
            <a:miter lim="800000"/>
            <a:headEnd/>
            <a:tailEnd/>
          </a:ln>
          <a:effectLst/>
        </p:spPr>
      </p:pic>
      <p:sp>
        <p:nvSpPr>
          <p:cNvPr id="5" name="Content Placeholder 6"/>
          <p:cNvSpPr>
            <a:spLocks noGrp="1"/>
          </p:cNvSpPr>
          <p:nvPr>
            <p:ph sz="quarter" idx="10"/>
          </p:nvPr>
        </p:nvSpPr>
        <p:spPr>
          <a:xfrm>
            <a:off x="304800" y="4648200"/>
            <a:ext cx="8686800" cy="990600"/>
          </a:xfrm>
        </p:spPr>
        <p:txBody>
          <a:bodyPr/>
          <a:lstStyle/>
          <a:p>
            <a:pPr marL="0" indent="0">
              <a:buNone/>
            </a:pPr>
            <a:r>
              <a:rPr lang="en-IN" sz="2000" b="1" dirty="0"/>
              <a:t>Figure 24.4 </a:t>
            </a:r>
            <a:r>
              <a:rPr lang="en-US" altLang="en-US" sz="2000" dirty="0"/>
              <a:t>Fidelity Magellan Fund cumulative return difference: Fund versus style benchmark and fund versus SML benchmark</a:t>
            </a:r>
          </a:p>
          <a:p>
            <a:pPr marL="0" indent="0">
              <a:buNone/>
            </a:pPr>
            <a:r>
              <a:rPr lang="en-IN" sz="1400" dirty="0"/>
              <a:t>Source: Authors' calculations.</a:t>
            </a:r>
            <a:endParaRPr lang="en-US" sz="1400" dirty="0"/>
          </a:p>
        </p:txBody>
      </p:sp>
    </p:spTree>
    <p:extLst>
      <p:ext uri="{BB962C8B-B14F-4D97-AF65-F5344CB8AC3E}">
        <p14:creationId xmlns:p14="http://schemas.microsoft.com/office/powerpoint/2010/main" val="1005178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88522" y="152400"/>
            <a:ext cx="8726878" cy="1295400"/>
          </a:xfrm>
        </p:spPr>
        <p:txBody>
          <a:bodyPr>
            <a:noAutofit/>
          </a:bodyPr>
          <a:lstStyle/>
          <a:p>
            <a:r>
              <a:rPr lang="en-IN" altLang="en-US" dirty="0"/>
              <a:t>Dollar- and Time-Weighted Returns</a:t>
            </a:r>
            <a:r>
              <a:rPr lang="en-IN" altLang="en-US" baseline="0" dirty="0"/>
              <a:t> </a:t>
            </a:r>
            <a:r>
              <a:rPr lang="en-IN" altLang="en-US" dirty="0"/>
              <a:t>(1 of 2)</a:t>
            </a:r>
            <a:endParaRPr lang="en-US" dirty="0"/>
          </a:p>
        </p:txBody>
      </p:sp>
      <p:sp>
        <p:nvSpPr>
          <p:cNvPr id="7" name="Content Placeholder 6"/>
          <p:cNvSpPr>
            <a:spLocks noGrp="1"/>
          </p:cNvSpPr>
          <p:nvPr>
            <p:ph sz="quarter" idx="10"/>
          </p:nvPr>
        </p:nvSpPr>
        <p:spPr>
          <a:xfrm>
            <a:off x="486228" y="1600200"/>
            <a:ext cx="8276772" cy="2362200"/>
          </a:xfrm>
        </p:spPr>
        <p:txBody>
          <a:bodyPr/>
          <a:lstStyle/>
          <a:p>
            <a:r>
              <a:rPr lang="en-US" altLang="en-US" dirty="0"/>
              <a:t>Time-weighted returns</a:t>
            </a:r>
          </a:p>
          <a:p>
            <a:pPr lvl="1"/>
            <a:r>
              <a:rPr lang="en-US" altLang="en-US" dirty="0"/>
              <a:t>The geometric average is a time-weighted average</a:t>
            </a:r>
          </a:p>
          <a:p>
            <a:pPr lvl="1"/>
            <a:r>
              <a:rPr lang="en-US" altLang="en-US" dirty="0"/>
              <a:t>Each period’s return has equal weight</a:t>
            </a:r>
          </a:p>
        </p:txBody>
      </p:sp>
      <p:graphicFrame>
        <p:nvGraphicFramePr>
          <p:cNvPr id="4" name="Object 3"/>
          <p:cNvGraphicFramePr>
            <a:graphicFrameLocks noChangeAspect="1"/>
          </p:cNvGraphicFramePr>
          <p:nvPr>
            <p:extLst>
              <p:ext uri="{D42A27DB-BD31-4B8C-83A1-F6EECF244321}">
                <p14:modId xmlns:p14="http://schemas.microsoft.com/office/powerpoint/2010/main" val="842134377"/>
              </p:ext>
            </p:extLst>
          </p:nvPr>
        </p:nvGraphicFramePr>
        <p:xfrm>
          <a:off x="599072" y="3657600"/>
          <a:ext cx="8176043" cy="1352535"/>
        </p:xfrm>
        <a:graphic>
          <a:graphicData uri="http://schemas.openxmlformats.org/presentationml/2006/ole">
            <mc:AlternateContent xmlns:mc="http://schemas.openxmlformats.org/markup-compatibility/2006">
              <mc:Choice xmlns:v="urn:schemas-microsoft-com:vml" Requires="v">
                <p:oleObj spid="_x0000_s192620" name="Equation" r:id="rId3" imgW="3047760" imgH="533160" progId="Equation.3">
                  <p:embed/>
                </p:oleObj>
              </mc:Choice>
              <mc:Fallback>
                <p:oleObj name="Equation" r:id="rId3" imgW="3047760" imgH="533160" progId="Equation.3">
                  <p:embed/>
                  <p:pic>
                    <p:nvPicPr>
                      <p:cNvPr id="0" name="Picture 2"/>
                      <p:cNvPicPr>
                        <a:picLocks noChangeAspect="1" noChangeArrowheads="1"/>
                      </p:cNvPicPr>
                      <p:nvPr/>
                    </p:nvPicPr>
                    <p:blipFill>
                      <a:blip r:embed="rId4"/>
                      <a:srcRect/>
                      <a:stretch>
                        <a:fillRect/>
                      </a:stretch>
                    </p:blipFill>
                    <p:spPr bwMode="auto">
                      <a:xfrm>
                        <a:off x="599072" y="3657600"/>
                        <a:ext cx="8176043" cy="135253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2219305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124691"/>
            <a:ext cx="9067800" cy="1246909"/>
          </a:xfrm>
        </p:spPr>
        <p:txBody>
          <a:bodyPr>
            <a:noAutofit/>
          </a:bodyPr>
          <a:lstStyle/>
          <a:p>
            <a:r>
              <a:rPr lang="en-IN" dirty="0"/>
              <a:t>Figure 24.5 </a:t>
            </a:r>
            <a:r>
              <a:rPr lang="en-US" altLang="en-US" dirty="0"/>
              <a:t>Average Tracking Error for 636 Mutual Funds, 1985-1989</a:t>
            </a:r>
            <a:endParaRPr lang="en-US" dirty="0"/>
          </a:p>
        </p:txBody>
      </p:sp>
      <p:pic>
        <p:nvPicPr>
          <p:cNvPr id="247810" name="Picture 2" descr="Bars are highest, at 90, just before zero and fall away almost evenly on both sid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1238" y="1600200"/>
            <a:ext cx="4581525" cy="328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6"/>
          <p:cNvSpPr>
            <a:spLocks noGrp="1"/>
          </p:cNvSpPr>
          <p:nvPr>
            <p:ph sz="quarter" idx="10"/>
          </p:nvPr>
        </p:nvSpPr>
        <p:spPr>
          <a:xfrm>
            <a:off x="533400" y="5067300"/>
            <a:ext cx="8396288" cy="647700"/>
          </a:xfrm>
        </p:spPr>
        <p:txBody>
          <a:bodyPr/>
          <a:lstStyle/>
          <a:p>
            <a:pPr marL="0" indent="0">
              <a:buNone/>
            </a:pPr>
            <a:r>
              <a:rPr lang="en-IN" sz="1400" dirty="0"/>
              <a:t>Source: William F. Sharpe, “Asset Allocation: Management Style and Performance Evaluation,“ </a:t>
            </a:r>
            <a:r>
              <a:rPr lang="en-IN" sz="1400" i="1" dirty="0"/>
              <a:t>Journal of Portfolio Management</a:t>
            </a:r>
            <a:r>
              <a:rPr lang="en-IN" sz="1400" dirty="0"/>
              <a:t>, Winter 1992, pp. 7-19.</a:t>
            </a:r>
            <a:endParaRPr lang="en-US" sz="1400" dirty="0"/>
          </a:p>
        </p:txBody>
      </p:sp>
    </p:spTree>
    <p:extLst>
      <p:ext uri="{BB962C8B-B14F-4D97-AF65-F5344CB8AC3E}">
        <p14:creationId xmlns:p14="http://schemas.microsoft.com/office/powerpoint/2010/main" val="10051784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892" y="152400"/>
            <a:ext cx="8759536" cy="1066800"/>
          </a:xfrm>
        </p:spPr>
        <p:txBody>
          <a:bodyPr>
            <a:noAutofit/>
          </a:bodyPr>
          <a:lstStyle/>
          <a:p>
            <a:r>
              <a:rPr lang="en-US" altLang="en-US" dirty="0"/>
              <a:t>Performance Manipulation and the MRAR</a:t>
            </a:r>
            <a:endParaRPr lang="en-US" dirty="0"/>
          </a:p>
        </p:txBody>
      </p:sp>
      <p:sp>
        <p:nvSpPr>
          <p:cNvPr id="3" name="Content Placeholder 2"/>
          <p:cNvSpPr>
            <a:spLocks noGrp="1"/>
          </p:cNvSpPr>
          <p:nvPr>
            <p:ph sz="quarter" idx="10"/>
          </p:nvPr>
        </p:nvSpPr>
        <p:spPr>
          <a:xfrm>
            <a:off x="304800" y="1600200"/>
            <a:ext cx="8534400" cy="4038600"/>
          </a:xfrm>
        </p:spPr>
        <p:txBody>
          <a:bodyPr/>
          <a:lstStyle/>
          <a:p>
            <a:pPr>
              <a:spcBef>
                <a:spcPts val="600"/>
              </a:spcBef>
            </a:pPr>
            <a:r>
              <a:rPr lang="en-US" altLang="en-US" dirty="0"/>
              <a:t>Assumption: Rates of return are independent and drawn from same distribution</a:t>
            </a:r>
          </a:p>
          <a:p>
            <a:pPr>
              <a:spcBef>
                <a:spcPts val="600"/>
              </a:spcBef>
            </a:pPr>
            <a:r>
              <a:rPr lang="en-US" altLang="en-US" dirty="0"/>
              <a:t>Managers may employ strategies to improve performance at the loss of investors</a:t>
            </a:r>
          </a:p>
          <a:p>
            <a:pPr>
              <a:spcBef>
                <a:spcPts val="600"/>
              </a:spcBef>
            </a:pPr>
            <a:r>
              <a:rPr lang="en-US" altLang="en-US" dirty="0"/>
              <a:t>Ingersoll, Spiegel, </a:t>
            </a:r>
            <a:r>
              <a:rPr lang="en-US" altLang="en-US" dirty="0" err="1"/>
              <a:t>Goetzmann</a:t>
            </a:r>
            <a:r>
              <a:rPr lang="en-US" altLang="en-US" dirty="0"/>
              <a:t>, and Welch study leads to MPPM</a:t>
            </a:r>
          </a:p>
          <a:p>
            <a:pPr>
              <a:spcBef>
                <a:spcPts val="600"/>
              </a:spcBef>
            </a:pPr>
            <a:r>
              <a:rPr lang="en-US" altLang="en-US" dirty="0"/>
              <a:t>Using leverage to increase potential returns</a:t>
            </a:r>
          </a:p>
          <a:p>
            <a:pPr>
              <a:spcBef>
                <a:spcPts val="600"/>
              </a:spcBef>
            </a:pPr>
            <a:r>
              <a:rPr lang="en-US" altLang="en-US" dirty="0"/>
              <a:t>MRAR fulfills requirements of the MPPM</a:t>
            </a:r>
          </a:p>
        </p:txBody>
      </p:sp>
    </p:spTree>
    <p:extLst>
      <p:ext uri="{BB962C8B-B14F-4D97-AF65-F5344CB8AC3E}">
        <p14:creationId xmlns:p14="http://schemas.microsoft.com/office/powerpoint/2010/main" val="35407595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892" y="152400"/>
            <a:ext cx="8759536" cy="1066800"/>
          </a:xfrm>
        </p:spPr>
        <p:txBody>
          <a:bodyPr>
            <a:noAutofit/>
          </a:bodyPr>
          <a:lstStyle/>
          <a:p>
            <a:r>
              <a:rPr lang="en-US" altLang="en-US" dirty="0"/>
              <a:t>Morningstar Risk Adjusted Return</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607312261"/>
              </p:ext>
            </p:extLst>
          </p:nvPr>
        </p:nvGraphicFramePr>
        <p:xfrm>
          <a:off x="609600" y="1881332"/>
          <a:ext cx="4991966" cy="2462068"/>
        </p:xfrm>
        <a:graphic>
          <a:graphicData uri="http://schemas.openxmlformats.org/presentationml/2006/ole">
            <mc:AlternateContent xmlns:mc="http://schemas.openxmlformats.org/markup-compatibility/2006">
              <mc:Choice xmlns:v="urn:schemas-microsoft-com:vml" Requires="v">
                <p:oleObj spid="_x0000_s227437" name="Equation" r:id="rId4" imgW="2730240" imgH="1346040" progId="Equation.3">
                  <p:embed/>
                </p:oleObj>
              </mc:Choice>
              <mc:Fallback>
                <p:oleObj name="Equation" r:id="rId4" imgW="2730240" imgH="1346040" progId="Equation.3">
                  <p:embed/>
                  <p:pic>
                    <p:nvPicPr>
                      <p:cNvPr id="0" name="Picture 2"/>
                      <p:cNvPicPr>
                        <a:picLocks noChangeAspect="1" noChangeArrowheads="1"/>
                      </p:cNvPicPr>
                      <p:nvPr/>
                    </p:nvPicPr>
                    <p:blipFill>
                      <a:blip r:embed="rId5"/>
                      <a:srcRect/>
                      <a:stretch>
                        <a:fillRect/>
                      </a:stretch>
                    </p:blipFill>
                    <p:spPr bwMode="auto">
                      <a:xfrm>
                        <a:off x="609600" y="1881332"/>
                        <a:ext cx="4991966" cy="246206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5407595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124691"/>
            <a:ext cx="8915400" cy="1323109"/>
          </a:xfrm>
        </p:spPr>
        <p:txBody>
          <a:bodyPr>
            <a:noAutofit/>
          </a:bodyPr>
          <a:lstStyle/>
          <a:p>
            <a:r>
              <a:rPr lang="en-US" altLang="en-US" dirty="0"/>
              <a:t>MRAR Scores with and without Manipulation (1 of 2)</a:t>
            </a:r>
            <a:endParaRPr lang="en-US" dirty="0"/>
          </a:p>
        </p:txBody>
      </p:sp>
      <p:sp>
        <p:nvSpPr>
          <p:cNvPr id="5" name="Content Placeholder 6"/>
          <p:cNvSpPr>
            <a:spLocks noGrp="1"/>
          </p:cNvSpPr>
          <p:nvPr>
            <p:ph sz="quarter" idx="10"/>
          </p:nvPr>
        </p:nvSpPr>
        <p:spPr>
          <a:xfrm>
            <a:off x="228600" y="1905000"/>
            <a:ext cx="8686800" cy="381000"/>
          </a:xfrm>
        </p:spPr>
        <p:txBody>
          <a:bodyPr/>
          <a:lstStyle/>
          <a:p>
            <a:pPr algn="ctr">
              <a:buNone/>
            </a:pPr>
            <a:r>
              <a:rPr lang="en-IN" sz="2000" b="1" dirty="0"/>
              <a:t>A: No Manipulation: Sharpe versus MRAR</a:t>
            </a:r>
          </a:p>
        </p:txBody>
      </p:sp>
      <p:pic>
        <p:nvPicPr>
          <p:cNvPr id="228354" name="Picture 2" descr="Reproduced part A of Figure 24.7 from the text. Sharpe ratio is on the vertical axis and MRAR on the horizontal. Data trends upward from (negative 0.3, negative 1) in quadrant 3 through quadrant 2 to (0.3, 1) in quadrant 1."/>
          <p:cNvPicPr>
            <a:picLocks noChangeAspect="1" noChangeArrowheads="1"/>
          </p:cNvPicPr>
          <p:nvPr/>
        </p:nvPicPr>
        <p:blipFill>
          <a:blip r:embed="rId2" cstate="print"/>
          <a:srcRect/>
          <a:stretch>
            <a:fillRect/>
          </a:stretch>
        </p:blipFill>
        <p:spPr bwMode="auto">
          <a:xfrm>
            <a:off x="1333500" y="2438400"/>
            <a:ext cx="6896100" cy="3305175"/>
          </a:xfrm>
          <a:prstGeom prst="rect">
            <a:avLst/>
          </a:prstGeom>
          <a:noFill/>
          <a:ln w="9525">
            <a:noFill/>
            <a:miter lim="800000"/>
            <a:headEnd/>
            <a:tailEnd/>
          </a:ln>
          <a:effectLst/>
        </p:spPr>
      </p:pic>
    </p:spTree>
    <p:extLst>
      <p:ext uri="{BB962C8B-B14F-4D97-AF65-F5344CB8AC3E}">
        <p14:creationId xmlns:p14="http://schemas.microsoft.com/office/powerpoint/2010/main" val="10051784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124691"/>
            <a:ext cx="8915400" cy="1323109"/>
          </a:xfrm>
        </p:spPr>
        <p:txBody>
          <a:bodyPr>
            <a:noAutofit/>
          </a:bodyPr>
          <a:lstStyle/>
          <a:p>
            <a:r>
              <a:rPr lang="en-US" altLang="en-US" dirty="0"/>
              <a:t>MRAR Scores with and without Manipulation (2 of 2)</a:t>
            </a:r>
            <a:endParaRPr lang="en-US" dirty="0"/>
          </a:p>
        </p:txBody>
      </p:sp>
      <p:sp>
        <p:nvSpPr>
          <p:cNvPr id="5" name="Content Placeholder 6"/>
          <p:cNvSpPr>
            <a:spLocks noGrp="1"/>
          </p:cNvSpPr>
          <p:nvPr>
            <p:ph sz="quarter" idx="10"/>
          </p:nvPr>
        </p:nvSpPr>
        <p:spPr>
          <a:xfrm>
            <a:off x="228600" y="1676400"/>
            <a:ext cx="8686800" cy="457200"/>
          </a:xfrm>
        </p:spPr>
        <p:txBody>
          <a:bodyPr/>
          <a:lstStyle/>
          <a:p>
            <a:pPr algn="ctr">
              <a:buNone/>
            </a:pPr>
            <a:r>
              <a:rPr lang="en-IN" sz="2000" b="1" dirty="0"/>
              <a:t>B: Manipulation: Sharpe versus MRAR</a:t>
            </a:r>
          </a:p>
        </p:txBody>
      </p:sp>
      <p:pic>
        <p:nvPicPr>
          <p:cNvPr id="229378" name="Picture 2" descr="Reproduced part B of Figure 24.7 from the text. Sharpe ratio is on the vertical axis and MRAR on the horizontal. Data trends upward from (negative 5, negative 1) in quadrant 3 through quadrant 2 to (0.3, 2) in quadrant 1."/>
          <p:cNvPicPr>
            <a:picLocks noChangeAspect="1" noChangeArrowheads="1"/>
          </p:cNvPicPr>
          <p:nvPr/>
        </p:nvPicPr>
        <p:blipFill>
          <a:blip r:embed="rId2" cstate="print"/>
          <a:srcRect/>
          <a:stretch>
            <a:fillRect/>
          </a:stretch>
        </p:blipFill>
        <p:spPr bwMode="auto">
          <a:xfrm>
            <a:off x="1905000" y="2269608"/>
            <a:ext cx="5943600" cy="3369192"/>
          </a:xfrm>
          <a:prstGeom prst="rect">
            <a:avLst/>
          </a:prstGeom>
          <a:noFill/>
          <a:ln w="9525">
            <a:noFill/>
            <a:miter lim="800000"/>
            <a:headEnd/>
            <a:tailEnd/>
          </a:ln>
          <a:effectLst/>
        </p:spPr>
      </p:pic>
    </p:spTree>
    <p:extLst>
      <p:ext uri="{BB962C8B-B14F-4D97-AF65-F5344CB8AC3E}">
        <p14:creationId xmlns:p14="http://schemas.microsoft.com/office/powerpoint/2010/main" val="10051784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892" y="152400"/>
            <a:ext cx="8844808" cy="919163"/>
          </a:xfrm>
        </p:spPr>
        <p:txBody>
          <a:bodyPr>
            <a:noAutofit/>
          </a:bodyPr>
          <a:lstStyle/>
          <a:p>
            <a:r>
              <a:rPr lang="en-US" altLang="en-US" dirty="0"/>
              <a:t>Market Timing</a:t>
            </a:r>
            <a:endParaRPr lang="en-US" dirty="0"/>
          </a:p>
        </p:txBody>
      </p:sp>
      <p:sp>
        <p:nvSpPr>
          <p:cNvPr id="3" name="Content Placeholder 2"/>
          <p:cNvSpPr>
            <a:spLocks noGrp="1"/>
          </p:cNvSpPr>
          <p:nvPr>
            <p:ph sz="quarter" idx="10"/>
          </p:nvPr>
        </p:nvSpPr>
        <p:spPr>
          <a:xfrm>
            <a:off x="228600" y="1219200"/>
            <a:ext cx="8763000" cy="1752600"/>
          </a:xfrm>
        </p:spPr>
        <p:txBody>
          <a:bodyPr/>
          <a:lstStyle/>
          <a:p>
            <a:r>
              <a:rPr lang="en-US" altLang="en-US" dirty="0"/>
              <a:t>In its pure form, market timing involves shifting funds between a market-index portfolio and a safe asset</a:t>
            </a:r>
          </a:p>
          <a:p>
            <a:r>
              <a:rPr lang="en-US" altLang="en-US" dirty="0" err="1"/>
              <a:t>Treynor</a:t>
            </a:r>
            <a:r>
              <a:rPr lang="en-US" altLang="en-US" dirty="0"/>
              <a:t> and </a:t>
            </a:r>
            <a:r>
              <a:rPr lang="en-US" altLang="en-US" dirty="0" err="1"/>
              <a:t>Mazuy</a:t>
            </a:r>
            <a:r>
              <a:rPr lang="en-US" altLang="en-US" dirty="0"/>
              <a:t>:</a:t>
            </a:r>
          </a:p>
        </p:txBody>
      </p:sp>
      <p:graphicFrame>
        <p:nvGraphicFramePr>
          <p:cNvPr id="4" name="Object 3"/>
          <p:cNvGraphicFramePr>
            <a:graphicFrameLocks noChangeAspect="1"/>
          </p:cNvGraphicFramePr>
          <p:nvPr>
            <p:extLst>
              <p:ext uri="{D42A27DB-BD31-4B8C-83A1-F6EECF244321}">
                <p14:modId xmlns:p14="http://schemas.microsoft.com/office/powerpoint/2010/main" val="2381852038"/>
              </p:ext>
            </p:extLst>
          </p:nvPr>
        </p:nvGraphicFramePr>
        <p:xfrm>
          <a:off x="476250" y="3241675"/>
          <a:ext cx="6929438" cy="644525"/>
        </p:xfrm>
        <a:graphic>
          <a:graphicData uri="http://schemas.openxmlformats.org/presentationml/2006/ole">
            <mc:AlternateContent xmlns:mc="http://schemas.openxmlformats.org/markup-compatibility/2006">
              <mc:Choice xmlns:v="urn:schemas-microsoft-com:vml" Requires="v">
                <p:oleObj spid="_x0000_s230616" name="Equation" r:id="rId4" imgW="2730240" imgH="253800" progId="Equation.3">
                  <p:embed/>
                </p:oleObj>
              </mc:Choice>
              <mc:Fallback>
                <p:oleObj name="Equation" r:id="rId4" imgW="2730240" imgH="253800" progId="Equation.3">
                  <p:embed/>
                  <p:pic>
                    <p:nvPicPr>
                      <p:cNvPr id="0" name="Picture 2"/>
                      <p:cNvPicPr>
                        <a:picLocks noChangeAspect="1" noChangeArrowheads="1"/>
                      </p:cNvPicPr>
                      <p:nvPr/>
                    </p:nvPicPr>
                    <p:blipFill>
                      <a:blip r:embed="rId5"/>
                      <a:srcRect/>
                      <a:stretch>
                        <a:fillRect/>
                      </a:stretch>
                    </p:blipFill>
                    <p:spPr bwMode="auto">
                      <a:xfrm>
                        <a:off x="476250" y="3241675"/>
                        <a:ext cx="6929438" cy="644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Content Placeholder 2"/>
          <p:cNvSpPr>
            <a:spLocks noGrp="1"/>
          </p:cNvSpPr>
          <p:nvPr>
            <p:ph sz="quarter" idx="10"/>
          </p:nvPr>
        </p:nvSpPr>
        <p:spPr>
          <a:xfrm>
            <a:off x="304800" y="4114800"/>
            <a:ext cx="8763000" cy="685800"/>
          </a:xfrm>
        </p:spPr>
        <p:txBody>
          <a:bodyPr/>
          <a:lstStyle/>
          <a:p>
            <a:r>
              <a:rPr lang="en-US" altLang="en-US" dirty="0" err="1"/>
              <a:t>Henriksson</a:t>
            </a:r>
            <a:r>
              <a:rPr lang="en-US" altLang="en-US" dirty="0"/>
              <a:t> and Merton:</a:t>
            </a:r>
          </a:p>
        </p:txBody>
      </p:sp>
      <p:graphicFrame>
        <p:nvGraphicFramePr>
          <p:cNvPr id="230403" name="Object 3"/>
          <p:cNvGraphicFramePr>
            <a:graphicFrameLocks noChangeAspect="1"/>
          </p:cNvGraphicFramePr>
          <p:nvPr>
            <p:extLst>
              <p:ext uri="{D42A27DB-BD31-4B8C-83A1-F6EECF244321}">
                <p14:modId xmlns:p14="http://schemas.microsoft.com/office/powerpoint/2010/main" val="1313565801"/>
              </p:ext>
            </p:extLst>
          </p:nvPr>
        </p:nvGraphicFramePr>
        <p:xfrm>
          <a:off x="533400" y="4834659"/>
          <a:ext cx="6477000" cy="499341"/>
        </p:xfrm>
        <a:graphic>
          <a:graphicData uri="http://schemas.openxmlformats.org/presentationml/2006/ole">
            <mc:AlternateContent xmlns:mc="http://schemas.openxmlformats.org/markup-compatibility/2006">
              <mc:Choice xmlns:v="urn:schemas-microsoft-com:vml" Requires="v">
                <p:oleObj spid="_x0000_s230617" name="Equation" r:id="rId6" imgW="2806560" imgH="215640" progId="Equation.3">
                  <p:embed/>
                </p:oleObj>
              </mc:Choice>
              <mc:Fallback>
                <p:oleObj name="Equation" r:id="rId6" imgW="2806560" imgH="215640" progId="Equation.3">
                  <p:embed/>
                  <p:pic>
                    <p:nvPicPr>
                      <p:cNvPr id="0" name="Picture 3"/>
                      <p:cNvPicPr>
                        <a:picLocks noChangeAspect="1" noChangeArrowheads="1"/>
                      </p:cNvPicPr>
                      <p:nvPr/>
                    </p:nvPicPr>
                    <p:blipFill>
                      <a:blip r:embed="rId7"/>
                      <a:srcRect/>
                      <a:stretch>
                        <a:fillRect/>
                      </a:stretch>
                    </p:blipFill>
                    <p:spPr bwMode="auto">
                      <a:xfrm>
                        <a:off x="533400" y="4834659"/>
                        <a:ext cx="6477000" cy="49934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5407595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124691"/>
            <a:ext cx="8988136" cy="1018309"/>
          </a:xfrm>
        </p:spPr>
        <p:txBody>
          <a:bodyPr>
            <a:noAutofit/>
          </a:bodyPr>
          <a:lstStyle/>
          <a:p>
            <a:r>
              <a:rPr lang="en-US" altLang="en-US" dirty="0"/>
              <a:t>Market Timing — Characteristic Lines</a:t>
            </a:r>
            <a:endParaRPr lang="en-US" dirty="0"/>
          </a:p>
        </p:txBody>
      </p:sp>
      <p:pic>
        <p:nvPicPr>
          <p:cNvPr id="231426" name="Picture 2" descr="Three graphs have r sub p minus sub minus f on the vertical axis and r sub m minus r sub f on the horizontal. Data points in each graph produce a different shape line or curve. Panel A is a line through data with a slope equal to 0.6. Panel B is a curve with a steadily increasing slope. Panel C has a line with slope equals b up to the origin, then it turns and has a slope equal to b + c."/>
          <p:cNvPicPr>
            <a:picLocks noChangeAspect="1" noChangeArrowheads="1"/>
          </p:cNvPicPr>
          <p:nvPr/>
        </p:nvPicPr>
        <p:blipFill>
          <a:blip r:embed="rId2" cstate="print"/>
          <a:srcRect/>
          <a:stretch>
            <a:fillRect/>
          </a:stretch>
        </p:blipFill>
        <p:spPr bwMode="auto">
          <a:xfrm>
            <a:off x="2514600" y="1251765"/>
            <a:ext cx="4251614" cy="2786835"/>
          </a:xfrm>
          <a:prstGeom prst="rect">
            <a:avLst/>
          </a:prstGeom>
          <a:noFill/>
          <a:ln w="9525">
            <a:noFill/>
            <a:miter lim="800000"/>
            <a:headEnd/>
            <a:tailEnd/>
          </a:ln>
          <a:effectLst/>
        </p:spPr>
      </p:pic>
      <p:sp>
        <p:nvSpPr>
          <p:cNvPr id="6" name="Content Placeholder 5"/>
          <p:cNvSpPr>
            <a:spLocks noGrp="1"/>
          </p:cNvSpPr>
          <p:nvPr>
            <p:ph sz="quarter" idx="10"/>
          </p:nvPr>
        </p:nvSpPr>
        <p:spPr>
          <a:xfrm>
            <a:off x="304800" y="4191000"/>
            <a:ext cx="8686800" cy="1600200"/>
          </a:xfrm>
        </p:spPr>
        <p:txBody>
          <a:bodyPr/>
          <a:lstStyle/>
          <a:p>
            <a:pPr marL="0" indent="0">
              <a:spcBef>
                <a:spcPts val="600"/>
              </a:spcBef>
              <a:buNone/>
            </a:pPr>
            <a:r>
              <a:rPr lang="en-IN" sz="1800" b="1" dirty="0"/>
              <a:t>Figure 24.8 </a:t>
            </a:r>
            <a:r>
              <a:rPr lang="en-IN" sz="1800" dirty="0"/>
              <a:t>Characteristic lines. </a:t>
            </a:r>
            <a:r>
              <a:rPr lang="en-IN" sz="1800" b="1" i="1" dirty="0"/>
              <a:t>Panel A: </a:t>
            </a:r>
            <a:r>
              <a:rPr lang="en-IN" sz="1800" dirty="0"/>
              <a:t>No market timing, beta is constant. </a:t>
            </a:r>
          </a:p>
          <a:p>
            <a:pPr marL="0" indent="0">
              <a:spcBef>
                <a:spcPts val="600"/>
              </a:spcBef>
              <a:buNone/>
            </a:pPr>
            <a:r>
              <a:rPr lang="en-IN" sz="1800" b="1" i="1" dirty="0"/>
              <a:t>Panel B: </a:t>
            </a:r>
            <a:r>
              <a:rPr lang="en-IN" sz="1800" dirty="0"/>
              <a:t>Market timing, beta increases with expected market excess return. </a:t>
            </a:r>
          </a:p>
          <a:p>
            <a:pPr marL="0" indent="0">
              <a:spcBef>
                <a:spcPts val="600"/>
              </a:spcBef>
              <a:buNone/>
            </a:pPr>
            <a:r>
              <a:rPr lang="en-IN" sz="1800" b="1" i="1" dirty="0"/>
              <a:t>Panel C: </a:t>
            </a:r>
            <a:r>
              <a:rPr lang="en-IN" sz="1800" dirty="0"/>
              <a:t>Market timing with only two values of beta.</a:t>
            </a:r>
          </a:p>
        </p:txBody>
      </p:sp>
    </p:spTree>
    <p:extLst>
      <p:ext uri="{BB962C8B-B14F-4D97-AF65-F5344CB8AC3E}">
        <p14:creationId xmlns:p14="http://schemas.microsoft.com/office/powerpoint/2010/main" val="10051784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124691"/>
            <a:ext cx="8988136" cy="1018309"/>
          </a:xfrm>
        </p:spPr>
        <p:txBody>
          <a:bodyPr>
            <a:noAutofit/>
          </a:bodyPr>
          <a:lstStyle/>
          <a:p>
            <a:r>
              <a:rPr lang="en-US" altLang="en-US" dirty="0"/>
              <a:t>Rate of Return of a Perfect Market Timer (1 of 2)</a:t>
            </a:r>
            <a:endParaRPr lang="en-US" dirty="0"/>
          </a:p>
        </p:txBody>
      </p:sp>
      <p:sp>
        <p:nvSpPr>
          <p:cNvPr id="5" name="Content Placeholder 2"/>
          <p:cNvSpPr>
            <a:spLocks noGrp="1"/>
          </p:cNvSpPr>
          <p:nvPr>
            <p:ph sz="quarter" idx="10"/>
          </p:nvPr>
        </p:nvSpPr>
        <p:spPr>
          <a:xfrm>
            <a:off x="228600" y="1295400"/>
            <a:ext cx="8686800" cy="762000"/>
          </a:xfrm>
        </p:spPr>
        <p:txBody>
          <a:bodyPr/>
          <a:lstStyle/>
          <a:p>
            <a:pPr marL="0" indent="0">
              <a:buNone/>
            </a:pPr>
            <a:r>
              <a:rPr lang="en-US" altLang="en-US" sz="1800" b="1" dirty="0"/>
              <a:t>Table 24.5 </a:t>
            </a:r>
            <a:r>
              <a:rPr lang="en-IN" sz="1800" dirty="0"/>
              <a:t>Performance of bills, equities, and perfect (annual) market timers. Initial investment = $1.</a:t>
            </a:r>
          </a:p>
        </p:txBody>
      </p:sp>
      <p:graphicFrame>
        <p:nvGraphicFramePr>
          <p:cNvPr id="7" name="Table 6"/>
          <p:cNvGraphicFramePr>
            <a:graphicFrameLocks noGrp="1"/>
          </p:cNvGraphicFramePr>
          <p:nvPr>
            <p:extLst>
              <p:ext uri="{D42A27DB-BD31-4B8C-83A1-F6EECF244321}">
                <p14:modId xmlns:p14="http://schemas.microsoft.com/office/powerpoint/2010/main" val="337030904"/>
              </p:ext>
            </p:extLst>
          </p:nvPr>
        </p:nvGraphicFramePr>
        <p:xfrm>
          <a:off x="1143000" y="2057400"/>
          <a:ext cx="6705600" cy="2773680"/>
        </p:xfrm>
        <a:graphic>
          <a:graphicData uri="http://schemas.openxmlformats.org/drawingml/2006/table">
            <a:tbl>
              <a:tblPr firstRow="1">
                <a:tableStyleId>{5940675A-B579-460E-94D1-54222C63F5DA}</a:tableStyleId>
              </a:tblPr>
              <a:tblGrid>
                <a:gridCol w="2353835">
                  <a:extLst>
                    <a:ext uri="{9D8B030D-6E8A-4147-A177-3AD203B41FA5}">
                      <a16:colId xmlns:a16="http://schemas.microsoft.com/office/drawing/2014/main" val="20000"/>
                    </a:ext>
                  </a:extLst>
                </a:gridCol>
                <a:gridCol w="1303765">
                  <a:extLst>
                    <a:ext uri="{9D8B030D-6E8A-4147-A177-3AD203B41FA5}">
                      <a16:colId xmlns:a16="http://schemas.microsoft.com/office/drawing/2014/main" val="20001"/>
                    </a:ext>
                  </a:extLst>
                </a:gridCol>
                <a:gridCol w="1114011">
                  <a:extLst>
                    <a:ext uri="{9D8B030D-6E8A-4147-A177-3AD203B41FA5}">
                      <a16:colId xmlns:a16="http://schemas.microsoft.com/office/drawing/2014/main" val="20002"/>
                    </a:ext>
                  </a:extLst>
                </a:gridCol>
                <a:gridCol w="1933989">
                  <a:extLst>
                    <a:ext uri="{9D8B030D-6E8A-4147-A177-3AD203B41FA5}">
                      <a16:colId xmlns:a16="http://schemas.microsoft.com/office/drawing/2014/main" val="20003"/>
                    </a:ext>
                  </a:extLst>
                </a:gridCol>
              </a:tblGrid>
              <a:tr h="235744">
                <a:tc>
                  <a:txBody>
                    <a:bodyPr/>
                    <a:lstStyle/>
                    <a:p>
                      <a:pPr algn="ctr" fontAlgn="b"/>
                      <a:r>
                        <a:rPr lang="en-IN" sz="1200" b="1" u="none" strike="noStrike" dirty="0">
                          <a:latin typeface="Verdana" pitchFamily="34" charset="0"/>
                          <a:ea typeface="Verdana" pitchFamily="34" charset="0"/>
                          <a:cs typeface="Verdana" pitchFamily="34" charset="0"/>
                        </a:rPr>
                        <a:t>Strategy</a:t>
                      </a:r>
                      <a:endParaRPr lang="en-IN" sz="1200" b="1" i="0" u="none" strike="noStrike" dirty="0">
                        <a:solidFill>
                          <a:srgbClr val="000000"/>
                        </a:solidFill>
                        <a:latin typeface="Verdana" pitchFamily="34" charset="0"/>
                        <a:ea typeface="Verdana" pitchFamily="34" charset="0"/>
                        <a:cs typeface="Verdana" pitchFamily="34" charset="0"/>
                      </a:endParaRPr>
                    </a:p>
                  </a:txBody>
                  <a:tcPr anchor="b"/>
                </a:tc>
                <a:tc>
                  <a:txBody>
                    <a:bodyPr/>
                    <a:lstStyle/>
                    <a:p>
                      <a:pPr algn="ctr" fontAlgn="b"/>
                      <a:r>
                        <a:rPr lang="en-IN" sz="1200" b="1" u="none" strike="noStrike" dirty="0">
                          <a:latin typeface="Verdana" pitchFamily="34" charset="0"/>
                          <a:ea typeface="Verdana" pitchFamily="34" charset="0"/>
                          <a:cs typeface="Verdana" pitchFamily="34" charset="0"/>
                        </a:rPr>
                        <a:t>Bills</a:t>
                      </a:r>
                      <a:endParaRPr lang="en-IN" sz="1200" b="1" i="0" u="none" strike="noStrike" dirty="0">
                        <a:solidFill>
                          <a:srgbClr val="000000"/>
                        </a:solidFill>
                        <a:latin typeface="Verdana" pitchFamily="34" charset="0"/>
                        <a:ea typeface="Verdana" pitchFamily="34" charset="0"/>
                        <a:cs typeface="Verdana" pitchFamily="34" charset="0"/>
                      </a:endParaRPr>
                    </a:p>
                  </a:txBody>
                  <a:tcPr anchor="b"/>
                </a:tc>
                <a:tc>
                  <a:txBody>
                    <a:bodyPr/>
                    <a:lstStyle/>
                    <a:p>
                      <a:pPr algn="ctr" fontAlgn="b"/>
                      <a:r>
                        <a:rPr lang="en-IN" sz="1200" b="1" u="none" strike="noStrike" dirty="0">
                          <a:latin typeface="Verdana" pitchFamily="34" charset="0"/>
                          <a:ea typeface="Verdana" pitchFamily="34" charset="0"/>
                          <a:cs typeface="Verdana" pitchFamily="34" charset="0"/>
                        </a:rPr>
                        <a:t>Equities</a:t>
                      </a:r>
                      <a:endParaRPr lang="en-IN" sz="1200" b="1" i="0" u="none" strike="noStrike" dirty="0">
                        <a:solidFill>
                          <a:srgbClr val="000000"/>
                        </a:solidFill>
                        <a:latin typeface="Verdana" pitchFamily="34" charset="0"/>
                        <a:ea typeface="Verdana" pitchFamily="34" charset="0"/>
                        <a:cs typeface="Verdana" pitchFamily="34" charset="0"/>
                      </a:endParaRPr>
                    </a:p>
                  </a:txBody>
                  <a:tcPr anchor="b"/>
                </a:tc>
                <a:tc>
                  <a:txBody>
                    <a:bodyPr/>
                    <a:lstStyle/>
                    <a:p>
                      <a:pPr algn="ctr" fontAlgn="b"/>
                      <a:r>
                        <a:rPr lang="en-IN" sz="1200" b="1" u="none" strike="noStrike" dirty="0">
                          <a:latin typeface="Verdana" pitchFamily="34" charset="0"/>
                          <a:ea typeface="Verdana" pitchFamily="34" charset="0"/>
                          <a:cs typeface="Verdana" pitchFamily="34" charset="0"/>
                        </a:rPr>
                        <a:t>Perfect Timer</a:t>
                      </a:r>
                      <a:endParaRPr lang="en-IN" sz="1200" b="1" i="0" u="none" strike="noStrike" dirty="0">
                        <a:solidFill>
                          <a:srgbClr val="000000"/>
                        </a:solidFill>
                        <a:latin typeface="Verdana" pitchFamily="34" charset="0"/>
                        <a:ea typeface="Verdana" pitchFamily="34" charset="0"/>
                        <a:cs typeface="Verdana" pitchFamily="34" charset="0"/>
                      </a:endParaRPr>
                    </a:p>
                  </a:txBody>
                  <a:tcPr anchor="b"/>
                </a:tc>
                <a:extLst>
                  <a:ext uri="{0D108BD9-81ED-4DB2-BD59-A6C34878D82A}">
                    <a16:rowId xmlns:a16="http://schemas.microsoft.com/office/drawing/2014/main" val="10000"/>
                  </a:ext>
                </a:extLst>
              </a:tr>
              <a:tr h="235744">
                <a:tc>
                  <a:txBody>
                    <a:bodyPr/>
                    <a:lstStyle/>
                    <a:p>
                      <a:pPr algn="l" fontAlgn="b"/>
                      <a:r>
                        <a:rPr lang="en-IN" sz="1200" u="none" strike="noStrike">
                          <a:latin typeface="Verdana" pitchFamily="34" charset="0"/>
                          <a:ea typeface="Verdana" pitchFamily="34" charset="0"/>
                          <a:cs typeface="Verdana" pitchFamily="34" charset="0"/>
                        </a:rPr>
                        <a:t>Terminal value</a:t>
                      </a:r>
                      <a:endParaRPr lang="en-IN" sz="1200" b="0" i="0" u="none" strike="noStrike">
                        <a:solidFill>
                          <a:srgbClr val="000000"/>
                        </a:solidFill>
                        <a:latin typeface="Verdana" pitchFamily="34" charset="0"/>
                        <a:ea typeface="Verdana" pitchFamily="34" charset="0"/>
                        <a:cs typeface="Verdana" pitchFamily="34" charset="0"/>
                      </a:endParaRPr>
                    </a:p>
                  </a:txBody>
                  <a:tcPr anchor="b"/>
                </a:tc>
                <a:tc>
                  <a:txBody>
                    <a:bodyPr/>
                    <a:lstStyle/>
                    <a:p>
                      <a:pPr algn="r" fontAlgn="b"/>
                      <a:r>
                        <a:rPr lang="en-IN" sz="1200" u="none" strike="noStrike" dirty="0">
                          <a:latin typeface="Verdana" pitchFamily="34" charset="0"/>
                          <a:ea typeface="Verdana" pitchFamily="34" charset="0"/>
                          <a:cs typeface="Verdana" pitchFamily="34" charset="0"/>
                        </a:rPr>
                        <a:t>$20</a:t>
                      </a:r>
                      <a:endParaRPr lang="en-IN" sz="1200" b="0" i="0" u="none" strike="noStrike" dirty="0">
                        <a:solidFill>
                          <a:srgbClr val="000000"/>
                        </a:solidFill>
                        <a:latin typeface="Verdana" pitchFamily="34" charset="0"/>
                        <a:ea typeface="Verdana" pitchFamily="34" charset="0"/>
                        <a:cs typeface="Verdana" pitchFamily="34" charset="0"/>
                      </a:endParaRPr>
                    </a:p>
                  </a:txBody>
                  <a:tcPr anchor="b"/>
                </a:tc>
                <a:tc>
                  <a:txBody>
                    <a:bodyPr/>
                    <a:lstStyle/>
                    <a:p>
                      <a:pPr algn="r" fontAlgn="b"/>
                      <a:r>
                        <a:rPr lang="en-IN" sz="1200" u="none" strike="noStrike" dirty="0">
                          <a:latin typeface="Verdana" pitchFamily="34" charset="0"/>
                          <a:ea typeface="Verdana" pitchFamily="34" charset="0"/>
                          <a:cs typeface="Verdana" pitchFamily="34" charset="0"/>
                        </a:rPr>
                        <a:t>$3,997</a:t>
                      </a:r>
                      <a:endParaRPr lang="en-IN" sz="1200" b="0" i="0" u="none" strike="noStrike" dirty="0">
                        <a:solidFill>
                          <a:srgbClr val="000000"/>
                        </a:solidFill>
                        <a:latin typeface="Verdana" pitchFamily="34" charset="0"/>
                        <a:ea typeface="Verdana" pitchFamily="34" charset="0"/>
                        <a:cs typeface="Verdana" pitchFamily="34" charset="0"/>
                      </a:endParaRPr>
                    </a:p>
                  </a:txBody>
                  <a:tcPr anchor="b"/>
                </a:tc>
                <a:tc>
                  <a:txBody>
                    <a:bodyPr/>
                    <a:lstStyle/>
                    <a:p>
                      <a:pPr algn="r" fontAlgn="b"/>
                      <a:r>
                        <a:rPr lang="en-IN" sz="1200" u="none" strike="noStrike" dirty="0">
                          <a:latin typeface="Verdana" pitchFamily="34" charset="0"/>
                          <a:ea typeface="Verdana" pitchFamily="34" charset="0"/>
                          <a:cs typeface="Verdana" pitchFamily="34" charset="0"/>
                        </a:rPr>
                        <a:t>$534,649</a:t>
                      </a:r>
                      <a:endParaRPr lang="en-IN" sz="1200" b="0" i="0" u="none" strike="noStrike" dirty="0">
                        <a:solidFill>
                          <a:srgbClr val="000000"/>
                        </a:solidFill>
                        <a:latin typeface="Verdana" pitchFamily="34" charset="0"/>
                        <a:ea typeface="Verdana" pitchFamily="34" charset="0"/>
                        <a:cs typeface="Verdana" pitchFamily="34" charset="0"/>
                      </a:endParaRPr>
                    </a:p>
                  </a:txBody>
                  <a:tcPr anchor="b"/>
                </a:tc>
                <a:extLst>
                  <a:ext uri="{0D108BD9-81ED-4DB2-BD59-A6C34878D82A}">
                    <a16:rowId xmlns:a16="http://schemas.microsoft.com/office/drawing/2014/main" val="10001"/>
                  </a:ext>
                </a:extLst>
              </a:tr>
              <a:tr h="235744">
                <a:tc>
                  <a:txBody>
                    <a:bodyPr/>
                    <a:lstStyle/>
                    <a:p>
                      <a:pPr algn="l" fontAlgn="b"/>
                      <a:r>
                        <a:rPr lang="en-IN" sz="1200" u="none" strike="noStrike">
                          <a:latin typeface="Verdana" pitchFamily="34" charset="0"/>
                          <a:ea typeface="Verdana" pitchFamily="34" charset="0"/>
                          <a:cs typeface="Verdana" pitchFamily="34" charset="0"/>
                        </a:rPr>
                        <a:t>Arithmetic average</a:t>
                      </a:r>
                      <a:endParaRPr lang="en-IN" sz="1200" b="0" i="0" u="none" strike="noStrike">
                        <a:solidFill>
                          <a:srgbClr val="000000"/>
                        </a:solidFill>
                        <a:latin typeface="Verdana" pitchFamily="34" charset="0"/>
                        <a:ea typeface="Verdana" pitchFamily="34" charset="0"/>
                        <a:cs typeface="Verdana" pitchFamily="34" charset="0"/>
                      </a:endParaRPr>
                    </a:p>
                  </a:txBody>
                  <a:tcPr anchor="b"/>
                </a:tc>
                <a:tc>
                  <a:txBody>
                    <a:bodyPr/>
                    <a:lstStyle/>
                    <a:p>
                      <a:pPr marL="0" indent="171450" algn="r" defTabSz="914400" rtl="0" eaLnBrk="1" fontAlgn="b" latinLnBrk="0" hangingPunct="1"/>
                      <a:r>
                        <a:rPr lang="en-IN" sz="1200" u="none" strike="noStrike" kern="1200" dirty="0">
                          <a:solidFill>
                            <a:schemeClr val="tx1"/>
                          </a:solidFill>
                          <a:latin typeface="Verdana" pitchFamily="34" charset="0"/>
                          <a:ea typeface="Verdana" pitchFamily="34" charset="0"/>
                          <a:cs typeface="Verdana" pitchFamily="34" charset="0"/>
                        </a:rPr>
                        <a:t>3.47%</a:t>
                      </a:r>
                    </a:p>
                  </a:txBody>
                  <a:tcPr anchor="b"/>
                </a:tc>
                <a:tc>
                  <a:txBody>
                    <a:bodyPr/>
                    <a:lstStyle/>
                    <a:p>
                      <a:pPr marL="0" indent="171450" algn="r" fontAlgn="b"/>
                      <a:r>
                        <a:rPr lang="en-IN" sz="1200" u="none" strike="noStrike" dirty="0">
                          <a:latin typeface="Verdana" pitchFamily="34" charset="0"/>
                          <a:ea typeface="Verdana" pitchFamily="34" charset="0"/>
                          <a:cs typeface="Verdana" pitchFamily="34" charset="0"/>
                        </a:rPr>
                        <a:t>11.53%</a:t>
                      </a:r>
                      <a:endParaRPr lang="en-IN" sz="1200" b="0" i="0" u="none" strike="noStrike" dirty="0">
                        <a:solidFill>
                          <a:srgbClr val="000000"/>
                        </a:solidFill>
                        <a:latin typeface="Verdana" pitchFamily="34" charset="0"/>
                        <a:ea typeface="Verdana" pitchFamily="34" charset="0"/>
                        <a:cs typeface="Verdana" pitchFamily="34" charset="0"/>
                      </a:endParaRPr>
                    </a:p>
                  </a:txBody>
                  <a:tcPr anchor="b"/>
                </a:tc>
                <a:tc>
                  <a:txBody>
                    <a:bodyPr/>
                    <a:lstStyle/>
                    <a:p>
                      <a:pPr marL="0" indent="171450" algn="r" fontAlgn="b"/>
                      <a:r>
                        <a:rPr lang="en-IN" sz="1200" u="none" strike="noStrike" dirty="0">
                          <a:latin typeface="Verdana" pitchFamily="34" charset="0"/>
                          <a:ea typeface="Verdana" pitchFamily="34" charset="0"/>
                          <a:cs typeface="Verdana" pitchFamily="34" charset="0"/>
                        </a:rPr>
                        <a:t>16.54%</a:t>
                      </a:r>
                      <a:endParaRPr lang="en-IN" sz="1200" b="0" i="0" u="none" strike="noStrike" dirty="0">
                        <a:solidFill>
                          <a:srgbClr val="000000"/>
                        </a:solidFill>
                        <a:latin typeface="Verdana" pitchFamily="34" charset="0"/>
                        <a:ea typeface="Verdana" pitchFamily="34" charset="0"/>
                        <a:cs typeface="Verdana" pitchFamily="34" charset="0"/>
                      </a:endParaRPr>
                    </a:p>
                  </a:txBody>
                  <a:tcPr anchor="b"/>
                </a:tc>
                <a:extLst>
                  <a:ext uri="{0D108BD9-81ED-4DB2-BD59-A6C34878D82A}">
                    <a16:rowId xmlns:a16="http://schemas.microsoft.com/office/drawing/2014/main" val="10002"/>
                  </a:ext>
                </a:extLst>
              </a:tr>
              <a:tr h="235744">
                <a:tc>
                  <a:txBody>
                    <a:bodyPr/>
                    <a:lstStyle/>
                    <a:p>
                      <a:pPr algn="l" fontAlgn="b"/>
                      <a:r>
                        <a:rPr lang="en-IN" sz="1200" u="none" strike="noStrike" dirty="0">
                          <a:latin typeface="Verdana" pitchFamily="34" charset="0"/>
                          <a:ea typeface="Verdana" pitchFamily="34" charset="0"/>
                          <a:cs typeface="Verdana" pitchFamily="34" charset="0"/>
                        </a:rPr>
                        <a:t>Standard deviation</a:t>
                      </a:r>
                      <a:endParaRPr lang="en-IN" sz="1200" b="0" i="0" u="none" strike="noStrike" dirty="0">
                        <a:solidFill>
                          <a:srgbClr val="000000"/>
                        </a:solidFill>
                        <a:latin typeface="Verdana" pitchFamily="34" charset="0"/>
                        <a:ea typeface="Verdana" pitchFamily="34" charset="0"/>
                        <a:cs typeface="Verdana" pitchFamily="34" charset="0"/>
                      </a:endParaRPr>
                    </a:p>
                  </a:txBody>
                  <a:tcPr anchor="b"/>
                </a:tc>
                <a:tc>
                  <a:txBody>
                    <a:bodyPr/>
                    <a:lstStyle/>
                    <a:p>
                      <a:pPr marL="0" indent="171450" algn="r" defTabSz="914400" rtl="0" eaLnBrk="1" fontAlgn="b" latinLnBrk="0" hangingPunct="1"/>
                      <a:r>
                        <a:rPr lang="en-IN" sz="1200" u="none" strike="noStrike" kern="1200" dirty="0">
                          <a:solidFill>
                            <a:schemeClr val="tx1"/>
                          </a:solidFill>
                          <a:latin typeface="Verdana" pitchFamily="34" charset="0"/>
                          <a:ea typeface="Verdana" pitchFamily="34" charset="0"/>
                          <a:cs typeface="Verdana" pitchFamily="34" charset="0"/>
                        </a:rPr>
                        <a:t>3.15%</a:t>
                      </a:r>
                    </a:p>
                  </a:txBody>
                  <a:tcPr anchor="b"/>
                </a:tc>
                <a:tc>
                  <a:txBody>
                    <a:bodyPr/>
                    <a:lstStyle/>
                    <a:p>
                      <a:pPr marL="0" indent="171450" algn="r" fontAlgn="b"/>
                      <a:r>
                        <a:rPr lang="en-IN" sz="1200" u="none" strike="noStrike" dirty="0">
                          <a:latin typeface="Verdana" pitchFamily="34" charset="0"/>
                          <a:ea typeface="Verdana" pitchFamily="34" charset="0"/>
                          <a:cs typeface="Verdana" pitchFamily="34" charset="0"/>
                        </a:rPr>
                        <a:t>20.27%</a:t>
                      </a:r>
                      <a:endParaRPr lang="en-IN" sz="1200" b="0" i="0" u="none" strike="noStrike" dirty="0">
                        <a:solidFill>
                          <a:srgbClr val="000000"/>
                        </a:solidFill>
                        <a:latin typeface="Verdana" pitchFamily="34" charset="0"/>
                        <a:ea typeface="Verdana" pitchFamily="34" charset="0"/>
                        <a:cs typeface="Verdana" pitchFamily="34" charset="0"/>
                      </a:endParaRPr>
                    </a:p>
                  </a:txBody>
                  <a:tcPr anchor="b"/>
                </a:tc>
                <a:tc>
                  <a:txBody>
                    <a:bodyPr/>
                    <a:lstStyle/>
                    <a:p>
                      <a:pPr marL="0" indent="171450" algn="r" fontAlgn="b"/>
                      <a:r>
                        <a:rPr lang="en-IN" sz="1200" u="none" strike="noStrike" dirty="0">
                          <a:latin typeface="Verdana" pitchFamily="34" charset="0"/>
                          <a:ea typeface="Verdana" pitchFamily="34" charset="0"/>
                          <a:cs typeface="Verdana" pitchFamily="34" charset="0"/>
                        </a:rPr>
                        <a:t>13.56%</a:t>
                      </a:r>
                      <a:endParaRPr lang="en-IN" sz="1200" b="0" i="0" u="none" strike="noStrike" dirty="0">
                        <a:solidFill>
                          <a:srgbClr val="000000"/>
                        </a:solidFill>
                        <a:latin typeface="Verdana" pitchFamily="34" charset="0"/>
                        <a:ea typeface="Verdana" pitchFamily="34" charset="0"/>
                        <a:cs typeface="Verdana" pitchFamily="34" charset="0"/>
                      </a:endParaRPr>
                    </a:p>
                  </a:txBody>
                  <a:tcPr anchor="b"/>
                </a:tc>
                <a:extLst>
                  <a:ext uri="{0D108BD9-81ED-4DB2-BD59-A6C34878D82A}">
                    <a16:rowId xmlns:a16="http://schemas.microsoft.com/office/drawing/2014/main" val="10003"/>
                  </a:ext>
                </a:extLst>
              </a:tr>
              <a:tr h="235744">
                <a:tc>
                  <a:txBody>
                    <a:bodyPr/>
                    <a:lstStyle/>
                    <a:p>
                      <a:pPr algn="l" fontAlgn="b"/>
                      <a:r>
                        <a:rPr lang="en-IN" sz="1200" u="none" strike="noStrike" dirty="0">
                          <a:latin typeface="Verdana" pitchFamily="34" charset="0"/>
                          <a:ea typeface="Verdana" pitchFamily="34" charset="0"/>
                          <a:cs typeface="Verdana" pitchFamily="34" charset="0"/>
                        </a:rPr>
                        <a:t>Geometric average</a:t>
                      </a:r>
                      <a:endParaRPr lang="en-IN" sz="1200" b="0" i="0" u="none" strike="noStrike" dirty="0">
                        <a:solidFill>
                          <a:srgbClr val="000000"/>
                        </a:solidFill>
                        <a:latin typeface="Verdana" pitchFamily="34" charset="0"/>
                        <a:ea typeface="Verdana" pitchFamily="34" charset="0"/>
                        <a:cs typeface="Verdana" pitchFamily="34" charset="0"/>
                      </a:endParaRPr>
                    </a:p>
                  </a:txBody>
                  <a:tcPr anchor="b"/>
                </a:tc>
                <a:tc>
                  <a:txBody>
                    <a:bodyPr/>
                    <a:lstStyle/>
                    <a:p>
                      <a:pPr marL="0" indent="171450" algn="r" defTabSz="914400" rtl="0" eaLnBrk="1" fontAlgn="b" latinLnBrk="0" hangingPunct="1"/>
                      <a:r>
                        <a:rPr lang="en-IN" sz="1200" u="none" strike="noStrike" kern="1200" dirty="0">
                          <a:solidFill>
                            <a:schemeClr val="tx1"/>
                          </a:solidFill>
                          <a:latin typeface="Verdana" pitchFamily="34" charset="0"/>
                          <a:ea typeface="Verdana" pitchFamily="34" charset="0"/>
                          <a:cs typeface="Verdana" pitchFamily="34" charset="0"/>
                        </a:rPr>
                        <a:t>3.42%</a:t>
                      </a:r>
                    </a:p>
                  </a:txBody>
                  <a:tcPr anchor="b"/>
                </a:tc>
                <a:tc>
                  <a:txBody>
                    <a:bodyPr/>
                    <a:lstStyle/>
                    <a:p>
                      <a:pPr marL="0" indent="171450" algn="r" fontAlgn="b"/>
                      <a:r>
                        <a:rPr lang="en-IN" sz="1200" u="none" strike="noStrike" dirty="0">
                          <a:latin typeface="Verdana" pitchFamily="34" charset="0"/>
                          <a:ea typeface="Verdana" pitchFamily="34" charset="0"/>
                          <a:cs typeface="Verdana" pitchFamily="34" charset="0"/>
                        </a:rPr>
                        <a:t>9.77%</a:t>
                      </a:r>
                      <a:endParaRPr lang="en-IN" sz="1200" b="0" i="0" u="none" strike="noStrike" dirty="0">
                        <a:solidFill>
                          <a:srgbClr val="000000"/>
                        </a:solidFill>
                        <a:latin typeface="Verdana" pitchFamily="34" charset="0"/>
                        <a:ea typeface="Verdana" pitchFamily="34" charset="0"/>
                        <a:cs typeface="Verdana" pitchFamily="34" charset="0"/>
                      </a:endParaRPr>
                    </a:p>
                  </a:txBody>
                  <a:tcPr anchor="b"/>
                </a:tc>
                <a:tc>
                  <a:txBody>
                    <a:bodyPr/>
                    <a:lstStyle/>
                    <a:p>
                      <a:pPr marL="0" indent="171450" algn="r" fontAlgn="b"/>
                      <a:r>
                        <a:rPr lang="en-IN" sz="1200" u="none" strike="noStrike" dirty="0">
                          <a:latin typeface="Verdana" pitchFamily="34" charset="0"/>
                          <a:ea typeface="Verdana" pitchFamily="34" charset="0"/>
                          <a:cs typeface="Verdana" pitchFamily="34" charset="0"/>
                        </a:rPr>
                        <a:t>15.97%</a:t>
                      </a:r>
                      <a:endParaRPr lang="en-IN" sz="1200" b="0" i="0" u="none" strike="noStrike" dirty="0">
                        <a:solidFill>
                          <a:srgbClr val="000000"/>
                        </a:solidFill>
                        <a:latin typeface="Verdana" pitchFamily="34" charset="0"/>
                        <a:ea typeface="Verdana" pitchFamily="34" charset="0"/>
                        <a:cs typeface="Verdana" pitchFamily="34" charset="0"/>
                      </a:endParaRPr>
                    </a:p>
                  </a:txBody>
                  <a:tcPr anchor="b"/>
                </a:tc>
                <a:extLst>
                  <a:ext uri="{0D108BD9-81ED-4DB2-BD59-A6C34878D82A}">
                    <a16:rowId xmlns:a16="http://schemas.microsoft.com/office/drawing/2014/main" val="10004"/>
                  </a:ext>
                </a:extLst>
              </a:tr>
              <a:tr h="304800">
                <a:tc>
                  <a:txBody>
                    <a:bodyPr/>
                    <a:lstStyle/>
                    <a:p>
                      <a:pPr algn="l" fontAlgn="b"/>
                      <a:r>
                        <a:rPr lang="en-IN" sz="1200" u="none" strike="noStrike" dirty="0">
                          <a:latin typeface="Verdana" pitchFamily="34" charset="0"/>
                          <a:ea typeface="Verdana" pitchFamily="34" charset="0"/>
                          <a:cs typeface="Verdana" pitchFamily="34" charset="0"/>
                        </a:rPr>
                        <a:t>Maximum</a:t>
                      </a:r>
                      <a:endParaRPr lang="en-IN" sz="1200" b="0" i="0" u="none" strike="noStrike" dirty="0">
                        <a:solidFill>
                          <a:srgbClr val="000000"/>
                        </a:solidFill>
                        <a:latin typeface="Verdana" pitchFamily="34" charset="0"/>
                        <a:ea typeface="Verdana" pitchFamily="34" charset="0"/>
                        <a:cs typeface="Verdana" pitchFamily="34" charset="0"/>
                      </a:endParaRPr>
                    </a:p>
                  </a:txBody>
                  <a:tcPr anchor="b"/>
                </a:tc>
                <a:tc>
                  <a:txBody>
                    <a:bodyPr/>
                    <a:lstStyle/>
                    <a:p>
                      <a:pPr marL="0" indent="171450" algn="r" defTabSz="914400" rtl="0" eaLnBrk="1" fontAlgn="b" latinLnBrk="0" hangingPunct="1"/>
                      <a:r>
                        <a:rPr lang="en-IN" sz="1200" u="none" strike="noStrike" kern="1200" dirty="0">
                          <a:solidFill>
                            <a:schemeClr val="tx1"/>
                          </a:solidFill>
                          <a:latin typeface="Verdana" pitchFamily="34" charset="0"/>
                          <a:ea typeface="Verdana" pitchFamily="34" charset="0"/>
                          <a:cs typeface="Verdana" pitchFamily="34" charset="0"/>
                        </a:rPr>
                        <a:t>14.71%</a:t>
                      </a:r>
                    </a:p>
                  </a:txBody>
                  <a:tcPr anchor="b"/>
                </a:tc>
                <a:tc>
                  <a:txBody>
                    <a:bodyPr/>
                    <a:lstStyle/>
                    <a:p>
                      <a:pPr marL="0" indent="171450" algn="r" defTabSz="914400" rtl="0" eaLnBrk="1" fontAlgn="b" latinLnBrk="0" hangingPunct="1"/>
                      <a:r>
                        <a:rPr lang="en-IN" sz="1200" u="none" strike="noStrike" kern="1200" dirty="0">
                          <a:solidFill>
                            <a:schemeClr val="tx1"/>
                          </a:solidFill>
                          <a:latin typeface="Verdana" pitchFamily="34" charset="0"/>
                          <a:ea typeface="Verdana" pitchFamily="34" charset="0"/>
                          <a:cs typeface="Verdana" pitchFamily="34" charset="0"/>
                        </a:rPr>
                        <a:t>57.35%</a:t>
                      </a:r>
                    </a:p>
                  </a:txBody>
                  <a:tcPr anchor="b"/>
                </a:tc>
                <a:tc>
                  <a:txBody>
                    <a:bodyPr/>
                    <a:lstStyle/>
                    <a:p>
                      <a:pPr marL="0" indent="171450" algn="r" fontAlgn="b"/>
                      <a:r>
                        <a:rPr lang="en-IN" sz="1200" u="none" strike="noStrike" dirty="0">
                          <a:latin typeface="Verdana" pitchFamily="34" charset="0"/>
                          <a:ea typeface="Verdana" pitchFamily="34" charset="0"/>
                          <a:cs typeface="Verdana" pitchFamily="34" charset="0"/>
                        </a:rPr>
                        <a:t>57.35%</a:t>
                      </a:r>
                      <a:endParaRPr lang="en-IN" sz="1200" b="0" i="0" u="none" strike="noStrike" dirty="0">
                        <a:solidFill>
                          <a:srgbClr val="000000"/>
                        </a:solidFill>
                        <a:latin typeface="Verdana" pitchFamily="34" charset="0"/>
                        <a:ea typeface="Verdana" pitchFamily="34" charset="0"/>
                        <a:cs typeface="Verdana" pitchFamily="34" charset="0"/>
                      </a:endParaRPr>
                    </a:p>
                  </a:txBody>
                  <a:tcPr anchor="b"/>
                </a:tc>
                <a:extLst>
                  <a:ext uri="{0D108BD9-81ED-4DB2-BD59-A6C34878D82A}">
                    <a16:rowId xmlns:a16="http://schemas.microsoft.com/office/drawing/2014/main" val="10005"/>
                  </a:ext>
                </a:extLst>
              </a:tr>
              <a:tr h="152400">
                <a:tc>
                  <a:txBody>
                    <a:bodyPr/>
                    <a:lstStyle/>
                    <a:p>
                      <a:pPr algn="l" fontAlgn="b"/>
                      <a:r>
                        <a:rPr lang="en-IN" sz="1200" u="none" strike="noStrike">
                          <a:latin typeface="Verdana" pitchFamily="34" charset="0"/>
                          <a:ea typeface="Verdana" pitchFamily="34" charset="0"/>
                          <a:cs typeface="Verdana" pitchFamily="34" charset="0"/>
                        </a:rPr>
                        <a:t>Minimum†</a:t>
                      </a:r>
                      <a:endParaRPr lang="en-IN" sz="1200" b="0" i="0" u="none" strike="noStrike">
                        <a:solidFill>
                          <a:srgbClr val="000000"/>
                        </a:solidFill>
                        <a:latin typeface="Verdana" pitchFamily="34" charset="0"/>
                        <a:ea typeface="Verdana" pitchFamily="34" charset="0"/>
                        <a:cs typeface="Verdana" pitchFamily="34" charset="0"/>
                      </a:endParaRPr>
                    </a:p>
                  </a:txBody>
                  <a:tcPr anchor="b"/>
                </a:tc>
                <a:tc>
                  <a:txBody>
                    <a:bodyPr/>
                    <a:lstStyle/>
                    <a:p>
                      <a:pPr marL="0" indent="171450" algn="r" defTabSz="914400" rtl="0" eaLnBrk="1" fontAlgn="b" latinLnBrk="0" hangingPunct="1"/>
                      <a:r>
                        <a:rPr lang="en-IN" sz="1200" u="none" strike="noStrike" kern="1200" dirty="0">
                          <a:solidFill>
                            <a:schemeClr val="tx1"/>
                          </a:solidFill>
                          <a:latin typeface="Verdana" pitchFamily="34" charset="0"/>
                          <a:ea typeface="Verdana" pitchFamily="34" charset="0"/>
                          <a:cs typeface="Verdana" pitchFamily="34" charset="0"/>
                        </a:rPr>
                        <a:t>-0.02%</a:t>
                      </a:r>
                    </a:p>
                  </a:txBody>
                  <a:tcPr anchor="b"/>
                </a:tc>
                <a:tc>
                  <a:txBody>
                    <a:bodyPr/>
                    <a:lstStyle/>
                    <a:p>
                      <a:pPr marL="0" indent="171450" algn="r" defTabSz="914400" rtl="0" eaLnBrk="1" fontAlgn="b" latinLnBrk="0" hangingPunct="1"/>
                      <a:r>
                        <a:rPr lang="en-IN" sz="1200" u="none" strike="noStrike" kern="1200" dirty="0">
                          <a:solidFill>
                            <a:schemeClr val="tx1"/>
                          </a:solidFill>
                          <a:latin typeface="Verdana" pitchFamily="34" charset="0"/>
                          <a:ea typeface="Verdana" pitchFamily="34" charset="0"/>
                          <a:cs typeface="Verdana" pitchFamily="34" charset="0"/>
                        </a:rPr>
                        <a:t>-44.04%</a:t>
                      </a:r>
                    </a:p>
                  </a:txBody>
                  <a:tcPr anchor="b"/>
                </a:tc>
                <a:tc>
                  <a:txBody>
                    <a:bodyPr/>
                    <a:lstStyle/>
                    <a:p>
                      <a:pPr marL="0" indent="171450" algn="r" fontAlgn="b"/>
                      <a:r>
                        <a:rPr lang="en-IN" sz="1200" u="none" strike="noStrike" dirty="0">
                          <a:latin typeface="Verdana" pitchFamily="34" charset="0"/>
                          <a:ea typeface="Verdana" pitchFamily="34" charset="0"/>
                          <a:cs typeface="Verdana" pitchFamily="34" charset="0"/>
                        </a:rPr>
                        <a:t>0.00%</a:t>
                      </a:r>
                      <a:endParaRPr lang="en-IN" sz="1200" b="0" i="0" u="none" strike="noStrike" dirty="0">
                        <a:solidFill>
                          <a:srgbClr val="000000"/>
                        </a:solidFill>
                        <a:latin typeface="Verdana" pitchFamily="34" charset="0"/>
                        <a:ea typeface="Verdana" pitchFamily="34" charset="0"/>
                        <a:cs typeface="Verdana" pitchFamily="34" charset="0"/>
                      </a:endParaRPr>
                    </a:p>
                  </a:txBody>
                  <a:tcPr anchor="b"/>
                </a:tc>
                <a:extLst>
                  <a:ext uri="{0D108BD9-81ED-4DB2-BD59-A6C34878D82A}">
                    <a16:rowId xmlns:a16="http://schemas.microsoft.com/office/drawing/2014/main" val="10006"/>
                  </a:ext>
                </a:extLst>
              </a:tr>
              <a:tr h="235744">
                <a:tc>
                  <a:txBody>
                    <a:bodyPr/>
                    <a:lstStyle/>
                    <a:p>
                      <a:pPr algn="l" fontAlgn="b"/>
                      <a:r>
                        <a:rPr lang="en-IN" sz="1200" u="none" strike="noStrike">
                          <a:latin typeface="Verdana" pitchFamily="34" charset="0"/>
                          <a:ea typeface="Verdana" pitchFamily="34" charset="0"/>
                          <a:cs typeface="Verdana" pitchFamily="34" charset="0"/>
                        </a:rPr>
                        <a:t>Skew</a:t>
                      </a:r>
                      <a:endParaRPr lang="en-IN" sz="1200" b="0" i="0" u="none" strike="noStrike">
                        <a:solidFill>
                          <a:srgbClr val="000000"/>
                        </a:solidFill>
                        <a:latin typeface="Verdana" pitchFamily="34" charset="0"/>
                        <a:ea typeface="Verdana" pitchFamily="34" charset="0"/>
                        <a:cs typeface="Verdana" pitchFamily="34" charset="0"/>
                      </a:endParaRPr>
                    </a:p>
                  </a:txBody>
                  <a:tcPr anchor="b"/>
                </a:tc>
                <a:tc>
                  <a:txBody>
                    <a:bodyPr/>
                    <a:lstStyle/>
                    <a:p>
                      <a:pPr marL="0" indent="171450" algn="r" defTabSz="914400" rtl="0" eaLnBrk="1" fontAlgn="b" latinLnBrk="0" hangingPunct="1"/>
                      <a:r>
                        <a:rPr lang="en-IN" sz="1200" u="none" strike="noStrike" kern="1200" dirty="0">
                          <a:solidFill>
                            <a:schemeClr val="tx1"/>
                          </a:solidFill>
                          <a:latin typeface="Verdana" pitchFamily="34" charset="0"/>
                          <a:ea typeface="Verdana" pitchFamily="34" charset="0"/>
                          <a:cs typeface="Verdana" pitchFamily="34" charset="0"/>
                        </a:rPr>
                        <a:t>1.00</a:t>
                      </a:r>
                    </a:p>
                  </a:txBody>
                  <a:tcPr anchor="b"/>
                </a:tc>
                <a:tc>
                  <a:txBody>
                    <a:bodyPr/>
                    <a:lstStyle/>
                    <a:p>
                      <a:pPr marL="0" indent="171450" algn="r" defTabSz="914400" rtl="0" eaLnBrk="1" fontAlgn="b" latinLnBrk="0" hangingPunct="1"/>
                      <a:r>
                        <a:rPr lang="en-IN" sz="1200" u="none" strike="noStrike" kern="1200" dirty="0">
                          <a:solidFill>
                            <a:schemeClr val="tx1"/>
                          </a:solidFill>
                          <a:latin typeface="Verdana" pitchFamily="34" charset="0"/>
                          <a:ea typeface="Verdana" pitchFamily="34" charset="0"/>
                          <a:cs typeface="Verdana" pitchFamily="34" charset="0"/>
                        </a:rPr>
                        <a:t>-0.40</a:t>
                      </a:r>
                    </a:p>
                  </a:txBody>
                  <a:tcPr anchor="b"/>
                </a:tc>
                <a:tc>
                  <a:txBody>
                    <a:bodyPr/>
                    <a:lstStyle/>
                    <a:p>
                      <a:pPr marL="0" indent="171450" algn="r" fontAlgn="b"/>
                      <a:r>
                        <a:rPr lang="en-IN" sz="1200" u="none" strike="noStrike" dirty="0">
                          <a:latin typeface="Verdana" pitchFamily="34" charset="0"/>
                          <a:ea typeface="Verdana" pitchFamily="34" charset="0"/>
                          <a:cs typeface="Verdana" pitchFamily="34" charset="0"/>
                        </a:rPr>
                        <a:t>0.74</a:t>
                      </a:r>
                      <a:endParaRPr lang="en-IN" sz="1200" b="0" i="0" u="none" strike="noStrike" dirty="0">
                        <a:solidFill>
                          <a:srgbClr val="000000"/>
                        </a:solidFill>
                        <a:latin typeface="Verdana" pitchFamily="34" charset="0"/>
                        <a:ea typeface="Verdana" pitchFamily="34" charset="0"/>
                        <a:cs typeface="Verdana" pitchFamily="34" charset="0"/>
                      </a:endParaRPr>
                    </a:p>
                  </a:txBody>
                  <a:tcPr anchor="b"/>
                </a:tc>
                <a:extLst>
                  <a:ext uri="{0D108BD9-81ED-4DB2-BD59-A6C34878D82A}">
                    <a16:rowId xmlns:a16="http://schemas.microsoft.com/office/drawing/2014/main" val="10007"/>
                  </a:ext>
                </a:extLst>
              </a:tr>
              <a:tr h="235744">
                <a:tc>
                  <a:txBody>
                    <a:bodyPr/>
                    <a:lstStyle/>
                    <a:p>
                      <a:pPr algn="l" fontAlgn="b"/>
                      <a:r>
                        <a:rPr lang="en-IN" sz="1200" u="none" strike="noStrike">
                          <a:latin typeface="Verdana" pitchFamily="34" charset="0"/>
                          <a:ea typeface="Verdana" pitchFamily="34" charset="0"/>
                          <a:cs typeface="Verdana" pitchFamily="34" charset="0"/>
                        </a:rPr>
                        <a:t>Kurtosis</a:t>
                      </a:r>
                      <a:endParaRPr lang="en-IN" sz="1200" b="0" i="0" u="none" strike="noStrike">
                        <a:solidFill>
                          <a:srgbClr val="000000"/>
                        </a:solidFill>
                        <a:latin typeface="Verdana" pitchFamily="34" charset="0"/>
                        <a:ea typeface="Verdana" pitchFamily="34" charset="0"/>
                        <a:cs typeface="Verdana" pitchFamily="34" charset="0"/>
                      </a:endParaRPr>
                    </a:p>
                  </a:txBody>
                  <a:tcPr anchor="b"/>
                </a:tc>
                <a:tc>
                  <a:txBody>
                    <a:bodyPr/>
                    <a:lstStyle/>
                    <a:p>
                      <a:pPr marL="0" indent="171450" algn="r" defTabSz="914400" rtl="0" eaLnBrk="1" fontAlgn="b" latinLnBrk="0" hangingPunct="1"/>
                      <a:r>
                        <a:rPr lang="en-IN" sz="1200" u="none" strike="noStrike" kern="1200" dirty="0">
                          <a:solidFill>
                            <a:schemeClr val="tx1"/>
                          </a:solidFill>
                          <a:latin typeface="Verdana" pitchFamily="34" charset="0"/>
                          <a:ea typeface="Verdana" pitchFamily="34" charset="0"/>
                          <a:cs typeface="Verdana" pitchFamily="34" charset="0"/>
                        </a:rPr>
                        <a:t>0.93</a:t>
                      </a:r>
                    </a:p>
                  </a:txBody>
                  <a:tcPr anchor="b"/>
                </a:tc>
                <a:tc>
                  <a:txBody>
                    <a:bodyPr/>
                    <a:lstStyle/>
                    <a:p>
                      <a:pPr marL="0" indent="171450" algn="r" defTabSz="914400" rtl="0" eaLnBrk="1" fontAlgn="b" latinLnBrk="0" hangingPunct="1"/>
                      <a:r>
                        <a:rPr lang="en-IN" sz="1200" u="none" strike="noStrike" kern="1200" dirty="0">
                          <a:solidFill>
                            <a:schemeClr val="tx1"/>
                          </a:solidFill>
                          <a:latin typeface="Verdana" pitchFamily="34" charset="0"/>
                          <a:ea typeface="Verdana" pitchFamily="34" charset="0"/>
                          <a:cs typeface="Verdana" pitchFamily="34" charset="0"/>
                        </a:rPr>
                        <a:t>0.03</a:t>
                      </a:r>
                    </a:p>
                  </a:txBody>
                  <a:tcPr anchor="b"/>
                </a:tc>
                <a:tc>
                  <a:txBody>
                    <a:bodyPr/>
                    <a:lstStyle/>
                    <a:p>
                      <a:pPr marL="0" indent="171450" algn="r" fontAlgn="b"/>
                      <a:r>
                        <a:rPr lang="en-IN" sz="1200" u="none" strike="noStrike" dirty="0">
                          <a:latin typeface="Verdana" pitchFamily="34" charset="0"/>
                          <a:ea typeface="Verdana" pitchFamily="34" charset="0"/>
                          <a:cs typeface="Verdana" pitchFamily="34" charset="0"/>
                        </a:rPr>
                        <a:t>-0.12</a:t>
                      </a:r>
                      <a:endParaRPr lang="en-IN" sz="1200" b="0" i="0" u="none" strike="noStrike" dirty="0">
                        <a:solidFill>
                          <a:srgbClr val="000000"/>
                        </a:solidFill>
                        <a:latin typeface="Verdana" pitchFamily="34" charset="0"/>
                        <a:ea typeface="Verdana" pitchFamily="34" charset="0"/>
                        <a:cs typeface="Verdana" pitchFamily="34" charset="0"/>
                      </a:endParaRPr>
                    </a:p>
                  </a:txBody>
                  <a:tcPr anchor="b"/>
                </a:tc>
                <a:extLst>
                  <a:ext uri="{0D108BD9-81ED-4DB2-BD59-A6C34878D82A}">
                    <a16:rowId xmlns:a16="http://schemas.microsoft.com/office/drawing/2014/main" val="10008"/>
                  </a:ext>
                </a:extLst>
              </a:tr>
              <a:tr h="235744">
                <a:tc>
                  <a:txBody>
                    <a:bodyPr/>
                    <a:lstStyle/>
                    <a:p>
                      <a:pPr algn="l" fontAlgn="b"/>
                      <a:r>
                        <a:rPr lang="en-IN" sz="1200" u="none" strike="noStrike">
                          <a:latin typeface="Verdana" pitchFamily="34" charset="0"/>
                          <a:ea typeface="Verdana" pitchFamily="34" charset="0"/>
                          <a:cs typeface="Verdana" pitchFamily="34" charset="0"/>
                        </a:rPr>
                        <a:t>LPSD</a:t>
                      </a:r>
                      <a:endParaRPr lang="en-IN" sz="1200" b="0" i="0" u="none" strike="noStrike">
                        <a:solidFill>
                          <a:srgbClr val="000000"/>
                        </a:solidFill>
                        <a:latin typeface="Verdana" pitchFamily="34" charset="0"/>
                        <a:ea typeface="Verdana" pitchFamily="34" charset="0"/>
                        <a:cs typeface="Verdana" pitchFamily="34" charset="0"/>
                      </a:endParaRPr>
                    </a:p>
                  </a:txBody>
                  <a:tcPr anchor="b"/>
                </a:tc>
                <a:tc>
                  <a:txBody>
                    <a:bodyPr/>
                    <a:lstStyle/>
                    <a:p>
                      <a:pPr marL="0" indent="171450" algn="r" defTabSz="914400" rtl="0" eaLnBrk="1" fontAlgn="b" latinLnBrk="0" hangingPunct="1"/>
                      <a:r>
                        <a:rPr lang="en-IN" sz="1200" u="none" strike="noStrike" kern="1200" dirty="0">
                          <a:solidFill>
                            <a:schemeClr val="tx1"/>
                          </a:solidFill>
                          <a:latin typeface="Verdana" pitchFamily="34" charset="0"/>
                          <a:ea typeface="Verdana" pitchFamily="34" charset="0"/>
                          <a:cs typeface="Verdana" pitchFamily="34" charset="0"/>
                        </a:rPr>
                        <a:t>0.00%</a:t>
                      </a:r>
                    </a:p>
                  </a:txBody>
                  <a:tcPr anchor="b"/>
                </a:tc>
                <a:tc>
                  <a:txBody>
                    <a:bodyPr/>
                    <a:lstStyle/>
                    <a:p>
                      <a:pPr marL="0" indent="171450" algn="r" defTabSz="914400" rtl="0" eaLnBrk="1" fontAlgn="b" latinLnBrk="0" hangingPunct="1"/>
                      <a:r>
                        <a:rPr lang="en-IN" sz="1200" u="none" strike="noStrike" kern="1200" dirty="0">
                          <a:solidFill>
                            <a:schemeClr val="tx1"/>
                          </a:solidFill>
                          <a:latin typeface="Verdana" pitchFamily="34" charset="0"/>
                          <a:ea typeface="Verdana" pitchFamily="34" charset="0"/>
                          <a:cs typeface="Verdana" pitchFamily="34" charset="0"/>
                        </a:rPr>
                        <a:t>13.28%</a:t>
                      </a:r>
                    </a:p>
                  </a:txBody>
                  <a:tcPr anchor="b"/>
                </a:tc>
                <a:tc>
                  <a:txBody>
                    <a:bodyPr/>
                    <a:lstStyle/>
                    <a:p>
                      <a:pPr marL="0" indent="171450" algn="r" fontAlgn="b"/>
                      <a:r>
                        <a:rPr lang="en-IN" sz="1200" u="none" strike="noStrike" dirty="0">
                          <a:latin typeface="Verdana" pitchFamily="34" charset="0"/>
                          <a:ea typeface="Verdana" pitchFamily="34" charset="0"/>
                          <a:cs typeface="Verdana" pitchFamily="34" charset="0"/>
                        </a:rPr>
                        <a:t>0.00%</a:t>
                      </a:r>
                      <a:endParaRPr lang="en-IN" sz="1200" b="0" i="0" u="none" strike="noStrike" dirty="0">
                        <a:solidFill>
                          <a:srgbClr val="000000"/>
                        </a:solidFill>
                        <a:latin typeface="Verdana" pitchFamily="34" charset="0"/>
                        <a:ea typeface="Verdana" pitchFamily="34" charset="0"/>
                        <a:cs typeface="Verdana" pitchFamily="34" charset="0"/>
                      </a:endParaRPr>
                    </a:p>
                  </a:txBody>
                  <a:tcPr anchor="b"/>
                </a:tc>
                <a:extLst>
                  <a:ext uri="{0D108BD9-81ED-4DB2-BD59-A6C34878D82A}">
                    <a16:rowId xmlns:a16="http://schemas.microsoft.com/office/drawing/2014/main" val="10009"/>
                  </a:ext>
                </a:extLst>
              </a:tr>
            </a:tbl>
          </a:graphicData>
        </a:graphic>
      </p:graphicFrame>
      <p:sp>
        <p:nvSpPr>
          <p:cNvPr id="8" name="Content Placeholder 2"/>
          <p:cNvSpPr>
            <a:spLocks noGrp="1"/>
          </p:cNvSpPr>
          <p:nvPr>
            <p:ph sz="quarter" idx="10"/>
          </p:nvPr>
        </p:nvSpPr>
        <p:spPr>
          <a:xfrm>
            <a:off x="304800" y="4953000"/>
            <a:ext cx="8686800" cy="838200"/>
          </a:xfrm>
        </p:spPr>
        <p:txBody>
          <a:bodyPr/>
          <a:lstStyle/>
          <a:p>
            <a:pPr marL="0" indent="0">
              <a:buNone/>
            </a:pPr>
            <a:r>
              <a:rPr lang="en-IN" sz="1800" baseline="30000" dirty="0"/>
              <a:t>†</a:t>
            </a:r>
            <a:r>
              <a:rPr lang="en-IN" sz="1800" dirty="0"/>
              <a:t>A negative rate on "bills“ was observed in 1940. The Treasury security used in the data series in these early years was actually not a T-bill but a T-bond with 30 days to maturity.</a:t>
            </a:r>
          </a:p>
        </p:txBody>
      </p:sp>
    </p:spTree>
    <p:extLst>
      <p:ext uri="{BB962C8B-B14F-4D97-AF65-F5344CB8AC3E}">
        <p14:creationId xmlns:p14="http://schemas.microsoft.com/office/powerpoint/2010/main" val="10051784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24691"/>
            <a:ext cx="8839200" cy="1170709"/>
          </a:xfrm>
        </p:spPr>
        <p:txBody>
          <a:bodyPr>
            <a:noAutofit/>
          </a:bodyPr>
          <a:lstStyle/>
          <a:p>
            <a:r>
              <a:rPr lang="en-US" altLang="en-US" dirty="0"/>
              <a:t>Rate of Return of a Perfect Market Timer (2 of 2)</a:t>
            </a:r>
            <a:endParaRPr lang="en-US" dirty="0"/>
          </a:p>
        </p:txBody>
      </p:sp>
      <p:pic>
        <p:nvPicPr>
          <p:cNvPr id="238594" name="Picture 2" descr="Perfect timer’s return is on the vertical axis and r sub m on the horizontal. The line is horizontal at r sub f and then turns at (r sub f, r sub f) and becomes upward sloping."/>
          <p:cNvPicPr>
            <a:picLocks noChangeAspect="1" noChangeArrowheads="1"/>
          </p:cNvPicPr>
          <p:nvPr/>
        </p:nvPicPr>
        <p:blipFill>
          <a:blip r:embed="rId2" cstate="print"/>
          <a:srcRect/>
          <a:stretch>
            <a:fillRect/>
          </a:stretch>
        </p:blipFill>
        <p:spPr bwMode="auto">
          <a:xfrm>
            <a:off x="2590800" y="1600200"/>
            <a:ext cx="3962400" cy="3041725"/>
          </a:xfrm>
          <a:prstGeom prst="rect">
            <a:avLst/>
          </a:prstGeom>
          <a:noFill/>
          <a:ln w="9525">
            <a:noFill/>
            <a:miter lim="800000"/>
            <a:headEnd/>
            <a:tailEnd/>
          </a:ln>
          <a:effectLst/>
        </p:spPr>
      </p:pic>
      <p:sp>
        <p:nvSpPr>
          <p:cNvPr id="6" name="Content Placeholder 5"/>
          <p:cNvSpPr>
            <a:spLocks noGrp="1"/>
          </p:cNvSpPr>
          <p:nvPr>
            <p:ph sz="quarter" idx="10"/>
          </p:nvPr>
        </p:nvSpPr>
        <p:spPr>
          <a:xfrm>
            <a:off x="304800" y="4876800"/>
            <a:ext cx="8610600" cy="685800"/>
          </a:xfrm>
        </p:spPr>
        <p:txBody>
          <a:bodyPr/>
          <a:lstStyle/>
          <a:p>
            <a:pPr marL="0" indent="0">
              <a:buNone/>
            </a:pPr>
            <a:r>
              <a:rPr lang="en-IN" sz="2000" b="1" dirty="0"/>
              <a:t>Figure 24.9</a:t>
            </a:r>
            <a:r>
              <a:rPr lang="en-IN" sz="2000" dirty="0"/>
              <a:t> Rate of return of a perfect market timer as a function of the rate of return on the market index.</a:t>
            </a:r>
          </a:p>
        </p:txBody>
      </p:sp>
    </p:spTree>
    <p:extLst>
      <p:ext uri="{BB962C8B-B14F-4D97-AF65-F5344CB8AC3E}">
        <p14:creationId xmlns:p14="http://schemas.microsoft.com/office/powerpoint/2010/main" val="10051784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892" y="152400"/>
            <a:ext cx="8730508" cy="1295400"/>
          </a:xfrm>
        </p:spPr>
        <p:txBody>
          <a:bodyPr>
            <a:noAutofit/>
          </a:bodyPr>
          <a:lstStyle/>
          <a:p>
            <a:r>
              <a:rPr lang="en-US" altLang="en-US" dirty="0"/>
              <a:t>Valuing Market Timing as a Call Option</a:t>
            </a:r>
            <a:endParaRPr lang="en-US" dirty="0"/>
          </a:p>
        </p:txBody>
      </p:sp>
      <p:graphicFrame>
        <p:nvGraphicFramePr>
          <p:cNvPr id="230403" name="Object 3"/>
          <p:cNvGraphicFramePr>
            <a:graphicFrameLocks noChangeAspect="1"/>
          </p:cNvGraphicFramePr>
          <p:nvPr>
            <p:extLst>
              <p:ext uri="{D42A27DB-BD31-4B8C-83A1-F6EECF244321}">
                <p14:modId xmlns:p14="http://schemas.microsoft.com/office/powerpoint/2010/main" val="560269718"/>
              </p:ext>
            </p:extLst>
          </p:nvPr>
        </p:nvGraphicFramePr>
        <p:xfrm>
          <a:off x="2524125" y="2438400"/>
          <a:ext cx="4181475" cy="1939925"/>
        </p:xfrm>
        <a:graphic>
          <a:graphicData uri="http://schemas.openxmlformats.org/presentationml/2006/ole">
            <mc:AlternateContent xmlns:mc="http://schemas.openxmlformats.org/markup-compatibility/2006">
              <mc:Choice xmlns:v="urn:schemas-microsoft-com:vml" Requires="v">
                <p:oleObj spid="_x0000_s239726" name="Equation" r:id="rId4" imgW="2082600" imgH="965160" progId="Equation.3">
                  <p:embed/>
                </p:oleObj>
              </mc:Choice>
              <mc:Fallback>
                <p:oleObj name="Equation" r:id="rId4" imgW="2082600" imgH="965160" progId="Equation.3">
                  <p:embed/>
                  <p:pic>
                    <p:nvPicPr>
                      <p:cNvPr id="0" name="Picture 3"/>
                      <p:cNvPicPr>
                        <a:picLocks noChangeAspect="1" noChangeArrowheads="1"/>
                      </p:cNvPicPr>
                      <p:nvPr/>
                    </p:nvPicPr>
                    <p:blipFill>
                      <a:blip r:embed="rId5"/>
                      <a:srcRect/>
                      <a:stretch>
                        <a:fillRect/>
                      </a:stretch>
                    </p:blipFill>
                    <p:spPr bwMode="auto">
                      <a:xfrm>
                        <a:off x="2524125" y="2438400"/>
                        <a:ext cx="4181475" cy="1939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540759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88522" y="152400"/>
            <a:ext cx="8759536" cy="1066800"/>
          </a:xfrm>
        </p:spPr>
        <p:txBody>
          <a:bodyPr>
            <a:noAutofit/>
          </a:bodyPr>
          <a:lstStyle/>
          <a:p>
            <a:r>
              <a:rPr lang="en-IN" altLang="en-US" dirty="0"/>
              <a:t>Dollar- and Time-Weighted Returns</a:t>
            </a:r>
            <a:r>
              <a:rPr lang="en-IN" altLang="en-US" baseline="0" dirty="0"/>
              <a:t> </a:t>
            </a:r>
            <a:r>
              <a:rPr lang="en-IN" altLang="en-US" dirty="0"/>
              <a:t>(2 of 2)</a:t>
            </a:r>
            <a:endParaRPr lang="en-US" dirty="0"/>
          </a:p>
        </p:txBody>
      </p:sp>
      <p:sp>
        <p:nvSpPr>
          <p:cNvPr id="7" name="Content Placeholder 6"/>
          <p:cNvSpPr>
            <a:spLocks noGrp="1"/>
          </p:cNvSpPr>
          <p:nvPr>
            <p:ph sz="quarter" idx="10"/>
          </p:nvPr>
        </p:nvSpPr>
        <p:spPr>
          <a:xfrm>
            <a:off x="304800" y="1600200"/>
            <a:ext cx="8534400" cy="2057400"/>
          </a:xfrm>
        </p:spPr>
        <p:txBody>
          <a:bodyPr/>
          <a:lstStyle/>
          <a:p>
            <a:r>
              <a:rPr lang="en-US" altLang="en-US" dirty="0"/>
              <a:t>Dollar-weighted returns</a:t>
            </a:r>
          </a:p>
          <a:p>
            <a:pPr lvl="1"/>
            <a:r>
              <a:rPr lang="en-US" altLang="en-US" dirty="0"/>
              <a:t>Internal rate of return considering the cash flow from or to investment</a:t>
            </a:r>
          </a:p>
          <a:p>
            <a:pPr lvl="1"/>
            <a:r>
              <a:rPr lang="en-US" altLang="en-US" dirty="0"/>
              <a:t>Returns are weighted by the amount invested in each period:</a:t>
            </a:r>
          </a:p>
        </p:txBody>
      </p:sp>
      <p:graphicFrame>
        <p:nvGraphicFramePr>
          <p:cNvPr id="4" name="Object 3"/>
          <p:cNvGraphicFramePr>
            <a:graphicFrameLocks noChangeAspect="1"/>
          </p:cNvGraphicFramePr>
          <p:nvPr>
            <p:extLst>
              <p:ext uri="{D42A27DB-BD31-4B8C-83A1-F6EECF244321}">
                <p14:modId xmlns:p14="http://schemas.microsoft.com/office/powerpoint/2010/main" val="1087637166"/>
              </p:ext>
            </p:extLst>
          </p:nvPr>
        </p:nvGraphicFramePr>
        <p:xfrm>
          <a:off x="990600" y="3975276"/>
          <a:ext cx="5730440" cy="1053924"/>
        </p:xfrm>
        <a:graphic>
          <a:graphicData uri="http://schemas.openxmlformats.org/presentationml/2006/ole">
            <mc:AlternateContent xmlns:mc="http://schemas.openxmlformats.org/markup-compatibility/2006">
              <mc:Choice xmlns:v="urn:schemas-microsoft-com:vml" Requires="v">
                <p:oleObj spid="_x0000_s193644" name="Equation" r:id="rId3" imgW="2349360" imgH="457200" progId="Equation.3">
                  <p:embed/>
                </p:oleObj>
              </mc:Choice>
              <mc:Fallback>
                <p:oleObj name="Equation" r:id="rId3" imgW="2349360" imgH="457200" progId="Equation.3">
                  <p:embed/>
                  <p:pic>
                    <p:nvPicPr>
                      <p:cNvPr id="0" name="Object 2"/>
                      <p:cNvPicPr>
                        <a:picLocks noChangeAspect="1" noChangeArrowheads="1"/>
                      </p:cNvPicPr>
                      <p:nvPr/>
                    </p:nvPicPr>
                    <p:blipFill>
                      <a:blip r:embed="rId4"/>
                      <a:srcRect/>
                      <a:stretch>
                        <a:fillRect/>
                      </a:stretch>
                    </p:blipFill>
                    <p:spPr bwMode="auto">
                      <a:xfrm>
                        <a:off x="990600" y="3975276"/>
                        <a:ext cx="5730440" cy="10539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2219305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1143000"/>
          </a:xfrm>
        </p:spPr>
        <p:txBody>
          <a:bodyPr>
            <a:noAutofit/>
          </a:bodyPr>
          <a:lstStyle/>
          <a:p>
            <a:r>
              <a:rPr lang="en-IN" altLang="en-US" dirty="0"/>
              <a:t>Performance Attribution Procedures</a:t>
            </a:r>
            <a:r>
              <a:rPr lang="en-IN" altLang="en-US" baseline="0" dirty="0"/>
              <a:t> </a:t>
            </a:r>
            <a:r>
              <a:rPr lang="en-IN" altLang="en-US" dirty="0"/>
              <a:t>(1 of 3)</a:t>
            </a:r>
            <a:endParaRPr lang="en-US" dirty="0"/>
          </a:p>
        </p:txBody>
      </p:sp>
      <p:sp>
        <p:nvSpPr>
          <p:cNvPr id="3" name="Content Placeholder 2"/>
          <p:cNvSpPr>
            <a:spLocks noGrp="1"/>
          </p:cNvSpPr>
          <p:nvPr>
            <p:ph sz="quarter" idx="10"/>
          </p:nvPr>
        </p:nvSpPr>
        <p:spPr>
          <a:xfrm>
            <a:off x="533400" y="1752600"/>
            <a:ext cx="8305800" cy="3962400"/>
          </a:xfrm>
        </p:spPr>
        <p:txBody>
          <a:bodyPr/>
          <a:lstStyle/>
          <a:p>
            <a:pPr>
              <a:spcBef>
                <a:spcPts val="600"/>
              </a:spcBef>
            </a:pPr>
            <a:r>
              <a:rPr lang="en-US" altLang="en-US" dirty="0"/>
              <a:t>A common attribution system decomposes performance into three components:</a:t>
            </a:r>
          </a:p>
          <a:p>
            <a:pPr marL="971550" lvl="1" indent="-514350">
              <a:spcBef>
                <a:spcPts val="600"/>
              </a:spcBef>
              <a:buFont typeface="+mj-lt"/>
              <a:buAutoNum type="arabicPeriod"/>
            </a:pPr>
            <a:r>
              <a:rPr lang="en-US" altLang="en-US" dirty="0"/>
              <a:t>Allocation choices across broad asset classes</a:t>
            </a:r>
          </a:p>
          <a:p>
            <a:pPr marL="971550" lvl="1" indent="-514350">
              <a:spcBef>
                <a:spcPts val="600"/>
              </a:spcBef>
              <a:buFont typeface="+mj-lt"/>
              <a:buAutoNum type="arabicPeriod"/>
            </a:pPr>
            <a:r>
              <a:rPr lang="en-US" altLang="en-US" dirty="0"/>
              <a:t> Industry or sector choice within each market</a:t>
            </a:r>
          </a:p>
          <a:p>
            <a:pPr marL="971550" lvl="1" indent="-514350">
              <a:spcBef>
                <a:spcPts val="600"/>
              </a:spcBef>
              <a:buFont typeface="+mj-lt"/>
              <a:buAutoNum type="arabicPeriod"/>
            </a:pPr>
            <a:r>
              <a:rPr lang="en-US" altLang="en-US" dirty="0"/>
              <a:t> Security choice within each sector</a:t>
            </a:r>
          </a:p>
        </p:txBody>
      </p:sp>
    </p:spTree>
    <p:extLst>
      <p:ext uri="{BB962C8B-B14F-4D97-AF65-F5344CB8AC3E}">
        <p14:creationId xmlns:p14="http://schemas.microsoft.com/office/powerpoint/2010/main" val="35407595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1143000"/>
          </a:xfrm>
        </p:spPr>
        <p:txBody>
          <a:bodyPr>
            <a:noAutofit/>
          </a:bodyPr>
          <a:lstStyle/>
          <a:p>
            <a:r>
              <a:rPr lang="en-IN" altLang="en-US" dirty="0"/>
              <a:t>Performance Attribution Procedures</a:t>
            </a:r>
            <a:r>
              <a:rPr lang="en-IN" altLang="en-US" baseline="0" dirty="0"/>
              <a:t> </a:t>
            </a:r>
            <a:r>
              <a:rPr lang="en-IN" altLang="en-US" dirty="0"/>
              <a:t>(2 of 3)</a:t>
            </a:r>
            <a:endParaRPr lang="en-US" dirty="0"/>
          </a:p>
        </p:txBody>
      </p:sp>
      <p:sp>
        <p:nvSpPr>
          <p:cNvPr id="3" name="Content Placeholder 2"/>
          <p:cNvSpPr>
            <a:spLocks noGrp="1"/>
          </p:cNvSpPr>
          <p:nvPr>
            <p:ph sz="quarter" idx="10"/>
          </p:nvPr>
        </p:nvSpPr>
        <p:spPr>
          <a:xfrm>
            <a:off x="457200" y="1752600"/>
            <a:ext cx="8229600" cy="3962400"/>
          </a:xfrm>
        </p:spPr>
        <p:txBody>
          <a:bodyPr/>
          <a:lstStyle/>
          <a:p>
            <a:pPr>
              <a:spcBef>
                <a:spcPts val="600"/>
              </a:spcBef>
            </a:pPr>
            <a:r>
              <a:rPr lang="en-US" altLang="en-US" dirty="0"/>
              <a:t>Set up a ‘Benchmark’ or ‘Bogey’ portfolio:</a:t>
            </a:r>
          </a:p>
          <a:p>
            <a:pPr lvl="1">
              <a:spcBef>
                <a:spcPts val="600"/>
              </a:spcBef>
            </a:pPr>
            <a:r>
              <a:rPr lang="en-US" altLang="en-US" dirty="0"/>
              <a:t>Select a benchmark index portfolio for each asset class</a:t>
            </a:r>
          </a:p>
          <a:p>
            <a:pPr lvl="1">
              <a:spcBef>
                <a:spcPts val="600"/>
              </a:spcBef>
            </a:pPr>
            <a:r>
              <a:rPr lang="en-US" altLang="en-US" dirty="0"/>
              <a:t>Choose weights based on market expectations</a:t>
            </a:r>
          </a:p>
          <a:p>
            <a:pPr lvl="1">
              <a:spcBef>
                <a:spcPts val="600"/>
              </a:spcBef>
            </a:pPr>
            <a:r>
              <a:rPr lang="en-US" altLang="en-US" dirty="0"/>
              <a:t>Choose a portfolio of securities within each class by security analysis</a:t>
            </a:r>
          </a:p>
        </p:txBody>
      </p:sp>
    </p:spTree>
    <p:extLst>
      <p:ext uri="{BB962C8B-B14F-4D97-AF65-F5344CB8AC3E}">
        <p14:creationId xmlns:p14="http://schemas.microsoft.com/office/powerpoint/2010/main" val="24031566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892" y="152400"/>
            <a:ext cx="8759536" cy="1066800"/>
          </a:xfrm>
        </p:spPr>
        <p:txBody>
          <a:bodyPr>
            <a:noAutofit/>
          </a:bodyPr>
          <a:lstStyle/>
          <a:p>
            <a:r>
              <a:rPr lang="en-IN" altLang="en-US" dirty="0"/>
              <a:t>Performance Attribution Procedures</a:t>
            </a:r>
            <a:r>
              <a:rPr lang="en-IN" altLang="en-US" baseline="0" dirty="0"/>
              <a:t> </a:t>
            </a:r>
            <a:r>
              <a:rPr lang="en-IN" altLang="en-US" dirty="0"/>
              <a:t>(3 of 3)</a:t>
            </a:r>
            <a:endParaRPr lang="en-US" dirty="0"/>
          </a:p>
        </p:txBody>
      </p:sp>
      <p:sp>
        <p:nvSpPr>
          <p:cNvPr id="3" name="Content Placeholder 2"/>
          <p:cNvSpPr>
            <a:spLocks noGrp="1"/>
          </p:cNvSpPr>
          <p:nvPr>
            <p:ph sz="quarter" idx="10"/>
          </p:nvPr>
        </p:nvSpPr>
        <p:spPr>
          <a:xfrm>
            <a:off x="457200" y="1524000"/>
            <a:ext cx="8229600" cy="3962400"/>
          </a:xfrm>
        </p:spPr>
        <p:txBody>
          <a:bodyPr/>
          <a:lstStyle/>
          <a:p>
            <a:r>
              <a:rPr lang="en-US" altLang="en-US" dirty="0"/>
              <a:t>Calculate the return on the ‘Bogey’ and on the managed portfolio</a:t>
            </a:r>
          </a:p>
          <a:p>
            <a:r>
              <a:rPr lang="en-US" altLang="en-US" dirty="0"/>
              <a:t>Explain the difference in return based on component weights or selection</a:t>
            </a:r>
          </a:p>
          <a:p>
            <a:r>
              <a:rPr lang="en-US" altLang="en-US" dirty="0"/>
              <a:t>Summarize the performance differences into appropriate categories</a:t>
            </a:r>
          </a:p>
        </p:txBody>
      </p:sp>
    </p:spTree>
    <p:extLst>
      <p:ext uri="{BB962C8B-B14F-4D97-AF65-F5344CB8AC3E}">
        <p14:creationId xmlns:p14="http://schemas.microsoft.com/office/powerpoint/2010/main" val="35407595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892" y="152400"/>
            <a:ext cx="8759536" cy="1066800"/>
          </a:xfrm>
        </p:spPr>
        <p:txBody>
          <a:bodyPr>
            <a:noAutofit/>
          </a:bodyPr>
          <a:lstStyle/>
          <a:p>
            <a:r>
              <a:rPr lang="en-US" altLang="en-US" dirty="0"/>
              <a:t>Formulas for Attribution</a:t>
            </a:r>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3348517934"/>
              </p:ext>
            </p:extLst>
          </p:nvPr>
        </p:nvGraphicFramePr>
        <p:xfrm>
          <a:off x="416980" y="1600200"/>
          <a:ext cx="4465162" cy="2773045"/>
        </p:xfrm>
        <a:graphic>
          <a:graphicData uri="http://schemas.openxmlformats.org/presentationml/2006/ole">
            <mc:AlternateContent xmlns:mc="http://schemas.openxmlformats.org/markup-compatibility/2006">
              <mc:Choice xmlns:v="urn:schemas-microsoft-com:vml" Requires="v">
                <p:oleObj spid="_x0000_s240750" name="Equation" r:id="rId4" imgW="2145960" imgH="1333440" progId="Equation.3">
                  <p:embed/>
                </p:oleObj>
              </mc:Choice>
              <mc:Fallback>
                <p:oleObj name="Equation" r:id="rId4" imgW="2145960" imgH="1333440" progId="Equation.3">
                  <p:embed/>
                  <p:pic>
                    <p:nvPicPr>
                      <p:cNvPr id="0" name="Picture 3"/>
                      <p:cNvPicPr>
                        <a:picLocks noChangeAspect="1" noChangeArrowheads="1"/>
                      </p:cNvPicPr>
                      <p:nvPr/>
                    </p:nvPicPr>
                    <p:blipFill>
                      <a:blip r:embed="rId5"/>
                      <a:srcRect/>
                      <a:stretch>
                        <a:fillRect/>
                      </a:stretch>
                    </p:blipFill>
                    <p:spPr bwMode="auto">
                      <a:xfrm>
                        <a:off x="416980" y="1600200"/>
                        <a:ext cx="4465162" cy="277304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Content Placeholder 3"/>
          <p:cNvSpPr>
            <a:spLocks noGrp="1"/>
          </p:cNvSpPr>
          <p:nvPr>
            <p:ph sz="quarter" idx="10"/>
          </p:nvPr>
        </p:nvSpPr>
        <p:spPr>
          <a:xfrm>
            <a:off x="304800" y="4572000"/>
            <a:ext cx="8610600" cy="1143000"/>
          </a:xfrm>
        </p:spPr>
        <p:txBody>
          <a:bodyPr/>
          <a:lstStyle/>
          <a:p>
            <a:pPr marL="0" indent="0">
              <a:buNone/>
            </a:pPr>
            <a:r>
              <a:rPr lang="en-IN" sz="2400" dirty="0"/>
              <a:t>Where B is the bogey portfolio and p is the managed portfolio</a:t>
            </a:r>
          </a:p>
        </p:txBody>
      </p:sp>
    </p:spTree>
    <p:extLst>
      <p:ext uri="{BB962C8B-B14F-4D97-AF65-F5344CB8AC3E}">
        <p14:creationId xmlns:p14="http://schemas.microsoft.com/office/powerpoint/2010/main" val="35407595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124691"/>
            <a:ext cx="8915400" cy="1211753"/>
          </a:xfrm>
        </p:spPr>
        <p:txBody>
          <a:bodyPr>
            <a:noAutofit/>
          </a:bodyPr>
          <a:lstStyle/>
          <a:p>
            <a:r>
              <a:rPr lang="en-US" altLang="en-US" dirty="0"/>
              <a:t>Performance Attribution of </a:t>
            </a:r>
            <a:r>
              <a:rPr lang="en-US" altLang="en-US" i="1" dirty="0" err="1"/>
              <a:t>i</a:t>
            </a:r>
            <a:r>
              <a:rPr lang="en-US" altLang="en-US" dirty="0" err="1"/>
              <a:t>th</a:t>
            </a:r>
            <a:r>
              <a:rPr lang="en-US" altLang="en-US" dirty="0"/>
              <a:t> Asset Class</a:t>
            </a:r>
            <a:endParaRPr lang="en-US" dirty="0"/>
          </a:p>
        </p:txBody>
      </p:sp>
      <p:pic>
        <p:nvPicPr>
          <p:cNvPr id="241666" name="Picture 2" descr="Graph plots return in asset class over weight in asset class to illustrate performance attribution. Return in Asset Class is on the vertical axis and weight in asset class is on the horizontal. Rectangle from origin up to r sub bi and right to W sub Bi is Bogey Return from ith Asset Class = r sub [Bi] w sub [Bi]. Rectangle from r sub [Bi] up to r sub [pi] and right to W sub [pi] is added by selection. Rectangle from w sub [Bi] right to W sub [pi] and up to r sub [Bi] is allocation. Overlap of added by selection and allocation is mixed origin (attributed to selection)."/>
          <p:cNvPicPr>
            <a:picLocks noChangeAspect="1" noChangeArrowheads="1"/>
          </p:cNvPicPr>
          <p:nvPr/>
        </p:nvPicPr>
        <p:blipFill>
          <a:blip r:embed="rId2" cstate="print"/>
          <a:srcRect/>
          <a:stretch>
            <a:fillRect/>
          </a:stretch>
        </p:blipFill>
        <p:spPr bwMode="auto">
          <a:xfrm>
            <a:off x="2222183" y="1336444"/>
            <a:ext cx="4756785" cy="3540356"/>
          </a:xfrm>
          <a:prstGeom prst="rect">
            <a:avLst/>
          </a:prstGeom>
          <a:noFill/>
          <a:ln w="9525">
            <a:noFill/>
            <a:miter lim="800000"/>
            <a:headEnd/>
            <a:tailEnd/>
          </a:ln>
          <a:effectLst/>
        </p:spPr>
      </p:pic>
      <p:sp>
        <p:nvSpPr>
          <p:cNvPr id="6" name="Content Placeholder 5"/>
          <p:cNvSpPr>
            <a:spLocks noGrp="1"/>
          </p:cNvSpPr>
          <p:nvPr>
            <p:ph sz="quarter" idx="10"/>
          </p:nvPr>
        </p:nvSpPr>
        <p:spPr>
          <a:xfrm>
            <a:off x="304800" y="4953000"/>
            <a:ext cx="8686800" cy="685800"/>
          </a:xfrm>
        </p:spPr>
        <p:txBody>
          <a:bodyPr/>
          <a:lstStyle/>
          <a:p>
            <a:pPr marL="0" indent="0">
              <a:buNone/>
            </a:pPr>
            <a:r>
              <a:rPr lang="en-IN" sz="2000" b="1" dirty="0"/>
              <a:t>Figure 24.10</a:t>
            </a:r>
            <a:r>
              <a:rPr lang="en-IN" sz="2000" dirty="0"/>
              <a:t> </a:t>
            </a:r>
            <a:r>
              <a:rPr lang="en-US" altLang="en-US" sz="2000" dirty="0"/>
              <a:t>Performance attribution of </a:t>
            </a:r>
            <a:r>
              <a:rPr lang="en-US" altLang="en-US" sz="2000" i="1" dirty="0" err="1"/>
              <a:t>i</a:t>
            </a:r>
            <a:r>
              <a:rPr lang="en-US" altLang="en-US" sz="2000" dirty="0" err="1"/>
              <a:t>th</a:t>
            </a:r>
            <a:r>
              <a:rPr lang="en-US" altLang="en-US" sz="2000" dirty="0"/>
              <a:t> asset class. Enclosed area indicates total rate of return.</a:t>
            </a:r>
            <a:endParaRPr lang="en-IN" sz="2000" dirty="0"/>
          </a:p>
        </p:txBody>
      </p:sp>
    </p:spTree>
    <p:extLst>
      <p:ext uri="{BB962C8B-B14F-4D97-AF65-F5344CB8AC3E}">
        <p14:creationId xmlns:p14="http://schemas.microsoft.com/office/powerpoint/2010/main" val="10051784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892" y="152400"/>
            <a:ext cx="8730508" cy="914400"/>
          </a:xfrm>
        </p:spPr>
        <p:txBody>
          <a:bodyPr>
            <a:noAutofit/>
          </a:bodyPr>
          <a:lstStyle/>
          <a:p>
            <a:r>
              <a:rPr lang="en-US" altLang="en-US" dirty="0"/>
              <a:t>Performance Attribution</a:t>
            </a:r>
            <a:endParaRPr lang="en-US" dirty="0"/>
          </a:p>
        </p:txBody>
      </p:sp>
      <p:sp>
        <p:nvSpPr>
          <p:cNvPr id="3" name="Content Placeholder 2"/>
          <p:cNvSpPr>
            <a:spLocks noGrp="1"/>
          </p:cNvSpPr>
          <p:nvPr>
            <p:ph sz="quarter" idx="10"/>
          </p:nvPr>
        </p:nvSpPr>
        <p:spPr>
          <a:xfrm>
            <a:off x="304800" y="1371600"/>
            <a:ext cx="8610600" cy="4267200"/>
          </a:xfrm>
        </p:spPr>
        <p:txBody>
          <a:bodyPr/>
          <a:lstStyle/>
          <a:p>
            <a:r>
              <a:rPr lang="en-US" altLang="en-US" dirty="0"/>
              <a:t>Superior performance is achieved by:</a:t>
            </a:r>
          </a:p>
          <a:p>
            <a:pPr lvl="1"/>
            <a:r>
              <a:rPr lang="en-US" altLang="en-US" dirty="0"/>
              <a:t>Overweighting assets in markets that perform well</a:t>
            </a:r>
          </a:p>
          <a:p>
            <a:pPr lvl="1"/>
            <a:r>
              <a:rPr lang="en-US" altLang="en-US" dirty="0"/>
              <a:t>Underweighting assets in poorly performing markets</a:t>
            </a:r>
          </a:p>
        </p:txBody>
      </p:sp>
    </p:spTree>
    <p:extLst>
      <p:ext uri="{BB962C8B-B14F-4D97-AF65-F5344CB8AC3E}">
        <p14:creationId xmlns:p14="http://schemas.microsoft.com/office/powerpoint/2010/main" val="35407595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84752" y="200891"/>
            <a:ext cx="8171033" cy="1018309"/>
          </a:xfrm>
        </p:spPr>
        <p:txBody>
          <a:bodyPr>
            <a:noAutofit/>
          </a:bodyPr>
          <a:lstStyle/>
          <a:p>
            <a:r>
              <a:rPr lang="en-US" altLang="en-US" dirty="0"/>
              <a:t>Performance Attribution: Example (1 of 3)</a:t>
            </a:r>
            <a:endParaRPr lang="en-US" dirty="0"/>
          </a:p>
        </p:txBody>
      </p:sp>
      <p:sp>
        <p:nvSpPr>
          <p:cNvPr id="6" name="Content Placeholder 5"/>
          <p:cNvSpPr>
            <a:spLocks noGrp="1"/>
          </p:cNvSpPr>
          <p:nvPr>
            <p:ph sz="quarter" idx="10"/>
          </p:nvPr>
        </p:nvSpPr>
        <p:spPr>
          <a:xfrm>
            <a:off x="304800" y="1524000"/>
            <a:ext cx="8610600" cy="457200"/>
          </a:xfrm>
        </p:spPr>
        <p:txBody>
          <a:bodyPr/>
          <a:lstStyle/>
          <a:p>
            <a:pPr marL="0" indent="0">
              <a:buNone/>
            </a:pPr>
            <a:r>
              <a:rPr lang="en-US" sz="2000" b="1" dirty="0"/>
              <a:t>Table 24.6 </a:t>
            </a:r>
            <a:r>
              <a:rPr lang="en-US" sz="2000" dirty="0"/>
              <a:t>Performance of the managed portfolio </a:t>
            </a:r>
            <a:endParaRPr lang="en-IN" sz="2000" dirty="0"/>
          </a:p>
        </p:txBody>
      </p:sp>
      <p:graphicFrame>
        <p:nvGraphicFramePr>
          <p:cNvPr id="2" name="Table 1"/>
          <p:cNvGraphicFramePr>
            <a:graphicFrameLocks noGrp="1"/>
          </p:cNvGraphicFramePr>
          <p:nvPr>
            <p:extLst>
              <p:ext uri="{D42A27DB-BD31-4B8C-83A1-F6EECF244321}">
                <p14:modId xmlns:p14="http://schemas.microsoft.com/office/powerpoint/2010/main" val="3926605051"/>
              </p:ext>
            </p:extLst>
          </p:nvPr>
        </p:nvGraphicFramePr>
        <p:xfrm>
          <a:off x="304800" y="2164080"/>
          <a:ext cx="8534400" cy="3291840"/>
        </p:xfrm>
        <a:graphic>
          <a:graphicData uri="http://schemas.openxmlformats.org/drawingml/2006/table">
            <a:tbl>
              <a:tblPr firstRow="1" bandRow="1">
                <a:tableStyleId>{5940675A-B579-460E-94D1-54222C63F5DA}</a:tableStyleId>
              </a:tblPr>
              <a:tblGrid>
                <a:gridCol w="2844800">
                  <a:extLst>
                    <a:ext uri="{9D8B030D-6E8A-4147-A177-3AD203B41FA5}">
                      <a16:colId xmlns:a16="http://schemas.microsoft.com/office/drawing/2014/main" val="20000"/>
                    </a:ext>
                  </a:extLst>
                </a:gridCol>
                <a:gridCol w="2844800">
                  <a:extLst>
                    <a:ext uri="{9D8B030D-6E8A-4147-A177-3AD203B41FA5}">
                      <a16:colId xmlns:a16="http://schemas.microsoft.com/office/drawing/2014/main" val="20001"/>
                    </a:ext>
                  </a:extLst>
                </a:gridCol>
                <a:gridCol w="2844800">
                  <a:extLst>
                    <a:ext uri="{9D8B030D-6E8A-4147-A177-3AD203B41FA5}">
                      <a16:colId xmlns:a16="http://schemas.microsoft.com/office/drawing/2014/main" val="20002"/>
                    </a:ext>
                  </a:extLst>
                </a:gridCol>
              </a:tblGrid>
              <a:tr h="685800">
                <a:tc>
                  <a:txBody>
                    <a:bodyPr/>
                    <a:lstStyle/>
                    <a:p>
                      <a:pPr algn="ctr"/>
                      <a:r>
                        <a:rPr lang="en-US" sz="1200" b="1" dirty="0">
                          <a:latin typeface="Verdana" pitchFamily="34" charset="0"/>
                          <a:ea typeface="Verdana" pitchFamily="34" charset="0"/>
                          <a:cs typeface="Verdana" pitchFamily="34" charset="0"/>
                        </a:rPr>
                        <a:t>Component</a:t>
                      </a:r>
                    </a:p>
                  </a:txBody>
                  <a:tcPr anchor="ctr"/>
                </a:tc>
                <a:tc>
                  <a:txBody>
                    <a:bodyPr/>
                    <a:lstStyle/>
                    <a:p>
                      <a:pPr algn="ctr"/>
                      <a:r>
                        <a:rPr lang="en-US" sz="1200" b="1" dirty="0">
                          <a:latin typeface="Verdana" pitchFamily="34" charset="0"/>
                          <a:ea typeface="Verdana" pitchFamily="34" charset="0"/>
                          <a:cs typeface="Verdana" pitchFamily="34" charset="0"/>
                        </a:rPr>
                        <a:t>Bogey Performance and Excess Return:</a:t>
                      </a:r>
                    </a:p>
                    <a:p>
                      <a:pPr algn="ctr"/>
                      <a:r>
                        <a:rPr lang="en-US" sz="1200" b="1" dirty="0">
                          <a:latin typeface="Verdana" pitchFamily="34" charset="0"/>
                          <a:ea typeface="Verdana" pitchFamily="34" charset="0"/>
                          <a:cs typeface="Verdana" pitchFamily="34" charset="0"/>
                        </a:rPr>
                        <a:t>Benchmark</a:t>
                      </a:r>
                      <a:r>
                        <a:rPr lang="en-US" sz="1200" b="1" baseline="0" dirty="0">
                          <a:latin typeface="Verdana" pitchFamily="34" charset="0"/>
                          <a:ea typeface="Verdana" pitchFamily="34" charset="0"/>
                          <a:cs typeface="Verdana" pitchFamily="34" charset="0"/>
                        </a:rPr>
                        <a:t> </a:t>
                      </a:r>
                      <a:r>
                        <a:rPr lang="en-US" sz="1200" b="1" dirty="0">
                          <a:latin typeface="Verdana" pitchFamily="34" charset="0"/>
                          <a:ea typeface="Verdana" pitchFamily="34" charset="0"/>
                          <a:cs typeface="Verdana" pitchFamily="34" charset="0"/>
                        </a:rPr>
                        <a:t>Weight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Verdana" pitchFamily="34" charset="0"/>
                          <a:ea typeface="Verdana" pitchFamily="34" charset="0"/>
                          <a:cs typeface="Verdana" pitchFamily="34" charset="0"/>
                        </a:rPr>
                        <a:t>Bogey Performance and Excess Return: </a:t>
                      </a:r>
                    </a:p>
                    <a:p>
                      <a:pPr algn="ctr"/>
                      <a:r>
                        <a:rPr lang="en-US" sz="1200" b="1" dirty="0">
                          <a:latin typeface="Verdana" pitchFamily="34" charset="0"/>
                          <a:ea typeface="Verdana" pitchFamily="34" charset="0"/>
                          <a:cs typeface="Verdana" pitchFamily="34" charset="0"/>
                        </a:rPr>
                        <a:t>Return of Index during Month (%)</a:t>
                      </a:r>
                    </a:p>
                  </a:txBody>
                  <a:tcPr anchor="ctr"/>
                </a:tc>
                <a:extLst>
                  <a:ext uri="{0D108BD9-81ED-4DB2-BD59-A6C34878D82A}">
                    <a16:rowId xmlns:a16="http://schemas.microsoft.com/office/drawing/2014/main" val="10000"/>
                  </a:ext>
                </a:extLst>
              </a:tr>
              <a:tr h="0">
                <a:tc>
                  <a:txBody>
                    <a:bodyPr/>
                    <a:lstStyle/>
                    <a:p>
                      <a:r>
                        <a:rPr lang="en-US" sz="1200" dirty="0">
                          <a:latin typeface="Verdana" pitchFamily="34" charset="0"/>
                          <a:ea typeface="Verdana" pitchFamily="34" charset="0"/>
                          <a:cs typeface="Verdana" pitchFamily="34" charset="0"/>
                        </a:rPr>
                        <a:t>Equity (S&amp;P 500)</a:t>
                      </a:r>
                    </a:p>
                  </a:txBody>
                  <a:tcPr anchor="ctr"/>
                </a:tc>
                <a:tc>
                  <a:txBody>
                    <a:bodyPr/>
                    <a:lstStyle/>
                    <a:p>
                      <a:pPr algn="r"/>
                      <a:r>
                        <a:rPr lang="en-US" sz="1200" dirty="0">
                          <a:latin typeface="Verdana" pitchFamily="34" charset="0"/>
                          <a:ea typeface="Verdana" pitchFamily="34" charset="0"/>
                          <a:cs typeface="Verdana" pitchFamily="34" charset="0"/>
                        </a:rPr>
                        <a:t>0.60</a:t>
                      </a:r>
                    </a:p>
                  </a:txBody>
                  <a:tcPr anchor="ctr"/>
                </a:tc>
                <a:tc>
                  <a:txBody>
                    <a:bodyPr/>
                    <a:lstStyle/>
                    <a:p>
                      <a:pPr algn="r"/>
                      <a:r>
                        <a:rPr lang="en-US" sz="1200" dirty="0">
                          <a:latin typeface="Verdana" pitchFamily="34" charset="0"/>
                          <a:ea typeface="Verdana" pitchFamily="34" charset="0"/>
                          <a:cs typeface="Verdana" pitchFamily="34" charset="0"/>
                        </a:rPr>
                        <a:t>5.81</a:t>
                      </a:r>
                    </a:p>
                  </a:txBody>
                  <a:tcPr anchor="ctr"/>
                </a:tc>
                <a:extLst>
                  <a:ext uri="{0D108BD9-81ED-4DB2-BD59-A6C34878D82A}">
                    <a16:rowId xmlns:a16="http://schemas.microsoft.com/office/drawing/2014/main" val="10001"/>
                  </a:ext>
                </a:extLst>
              </a:tr>
              <a:tr h="121920">
                <a:tc>
                  <a:txBody>
                    <a:bodyPr/>
                    <a:lstStyle/>
                    <a:p>
                      <a:r>
                        <a:rPr lang="en-US" sz="1200" dirty="0">
                          <a:latin typeface="Verdana" pitchFamily="34" charset="0"/>
                          <a:ea typeface="Verdana" pitchFamily="34" charset="0"/>
                          <a:cs typeface="Verdana" pitchFamily="34" charset="0"/>
                        </a:rPr>
                        <a:t>Bonds</a:t>
                      </a:r>
                      <a:r>
                        <a:rPr lang="en-US" sz="1200" baseline="0" dirty="0">
                          <a:latin typeface="Verdana" pitchFamily="34" charset="0"/>
                          <a:ea typeface="Verdana" pitchFamily="34" charset="0"/>
                          <a:cs typeface="Verdana" pitchFamily="34" charset="0"/>
                        </a:rPr>
                        <a:t> (Barclays Aggregate Index)</a:t>
                      </a:r>
                      <a:endParaRPr lang="en-US" sz="1200" dirty="0">
                        <a:latin typeface="Verdana" pitchFamily="34" charset="0"/>
                        <a:ea typeface="Verdana" pitchFamily="34" charset="0"/>
                        <a:cs typeface="Verdana" pitchFamily="34" charset="0"/>
                      </a:endParaRPr>
                    </a:p>
                  </a:txBody>
                  <a:tcPr anchor="ctr"/>
                </a:tc>
                <a:tc>
                  <a:txBody>
                    <a:bodyPr/>
                    <a:lstStyle/>
                    <a:p>
                      <a:pPr algn="r"/>
                      <a:r>
                        <a:rPr lang="en-US" sz="1200" dirty="0">
                          <a:latin typeface="Verdana" pitchFamily="34" charset="0"/>
                          <a:ea typeface="Verdana" pitchFamily="34" charset="0"/>
                          <a:cs typeface="Verdana" pitchFamily="34" charset="0"/>
                        </a:rPr>
                        <a:t>0.30</a:t>
                      </a:r>
                    </a:p>
                  </a:txBody>
                  <a:tcPr anchor="ctr"/>
                </a:tc>
                <a:tc>
                  <a:txBody>
                    <a:bodyPr/>
                    <a:lstStyle/>
                    <a:p>
                      <a:pPr algn="r"/>
                      <a:r>
                        <a:rPr lang="en-US" sz="1200" dirty="0">
                          <a:latin typeface="Verdana" pitchFamily="34" charset="0"/>
                          <a:ea typeface="Verdana" pitchFamily="34" charset="0"/>
                          <a:cs typeface="Verdana" pitchFamily="34" charset="0"/>
                        </a:rPr>
                        <a:t>1.45</a:t>
                      </a:r>
                    </a:p>
                  </a:txBody>
                  <a:tcPr anchor="ctr"/>
                </a:tc>
                <a:extLst>
                  <a:ext uri="{0D108BD9-81ED-4DB2-BD59-A6C34878D82A}">
                    <a16:rowId xmlns:a16="http://schemas.microsoft.com/office/drawing/2014/main" val="10002"/>
                  </a:ext>
                </a:extLst>
              </a:tr>
              <a:tr h="152400">
                <a:tc>
                  <a:txBody>
                    <a:bodyPr/>
                    <a:lstStyle/>
                    <a:p>
                      <a:r>
                        <a:rPr lang="en-US" sz="1200" dirty="0">
                          <a:latin typeface="Verdana" pitchFamily="34" charset="0"/>
                          <a:ea typeface="Verdana" pitchFamily="34" charset="0"/>
                          <a:cs typeface="Verdana" pitchFamily="34" charset="0"/>
                        </a:rPr>
                        <a:t>Cash (money market)</a:t>
                      </a:r>
                    </a:p>
                  </a:txBody>
                  <a:tcPr anchor="ctr"/>
                </a:tc>
                <a:tc>
                  <a:txBody>
                    <a:bodyPr/>
                    <a:lstStyle/>
                    <a:p>
                      <a:pPr algn="r"/>
                      <a:r>
                        <a:rPr lang="en-US" sz="1200" dirty="0">
                          <a:latin typeface="Verdana" pitchFamily="34" charset="0"/>
                          <a:ea typeface="Verdana" pitchFamily="34" charset="0"/>
                          <a:cs typeface="Verdana" pitchFamily="34" charset="0"/>
                        </a:rPr>
                        <a:t>0.10</a:t>
                      </a:r>
                    </a:p>
                  </a:txBody>
                  <a:tcPr anchor="ctr"/>
                </a:tc>
                <a:tc>
                  <a:txBody>
                    <a:bodyPr/>
                    <a:lstStyle/>
                    <a:p>
                      <a:pPr algn="r"/>
                      <a:r>
                        <a:rPr lang="en-US" sz="1200" dirty="0">
                          <a:latin typeface="Verdana" pitchFamily="34" charset="0"/>
                          <a:ea typeface="Verdana" pitchFamily="34" charset="0"/>
                          <a:cs typeface="Verdana" pitchFamily="34" charset="0"/>
                        </a:rPr>
                        <a:t>0.48</a:t>
                      </a:r>
                    </a:p>
                  </a:txBody>
                  <a:tcPr anchor="ctr"/>
                </a:tc>
                <a:extLst>
                  <a:ext uri="{0D108BD9-81ED-4DB2-BD59-A6C34878D82A}">
                    <a16:rowId xmlns:a16="http://schemas.microsoft.com/office/drawing/2014/main" val="10003"/>
                  </a:ext>
                </a:extLst>
              </a:tr>
              <a:tr h="152400">
                <a:tc>
                  <a:txBody>
                    <a:bodyPr/>
                    <a:lstStyle/>
                    <a:p>
                      <a:r>
                        <a:rPr lang="en-US" sz="1200" dirty="0">
                          <a:latin typeface="Verdana" pitchFamily="34" charset="0"/>
                          <a:ea typeface="Verdana" pitchFamily="34" charset="0"/>
                          <a:cs typeface="Verdana" pitchFamily="34" charset="0"/>
                        </a:rPr>
                        <a:t>Bogey= (0.60 × 5.81) + (0.30 × 1.45) + (0.10</a:t>
                      </a:r>
                      <a:r>
                        <a:rPr lang="en-US" sz="1200" baseline="0" dirty="0">
                          <a:latin typeface="Verdana" pitchFamily="34" charset="0"/>
                          <a:ea typeface="Verdana" pitchFamily="34" charset="0"/>
                          <a:cs typeface="Verdana" pitchFamily="34" charset="0"/>
                        </a:rPr>
                        <a:t> </a:t>
                      </a:r>
                      <a:r>
                        <a:rPr lang="en-US" sz="1200" dirty="0">
                          <a:latin typeface="Verdana" pitchFamily="34" charset="0"/>
                          <a:ea typeface="Verdana" pitchFamily="34" charset="0"/>
                          <a:cs typeface="Verdana" pitchFamily="34" charset="0"/>
                        </a:rPr>
                        <a:t>× 0.48) =</a:t>
                      </a:r>
                      <a:r>
                        <a:rPr lang="en-US" sz="1200" baseline="0" dirty="0">
                          <a:latin typeface="Verdana" pitchFamily="34" charset="0"/>
                          <a:ea typeface="Verdana" pitchFamily="34" charset="0"/>
                          <a:cs typeface="Verdana" pitchFamily="34" charset="0"/>
                        </a:rPr>
                        <a:t> 3.97%</a:t>
                      </a: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4"/>
                  </a:ext>
                </a:extLst>
              </a:tr>
              <a:tr h="152400">
                <a:tc>
                  <a:txBody>
                    <a:bodyPr/>
                    <a:lstStyle/>
                    <a:p>
                      <a:pPr marL="628650" indent="0"/>
                      <a:r>
                        <a:rPr lang="en-US" sz="1200" dirty="0">
                          <a:latin typeface="Verdana" pitchFamily="34" charset="0"/>
                          <a:ea typeface="Verdana" pitchFamily="34" charset="0"/>
                          <a:cs typeface="Verdana" pitchFamily="34" charset="0"/>
                        </a:rPr>
                        <a:t>Return</a:t>
                      </a:r>
                      <a:r>
                        <a:rPr lang="en-US" sz="1200" baseline="0" dirty="0">
                          <a:latin typeface="Verdana" pitchFamily="34" charset="0"/>
                          <a:ea typeface="Verdana" pitchFamily="34" charset="0"/>
                          <a:cs typeface="Verdana" pitchFamily="34" charset="0"/>
                        </a:rPr>
                        <a:t> of managed portfolio</a:t>
                      </a:r>
                      <a:endParaRPr lang="en-US" sz="1200" dirty="0">
                        <a:latin typeface="Verdana" pitchFamily="34" charset="0"/>
                        <a:ea typeface="Verdana" pitchFamily="34" charset="0"/>
                        <a:cs typeface="Verdana" pitchFamily="34" charset="0"/>
                      </a:endParaRPr>
                    </a:p>
                  </a:txBody>
                  <a:tcPr anchor="ctr"/>
                </a:tc>
                <a:tc>
                  <a:txBody>
                    <a:bodyPr/>
                    <a:lstStyle/>
                    <a:p>
                      <a:pPr marL="0" indent="285750" algn="r"/>
                      <a:r>
                        <a:rPr lang="en-US" sz="1200" dirty="0">
                          <a:latin typeface="Verdana" pitchFamily="34" charset="0"/>
                          <a:ea typeface="Verdana" pitchFamily="34" charset="0"/>
                          <a:cs typeface="Verdana" pitchFamily="34" charset="0"/>
                        </a:rPr>
                        <a:t>5.37%</a:t>
                      </a: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5"/>
                  </a:ext>
                </a:extLst>
              </a:tr>
              <a:tr h="152400">
                <a:tc>
                  <a:txBody>
                    <a:bodyPr/>
                    <a:lstStyle/>
                    <a:p>
                      <a:pPr marL="0" indent="628650"/>
                      <a:r>
                        <a:rPr lang="en-US" sz="1200" u="sng" dirty="0">
                          <a:latin typeface="Verdana" pitchFamily="34" charset="0"/>
                          <a:ea typeface="Verdana" pitchFamily="34" charset="0"/>
                          <a:cs typeface="Verdana" pitchFamily="34" charset="0"/>
                        </a:rPr>
                        <a:t>-Return</a:t>
                      </a:r>
                      <a:r>
                        <a:rPr lang="en-US" sz="1200" u="sng" baseline="0" dirty="0">
                          <a:latin typeface="Verdana" pitchFamily="34" charset="0"/>
                          <a:ea typeface="Verdana" pitchFamily="34" charset="0"/>
                          <a:cs typeface="Verdana" pitchFamily="34" charset="0"/>
                        </a:rPr>
                        <a:t> of bogey portfolio</a:t>
                      </a:r>
                      <a:endParaRPr lang="en-US" sz="1200" u="sng" dirty="0">
                        <a:latin typeface="Verdana" pitchFamily="34" charset="0"/>
                        <a:ea typeface="Verdana" pitchFamily="34" charset="0"/>
                        <a:cs typeface="Verdana" pitchFamily="34" charset="0"/>
                      </a:endParaRPr>
                    </a:p>
                  </a:txBody>
                  <a:tcPr anchor="ctr"/>
                </a:tc>
                <a:tc>
                  <a:txBody>
                    <a:bodyPr/>
                    <a:lstStyle/>
                    <a:p>
                      <a:pPr marL="0" indent="285750" algn="r"/>
                      <a:r>
                        <a:rPr lang="en-US" sz="1200" u="sng" dirty="0">
                          <a:latin typeface="Verdana" pitchFamily="34" charset="0"/>
                          <a:ea typeface="Verdana" pitchFamily="34" charset="0"/>
                          <a:cs typeface="Verdana" pitchFamily="34" charset="0"/>
                        </a:rPr>
                        <a:t>3.97%</a:t>
                      </a: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6"/>
                  </a:ext>
                </a:extLst>
              </a:tr>
              <a:tr h="152400">
                <a:tc>
                  <a:txBody>
                    <a:bodyPr/>
                    <a:lstStyle/>
                    <a:p>
                      <a:pPr marL="628650" indent="0">
                        <a:tabLst>
                          <a:tab pos="114300" algn="l"/>
                        </a:tabLst>
                      </a:pPr>
                      <a:r>
                        <a:rPr lang="en-US" sz="1200" dirty="0">
                          <a:latin typeface="Verdana" pitchFamily="34" charset="0"/>
                          <a:ea typeface="Verdana" pitchFamily="34" charset="0"/>
                          <a:cs typeface="Verdana" pitchFamily="34" charset="0"/>
                        </a:rPr>
                        <a:t>Excess return</a:t>
                      </a:r>
                      <a:r>
                        <a:rPr lang="en-US" sz="1200" baseline="0" dirty="0">
                          <a:latin typeface="Verdana" pitchFamily="34" charset="0"/>
                          <a:ea typeface="Verdana" pitchFamily="34" charset="0"/>
                          <a:cs typeface="Verdana" pitchFamily="34" charset="0"/>
                        </a:rPr>
                        <a:t> of managed portfolio</a:t>
                      </a:r>
                      <a:endParaRPr lang="en-US" sz="1200" dirty="0">
                        <a:latin typeface="Verdana" pitchFamily="34" charset="0"/>
                        <a:ea typeface="Verdana" pitchFamily="34" charset="0"/>
                        <a:cs typeface="Verdana" pitchFamily="34" charset="0"/>
                      </a:endParaRPr>
                    </a:p>
                  </a:txBody>
                  <a:tcPr anchor="ctr"/>
                </a:tc>
                <a:tc>
                  <a:txBody>
                    <a:bodyPr/>
                    <a:lstStyle/>
                    <a:p>
                      <a:pPr marL="0" indent="285750" algn="r"/>
                      <a:r>
                        <a:rPr lang="en-US" sz="1200" dirty="0">
                          <a:latin typeface="Verdana" pitchFamily="34" charset="0"/>
                          <a:ea typeface="Verdana" pitchFamily="34" charset="0"/>
                          <a:cs typeface="Verdana" pitchFamily="34" charset="0"/>
                        </a:rPr>
                        <a:t>1.37%</a:t>
                      </a: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4843504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08552" y="124691"/>
            <a:ext cx="8354448" cy="1323109"/>
          </a:xfrm>
        </p:spPr>
        <p:txBody>
          <a:bodyPr>
            <a:noAutofit/>
          </a:bodyPr>
          <a:lstStyle/>
          <a:p>
            <a:r>
              <a:rPr lang="en-US" altLang="en-US" dirty="0"/>
              <a:t>Performance Attribution: Example (2 of 3)</a:t>
            </a:r>
            <a:endParaRPr lang="en-US" dirty="0"/>
          </a:p>
        </p:txBody>
      </p:sp>
      <p:sp>
        <p:nvSpPr>
          <p:cNvPr id="6" name="Content Placeholder 5"/>
          <p:cNvSpPr>
            <a:spLocks noGrp="1"/>
          </p:cNvSpPr>
          <p:nvPr>
            <p:ph sz="quarter" idx="10"/>
          </p:nvPr>
        </p:nvSpPr>
        <p:spPr>
          <a:xfrm>
            <a:off x="304800" y="1905000"/>
            <a:ext cx="8686800" cy="533400"/>
          </a:xfrm>
        </p:spPr>
        <p:txBody>
          <a:bodyPr/>
          <a:lstStyle/>
          <a:p>
            <a:pPr marL="0" indent="0">
              <a:buNone/>
            </a:pPr>
            <a:r>
              <a:rPr lang="en-US" sz="2000" dirty="0"/>
              <a:t>A. Contribution of Asset Allocation to Performance</a:t>
            </a:r>
            <a:endParaRPr lang="en-IN" sz="2000" dirty="0"/>
          </a:p>
        </p:txBody>
      </p:sp>
      <p:graphicFrame>
        <p:nvGraphicFramePr>
          <p:cNvPr id="5" name="Table 4"/>
          <p:cNvGraphicFramePr>
            <a:graphicFrameLocks noGrp="1"/>
          </p:cNvGraphicFramePr>
          <p:nvPr>
            <p:extLst>
              <p:ext uri="{D42A27DB-BD31-4B8C-83A1-F6EECF244321}">
                <p14:modId xmlns:p14="http://schemas.microsoft.com/office/powerpoint/2010/main" val="2979480350"/>
              </p:ext>
            </p:extLst>
          </p:nvPr>
        </p:nvGraphicFramePr>
        <p:xfrm>
          <a:off x="381000" y="2667000"/>
          <a:ext cx="8414660" cy="2733533"/>
        </p:xfrm>
        <a:graphic>
          <a:graphicData uri="http://schemas.openxmlformats.org/drawingml/2006/table">
            <a:tbl>
              <a:tblPr firstRow="1" bandRow="1">
                <a:tableStyleId>{5940675A-B579-460E-94D1-54222C63F5DA}</a:tableStyleId>
              </a:tblPr>
              <a:tblGrid>
                <a:gridCol w="1752600">
                  <a:extLst>
                    <a:ext uri="{9D8B030D-6E8A-4147-A177-3AD203B41FA5}">
                      <a16:colId xmlns:a16="http://schemas.microsoft.com/office/drawing/2014/main" val="20000"/>
                    </a:ext>
                  </a:extLst>
                </a:gridCol>
                <a:gridCol w="990601">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599">
                  <a:extLst>
                    <a:ext uri="{9D8B030D-6E8A-4147-A177-3AD203B41FA5}">
                      <a16:colId xmlns:a16="http://schemas.microsoft.com/office/drawing/2014/main" val="20004"/>
                    </a:ext>
                  </a:extLst>
                </a:gridCol>
                <a:gridCol w="1556660">
                  <a:extLst>
                    <a:ext uri="{9D8B030D-6E8A-4147-A177-3AD203B41FA5}">
                      <a16:colId xmlns:a16="http://schemas.microsoft.com/office/drawing/2014/main" val="20005"/>
                    </a:ext>
                  </a:extLst>
                </a:gridCol>
              </a:tblGrid>
              <a:tr h="228600">
                <a:tc>
                  <a:txBody>
                    <a:bodyPr/>
                    <a:lstStyle/>
                    <a:p>
                      <a:pPr algn="ctr"/>
                      <a:endParaRPr lang="en-US" sz="1200" b="1" dirty="0">
                        <a:latin typeface="Verdana" pitchFamily="34" charset="0"/>
                        <a:ea typeface="Verdana" pitchFamily="34" charset="0"/>
                        <a:cs typeface="Verdana" pitchFamily="34" charset="0"/>
                      </a:endParaRPr>
                    </a:p>
                  </a:txBody>
                  <a:tcPr anchor="ctr"/>
                </a:tc>
                <a:tc>
                  <a:txBody>
                    <a:bodyPr/>
                    <a:lstStyle/>
                    <a:p>
                      <a:pPr algn="ctr"/>
                      <a:r>
                        <a:rPr lang="en-US" sz="1200" b="1" dirty="0">
                          <a:latin typeface="Verdana" pitchFamily="34" charset="0"/>
                          <a:ea typeface="Verdana" pitchFamily="34" charset="0"/>
                          <a:cs typeface="Verdana" pitchFamily="34" charset="0"/>
                        </a:rPr>
                        <a:t>(1)</a:t>
                      </a:r>
                    </a:p>
                  </a:txBody>
                  <a:tcPr anchor="ctr"/>
                </a:tc>
                <a:tc>
                  <a:txBody>
                    <a:bodyPr/>
                    <a:lstStyle/>
                    <a:p>
                      <a:pPr algn="ctr"/>
                      <a:r>
                        <a:rPr lang="en-US" sz="1200" b="1" dirty="0">
                          <a:latin typeface="Verdana" pitchFamily="34" charset="0"/>
                          <a:ea typeface="Verdana" pitchFamily="34" charset="0"/>
                          <a:cs typeface="Verdana" pitchFamily="34" charset="0"/>
                        </a:rPr>
                        <a:t>(2)</a:t>
                      </a:r>
                    </a:p>
                  </a:txBody>
                  <a:tcPr anchor="ctr"/>
                </a:tc>
                <a:tc>
                  <a:txBody>
                    <a:bodyPr/>
                    <a:lstStyle/>
                    <a:p>
                      <a:pPr algn="ctr"/>
                      <a:r>
                        <a:rPr lang="en-US" sz="1200" b="1" dirty="0">
                          <a:latin typeface="Verdana" pitchFamily="34" charset="0"/>
                          <a:ea typeface="Verdana" pitchFamily="34" charset="0"/>
                          <a:cs typeface="Verdana" pitchFamily="34" charset="0"/>
                        </a:rPr>
                        <a:t>(3)</a:t>
                      </a:r>
                    </a:p>
                  </a:txBody>
                  <a:tcPr anchor="ctr"/>
                </a:tc>
                <a:tc>
                  <a:txBody>
                    <a:bodyPr/>
                    <a:lstStyle/>
                    <a:p>
                      <a:pPr algn="ctr"/>
                      <a:r>
                        <a:rPr lang="en-US" sz="1200" b="1" dirty="0">
                          <a:latin typeface="Verdana" pitchFamily="34" charset="0"/>
                          <a:ea typeface="Verdana" pitchFamily="34" charset="0"/>
                          <a:cs typeface="Verdana" pitchFamily="34" charset="0"/>
                        </a:rPr>
                        <a:t>(4)</a:t>
                      </a:r>
                    </a:p>
                  </a:txBody>
                  <a:tcPr anchor="ctr"/>
                </a:tc>
                <a:tc>
                  <a:txBody>
                    <a:bodyPr/>
                    <a:lstStyle/>
                    <a:p>
                      <a:pPr algn="ctr"/>
                      <a:r>
                        <a:rPr lang="en-US" sz="1200" b="1" dirty="0">
                          <a:latin typeface="Verdana" pitchFamily="34" charset="0"/>
                          <a:ea typeface="Verdana" pitchFamily="34" charset="0"/>
                          <a:cs typeface="Verdana" pitchFamily="34" charset="0"/>
                        </a:rPr>
                        <a:t>(5) = (3)×(4)</a:t>
                      </a:r>
                    </a:p>
                  </a:txBody>
                  <a:tcPr anchor="ctr"/>
                </a:tc>
                <a:extLst>
                  <a:ext uri="{0D108BD9-81ED-4DB2-BD59-A6C34878D82A}">
                    <a16:rowId xmlns:a16="http://schemas.microsoft.com/office/drawing/2014/main" val="10000"/>
                  </a:ext>
                </a:extLst>
              </a:tr>
              <a:tr h="487680">
                <a:tc>
                  <a:txBody>
                    <a:bodyPr/>
                    <a:lstStyle/>
                    <a:p>
                      <a:pPr algn="ctr"/>
                      <a:r>
                        <a:rPr lang="en-US" sz="1200" b="1" dirty="0">
                          <a:latin typeface="Verdana" pitchFamily="34" charset="0"/>
                          <a:ea typeface="Verdana" pitchFamily="34" charset="0"/>
                          <a:cs typeface="Verdana" pitchFamily="34" charset="0"/>
                        </a:rPr>
                        <a:t>Market</a:t>
                      </a:r>
                    </a:p>
                  </a:txBody>
                  <a:tcPr anchor="ctr"/>
                </a:tc>
                <a:tc>
                  <a:txBody>
                    <a:bodyPr/>
                    <a:lstStyle/>
                    <a:p>
                      <a:pPr algn="ctr"/>
                      <a:r>
                        <a:rPr lang="en-US" sz="1200" b="1" dirty="0">
                          <a:latin typeface="Verdana" pitchFamily="34" charset="0"/>
                          <a:ea typeface="Verdana" pitchFamily="34" charset="0"/>
                          <a:cs typeface="Verdana" pitchFamily="34" charset="0"/>
                        </a:rPr>
                        <a:t>Actual Weight in Market </a:t>
                      </a:r>
                    </a:p>
                  </a:txBody>
                  <a:tcPr anchor="ctr"/>
                </a:tc>
                <a:tc>
                  <a:txBody>
                    <a:bodyPr/>
                    <a:lstStyle/>
                    <a:p>
                      <a:pPr algn="ctr"/>
                      <a:r>
                        <a:rPr lang="en-US" sz="1200" b="1" dirty="0">
                          <a:latin typeface="Verdana" pitchFamily="34" charset="0"/>
                          <a:ea typeface="Verdana" pitchFamily="34" charset="0"/>
                          <a:cs typeface="Verdana" pitchFamily="34" charset="0"/>
                        </a:rPr>
                        <a:t>Benchmark Weight in Market</a:t>
                      </a:r>
                    </a:p>
                  </a:txBody>
                  <a:tcPr anchor="ctr"/>
                </a:tc>
                <a:tc>
                  <a:txBody>
                    <a:bodyPr/>
                    <a:lstStyle/>
                    <a:p>
                      <a:pPr algn="ctr"/>
                      <a:r>
                        <a:rPr lang="en-US" sz="1200" b="1" dirty="0">
                          <a:latin typeface="Verdana" pitchFamily="34" charset="0"/>
                          <a:ea typeface="Verdana" pitchFamily="34" charset="0"/>
                          <a:cs typeface="Verdana" pitchFamily="34" charset="0"/>
                        </a:rPr>
                        <a:t>Active or Excess Weight</a:t>
                      </a:r>
                    </a:p>
                  </a:txBody>
                  <a:tcPr anchor="ctr"/>
                </a:tc>
                <a:tc>
                  <a:txBody>
                    <a:bodyPr/>
                    <a:lstStyle/>
                    <a:p>
                      <a:pPr algn="ctr"/>
                      <a:r>
                        <a:rPr lang="en-US" sz="1200" b="1" dirty="0">
                          <a:latin typeface="Verdana" pitchFamily="34" charset="0"/>
                          <a:ea typeface="Verdana" pitchFamily="34" charset="0"/>
                          <a:cs typeface="Verdana" pitchFamily="34" charset="0"/>
                        </a:rPr>
                        <a:t>Index Return (%)</a:t>
                      </a:r>
                    </a:p>
                  </a:txBody>
                  <a:tcPr anchor="ctr"/>
                </a:tc>
                <a:tc>
                  <a:txBody>
                    <a:bodyPr/>
                    <a:lstStyle/>
                    <a:p>
                      <a:pPr algn="ctr"/>
                      <a:r>
                        <a:rPr lang="en-US" sz="1200" b="1" dirty="0">
                          <a:latin typeface="Verdana" pitchFamily="34" charset="0"/>
                          <a:ea typeface="Verdana" pitchFamily="34" charset="0"/>
                          <a:cs typeface="Verdana" pitchFamily="34" charset="0"/>
                        </a:rPr>
                        <a:t>Contribution</a:t>
                      </a:r>
                      <a:r>
                        <a:rPr lang="en-US" sz="1200" b="1" baseline="0" dirty="0">
                          <a:latin typeface="Verdana" pitchFamily="34" charset="0"/>
                          <a:ea typeface="Verdana" pitchFamily="34" charset="0"/>
                          <a:cs typeface="Verdana" pitchFamily="34" charset="0"/>
                        </a:rPr>
                        <a:t> to Performance (%)</a:t>
                      </a:r>
                      <a:endParaRPr lang="en-US" sz="1200" b="1"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1"/>
                  </a:ext>
                </a:extLst>
              </a:tr>
              <a:tr h="314414">
                <a:tc>
                  <a:txBody>
                    <a:bodyPr/>
                    <a:lstStyle/>
                    <a:p>
                      <a:r>
                        <a:rPr lang="en-US" sz="1200" dirty="0">
                          <a:latin typeface="Verdana" pitchFamily="34" charset="0"/>
                          <a:ea typeface="Verdana" pitchFamily="34" charset="0"/>
                          <a:cs typeface="Verdana" pitchFamily="34" charset="0"/>
                        </a:rPr>
                        <a:t>Equity</a:t>
                      </a:r>
                    </a:p>
                  </a:txBody>
                  <a:tcPr anchor="ctr"/>
                </a:tc>
                <a:tc>
                  <a:txBody>
                    <a:bodyPr/>
                    <a:lstStyle/>
                    <a:p>
                      <a:pPr algn="r"/>
                      <a:r>
                        <a:rPr lang="en-US" sz="1200" dirty="0">
                          <a:latin typeface="Verdana" pitchFamily="34" charset="0"/>
                          <a:ea typeface="Verdana" pitchFamily="34" charset="0"/>
                          <a:cs typeface="Verdana" pitchFamily="34" charset="0"/>
                        </a:rPr>
                        <a:t>0.70</a:t>
                      </a:r>
                    </a:p>
                  </a:txBody>
                  <a:tcPr anchor="ctr"/>
                </a:tc>
                <a:tc>
                  <a:txBody>
                    <a:bodyPr/>
                    <a:lstStyle/>
                    <a:p>
                      <a:pPr algn="r"/>
                      <a:r>
                        <a:rPr lang="en-US" sz="1200" dirty="0">
                          <a:latin typeface="Verdana" pitchFamily="34" charset="0"/>
                          <a:ea typeface="Verdana" pitchFamily="34" charset="0"/>
                          <a:cs typeface="Verdana" pitchFamily="34" charset="0"/>
                        </a:rPr>
                        <a:t>0.60</a:t>
                      </a:r>
                    </a:p>
                  </a:txBody>
                  <a:tcPr anchor="ctr"/>
                </a:tc>
                <a:tc>
                  <a:txBody>
                    <a:bodyPr/>
                    <a:lstStyle/>
                    <a:p>
                      <a:pPr algn="r"/>
                      <a:r>
                        <a:rPr lang="en-US" sz="1200" dirty="0">
                          <a:latin typeface="Verdana" pitchFamily="34" charset="0"/>
                          <a:ea typeface="Verdana" pitchFamily="34" charset="0"/>
                          <a:cs typeface="Verdana" pitchFamily="34" charset="0"/>
                        </a:rPr>
                        <a:t>0.10</a:t>
                      </a:r>
                    </a:p>
                  </a:txBody>
                  <a:tcPr anchor="ctr"/>
                </a:tc>
                <a:tc>
                  <a:txBody>
                    <a:bodyPr/>
                    <a:lstStyle/>
                    <a:p>
                      <a:pPr algn="r"/>
                      <a:r>
                        <a:rPr lang="en-US" sz="1200" dirty="0">
                          <a:latin typeface="Verdana" pitchFamily="34" charset="0"/>
                          <a:ea typeface="Verdana" pitchFamily="34" charset="0"/>
                          <a:cs typeface="Verdana" pitchFamily="34" charset="0"/>
                        </a:rPr>
                        <a:t>5.81</a:t>
                      </a:r>
                    </a:p>
                  </a:txBody>
                  <a:tcPr anchor="ctr"/>
                </a:tc>
                <a:tc>
                  <a:txBody>
                    <a:bodyPr/>
                    <a:lstStyle/>
                    <a:p>
                      <a:pPr algn="r"/>
                      <a:r>
                        <a:rPr lang="en-US" sz="1200" dirty="0">
                          <a:latin typeface="Verdana" pitchFamily="34" charset="0"/>
                          <a:ea typeface="Verdana" pitchFamily="34" charset="0"/>
                          <a:cs typeface="Verdana" pitchFamily="34" charset="0"/>
                        </a:rPr>
                        <a:t>0.5810</a:t>
                      </a:r>
                    </a:p>
                  </a:txBody>
                  <a:tcPr anchor="ctr"/>
                </a:tc>
                <a:extLst>
                  <a:ext uri="{0D108BD9-81ED-4DB2-BD59-A6C34878D82A}">
                    <a16:rowId xmlns:a16="http://schemas.microsoft.com/office/drawing/2014/main" val="10002"/>
                  </a:ext>
                </a:extLst>
              </a:tr>
              <a:tr h="550225">
                <a:tc>
                  <a:txBody>
                    <a:bodyPr/>
                    <a:lstStyle/>
                    <a:p>
                      <a:r>
                        <a:rPr lang="en-US" sz="1200" dirty="0">
                          <a:latin typeface="Verdana" pitchFamily="34" charset="0"/>
                          <a:ea typeface="Verdana" pitchFamily="34" charset="0"/>
                          <a:cs typeface="Verdana" pitchFamily="34" charset="0"/>
                        </a:rPr>
                        <a:t>Fixed-income</a:t>
                      </a:r>
                    </a:p>
                  </a:txBody>
                  <a:tcPr anchor="ctr"/>
                </a:tc>
                <a:tc>
                  <a:txBody>
                    <a:bodyPr/>
                    <a:lstStyle/>
                    <a:p>
                      <a:pPr algn="r"/>
                      <a:r>
                        <a:rPr lang="en-US" sz="1200" dirty="0">
                          <a:latin typeface="Verdana" pitchFamily="34" charset="0"/>
                          <a:ea typeface="Verdana" pitchFamily="34" charset="0"/>
                          <a:cs typeface="Verdana" pitchFamily="34" charset="0"/>
                        </a:rPr>
                        <a:t>0.07</a:t>
                      </a:r>
                    </a:p>
                  </a:txBody>
                  <a:tcPr anchor="ctr"/>
                </a:tc>
                <a:tc>
                  <a:txBody>
                    <a:bodyPr/>
                    <a:lstStyle/>
                    <a:p>
                      <a:pPr algn="r"/>
                      <a:r>
                        <a:rPr lang="en-US" sz="1200" dirty="0">
                          <a:latin typeface="Verdana" pitchFamily="34" charset="0"/>
                          <a:ea typeface="Verdana" pitchFamily="34" charset="0"/>
                          <a:cs typeface="Verdana" pitchFamily="34" charset="0"/>
                        </a:rPr>
                        <a:t>0.30</a:t>
                      </a:r>
                    </a:p>
                  </a:txBody>
                  <a:tcPr anchor="ctr"/>
                </a:tc>
                <a:tc>
                  <a:txBody>
                    <a:bodyPr/>
                    <a:lstStyle/>
                    <a:p>
                      <a:pPr algn="r"/>
                      <a:r>
                        <a:rPr lang="en-US" sz="1200" dirty="0">
                          <a:latin typeface="Verdana" pitchFamily="34" charset="0"/>
                          <a:ea typeface="Verdana" pitchFamily="34" charset="0"/>
                          <a:cs typeface="Verdana" pitchFamily="34" charset="0"/>
                        </a:rPr>
                        <a:t>-0.23</a:t>
                      </a:r>
                    </a:p>
                  </a:txBody>
                  <a:tcPr anchor="ctr"/>
                </a:tc>
                <a:tc>
                  <a:txBody>
                    <a:bodyPr/>
                    <a:lstStyle/>
                    <a:p>
                      <a:pPr algn="r"/>
                      <a:r>
                        <a:rPr lang="en-US" sz="1200" dirty="0">
                          <a:latin typeface="Verdana" pitchFamily="34" charset="0"/>
                          <a:ea typeface="Verdana" pitchFamily="34" charset="0"/>
                          <a:cs typeface="Verdana" pitchFamily="34" charset="0"/>
                        </a:rPr>
                        <a:t>1.45</a:t>
                      </a:r>
                    </a:p>
                  </a:txBody>
                  <a:tcPr anchor="ctr"/>
                </a:tc>
                <a:tc>
                  <a:txBody>
                    <a:bodyPr/>
                    <a:lstStyle/>
                    <a:p>
                      <a:pPr algn="r"/>
                      <a:r>
                        <a:rPr lang="en-US" sz="1200" u="none" dirty="0">
                          <a:latin typeface="Verdana" pitchFamily="34" charset="0"/>
                          <a:ea typeface="Verdana" pitchFamily="34" charset="0"/>
                          <a:cs typeface="Verdana" pitchFamily="34" charset="0"/>
                        </a:rPr>
                        <a:t>-0.3335</a:t>
                      </a:r>
                    </a:p>
                  </a:txBody>
                  <a:tcPr anchor="ctr"/>
                </a:tc>
                <a:extLst>
                  <a:ext uri="{0D108BD9-81ED-4DB2-BD59-A6C34878D82A}">
                    <a16:rowId xmlns:a16="http://schemas.microsoft.com/office/drawing/2014/main" val="10003"/>
                  </a:ext>
                </a:extLst>
              </a:tr>
              <a:tr h="314414">
                <a:tc>
                  <a:txBody>
                    <a:bodyPr/>
                    <a:lstStyle/>
                    <a:p>
                      <a:r>
                        <a:rPr lang="en-US" sz="1200" dirty="0">
                          <a:latin typeface="Verdana" pitchFamily="34" charset="0"/>
                          <a:ea typeface="Verdana" pitchFamily="34" charset="0"/>
                          <a:cs typeface="Verdana" pitchFamily="34" charset="0"/>
                        </a:rPr>
                        <a:t>Cash</a:t>
                      </a:r>
                    </a:p>
                  </a:txBody>
                  <a:tcPr anchor="ctr"/>
                </a:tc>
                <a:tc>
                  <a:txBody>
                    <a:bodyPr/>
                    <a:lstStyle/>
                    <a:p>
                      <a:pPr algn="r"/>
                      <a:r>
                        <a:rPr lang="en-US" sz="1200" dirty="0">
                          <a:latin typeface="Verdana" pitchFamily="34" charset="0"/>
                          <a:ea typeface="Verdana" pitchFamily="34" charset="0"/>
                          <a:cs typeface="Verdana" pitchFamily="34" charset="0"/>
                        </a:rPr>
                        <a:t>0.23</a:t>
                      </a:r>
                    </a:p>
                  </a:txBody>
                  <a:tcPr anchor="ctr"/>
                </a:tc>
                <a:tc>
                  <a:txBody>
                    <a:bodyPr/>
                    <a:lstStyle/>
                    <a:p>
                      <a:pPr algn="r"/>
                      <a:r>
                        <a:rPr lang="en-US" sz="1200" dirty="0">
                          <a:latin typeface="Verdana" pitchFamily="34" charset="0"/>
                          <a:ea typeface="Verdana" pitchFamily="34" charset="0"/>
                          <a:cs typeface="Verdana" pitchFamily="34" charset="0"/>
                        </a:rPr>
                        <a:t>0.10</a:t>
                      </a:r>
                    </a:p>
                  </a:txBody>
                  <a:tcPr anchor="ctr"/>
                </a:tc>
                <a:tc>
                  <a:txBody>
                    <a:bodyPr/>
                    <a:lstStyle/>
                    <a:p>
                      <a:pPr algn="r"/>
                      <a:r>
                        <a:rPr lang="en-US" sz="1200" dirty="0">
                          <a:latin typeface="Verdana" pitchFamily="34" charset="0"/>
                          <a:ea typeface="Verdana" pitchFamily="34" charset="0"/>
                          <a:cs typeface="Verdana" pitchFamily="34" charset="0"/>
                        </a:rPr>
                        <a:t>0.13</a:t>
                      </a:r>
                    </a:p>
                  </a:txBody>
                  <a:tcPr anchor="ctr"/>
                </a:tc>
                <a:tc>
                  <a:txBody>
                    <a:bodyPr/>
                    <a:lstStyle/>
                    <a:p>
                      <a:pPr algn="r"/>
                      <a:r>
                        <a:rPr lang="en-US" sz="1200" dirty="0">
                          <a:latin typeface="Verdana" pitchFamily="34" charset="0"/>
                          <a:ea typeface="Verdana" pitchFamily="34" charset="0"/>
                          <a:cs typeface="Verdana" pitchFamily="34" charset="0"/>
                        </a:rPr>
                        <a:t>0.48</a:t>
                      </a:r>
                    </a:p>
                  </a:txBody>
                  <a:tcPr anchor="ctr"/>
                </a:tc>
                <a:tc>
                  <a:txBody>
                    <a:bodyPr/>
                    <a:lstStyle/>
                    <a:p>
                      <a:pPr algn="r"/>
                      <a:r>
                        <a:rPr lang="en-US" sz="1200" u="sng" dirty="0">
                          <a:latin typeface="Verdana" pitchFamily="34" charset="0"/>
                          <a:ea typeface="Verdana" pitchFamily="34" charset="0"/>
                          <a:cs typeface="Verdana" pitchFamily="34" charset="0"/>
                        </a:rPr>
                        <a:t>0.0624</a:t>
                      </a:r>
                    </a:p>
                  </a:txBody>
                  <a:tcPr anchor="ctr"/>
                </a:tc>
                <a:extLst>
                  <a:ext uri="{0D108BD9-81ED-4DB2-BD59-A6C34878D82A}">
                    <a16:rowId xmlns:a16="http://schemas.microsoft.com/office/drawing/2014/main" val="10004"/>
                  </a:ext>
                </a:extLst>
              </a:tr>
              <a:tr h="405907">
                <a:tc>
                  <a:txBody>
                    <a:bodyPr/>
                    <a:lstStyle/>
                    <a:p>
                      <a:pPr marL="285750" indent="0"/>
                      <a:r>
                        <a:rPr lang="en-US" sz="1200" dirty="0">
                          <a:latin typeface="Verdana" pitchFamily="34" charset="0"/>
                          <a:ea typeface="Verdana" pitchFamily="34" charset="0"/>
                          <a:cs typeface="Verdana" pitchFamily="34" charset="0"/>
                        </a:rPr>
                        <a:t>Contribution of asset allocation</a:t>
                      </a: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r>
                        <a:rPr lang="en-US" sz="1200" dirty="0">
                          <a:latin typeface="Verdana" pitchFamily="34" charset="0"/>
                          <a:ea typeface="Verdana" pitchFamily="34" charset="0"/>
                          <a:cs typeface="Verdana" pitchFamily="34" charset="0"/>
                        </a:rPr>
                        <a:t>0.3099</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1897693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1"/>
            <a:ext cx="8305800" cy="1295400"/>
          </a:xfrm>
        </p:spPr>
        <p:txBody>
          <a:bodyPr>
            <a:noAutofit/>
          </a:bodyPr>
          <a:lstStyle/>
          <a:p>
            <a:r>
              <a:rPr lang="en-US" altLang="en-US" dirty="0"/>
              <a:t>Performance Attribution: Example (3 of 3)</a:t>
            </a:r>
            <a:endParaRPr lang="en-US" dirty="0"/>
          </a:p>
        </p:txBody>
      </p:sp>
      <p:sp>
        <p:nvSpPr>
          <p:cNvPr id="6" name="Content Placeholder 5"/>
          <p:cNvSpPr>
            <a:spLocks noGrp="1"/>
          </p:cNvSpPr>
          <p:nvPr>
            <p:ph sz="quarter" idx="10"/>
          </p:nvPr>
        </p:nvSpPr>
        <p:spPr>
          <a:xfrm>
            <a:off x="304800" y="1676400"/>
            <a:ext cx="8534400" cy="609600"/>
          </a:xfrm>
        </p:spPr>
        <p:txBody>
          <a:bodyPr/>
          <a:lstStyle/>
          <a:p>
            <a:pPr marL="0" indent="0">
              <a:buNone/>
            </a:pPr>
            <a:r>
              <a:rPr lang="en-US" sz="2000" dirty="0"/>
              <a:t>B. Contribution of Selection to Total Performance</a:t>
            </a:r>
            <a:endParaRPr lang="en-IN" sz="2000" dirty="0"/>
          </a:p>
        </p:txBody>
      </p:sp>
      <p:graphicFrame>
        <p:nvGraphicFramePr>
          <p:cNvPr id="5" name="Table 4"/>
          <p:cNvGraphicFramePr>
            <a:graphicFrameLocks noGrp="1"/>
          </p:cNvGraphicFramePr>
          <p:nvPr>
            <p:extLst>
              <p:ext uri="{D42A27DB-BD31-4B8C-83A1-F6EECF244321}">
                <p14:modId xmlns:p14="http://schemas.microsoft.com/office/powerpoint/2010/main" val="1905252101"/>
              </p:ext>
            </p:extLst>
          </p:nvPr>
        </p:nvGraphicFramePr>
        <p:xfrm>
          <a:off x="381000" y="2433817"/>
          <a:ext cx="8534403" cy="2747783"/>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1244603">
                  <a:extLst>
                    <a:ext uri="{9D8B030D-6E8A-4147-A177-3AD203B41FA5}">
                      <a16:colId xmlns:a16="http://schemas.microsoft.com/office/drawing/2014/main" val="20001"/>
                    </a:ext>
                  </a:extLst>
                </a:gridCol>
                <a:gridCol w="1422400">
                  <a:extLst>
                    <a:ext uri="{9D8B030D-6E8A-4147-A177-3AD203B41FA5}">
                      <a16:colId xmlns:a16="http://schemas.microsoft.com/office/drawing/2014/main" val="20002"/>
                    </a:ext>
                  </a:extLst>
                </a:gridCol>
                <a:gridCol w="1422400">
                  <a:extLst>
                    <a:ext uri="{9D8B030D-6E8A-4147-A177-3AD203B41FA5}">
                      <a16:colId xmlns:a16="http://schemas.microsoft.com/office/drawing/2014/main" val="20003"/>
                    </a:ext>
                  </a:extLst>
                </a:gridCol>
                <a:gridCol w="1320800">
                  <a:extLst>
                    <a:ext uri="{9D8B030D-6E8A-4147-A177-3AD203B41FA5}">
                      <a16:colId xmlns:a16="http://schemas.microsoft.com/office/drawing/2014/main" val="20004"/>
                    </a:ext>
                  </a:extLst>
                </a:gridCol>
                <a:gridCol w="1524000">
                  <a:extLst>
                    <a:ext uri="{9D8B030D-6E8A-4147-A177-3AD203B41FA5}">
                      <a16:colId xmlns:a16="http://schemas.microsoft.com/office/drawing/2014/main" val="20005"/>
                    </a:ext>
                  </a:extLst>
                </a:gridCol>
              </a:tblGrid>
              <a:tr h="304800">
                <a:tc>
                  <a:txBody>
                    <a:bodyPr/>
                    <a:lstStyle/>
                    <a:p>
                      <a:pPr algn="ctr"/>
                      <a:endParaRPr lang="en-US" sz="1200" b="1" dirty="0">
                        <a:latin typeface="Verdana" pitchFamily="34" charset="0"/>
                        <a:ea typeface="Verdana" pitchFamily="34" charset="0"/>
                        <a:cs typeface="Verdana" pitchFamily="34" charset="0"/>
                      </a:endParaRPr>
                    </a:p>
                  </a:txBody>
                  <a:tcPr anchor="ctr"/>
                </a:tc>
                <a:tc>
                  <a:txBody>
                    <a:bodyPr/>
                    <a:lstStyle/>
                    <a:p>
                      <a:pPr algn="ctr"/>
                      <a:r>
                        <a:rPr lang="en-US" sz="1200" b="1" dirty="0">
                          <a:latin typeface="Verdana" pitchFamily="34" charset="0"/>
                          <a:ea typeface="Verdana" pitchFamily="34" charset="0"/>
                          <a:cs typeface="Verdana" pitchFamily="34" charset="0"/>
                        </a:rPr>
                        <a:t>(1)</a:t>
                      </a:r>
                    </a:p>
                  </a:txBody>
                  <a:tcPr anchor="ctr"/>
                </a:tc>
                <a:tc>
                  <a:txBody>
                    <a:bodyPr/>
                    <a:lstStyle/>
                    <a:p>
                      <a:pPr algn="ctr"/>
                      <a:r>
                        <a:rPr lang="en-US" sz="1200" b="1" dirty="0">
                          <a:latin typeface="Verdana" pitchFamily="34" charset="0"/>
                          <a:ea typeface="Verdana" pitchFamily="34" charset="0"/>
                          <a:cs typeface="Verdana" pitchFamily="34" charset="0"/>
                        </a:rPr>
                        <a:t>(2)</a:t>
                      </a:r>
                    </a:p>
                  </a:txBody>
                  <a:tcPr anchor="ctr"/>
                </a:tc>
                <a:tc>
                  <a:txBody>
                    <a:bodyPr/>
                    <a:lstStyle/>
                    <a:p>
                      <a:pPr algn="ctr"/>
                      <a:r>
                        <a:rPr lang="en-US" sz="1200" b="1" dirty="0">
                          <a:latin typeface="Verdana" pitchFamily="34" charset="0"/>
                          <a:ea typeface="Verdana" pitchFamily="34" charset="0"/>
                          <a:cs typeface="Verdana" pitchFamily="34" charset="0"/>
                        </a:rPr>
                        <a:t>(3)</a:t>
                      </a:r>
                    </a:p>
                  </a:txBody>
                  <a:tcPr anchor="ctr"/>
                </a:tc>
                <a:tc>
                  <a:txBody>
                    <a:bodyPr/>
                    <a:lstStyle/>
                    <a:p>
                      <a:pPr algn="ctr"/>
                      <a:r>
                        <a:rPr lang="en-US" sz="1200" b="1" dirty="0">
                          <a:latin typeface="Verdana" pitchFamily="34" charset="0"/>
                          <a:ea typeface="Verdana" pitchFamily="34" charset="0"/>
                          <a:cs typeface="Verdana" pitchFamily="34" charset="0"/>
                        </a:rPr>
                        <a:t>(4)</a:t>
                      </a:r>
                    </a:p>
                  </a:txBody>
                  <a:tcPr anchor="ctr"/>
                </a:tc>
                <a:tc>
                  <a:txBody>
                    <a:bodyPr/>
                    <a:lstStyle/>
                    <a:p>
                      <a:pPr algn="ctr"/>
                      <a:r>
                        <a:rPr lang="en-US" sz="1200" b="1" dirty="0">
                          <a:latin typeface="Verdana" pitchFamily="34" charset="0"/>
                          <a:ea typeface="Verdana" pitchFamily="34" charset="0"/>
                          <a:cs typeface="Verdana" pitchFamily="34" charset="0"/>
                        </a:rPr>
                        <a:t>(5) = (3)×(4)</a:t>
                      </a:r>
                    </a:p>
                  </a:txBody>
                  <a:tcPr anchor="ctr"/>
                </a:tc>
                <a:extLst>
                  <a:ext uri="{0D108BD9-81ED-4DB2-BD59-A6C34878D82A}">
                    <a16:rowId xmlns:a16="http://schemas.microsoft.com/office/drawing/2014/main" val="10000"/>
                  </a:ext>
                </a:extLst>
              </a:tr>
              <a:tr h="381000">
                <a:tc>
                  <a:txBody>
                    <a:bodyPr/>
                    <a:lstStyle/>
                    <a:p>
                      <a:pPr algn="ctr"/>
                      <a:r>
                        <a:rPr lang="en-US" sz="1200" b="1" dirty="0">
                          <a:latin typeface="Verdana" pitchFamily="34" charset="0"/>
                          <a:ea typeface="Verdana" pitchFamily="34" charset="0"/>
                          <a:cs typeface="Verdana" pitchFamily="34" charset="0"/>
                        </a:rPr>
                        <a:t>Market</a:t>
                      </a:r>
                    </a:p>
                  </a:txBody>
                  <a:tcPr anchor="ctr"/>
                </a:tc>
                <a:tc>
                  <a:txBody>
                    <a:bodyPr/>
                    <a:lstStyle/>
                    <a:p>
                      <a:pPr algn="ctr"/>
                      <a:r>
                        <a:rPr lang="en-US" sz="1200" b="1" dirty="0">
                          <a:latin typeface="Verdana" pitchFamily="34" charset="0"/>
                          <a:ea typeface="Verdana" pitchFamily="34" charset="0"/>
                          <a:cs typeface="Verdana" pitchFamily="34" charset="0"/>
                        </a:rPr>
                        <a:t>Portfolio Performance (%)</a:t>
                      </a:r>
                    </a:p>
                  </a:txBody>
                  <a:tcPr anchor="ctr"/>
                </a:tc>
                <a:tc>
                  <a:txBody>
                    <a:bodyPr/>
                    <a:lstStyle/>
                    <a:p>
                      <a:pPr algn="ctr"/>
                      <a:r>
                        <a:rPr lang="en-US" sz="1200" b="1" dirty="0">
                          <a:latin typeface="Verdana" pitchFamily="34" charset="0"/>
                          <a:ea typeface="Verdana" pitchFamily="34" charset="0"/>
                          <a:cs typeface="Verdana" pitchFamily="34" charset="0"/>
                        </a:rPr>
                        <a:t>Index Performance</a:t>
                      </a:r>
                      <a:r>
                        <a:rPr lang="en-US" sz="1200" b="1" baseline="0" dirty="0">
                          <a:latin typeface="Verdana" pitchFamily="34" charset="0"/>
                          <a:ea typeface="Verdana" pitchFamily="34" charset="0"/>
                          <a:cs typeface="Verdana" pitchFamily="34" charset="0"/>
                        </a:rPr>
                        <a:t> (%)</a:t>
                      </a:r>
                      <a:endParaRPr lang="en-US" sz="1200" b="1" dirty="0">
                        <a:latin typeface="Verdana" pitchFamily="34" charset="0"/>
                        <a:ea typeface="Verdana" pitchFamily="34" charset="0"/>
                        <a:cs typeface="Verdana" pitchFamily="34" charset="0"/>
                      </a:endParaRPr>
                    </a:p>
                  </a:txBody>
                  <a:tcPr anchor="ctr"/>
                </a:tc>
                <a:tc>
                  <a:txBody>
                    <a:bodyPr/>
                    <a:lstStyle/>
                    <a:p>
                      <a:pPr algn="ctr"/>
                      <a:r>
                        <a:rPr lang="en-US" sz="1200" b="1" dirty="0">
                          <a:latin typeface="Verdana" pitchFamily="34" charset="0"/>
                          <a:ea typeface="Verdana" pitchFamily="34" charset="0"/>
                          <a:cs typeface="Verdana" pitchFamily="34" charset="0"/>
                        </a:rPr>
                        <a:t>Excess Performance (%)</a:t>
                      </a:r>
                    </a:p>
                  </a:txBody>
                  <a:tcPr anchor="ctr"/>
                </a:tc>
                <a:tc>
                  <a:txBody>
                    <a:bodyPr/>
                    <a:lstStyle/>
                    <a:p>
                      <a:pPr algn="ctr"/>
                      <a:r>
                        <a:rPr lang="en-US" sz="1200" b="1" dirty="0">
                          <a:latin typeface="Verdana" pitchFamily="34" charset="0"/>
                          <a:ea typeface="Verdana" pitchFamily="34" charset="0"/>
                          <a:cs typeface="Verdana" pitchFamily="34" charset="0"/>
                        </a:rPr>
                        <a:t>Portfolio Weight</a:t>
                      </a:r>
                    </a:p>
                  </a:txBody>
                  <a:tcPr anchor="ctr"/>
                </a:tc>
                <a:tc>
                  <a:txBody>
                    <a:bodyPr/>
                    <a:lstStyle/>
                    <a:p>
                      <a:pPr algn="ctr"/>
                      <a:r>
                        <a:rPr lang="en-US" sz="1200" b="1" dirty="0">
                          <a:latin typeface="Verdana" pitchFamily="34" charset="0"/>
                          <a:ea typeface="Verdana" pitchFamily="34" charset="0"/>
                          <a:cs typeface="Verdana" pitchFamily="34" charset="0"/>
                        </a:rPr>
                        <a:t>Contribution (%)</a:t>
                      </a:r>
                    </a:p>
                  </a:txBody>
                  <a:tcPr anchor="ctr"/>
                </a:tc>
                <a:extLst>
                  <a:ext uri="{0D108BD9-81ED-4DB2-BD59-A6C34878D82A}">
                    <a16:rowId xmlns:a16="http://schemas.microsoft.com/office/drawing/2014/main" val="10001"/>
                  </a:ext>
                </a:extLst>
              </a:tr>
              <a:tr h="298740">
                <a:tc>
                  <a:txBody>
                    <a:bodyPr/>
                    <a:lstStyle/>
                    <a:p>
                      <a:r>
                        <a:rPr lang="en-US" sz="1200" dirty="0">
                          <a:latin typeface="Verdana" pitchFamily="34" charset="0"/>
                          <a:ea typeface="Verdana" pitchFamily="34" charset="0"/>
                          <a:cs typeface="Verdana" pitchFamily="34" charset="0"/>
                        </a:rPr>
                        <a:t>Equity</a:t>
                      </a:r>
                    </a:p>
                  </a:txBody>
                  <a:tcPr anchor="ctr"/>
                </a:tc>
                <a:tc>
                  <a:txBody>
                    <a:bodyPr/>
                    <a:lstStyle/>
                    <a:p>
                      <a:pPr algn="r"/>
                      <a:r>
                        <a:rPr lang="en-US" sz="1200" dirty="0">
                          <a:latin typeface="Verdana" pitchFamily="34" charset="0"/>
                          <a:ea typeface="Verdana" pitchFamily="34" charset="0"/>
                          <a:cs typeface="Verdana" pitchFamily="34" charset="0"/>
                        </a:rPr>
                        <a:t>7.28</a:t>
                      </a:r>
                    </a:p>
                  </a:txBody>
                  <a:tcPr anchor="ctr"/>
                </a:tc>
                <a:tc>
                  <a:txBody>
                    <a:bodyPr/>
                    <a:lstStyle/>
                    <a:p>
                      <a:pPr algn="r"/>
                      <a:r>
                        <a:rPr lang="en-US" sz="1200" dirty="0">
                          <a:latin typeface="Verdana" pitchFamily="34" charset="0"/>
                          <a:ea typeface="Verdana" pitchFamily="34" charset="0"/>
                          <a:cs typeface="Verdana" pitchFamily="34" charset="0"/>
                        </a:rPr>
                        <a:t>5.81</a:t>
                      </a:r>
                    </a:p>
                  </a:txBody>
                  <a:tcPr anchor="ctr"/>
                </a:tc>
                <a:tc>
                  <a:txBody>
                    <a:bodyPr/>
                    <a:lstStyle/>
                    <a:p>
                      <a:pPr algn="r"/>
                      <a:r>
                        <a:rPr lang="en-US" sz="1200" dirty="0">
                          <a:latin typeface="Verdana" pitchFamily="34" charset="0"/>
                          <a:ea typeface="Verdana" pitchFamily="34" charset="0"/>
                          <a:cs typeface="Verdana" pitchFamily="34" charset="0"/>
                        </a:rPr>
                        <a:t>1.47</a:t>
                      </a:r>
                    </a:p>
                  </a:txBody>
                  <a:tcPr anchor="ctr"/>
                </a:tc>
                <a:tc>
                  <a:txBody>
                    <a:bodyPr/>
                    <a:lstStyle/>
                    <a:p>
                      <a:pPr algn="r"/>
                      <a:r>
                        <a:rPr lang="en-US" sz="1200" dirty="0">
                          <a:latin typeface="Verdana" pitchFamily="34" charset="0"/>
                          <a:ea typeface="Verdana" pitchFamily="34" charset="0"/>
                          <a:cs typeface="Verdana" pitchFamily="34" charset="0"/>
                        </a:rPr>
                        <a:t>0.70</a:t>
                      </a:r>
                    </a:p>
                  </a:txBody>
                  <a:tcPr anchor="ctr"/>
                </a:tc>
                <a:tc>
                  <a:txBody>
                    <a:bodyPr/>
                    <a:lstStyle/>
                    <a:p>
                      <a:pPr algn="r"/>
                      <a:r>
                        <a:rPr lang="en-US" sz="1200" dirty="0">
                          <a:latin typeface="Verdana" pitchFamily="34" charset="0"/>
                          <a:ea typeface="Verdana" pitchFamily="34" charset="0"/>
                          <a:cs typeface="Verdana" pitchFamily="34" charset="0"/>
                        </a:rPr>
                        <a:t>1.03</a:t>
                      </a:r>
                    </a:p>
                  </a:txBody>
                  <a:tcPr anchor="ctr"/>
                </a:tc>
                <a:extLst>
                  <a:ext uri="{0D108BD9-81ED-4DB2-BD59-A6C34878D82A}">
                    <a16:rowId xmlns:a16="http://schemas.microsoft.com/office/drawing/2014/main" val="10002"/>
                  </a:ext>
                </a:extLst>
              </a:tr>
              <a:tr h="522795">
                <a:tc>
                  <a:txBody>
                    <a:bodyPr/>
                    <a:lstStyle/>
                    <a:p>
                      <a:r>
                        <a:rPr lang="en-US" sz="1200" dirty="0">
                          <a:latin typeface="Verdana" pitchFamily="34" charset="0"/>
                          <a:ea typeface="Verdana" pitchFamily="34" charset="0"/>
                          <a:cs typeface="Verdana" pitchFamily="34" charset="0"/>
                        </a:rPr>
                        <a:t>Fixed-income</a:t>
                      </a:r>
                    </a:p>
                  </a:txBody>
                  <a:tcPr anchor="ctr"/>
                </a:tc>
                <a:tc>
                  <a:txBody>
                    <a:bodyPr/>
                    <a:lstStyle/>
                    <a:p>
                      <a:pPr algn="r"/>
                      <a:r>
                        <a:rPr lang="en-US" sz="1200" dirty="0">
                          <a:latin typeface="Verdana" pitchFamily="34" charset="0"/>
                          <a:ea typeface="Verdana" pitchFamily="34" charset="0"/>
                          <a:cs typeface="Verdana" pitchFamily="34" charset="0"/>
                        </a:rPr>
                        <a:t>1.89</a:t>
                      </a:r>
                    </a:p>
                  </a:txBody>
                  <a:tcPr anchor="ctr"/>
                </a:tc>
                <a:tc>
                  <a:txBody>
                    <a:bodyPr/>
                    <a:lstStyle/>
                    <a:p>
                      <a:pPr algn="r"/>
                      <a:r>
                        <a:rPr lang="en-US" sz="1200" dirty="0">
                          <a:latin typeface="Verdana" pitchFamily="34" charset="0"/>
                          <a:ea typeface="Verdana" pitchFamily="34" charset="0"/>
                          <a:cs typeface="Verdana" pitchFamily="34" charset="0"/>
                        </a:rPr>
                        <a:t>1.45</a:t>
                      </a:r>
                    </a:p>
                  </a:txBody>
                  <a:tcPr anchor="ctr"/>
                </a:tc>
                <a:tc>
                  <a:txBody>
                    <a:bodyPr/>
                    <a:lstStyle/>
                    <a:p>
                      <a:pPr algn="r"/>
                      <a:r>
                        <a:rPr lang="en-US" sz="1200" dirty="0">
                          <a:latin typeface="Verdana" pitchFamily="34" charset="0"/>
                          <a:ea typeface="Verdana" pitchFamily="34" charset="0"/>
                          <a:cs typeface="Verdana" pitchFamily="34" charset="0"/>
                        </a:rPr>
                        <a:t>0.44</a:t>
                      </a:r>
                    </a:p>
                  </a:txBody>
                  <a:tcPr anchor="ctr"/>
                </a:tc>
                <a:tc>
                  <a:txBody>
                    <a:bodyPr/>
                    <a:lstStyle/>
                    <a:p>
                      <a:pPr algn="r"/>
                      <a:r>
                        <a:rPr lang="en-US" sz="1200" dirty="0">
                          <a:latin typeface="Verdana" pitchFamily="34" charset="0"/>
                          <a:ea typeface="Verdana" pitchFamily="34" charset="0"/>
                          <a:cs typeface="Verdana" pitchFamily="34" charset="0"/>
                        </a:rPr>
                        <a:t>0.07</a:t>
                      </a:r>
                    </a:p>
                  </a:txBody>
                  <a:tcPr anchor="ctr"/>
                </a:tc>
                <a:tc>
                  <a:txBody>
                    <a:bodyPr/>
                    <a:lstStyle/>
                    <a:p>
                      <a:pPr algn="r"/>
                      <a:r>
                        <a:rPr lang="en-US" sz="1200" u="sng" dirty="0">
                          <a:latin typeface="Verdana" pitchFamily="34" charset="0"/>
                          <a:ea typeface="Verdana" pitchFamily="34" charset="0"/>
                          <a:cs typeface="Verdana" pitchFamily="34" charset="0"/>
                        </a:rPr>
                        <a:t>0.03</a:t>
                      </a:r>
                    </a:p>
                  </a:txBody>
                  <a:tcPr anchor="ctr"/>
                </a:tc>
                <a:extLst>
                  <a:ext uri="{0D108BD9-81ED-4DB2-BD59-A6C34878D82A}">
                    <a16:rowId xmlns:a16="http://schemas.microsoft.com/office/drawing/2014/main" val="10003"/>
                  </a:ext>
                </a:extLst>
              </a:tr>
              <a:tr h="981368">
                <a:tc>
                  <a:txBody>
                    <a:bodyPr/>
                    <a:lstStyle/>
                    <a:p>
                      <a:pPr marL="171450" indent="0"/>
                      <a:r>
                        <a:rPr lang="en-US" sz="1200" dirty="0">
                          <a:latin typeface="Verdana" pitchFamily="34" charset="0"/>
                          <a:ea typeface="Verdana" pitchFamily="34" charset="0"/>
                          <a:cs typeface="Verdana" pitchFamily="34" charset="0"/>
                        </a:rPr>
                        <a:t>Contribution of selection</a:t>
                      </a:r>
                      <a:r>
                        <a:rPr lang="en-US" sz="1200" baseline="0" dirty="0">
                          <a:latin typeface="Verdana" pitchFamily="34" charset="0"/>
                          <a:ea typeface="Verdana" pitchFamily="34" charset="0"/>
                          <a:cs typeface="Verdana" pitchFamily="34" charset="0"/>
                        </a:rPr>
                        <a:t> within markets</a:t>
                      </a: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endParaRPr lang="en-US" sz="1200" dirty="0">
                        <a:latin typeface="Verdana" pitchFamily="34" charset="0"/>
                        <a:ea typeface="Verdana" pitchFamily="34" charset="0"/>
                        <a:cs typeface="Verdana" pitchFamily="34" charset="0"/>
                      </a:endParaRPr>
                    </a:p>
                  </a:txBody>
                  <a:tcPr anchor="ctr"/>
                </a:tc>
                <a:tc>
                  <a:txBody>
                    <a:bodyPr/>
                    <a:lstStyle/>
                    <a:p>
                      <a:pPr algn="r"/>
                      <a:r>
                        <a:rPr lang="en-US" sz="1200" dirty="0">
                          <a:latin typeface="Verdana" pitchFamily="34" charset="0"/>
                          <a:ea typeface="Verdana" pitchFamily="34" charset="0"/>
                          <a:cs typeface="Verdana" pitchFamily="34" charset="0"/>
                        </a:rPr>
                        <a:t>1.06</a:t>
                      </a:r>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291130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57" y="124691"/>
            <a:ext cx="8740043" cy="1170709"/>
          </a:xfrm>
        </p:spPr>
        <p:txBody>
          <a:bodyPr>
            <a:noAutofit/>
          </a:bodyPr>
          <a:lstStyle/>
          <a:p>
            <a:r>
              <a:rPr lang="en-US" dirty="0"/>
              <a:t>Table 24.7 </a:t>
            </a:r>
            <a:r>
              <a:rPr lang="en-US" altLang="en-US" dirty="0"/>
              <a:t>Performance Attribution Summary (1 of 2)</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183729740"/>
              </p:ext>
            </p:extLst>
          </p:nvPr>
        </p:nvGraphicFramePr>
        <p:xfrm>
          <a:off x="457200" y="1752600"/>
          <a:ext cx="8229599" cy="3649550"/>
        </p:xfrm>
        <a:graphic>
          <a:graphicData uri="http://schemas.openxmlformats.org/drawingml/2006/table">
            <a:tbl>
              <a:tblPr firstRow="1" bandRow="1">
                <a:tableStyleId>{5940675A-B579-460E-94D1-54222C63F5DA}</a:tableStyleId>
              </a:tblPr>
              <a:tblGrid>
                <a:gridCol w="3657600">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600199">
                  <a:extLst>
                    <a:ext uri="{9D8B030D-6E8A-4147-A177-3AD203B41FA5}">
                      <a16:colId xmlns:a16="http://schemas.microsoft.com/office/drawing/2014/main" val="20002"/>
                    </a:ext>
                  </a:extLst>
                </a:gridCol>
              </a:tblGrid>
              <a:tr h="647140">
                <a:tc>
                  <a:txBody>
                    <a:bodyPr/>
                    <a:lstStyle/>
                    <a:p>
                      <a:pPr algn="ctr"/>
                      <a:endParaRPr lang="en-US" sz="1400" b="1" dirty="0">
                        <a:latin typeface="Verdana" pitchFamily="34" charset="0"/>
                        <a:ea typeface="Verdana" pitchFamily="34" charset="0"/>
                        <a:cs typeface="Verdana" pitchFamily="34" charset="0"/>
                      </a:endParaRPr>
                    </a:p>
                  </a:txBody>
                  <a:tcPr anchor="ctr"/>
                </a:tc>
                <a:tc>
                  <a:txBody>
                    <a:bodyPr/>
                    <a:lstStyle/>
                    <a:p>
                      <a:pPr algn="ctr"/>
                      <a:endParaRPr lang="en-US" sz="1400" b="1" dirty="0">
                        <a:latin typeface="Verdana" pitchFamily="34" charset="0"/>
                        <a:ea typeface="Verdana" pitchFamily="34" charset="0"/>
                        <a:cs typeface="Verdana" pitchFamily="34" charset="0"/>
                      </a:endParaRPr>
                    </a:p>
                  </a:txBody>
                  <a:tcPr anchor="ctr"/>
                </a:tc>
                <a:tc>
                  <a:txBody>
                    <a:bodyPr/>
                    <a:lstStyle/>
                    <a:p>
                      <a:pPr algn="ctr"/>
                      <a:r>
                        <a:rPr lang="en-US" sz="1400" b="1" dirty="0">
                          <a:latin typeface="Verdana" pitchFamily="34" charset="0"/>
                          <a:ea typeface="Verdana" pitchFamily="34" charset="0"/>
                          <a:cs typeface="Verdana" pitchFamily="34" charset="0"/>
                        </a:rPr>
                        <a:t>Contribution (basis points)</a:t>
                      </a:r>
                    </a:p>
                  </a:txBody>
                  <a:tcPr anchor="ctr"/>
                </a:tc>
                <a:extLst>
                  <a:ext uri="{0D108BD9-81ED-4DB2-BD59-A6C34878D82A}">
                    <a16:rowId xmlns:a16="http://schemas.microsoft.com/office/drawing/2014/main" val="10000"/>
                  </a:ext>
                </a:extLst>
              </a:tr>
              <a:tr h="374930">
                <a:tc>
                  <a:txBody>
                    <a:bodyPr/>
                    <a:lstStyle/>
                    <a:p>
                      <a:r>
                        <a:rPr lang="en-US" sz="1400" dirty="0">
                          <a:latin typeface="Verdana" pitchFamily="34" charset="0"/>
                          <a:ea typeface="Verdana" pitchFamily="34" charset="0"/>
                          <a:cs typeface="Verdana" pitchFamily="34" charset="0"/>
                        </a:rPr>
                        <a:t>1. Asset allocation</a:t>
                      </a:r>
                    </a:p>
                  </a:txBody>
                  <a:tcPr anchor="ctr"/>
                </a:tc>
                <a:tc>
                  <a:txBody>
                    <a:bodyPr/>
                    <a:lstStyle/>
                    <a:p>
                      <a:endParaRPr lang="en-US" sz="1400" dirty="0">
                        <a:latin typeface="Verdana" pitchFamily="34" charset="0"/>
                        <a:ea typeface="Verdana" pitchFamily="34" charset="0"/>
                        <a:cs typeface="Verdana" pitchFamily="34" charset="0"/>
                      </a:endParaRPr>
                    </a:p>
                  </a:txBody>
                  <a:tcPr anchor="ctr"/>
                </a:tc>
                <a:tc>
                  <a:txBody>
                    <a:bodyPr/>
                    <a:lstStyle/>
                    <a:p>
                      <a:pPr algn="r"/>
                      <a:r>
                        <a:rPr lang="en-US" sz="1400" dirty="0">
                          <a:latin typeface="Verdana" pitchFamily="34" charset="0"/>
                          <a:ea typeface="Verdana" pitchFamily="34" charset="0"/>
                          <a:cs typeface="Verdana" pitchFamily="34" charset="0"/>
                        </a:rPr>
                        <a:t>31</a:t>
                      </a:r>
                    </a:p>
                  </a:txBody>
                  <a:tcPr anchor="ctr"/>
                </a:tc>
                <a:extLst>
                  <a:ext uri="{0D108BD9-81ED-4DB2-BD59-A6C34878D82A}">
                    <a16:rowId xmlns:a16="http://schemas.microsoft.com/office/drawing/2014/main" val="10001"/>
                  </a:ext>
                </a:extLst>
              </a:tr>
              <a:tr h="374930">
                <a:tc>
                  <a:txBody>
                    <a:bodyPr/>
                    <a:lstStyle/>
                    <a:p>
                      <a:r>
                        <a:rPr lang="en-US" sz="1400" dirty="0">
                          <a:latin typeface="Verdana" pitchFamily="34" charset="0"/>
                          <a:ea typeface="Verdana" pitchFamily="34" charset="0"/>
                          <a:cs typeface="Verdana" pitchFamily="34" charset="0"/>
                        </a:rPr>
                        <a:t>2. Selection</a:t>
                      </a:r>
                    </a:p>
                  </a:txBody>
                  <a:tcPr anchor="ctr"/>
                </a:tc>
                <a:tc>
                  <a:txBody>
                    <a:bodyPr/>
                    <a:lstStyle/>
                    <a:p>
                      <a:endParaRPr lang="en-US" sz="1400" dirty="0">
                        <a:latin typeface="Verdana" pitchFamily="34" charset="0"/>
                        <a:ea typeface="Verdana" pitchFamily="34" charset="0"/>
                        <a:cs typeface="Verdana" pitchFamily="34" charset="0"/>
                      </a:endParaRPr>
                    </a:p>
                  </a:txBody>
                  <a:tcPr anchor="ctr"/>
                </a:tc>
                <a:tc>
                  <a:txBody>
                    <a:bodyPr/>
                    <a:lstStyle/>
                    <a:p>
                      <a:pPr algn="r"/>
                      <a:endParaRPr lang="en-US" sz="1400"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2"/>
                  </a:ext>
                </a:extLst>
              </a:tr>
              <a:tr h="374930">
                <a:tc>
                  <a:txBody>
                    <a:bodyPr/>
                    <a:lstStyle/>
                    <a:p>
                      <a:pPr marL="228600" indent="0"/>
                      <a:r>
                        <a:rPr lang="en-US" sz="1400" dirty="0">
                          <a:latin typeface="Verdana" pitchFamily="34" charset="0"/>
                          <a:ea typeface="Verdana" pitchFamily="34" charset="0"/>
                          <a:cs typeface="Verdana" pitchFamily="34" charset="0"/>
                        </a:rPr>
                        <a:t>a. Equity excess return (basis points)</a:t>
                      </a:r>
                    </a:p>
                  </a:txBody>
                  <a:tcPr anchor="ctr"/>
                </a:tc>
                <a:tc>
                  <a:txBody>
                    <a:bodyPr/>
                    <a:lstStyle/>
                    <a:p>
                      <a:endParaRPr lang="en-US" sz="1400" dirty="0">
                        <a:latin typeface="Verdana" pitchFamily="34" charset="0"/>
                        <a:ea typeface="Verdana" pitchFamily="34" charset="0"/>
                        <a:cs typeface="Verdana" pitchFamily="34" charset="0"/>
                      </a:endParaRPr>
                    </a:p>
                  </a:txBody>
                  <a:tcPr anchor="ctr"/>
                </a:tc>
                <a:tc>
                  <a:txBody>
                    <a:bodyPr/>
                    <a:lstStyle/>
                    <a:p>
                      <a:pPr algn="r"/>
                      <a:endParaRPr lang="en-US" sz="1400"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3"/>
                  </a:ext>
                </a:extLst>
              </a:tr>
              <a:tr h="374930">
                <a:tc>
                  <a:txBody>
                    <a:bodyPr/>
                    <a:lstStyle/>
                    <a:p>
                      <a:pPr marL="0" indent="457200"/>
                      <a:r>
                        <a:rPr lang="en-US" sz="1400" dirty="0">
                          <a:latin typeface="Verdana" pitchFamily="34" charset="0"/>
                          <a:ea typeface="Verdana" pitchFamily="34" charset="0"/>
                          <a:cs typeface="Verdana" pitchFamily="34" charset="0"/>
                        </a:rPr>
                        <a:t>i. Sector</a:t>
                      </a:r>
                      <a:r>
                        <a:rPr lang="en-US" sz="1400" baseline="0" dirty="0">
                          <a:latin typeface="Verdana" pitchFamily="34" charset="0"/>
                          <a:ea typeface="Verdana" pitchFamily="34" charset="0"/>
                          <a:cs typeface="Verdana" pitchFamily="34" charset="0"/>
                        </a:rPr>
                        <a:t> allocation</a:t>
                      </a:r>
                      <a:endParaRPr lang="en-US" sz="1400" dirty="0">
                        <a:latin typeface="Verdana" pitchFamily="34" charset="0"/>
                        <a:ea typeface="Verdana" pitchFamily="34" charset="0"/>
                        <a:cs typeface="Verdana" pitchFamily="34" charset="0"/>
                      </a:endParaRPr>
                    </a:p>
                  </a:txBody>
                  <a:tcPr anchor="ctr"/>
                </a:tc>
                <a:tc>
                  <a:txBody>
                    <a:bodyPr/>
                    <a:lstStyle/>
                    <a:p>
                      <a:pPr algn="r"/>
                      <a:r>
                        <a:rPr lang="en-US" sz="1400" dirty="0">
                          <a:latin typeface="Verdana" pitchFamily="34" charset="0"/>
                          <a:ea typeface="Verdana" pitchFamily="34" charset="0"/>
                          <a:cs typeface="Verdana" pitchFamily="34" charset="0"/>
                        </a:rPr>
                        <a:t>129</a:t>
                      </a:r>
                    </a:p>
                  </a:txBody>
                  <a:tcPr anchor="ctr"/>
                </a:tc>
                <a:tc>
                  <a:txBody>
                    <a:bodyPr/>
                    <a:lstStyle/>
                    <a:p>
                      <a:pPr algn="r"/>
                      <a:endParaRPr lang="en-US" sz="1400"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4"/>
                  </a:ext>
                </a:extLst>
              </a:tr>
              <a:tr h="374930">
                <a:tc>
                  <a:txBody>
                    <a:bodyPr/>
                    <a:lstStyle/>
                    <a:p>
                      <a:pPr marL="0" indent="457200"/>
                      <a:r>
                        <a:rPr lang="en-US" sz="1400" dirty="0">
                          <a:latin typeface="Verdana" pitchFamily="34" charset="0"/>
                          <a:ea typeface="Verdana" pitchFamily="34" charset="0"/>
                          <a:cs typeface="Verdana" pitchFamily="34" charset="0"/>
                        </a:rPr>
                        <a:t>ii. Security selection</a:t>
                      </a:r>
                    </a:p>
                  </a:txBody>
                  <a:tcPr anchor="ctr"/>
                </a:tc>
                <a:tc>
                  <a:txBody>
                    <a:bodyPr/>
                    <a:lstStyle/>
                    <a:p>
                      <a:pPr algn="r"/>
                      <a:r>
                        <a:rPr lang="en-US" sz="1400" u="sng" dirty="0">
                          <a:latin typeface="Verdana" pitchFamily="34" charset="0"/>
                          <a:ea typeface="Verdana" pitchFamily="34" charset="0"/>
                          <a:cs typeface="Verdana" pitchFamily="34" charset="0"/>
                        </a:rPr>
                        <a:t>18</a:t>
                      </a:r>
                    </a:p>
                  </a:txBody>
                  <a:tcPr anchor="ctr"/>
                </a:tc>
                <a:tc>
                  <a:txBody>
                    <a:bodyPr/>
                    <a:lstStyle/>
                    <a:p>
                      <a:pPr algn="r"/>
                      <a:endParaRPr lang="en-US" sz="1400" dirty="0">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5"/>
                  </a:ext>
                </a:extLst>
              </a:tr>
              <a:tr h="297610">
                <a:tc>
                  <a:txBody>
                    <a:bodyPr/>
                    <a:lstStyle/>
                    <a:p>
                      <a:endParaRPr lang="en-US" sz="1400" dirty="0">
                        <a:latin typeface="Verdana" pitchFamily="34" charset="0"/>
                        <a:ea typeface="Verdana" pitchFamily="34" charset="0"/>
                        <a:cs typeface="Verdana" pitchFamily="34" charset="0"/>
                      </a:endParaRPr>
                    </a:p>
                  </a:txBody>
                  <a:tcPr anchor="ctr"/>
                </a:tc>
                <a:tc>
                  <a:txBody>
                    <a:bodyPr/>
                    <a:lstStyle/>
                    <a:p>
                      <a:pPr algn="r"/>
                      <a:r>
                        <a:rPr lang="en-US" sz="1400" dirty="0">
                          <a:latin typeface="Verdana" pitchFamily="34" charset="0"/>
                          <a:ea typeface="Verdana" pitchFamily="34" charset="0"/>
                          <a:cs typeface="Verdana" pitchFamily="34" charset="0"/>
                        </a:rPr>
                        <a:t>147 × 0.70 (portfolio weight)=</a:t>
                      </a:r>
                    </a:p>
                  </a:txBody>
                  <a:tcPr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a:latin typeface="Verdana" pitchFamily="34" charset="0"/>
                          <a:ea typeface="Verdana" pitchFamily="34" charset="0"/>
                          <a:cs typeface="Verdana" pitchFamily="34" charset="0"/>
                        </a:rPr>
                        <a:t>102.9</a:t>
                      </a:r>
                    </a:p>
                  </a:txBody>
                  <a:tcPr anchor="ctr"/>
                </a:tc>
                <a:extLst>
                  <a:ext uri="{0D108BD9-81ED-4DB2-BD59-A6C34878D82A}">
                    <a16:rowId xmlns:a16="http://schemas.microsoft.com/office/drawing/2014/main" val="10006"/>
                  </a:ext>
                </a:extLst>
              </a:tr>
              <a:tr h="297610">
                <a:tc>
                  <a:txBody>
                    <a:bodyPr/>
                    <a:lstStyle/>
                    <a:p>
                      <a:pPr marL="228600" indent="0" algn="l" defTabSz="914400" rtl="0" eaLnBrk="1" latinLnBrk="0" hangingPunct="1"/>
                      <a:r>
                        <a:rPr lang="en-US" sz="1400" dirty="0">
                          <a:latin typeface="Verdana" pitchFamily="34" charset="0"/>
                          <a:ea typeface="Verdana" pitchFamily="34" charset="0"/>
                          <a:cs typeface="Verdana" pitchFamily="34" charset="0"/>
                        </a:rPr>
                        <a:t>b. </a:t>
                      </a:r>
                      <a:r>
                        <a:rPr lang="en-US" sz="1400" kern="1200" dirty="0">
                          <a:solidFill>
                            <a:schemeClr val="tx1"/>
                          </a:solidFill>
                          <a:latin typeface="Verdana" pitchFamily="34" charset="0"/>
                          <a:ea typeface="Verdana" pitchFamily="34" charset="0"/>
                          <a:cs typeface="Verdana" pitchFamily="34" charset="0"/>
                        </a:rPr>
                        <a:t>Fixed-income excess return</a:t>
                      </a:r>
                    </a:p>
                  </a:txBody>
                  <a:tcPr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a:latin typeface="Verdana" pitchFamily="34" charset="0"/>
                          <a:ea typeface="Verdana" pitchFamily="34" charset="0"/>
                          <a:cs typeface="Verdana" pitchFamily="34" charset="0"/>
                        </a:rPr>
                        <a:t>44 × 0.07 (portfolio weight)=</a:t>
                      </a:r>
                    </a:p>
                  </a:txBody>
                  <a:tcPr anchor="ctr"/>
                </a:tc>
                <a:tc>
                  <a:txBody>
                    <a:bodyPr/>
                    <a:lstStyle/>
                    <a:p>
                      <a:pPr algn="r"/>
                      <a:r>
                        <a:rPr lang="en-US" sz="1400" u="sng" dirty="0">
                          <a:latin typeface="Verdana" pitchFamily="34" charset="0"/>
                          <a:ea typeface="Verdana" pitchFamily="34" charset="0"/>
                          <a:cs typeface="Verdana" pitchFamily="34" charset="0"/>
                        </a:rPr>
                        <a:t>3.1</a:t>
                      </a:r>
                    </a:p>
                  </a:txBody>
                  <a:tcPr anchor="ctr"/>
                </a:tc>
                <a:extLst>
                  <a:ext uri="{0D108BD9-81ED-4DB2-BD59-A6C34878D82A}">
                    <a16:rowId xmlns:a16="http://schemas.microsoft.com/office/drawing/2014/main" val="10007"/>
                  </a:ext>
                </a:extLst>
              </a:tr>
              <a:tr h="374930">
                <a:tc>
                  <a:txBody>
                    <a:bodyPr/>
                    <a:lstStyle/>
                    <a:p>
                      <a:pPr marL="0" indent="342900"/>
                      <a:r>
                        <a:rPr lang="en-US" sz="1400" dirty="0">
                          <a:latin typeface="Verdana" pitchFamily="34" charset="0"/>
                          <a:ea typeface="Verdana" pitchFamily="34" charset="0"/>
                          <a:cs typeface="Verdana" pitchFamily="34" charset="0"/>
                        </a:rPr>
                        <a:t>Total excess return of portfolio</a:t>
                      </a:r>
                    </a:p>
                  </a:txBody>
                  <a:tcPr anchor="ctr"/>
                </a:tc>
                <a:tc>
                  <a:txBody>
                    <a:bodyPr/>
                    <a:lstStyle/>
                    <a:p>
                      <a:pPr algn="r"/>
                      <a:endParaRPr lang="en-US" sz="1400" dirty="0">
                        <a:latin typeface="Verdana" pitchFamily="34" charset="0"/>
                        <a:ea typeface="Verdana" pitchFamily="34" charset="0"/>
                        <a:cs typeface="Verdana" pitchFamily="34" charset="0"/>
                      </a:endParaRPr>
                    </a:p>
                  </a:txBody>
                  <a:tcPr anchor="ctr"/>
                </a:tc>
                <a:tc>
                  <a:txBody>
                    <a:bodyPr/>
                    <a:lstStyle/>
                    <a:p>
                      <a:pPr algn="r"/>
                      <a:r>
                        <a:rPr lang="en-US" sz="1400" dirty="0">
                          <a:latin typeface="Verdana" pitchFamily="34" charset="0"/>
                          <a:ea typeface="Verdana" pitchFamily="34" charset="0"/>
                          <a:cs typeface="Verdana" pitchFamily="34" charset="0"/>
                        </a:rPr>
                        <a:t>137.0</a:t>
                      </a:r>
                    </a:p>
                  </a:txBody>
                  <a:tcPr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826919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124691"/>
            <a:ext cx="8988136" cy="1246909"/>
          </a:xfrm>
        </p:spPr>
        <p:txBody>
          <a:bodyPr>
            <a:noAutofit/>
          </a:bodyPr>
          <a:lstStyle/>
          <a:p>
            <a:r>
              <a:rPr lang="en-US" altLang="en-US" dirty="0"/>
              <a:t>Example of </a:t>
            </a:r>
            <a:r>
              <a:rPr lang="en-US" altLang="en-US" dirty="0" err="1"/>
              <a:t>Multiperiod</a:t>
            </a:r>
            <a:r>
              <a:rPr lang="en-US" altLang="en-US" dirty="0"/>
              <a:t> Returns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055127999"/>
              </p:ext>
            </p:extLst>
          </p:nvPr>
        </p:nvGraphicFramePr>
        <p:xfrm>
          <a:off x="685800" y="2286000"/>
          <a:ext cx="8077200" cy="2365828"/>
        </p:xfrm>
        <a:graphic>
          <a:graphicData uri="http://schemas.openxmlformats.org/drawingml/2006/table">
            <a:tbl>
              <a:tblPr firstRow="1">
                <a:tableStyleId>{5940675A-B579-460E-94D1-54222C63F5DA}</a:tableStyleId>
              </a:tblPr>
              <a:tblGrid>
                <a:gridCol w="915133">
                  <a:extLst>
                    <a:ext uri="{9D8B030D-6E8A-4147-A177-3AD203B41FA5}">
                      <a16:colId xmlns:a16="http://schemas.microsoft.com/office/drawing/2014/main" val="20000"/>
                    </a:ext>
                  </a:extLst>
                </a:gridCol>
                <a:gridCol w="7162067">
                  <a:extLst>
                    <a:ext uri="{9D8B030D-6E8A-4147-A177-3AD203B41FA5}">
                      <a16:colId xmlns:a16="http://schemas.microsoft.com/office/drawing/2014/main" val="20001"/>
                    </a:ext>
                  </a:extLst>
                </a:gridCol>
              </a:tblGrid>
              <a:tr h="319314">
                <a:tc>
                  <a:txBody>
                    <a:bodyPr/>
                    <a:lstStyle/>
                    <a:p>
                      <a:pPr algn="ctr" fontAlgn="b"/>
                      <a:r>
                        <a:rPr lang="en-IN" sz="1600" b="1" u="none" strike="noStrike" dirty="0">
                          <a:latin typeface="Verdana" pitchFamily="34" charset="0"/>
                          <a:ea typeface="Verdana" pitchFamily="34" charset="0"/>
                          <a:cs typeface="Verdana" pitchFamily="34" charset="0"/>
                        </a:rPr>
                        <a:t>Time</a:t>
                      </a:r>
                      <a:endParaRPr lang="en-IN" sz="1600" b="1" i="0" u="none" strike="noStrike" dirty="0">
                        <a:solidFill>
                          <a:srgbClr val="000000"/>
                        </a:solidFill>
                        <a:latin typeface="Verdana" pitchFamily="34" charset="0"/>
                        <a:ea typeface="Verdana" pitchFamily="34" charset="0"/>
                        <a:cs typeface="Verdana" pitchFamily="34" charset="0"/>
                      </a:endParaRPr>
                    </a:p>
                  </a:txBody>
                  <a:tcPr anchor="ctr"/>
                </a:tc>
                <a:tc>
                  <a:txBody>
                    <a:bodyPr/>
                    <a:lstStyle/>
                    <a:p>
                      <a:pPr algn="ctr" fontAlgn="b"/>
                      <a:r>
                        <a:rPr lang="en-IN" sz="1600" b="1" u="none" strike="noStrike" dirty="0">
                          <a:latin typeface="Verdana" pitchFamily="34" charset="0"/>
                          <a:ea typeface="Verdana" pitchFamily="34" charset="0"/>
                          <a:cs typeface="Verdana" pitchFamily="34" charset="0"/>
                        </a:rPr>
                        <a:t>Outlay</a:t>
                      </a:r>
                      <a:endParaRPr lang="en-IN" sz="1600" b="1" i="0" u="none" strike="noStrike" dirty="0">
                        <a:solidFill>
                          <a:srgbClr val="000000"/>
                        </a:solidFill>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0"/>
                  </a:ext>
                </a:extLst>
              </a:tr>
              <a:tr h="319314">
                <a:tc>
                  <a:txBody>
                    <a:bodyPr/>
                    <a:lstStyle/>
                    <a:p>
                      <a:pPr algn="r" fontAlgn="b"/>
                      <a:r>
                        <a:rPr lang="en-IN" sz="1600" u="none" strike="noStrike">
                          <a:latin typeface="Verdana" pitchFamily="34" charset="0"/>
                          <a:ea typeface="Verdana" pitchFamily="34" charset="0"/>
                          <a:cs typeface="Verdana" pitchFamily="34" charset="0"/>
                        </a:rPr>
                        <a:t>0</a:t>
                      </a:r>
                      <a:endParaRPr lang="en-IN" sz="16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l" fontAlgn="b"/>
                      <a:r>
                        <a:rPr lang="en-IN" sz="1600" u="none" strike="noStrike" dirty="0">
                          <a:latin typeface="Verdana" pitchFamily="34" charset="0"/>
                          <a:ea typeface="Verdana" pitchFamily="34" charset="0"/>
                          <a:cs typeface="Verdana" pitchFamily="34" charset="0"/>
                        </a:rPr>
                        <a:t>$50 to purchase first share </a:t>
                      </a:r>
                      <a:endParaRPr lang="en-IN" sz="1600" b="0" i="0" u="none" strike="noStrike" dirty="0">
                        <a:solidFill>
                          <a:srgbClr val="000000"/>
                        </a:solidFill>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1"/>
                  </a:ext>
                </a:extLst>
              </a:tr>
              <a:tr h="319314">
                <a:tc>
                  <a:txBody>
                    <a:bodyPr/>
                    <a:lstStyle/>
                    <a:p>
                      <a:pPr algn="r" fontAlgn="b"/>
                      <a:r>
                        <a:rPr lang="en-IN" sz="1600" u="none" strike="noStrike">
                          <a:latin typeface="Verdana" pitchFamily="34" charset="0"/>
                          <a:ea typeface="Verdana" pitchFamily="34" charset="0"/>
                          <a:cs typeface="Verdana" pitchFamily="34" charset="0"/>
                        </a:rPr>
                        <a:t>1</a:t>
                      </a:r>
                      <a:endParaRPr lang="en-IN" sz="16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l" fontAlgn="b"/>
                      <a:r>
                        <a:rPr lang="en-IN" sz="1600" u="none" strike="noStrike" dirty="0">
                          <a:latin typeface="Verdana" pitchFamily="34" charset="0"/>
                          <a:ea typeface="Verdana" pitchFamily="34" charset="0"/>
                          <a:cs typeface="Verdana" pitchFamily="34" charset="0"/>
                        </a:rPr>
                        <a:t>$53 to purchase second share a year later</a:t>
                      </a:r>
                      <a:endParaRPr lang="en-IN" sz="1600" b="0" i="0" u="none" strike="noStrike" dirty="0">
                        <a:solidFill>
                          <a:srgbClr val="000000"/>
                        </a:solidFill>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2"/>
                  </a:ext>
                </a:extLst>
              </a:tr>
              <a:tr h="319314">
                <a:tc>
                  <a:txBody>
                    <a:bodyPr/>
                    <a:lstStyle/>
                    <a:p>
                      <a:pPr algn="l" fontAlgn="b"/>
                      <a:r>
                        <a:rPr lang="en-IN" sz="1600" u="none" strike="noStrike">
                          <a:latin typeface="Verdana" pitchFamily="34" charset="0"/>
                          <a:ea typeface="Verdana" pitchFamily="34" charset="0"/>
                          <a:cs typeface="Verdana" pitchFamily="34" charset="0"/>
                        </a:rPr>
                        <a:t> </a:t>
                      </a:r>
                      <a:endParaRPr lang="en-IN" sz="16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ctr" fontAlgn="b"/>
                      <a:r>
                        <a:rPr lang="en-IN" sz="1600" b="1" u="none" strike="noStrike" dirty="0">
                          <a:latin typeface="Verdana" pitchFamily="34" charset="0"/>
                          <a:ea typeface="Verdana" pitchFamily="34" charset="0"/>
                          <a:cs typeface="Verdana" pitchFamily="34" charset="0"/>
                        </a:rPr>
                        <a:t>Proceeds</a:t>
                      </a:r>
                      <a:endParaRPr lang="en-IN" sz="1600" b="1" i="0" u="none" strike="noStrike" dirty="0">
                        <a:solidFill>
                          <a:srgbClr val="000000"/>
                        </a:solidFill>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3"/>
                  </a:ext>
                </a:extLst>
              </a:tr>
              <a:tr h="319314">
                <a:tc>
                  <a:txBody>
                    <a:bodyPr/>
                    <a:lstStyle/>
                    <a:p>
                      <a:pPr algn="r" fontAlgn="b"/>
                      <a:r>
                        <a:rPr lang="en-IN" sz="1600" u="none" strike="noStrike">
                          <a:latin typeface="Verdana" pitchFamily="34" charset="0"/>
                          <a:ea typeface="Verdana" pitchFamily="34" charset="0"/>
                          <a:cs typeface="Verdana" pitchFamily="34" charset="0"/>
                        </a:rPr>
                        <a:t>1</a:t>
                      </a:r>
                      <a:endParaRPr lang="en-IN" sz="16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l" fontAlgn="b"/>
                      <a:r>
                        <a:rPr lang="en-IN" sz="1600" u="none" strike="noStrike">
                          <a:latin typeface="Verdana" pitchFamily="34" charset="0"/>
                          <a:ea typeface="Verdana" pitchFamily="34" charset="0"/>
                          <a:cs typeface="Verdana" pitchFamily="34" charset="0"/>
                        </a:rPr>
                        <a:t>$2 dividend from initially purchased share</a:t>
                      </a:r>
                      <a:endParaRPr lang="en-IN" sz="1600" b="0" i="0" u="none" strike="noStrike">
                        <a:solidFill>
                          <a:srgbClr val="000000"/>
                        </a:solidFill>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4"/>
                  </a:ext>
                </a:extLst>
              </a:tr>
              <a:tr h="344714">
                <a:tc>
                  <a:txBody>
                    <a:bodyPr/>
                    <a:lstStyle/>
                    <a:p>
                      <a:pPr algn="r" fontAlgn="b"/>
                      <a:r>
                        <a:rPr lang="en-IN" sz="1600" u="none" strike="noStrike">
                          <a:latin typeface="Verdana" pitchFamily="34" charset="0"/>
                          <a:ea typeface="Verdana" pitchFamily="34" charset="0"/>
                          <a:cs typeface="Verdana" pitchFamily="34" charset="0"/>
                        </a:rPr>
                        <a:t>2</a:t>
                      </a:r>
                      <a:endParaRPr lang="en-IN" sz="16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l" fontAlgn="b"/>
                      <a:r>
                        <a:rPr lang="en-IN" sz="1600" u="none" strike="noStrike">
                          <a:latin typeface="Verdana" pitchFamily="34" charset="0"/>
                          <a:ea typeface="Verdana" pitchFamily="34" charset="0"/>
                          <a:cs typeface="Verdana" pitchFamily="34" charset="0"/>
                        </a:rPr>
                        <a:t>$4 dividend from the 2 shares held in the second year, plus</a:t>
                      </a:r>
                      <a:endParaRPr lang="en-IN" sz="1600" b="0" i="0" u="none" strike="noStrike">
                        <a:solidFill>
                          <a:srgbClr val="000000"/>
                        </a:solidFill>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5"/>
                  </a:ext>
                </a:extLst>
              </a:tr>
              <a:tr h="344714">
                <a:tc>
                  <a:txBody>
                    <a:bodyPr/>
                    <a:lstStyle/>
                    <a:p>
                      <a:pPr algn="l" fontAlgn="b"/>
                      <a:r>
                        <a:rPr lang="en-IN" sz="1600" u="none" strike="noStrike">
                          <a:latin typeface="Verdana" pitchFamily="34" charset="0"/>
                          <a:ea typeface="Verdana" pitchFamily="34" charset="0"/>
                          <a:cs typeface="Verdana" pitchFamily="34" charset="0"/>
                        </a:rPr>
                        <a:t> </a:t>
                      </a:r>
                      <a:endParaRPr lang="en-IN" sz="1600" b="0" i="0" u="none" strike="noStrike">
                        <a:solidFill>
                          <a:srgbClr val="000000"/>
                        </a:solidFill>
                        <a:latin typeface="Verdana" pitchFamily="34" charset="0"/>
                        <a:ea typeface="Verdana" pitchFamily="34" charset="0"/>
                        <a:cs typeface="Verdana" pitchFamily="34" charset="0"/>
                      </a:endParaRPr>
                    </a:p>
                  </a:txBody>
                  <a:tcPr anchor="ctr"/>
                </a:tc>
                <a:tc>
                  <a:txBody>
                    <a:bodyPr/>
                    <a:lstStyle/>
                    <a:p>
                      <a:pPr algn="l" fontAlgn="b"/>
                      <a:r>
                        <a:rPr lang="en-IN" sz="1600" u="none" strike="noStrike" dirty="0">
                          <a:latin typeface="Verdana" pitchFamily="34" charset="0"/>
                          <a:ea typeface="Verdana" pitchFamily="34" charset="0"/>
                          <a:cs typeface="Verdana" pitchFamily="34" charset="0"/>
                        </a:rPr>
                        <a:t>$108 received from selling both shares at $54 each</a:t>
                      </a:r>
                      <a:endParaRPr lang="en-IN" sz="1600" b="0" i="0" u="none" strike="noStrike" dirty="0">
                        <a:solidFill>
                          <a:srgbClr val="000000"/>
                        </a:solidFill>
                        <a:latin typeface="Verdana" pitchFamily="34" charset="0"/>
                        <a:ea typeface="Verdana" pitchFamily="34" charset="0"/>
                        <a:cs typeface="Verdana" pitchFamily="34" charset="0"/>
                      </a:endParaRP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6565713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371600"/>
          </a:xfrm>
        </p:spPr>
        <p:txBody>
          <a:bodyPr>
            <a:noAutofit/>
          </a:bodyPr>
          <a:lstStyle/>
          <a:p>
            <a:r>
              <a:rPr lang="en-US" altLang="en-US" dirty="0"/>
              <a:t>Performance Attribution Summary (2 of 2)</a:t>
            </a:r>
            <a:endParaRPr lang="en-US" dirty="0"/>
          </a:p>
        </p:txBody>
      </p:sp>
      <p:sp>
        <p:nvSpPr>
          <p:cNvPr id="3" name="Content Placeholder 2"/>
          <p:cNvSpPr>
            <a:spLocks noGrp="1"/>
          </p:cNvSpPr>
          <p:nvPr>
            <p:ph sz="quarter" idx="10"/>
          </p:nvPr>
        </p:nvSpPr>
        <p:spPr>
          <a:xfrm>
            <a:off x="381000" y="1828800"/>
            <a:ext cx="8534400" cy="3810000"/>
          </a:xfrm>
        </p:spPr>
        <p:txBody>
          <a:bodyPr/>
          <a:lstStyle/>
          <a:p>
            <a:r>
              <a:rPr lang="en-US" altLang="en-US" sz="2400" dirty="0"/>
              <a:t>Good performance (a positive contribution) derives from overweighting high-performing sectors</a:t>
            </a:r>
          </a:p>
          <a:p>
            <a:r>
              <a:rPr lang="en-US" altLang="en-US" sz="2400" dirty="0"/>
              <a:t>Good performance also derives from underweighting poorly performing sectors</a:t>
            </a:r>
          </a:p>
        </p:txBody>
      </p:sp>
    </p:spTree>
    <p:extLst>
      <p:ext uri="{BB962C8B-B14F-4D97-AF65-F5344CB8AC3E}">
        <p14:creationId xmlns:p14="http://schemas.microsoft.com/office/powerpoint/2010/main" val="35407595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990600" y="2819400"/>
            <a:ext cx="7315200" cy="990600"/>
          </a:xfrm>
        </p:spPr>
        <p:txBody>
          <a:bodyPr/>
          <a:lstStyle/>
          <a:p>
            <a:r>
              <a:rPr lang="en-US" dirty="0"/>
              <a:t>End of Presentation</a:t>
            </a:r>
          </a:p>
        </p:txBody>
      </p:sp>
    </p:spTree>
    <p:extLst>
      <p:ext uri="{BB962C8B-B14F-4D97-AF65-F5344CB8AC3E}">
        <p14:creationId xmlns:p14="http://schemas.microsoft.com/office/powerpoint/2010/main" val="1251918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124691"/>
            <a:ext cx="8988136" cy="942109"/>
          </a:xfrm>
        </p:spPr>
        <p:txBody>
          <a:bodyPr>
            <a:noAutofit/>
          </a:bodyPr>
          <a:lstStyle/>
          <a:p>
            <a:r>
              <a:rPr lang="en-IN" altLang="en-US" dirty="0"/>
              <a:t>Dollar-Weighted Return (1 of 2)</a:t>
            </a:r>
            <a:endParaRPr lang="en-US" dirty="0"/>
          </a:p>
        </p:txBody>
      </p:sp>
      <p:pic>
        <p:nvPicPr>
          <p:cNvPr id="134187" name="Picture 43" descr="Diagram of previous outlay and proceeds table from slide 24-5 showing $50 outlay at the left and working towards proceeds of $4 plus $108 at the 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43137" y="1524000"/>
            <a:ext cx="4610100" cy="160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Content Placeholder 6"/>
          <p:cNvSpPr>
            <a:spLocks noGrp="1"/>
          </p:cNvSpPr>
          <p:nvPr>
            <p:ph sz="quarter" idx="10"/>
          </p:nvPr>
        </p:nvSpPr>
        <p:spPr>
          <a:xfrm>
            <a:off x="304800" y="3429000"/>
            <a:ext cx="8534400" cy="533400"/>
          </a:xfrm>
        </p:spPr>
        <p:txBody>
          <a:bodyPr/>
          <a:lstStyle/>
          <a:p>
            <a:pPr>
              <a:buNone/>
            </a:pPr>
            <a:r>
              <a:rPr lang="en-US" altLang="en-US" b="1" dirty="0"/>
              <a:t>Dollar-weighted Return (IRR):</a:t>
            </a:r>
          </a:p>
        </p:txBody>
      </p:sp>
      <p:graphicFrame>
        <p:nvGraphicFramePr>
          <p:cNvPr id="17" name="Object 16"/>
          <p:cNvGraphicFramePr>
            <a:graphicFrameLocks noChangeAspect="1"/>
          </p:cNvGraphicFramePr>
          <p:nvPr>
            <p:extLst>
              <p:ext uri="{D42A27DB-BD31-4B8C-83A1-F6EECF244321}">
                <p14:modId xmlns:p14="http://schemas.microsoft.com/office/powerpoint/2010/main" val="875916953"/>
              </p:ext>
            </p:extLst>
          </p:nvPr>
        </p:nvGraphicFramePr>
        <p:xfrm>
          <a:off x="609600" y="4114800"/>
          <a:ext cx="3368386" cy="1420091"/>
        </p:xfrm>
        <a:graphic>
          <a:graphicData uri="http://schemas.openxmlformats.org/presentationml/2006/ole">
            <mc:AlternateContent xmlns:mc="http://schemas.openxmlformats.org/markup-compatibility/2006">
              <mc:Choice xmlns:v="urn:schemas-microsoft-com:vml" Requires="v">
                <p:oleObj spid="_x0000_s134253" name="Equation" r:id="rId4" imgW="1625400" imgH="685800" progId="Equation.3">
                  <p:embed/>
                </p:oleObj>
              </mc:Choice>
              <mc:Fallback>
                <p:oleObj name="Equation" r:id="rId4" imgW="1625400" imgH="685800" progId="Equation.3">
                  <p:embed/>
                  <p:pic>
                    <p:nvPicPr>
                      <p:cNvPr id="0" name="Picture 2"/>
                      <p:cNvPicPr>
                        <a:picLocks noChangeAspect="1" noChangeArrowheads="1"/>
                      </p:cNvPicPr>
                      <p:nvPr/>
                    </p:nvPicPr>
                    <p:blipFill>
                      <a:blip r:embed="rId5"/>
                      <a:srcRect/>
                      <a:stretch>
                        <a:fillRect/>
                      </a:stretch>
                    </p:blipFill>
                    <p:spPr bwMode="auto">
                      <a:xfrm>
                        <a:off x="609600" y="4114800"/>
                        <a:ext cx="3368386" cy="142009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656571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88522" y="152400"/>
            <a:ext cx="8759536" cy="990600"/>
          </a:xfrm>
        </p:spPr>
        <p:txBody>
          <a:bodyPr>
            <a:normAutofit/>
          </a:bodyPr>
          <a:lstStyle/>
          <a:p>
            <a:r>
              <a:rPr lang="en-IN" altLang="en-US" dirty="0"/>
              <a:t>Dollar-Weighted Return (2 of 2)</a:t>
            </a:r>
            <a:endParaRPr lang="en-US" dirty="0"/>
          </a:p>
        </p:txBody>
      </p:sp>
      <p:sp>
        <p:nvSpPr>
          <p:cNvPr id="7" name="Content Placeholder 6"/>
          <p:cNvSpPr>
            <a:spLocks noGrp="1"/>
          </p:cNvSpPr>
          <p:nvPr>
            <p:ph sz="quarter" idx="10"/>
          </p:nvPr>
        </p:nvSpPr>
        <p:spPr>
          <a:xfrm>
            <a:off x="457200" y="1295400"/>
            <a:ext cx="8429172" cy="4191000"/>
          </a:xfrm>
        </p:spPr>
        <p:txBody>
          <a:bodyPr/>
          <a:lstStyle/>
          <a:p>
            <a:r>
              <a:rPr lang="en-US" altLang="en-US" dirty="0"/>
              <a:t>Households should maintain a spreadsheet of time-dated cash flows (in and out) to determine the effective rate of return for any given period</a:t>
            </a:r>
          </a:p>
          <a:p>
            <a:r>
              <a:rPr lang="en-US" altLang="en-US" dirty="0"/>
              <a:t>Examples include:</a:t>
            </a:r>
          </a:p>
          <a:p>
            <a:pPr lvl="1"/>
            <a:r>
              <a:rPr lang="en-US" altLang="en-US" dirty="0"/>
              <a:t>IRA, 401(k), 529</a:t>
            </a:r>
          </a:p>
        </p:txBody>
      </p:sp>
    </p:spTree>
    <p:extLst>
      <p:ext uri="{BB962C8B-B14F-4D97-AF65-F5344CB8AC3E}">
        <p14:creationId xmlns:p14="http://schemas.microsoft.com/office/powerpoint/2010/main" val="3221930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88522" y="152400"/>
            <a:ext cx="8759536" cy="1066800"/>
          </a:xfrm>
        </p:spPr>
        <p:txBody>
          <a:bodyPr>
            <a:noAutofit/>
          </a:bodyPr>
          <a:lstStyle/>
          <a:p>
            <a:r>
              <a:rPr lang="en-US" altLang="en-US" dirty="0"/>
              <a:t>Time-Weighted Return</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409701392"/>
              </p:ext>
            </p:extLst>
          </p:nvPr>
        </p:nvGraphicFramePr>
        <p:xfrm>
          <a:off x="609600" y="1752600"/>
          <a:ext cx="5517486" cy="2109907"/>
        </p:xfrm>
        <a:graphic>
          <a:graphicData uri="http://schemas.openxmlformats.org/presentationml/2006/ole">
            <mc:AlternateContent xmlns:mc="http://schemas.openxmlformats.org/markup-compatibility/2006">
              <mc:Choice xmlns:v="urn:schemas-microsoft-com:vml" Requires="v">
                <p:oleObj spid="_x0000_s202861" name="Equation" r:id="rId3" imgW="2666880" imgH="1079280" progId="Equation.3">
                  <p:embed/>
                </p:oleObj>
              </mc:Choice>
              <mc:Fallback>
                <p:oleObj name="Equation" r:id="rId3" imgW="2666880" imgH="1079280" progId="Equation.3">
                  <p:embed/>
                  <p:pic>
                    <p:nvPicPr>
                      <p:cNvPr id="0" name="Object 2"/>
                      <p:cNvPicPr>
                        <a:picLocks noChangeAspect="1" noChangeArrowheads="1"/>
                      </p:cNvPicPr>
                      <p:nvPr/>
                    </p:nvPicPr>
                    <p:blipFill>
                      <a:blip r:embed="rId4"/>
                      <a:srcRect/>
                      <a:stretch>
                        <a:fillRect/>
                      </a:stretch>
                    </p:blipFill>
                    <p:spPr bwMode="auto">
                      <a:xfrm>
                        <a:off x="609600" y="1752600"/>
                        <a:ext cx="5517486" cy="210990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Content Placeholder 6"/>
          <p:cNvSpPr>
            <a:spLocks noGrp="1"/>
          </p:cNvSpPr>
          <p:nvPr>
            <p:ph sz="quarter" idx="10"/>
          </p:nvPr>
        </p:nvSpPr>
        <p:spPr>
          <a:xfrm>
            <a:off x="381000" y="4038600"/>
            <a:ext cx="8534400" cy="1600200"/>
          </a:xfrm>
        </p:spPr>
        <p:txBody>
          <a:bodyPr/>
          <a:lstStyle/>
          <a:p>
            <a:pPr marL="0" indent="0">
              <a:buNone/>
            </a:pPr>
            <a:r>
              <a:rPr lang="en-IN" altLang="en-US" dirty="0"/>
              <a:t>The dollar-weighted average is less than the time-weighted average in this example because more money is invested in year two, when the return was lower</a:t>
            </a:r>
          </a:p>
        </p:txBody>
      </p:sp>
    </p:spTree>
    <p:extLst>
      <p:ext uri="{BB962C8B-B14F-4D97-AF65-F5344CB8AC3E}">
        <p14:creationId xmlns:p14="http://schemas.microsoft.com/office/powerpoint/2010/main" val="3221930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88522" y="152400"/>
            <a:ext cx="8759536" cy="990600"/>
          </a:xfrm>
        </p:spPr>
        <p:txBody>
          <a:bodyPr>
            <a:normAutofit/>
          </a:bodyPr>
          <a:lstStyle/>
          <a:p>
            <a:r>
              <a:rPr lang="en-US" altLang="en-US" dirty="0"/>
              <a:t>Adjusting Returns for Risk</a:t>
            </a:r>
            <a:endParaRPr lang="en-US" dirty="0"/>
          </a:p>
        </p:txBody>
      </p:sp>
      <p:sp>
        <p:nvSpPr>
          <p:cNvPr id="7" name="Content Placeholder 6"/>
          <p:cNvSpPr>
            <a:spLocks noGrp="1"/>
          </p:cNvSpPr>
          <p:nvPr>
            <p:ph sz="quarter" idx="10"/>
          </p:nvPr>
        </p:nvSpPr>
        <p:spPr>
          <a:xfrm>
            <a:off x="486228" y="1524000"/>
            <a:ext cx="8276772" cy="4191000"/>
          </a:xfrm>
        </p:spPr>
        <p:txBody>
          <a:bodyPr/>
          <a:lstStyle/>
          <a:p>
            <a:pPr>
              <a:spcBef>
                <a:spcPts val="600"/>
              </a:spcBef>
            </a:pPr>
            <a:r>
              <a:rPr lang="en-US" altLang="en-US" dirty="0"/>
              <a:t>The simplest way to adjust for risk is to compare the portfolio’s return with the returns of a comparison universe</a:t>
            </a:r>
          </a:p>
          <a:p>
            <a:pPr lvl="1">
              <a:spcBef>
                <a:spcPts val="600"/>
              </a:spcBef>
            </a:pPr>
            <a:r>
              <a:rPr lang="en-US" altLang="en-US" dirty="0"/>
              <a:t>The comparison universe is called the benchmark </a:t>
            </a:r>
          </a:p>
          <a:p>
            <a:pPr lvl="1">
              <a:spcBef>
                <a:spcPts val="600"/>
              </a:spcBef>
            </a:pPr>
            <a:r>
              <a:rPr lang="en-US" altLang="en-US" dirty="0"/>
              <a:t>It is composed of a group of funds or portfolios with similar risk characteristics</a:t>
            </a:r>
          </a:p>
        </p:txBody>
      </p:sp>
    </p:spTree>
    <p:extLst>
      <p:ext uri="{BB962C8B-B14F-4D97-AF65-F5344CB8AC3E}">
        <p14:creationId xmlns:p14="http://schemas.microsoft.com/office/powerpoint/2010/main" val="32219305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1617</TotalTime>
  <Words>1886</Words>
  <Application>Microsoft Office PowerPoint</Application>
  <PresentationFormat>On-screen Show (4:3)</PresentationFormat>
  <Paragraphs>367</Paragraphs>
  <Slides>51</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8" baseType="lpstr">
      <vt:lpstr>Arial</vt:lpstr>
      <vt:lpstr>Calibri</vt:lpstr>
      <vt:lpstr>Courier New</vt:lpstr>
      <vt:lpstr>Verdana</vt:lpstr>
      <vt:lpstr>Wingdings</vt:lpstr>
      <vt:lpstr>Office Theme</vt:lpstr>
      <vt:lpstr>Equation</vt:lpstr>
      <vt:lpstr>Chapter 24</vt:lpstr>
      <vt:lpstr>Introduction</vt:lpstr>
      <vt:lpstr>Dollar- and Time-Weighted Returns (1 of 2)</vt:lpstr>
      <vt:lpstr>Dollar- and Time-Weighted Returns (2 of 2)</vt:lpstr>
      <vt:lpstr>Example of Multiperiod Returns</vt:lpstr>
      <vt:lpstr>Dollar-Weighted Return (1 of 2)</vt:lpstr>
      <vt:lpstr>Dollar-Weighted Return (2 of 2)</vt:lpstr>
      <vt:lpstr>Time-Weighted Return</vt:lpstr>
      <vt:lpstr>Adjusting Returns for Risk</vt:lpstr>
      <vt:lpstr>Universe Comparison</vt:lpstr>
      <vt:lpstr>Risk Adjusted Performance: Sharpe</vt:lpstr>
      <vt:lpstr>Risk Adjusted Performance: Treynor (1 of 3)</vt:lpstr>
      <vt:lpstr>Risk Adjusted Performance: Treynor (2 of 3)</vt:lpstr>
      <vt:lpstr>Risk Adjusted Performance: Treynor (3 of 3)</vt:lpstr>
      <vt:lpstr>M2 Measure</vt:lpstr>
      <vt:lpstr>M2 Measure: Example</vt:lpstr>
      <vt:lpstr>Figure 24.2 M2 of Portfolio P</vt:lpstr>
      <vt:lpstr>Which Measure is Appropriate? (1 of 2)</vt:lpstr>
      <vt:lpstr>Which Measure is Appropriate? (2 of 2)</vt:lpstr>
      <vt:lpstr>Table 24.1 Portfolio Performance</vt:lpstr>
      <vt:lpstr>Figure 24.3 Treynor’s Measure</vt:lpstr>
      <vt:lpstr>Table 24.3 Performance Statistics</vt:lpstr>
      <vt:lpstr>Interpretation of Performance Statistics</vt:lpstr>
      <vt:lpstr>The Role of Alpha in Performance Measures</vt:lpstr>
      <vt:lpstr>Performance Measurement for  Hedge Funds</vt:lpstr>
      <vt:lpstr>Performance Measurement with Changing Portfolio Composition</vt:lpstr>
      <vt:lpstr>Style Analysis</vt:lpstr>
      <vt:lpstr>Table 24.4 Style Analysis for Fidelity’s Magellan Fund</vt:lpstr>
      <vt:lpstr>Fidelity Magellan Fund Cumulative Return Difference</vt:lpstr>
      <vt:lpstr>Figure 24.5 Average Tracking Error for 636 Mutual Funds, 1985-1989</vt:lpstr>
      <vt:lpstr>Performance Manipulation and the MRAR</vt:lpstr>
      <vt:lpstr>Morningstar Risk Adjusted Return</vt:lpstr>
      <vt:lpstr>MRAR Scores with and without Manipulation (1 of 2)</vt:lpstr>
      <vt:lpstr>MRAR Scores with and without Manipulation (2 of 2)</vt:lpstr>
      <vt:lpstr>Market Timing</vt:lpstr>
      <vt:lpstr>Market Timing — Characteristic Lines</vt:lpstr>
      <vt:lpstr>Rate of Return of a Perfect Market Timer (1 of 2)</vt:lpstr>
      <vt:lpstr>Rate of Return of a Perfect Market Timer (2 of 2)</vt:lpstr>
      <vt:lpstr>Valuing Market Timing as a Call Option</vt:lpstr>
      <vt:lpstr>Performance Attribution Procedures (1 of 3)</vt:lpstr>
      <vt:lpstr>Performance Attribution Procedures (2 of 3)</vt:lpstr>
      <vt:lpstr>Performance Attribution Procedures (3 of 3)</vt:lpstr>
      <vt:lpstr>Formulas for Attribution</vt:lpstr>
      <vt:lpstr>Performance Attribution of ith Asset Class</vt:lpstr>
      <vt:lpstr>Performance Attribution</vt:lpstr>
      <vt:lpstr>Performance Attribution: Example (1 of 3)</vt:lpstr>
      <vt:lpstr>Performance Attribution: Example (2 of 3)</vt:lpstr>
      <vt:lpstr>Performance Attribution: Example (3 of 3)</vt:lpstr>
      <vt:lpstr>Table 24.7 Performance Attribution Summary (1 of 2)</vt:lpstr>
      <vt:lpstr>Performance Attribution Summary (2 of 2)</vt:lpstr>
      <vt:lpstr>End of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24 Portfolio Performance Evaluation</dc:title>
  <dc:creator>Bodie</dc:creator>
  <cp:lastModifiedBy>Malvine Litten</cp:lastModifiedBy>
  <cp:revision>580</cp:revision>
  <dcterms:created xsi:type="dcterms:W3CDTF">2017-03-16T02:07:36Z</dcterms:created>
  <dcterms:modified xsi:type="dcterms:W3CDTF">2017-08-01T15:57:45Z</dcterms:modified>
</cp:coreProperties>
</file>