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7" r:id="rId2"/>
    <p:sldId id="281" r:id="rId3"/>
    <p:sldId id="282" r:id="rId4"/>
    <p:sldId id="283" r:id="rId5"/>
    <p:sldId id="284" r:id="rId6"/>
    <p:sldId id="285" r:id="rId7"/>
    <p:sldId id="286" r:id="rId8"/>
    <p:sldId id="287" r:id="rId9"/>
    <p:sldId id="288" r:id="rId10"/>
    <p:sldId id="289" r:id="rId11"/>
    <p:sldId id="311" r:id="rId12"/>
    <p:sldId id="290" r:id="rId13"/>
    <p:sldId id="291" r:id="rId14"/>
    <p:sldId id="292" r:id="rId15"/>
    <p:sldId id="293" r:id="rId16"/>
    <p:sldId id="294" r:id="rId17"/>
    <p:sldId id="295" r:id="rId18"/>
    <p:sldId id="296" r:id="rId19"/>
    <p:sldId id="297" r:id="rId20"/>
    <p:sldId id="298" r:id="rId21"/>
    <p:sldId id="299" r:id="rId22"/>
    <p:sldId id="300" r:id="rId23"/>
    <p:sldId id="301" r:id="rId24"/>
    <p:sldId id="302" r:id="rId25"/>
    <p:sldId id="303" r:id="rId26"/>
    <p:sldId id="304" r:id="rId27"/>
    <p:sldId id="305" r:id="rId28"/>
    <p:sldId id="306" r:id="rId29"/>
    <p:sldId id="307" r:id="rId30"/>
    <p:sldId id="309" r:id="rId31"/>
    <p:sldId id="312" r:id="rId32"/>
    <p:sldId id="310"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29E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23" autoAdjust="0"/>
    <p:restoredTop sz="87326" autoAdjust="0"/>
  </p:normalViewPr>
  <p:slideViewPr>
    <p:cSldViewPr>
      <p:cViewPr varScale="1">
        <p:scale>
          <a:sx n="100" d="100"/>
          <a:sy n="100" d="100"/>
        </p:scale>
        <p:origin x="852"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58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AA7179-6C33-4EE0-98F7-37B2BE7C7C11}" type="datetimeFigureOut">
              <a:rPr lang="en-US" smtClean="0"/>
              <a:pPr/>
              <a:t>7/31/2017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57E67B-A832-44C9-8242-702DE3640246}" type="slidenum">
              <a:rPr lang="en-US" smtClean="0"/>
              <a:pPr/>
              <a:t>‹#›</a:t>
            </a:fld>
            <a:endParaRPr lang="en-US"/>
          </a:p>
        </p:txBody>
      </p:sp>
    </p:spTree>
    <p:extLst>
      <p:ext uri="{BB962C8B-B14F-4D97-AF65-F5344CB8AC3E}">
        <p14:creationId xmlns:p14="http://schemas.microsoft.com/office/powerpoint/2010/main" val="1141429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3</a:t>
            </a:fld>
            <a:endParaRPr lang="en-US"/>
          </a:p>
        </p:txBody>
      </p:sp>
    </p:spTree>
    <p:extLst>
      <p:ext uri="{BB962C8B-B14F-4D97-AF65-F5344CB8AC3E}">
        <p14:creationId xmlns:p14="http://schemas.microsoft.com/office/powerpoint/2010/main" val="42213608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12</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13</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14</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15</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16</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17</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18</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19</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20</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21</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4</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22</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23</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24</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25</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26</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27</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28</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29</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30</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5</a:t>
            </a:fld>
            <a:endParaRPr lang="en-US"/>
          </a:p>
        </p:txBody>
      </p:sp>
    </p:spTree>
    <p:extLst>
      <p:ext uri="{BB962C8B-B14F-4D97-AF65-F5344CB8AC3E}">
        <p14:creationId xmlns:p14="http://schemas.microsoft.com/office/powerpoint/2010/main" val="511666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6</a:t>
            </a:fld>
            <a:endParaRPr lang="en-US"/>
          </a:p>
        </p:txBody>
      </p:sp>
    </p:spTree>
    <p:extLst>
      <p:ext uri="{BB962C8B-B14F-4D97-AF65-F5344CB8AC3E}">
        <p14:creationId xmlns:p14="http://schemas.microsoft.com/office/powerpoint/2010/main" val="5116666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7</a:t>
            </a:fld>
            <a:endParaRPr lang="en-US"/>
          </a:p>
        </p:txBody>
      </p:sp>
    </p:spTree>
    <p:extLst>
      <p:ext uri="{BB962C8B-B14F-4D97-AF65-F5344CB8AC3E}">
        <p14:creationId xmlns:p14="http://schemas.microsoft.com/office/powerpoint/2010/main" val="5116666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altLang="en-US" sz="2400" dirty="0">
                <a:latin typeface="Calibri (body)"/>
              </a:rPr>
              <a:t>ROA: income earned per dollar deployed</a:t>
            </a:r>
          </a:p>
          <a:p>
            <a:pPr lvl="1"/>
            <a:r>
              <a:rPr lang="en-US" altLang="en-US" sz="2400" dirty="0">
                <a:latin typeface="Calibri (body)"/>
              </a:rPr>
              <a:t>ROC: income earned per dollar invested (long term)</a:t>
            </a:r>
          </a:p>
          <a:p>
            <a:pPr lvl="1"/>
            <a:r>
              <a:rPr lang="en-US" altLang="en-US" sz="2400" dirty="0">
                <a:latin typeface="Calibri (body)"/>
              </a:rPr>
              <a:t>ROE: net income realized by shareholders per dollar invested</a:t>
            </a:r>
          </a:p>
          <a:p>
            <a:endParaRPr lang="en-US" dirty="0"/>
          </a:p>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8</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9</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10</a:t>
            </a:fld>
            <a:endParaRPr lang="en-US"/>
          </a:p>
        </p:txBody>
      </p:sp>
    </p:spTree>
    <p:extLst>
      <p:ext uri="{BB962C8B-B14F-4D97-AF65-F5344CB8AC3E}">
        <p14:creationId xmlns:p14="http://schemas.microsoft.com/office/powerpoint/2010/main" val="5116666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11</a:t>
            </a:fld>
            <a:endParaRPr lang="en-US"/>
          </a:p>
        </p:txBody>
      </p:sp>
    </p:spTree>
    <p:extLst>
      <p:ext uri="{BB962C8B-B14F-4D97-AF65-F5344CB8AC3E}">
        <p14:creationId xmlns:p14="http://schemas.microsoft.com/office/powerpoint/2010/main" val="511666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Content">
    <p:spTree>
      <p:nvGrpSpPr>
        <p:cNvPr id="1" name=""/>
        <p:cNvGrpSpPr/>
        <p:nvPr/>
      </p:nvGrpSpPr>
      <p:grpSpPr>
        <a:xfrm>
          <a:off x="0" y="0"/>
          <a:ext cx="0" cy="0"/>
          <a:chOff x="0" y="0"/>
          <a:chExt cx="0" cy="0"/>
        </a:xfrm>
      </p:grpSpPr>
      <p:sp>
        <p:nvSpPr>
          <p:cNvPr id="2" name="Title 1"/>
          <p:cNvSpPr>
            <a:spLocks noGrp="1"/>
          </p:cNvSpPr>
          <p:nvPr>
            <p:ph type="title"/>
          </p:nvPr>
        </p:nvSpPr>
        <p:spPr>
          <a:xfrm>
            <a:off x="155864" y="152400"/>
            <a:ext cx="8759536" cy="1143000"/>
          </a:xfrm>
        </p:spPr>
        <p:txBody>
          <a:bodyPr>
            <a:normAutofit/>
          </a:bodyPr>
          <a:lstStyle>
            <a:lvl1pPr>
              <a:defRPr sz="360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7" name="Content Placeholder 6"/>
          <p:cNvSpPr>
            <a:spLocks noGrp="1"/>
          </p:cNvSpPr>
          <p:nvPr>
            <p:ph sz="quarter" idx="10"/>
          </p:nvPr>
        </p:nvSpPr>
        <p:spPr>
          <a:xfrm>
            <a:off x="914400" y="1524000"/>
            <a:ext cx="7315200" cy="1143000"/>
          </a:xfrm>
        </p:spPr>
        <p:txBody>
          <a:bodyPr>
            <a:noAutofit/>
          </a:bodyPr>
          <a:lstStyle>
            <a:lvl1pPr>
              <a:defRPr sz="2600">
                <a:latin typeface="Verdana" panose="020B0604030504040204" pitchFamily="34" charset="0"/>
                <a:ea typeface="Verdana" panose="020B0604030504040204" pitchFamily="34" charset="0"/>
                <a:cs typeface="Verdana" panose="020B0604030504040204" pitchFamily="34" charset="0"/>
              </a:defRPr>
            </a:lvl1pPr>
            <a:lvl2pPr marL="806450" indent="-349250">
              <a:defRPr lang="en-US" sz="240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263650" indent="-349250">
              <a:buFont typeface="Wingdings" panose="05000000000000000000" pitchFamily="2" charset="2"/>
              <a:buChar char="§"/>
              <a:defRPr sz="2200">
                <a:latin typeface="Verdana" panose="020B0604030504040204" pitchFamily="34" charset="0"/>
                <a:ea typeface="Verdana" panose="020B0604030504040204" pitchFamily="34" charset="0"/>
                <a:cs typeface="Verdana" panose="020B0604030504040204" pitchFamily="34" charset="0"/>
              </a:defRPr>
            </a:lvl3pPr>
            <a:lvl4pPr marL="1720850" indent="-349250">
              <a:buFont typeface="Courier New" panose="02070309020205020404" pitchFamily="49" charset="0"/>
              <a:buChar char="o"/>
              <a:defRPr sz="2000">
                <a:latin typeface="Verdana" panose="020B0604030504040204" pitchFamily="34" charset="0"/>
                <a:ea typeface="Verdana" panose="020B0604030504040204" pitchFamily="34" charset="0"/>
                <a:cs typeface="Verdana" panose="020B0604030504040204" pitchFamily="34" charset="0"/>
              </a:defRPr>
            </a:lvl4pPr>
            <a:lvl5pPr marL="2178050" indent="-349250">
              <a:buFont typeface="Wingdings" panose="05000000000000000000" pitchFamily="2" charset="2"/>
              <a:buChar char="Ø"/>
              <a:defRPr sz="180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1"/>
          </p:nvPr>
        </p:nvSpPr>
        <p:spPr>
          <a:xfrm>
            <a:off x="914400" y="2971800"/>
            <a:ext cx="7315200" cy="1371600"/>
          </a:xfrm>
        </p:spPr>
        <p:txBody>
          <a:bodyPr vert="horz" lIns="91440" tIns="45720" rIns="91440" bIns="45720" rtlCol="0">
            <a:noAutofit/>
          </a:bodyPr>
          <a:lstStyle>
            <a:lvl1pPr>
              <a:defRPr lang="en-US" sz="2600" dirty="0" smtClean="0">
                <a:latin typeface="Verdana" panose="020B0604030504040204" pitchFamily="34" charset="0"/>
                <a:ea typeface="Verdana" panose="020B0604030504040204" pitchFamily="34" charset="0"/>
                <a:cs typeface="Verdana" panose="020B0604030504040204" pitchFamily="34" charset="0"/>
              </a:defRPr>
            </a:lvl1pPr>
            <a:lvl2pPr>
              <a:defRPr lang="en-US" sz="2400" dirty="0" smtClean="0">
                <a:latin typeface="Verdana" panose="020B0604030504040204" pitchFamily="34" charset="0"/>
                <a:ea typeface="Verdana" panose="020B0604030504040204" pitchFamily="34" charset="0"/>
                <a:cs typeface="Verdana" panose="020B0604030504040204" pitchFamily="34" charset="0"/>
              </a:defRPr>
            </a:lvl2pPr>
            <a:lvl3pPr>
              <a:defRPr lang="en-US" sz="2200" dirty="0" smtClean="0">
                <a:latin typeface="Verdana" panose="020B0604030504040204" pitchFamily="34" charset="0"/>
                <a:ea typeface="Verdana" panose="020B0604030504040204" pitchFamily="34" charset="0"/>
                <a:cs typeface="Verdana" panose="020B0604030504040204" pitchFamily="34" charset="0"/>
              </a:defRPr>
            </a:lvl3pPr>
            <a:lvl4pPr>
              <a:defRPr lang="en-US" dirty="0" smtClean="0">
                <a:latin typeface="Verdana" panose="020B0604030504040204" pitchFamily="34" charset="0"/>
                <a:ea typeface="Verdana" panose="020B0604030504040204" pitchFamily="34" charset="0"/>
                <a:cs typeface="Verdana" panose="020B0604030504040204" pitchFamily="34" charset="0"/>
              </a:defRPr>
            </a:lvl4pPr>
            <a:lvl5pPr>
              <a:defRPr lang="en-US" sz="1800" dirty="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marL="806450" lvl="1" indent="-349250"/>
            <a:r>
              <a:rPr lang="en-US" dirty="0"/>
              <a:t>Second level</a:t>
            </a:r>
          </a:p>
          <a:p>
            <a:pPr marL="1263650" lvl="2" indent="-349250">
              <a:buFont typeface="Wingdings" panose="05000000000000000000" pitchFamily="2" charset="2"/>
              <a:buChar char="§"/>
            </a:pPr>
            <a:r>
              <a:rPr lang="en-US" dirty="0"/>
              <a:t>Third level</a:t>
            </a:r>
          </a:p>
          <a:p>
            <a:pPr marL="1720850" lvl="3" indent="-349250">
              <a:buFont typeface="Courier New" panose="02070309020205020404" pitchFamily="49" charset="0"/>
              <a:buChar char="o"/>
            </a:pPr>
            <a:r>
              <a:rPr lang="en-US" dirty="0"/>
              <a:t>Fourth level</a:t>
            </a:r>
          </a:p>
          <a:p>
            <a:pPr marL="2178050" lvl="4" indent="-349250">
              <a:buFont typeface="Wingdings" panose="05000000000000000000" pitchFamily="2" charset="2"/>
              <a:buChar char="Ø"/>
            </a:pPr>
            <a:r>
              <a:rPr lang="en-US" dirty="0"/>
              <a:t>Fifth level</a:t>
            </a:r>
          </a:p>
        </p:txBody>
      </p:sp>
      <p:sp>
        <p:nvSpPr>
          <p:cNvPr id="10" name="Slide Number Placeholder 5"/>
          <p:cNvSpPr txBox="1">
            <a:spLocks/>
          </p:cNvSpPr>
          <p:nvPr userDrawn="1"/>
        </p:nvSpPr>
        <p:spPr>
          <a:xfrm>
            <a:off x="8229600" y="6400800"/>
            <a:ext cx="914400" cy="457200"/>
          </a:xfrm>
          <a:prstGeom prst="rect">
            <a:avLst/>
          </a:prstGeom>
        </p:spPr>
        <p:txBody>
          <a:bodyPr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defRPr/>
            </a:pPr>
            <a:r>
              <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19-</a:t>
            </a:r>
            <a:fld id="{6F94BB01-2447-4377-8194-F82F4D072C18}" type="slidenum">
              <a:rPr lang="en-US" sz="1200" smtClean="0">
                <a:solidFill>
                  <a:prstClr val="black"/>
                </a:solidFill>
                <a:latin typeface="Verdana" panose="020B0604030504040204" pitchFamily="34" charset="0"/>
                <a:ea typeface="Verdana" panose="020B0604030504040204" pitchFamily="34" charset="0"/>
                <a:cs typeface="Verdana" panose="020B0604030504040204" pitchFamily="34" charset="0"/>
              </a:rPr>
              <a:pPr algn="ctr">
                <a:defRPr/>
              </a:pPr>
              <a:t>‹#›</a:t>
            </a:fld>
            <a:endPar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11" name="Text Placeholder 3"/>
          <p:cNvSpPr txBox="1">
            <a:spLocks/>
          </p:cNvSpPr>
          <p:nvPr userDrawn="1"/>
        </p:nvSpPr>
        <p:spPr>
          <a:xfrm>
            <a:off x="863600" y="6400800"/>
            <a:ext cx="7404100" cy="4572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dirty="0">
                <a:solidFill>
                  <a:prstClr val="black"/>
                </a:solidFill>
              </a:rPr>
              <a:t>© McGraw-Hill Education.</a:t>
            </a:r>
          </a:p>
        </p:txBody>
      </p:sp>
      <p:sp>
        <p:nvSpPr>
          <p:cNvPr id="13" name="Content Placeholder 12"/>
          <p:cNvSpPr>
            <a:spLocks noGrp="1"/>
          </p:cNvSpPr>
          <p:nvPr>
            <p:ph sz="quarter" idx="12"/>
          </p:nvPr>
        </p:nvSpPr>
        <p:spPr>
          <a:xfrm>
            <a:off x="863600" y="4648200"/>
            <a:ext cx="7404100" cy="838200"/>
          </a:xfrm>
        </p:spPr>
        <p:txBody>
          <a:bodyPr vert="horz" lIns="91440" tIns="45720" rIns="91440" bIns="45720" rtlCol="0">
            <a:noAutofit/>
          </a:bodyPr>
          <a:lstStyle>
            <a:lvl1pPr>
              <a:defRPr lang="en-US" sz="2600" smtClean="0">
                <a:latin typeface="Verdana" panose="020B0604030504040204" pitchFamily="34" charset="0"/>
                <a:ea typeface="Verdana" panose="020B0604030504040204" pitchFamily="34" charset="0"/>
                <a:cs typeface="Verdana" panose="020B0604030504040204" pitchFamily="34" charset="0"/>
              </a:defRPr>
            </a:lvl1pPr>
            <a:lvl2pPr>
              <a:defRPr lang="en-US" sz="2400" smtClean="0">
                <a:latin typeface="Verdana" panose="020B0604030504040204" pitchFamily="34" charset="0"/>
                <a:ea typeface="Verdana" panose="020B0604030504040204" pitchFamily="34" charset="0"/>
                <a:cs typeface="Verdana" panose="020B0604030504040204" pitchFamily="34" charset="0"/>
              </a:defRPr>
            </a:lvl2pPr>
            <a:lvl3pPr>
              <a:defRPr lang="en-US" sz="2200" smtClean="0">
                <a:latin typeface="Verdana" panose="020B0604030504040204" pitchFamily="34" charset="0"/>
                <a:ea typeface="Verdana" panose="020B0604030504040204" pitchFamily="34" charset="0"/>
                <a:cs typeface="Verdana" panose="020B0604030504040204" pitchFamily="34" charset="0"/>
              </a:defRPr>
            </a:lvl3pPr>
            <a:lvl4pPr>
              <a:defRPr lang="en-US" smtClean="0">
                <a:latin typeface="Verdana" panose="020B0604030504040204" pitchFamily="34" charset="0"/>
                <a:ea typeface="Verdana" panose="020B0604030504040204" pitchFamily="34" charset="0"/>
                <a:cs typeface="Verdana" panose="020B0604030504040204" pitchFamily="34" charset="0"/>
              </a:defRPr>
            </a:lvl4pPr>
            <a:lvl5pPr>
              <a:defRPr lang="en-US" sz="180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marL="806450" lvl="1" indent="-349250"/>
            <a:r>
              <a:rPr lang="en-US" dirty="0"/>
              <a:t>Second level</a:t>
            </a:r>
          </a:p>
          <a:p>
            <a:pPr marL="1263650" lvl="2" indent="-349250">
              <a:buFont typeface="Wingdings" panose="05000000000000000000" pitchFamily="2" charset="2"/>
              <a:buChar char="§"/>
            </a:pPr>
            <a:r>
              <a:rPr lang="en-US" dirty="0"/>
              <a:t>Third level</a:t>
            </a:r>
          </a:p>
          <a:p>
            <a:pPr marL="1720850" lvl="3" indent="-349250">
              <a:buFont typeface="Courier New" panose="02070309020205020404" pitchFamily="49" charset="0"/>
              <a:buChar char="o"/>
            </a:pPr>
            <a:r>
              <a:rPr lang="en-US" dirty="0"/>
              <a:t>Fourth level</a:t>
            </a:r>
          </a:p>
          <a:p>
            <a:pPr marL="2178050" lvl="4" indent="-349250">
              <a:buFont typeface="Wingdings" panose="05000000000000000000" pitchFamily="2" charset="2"/>
              <a:buChar char="Ø"/>
            </a:pPr>
            <a:r>
              <a:rPr lang="en-US" dirty="0"/>
              <a:t>Fifth level</a:t>
            </a:r>
          </a:p>
        </p:txBody>
      </p:sp>
      <p:sp>
        <p:nvSpPr>
          <p:cNvPr id="12" name="Rectangle 3"/>
          <p:cNvSpPr>
            <a:spLocks noChangeArrowheads="1"/>
          </p:cNvSpPr>
          <p:nvPr userDrawn="1"/>
        </p:nvSpPr>
        <p:spPr bwMode="auto">
          <a:xfrm>
            <a:off x="533400" y="5917168"/>
            <a:ext cx="8610600" cy="407432"/>
          </a:xfrm>
          <a:prstGeom prst="rect">
            <a:avLst/>
          </a:prstGeom>
          <a:solidFill>
            <a:srgbClr val="911E3C"/>
          </a:solidFill>
          <a:ln w="9525">
            <a:solidFill>
              <a:schemeClr val="accent2">
                <a:lumMod val="50000"/>
              </a:schemeClr>
            </a:solidFill>
            <a:miter lim="800000"/>
            <a:headEnd/>
            <a:tailEnd/>
          </a:ln>
          <a:effectLst/>
        </p:spPr>
        <p:txBody>
          <a:bodyPr wrap="none" anchor="ctr"/>
          <a:lstStyle/>
          <a:p>
            <a:endParaRPr lang="en-US" dirty="0">
              <a:solidFill>
                <a:schemeClr val="tx2">
                  <a:lumMod val="20000"/>
                  <a:lumOff val="80000"/>
                </a:schemeClr>
              </a:solidFill>
            </a:endParaRPr>
          </a:p>
        </p:txBody>
      </p:sp>
      <p:sp>
        <p:nvSpPr>
          <p:cNvPr id="14" name="Text Placeholder 3"/>
          <p:cNvSpPr txBox="1">
            <a:spLocks/>
          </p:cNvSpPr>
          <p:nvPr userDrawn="1"/>
        </p:nvSpPr>
        <p:spPr>
          <a:xfrm>
            <a:off x="4094923" y="5943600"/>
            <a:ext cx="5049078" cy="3810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ct val="50000"/>
              </a:spcBef>
            </a:pPr>
            <a:r>
              <a:rPr lang="en-US" sz="1600" b="1" dirty="0">
                <a:solidFill>
                  <a:schemeClr val="bg1"/>
                </a:solidFill>
                <a:latin typeface="Verdana" panose="020B0604030504040204" pitchFamily="34" charset="0"/>
                <a:ea typeface="Verdana" panose="020B0604030504040204" pitchFamily="34" charset="0"/>
                <a:cs typeface="Verdana" panose="020B0604030504040204" pitchFamily="34" charset="0"/>
              </a:rPr>
              <a:t>INVESTMENTS | BODIE, KANE, MARCUS</a:t>
            </a:r>
          </a:p>
        </p:txBody>
      </p:sp>
    </p:spTree>
    <p:extLst>
      <p:ext uri="{BB962C8B-B14F-4D97-AF65-F5344CB8AC3E}">
        <p14:creationId xmlns:p14="http://schemas.microsoft.com/office/powerpoint/2010/main" val="4203928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igure + Caption">
    <p:spTree>
      <p:nvGrpSpPr>
        <p:cNvPr id="1" name=""/>
        <p:cNvGrpSpPr/>
        <p:nvPr/>
      </p:nvGrpSpPr>
      <p:grpSpPr>
        <a:xfrm>
          <a:off x="0" y="0"/>
          <a:ext cx="0" cy="0"/>
          <a:chOff x="0" y="0"/>
          <a:chExt cx="0" cy="0"/>
        </a:xfrm>
      </p:grpSpPr>
      <p:sp>
        <p:nvSpPr>
          <p:cNvPr id="7" name="Content Placeholder 6"/>
          <p:cNvSpPr>
            <a:spLocks noGrp="1"/>
          </p:cNvSpPr>
          <p:nvPr>
            <p:ph sz="quarter" idx="10"/>
          </p:nvPr>
        </p:nvSpPr>
        <p:spPr>
          <a:xfrm>
            <a:off x="914400" y="1524000"/>
            <a:ext cx="7315200" cy="1143000"/>
          </a:xfrm>
        </p:spPr>
        <p:txBody>
          <a:bodyPr>
            <a:noAutofit/>
          </a:bodyPr>
          <a:lstStyle>
            <a:lvl1pPr>
              <a:defRPr sz="2600">
                <a:latin typeface="Verdana" panose="020B0604030504040204" pitchFamily="34" charset="0"/>
                <a:ea typeface="Verdana" panose="020B0604030504040204" pitchFamily="34" charset="0"/>
                <a:cs typeface="Verdana" panose="020B0604030504040204" pitchFamily="34" charset="0"/>
              </a:defRPr>
            </a:lvl1pPr>
            <a:lvl2pPr marL="806450" indent="-349250">
              <a:defRPr sz="2400">
                <a:latin typeface="Verdana" panose="020B0604030504040204" pitchFamily="34" charset="0"/>
                <a:ea typeface="Verdana" panose="020B0604030504040204" pitchFamily="34" charset="0"/>
                <a:cs typeface="Verdana" panose="020B0604030504040204" pitchFamily="34" charset="0"/>
              </a:defRPr>
            </a:lvl2pPr>
            <a:lvl3pPr marL="1263650" indent="-349250">
              <a:buFont typeface="Wingdings" panose="05000000000000000000" pitchFamily="2" charset="2"/>
              <a:buChar char="§"/>
              <a:defRPr sz="2200">
                <a:latin typeface="Verdana" panose="020B0604030504040204" pitchFamily="34" charset="0"/>
                <a:ea typeface="Verdana" panose="020B0604030504040204" pitchFamily="34" charset="0"/>
                <a:cs typeface="Verdana" panose="020B0604030504040204" pitchFamily="34" charset="0"/>
              </a:defRPr>
            </a:lvl3pPr>
            <a:lvl4pPr marL="1720850" indent="-349250">
              <a:buFont typeface="Courier New" panose="02070309020205020404" pitchFamily="49" charset="0"/>
              <a:buChar char="o"/>
              <a:defRPr sz="2000">
                <a:latin typeface="Verdana" panose="020B0604030504040204" pitchFamily="34" charset="0"/>
                <a:ea typeface="Verdana" panose="020B0604030504040204" pitchFamily="34" charset="0"/>
                <a:cs typeface="Verdana" panose="020B0604030504040204" pitchFamily="34" charset="0"/>
              </a:defRPr>
            </a:lvl4pPr>
            <a:lvl5pPr marL="2178050" indent="-349250">
              <a:buFont typeface="Wingdings" panose="05000000000000000000" pitchFamily="2" charset="2"/>
              <a:buChar char="Ø"/>
              <a:defRPr sz="180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p:cNvSpPr txBox="1">
            <a:spLocks/>
          </p:cNvSpPr>
          <p:nvPr userDrawn="1"/>
        </p:nvSpPr>
        <p:spPr>
          <a:xfrm>
            <a:off x="8229600" y="6400800"/>
            <a:ext cx="914400" cy="457200"/>
          </a:xfrm>
          <a:prstGeom prst="rect">
            <a:avLst/>
          </a:prstGeom>
        </p:spPr>
        <p:txBody>
          <a:bodyPr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defRPr/>
            </a:pPr>
            <a:r>
              <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19-</a:t>
            </a:r>
            <a:fld id="{6F94BB01-2447-4377-8194-F82F4D072C18}" type="slidenum">
              <a:rPr lang="en-US" sz="1200" smtClean="0">
                <a:solidFill>
                  <a:prstClr val="black"/>
                </a:solidFill>
                <a:latin typeface="Verdana" panose="020B0604030504040204" pitchFamily="34" charset="0"/>
                <a:ea typeface="Verdana" panose="020B0604030504040204" pitchFamily="34" charset="0"/>
                <a:cs typeface="Verdana" panose="020B0604030504040204" pitchFamily="34" charset="0"/>
              </a:rPr>
              <a:pPr algn="ctr">
                <a:defRPr/>
              </a:pPr>
              <a:t>‹#›</a:t>
            </a:fld>
            <a:endPar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11" name="Text Placeholder 3"/>
          <p:cNvSpPr txBox="1">
            <a:spLocks/>
          </p:cNvSpPr>
          <p:nvPr userDrawn="1"/>
        </p:nvSpPr>
        <p:spPr>
          <a:xfrm>
            <a:off x="863600" y="6400800"/>
            <a:ext cx="7404100" cy="4572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dirty="0">
                <a:solidFill>
                  <a:prstClr val="black"/>
                </a:solidFill>
              </a:rPr>
              <a:t>© McGraw-Hill Education.</a:t>
            </a:r>
          </a:p>
        </p:txBody>
      </p:sp>
      <p:sp>
        <p:nvSpPr>
          <p:cNvPr id="9" name="Title 1"/>
          <p:cNvSpPr>
            <a:spLocks noGrp="1"/>
          </p:cNvSpPr>
          <p:nvPr>
            <p:ph type="title"/>
          </p:nvPr>
        </p:nvSpPr>
        <p:spPr>
          <a:xfrm>
            <a:off x="155864" y="152400"/>
            <a:ext cx="8759536" cy="1143000"/>
          </a:xfrm>
        </p:spPr>
        <p:txBody>
          <a:bodyPr>
            <a:normAutofit/>
          </a:bodyPr>
          <a:lstStyle>
            <a:lvl1pPr>
              <a:defRPr sz="360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13" name="Content Placeholder 12"/>
          <p:cNvSpPr>
            <a:spLocks noGrp="1"/>
          </p:cNvSpPr>
          <p:nvPr>
            <p:ph sz="quarter" idx="12"/>
          </p:nvPr>
        </p:nvSpPr>
        <p:spPr>
          <a:xfrm>
            <a:off x="863600" y="4648200"/>
            <a:ext cx="7404100" cy="990600"/>
          </a:xfrm>
        </p:spPr>
        <p:txBody>
          <a:bodyPr vert="horz" lIns="91440" tIns="45720" rIns="91440" bIns="45720" rtlCol="0">
            <a:noAutofit/>
          </a:bodyPr>
          <a:lstStyle>
            <a:lvl1pPr>
              <a:defRPr lang="en-US" sz="2600" smtClean="0">
                <a:latin typeface="Verdana" panose="020B0604030504040204" pitchFamily="34" charset="0"/>
                <a:ea typeface="Verdana" panose="020B0604030504040204" pitchFamily="34" charset="0"/>
                <a:cs typeface="Verdana" panose="020B0604030504040204" pitchFamily="34" charset="0"/>
              </a:defRPr>
            </a:lvl1pPr>
            <a:lvl2pPr>
              <a:defRPr lang="en-US" sz="2400" smtClean="0">
                <a:latin typeface="Verdana" panose="020B0604030504040204" pitchFamily="34" charset="0"/>
                <a:ea typeface="Verdana" panose="020B0604030504040204" pitchFamily="34" charset="0"/>
                <a:cs typeface="Verdana" panose="020B0604030504040204" pitchFamily="34" charset="0"/>
              </a:defRPr>
            </a:lvl2pPr>
            <a:lvl3pPr>
              <a:defRPr lang="en-US" sz="2200" smtClean="0">
                <a:latin typeface="Verdana" panose="020B0604030504040204" pitchFamily="34" charset="0"/>
                <a:ea typeface="Verdana" panose="020B0604030504040204" pitchFamily="34" charset="0"/>
                <a:cs typeface="Verdana" panose="020B0604030504040204" pitchFamily="34" charset="0"/>
              </a:defRPr>
            </a:lvl3pPr>
            <a:lvl4pPr>
              <a:defRPr lang="en-US" smtClean="0">
                <a:latin typeface="Verdana" panose="020B0604030504040204" pitchFamily="34" charset="0"/>
                <a:ea typeface="Verdana" panose="020B0604030504040204" pitchFamily="34" charset="0"/>
                <a:cs typeface="Verdana" panose="020B0604030504040204" pitchFamily="34" charset="0"/>
              </a:defRPr>
            </a:lvl4pPr>
            <a:lvl5pPr>
              <a:defRPr lang="en-US" sz="180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marL="806450" lvl="1" indent="-349250"/>
            <a:r>
              <a:rPr lang="en-US" dirty="0"/>
              <a:t>Second level</a:t>
            </a:r>
          </a:p>
          <a:p>
            <a:pPr marL="1263650" lvl="2" indent="-349250">
              <a:buFont typeface="Wingdings" panose="05000000000000000000" pitchFamily="2" charset="2"/>
              <a:buChar char="§"/>
            </a:pPr>
            <a:r>
              <a:rPr lang="en-US" dirty="0"/>
              <a:t>Third level</a:t>
            </a:r>
          </a:p>
          <a:p>
            <a:pPr marL="1720850" lvl="3" indent="-349250">
              <a:buFont typeface="Courier New" panose="02070309020205020404" pitchFamily="49" charset="0"/>
              <a:buChar char="o"/>
            </a:pPr>
            <a:r>
              <a:rPr lang="en-US" dirty="0"/>
              <a:t>Fourth level</a:t>
            </a:r>
          </a:p>
          <a:p>
            <a:pPr marL="2178050" lvl="4" indent="-349250">
              <a:buFont typeface="Wingdings" panose="05000000000000000000" pitchFamily="2" charset="2"/>
              <a:buChar char="Ø"/>
            </a:pPr>
            <a:r>
              <a:rPr lang="en-US" dirty="0"/>
              <a:t>Fifth level</a:t>
            </a:r>
          </a:p>
        </p:txBody>
      </p:sp>
      <p:sp>
        <p:nvSpPr>
          <p:cNvPr id="14" name="Picture Placeholder 7"/>
          <p:cNvSpPr>
            <a:spLocks noGrp="1"/>
          </p:cNvSpPr>
          <p:nvPr>
            <p:ph type="pic" sz="quarter" idx="13"/>
          </p:nvPr>
        </p:nvSpPr>
        <p:spPr>
          <a:xfrm>
            <a:off x="863600" y="2971800"/>
            <a:ext cx="2413000" cy="1371600"/>
          </a:xfrm>
        </p:spPr>
        <p:txBody>
          <a:bodyPr/>
          <a:lstStyle/>
          <a:p>
            <a:endParaRPr lang="en-US"/>
          </a:p>
        </p:txBody>
      </p:sp>
      <p:sp>
        <p:nvSpPr>
          <p:cNvPr id="15" name="Picture Placeholder 13"/>
          <p:cNvSpPr>
            <a:spLocks noGrp="1"/>
          </p:cNvSpPr>
          <p:nvPr>
            <p:ph type="pic" sz="quarter" idx="14"/>
          </p:nvPr>
        </p:nvSpPr>
        <p:spPr>
          <a:xfrm>
            <a:off x="5562600" y="2971800"/>
            <a:ext cx="2438400" cy="1371600"/>
          </a:xfrm>
        </p:spPr>
        <p:txBody>
          <a:bodyPr/>
          <a:lstStyle/>
          <a:p>
            <a:endParaRPr lang="en-US"/>
          </a:p>
        </p:txBody>
      </p:sp>
      <p:sp>
        <p:nvSpPr>
          <p:cNvPr id="12" name="Rectangle 3"/>
          <p:cNvSpPr>
            <a:spLocks noChangeArrowheads="1"/>
          </p:cNvSpPr>
          <p:nvPr userDrawn="1"/>
        </p:nvSpPr>
        <p:spPr bwMode="auto">
          <a:xfrm>
            <a:off x="533400" y="5917168"/>
            <a:ext cx="8610600" cy="407432"/>
          </a:xfrm>
          <a:prstGeom prst="rect">
            <a:avLst/>
          </a:prstGeom>
          <a:solidFill>
            <a:srgbClr val="911E3C"/>
          </a:solidFill>
          <a:ln w="9525">
            <a:solidFill>
              <a:schemeClr val="accent2">
                <a:lumMod val="50000"/>
              </a:schemeClr>
            </a:solidFill>
            <a:miter lim="800000"/>
            <a:headEnd/>
            <a:tailEnd/>
          </a:ln>
          <a:effectLst/>
        </p:spPr>
        <p:txBody>
          <a:bodyPr wrap="none" anchor="ctr"/>
          <a:lstStyle/>
          <a:p>
            <a:endParaRPr lang="en-US" dirty="0">
              <a:solidFill>
                <a:schemeClr val="tx2">
                  <a:lumMod val="20000"/>
                  <a:lumOff val="80000"/>
                </a:schemeClr>
              </a:solidFill>
            </a:endParaRPr>
          </a:p>
        </p:txBody>
      </p:sp>
      <p:sp>
        <p:nvSpPr>
          <p:cNvPr id="16" name="Text Placeholder 3"/>
          <p:cNvSpPr txBox="1">
            <a:spLocks/>
          </p:cNvSpPr>
          <p:nvPr userDrawn="1"/>
        </p:nvSpPr>
        <p:spPr>
          <a:xfrm>
            <a:off x="4095575" y="5943600"/>
            <a:ext cx="5048425" cy="3810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ct val="50000"/>
              </a:spcBef>
            </a:pPr>
            <a:r>
              <a:rPr lang="en-US" sz="1600" b="1" dirty="0">
                <a:solidFill>
                  <a:schemeClr val="bg1"/>
                </a:solidFill>
                <a:latin typeface="Verdana" panose="020B0604030504040204" pitchFamily="34" charset="0"/>
                <a:ea typeface="Verdana" panose="020B0604030504040204" pitchFamily="34" charset="0"/>
                <a:cs typeface="Verdana" panose="020B0604030504040204" pitchFamily="34" charset="0"/>
              </a:rPr>
              <a:t>INVESTMENTS | BODIE, KANE, MARCUS</a:t>
            </a:r>
          </a:p>
        </p:txBody>
      </p:sp>
    </p:spTree>
    <p:extLst>
      <p:ext uri="{BB962C8B-B14F-4D97-AF65-F5344CB8AC3E}">
        <p14:creationId xmlns:p14="http://schemas.microsoft.com/office/powerpoint/2010/main" val="2269403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1219199"/>
            <a:ext cx="9144000" cy="1524000"/>
          </a:xfrm>
          <a:prstGeom prst="rect">
            <a:avLst/>
          </a:prstGeom>
          <a:solidFill>
            <a:schemeClr val="tx2">
              <a:lumMod val="75000"/>
            </a:schemeClr>
          </a:solidFill>
          <a:ln w="9525">
            <a:solidFill>
              <a:schemeClr val="tx2"/>
            </a:solidFill>
            <a:miter lim="800000"/>
            <a:headEnd/>
            <a:tailEnd/>
          </a:ln>
          <a:effectLst/>
        </p:spPr>
        <p:txBody>
          <a:bodyPr wrap="none" anchor="ctr"/>
          <a:lstStyle/>
          <a:p>
            <a:endParaRPr lang="en-US" dirty="0"/>
          </a:p>
        </p:txBody>
      </p:sp>
      <p:sp>
        <p:nvSpPr>
          <p:cNvPr id="5" name="Rectangle 3"/>
          <p:cNvSpPr>
            <a:spLocks noChangeArrowheads="1"/>
          </p:cNvSpPr>
          <p:nvPr userDrawn="1"/>
        </p:nvSpPr>
        <p:spPr bwMode="auto">
          <a:xfrm>
            <a:off x="533400" y="5917168"/>
            <a:ext cx="8610600" cy="407432"/>
          </a:xfrm>
          <a:prstGeom prst="rect">
            <a:avLst/>
          </a:prstGeom>
          <a:solidFill>
            <a:srgbClr val="911E3C"/>
          </a:solidFill>
          <a:ln w="9525">
            <a:solidFill>
              <a:schemeClr val="accent2">
                <a:lumMod val="50000"/>
              </a:schemeClr>
            </a:solidFill>
            <a:miter lim="800000"/>
            <a:headEnd/>
            <a:tailEnd/>
          </a:ln>
          <a:effectLst/>
        </p:spPr>
        <p:txBody>
          <a:bodyPr wrap="none" anchor="ctr"/>
          <a:lstStyle/>
          <a:p>
            <a:endParaRPr lang="en-US" dirty="0">
              <a:solidFill>
                <a:schemeClr val="tx2">
                  <a:lumMod val="20000"/>
                  <a:lumOff val="80000"/>
                </a:schemeClr>
              </a:solidFill>
            </a:endParaRPr>
          </a:p>
        </p:txBody>
      </p:sp>
      <p:sp>
        <p:nvSpPr>
          <p:cNvPr id="2" name="Title 1"/>
          <p:cNvSpPr>
            <a:spLocks noGrp="1"/>
          </p:cNvSpPr>
          <p:nvPr>
            <p:ph type="ctrTitle"/>
          </p:nvPr>
        </p:nvSpPr>
        <p:spPr>
          <a:xfrm>
            <a:off x="914400" y="1447800"/>
            <a:ext cx="7315200" cy="990600"/>
          </a:xfrm>
        </p:spPr>
        <p:txBody>
          <a:bodyPr>
            <a:noAutofit/>
          </a:bodyPr>
          <a:lstStyle>
            <a:lvl1pPr>
              <a:defRPr sz="4400" b="1">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914400" y="3124200"/>
            <a:ext cx="7315200" cy="1905000"/>
          </a:xfrm>
        </p:spPr>
        <p:txBody>
          <a:bodyPr anchor="ctr"/>
          <a:lstStyle>
            <a:lvl1pPr marL="0" indent="0" algn="ctr">
              <a:buNone/>
              <a:defRPr sz="4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Text Placeholder 5"/>
          <p:cNvSpPr>
            <a:spLocks noGrp="1"/>
          </p:cNvSpPr>
          <p:nvPr>
            <p:ph type="body" sz="quarter" idx="12"/>
          </p:nvPr>
        </p:nvSpPr>
        <p:spPr>
          <a:xfrm>
            <a:off x="4114800" y="5916613"/>
            <a:ext cx="5029200" cy="4079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6"/>
          <p:cNvSpPr>
            <a:spLocks noGrp="1"/>
          </p:cNvSpPr>
          <p:nvPr>
            <p:ph type="body" sz="quarter" idx="11"/>
          </p:nvPr>
        </p:nvSpPr>
        <p:spPr>
          <a:xfrm>
            <a:off x="0" y="6629400"/>
            <a:ext cx="9144000" cy="22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20157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_Slide">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2971800"/>
            <a:ext cx="7315200" cy="990600"/>
          </a:xfrm>
        </p:spPr>
        <p:txBody>
          <a:bodyPr>
            <a:normAutofit/>
          </a:bodyPr>
          <a:lstStyle>
            <a:lvl1pPr>
              <a:defRPr sz="4000" b="0"/>
            </a:lvl1pPr>
          </a:lstStyle>
          <a:p>
            <a:r>
              <a:rPr lang="en-US" dirty="0"/>
              <a:t>Click to edit Master title style</a:t>
            </a:r>
          </a:p>
        </p:txBody>
      </p:sp>
      <p:sp>
        <p:nvSpPr>
          <p:cNvPr id="6" name="Text Placeholder 3"/>
          <p:cNvSpPr txBox="1">
            <a:spLocks/>
          </p:cNvSpPr>
          <p:nvPr userDrawn="1"/>
        </p:nvSpPr>
        <p:spPr>
          <a:xfrm>
            <a:off x="0" y="6400800"/>
            <a:ext cx="8280400" cy="4572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dirty="0">
                <a:solidFill>
                  <a:prstClr val="black"/>
                </a:solidFill>
              </a:rPr>
              <a:t>© McGraw-Hill Education. All rights reserved. Authorized only for instructor use in the classroom. No reproduction or further distribution permitted without the prior written consent of McGraw-Hill Education.</a:t>
            </a:r>
          </a:p>
        </p:txBody>
      </p:sp>
      <p:sp>
        <p:nvSpPr>
          <p:cNvPr id="4" name="Slide Number Placeholder 5"/>
          <p:cNvSpPr txBox="1">
            <a:spLocks/>
          </p:cNvSpPr>
          <p:nvPr userDrawn="1"/>
        </p:nvSpPr>
        <p:spPr>
          <a:xfrm>
            <a:off x="8229600" y="6400800"/>
            <a:ext cx="914400" cy="457200"/>
          </a:xfrm>
          <a:prstGeom prst="rect">
            <a:avLst/>
          </a:prstGeom>
        </p:spPr>
        <p:txBody>
          <a:bodyPr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defRPr/>
            </a:pPr>
            <a:r>
              <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19-</a:t>
            </a:r>
            <a:fld id="{6F94BB01-2447-4377-8194-F82F4D072C18}" type="slidenum">
              <a:rPr lang="en-US" sz="1200" smtClean="0">
                <a:solidFill>
                  <a:prstClr val="black"/>
                </a:solidFill>
                <a:latin typeface="Verdana" panose="020B0604030504040204" pitchFamily="34" charset="0"/>
                <a:ea typeface="Verdana" panose="020B0604030504040204" pitchFamily="34" charset="0"/>
                <a:cs typeface="Verdana" panose="020B0604030504040204" pitchFamily="34" charset="0"/>
              </a:rPr>
              <a:pPr algn="ctr">
                <a:defRPr/>
              </a:pPr>
              <a:t>‹#›</a:t>
            </a:fld>
            <a:endPar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5" name="Rectangle 3"/>
          <p:cNvSpPr>
            <a:spLocks noChangeArrowheads="1"/>
          </p:cNvSpPr>
          <p:nvPr userDrawn="1"/>
        </p:nvSpPr>
        <p:spPr bwMode="auto">
          <a:xfrm>
            <a:off x="533400" y="5917168"/>
            <a:ext cx="8610600" cy="407432"/>
          </a:xfrm>
          <a:prstGeom prst="rect">
            <a:avLst/>
          </a:prstGeom>
          <a:solidFill>
            <a:srgbClr val="911E3C"/>
          </a:solidFill>
          <a:ln w="9525">
            <a:solidFill>
              <a:schemeClr val="accent2">
                <a:lumMod val="50000"/>
              </a:schemeClr>
            </a:solidFill>
            <a:miter lim="800000"/>
            <a:headEnd/>
            <a:tailEnd/>
          </a:ln>
          <a:effectLst/>
        </p:spPr>
        <p:txBody>
          <a:bodyPr wrap="none" anchor="ctr"/>
          <a:lstStyle/>
          <a:p>
            <a:endParaRPr lang="en-US" dirty="0">
              <a:solidFill>
                <a:schemeClr val="tx2">
                  <a:lumMod val="20000"/>
                  <a:lumOff val="80000"/>
                </a:schemeClr>
              </a:solidFill>
            </a:endParaRPr>
          </a:p>
        </p:txBody>
      </p:sp>
      <p:sp>
        <p:nvSpPr>
          <p:cNvPr id="7" name="Text Placeholder 3"/>
          <p:cNvSpPr txBox="1">
            <a:spLocks/>
          </p:cNvSpPr>
          <p:nvPr userDrawn="1"/>
        </p:nvSpPr>
        <p:spPr>
          <a:xfrm>
            <a:off x="4095575" y="5943600"/>
            <a:ext cx="5048425" cy="3810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ct val="50000"/>
              </a:spcBef>
            </a:pPr>
            <a:r>
              <a:rPr lang="en-US" sz="1600" b="1" dirty="0">
                <a:solidFill>
                  <a:schemeClr val="bg1"/>
                </a:solidFill>
                <a:latin typeface="Verdana" panose="020B0604030504040204" pitchFamily="34" charset="0"/>
                <a:ea typeface="Verdana" panose="020B0604030504040204" pitchFamily="34" charset="0"/>
                <a:cs typeface="Verdana" panose="020B0604030504040204" pitchFamily="34" charset="0"/>
              </a:rPr>
              <a:t>INVESTMENTS | BODIE, KANE, MARCUS</a:t>
            </a:r>
          </a:p>
        </p:txBody>
      </p:sp>
    </p:spTree>
    <p:extLst>
      <p:ext uri="{BB962C8B-B14F-4D97-AF65-F5344CB8AC3E}">
        <p14:creationId xmlns:p14="http://schemas.microsoft.com/office/powerpoint/2010/main" val="25596082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Autofit/>
          </a:bodyPr>
          <a:lstStyle/>
          <a:p>
            <a:pPr lvl="0"/>
            <a:r>
              <a:rPr lang="en-US" dirty="0"/>
              <a:t>Click to edit Master text styles</a:t>
            </a:r>
          </a:p>
          <a:p>
            <a:pPr marL="806450" lvl="1" indent="-349250"/>
            <a:r>
              <a:rPr lang="en-US" dirty="0"/>
              <a:t>Second level</a:t>
            </a:r>
          </a:p>
          <a:p>
            <a:pPr marL="1263650" lvl="2" indent="-349250">
              <a:buFont typeface="Wingdings" panose="05000000000000000000" pitchFamily="2" charset="2"/>
              <a:buChar char="§"/>
            </a:pPr>
            <a:r>
              <a:rPr lang="en-US" dirty="0"/>
              <a:t>Third level</a:t>
            </a:r>
          </a:p>
          <a:p>
            <a:pPr marL="1720850" lvl="3" indent="-349250">
              <a:buFont typeface="Courier New" panose="02070309020205020404" pitchFamily="49" charset="0"/>
              <a:buChar char="o"/>
            </a:pPr>
            <a:r>
              <a:rPr lang="en-US" dirty="0"/>
              <a:t>Fourth level</a:t>
            </a:r>
          </a:p>
          <a:p>
            <a:pPr marL="2178050" lvl="4" indent="-349250">
              <a:buFont typeface="Wingdings" panose="05000000000000000000" pitchFamily="2" charset="2"/>
              <a:buChar char="Ø"/>
            </a:pPr>
            <a:r>
              <a:rPr lang="en-US" dirty="0"/>
              <a:t>Fifth level</a:t>
            </a:r>
          </a:p>
        </p:txBody>
      </p:sp>
    </p:spTree>
    <p:extLst>
      <p:ext uri="{BB962C8B-B14F-4D97-AF65-F5344CB8AC3E}">
        <p14:creationId xmlns:p14="http://schemas.microsoft.com/office/powerpoint/2010/main" val="1910662630"/>
      </p:ext>
    </p:extLst>
  </p:cSld>
  <p:clrMap bg1="lt1" tx1="dk1" bg2="lt2" tx2="dk2" accent1="accent1" accent2="accent2" accent3="accent3" accent4="accent4" accent5="accent5" accent6="accent6" hlink="hlink" folHlink="folHlink"/>
  <p:sldLayoutIdLst>
    <p:sldLayoutId id="2147483650" r:id="rId1"/>
    <p:sldLayoutId id="2147483654" r:id="rId2"/>
    <p:sldLayoutId id="2147483659" r:id="rId3"/>
    <p:sldLayoutId id="2147483660" r:id="rId4"/>
  </p:sldLayoutIdLst>
  <p:txStyles>
    <p:titleStyle>
      <a:lvl1pPr algn="ctr" defTabSz="914400" rtl="0" eaLnBrk="1" latinLnBrk="0" hangingPunct="1">
        <a:spcBef>
          <a:spcPct val="0"/>
        </a:spcBef>
        <a:buNone/>
        <a:defRPr sz="36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342900" indent="-342900" algn="l" defTabSz="914400" rtl="0" eaLnBrk="1" latinLnBrk="0" hangingPunct="1">
        <a:spcBef>
          <a:spcPct val="20000"/>
        </a:spcBef>
        <a:buClr>
          <a:schemeClr val="tx1"/>
        </a:buClr>
        <a:buFont typeface="Arial" panose="020B0604020202020204" pitchFamily="34" charset="0"/>
        <a:buChar char="•"/>
        <a:defRPr lang="en-US" sz="2600" kern="1200" smtClean="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Clr>
          <a:schemeClr val="tx1"/>
        </a:buClr>
        <a:buFont typeface="Arial" panose="020B0604020202020204" pitchFamily="34" charset="0"/>
        <a:buChar char="–"/>
        <a:defRPr lang="en-US" sz="2400" kern="1200"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spcBef>
          <a:spcPct val="20000"/>
        </a:spcBef>
        <a:buClr>
          <a:schemeClr val="tx1"/>
        </a:buClr>
        <a:buFont typeface="Arial" panose="020B0604020202020204" pitchFamily="34" charset="0"/>
        <a:buChar char="•"/>
        <a:defRPr lang="en-US" sz="2200" kern="1200" smtClean="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spcBef>
          <a:spcPct val="20000"/>
        </a:spcBef>
        <a:buClr>
          <a:schemeClr val="tx1"/>
        </a:buClr>
        <a:buFont typeface="Arial" panose="020B0604020202020204" pitchFamily="34" charset="0"/>
        <a:buChar char="–"/>
        <a:defRPr lang="en-US" sz="2000" kern="1200" smtClean="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spcBef>
          <a:spcPct val="20000"/>
        </a:spcBef>
        <a:buClr>
          <a:schemeClr val="tx1"/>
        </a:buClr>
        <a:buFont typeface="Arial" panose="020B0604020202020204" pitchFamily="34" charset="0"/>
        <a:buChar char="»"/>
        <a:defRPr lang="en-US" sz="18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5.wmf"/><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6.wmf"/><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vmlDrawing" Target="../drawings/vmlDrawing4.vml"/><Relationship Id="rId5" Type="http://schemas.openxmlformats.org/officeDocument/2006/relationships/image" Target="../media/image7.wmf"/><Relationship Id="rId4" Type="http://schemas.openxmlformats.org/officeDocument/2006/relationships/oleObject" Target="../embeddings/oleObject4.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vmlDrawing" Target="../drawings/vmlDrawing5.vml"/><Relationship Id="rId5" Type="http://schemas.openxmlformats.org/officeDocument/2006/relationships/image" Target="../media/image9.wmf"/><Relationship Id="rId4" Type="http://schemas.openxmlformats.org/officeDocument/2006/relationships/oleObject" Target="../embeddings/oleObject5.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xml"/><Relationship Id="rId1" Type="http://schemas.openxmlformats.org/officeDocument/2006/relationships/vmlDrawing" Target="../drawings/vmlDrawing6.vml"/><Relationship Id="rId5" Type="http://schemas.openxmlformats.org/officeDocument/2006/relationships/image" Target="../media/image10.wmf"/><Relationship Id="rId4" Type="http://schemas.openxmlformats.org/officeDocument/2006/relationships/oleObject" Target="../embeddings/oleObject6.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xml"/><Relationship Id="rId1" Type="http://schemas.openxmlformats.org/officeDocument/2006/relationships/vmlDrawing" Target="../drawings/vmlDrawing7.vml"/><Relationship Id="rId5" Type="http://schemas.openxmlformats.org/officeDocument/2006/relationships/image" Target="../media/image11.wmf"/><Relationship Id="rId4" Type="http://schemas.openxmlformats.org/officeDocument/2006/relationships/oleObject" Target="../embeddings/oleObject7.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xml"/><Relationship Id="rId1" Type="http://schemas.openxmlformats.org/officeDocument/2006/relationships/vmlDrawing" Target="../drawings/vmlDrawing8.vml"/><Relationship Id="rId5" Type="http://schemas.openxmlformats.org/officeDocument/2006/relationships/image" Target="../media/image12.wmf"/><Relationship Id="rId4" Type="http://schemas.openxmlformats.org/officeDocument/2006/relationships/oleObject" Target="../embeddings/oleObject8.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xml"/><Relationship Id="rId1" Type="http://schemas.openxmlformats.org/officeDocument/2006/relationships/vmlDrawing" Target="../drawings/vmlDrawing9.vml"/><Relationship Id="rId5" Type="http://schemas.openxmlformats.org/officeDocument/2006/relationships/image" Target="../media/image13.wmf"/><Relationship Id="rId4" Type="http://schemas.openxmlformats.org/officeDocument/2006/relationships/oleObject" Target="../embeddings/oleObject9.bin"/></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p:cNvSpPr>
            <a:spLocks noGrp="1"/>
          </p:cNvSpPr>
          <p:nvPr>
            <p:ph type="ctrTitle"/>
          </p:nvPr>
        </p:nvSpPr>
        <p:spPr/>
        <p:txBody>
          <a:bodyPr/>
          <a:lstStyle/>
          <a:p>
            <a:r>
              <a:rPr lang="en-US" sz="4000" dirty="0"/>
              <a:t>Chapter 19</a:t>
            </a:r>
          </a:p>
        </p:txBody>
      </p:sp>
      <p:sp>
        <p:nvSpPr>
          <p:cNvPr id="20" name="Subtitle 19"/>
          <p:cNvSpPr>
            <a:spLocks noGrp="1"/>
          </p:cNvSpPr>
          <p:nvPr>
            <p:ph type="subTitle" idx="1"/>
          </p:nvPr>
        </p:nvSpPr>
        <p:spPr>
          <a:xfrm>
            <a:off x="213359" y="3200400"/>
            <a:ext cx="8717281" cy="1371600"/>
          </a:xfrm>
        </p:spPr>
        <p:txBody>
          <a:bodyPr/>
          <a:lstStyle/>
          <a:p>
            <a:r>
              <a:rPr lang="en-US" sz="3600" dirty="0"/>
              <a:t>Financial Statement Analysis</a:t>
            </a:r>
          </a:p>
        </p:txBody>
      </p:sp>
      <p:sp>
        <p:nvSpPr>
          <p:cNvPr id="2" name="Text Placeholder 1"/>
          <p:cNvSpPr>
            <a:spLocks noGrp="1"/>
          </p:cNvSpPr>
          <p:nvPr>
            <p:ph type="body" sz="quarter" idx="12"/>
          </p:nvPr>
        </p:nvSpPr>
        <p:spPr>
          <a:xfrm>
            <a:off x="4267200" y="5916613"/>
            <a:ext cx="4876800" cy="407987"/>
          </a:xfrm>
        </p:spPr>
        <p:txBody>
          <a:bodyPr anchor="ctr"/>
          <a:lstStyle/>
          <a:p>
            <a:pPr marL="0" indent="0">
              <a:buNone/>
            </a:pPr>
            <a:r>
              <a:rPr lang="en-US" sz="1600" b="1" dirty="0">
                <a:solidFill>
                  <a:schemeClr val="bg1"/>
                </a:solidFill>
              </a:rPr>
              <a:t>INVESTMENTS | BODIE, KANE, MARCUS</a:t>
            </a:r>
          </a:p>
        </p:txBody>
      </p:sp>
      <p:sp>
        <p:nvSpPr>
          <p:cNvPr id="22" name="Text Placeholder 21"/>
          <p:cNvSpPr>
            <a:spLocks noGrp="1"/>
          </p:cNvSpPr>
          <p:nvPr>
            <p:ph type="body" sz="quarter" idx="11"/>
          </p:nvPr>
        </p:nvSpPr>
        <p:spPr>
          <a:xfrm>
            <a:off x="381000" y="6400800"/>
            <a:ext cx="8312727" cy="457200"/>
          </a:xfrm>
        </p:spPr>
        <p:txBody>
          <a:bodyPr anchor="ctr"/>
          <a:lstStyle/>
          <a:p>
            <a:pPr marL="0" indent="0" algn="ctr">
              <a:buNone/>
            </a:pPr>
            <a:r>
              <a:rPr lang="en-US" sz="1200" dirty="0">
                <a:solidFill>
                  <a:prstClr val="black"/>
                </a:solidFill>
              </a:rPr>
              <a:t>© 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21032986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dirty="0"/>
              <a:t>Measuring Firm Performance (3 of 4)</a:t>
            </a:r>
            <a:endParaRPr lang="en-US" dirty="0"/>
          </a:p>
        </p:txBody>
      </p:sp>
      <p:sp>
        <p:nvSpPr>
          <p:cNvPr id="4" name="Content Placeholder 3"/>
          <p:cNvSpPr>
            <a:spLocks noGrp="1"/>
          </p:cNvSpPr>
          <p:nvPr>
            <p:ph sz="quarter" idx="10"/>
          </p:nvPr>
        </p:nvSpPr>
        <p:spPr>
          <a:xfrm>
            <a:off x="457200" y="1524000"/>
            <a:ext cx="8534400" cy="4191000"/>
          </a:xfrm>
        </p:spPr>
        <p:txBody>
          <a:bodyPr/>
          <a:lstStyle/>
          <a:p>
            <a:pPr marL="0" indent="0">
              <a:buNone/>
            </a:pPr>
            <a:r>
              <a:rPr lang="en-US" sz="2400" b="1" dirty="0"/>
              <a:t>Figure 19.1 </a:t>
            </a:r>
            <a:r>
              <a:rPr lang="en-US" sz="2400" dirty="0"/>
              <a:t>Important financial questions and some ratios that help answer them </a:t>
            </a:r>
          </a:p>
          <a:p>
            <a:pPr marL="0" indent="0">
              <a:buNone/>
            </a:pPr>
            <a:r>
              <a:rPr lang="en-US" sz="2400" dirty="0"/>
              <a:t>What is the probability of investments in real assets?</a:t>
            </a:r>
            <a:endParaRPr lang="en-US" sz="2000" dirty="0"/>
          </a:p>
          <a:p>
            <a:r>
              <a:rPr lang="en-US" sz="2200" dirty="0"/>
              <a:t>Return on assets</a:t>
            </a:r>
          </a:p>
          <a:p>
            <a:r>
              <a:rPr lang="en-US" sz="2200" dirty="0"/>
              <a:t>Return on equity</a:t>
            </a:r>
          </a:p>
          <a:p>
            <a:r>
              <a:rPr lang="en-US" sz="2200" dirty="0"/>
              <a:t>Return on capital </a:t>
            </a:r>
          </a:p>
          <a:p>
            <a:r>
              <a:rPr lang="en-US" sz="2200" dirty="0"/>
              <a:t>Economic value added</a:t>
            </a:r>
          </a:p>
          <a:p>
            <a:pPr lvl="1"/>
            <a:r>
              <a:rPr lang="en-US" sz="2000" dirty="0"/>
              <a:t>Are assets used efficiently?</a:t>
            </a:r>
          </a:p>
          <a:p>
            <a:pPr lvl="2"/>
            <a:r>
              <a:rPr lang="en-US" sz="1800" dirty="0"/>
              <a:t>Turnover ratios</a:t>
            </a:r>
          </a:p>
          <a:p>
            <a:pPr lvl="1"/>
            <a:r>
              <a:rPr lang="en-US" sz="2000" dirty="0"/>
              <a:t>Profitability of sales?</a:t>
            </a:r>
          </a:p>
          <a:p>
            <a:pPr lvl="2"/>
            <a:r>
              <a:rPr lang="en-US" sz="1800" dirty="0"/>
              <a:t>Profit margins</a:t>
            </a:r>
            <a:endParaRPr lang="en-US" sz="1600" dirty="0"/>
          </a:p>
        </p:txBody>
      </p:sp>
    </p:spTree>
    <p:extLst>
      <p:ext uri="{BB962C8B-B14F-4D97-AF65-F5344CB8AC3E}">
        <p14:creationId xmlns:p14="http://schemas.microsoft.com/office/powerpoint/2010/main" val="602070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dirty="0"/>
              <a:t>Measuring Firm Performance (4 of 4)</a:t>
            </a:r>
            <a:endParaRPr lang="en-US" dirty="0"/>
          </a:p>
        </p:txBody>
      </p:sp>
      <p:sp>
        <p:nvSpPr>
          <p:cNvPr id="4" name="Content Placeholder 3"/>
          <p:cNvSpPr>
            <a:spLocks noGrp="1"/>
          </p:cNvSpPr>
          <p:nvPr>
            <p:ph sz="quarter" idx="10"/>
          </p:nvPr>
        </p:nvSpPr>
        <p:spPr>
          <a:xfrm>
            <a:off x="457200" y="1524000"/>
            <a:ext cx="8534400" cy="4191000"/>
          </a:xfrm>
        </p:spPr>
        <p:txBody>
          <a:bodyPr/>
          <a:lstStyle/>
          <a:p>
            <a:pPr marL="457200" lvl="3" indent="-457200">
              <a:buNone/>
            </a:pPr>
            <a:r>
              <a:rPr lang="en-US" sz="2400" dirty="0"/>
              <a:t>Are financing decisions prudent?</a:t>
            </a:r>
          </a:p>
          <a:p>
            <a:pPr marL="342900" lvl="3" indent="-342900">
              <a:buFont typeface="Arial" pitchFamily="34" charset="0"/>
              <a:buChar char="•"/>
            </a:pPr>
            <a:r>
              <a:rPr lang="en-US" sz="2400" dirty="0"/>
              <a:t>Is leverage excessive?</a:t>
            </a:r>
          </a:p>
          <a:p>
            <a:pPr lvl="1"/>
            <a:r>
              <a:rPr lang="en-US" sz="2200" dirty="0"/>
              <a:t>Debt ratios</a:t>
            </a:r>
          </a:p>
          <a:p>
            <a:pPr lvl="1"/>
            <a:r>
              <a:rPr lang="en-US" sz="2200" dirty="0"/>
              <a:t>Coverage ratios</a:t>
            </a:r>
          </a:p>
          <a:p>
            <a:pPr marL="342900" lvl="3" indent="-342900">
              <a:buFont typeface="Arial" pitchFamily="34" charset="0"/>
              <a:buChar char="•"/>
            </a:pPr>
            <a:r>
              <a:rPr lang="en-US" sz="2400" dirty="0"/>
              <a:t>Is there sufficient liquidity?</a:t>
            </a:r>
          </a:p>
          <a:p>
            <a:pPr lvl="1"/>
            <a:r>
              <a:rPr lang="en-US" sz="2200" dirty="0"/>
              <a:t>Current, quick, cash ratios</a:t>
            </a:r>
          </a:p>
          <a:p>
            <a:pPr lvl="1"/>
            <a:r>
              <a:rPr lang="en-US" sz="2200" dirty="0"/>
              <a:t>Net working capital </a:t>
            </a:r>
          </a:p>
        </p:txBody>
      </p:sp>
    </p:spTree>
    <p:extLst>
      <p:ext uri="{BB962C8B-B14F-4D97-AF65-F5344CB8AC3E}">
        <p14:creationId xmlns:p14="http://schemas.microsoft.com/office/powerpoint/2010/main" val="3643674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892" y="152400"/>
            <a:ext cx="8730508" cy="1143000"/>
          </a:xfrm>
        </p:spPr>
        <p:txBody>
          <a:bodyPr>
            <a:noAutofit/>
          </a:bodyPr>
          <a:lstStyle/>
          <a:p>
            <a:r>
              <a:rPr lang="en-US" altLang="en-US" dirty="0"/>
              <a:t>Financial Leverage and ROE (1 of 2)</a:t>
            </a:r>
            <a:endParaRPr lang="en-US" dirty="0"/>
          </a:p>
        </p:txBody>
      </p:sp>
      <p:sp>
        <p:nvSpPr>
          <p:cNvPr id="3" name="Content Placeholder 2"/>
          <p:cNvSpPr>
            <a:spLocks noGrp="1"/>
          </p:cNvSpPr>
          <p:nvPr>
            <p:ph sz="quarter" idx="10"/>
          </p:nvPr>
        </p:nvSpPr>
        <p:spPr>
          <a:xfrm>
            <a:off x="457200" y="1828800"/>
            <a:ext cx="8001000" cy="2209800"/>
          </a:xfrm>
        </p:spPr>
        <p:txBody>
          <a:bodyPr/>
          <a:lstStyle/>
          <a:p>
            <a:r>
              <a:rPr lang="en-US" altLang="en-US" dirty="0"/>
              <a:t>Leverage allows ROE to differ from ROA</a:t>
            </a:r>
          </a:p>
          <a:p>
            <a:r>
              <a:rPr lang="en-US" altLang="en-US" dirty="0"/>
              <a:t>Leverage makes ROE more volatile</a:t>
            </a:r>
          </a:p>
          <a:p>
            <a:pPr lvl="1"/>
            <a:r>
              <a:rPr lang="en-US" altLang="en-US" dirty="0"/>
              <a:t>t = tax rate </a:t>
            </a:r>
          </a:p>
          <a:p>
            <a:pPr lvl="1"/>
            <a:r>
              <a:rPr lang="en-US" altLang="en-US" dirty="0"/>
              <a:t>r = interest rate</a:t>
            </a:r>
          </a:p>
        </p:txBody>
      </p:sp>
      <p:graphicFrame>
        <p:nvGraphicFramePr>
          <p:cNvPr id="4" name="Object 3"/>
          <p:cNvGraphicFramePr>
            <a:graphicFrameLocks noChangeAspect="1"/>
          </p:cNvGraphicFramePr>
          <p:nvPr>
            <p:extLst>
              <p:ext uri="{D42A27DB-BD31-4B8C-83A1-F6EECF244321}">
                <p14:modId xmlns:p14="http://schemas.microsoft.com/office/powerpoint/2010/main" val="4167205948"/>
              </p:ext>
            </p:extLst>
          </p:nvPr>
        </p:nvGraphicFramePr>
        <p:xfrm>
          <a:off x="914400" y="3962400"/>
          <a:ext cx="6289675" cy="819150"/>
        </p:xfrm>
        <a:graphic>
          <a:graphicData uri="http://schemas.openxmlformats.org/presentationml/2006/ole">
            <mc:AlternateContent xmlns:mc="http://schemas.openxmlformats.org/markup-compatibility/2006">
              <mc:Choice xmlns:v="urn:schemas-microsoft-com:vml" Requires="v">
                <p:oleObj spid="_x0000_s7242" name="Equation" r:id="rId4" imgW="3708360" imgH="482400" progId="Equation.3">
                  <p:embed/>
                </p:oleObj>
              </mc:Choice>
              <mc:Fallback>
                <p:oleObj name="Equation" r:id="rId4" imgW="3708360" imgH="482400" progId="Equation.3">
                  <p:embed/>
                  <p:pic>
                    <p:nvPicPr>
                      <p:cNvPr id="0" name="Picture 2"/>
                      <p:cNvPicPr>
                        <a:picLocks noChangeAspect="1" noChangeArrowheads="1"/>
                      </p:cNvPicPr>
                      <p:nvPr/>
                    </p:nvPicPr>
                    <p:blipFill>
                      <a:blip r:embed="rId5"/>
                      <a:srcRect/>
                      <a:stretch>
                        <a:fillRect/>
                      </a:stretch>
                    </p:blipFill>
                    <p:spPr bwMode="auto">
                      <a:xfrm>
                        <a:off x="914400" y="3962400"/>
                        <a:ext cx="6289675" cy="819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657139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892" y="152400"/>
            <a:ext cx="8759536" cy="1143000"/>
          </a:xfrm>
        </p:spPr>
        <p:txBody>
          <a:bodyPr>
            <a:noAutofit/>
          </a:bodyPr>
          <a:lstStyle/>
          <a:p>
            <a:r>
              <a:rPr lang="en-US" altLang="en-US" dirty="0"/>
              <a:t>Financial Leverage and ROE (2 of 2)</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246672105"/>
              </p:ext>
            </p:extLst>
          </p:nvPr>
        </p:nvGraphicFramePr>
        <p:xfrm>
          <a:off x="542893" y="1752600"/>
          <a:ext cx="7610507" cy="991172"/>
        </p:xfrm>
        <a:graphic>
          <a:graphicData uri="http://schemas.openxmlformats.org/presentationml/2006/ole">
            <mc:AlternateContent xmlns:mc="http://schemas.openxmlformats.org/markup-compatibility/2006">
              <mc:Choice xmlns:v="urn:schemas-microsoft-com:vml" Requires="v">
                <p:oleObj spid="_x0000_s8266" name="Equation" r:id="rId4" imgW="3708360" imgH="482400" progId="Equation.3">
                  <p:embed/>
                </p:oleObj>
              </mc:Choice>
              <mc:Fallback>
                <p:oleObj name="Equation" r:id="rId4" imgW="3708360" imgH="4824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2893" y="1752600"/>
                        <a:ext cx="7610507" cy="991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Content Placeholder 2"/>
          <p:cNvSpPr>
            <a:spLocks noGrp="1"/>
          </p:cNvSpPr>
          <p:nvPr>
            <p:ph sz="quarter" idx="10"/>
          </p:nvPr>
        </p:nvSpPr>
        <p:spPr>
          <a:xfrm>
            <a:off x="457200" y="2971800"/>
            <a:ext cx="8229600" cy="2667000"/>
          </a:xfrm>
        </p:spPr>
        <p:txBody>
          <a:bodyPr/>
          <a:lstStyle/>
          <a:p>
            <a:r>
              <a:rPr lang="en-US" altLang="en-US" dirty="0"/>
              <a:t>No debt or ROA = r </a:t>
            </a:r>
            <a:r>
              <a:rPr lang="en-US" altLang="en-US" dirty="0">
                <a:sym typeface="Wingdings" panose="05000000000000000000" pitchFamily="2" charset="2"/>
              </a:rPr>
              <a:t></a:t>
            </a:r>
            <a:r>
              <a:rPr lang="en-US" altLang="en-US" dirty="0"/>
              <a:t> ROE = ROA(1 - t)</a:t>
            </a:r>
          </a:p>
          <a:p>
            <a:r>
              <a:rPr lang="en-US" altLang="en-US" dirty="0"/>
              <a:t>If ROA &gt; r, the firm earns more than it pays out to creditors and ROE increases</a:t>
            </a:r>
          </a:p>
          <a:p>
            <a:r>
              <a:rPr lang="en-US" altLang="en-US" dirty="0"/>
              <a:t>If ROA &lt; r, ROE will decline as a function of the debt-to-equity ratio</a:t>
            </a:r>
          </a:p>
        </p:txBody>
      </p:sp>
    </p:spTree>
    <p:extLst>
      <p:ext uri="{BB962C8B-B14F-4D97-AF65-F5344CB8AC3E}">
        <p14:creationId xmlns:p14="http://schemas.microsoft.com/office/powerpoint/2010/main" val="36571398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dirty="0"/>
              <a:t>Impact of Financial Leverage on ROE</a:t>
            </a:r>
            <a:endParaRPr lang="en-US" dirty="0"/>
          </a:p>
        </p:txBody>
      </p:sp>
      <p:sp>
        <p:nvSpPr>
          <p:cNvPr id="5" name="Content Placeholder 2"/>
          <p:cNvSpPr>
            <a:spLocks noGrp="1"/>
          </p:cNvSpPr>
          <p:nvPr>
            <p:ph sz="quarter" idx="10"/>
          </p:nvPr>
        </p:nvSpPr>
        <p:spPr>
          <a:xfrm>
            <a:off x="457200" y="1524000"/>
            <a:ext cx="8458200" cy="838200"/>
          </a:xfrm>
        </p:spPr>
        <p:txBody>
          <a:bodyPr/>
          <a:lstStyle/>
          <a:p>
            <a:pPr>
              <a:buNone/>
            </a:pPr>
            <a:r>
              <a:rPr lang="en-US" altLang="en-US" sz="2400" b="1" dirty="0"/>
              <a:t>Table19.5 </a:t>
            </a:r>
            <a:r>
              <a:rPr lang="en-US" altLang="en-US" sz="2400" dirty="0"/>
              <a:t>Impact of financial leverage on ROE </a:t>
            </a:r>
          </a:p>
        </p:txBody>
      </p:sp>
      <p:graphicFrame>
        <p:nvGraphicFramePr>
          <p:cNvPr id="11" name="Table 10"/>
          <p:cNvGraphicFramePr>
            <a:graphicFrameLocks noGrp="1"/>
          </p:cNvGraphicFramePr>
          <p:nvPr>
            <p:extLst>
              <p:ext uri="{D42A27DB-BD31-4B8C-83A1-F6EECF244321}">
                <p14:modId xmlns:p14="http://schemas.microsoft.com/office/powerpoint/2010/main" val="2418636659"/>
              </p:ext>
            </p:extLst>
          </p:nvPr>
        </p:nvGraphicFramePr>
        <p:xfrm>
          <a:off x="381000" y="2362200"/>
          <a:ext cx="8458200" cy="1495329"/>
        </p:xfrm>
        <a:graphic>
          <a:graphicData uri="http://schemas.openxmlformats.org/drawingml/2006/table">
            <a:tbl>
              <a:tblPr firstRow="1" bandRow="1">
                <a:tableStyleId>{5940675A-B579-460E-94D1-54222C63F5DA}</a:tableStyleId>
              </a:tblPr>
              <a:tblGrid>
                <a:gridCol w="1442481">
                  <a:extLst>
                    <a:ext uri="{9D8B030D-6E8A-4147-A177-3AD203B41FA5}">
                      <a16:colId xmlns:a16="http://schemas.microsoft.com/office/drawing/2014/main" val="20000"/>
                    </a:ext>
                  </a:extLst>
                </a:gridCol>
                <a:gridCol w="1509483">
                  <a:extLst>
                    <a:ext uri="{9D8B030D-6E8A-4147-A177-3AD203B41FA5}">
                      <a16:colId xmlns:a16="http://schemas.microsoft.com/office/drawing/2014/main" val="20001"/>
                    </a:ext>
                  </a:extLst>
                </a:gridCol>
                <a:gridCol w="1417986">
                  <a:extLst>
                    <a:ext uri="{9D8B030D-6E8A-4147-A177-3AD203B41FA5}">
                      <a16:colId xmlns:a16="http://schemas.microsoft.com/office/drawing/2014/main" val="20002"/>
                    </a:ext>
                  </a:extLst>
                </a:gridCol>
                <a:gridCol w="1430165">
                  <a:extLst>
                    <a:ext uri="{9D8B030D-6E8A-4147-A177-3AD203B41FA5}">
                      <a16:colId xmlns:a16="http://schemas.microsoft.com/office/drawing/2014/main" val="20003"/>
                    </a:ext>
                  </a:extLst>
                </a:gridCol>
                <a:gridCol w="1456458">
                  <a:extLst>
                    <a:ext uri="{9D8B030D-6E8A-4147-A177-3AD203B41FA5}">
                      <a16:colId xmlns:a16="http://schemas.microsoft.com/office/drawing/2014/main" val="20004"/>
                    </a:ext>
                  </a:extLst>
                </a:gridCol>
                <a:gridCol w="1201627">
                  <a:extLst>
                    <a:ext uri="{9D8B030D-6E8A-4147-A177-3AD203B41FA5}">
                      <a16:colId xmlns:a16="http://schemas.microsoft.com/office/drawing/2014/main" val="20005"/>
                    </a:ext>
                  </a:extLst>
                </a:gridCol>
              </a:tblGrid>
              <a:tr h="592552">
                <a:tc>
                  <a:txBody>
                    <a:bodyPr/>
                    <a:lstStyle/>
                    <a:p>
                      <a:pPr algn="ctr"/>
                      <a:r>
                        <a:rPr lang="en-US" sz="1200" b="1" dirty="0">
                          <a:latin typeface="Verdana" pitchFamily="34" charset="0"/>
                          <a:ea typeface="Verdana" pitchFamily="34" charset="0"/>
                          <a:cs typeface="Verdana" pitchFamily="34" charset="0"/>
                        </a:rPr>
                        <a:t>Scenario</a:t>
                      </a:r>
                    </a:p>
                  </a:txBody>
                  <a:tcPr anchor="ctr"/>
                </a:tc>
                <a:tc>
                  <a:txBody>
                    <a:bodyPr/>
                    <a:lstStyle/>
                    <a:p>
                      <a:pPr algn="ctr"/>
                      <a:r>
                        <a:rPr lang="en-US" sz="1200" b="1" dirty="0">
                          <a:latin typeface="Verdana" pitchFamily="34" charset="0"/>
                          <a:ea typeface="Verdana" pitchFamily="34" charset="0"/>
                          <a:cs typeface="Verdana" pitchFamily="34" charset="0"/>
                        </a:rPr>
                        <a:t>EBIT</a:t>
                      </a:r>
                      <a:r>
                        <a:rPr lang="en-US" sz="1200" b="1" baseline="0" dirty="0">
                          <a:latin typeface="Verdana" pitchFamily="34" charset="0"/>
                          <a:ea typeface="Verdana" pitchFamily="34" charset="0"/>
                          <a:cs typeface="Verdana" pitchFamily="34" charset="0"/>
                        </a:rPr>
                        <a:t> ($ millions)</a:t>
                      </a:r>
                      <a:endParaRPr lang="en-US" sz="1200" b="1" dirty="0">
                        <a:latin typeface="Verdana" pitchFamily="34" charset="0"/>
                        <a:ea typeface="Verdana" pitchFamily="34" charset="0"/>
                        <a:cs typeface="Verdana"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err="1">
                          <a:latin typeface="Verdana" pitchFamily="34" charset="0"/>
                          <a:ea typeface="Verdana" pitchFamily="34" charset="0"/>
                          <a:cs typeface="Verdana" pitchFamily="34" charset="0"/>
                        </a:rPr>
                        <a:t>Nodett</a:t>
                      </a:r>
                      <a:r>
                        <a:rPr lang="en-US" sz="1200" b="1" baseline="0" dirty="0">
                          <a:latin typeface="Verdana" pitchFamily="34" charset="0"/>
                          <a:ea typeface="Verdana" pitchFamily="34" charset="0"/>
                          <a:cs typeface="Verdana" pitchFamily="34" charset="0"/>
                        </a:rPr>
                        <a:t>: Net profits ($ millions)</a:t>
                      </a:r>
                      <a:endParaRPr lang="en-US" sz="1200" b="1" dirty="0">
                        <a:latin typeface="Verdana" pitchFamily="34" charset="0"/>
                        <a:ea typeface="Verdana" pitchFamily="34" charset="0"/>
                        <a:cs typeface="Verdana" pitchFamily="34" charset="0"/>
                      </a:endParaRPr>
                    </a:p>
                  </a:txBody>
                  <a:tcPr anchor="ctr"/>
                </a:tc>
                <a:tc>
                  <a:txBody>
                    <a:bodyPr/>
                    <a:lstStyle/>
                    <a:p>
                      <a:pPr algn="ctr"/>
                      <a:r>
                        <a:rPr lang="en-US" sz="1200" b="1" dirty="0" err="1">
                          <a:latin typeface="Verdana" pitchFamily="34" charset="0"/>
                          <a:ea typeface="Verdana" pitchFamily="34" charset="0"/>
                          <a:cs typeface="Verdana" pitchFamily="34" charset="0"/>
                        </a:rPr>
                        <a:t>Nodett</a:t>
                      </a:r>
                      <a:r>
                        <a:rPr lang="en-US" sz="1200" b="1" baseline="0" dirty="0">
                          <a:latin typeface="Verdana" pitchFamily="34" charset="0"/>
                          <a:ea typeface="Verdana" pitchFamily="34" charset="0"/>
                          <a:cs typeface="Verdana" pitchFamily="34" charset="0"/>
                        </a:rPr>
                        <a:t>: ROE (%)</a:t>
                      </a:r>
                      <a:endParaRPr lang="en-US" sz="1200" b="1" dirty="0">
                        <a:latin typeface="Verdana" pitchFamily="34" charset="0"/>
                        <a:ea typeface="Verdana" pitchFamily="34" charset="0"/>
                        <a:cs typeface="Verdana"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baseline="0" dirty="0" err="1">
                          <a:latin typeface="Verdana" pitchFamily="34" charset="0"/>
                          <a:ea typeface="Verdana" pitchFamily="34" charset="0"/>
                          <a:cs typeface="Verdana" pitchFamily="34" charset="0"/>
                        </a:rPr>
                        <a:t>Somdett</a:t>
                      </a:r>
                      <a:r>
                        <a:rPr lang="en-US" sz="1200" b="1" baseline="0" dirty="0">
                          <a:latin typeface="Verdana" pitchFamily="34" charset="0"/>
                          <a:ea typeface="Verdana" pitchFamily="34" charset="0"/>
                          <a:cs typeface="Verdana" pitchFamily="34" charset="0"/>
                        </a:rPr>
                        <a:t>: Net profits </a:t>
                      </a:r>
                      <a:r>
                        <a:rPr lang="en-US" sz="1200" b="1" baseline="30000" dirty="0">
                          <a:latin typeface="Verdana" pitchFamily="34" charset="0"/>
                          <a:ea typeface="Verdana" pitchFamily="34" charset="0"/>
                          <a:cs typeface="Verdana" pitchFamily="34" charset="0"/>
                        </a:rPr>
                        <a:t>*</a:t>
                      </a:r>
                      <a:r>
                        <a:rPr lang="en-US" sz="1200" b="1" baseline="0" dirty="0">
                          <a:latin typeface="Verdana" pitchFamily="34" charset="0"/>
                          <a:ea typeface="Verdana" pitchFamily="34" charset="0"/>
                          <a:cs typeface="Verdana" pitchFamily="34" charset="0"/>
                        </a:rPr>
                        <a:t>($ millions)</a:t>
                      </a:r>
                      <a:endParaRPr lang="en-US" sz="1200" b="1" dirty="0">
                        <a:latin typeface="Verdana" pitchFamily="34" charset="0"/>
                        <a:ea typeface="Verdana" pitchFamily="34" charset="0"/>
                        <a:cs typeface="Verdana" pitchFamily="34" charset="0"/>
                      </a:endParaRPr>
                    </a:p>
                  </a:txBody>
                  <a:tcPr anchor="ctr"/>
                </a:tc>
                <a:tc>
                  <a:txBody>
                    <a:bodyPr/>
                    <a:lstStyle/>
                    <a:p>
                      <a:pPr algn="ctr"/>
                      <a:r>
                        <a:rPr lang="en-US" sz="1200" b="1" baseline="0" dirty="0" err="1">
                          <a:latin typeface="Verdana" pitchFamily="34" charset="0"/>
                          <a:ea typeface="Verdana" pitchFamily="34" charset="0"/>
                          <a:cs typeface="Verdana" pitchFamily="34" charset="0"/>
                        </a:rPr>
                        <a:t>Somdett</a:t>
                      </a:r>
                      <a:r>
                        <a:rPr lang="en-US" sz="1200" b="1" baseline="0" dirty="0">
                          <a:latin typeface="Verdana" pitchFamily="34" charset="0"/>
                          <a:ea typeface="Verdana" pitchFamily="34" charset="0"/>
                          <a:cs typeface="Verdana" pitchFamily="34" charset="0"/>
                        </a:rPr>
                        <a:t>: ROE</a:t>
                      </a:r>
                      <a:r>
                        <a:rPr lang="en-US" sz="1200" b="1" baseline="30000" dirty="0">
                          <a:latin typeface="Verdana"/>
                          <a:ea typeface="Verdana"/>
                          <a:cs typeface="Verdana"/>
                        </a:rPr>
                        <a:t>†</a:t>
                      </a:r>
                      <a:r>
                        <a:rPr lang="en-US" sz="1200" b="1" baseline="0" dirty="0">
                          <a:latin typeface="Verdana" pitchFamily="34" charset="0"/>
                          <a:ea typeface="Verdana" pitchFamily="34" charset="0"/>
                          <a:cs typeface="Verdana" pitchFamily="34" charset="0"/>
                        </a:rPr>
                        <a:t> (%)</a:t>
                      </a:r>
                      <a:endParaRPr lang="en-US" sz="1200" b="1" dirty="0">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0"/>
                  </a:ext>
                </a:extLst>
              </a:tr>
              <a:tr h="285083">
                <a:tc>
                  <a:txBody>
                    <a:bodyPr/>
                    <a:lstStyle/>
                    <a:p>
                      <a:r>
                        <a:rPr lang="en-US" sz="1200" dirty="0">
                          <a:latin typeface="Verdana" pitchFamily="34" charset="0"/>
                          <a:ea typeface="Verdana" pitchFamily="34" charset="0"/>
                          <a:cs typeface="Verdana" pitchFamily="34" charset="0"/>
                        </a:rPr>
                        <a:t>Bad year</a:t>
                      </a:r>
                    </a:p>
                  </a:txBody>
                  <a:tcPr anchor="ctr"/>
                </a:tc>
                <a:tc>
                  <a:txBody>
                    <a:bodyPr/>
                    <a:lstStyle/>
                    <a:p>
                      <a:pPr algn="r"/>
                      <a:r>
                        <a:rPr lang="en-US" sz="1200" dirty="0">
                          <a:latin typeface="Verdana" pitchFamily="34" charset="0"/>
                          <a:ea typeface="Verdana" pitchFamily="34" charset="0"/>
                          <a:cs typeface="Verdana" pitchFamily="34" charset="0"/>
                        </a:rPr>
                        <a:t>5</a:t>
                      </a:r>
                    </a:p>
                  </a:txBody>
                  <a:tcPr anchor="ctr"/>
                </a:tc>
                <a:tc>
                  <a:txBody>
                    <a:bodyPr/>
                    <a:lstStyle/>
                    <a:p>
                      <a:pPr algn="r"/>
                      <a:r>
                        <a:rPr lang="en-US" sz="1200" dirty="0">
                          <a:latin typeface="Verdana" pitchFamily="34" charset="0"/>
                          <a:ea typeface="Verdana" pitchFamily="34" charset="0"/>
                          <a:cs typeface="Verdana" pitchFamily="34" charset="0"/>
                        </a:rPr>
                        <a:t>3</a:t>
                      </a:r>
                    </a:p>
                  </a:txBody>
                  <a:tcPr anchor="ctr"/>
                </a:tc>
                <a:tc>
                  <a:txBody>
                    <a:bodyPr/>
                    <a:lstStyle/>
                    <a:p>
                      <a:pPr algn="r"/>
                      <a:r>
                        <a:rPr lang="en-US" sz="1200" dirty="0">
                          <a:latin typeface="Verdana" pitchFamily="34" charset="0"/>
                          <a:ea typeface="Verdana" pitchFamily="34" charset="0"/>
                          <a:cs typeface="Verdana" pitchFamily="34" charset="0"/>
                        </a:rPr>
                        <a:t>3</a:t>
                      </a:r>
                    </a:p>
                  </a:txBody>
                  <a:tcPr anchor="ctr"/>
                </a:tc>
                <a:tc>
                  <a:txBody>
                    <a:bodyPr/>
                    <a:lstStyle/>
                    <a:p>
                      <a:pPr algn="r"/>
                      <a:r>
                        <a:rPr lang="en-US" sz="1200" dirty="0">
                          <a:latin typeface="Verdana" pitchFamily="34" charset="0"/>
                          <a:ea typeface="Verdana" pitchFamily="34" charset="0"/>
                          <a:cs typeface="Verdana" pitchFamily="34" charset="0"/>
                        </a:rPr>
                        <a:t>1.08</a:t>
                      </a:r>
                    </a:p>
                  </a:txBody>
                  <a:tcPr anchor="ctr"/>
                </a:tc>
                <a:tc>
                  <a:txBody>
                    <a:bodyPr/>
                    <a:lstStyle/>
                    <a:p>
                      <a:pPr algn="r"/>
                      <a:r>
                        <a:rPr lang="en-US" sz="1200" dirty="0">
                          <a:latin typeface="Verdana" pitchFamily="34" charset="0"/>
                          <a:ea typeface="Verdana" pitchFamily="34" charset="0"/>
                          <a:cs typeface="Verdana" pitchFamily="34" charset="0"/>
                        </a:rPr>
                        <a:t>1.8</a:t>
                      </a:r>
                    </a:p>
                  </a:txBody>
                  <a:tcPr anchor="ctr"/>
                </a:tc>
                <a:extLst>
                  <a:ext uri="{0D108BD9-81ED-4DB2-BD59-A6C34878D82A}">
                    <a16:rowId xmlns:a16="http://schemas.microsoft.com/office/drawing/2014/main" val="10001"/>
                  </a:ext>
                </a:extLst>
              </a:tr>
              <a:tr h="285083">
                <a:tc>
                  <a:txBody>
                    <a:bodyPr/>
                    <a:lstStyle/>
                    <a:p>
                      <a:r>
                        <a:rPr lang="en-US" sz="1200" dirty="0">
                          <a:latin typeface="Verdana" pitchFamily="34" charset="0"/>
                          <a:ea typeface="Verdana" pitchFamily="34" charset="0"/>
                          <a:cs typeface="Verdana" pitchFamily="34" charset="0"/>
                        </a:rPr>
                        <a:t>Normal year</a:t>
                      </a:r>
                    </a:p>
                  </a:txBody>
                  <a:tcPr anchor="ctr"/>
                </a:tc>
                <a:tc>
                  <a:txBody>
                    <a:bodyPr/>
                    <a:lstStyle/>
                    <a:p>
                      <a:pPr algn="r"/>
                      <a:r>
                        <a:rPr lang="en-US" sz="1200" dirty="0">
                          <a:latin typeface="Verdana" pitchFamily="34" charset="0"/>
                          <a:ea typeface="Verdana" pitchFamily="34" charset="0"/>
                          <a:cs typeface="Verdana" pitchFamily="34" charset="0"/>
                        </a:rPr>
                        <a:t>10</a:t>
                      </a:r>
                    </a:p>
                  </a:txBody>
                  <a:tcPr anchor="ctr"/>
                </a:tc>
                <a:tc>
                  <a:txBody>
                    <a:bodyPr/>
                    <a:lstStyle/>
                    <a:p>
                      <a:pPr algn="r"/>
                      <a:r>
                        <a:rPr lang="en-US" sz="1200" dirty="0">
                          <a:latin typeface="Verdana" pitchFamily="34" charset="0"/>
                          <a:ea typeface="Verdana" pitchFamily="34" charset="0"/>
                          <a:cs typeface="Verdana" pitchFamily="34" charset="0"/>
                        </a:rPr>
                        <a:t>6</a:t>
                      </a:r>
                    </a:p>
                  </a:txBody>
                  <a:tcPr anchor="ctr"/>
                </a:tc>
                <a:tc>
                  <a:txBody>
                    <a:bodyPr/>
                    <a:lstStyle/>
                    <a:p>
                      <a:pPr algn="r"/>
                      <a:r>
                        <a:rPr lang="en-US" sz="1200" dirty="0">
                          <a:latin typeface="Verdana" pitchFamily="34" charset="0"/>
                          <a:ea typeface="Verdana" pitchFamily="34" charset="0"/>
                          <a:cs typeface="Verdana" pitchFamily="34" charset="0"/>
                        </a:rPr>
                        <a:t>6</a:t>
                      </a:r>
                    </a:p>
                  </a:txBody>
                  <a:tcPr anchor="ctr"/>
                </a:tc>
                <a:tc>
                  <a:txBody>
                    <a:bodyPr/>
                    <a:lstStyle/>
                    <a:p>
                      <a:pPr algn="r"/>
                      <a:r>
                        <a:rPr lang="en-US" sz="1200" dirty="0">
                          <a:latin typeface="Verdana" pitchFamily="34" charset="0"/>
                          <a:ea typeface="Verdana" pitchFamily="34" charset="0"/>
                          <a:cs typeface="Verdana" pitchFamily="34" charset="0"/>
                        </a:rPr>
                        <a:t>4.08</a:t>
                      </a:r>
                    </a:p>
                  </a:txBody>
                  <a:tcPr anchor="ctr"/>
                </a:tc>
                <a:tc>
                  <a:txBody>
                    <a:bodyPr/>
                    <a:lstStyle/>
                    <a:p>
                      <a:pPr algn="r"/>
                      <a:r>
                        <a:rPr lang="en-US" sz="1200" dirty="0">
                          <a:latin typeface="Verdana" pitchFamily="34" charset="0"/>
                          <a:ea typeface="Verdana" pitchFamily="34" charset="0"/>
                          <a:cs typeface="Verdana" pitchFamily="34" charset="0"/>
                        </a:rPr>
                        <a:t>6.8</a:t>
                      </a:r>
                    </a:p>
                  </a:txBody>
                  <a:tcPr anchor="ctr"/>
                </a:tc>
                <a:extLst>
                  <a:ext uri="{0D108BD9-81ED-4DB2-BD59-A6C34878D82A}">
                    <a16:rowId xmlns:a16="http://schemas.microsoft.com/office/drawing/2014/main" val="10002"/>
                  </a:ext>
                </a:extLst>
              </a:tr>
              <a:tr h="285083">
                <a:tc>
                  <a:txBody>
                    <a:bodyPr/>
                    <a:lstStyle/>
                    <a:p>
                      <a:r>
                        <a:rPr lang="en-US" sz="1200" dirty="0">
                          <a:latin typeface="Verdana" pitchFamily="34" charset="0"/>
                          <a:ea typeface="Verdana" pitchFamily="34" charset="0"/>
                          <a:cs typeface="Verdana" pitchFamily="34" charset="0"/>
                        </a:rPr>
                        <a:t>Good year</a:t>
                      </a:r>
                    </a:p>
                  </a:txBody>
                  <a:tcPr anchor="ctr"/>
                </a:tc>
                <a:tc>
                  <a:txBody>
                    <a:bodyPr/>
                    <a:lstStyle/>
                    <a:p>
                      <a:pPr algn="r"/>
                      <a:r>
                        <a:rPr lang="en-US" sz="1200" dirty="0">
                          <a:latin typeface="Verdana" pitchFamily="34" charset="0"/>
                          <a:ea typeface="Verdana" pitchFamily="34" charset="0"/>
                          <a:cs typeface="Verdana" pitchFamily="34" charset="0"/>
                        </a:rPr>
                        <a:t>5</a:t>
                      </a:r>
                    </a:p>
                  </a:txBody>
                  <a:tcPr anchor="ctr"/>
                </a:tc>
                <a:tc>
                  <a:txBody>
                    <a:bodyPr/>
                    <a:lstStyle/>
                    <a:p>
                      <a:pPr algn="r"/>
                      <a:r>
                        <a:rPr lang="en-US" sz="1200" dirty="0">
                          <a:latin typeface="Verdana" pitchFamily="34" charset="0"/>
                          <a:ea typeface="Verdana" pitchFamily="34" charset="0"/>
                          <a:cs typeface="Verdana" pitchFamily="34" charset="0"/>
                        </a:rPr>
                        <a:t>9</a:t>
                      </a:r>
                    </a:p>
                  </a:txBody>
                  <a:tcPr anchor="ctr"/>
                </a:tc>
                <a:tc>
                  <a:txBody>
                    <a:bodyPr/>
                    <a:lstStyle/>
                    <a:p>
                      <a:pPr algn="r"/>
                      <a:r>
                        <a:rPr lang="en-US" sz="1200" dirty="0">
                          <a:latin typeface="Verdana" pitchFamily="34" charset="0"/>
                          <a:ea typeface="Verdana" pitchFamily="34" charset="0"/>
                          <a:cs typeface="Verdana" pitchFamily="34" charset="0"/>
                        </a:rPr>
                        <a:t>9</a:t>
                      </a:r>
                    </a:p>
                  </a:txBody>
                  <a:tcPr anchor="ctr"/>
                </a:tc>
                <a:tc>
                  <a:txBody>
                    <a:bodyPr/>
                    <a:lstStyle/>
                    <a:p>
                      <a:pPr algn="r"/>
                      <a:r>
                        <a:rPr lang="en-US" sz="1200" dirty="0">
                          <a:latin typeface="Verdana" pitchFamily="34" charset="0"/>
                          <a:ea typeface="Verdana" pitchFamily="34" charset="0"/>
                          <a:cs typeface="Verdana" pitchFamily="34" charset="0"/>
                        </a:rPr>
                        <a:t>7.08</a:t>
                      </a:r>
                    </a:p>
                  </a:txBody>
                  <a:tcPr anchor="ctr"/>
                </a:tc>
                <a:tc>
                  <a:txBody>
                    <a:bodyPr/>
                    <a:lstStyle/>
                    <a:p>
                      <a:pPr algn="r"/>
                      <a:r>
                        <a:rPr lang="en-US" sz="1200" dirty="0">
                          <a:latin typeface="Verdana" pitchFamily="34" charset="0"/>
                          <a:ea typeface="Verdana" pitchFamily="34" charset="0"/>
                          <a:cs typeface="Verdana" pitchFamily="34" charset="0"/>
                        </a:rPr>
                        <a:t>11.8</a:t>
                      </a:r>
                    </a:p>
                  </a:txBody>
                  <a:tcPr anchor="ctr"/>
                </a:tc>
                <a:extLst>
                  <a:ext uri="{0D108BD9-81ED-4DB2-BD59-A6C34878D82A}">
                    <a16:rowId xmlns:a16="http://schemas.microsoft.com/office/drawing/2014/main" val="10003"/>
                  </a:ext>
                </a:extLst>
              </a:tr>
            </a:tbl>
          </a:graphicData>
        </a:graphic>
      </p:graphicFrame>
      <p:sp>
        <p:nvSpPr>
          <p:cNvPr id="3" name="Content Placeholder 3"/>
          <p:cNvSpPr>
            <a:spLocks noGrp="1"/>
          </p:cNvSpPr>
          <p:nvPr>
            <p:ph sz="quarter" idx="10"/>
          </p:nvPr>
        </p:nvSpPr>
        <p:spPr>
          <a:xfrm>
            <a:off x="381000" y="4191000"/>
            <a:ext cx="8534400" cy="1219200"/>
          </a:xfrm>
        </p:spPr>
        <p:txBody>
          <a:bodyPr/>
          <a:lstStyle/>
          <a:p>
            <a:pPr>
              <a:buNone/>
            </a:pPr>
            <a:r>
              <a:rPr lang="en-US" altLang="en-US" sz="2000" baseline="30000" dirty="0"/>
              <a:t>*</a:t>
            </a:r>
            <a:r>
              <a:rPr lang="en-US" altLang="en-US" sz="2000" dirty="0" err="1"/>
              <a:t>Somdett’s</a:t>
            </a:r>
            <a:r>
              <a:rPr lang="en-US" altLang="en-US" sz="2000" dirty="0"/>
              <a:t> after-tax profits are given by .6(EBIT – $3.2 million).</a:t>
            </a:r>
          </a:p>
          <a:p>
            <a:pPr>
              <a:buNone/>
            </a:pPr>
            <a:r>
              <a:rPr lang="en-US" altLang="en-US" sz="2000" baseline="30000" dirty="0"/>
              <a:t>*</a:t>
            </a:r>
            <a:r>
              <a:rPr lang="en-US" altLang="en-US" sz="2000" dirty="0"/>
              <a:t>ROE =net profit/equity. </a:t>
            </a:r>
            <a:r>
              <a:rPr lang="en-US" altLang="en-US" sz="2000" dirty="0" err="1"/>
              <a:t>Somdett’s</a:t>
            </a:r>
            <a:r>
              <a:rPr lang="en-US" altLang="en-US" sz="2000" dirty="0"/>
              <a:t> equity is only $60 million</a:t>
            </a:r>
          </a:p>
        </p:txBody>
      </p:sp>
    </p:spTree>
    <p:extLst>
      <p:ext uri="{BB962C8B-B14F-4D97-AF65-F5344CB8AC3E}">
        <p14:creationId xmlns:p14="http://schemas.microsoft.com/office/powerpoint/2010/main" val="3657139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892" y="152400"/>
            <a:ext cx="8759536" cy="1143000"/>
          </a:xfrm>
        </p:spPr>
        <p:txBody>
          <a:bodyPr>
            <a:normAutofit/>
          </a:bodyPr>
          <a:lstStyle/>
          <a:p>
            <a:r>
              <a:rPr lang="en-US" altLang="en-US" dirty="0"/>
              <a:t>Economic Value Added</a:t>
            </a:r>
            <a:endParaRPr lang="en-US" dirty="0"/>
          </a:p>
        </p:txBody>
      </p:sp>
      <p:sp>
        <p:nvSpPr>
          <p:cNvPr id="3" name="Content Placeholder 2"/>
          <p:cNvSpPr>
            <a:spLocks noGrp="1"/>
          </p:cNvSpPr>
          <p:nvPr>
            <p:ph sz="quarter" idx="10"/>
          </p:nvPr>
        </p:nvSpPr>
        <p:spPr>
          <a:xfrm>
            <a:off x="457200" y="1600200"/>
            <a:ext cx="8229600" cy="4191000"/>
          </a:xfrm>
        </p:spPr>
        <p:txBody>
          <a:bodyPr/>
          <a:lstStyle/>
          <a:p>
            <a:pPr>
              <a:spcBef>
                <a:spcPts val="600"/>
              </a:spcBef>
            </a:pPr>
            <a:r>
              <a:rPr lang="en-US" altLang="en-US" dirty="0"/>
              <a:t>EVA is the difference between return on assets (ROA) and the opportunity cost of capital (k), multiplied by the capital invested in the firma</a:t>
            </a:r>
          </a:p>
          <a:p>
            <a:pPr>
              <a:spcBef>
                <a:spcPts val="600"/>
              </a:spcBef>
            </a:pPr>
            <a:r>
              <a:rPr lang="en-US" altLang="en-US" dirty="0"/>
              <a:t>EVA is also called residual income</a:t>
            </a:r>
          </a:p>
          <a:p>
            <a:pPr>
              <a:spcBef>
                <a:spcPts val="600"/>
              </a:spcBef>
            </a:pPr>
            <a:r>
              <a:rPr lang="en-US" altLang="en-US" dirty="0"/>
              <a:t>If ROA &gt; k, value is added to the firm</a:t>
            </a:r>
          </a:p>
        </p:txBody>
      </p:sp>
    </p:spTree>
    <p:extLst>
      <p:ext uri="{BB962C8B-B14F-4D97-AF65-F5344CB8AC3E}">
        <p14:creationId xmlns:p14="http://schemas.microsoft.com/office/powerpoint/2010/main" val="3657139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892" y="152400"/>
            <a:ext cx="8759536" cy="1143000"/>
          </a:xfrm>
        </p:spPr>
        <p:txBody>
          <a:bodyPr>
            <a:normAutofit/>
          </a:bodyPr>
          <a:lstStyle/>
          <a:p>
            <a:r>
              <a:rPr lang="en-US" altLang="en-US" dirty="0"/>
              <a:t>Example: Home Depot</a:t>
            </a:r>
            <a:endParaRPr lang="en-US" dirty="0"/>
          </a:p>
        </p:txBody>
      </p:sp>
      <p:sp>
        <p:nvSpPr>
          <p:cNvPr id="3" name="Content Placeholder 2"/>
          <p:cNvSpPr>
            <a:spLocks noGrp="1"/>
          </p:cNvSpPr>
          <p:nvPr>
            <p:ph sz="quarter" idx="10"/>
          </p:nvPr>
        </p:nvSpPr>
        <p:spPr>
          <a:xfrm>
            <a:off x="457200" y="1600200"/>
            <a:ext cx="8229600" cy="3810000"/>
          </a:xfrm>
        </p:spPr>
        <p:txBody>
          <a:bodyPr/>
          <a:lstStyle/>
          <a:p>
            <a:pPr>
              <a:spcBef>
                <a:spcPts val="600"/>
              </a:spcBef>
            </a:pPr>
            <a:r>
              <a:rPr lang="en-US" altLang="en-US" dirty="0"/>
              <a:t>Home Depot:</a:t>
            </a:r>
          </a:p>
          <a:p>
            <a:pPr lvl="1">
              <a:spcBef>
                <a:spcPts val="600"/>
              </a:spcBef>
            </a:pPr>
            <a:r>
              <a:rPr lang="en-US" altLang="en-US" dirty="0"/>
              <a:t>Cost of capital = 7.7%</a:t>
            </a:r>
          </a:p>
          <a:p>
            <a:pPr lvl="1">
              <a:spcBef>
                <a:spcPts val="600"/>
              </a:spcBef>
            </a:pPr>
            <a:r>
              <a:rPr lang="en-US" altLang="en-US" dirty="0"/>
              <a:t>ROC = 17.50% </a:t>
            </a:r>
          </a:p>
          <a:p>
            <a:pPr lvl="1">
              <a:spcBef>
                <a:spcPts val="600"/>
              </a:spcBef>
            </a:pPr>
            <a:r>
              <a:rPr lang="en-US" altLang="en-US" dirty="0"/>
              <a:t>Capital base = $27.15 billion</a:t>
            </a:r>
          </a:p>
          <a:p>
            <a:pPr>
              <a:spcBef>
                <a:spcPts val="600"/>
              </a:spcBef>
            </a:pPr>
            <a:r>
              <a:rPr lang="en-US" altLang="en-US" dirty="0"/>
              <a:t>Home Depot’s EVA = </a:t>
            </a:r>
          </a:p>
          <a:p>
            <a:pPr marL="0" indent="0">
              <a:spcBef>
                <a:spcPts val="600"/>
              </a:spcBef>
              <a:buNone/>
            </a:pPr>
            <a:r>
              <a:rPr lang="en-US" altLang="en-US" dirty="0"/>
              <a:t>(0.1750-0.077) × $27.15 billion = $2.66 billion</a:t>
            </a:r>
          </a:p>
        </p:txBody>
      </p:sp>
    </p:spTree>
    <p:extLst>
      <p:ext uri="{BB962C8B-B14F-4D97-AF65-F5344CB8AC3E}">
        <p14:creationId xmlns:p14="http://schemas.microsoft.com/office/powerpoint/2010/main" val="3657139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892" y="152400"/>
            <a:ext cx="8759536" cy="1143000"/>
          </a:xfrm>
        </p:spPr>
        <p:txBody>
          <a:bodyPr>
            <a:noAutofit/>
          </a:bodyPr>
          <a:lstStyle/>
          <a:p>
            <a:r>
              <a:rPr lang="en-US" altLang="en-US" dirty="0"/>
              <a:t>Decomposition of ROE DuPont Method</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68913236"/>
              </p:ext>
            </p:extLst>
          </p:nvPr>
        </p:nvGraphicFramePr>
        <p:xfrm>
          <a:off x="287178" y="1520349"/>
          <a:ext cx="8628222" cy="1908651"/>
        </p:xfrm>
        <a:graphic>
          <a:graphicData uri="http://schemas.openxmlformats.org/presentationml/2006/ole">
            <mc:AlternateContent xmlns:mc="http://schemas.openxmlformats.org/markup-compatibility/2006">
              <mc:Choice xmlns:v="urn:schemas-microsoft-com:vml" Requires="v">
                <p:oleObj spid="_x0000_s11337" name="Equation" r:id="rId4" imgW="5054400" imgH="1117440" progId="Equation.3">
                  <p:embed/>
                </p:oleObj>
              </mc:Choice>
              <mc:Fallback>
                <p:oleObj name="Equation" r:id="rId4" imgW="5054400" imgH="1117440" progId="Equation.3">
                  <p:embed/>
                  <p:pic>
                    <p:nvPicPr>
                      <p:cNvPr id="0" name="Picture 2"/>
                      <p:cNvPicPr>
                        <a:picLocks noChangeAspect="1" noChangeArrowheads="1"/>
                      </p:cNvPicPr>
                      <p:nvPr/>
                    </p:nvPicPr>
                    <p:blipFill>
                      <a:blip r:embed="rId5"/>
                      <a:srcRect/>
                      <a:stretch>
                        <a:fillRect/>
                      </a:stretch>
                    </p:blipFill>
                    <p:spPr bwMode="auto">
                      <a:xfrm>
                        <a:off x="287178" y="1520349"/>
                        <a:ext cx="8628222" cy="19086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Content Placeholder 2"/>
          <p:cNvSpPr>
            <a:spLocks noGrp="1"/>
          </p:cNvSpPr>
          <p:nvPr>
            <p:ph sz="quarter" idx="10"/>
          </p:nvPr>
        </p:nvSpPr>
        <p:spPr>
          <a:xfrm>
            <a:off x="457200" y="3733800"/>
            <a:ext cx="8229600" cy="1981200"/>
          </a:xfrm>
        </p:spPr>
        <p:txBody>
          <a:bodyPr/>
          <a:lstStyle/>
          <a:p>
            <a:pPr marL="465138" indent="-465138">
              <a:spcBef>
                <a:spcPct val="0"/>
              </a:spcBef>
              <a:buFontTx/>
              <a:buAutoNum type="arabicPeriod"/>
            </a:pPr>
            <a:r>
              <a:rPr lang="en-US" altLang="en-US" sz="2400" dirty="0"/>
              <a:t>Tax Burden</a:t>
            </a:r>
          </a:p>
          <a:p>
            <a:pPr marL="465138" indent="-465138">
              <a:spcBef>
                <a:spcPct val="0"/>
              </a:spcBef>
              <a:buFontTx/>
              <a:buAutoNum type="arabicPeriod"/>
            </a:pPr>
            <a:r>
              <a:rPr lang="en-US" altLang="en-US" sz="2400" dirty="0"/>
              <a:t>Interest Burden</a:t>
            </a:r>
          </a:p>
          <a:p>
            <a:pPr marL="465138" indent="-465138">
              <a:spcBef>
                <a:spcPct val="0"/>
              </a:spcBef>
              <a:buFontTx/>
              <a:buAutoNum type="arabicPeriod"/>
            </a:pPr>
            <a:r>
              <a:rPr lang="en-US" altLang="en-US" sz="2400" dirty="0"/>
              <a:t>Margin</a:t>
            </a:r>
          </a:p>
          <a:p>
            <a:pPr marL="465138" indent="-465138">
              <a:spcBef>
                <a:spcPct val="0"/>
              </a:spcBef>
              <a:buFontTx/>
              <a:buAutoNum type="arabicPeriod"/>
            </a:pPr>
            <a:r>
              <a:rPr lang="en-US" altLang="en-US" sz="2400" dirty="0"/>
              <a:t>Turnover</a:t>
            </a:r>
          </a:p>
          <a:p>
            <a:pPr marL="465138" indent="-465138">
              <a:spcBef>
                <a:spcPct val="0"/>
              </a:spcBef>
              <a:buFontTx/>
              <a:buAutoNum type="arabicPeriod"/>
            </a:pPr>
            <a:r>
              <a:rPr lang="en-US" altLang="en-US" sz="2400" dirty="0"/>
              <a:t>Leverage</a:t>
            </a:r>
          </a:p>
        </p:txBody>
      </p:sp>
    </p:spTree>
    <p:extLst>
      <p:ext uri="{BB962C8B-B14F-4D97-AF65-F5344CB8AC3E}">
        <p14:creationId xmlns:p14="http://schemas.microsoft.com/office/powerpoint/2010/main" val="36571398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1066800"/>
          </a:xfrm>
        </p:spPr>
        <p:txBody>
          <a:bodyPr>
            <a:noAutofit/>
          </a:bodyPr>
          <a:lstStyle/>
          <a:p>
            <a:r>
              <a:rPr lang="en-US" altLang="en-US" dirty="0"/>
              <a:t>Decomposition of ROE (1 of 2)</a:t>
            </a:r>
            <a:endParaRPr lang="en-US" dirty="0"/>
          </a:p>
        </p:txBody>
      </p:sp>
      <p:sp>
        <p:nvSpPr>
          <p:cNvPr id="3" name="Content Placeholder 2"/>
          <p:cNvSpPr>
            <a:spLocks noGrp="1"/>
          </p:cNvSpPr>
          <p:nvPr>
            <p:ph sz="quarter" idx="10"/>
          </p:nvPr>
        </p:nvSpPr>
        <p:spPr>
          <a:xfrm>
            <a:off x="457200" y="1676400"/>
            <a:ext cx="8382000" cy="4114800"/>
          </a:xfrm>
        </p:spPr>
        <p:txBody>
          <a:bodyPr/>
          <a:lstStyle/>
          <a:p>
            <a:pPr marL="0" indent="0">
              <a:buNone/>
            </a:pPr>
            <a:r>
              <a:rPr lang="en-US" altLang="en-US" dirty="0"/>
              <a:t>ROA = EBIT/Sales × Sales/Assets</a:t>
            </a:r>
          </a:p>
          <a:p>
            <a:pPr marL="914400" indent="0">
              <a:buNone/>
            </a:pPr>
            <a:r>
              <a:rPr lang="en-US" altLang="en-US" dirty="0"/>
              <a:t>= margin × turnover</a:t>
            </a:r>
          </a:p>
          <a:p>
            <a:r>
              <a:rPr lang="en-US" altLang="en-US" dirty="0"/>
              <a:t>Margin and turnover are unaffected by leverage</a:t>
            </a:r>
          </a:p>
          <a:p>
            <a:r>
              <a:rPr lang="en-US" altLang="en-US" dirty="0"/>
              <a:t>ROA reflects soundness of firm’s operations, regardless of financing</a:t>
            </a:r>
          </a:p>
        </p:txBody>
      </p:sp>
    </p:spTree>
    <p:extLst>
      <p:ext uri="{BB962C8B-B14F-4D97-AF65-F5344CB8AC3E}">
        <p14:creationId xmlns:p14="http://schemas.microsoft.com/office/powerpoint/2010/main" val="36571398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064" y="152400"/>
            <a:ext cx="8759536" cy="1143000"/>
          </a:xfrm>
        </p:spPr>
        <p:txBody>
          <a:bodyPr>
            <a:noAutofit/>
          </a:bodyPr>
          <a:lstStyle/>
          <a:p>
            <a:r>
              <a:rPr lang="en-US" altLang="en-US" dirty="0"/>
              <a:t>Decomposition of ROE (2 of 2)</a:t>
            </a:r>
            <a:endParaRPr lang="en-US" dirty="0"/>
          </a:p>
        </p:txBody>
      </p:sp>
      <p:sp>
        <p:nvSpPr>
          <p:cNvPr id="3" name="Content Placeholder 2"/>
          <p:cNvSpPr>
            <a:spLocks noGrp="1"/>
          </p:cNvSpPr>
          <p:nvPr>
            <p:ph sz="quarter" idx="10"/>
          </p:nvPr>
        </p:nvSpPr>
        <p:spPr>
          <a:xfrm>
            <a:off x="457200" y="1676400"/>
            <a:ext cx="8382000" cy="4114800"/>
          </a:xfrm>
        </p:spPr>
        <p:txBody>
          <a:bodyPr/>
          <a:lstStyle/>
          <a:p>
            <a:pPr>
              <a:spcBef>
                <a:spcPts val="600"/>
              </a:spcBef>
            </a:pPr>
            <a:r>
              <a:rPr lang="en-US" altLang="en-US" dirty="0"/>
              <a:t>ROE = Tax burden × ROA × Compound leverage factor</a:t>
            </a:r>
          </a:p>
          <a:p>
            <a:pPr>
              <a:spcBef>
                <a:spcPts val="600"/>
              </a:spcBef>
            </a:pPr>
            <a:r>
              <a:rPr lang="en-US" altLang="en-US" dirty="0"/>
              <a:t>Tax burden is not affected by leverage</a:t>
            </a:r>
          </a:p>
          <a:p>
            <a:pPr>
              <a:spcBef>
                <a:spcPts val="600"/>
              </a:spcBef>
            </a:pPr>
            <a:r>
              <a:rPr lang="en-US" altLang="en-US" dirty="0"/>
              <a:t>Compound leverage factor = Interest burden × Leverage </a:t>
            </a:r>
          </a:p>
        </p:txBody>
      </p:sp>
    </p:spTree>
    <p:extLst>
      <p:ext uri="{BB962C8B-B14F-4D97-AF65-F5344CB8AC3E}">
        <p14:creationId xmlns:p14="http://schemas.microsoft.com/office/powerpoint/2010/main" val="3657139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88522" y="152400"/>
            <a:ext cx="8759536" cy="1143000"/>
          </a:xfrm>
        </p:spPr>
        <p:txBody>
          <a:bodyPr/>
          <a:lstStyle/>
          <a:p>
            <a:r>
              <a:rPr lang="en-US" altLang="en-US" dirty="0"/>
              <a:t>Financial Statement Analysis</a:t>
            </a:r>
            <a:endParaRPr lang="en-US" dirty="0"/>
          </a:p>
        </p:txBody>
      </p:sp>
      <p:sp>
        <p:nvSpPr>
          <p:cNvPr id="7" name="Content Placeholder 6"/>
          <p:cNvSpPr>
            <a:spLocks noGrp="1"/>
          </p:cNvSpPr>
          <p:nvPr>
            <p:ph sz="quarter" idx="10"/>
          </p:nvPr>
        </p:nvSpPr>
        <p:spPr>
          <a:xfrm>
            <a:off x="486228" y="1371600"/>
            <a:ext cx="8200572" cy="4419600"/>
          </a:xfrm>
        </p:spPr>
        <p:txBody>
          <a:bodyPr/>
          <a:lstStyle/>
          <a:p>
            <a:pPr>
              <a:spcBef>
                <a:spcPts val="600"/>
              </a:spcBef>
            </a:pPr>
            <a:r>
              <a:rPr lang="en-US" altLang="en-US" dirty="0"/>
              <a:t>Financial statement analysis can be used to discover mispriced securities</a:t>
            </a:r>
          </a:p>
          <a:p>
            <a:pPr>
              <a:spcBef>
                <a:spcPts val="600"/>
              </a:spcBef>
            </a:pPr>
            <a:r>
              <a:rPr lang="en-US" altLang="en-US" dirty="0"/>
              <a:t>Financial accounting data are widely available</a:t>
            </a:r>
          </a:p>
          <a:p>
            <a:pPr>
              <a:spcBef>
                <a:spcPts val="600"/>
              </a:spcBef>
            </a:pPr>
            <a:r>
              <a:rPr lang="en-US" altLang="en-US" dirty="0"/>
              <a:t>Accounting earnings and economic earnings are not always the same thing</a:t>
            </a:r>
          </a:p>
        </p:txBody>
      </p:sp>
    </p:spTree>
    <p:extLst>
      <p:ext uri="{BB962C8B-B14F-4D97-AF65-F5344CB8AC3E}">
        <p14:creationId xmlns:p14="http://schemas.microsoft.com/office/powerpoint/2010/main" val="3221930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864" y="152400"/>
            <a:ext cx="8759536" cy="1143000"/>
          </a:xfrm>
        </p:spPr>
        <p:txBody>
          <a:bodyPr>
            <a:noAutofit/>
          </a:bodyPr>
          <a:lstStyle/>
          <a:p>
            <a:r>
              <a:rPr lang="en-US" altLang="en-US" dirty="0"/>
              <a:t>Ratio Decomposition Analysis for </a:t>
            </a:r>
            <a:r>
              <a:rPr lang="en-US" altLang="en-US" dirty="0" err="1"/>
              <a:t>Nodett</a:t>
            </a:r>
            <a:r>
              <a:rPr lang="en-US" altLang="en-US" dirty="0"/>
              <a:t> and </a:t>
            </a:r>
            <a:r>
              <a:rPr lang="en-US" altLang="en-US" dirty="0" err="1"/>
              <a:t>Somdett</a:t>
            </a:r>
            <a:r>
              <a:rPr lang="en-US" altLang="en-US" dirty="0"/>
              <a:t> </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2206000549"/>
              </p:ext>
            </p:extLst>
          </p:nvPr>
        </p:nvGraphicFramePr>
        <p:xfrm>
          <a:off x="228600" y="1447800"/>
          <a:ext cx="8763000" cy="3780275"/>
        </p:xfrm>
        <a:graphic>
          <a:graphicData uri="http://schemas.openxmlformats.org/drawingml/2006/table">
            <a:tbl>
              <a:tblPr firstRow="1" bandRow="1">
                <a:tableStyleId>{5940675A-B579-460E-94D1-54222C63F5DA}</a:tableStyleId>
              </a:tblPr>
              <a:tblGrid>
                <a:gridCol w="1017134">
                  <a:extLst>
                    <a:ext uri="{9D8B030D-6E8A-4147-A177-3AD203B41FA5}">
                      <a16:colId xmlns:a16="http://schemas.microsoft.com/office/drawing/2014/main" val="20000"/>
                    </a:ext>
                  </a:extLst>
                </a:gridCol>
                <a:gridCol w="782411">
                  <a:extLst>
                    <a:ext uri="{9D8B030D-6E8A-4147-A177-3AD203B41FA5}">
                      <a16:colId xmlns:a16="http://schemas.microsoft.com/office/drawing/2014/main" val="20001"/>
                    </a:ext>
                  </a:extLst>
                </a:gridCol>
                <a:gridCol w="1019855">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gridCol w="1447800">
                  <a:extLst>
                    <a:ext uri="{9D8B030D-6E8A-4147-A177-3AD203B41FA5}">
                      <a16:colId xmlns:a16="http://schemas.microsoft.com/office/drawing/2014/main" val="20006"/>
                    </a:ext>
                  </a:extLst>
                </a:gridCol>
                <a:gridCol w="1143000">
                  <a:extLst>
                    <a:ext uri="{9D8B030D-6E8A-4147-A177-3AD203B41FA5}">
                      <a16:colId xmlns:a16="http://schemas.microsoft.com/office/drawing/2014/main" val="20007"/>
                    </a:ext>
                  </a:extLst>
                </a:gridCol>
              </a:tblGrid>
              <a:tr h="992496">
                <a:tc>
                  <a:txBody>
                    <a:bodyPr/>
                    <a:lstStyle/>
                    <a:p>
                      <a:pPr algn="ctr"/>
                      <a:endParaRPr lang="en-US" sz="1200" b="1" dirty="0">
                        <a:latin typeface="Verdana" pitchFamily="34" charset="0"/>
                        <a:ea typeface="Verdana" pitchFamily="34" charset="0"/>
                        <a:cs typeface="Verdana" pitchFamily="34" charset="0"/>
                      </a:endParaRPr>
                    </a:p>
                  </a:txBody>
                  <a:tcPr anchor="ctr"/>
                </a:tc>
                <a:tc>
                  <a:txBody>
                    <a:bodyPr/>
                    <a:lstStyle/>
                    <a:p>
                      <a:pPr algn="ctr"/>
                      <a:r>
                        <a:rPr lang="en-US" sz="1200" b="1" dirty="0">
                          <a:latin typeface="Verdana" pitchFamily="34" charset="0"/>
                          <a:ea typeface="Verdana" pitchFamily="34" charset="0"/>
                          <a:cs typeface="Verdana" pitchFamily="34" charset="0"/>
                        </a:rPr>
                        <a:t>ROE</a:t>
                      </a:r>
                    </a:p>
                  </a:txBody>
                  <a:tcPr anchor="ctr"/>
                </a:tc>
                <a:tc>
                  <a:txBody>
                    <a:bodyPr/>
                    <a:lstStyle/>
                    <a:p>
                      <a:pPr algn="ctr"/>
                      <a:r>
                        <a:rPr lang="en-US" sz="1200" b="1" dirty="0">
                          <a:latin typeface="Verdana" pitchFamily="34" charset="0"/>
                          <a:ea typeface="Verdana" pitchFamily="34" charset="0"/>
                          <a:cs typeface="Verdana" pitchFamily="34" charset="0"/>
                        </a:rPr>
                        <a:t>(1)</a:t>
                      </a:r>
                    </a:p>
                    <a:p>
                      <a:pPr algn="ctr"/>
                      <a:r>
                        <a:rPr lang="en-US" sz="1200" b="1" dirty="0">
                          <a:latin typeface="Verdana" pitchFamily="34" charset="0"/>
                          <a:ea typeface="Verdana" pitchFamily="34" charset="0"/>
                          <a:cs typeface="Verdana" pitchFamily="34" charset="0"/>
                        </a:rPr>
                        <a:t>Net Profits/ Pretax</a:t>
                      </a:r>
                      <a:r>
                        <a:rPr lang="en-US" sz="1200" b="1" baseline="0" dirty="0">
                          <a:latin typeface="Verdana" pitchFamily="34" charset="0"/>
                          <a:ea typeface="Verdana" pitchFamily="34" charset="0"/>
                          <a:cs typeface="Verdana" pitchFamily="34" charset="0"/>
                        </a:rPr>
                        <a:t> Profits</a:t>
                      </a:r>
                      <a:endParaRPr lang="en-US" sz="1200" b="1" dirty="0">
                        <a:latin typeface="Verdana" pitchFamily="34" charset="0"/>
                        <a:ea typeface="Verdana" pitchFamily="34" charset="0"/>
                        <a:cs typeface="Verdana" pitchFamily="34" charset="0"/>
                      </a:endParaRPr>
                    </a:p>
                  </a:txBody>
                  <a:tcPr anchor="ctr"/>
                </a:tc>
                <a:tc>
                  <a:txBody>
                    <a:bodyPr/>
                    <a:lstStyle/>
                    <a:p>
                      <a:pPr algn="ctr"/>
                      <a:r>
                        <a:rPr lang="en-US" sz="1200" b="1" dirty="0">
                          <a:latin typeface="Verdana" pitchFamily="34" charset="0"/>
                          <a:ea typeface="Verdana" pitchFamily="34" charset="0"/>
                          <a:cs typeface="Verdana" pitchFamily="34" charset="0"/>
                        </a:rPr>
                        <a:t>(2)</a:t>
                      </a:r>
                    </a:p>
                    <a:p>
                      <a:pPr algn="ctr"/>
                      <a:r>
                        <a:rPr lang="en-US" sz="1200" b="1" dirty="0">
                          <a:latin typeface="Verdana" pitchFamily="34" charset="0"/>
                          <a:ea typeface="Verdana" pitchFamily="34" charset="0"/>
                          <a:cs typeface="Verdana" pitchFamily="34" charset="0"/>
                        </a:rPr>
                        <a:t>Pretax</a:t>
                      </a:r>
                      <a:r>
                        <a:rPr lang="en-US" sz="1200" b="1" baseline="0" dirty="0">
                          <a:latin typeface="Verdana" pitchFamily="34" charset="0"/>
                          <a:ea typeface="Verdana" pitchFamily="34" charset="0"/>
                          <a:cs typeface="Verdana" pitchFamily="34" charset="0"/>
                        </a:rPr>
                        <a:t> Profits/EBIT</a:t>
                      </a:r>
                      <a:endParaRPr lang="en-US" sz="1200" b="1" dirty="0">
                        <a:latin typeface="Verdana" pitchFamily="34" charset="0"/>
                        <a:ea typeface="Verdana" pitchFamily="34" charset="0"/>
                        <a:cs typeface="Verdana" pitchFamily="34" charset="0"/>
                      </a:endParaRPr>
                    </a:p>
                  </a:txBody>
                  <a:tcPr anchor="ctr"/>
                </a:tc>
                <a:tc>
                  <a:txBody>
                    <a:bodyPr/>
                    <a:lstStyle/>
                    <a:p>
                      <a:pPr algn="ctr"/>
                      <a:r>
                        <a:rPr lang="en-US" sz="1200" b="1" dirty="0">
                          <a:latin typeface="Verdana" pitchFamily="34" charset="0"/>
                          <a:ea typeface="Verdana" pitchFamily="34" charset="0"/>
                          <a:cs typeface="Verdana" pitchFamily="34" charset="0"/>
                        </a:rPr>
                        <a:t>(3)</a:t>
                      </a:r>
                    </a:p>
                    <a:p>
                      <a:pPr algn="ctr"/>
                      <a:r>
                        <a:rPr lang="en-US" sz="1200" b="1" dirty="0">
                          <a:latin typeface="Verdana" pitchFamily="34" charset="0"/>
                          <a:ea typeface="Verdana" pitchFamily="34" charset="0"/>
                          <a:cs typeface="Verdana" pitchFamily="34" charset="0"/>
                        </a:rPr>
                        <a:t>EBIT</a:t>
                      </a:r>
                      <a:r>
                        <a:rPr lang="en-US" sz="1200" b="1" baseline="0" dirty="0">
                          <a:latin typeface="Verdana" pitchFamily="34" charset="0"/>
                          <a:ea typeface="Verdana" pitchFamily="34" charset="0"/>
                          <a:cs typeface="Verdana" pitchFamily="34" charset="0"/>
                        </a:rPr>
                        <a:t> Sales  (Margin)</a:t>
                      </a:r>
                      <a:endParaRPr lang="en-US" sz="1200" b="1" dirty="0">
                        <a:latin typeface="Verdana" pitchFamily="34" charset="0"/>
                        <a:ea typeface="Verdana" pitchFamily="34" charset="0"/>
                        <a:cs typeface="Verdana" pitchFamily="34" charset="0"/>
                      </a:endParaRPr>
                    </a:p>
                  </a:txBody>
                  <a:tcPr anchor="ctr"/>
                </a:tc>
                <a:tc>
                  <a:txBody>
                    <a:bodyPr/>
                    <a:lstStyle/>
                    <a:p>
                      <a:pPr algn="ctr"/>
                      <a:r>
                        <a:rPr lang="en-US" sz="1200" b="1" dirty="0">
                          <a:latin typeface="Verdana" pitchFamily="34" charset="0"/>
                          <a:ea typeface="Verdana" pitchFamily="34" charset="0"/>
                          <a:cs typeface="Verdana" pitchFamily="34" charset="0"/>
                        </a:rPr>
                        <a:t>(4)</a:t>
                      </a:r>
                    </a:p>
                    <a:p>
                      <a:pPr algn="ctr"/>
                      <a:r>
                        <a:rPr lang="en-US" sz="1200" b="1" dirty="0">
                          <a:latin typeface="Verdana" pitchFamily="34" charset="0"/>
                          <a:ea typeface="Verdana" pitchFamily="34" charset="0"/>
                          <a:cs typeface="Verdana" pitchFamily="34" charset="0"/>
                        </a:rPr>
                        <a:t>Sales/Assets (Turnover)</a:t>
                      </a:r>
                    </a:p>
                  </a:txBody>
                  <a:tcPr anchor="ctr"/>
                </a:tc>
                <a:tc>
                  <a:txBody>
                    <a:bodyPr/>
                    <a:lstStyle/>
                    <a:p>
                      <a:pPr algn="ctr"/>
                      <a:r>
                        <a:rPr lang="en-US" sz="1200" b="1" dirty="0">
                          <a:latin typeface="Verdana" pitchFamily="34" charset="0"/>
                          <a:ea typeface="Verdana" pitchFamily="34" charset="0"/>
                          <a:cs typeface="Verdana" pitchFamily="34" charset="0"/>
                        </a:rPr>
                        <a:t>(5)</a:t>
                      </a:r>
                    </a:p>
                    <a:p>
                      <a:pPr algn="ctr"/>
                      <a:r>
                        <a:rPr lang="en-US" sz="1200" b="1" dirty="0">
                          <a:latin typeface="Verdana" pitchFamily="34" charset="0"/>
                          <a:ea typeface="Verdana" pitchFamily="34" charset="0"/>
                          <a:cs typeface="Verdana" pitchFamily="34" charset="0"/>
                        </a:rPr>
                        <a:t>Assets</a:t>
                      </a:r>
                      <a:r>
                        <a:rPr lang="en-US" sz="1200" b="1" baseline="0" dirty="0">
                          <a:latin typeface="Verdana" pitchFamily="34" charset="0"/>
                          <a:ea typeface="Verdana" pitchFamily="34" charset="0"/>
                          <a:cs typeface="Verdana" pitchFamily="34" charset="0"/>
                        </a:rPr>
                        <a:t>/Equity</a:t>
                      </a:r>
                      <a:endParaRPr lang="en-US" sz="1200" b="1" dirty="0">
                        <a:latin typeface="Verdana" pitchFamily="34" charset="0"/>
                        <a:ea typeface="Verdana" pitchFamily="34" charset="0"/>
                        <a:cs typeface="Verdana" pitchFamily="34" charset="0"/>
                      </a:endParaRPr>
                    </a:p>
                  </a:txBody>
                  <a:tcPr anchor="ctr"/>
                </a:tc>
                <a:tc>
                  <a:txBody>
                    <a:bodyPr/>
                    <a:lstStyle/>
                    <a:p>
                      <a:pPr algn="ctr"/>
                      <a:r>
                        <a:rPr lang="en-US" sz="1200" b="1" dirty="0">
                          <a:latin typeface="Verdana" pitchFamily="34" charset="0"/>
                          <a:ea typeface="Verdana" pitchFamily="34" charset="0"/>
                          <a:cs typeface="Verdana" pitchFamily="34" charset="0"/>
                        </a:rPr>
                        <a:t>(6)</a:t>
                      </a:r>
                    </a:p>
                    <a:p>
                      <a:pPr algn="ctr"/>
                      <a:r>
                        <a:rPr lang="en-US" sz="1200" b="1" dirty="0">
                          <a:latin typeface="Verdana" pitchFamily="34" charset="0"/>
                          <a:ea typeface="Verdana" pitchFamily="34" charset="0"/>
                          <a:cs typeface="Verdana" pitchFamily="34" charset="0"/>
                        </a:rPr>
                        <a:t>Compound Leverage</a:t>
                      </a:r>
                      <a:r>
                        <a:rPr lang="en-US" sz="1200" b="1" baseline="0" dirty="0">
                          <a:latin typeface="Verdana" pitchFamily="34" charset="0"/>
                          <a:ea typeface="Verdana" pitchFamily="34" charset="0"/>
                          <a:cs typeface="Verdana" pitchFamily="34" charset="0"/>
                        </a:rPr>
                        <a:t> Factor (2) × (5)</a:t>
                      </a:r>
                      <a:endParaRPr lang="en-US" sz="1200" b="1" dirty="0">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0"/>
                  </a:ext>
                </a:extLst>
              </a:tr>
              <a:tr h="291845">
                <a:tc>
                  <a:txBody>
                    <a:bodyPr/>
                    <a:lstStyle/>
                    <a:p>
                      <a:r>
                        <a:rPr lang="en-US" sz="1200" dirty="0">
                          <a:latin typeface="Verdana" pitchFamily="34" charset="0"/>
                          <a:ea typeface="Verdana" pitchFamily="34" charset="0"/>
                          <a:cs typeface="Verdana" pitchFamily="34" charset="0"/>
                        </a:rPr>
                        <a:t>Bad year</a:t>
                      </a:r>
                    </a:p>
                  </a:txBody>
                  <a:tcPr anchor="ctr"/>
                </a:tc>
                <a:tc>
                  <a:txBody>
                    <a:bodyPr/>
                    <a:lstStyle/>
                    <a:p>
                      <a:pPr algn="r"/>
                      <a:endParaRPr lang="en-US" sz="1200" dirty="0">
                        <a:latin typeface="Verdana" pitchFamily="34" charset="0"/>
                        <a:ea typeface="Verdana" pitchFamily="34" charset="0"/>
                        <a:cs typeface="Verdana" pitchFamily="34" charset="0"/>
                      </a:endParaRPr>
                    </a:p>
                  </a:txBody>
                  <a:tcPr anchor="ctr"/>
                </a:tc>
                <a:tc>
                  <a:txBody>
                    <a:bodyPr/>
                    <a:lstStyle/>
                    <a:p>
                      <a:pPr algn="r"/>
                      <a:endParaRPr lang="en-US" sz="1200" dirty="0">
                        <a:latin typeface="Verdana" pitchFamily="34" charset="0"/>
                        <a:ea typeface="Verdana" pitchFamily="34" charset="0"/>
                        <a:cs typeface="Verdana" pitchFamily="34" charset="0"/>
                      </a:endParaRPr>
                    </a:p>
                  </a:txBody>
                  <a:tcPr anchor="ctr"/>
                </a:tc>
                <a:tc>
                  <a:txBody>
                    <a:bodyPr/>
                    <a:lstStyle/>
                    <a:p>
                      <a:pPr algn="r"/>
                      <a:endParaRPr lang="en-US" sz="1200" dirty="0">
                        <a:latin typeface="Verdana" pitchFamily="34" charset="0"/>
                        <a:ea typeface="Verdana" pitchFamily="34" charset="0"/>
                        <a:cs typeface="Verdana" pitchFamily="34" charset="0"/>
                      </a:endParaRPr>
                    </a:p>
                  </a:txBody>
                  <a:tcPr anchor="ctr"/>
                </a:tc>
                <a:tc>
                  <a:txBody>
                    <a:bodyPr/>
                    <a:lstStyle/>
                    <a:p>
                      <a:pPr algn="r"/>
                      <a:endParaRPr lang="en-US" sz="1200" dirty="0">
                        <a:latin typeface="Verdana" pitchFamily="34" charset="0"/>
                        <a:ea typeface="Verdana" pitchFamily="34" charset="0"/>
                        <a:cs typeface="Verdana" pitchFamily="34" charset="0"/>
                      </a:endParaRPr>
                    </a:p>
                  </a:txBody>
                  <a:tcPr anchor="ctr"/>
                </a:tc>
                <a:tc>
                  <a:txBody>
                    <a:bodyPr/>
                    <a:lstStyle/>
                    <a:p>
                      <a:pPr algn="r"/>
                      <a:endParaRPr lang="en-US" sz="1200" dirty="0">
                        <a:latin typeface="Verdana" pitchFamily="34" charset="0"/>
                        <a:ea typeface="Verdana" pitchFamily="34" charset="0"/>
                        <a:cs typeface="Verdana" pitchFamily="34" charset="0"/>
                      </a:endParaRPr>
                    </a:p>
                  </a:txBody>
                  <a:tcPr anchor="ctr"/>
                </a:tc>
                <a:tc>
                  <a:txBody>
                    <a:bodyPr/>
                    <a:lstStyle/>
                    <a:p>
                      <a:pPr algn="r"/>
                      <a:endParaRPr lang="en-US" sz="1200" dirty="0">
                        <a:latin typeface="Verdana" pitchFamily="34" charset="0"/>
                        <a:ea typeface="Verdana" pitchFamily="34" charset="0"/>
                        <a:cs typeface="Verdana" pitchFamily="34" charset="0"/>
                      </a:endParaRPr>
                    </a:p>
                  </a:txBody>
                  <a:tcPr anchor="ctr"/>
                </a:tc>
                <a:tc>
                  <a:txBody>
                    <a:bodyPr/>
                    <a:lstStyle/>
                    <a:p>
                      <a:pPr algn="r"/>
                      <a:endParaRPr lang="en-US" sz="1200" dirty="0">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1"/>
                  </a:ext>
                </a:extLst>
              </a:tr>
              <a:tr h="291845">
                <a:tc>
                  <a:txBody>
                    <a:bodyPr/>
                    <a:lstStyle/>
                    <a:p>
                      <a:pPr marL="0" indent="111125"/>
                      <a:r>
                        <a:rPr lang="en-US" sz="1200" dirty="0" err="1">
                          <a:latin typeface="Verdana" pitchFamily="34" charset="0"/>
                          <a:ea typeface="Verdana" pitchFamily="34" charset="0"/>
                          <a:cs typeface="Verdana" pitchFamily="34" charset="0"/>
                        </a:rPr>
                        <a:t>Nodett</a:t>
                      </a:r>
                      <a:endParaRPr lang="en-US" sz="1200" dirty="0">
                        <a:latin typeface="Verdana" pitchFamily="34" charset="0"/>
                        <a:ea typeface="Verdana" pitchFamily="34" charset="0"/>
                        <a:cs typeface="Verdana" pitchFamily="34" charset="0"/>
                      </a:endParaRPr>
                    </a:p>
                  </a:txBody>
                  <a:tcPr anchor="ctr"/>
                </a:tc>
                <a:tc>
                  <a:txBody>
                    <a:bodyPr/>
                    <a:lstStyle/>
                    <a:p>
                      <a:pPr algn="r"/>
                      <a:r>
                        <a:rPr lang="en-US" sz="1200" dirty="0">
                          <a:latin typeface="Verdana" pitchFamily="34" charset="0"/>
                          <a:ea typeface="Verdana" pitchFamily="34" charset="0"/>
                          <a:cs typeface="Verdana" pitchFamily="34" charset="0"/>
                        </a:rPr>
                        <a:t>0.030</a:t>
                      </a:r>
                    </a:p>
                  </a:txBody>
                  <a:tcPr anchor="ctr"/>
                </a:tc>
                <a:tc>
                  <a:txBody>
                    <a:bodyPr/>
                    <a:lstStyle/>
                    <a:p>
                      <a:pPr algn="r"/>
                      <a:r>
                        <a:rPr lang="en-US" sz="1200" dirty="0">
                          <a:latin typeface="Verdana" pitchFamily="34" charset="0"/>
                          <a:ea typeface="Verdana" pitchFamily="34" charset="0"/>
                          <a:cs typeface="Verdana" pitchFamily="34" charset="0"/>
                        </a:rPr>
                        <a:t>0.6</a:t>
                      </a:r>
                    </a:p>
                  </a:txBody>
                  <a:tcPr anchor="ctr"/>
                </a:tc>
                <a:tc>
                  <a:txBody>
                    <a:bodyPr/>
                    <a:lstStyle/>
                    <a:p>
                      <a:pPr algn="r"/>
                      <a:r>
                        <a:rPr lang="en-US" sz="1200" dirty="0">
                          <a:latin typeface="Verdana" pitchFamily="34" charset="0"/>
                          <a:ea typeface="Verdana" pitchFamily="34" charset="0"/>
                          <a:cs typeface="Verdana" pitchFamily="34" charset="0"/>
                        </a:rPr>
                        <a:t>1.000</a:t>
                      </a:r>
                    </a:p>
                  </a:txBody>
                  <a:tcPr anchor="ctr"/>
                </a:tc>
                <a:tc>
                  <a:txBody>
                    <a:bodyPr/>
                    <a:lstStyle/>
                    <a:p>
                      <a:pPr algn="r"/>
                      <a:r>
                        <a:rPr lang="en-US" sz="1200" dirty="0">
                          <a:latin typeface="Verdana" pitchFamily="34" charset="0"/>
                          <a:ea typeface="Verdana" pitchFamily="34" charset="0"/>
                          <a:cs typeface="Verdana" pitchFamily="34" charset="0"/>
                        </a:rPr>
                        <a:t>0.0625</a:t>
                      </a:r>
                    </a:p>
                  </a:txBody>
                  <a:tcPr anchor="ctr"/>
                </a:tc>
                <a:tc>
                  <a:txBody>
                    <a:bodyPr/>
                    <a:lstStyle/>
                    <a:p>
                      <a:pPr algn="r"/>
                      <a:r>
                        <a:rPr lang="en-US" sz="1200" dirty="0">
                          <a:latin typeface="Verdana" pitchFamily="34" charset="0"/>
                          <a:ea typeface="Verdana" pitchFamily="34" charset="0"/>
                          <a:cs typeface="Verdana" pitchFamily="34" charset="0"/>
                        </a:rPr>
                        <a:t>0.800</a:t>
                      </a:r>
                    </a:p>
                  </a:txBody>
                  <a:tcPr anchor="ctr"/>
                </a:tc>
                <a:tc>
                  <a:txBody>
                    <a:bodyPr/>
                    <a:lstStyle/>
                    <a:p>
                      <a:pPr algn="r"/>
                      <a:r>
                        <a:rPr lang="en-US" sz="1200" dirty="0">
                          <a:latin typeface="Verdana" pitchFamily="34" charset="0"/>
                          <a:ea typeface="Verdana" pitchFamily="34" charset="0"/>
                          <a:cs typeface="Verdana" pitchFamily="34" charset="0"/>
                        </a:rPr>
                        <a:t>1.000</a:t>
                      </a:r>
                    </a:p>
                  </a:txBody>
                  <a:tcPr anchor="ctr"/>
                </a:tc>
                <a:tc>
                  <a:txBody>
                    <a:bodyPr/>
                    <a:lstStyle/>
                    <a:p>
                      <a:pPr algn="r"/>
                      <a:r>
                        <a:rPr lang="en-US" sz="1200" dirty="0">
                          <a:latin typeface="Verdana" pitchFamily="34" charset="0"/>
                          <a:ea typeface="Verdana" pitchFamily="34" charset="0"/>
                          <a:cs typeface="Verdana" pitchFamily="34" charset="0"/>
                        </a:rPr>
                        <a:t>1.000</a:t>
                      </a:r>
                    </a:p>
                  </a:txBody>
                  <a:tcPr anchor="ctr"/>
                </a:tc>
                <a:extLst>
                  <a:ext uri="{0D108BD9-81ED-4DB2-BD59-A6C34878D82A}">
                    <a16:rowId xmlns:a16="http://schemas.microsoft.com/office/drawing/2014/main" val="10002"/>
                  </a:ext>
                </a:extLst>
              </a:tr>
              <a:tr h="291845">
                <a:tc>
                  <a:txBody>
                    <a:bodyPr/>
                    <a:lstStyle/>
                    <a:p>
                      <a:pPr marL="0" indent="111125"/>
                      <a:r>
                        <a:rPr lang="en-US" sz="1200" dirty="0" err="1">
                          <a:latin typeface="Verdana" pitchFamily="34" charset="0"/>
                          <a:ea typeface="Verdana" pitchFamily="34" charset="0"/>
                          <a:cs typeface="Verdana" pitchFamily="34" charset="0"/>
                        </a:rPr>
                        <a:t>Somdett</a:t>
                      </a:r>
                      <a:endParaRPr lang="en-US" sz="1200" dirty="0">
                        <a:latin typeface="Verdana" pitchFamily="34" charset="0"/>
                        <a:ea typeface="Verdana" pitchFamily="34" charset="0"/>
                        <a:cs typeface="Verdana" pitchFamily="34" charset="0"/>
                      </a:endParaRPr>
                    </a:p>
                  </a:txBody>
                  <a:tcPr anchor="ctr"/>
                </a:tc>
                <a:tc>
                  <a:txBody>
                    <a:bodyPr/>
                    <a:lstStyle/>
                    <a:p>
                      <a:pPr algn="r"/>
                      <a:r>
                        <a:rPr lang="en-US" sz="1200" dirty="0">
                          <a:latin typeface="Verdana" pitchFamily="34" charset="0"/>
                          <a:ea typeface="Verdana" pitchFamily="34" charset="0"/>
                          <a:cs typeface="Verdana" pitchFamily="34" charset="0"/>
                        </a:rPr>
                        <a:t>0.018</a:t>
                      </a:r>
                    </a:p>
                  </a:txBody>
                  <a:tcPr anchor="ctr"/>
                </a:tc>
                <a:tc>
                  <a:txBody>
                    <a:bodyPr/>
                    <a:lstStyle/>
                    <a:p>
                      <a:pPr algn="r"/>
                      <a:r>
                        <a:rPr lang="en-US" sz="1200" dirty="0">
                          <a:latin typeface="Verdana" pitchFamily="34" charset="0"/>
                          <a:ea typeface="Verdana" pitchFamily="34" charset="0"/>
                          <a:cs typeface="Verdana" pitchFamily="34" charset="0"/>
                        </a:rPr>
                        <a:t>0.6</a:t>
                      </a:r>
                    </a:p>
                  </a:txBody>
                  <a:tcPr anchor="ctr"/>
                </a:tc>
                <a:tc>
                  <a:txBody>
                    <a:bodyPr/>
                    <a:lstStyle/>
                    <a:p>
                      <a:pPr algn="r"/>
                      <a:r>
                        <a:rPr lang="en-US" sz="1200" dirty="0">
                          <a:latin typeface="Verdana" pitchFamily="34" charset="0"/>
                          <a:ea typeface="Verdana" pitchFamily="34" charset="0"/>
                          <a:cs typeface="Verdana" pitchFamily="34" charset="0"/>
                        </a:rPr>
                        <a:t>0.360</a:t>
                      </a:r>
                    </a:p>
                  </a:txBody>
                  <a:tcPr anchor="ctr"/>
                </a:tc>
                <a:tc>
                  <a:txBody>
                    <a:bodyPr/>
                    <a:lstStyle/>
                    <a:p>
                      <a:pPr algn="r"/>
                      <a:r>
                        <a:rPr lang="en-US" sz="1200" dirty="0">
                          <a:latin typeface="Verdana" pitchFamily="34" charset="0"/>
                          <a:ea typeface="Verdana" pitchFamily="34" charset="0"/>
                          <a:cs typeface="Verdana" pitchFamily="34" charset="0"/>
                        </a:rPr>
                        <a:t>0.0625</a:t>
                      </a:r>
                    </a:p>
                  </a:txBody>
                  <a:tcPr anchor="ctr"/>
                </a:tc>
                <a:tc>
                  <a:txBody>
                    <a:bodyPr/>
                    <a:lstStyle/>
                    <a:p>
                      <a:pPr algn="r"/>
                      <a:r>
                        <a:rPr lang="en-US" sz="1200" dirty="0">
                          <a:latin typeface="Verdana" pitchFamily="34" charset="0"/>
                          <a:ea typeface="Verdana" pitchFamily="34" charset="0"/>
                          <a:cs typeface="Verdana" pitchFamily="34" charset="0"/>
                        </a:rPr>
                        <a:t>0.800</a:t>
                      </a:r>
                    </a:p>
                  </a:txBody>
                  <a:tcPr anchor="ctr"/>
                </a:tc>
                <a:tc>
                  <a:txBody>
                    <a:bodyPr/>
                    <a:lstStyle/>
                    <a:p>
                      <a:pPr algn="r"/>
                      <a:r>
                        <a:rPr lang="en-US" sz="1200" dirty="0">
                          <a:latin typeface="Verdana" pitchFamily="34" charset="0"/>
                          <a:ea typeface="Verdana" pitchFamily="34" charset="0"/>
                          <a:cs typeface="Verdana" pitchFamily="34" charset="0"/>
                        </a:rPr>
                        <a:t>1.667</a:t>
                      </a:r>
                    </a:p>
                  </a:txBody>
                  <a:tcPr anchor="ctr"/>
                </a:tc>
                <a:tc>
                  <a:txBody>
                    <a:bodyPr/>
                    <a:lstStyle/>
                    <a:p>
                      <a:pPr algn="r"/>
                      <a:r>
                        <a:rPr lang="en-US" sz="1200" dirty="0">
                          <a:latin typeface="Verdana" pitchFamily="34" charset="0"/>
                          <a:ea typeface="Verdana" pitchFamily="34" charset="0"/>
                          <a:cs typeface="Verdana" pitchFamily="34" charset="0"/>
                        </a:rPr>
                        <a:t>0.600</a:t>
                      </a:r>
                    </a:p>
                  </a:txBody>
                  <a:tcPr anchor="ctr"/>
                </a:tc>
                <a:extLst>
                  <a:ext uri="{0D108BD9-81ED-4DB2-BD59-A6C34878D82A}">
                    <a16:rowId xmlns:a16="http://schemas.microsoft.com/office/drawing/2014/main" val="10003"/>
                  </a:ext>
                </a:extLst>
              </a:tr>
              <a:tr h="451135">
                <a:tc>
                  <a:txBody>
                    <a:bodyPr/>
                    <a:lstStyle/>
                    <a:p>
                      <a:r>
                        <a:rPr lang="en-US" sz="1200" dirty="0">
                          <a:latin typeface="Verdana" pitchFamily="34" charset="0"/>
                          <a:ea typeface="Verdana" pitchFamily="34" charset="0"/>
                          <a:cs typeface="Verdana" pitchFamily="34" charset="0"/>
                        </a:rPr>
                        <a:t>Normal</a:t>
                      </a:r>
                      <a:r>
                        <a:rPr lang="en-US" sz="1200" baseline="0" dirty="0">
                          <a:latin typeface="Verdana" pitchFamily="34" charset="0"/>
                          <a:ea typeface="Verdana" pitchFamily="34" charset="0"/>
                          <a:cs typeface="Verdana" pitchFamily="34" charset="0"/>
                        </a:rPr>
                        <a:t> </a:t>
                      </a:r>
                      <a:r>
                        <a:rPr lang="en-US" sz="1200" dirty="0">
                          <a:latin typeface="Verdana" pitchFamily="34" charset="0"/>
                          <a:ea typeface="Verdana" pitchFamily="34" charset="0"/>
                          <a:cs typeface="Verdana" pitchFamily="34" charset="0"/>
                        </a:rPr>
                        <a:t>year</a:t>
                      </a:r>
                    </a:p>
                  </a:txBody>
                  <a:tcPr anchor="ctr"/>
                </a:tc>
                <a:tc>
                  <a:txBody>
                    <a:bodyPr/>
                    <a:lstStyle/>
                    <a:p>
                      <a:pPr algn="r"/>
                      <a:endParaRPr lang="en-US" sz="1200" dirty="0">
                        <a:latin typeface="Verdana" pitchFamily="34" charset="0"/>
                        <a:ea typeface="Verdana" pitchFamily="34" charset="0"/>
                        <a:cs typeface="Verdana" pitchFamily="34" charset="0"/>
                      </a:endParaRPr>
                    </a:p>
                  </a:txBody>
                  <a:tcPr anchor="ctr"/>
                </a:tc>
                <a:tc>
                  <a:txBody>
                    <a:bodyPr/>
                    <a:lstStyle/>
                    <a:p>
                      <a:pPr algn="r"/>
                      <a:endParaRPr lang="en-US" sz="1200" dirty="0">
                        <a:latin typeface="Verdana" pitchFamily="34" charset="0"/>
                        <a:ea typeface="Verdana" pitchFamily="34" charset="0"/>
                        <a:cs typeface="Verdana" pitchFamily="34" charset="0"/>
                      </a:endParaRPr>
                    </a:p>
                  </a:txBody>
                  <a:tcPr anchor="ctr"/>
                </a:tc>
                <a:tc>
                  <a:txBody>
                    <a:bodyPr/>
                    <a:lstStyle/>
                    <a:p>
                      <a:pPr algn="r"/>
                      <a:endParaRPr lang="en-US" sz="1200">
                        <a:latin typeface="Verdana" pitchFamily="34" charset="0"/>
                        <a:ea typeface="Verdana" pitchFamily="34" charset="0"/>
                        <a:cs typeface="Verdana" pitchFamily="34" charset="0"/>
                      </a:endParaRPr>
                    </a:p>
                  </a:txBody>
                  <a:tcPr anchor="ctr"/>
                </a:tc>
                <a:tc>
                  <a:txBody>
                    <a:bodyPr/>
                    <a:lstStyle/>
                    <a:p>
                      <a:pPr algn="r"/>
                      <a:endParaRPr lang="en-US" sz="1200" dirty="0">
                        <a:latin typeface="Verdana" pitchFamily="34" charset="0"/>
                        <a:ea typeface="Verdana" pitchFamily="34" charset="0"/>
                        <a:cs typeface="Verdana" pitchFamily="34" charset="0"/>
                      </a:endParaRPr>
                    </a:p>
                  </a:txBody>
                  <a:tcPr anchor="ctr"/>
                </a:tc>
                <a:tc>
                  <a:txBody>
                    <a:bodyPr/>
                    <a:lstStyle/>
                    <a:p>
                      <a:pPr algn="r"/>
                      <a:endParaRPr lang="en-US" sz="1200" dirty="0">
                        <a:latin typeface="Verdana" pitchFamily="34" charset="0"/>
                        <a:ea typeface="Verdana" pitchFamily="34" charset="0"/>
                        <a:cs typeface="Verdana" pitchFamily="34" charset="0"/>
                      </a:endParaRPr>
                    </a:p>
                  </a:txBody>
                  <a:tcPr anchor="ctr"/>
                </a:tc>
                <a:tc>
                  <a:txBody>
                    <a:bodyPr/>
                    <a:lstStyle/>
                    <a:p>
                      <a:pPr algn="r"/>
                      <a:endParaRPr lang="en-US" sz="1200" dirty="0">
                        <a:latin typeface="Verdana" pitchFamily="34" charset="0"/>
                        <a:ea typeface="Verdana" pitchFamily="34" charset="0"/>
                        <a:cs typeface="Verdana" pitchFamily="34" charset="0"/>
                      </a:endParaRPr>
                    </a:p>
                  </a:txBody>
                  <a:tcPr anchor="ctr"/>
                </a:tc>
                <a:tc>
                  <a:txBody>
                    <a:bodyPr/>
                    <a:lstStyle/>
                    <a:p>
                      <a:pPr algn="r"/>
                      <a:endParaRPr lang="en-US" sz="1200" dirty="0">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4"/>
                  </a:ext>
                </a:extLst>
              </a:tr>
              <a:tr h="291845">
                <a:tc>
                  <a:txBody>
                    <a:bodyPr/>
                    <a:lstStyle/>
                    <a:p>
                      <a:pPr marL="0" indent="111125"/>
                      <a:r>
                        <a:rPr lang="en-US" sz="1200" dirty="0" err="1">
                          <a:latin typeface="Verdana" pitchFamily="34" charset="0"/>
                          <a:ea typeface="Verdana" pitchFamily="34" charset="0"/>
                          <a:cs typeface="Verdana" pitchFamily="34" charset="0"/>
                        </a:rPr>
                        <a:t>Nodett</a:t>
                      </a:r>
                      <a:endParaRPr lang="en-US" sz="1200" dirty="0">
                        <a:latin typeface="Verdana" pitchFamily="34" charset="0"/>
                        <a:ea typeface="Verdana" pitchFamily="34" charset="0"/>
                        <a:cs typeface="Verdana" pitchFamily="34" charset="0"/>
                      </a:endParaRPr>
                    </a:p>
                  </a:txBody>
                  <a:tcPr anchor="ctr"/>
                </a:tc>
                <a:tc>
                  <a:txBody>
                    <a:bodyPr/>
                    <a:lstStyle/>
                    <a:p>
                      <a:pPr algn="r"/>
                      <a:r>
                        <a:rPr lang="en-US" sz="1200" dirty="0">
                          <a:latin typeface="Verdana" pitchFamily="34" charset="0"/>
                          <a:ea typeface="Verdana" pitchFamily="34" charset="0"/>
                          <a:cs typeface="Verdana" pitchFamily="34" charset="0"/>
                        </a:rPr>
                        <a:t>0.060</a:t>
                      </a:r>
                    </a:p>
                  </a:txBody>
                  <a:tcPr anchor="ctr"/>
                </a:tc>
                <a:tc>
                  <a:txBody>
                    <a:bodyPr/>
                    <a:lstStyle/>
                    <a:p>
                      <a:pPr algn="r"/>
                      <a:r>
                        <a:rPr lang="en-US" sz="1200" dirty="0">
                          <a:latin typeface="Verdana" pitchFamily="34" charset="0"/>
                          <a:ea typeface="Verdana" pitchFamily="34" charset="0"/>
                          <a:cs typeface="Verdana" pitchFamily="34" charset="0"/>
                        </a:rPr>
                        <a:t>0.6</a:t>
                      </a:r>
                    </a:p>
                  </a:txBody>
                  <a:tcPr anchor="ctr"/>
                </a:tc>
                <a:tc>
                  <a:txBody>
                    <a:bodyPr/>
                    <a:lstStyle/>
                    <a:p>
                      <a:pPr algn="r"/>
                      <a:r>
                        <a:rPr lang="en-US" sz="1200" dirty="0">
                          <a:latin typeface="Verdana" pitchFamily="34" charset="0"/>
                          <a:ea typeface="Verdana" pitchFamily="34" charset="0"/>
                          <a:cs typeface="Verdana" pitchFamily="34" charset="0"/>
                        </a:rPr>
                        <a:t>1.000</a:t>
                      </a:r>
                    </a:p>
                  </a:txBody>
                  <a:tcPr anchor="ctr"/>
                </a:tc>
                <a:tc>
                  <a:txBody>
                    <a:bodyPr/>
                    <a:lstStyle/>
                    <a:p>
                      <a:pPr algn="r"/>
                      <a:r>
                        <a:rPr lang="en-US" sz="1200" dirty="0">
                          <a:latin typeface="Verdana" pitchFamily="34" charset="0"/>
                          <a:ea typeface="Verdana" pitchFamily="34" charset="0"/>
                          <a:cs typeface="Verdana" pitchFamily="34" charset="0"/>
                        </a:rPr>
                        <a:t>0.1000</a:t>
                      </a:r>
                    </a:p>
                  </a:txBody>
                  <a:tcPr anchor="ctr"/>
                </a:tc>
                <a:tc>
                  <a:txBody>
                    <a:bodyPr/>
                    <a:lstStyle/>
                    <a:p>
                      <a:pPr algn="r"/>
                      <a:r>
                        <a:rPr lang="en-US" sz="1200" dirty="0">
                          <a:latin typeface="Verdana" pitchFamily="34" charset="0"/>
                          <a:ea typeface="Verdana" pitchFamily="34" charset="0"/>
                          <a:cs typeface="Verdana" pitchFamily="34" charset="0"/>
                        </a:rPr>
                        <a:t>1.000</a:t>
                      </a:r>
                    </a:p>
                  </a:txBody>
                  <a:tcPr anchor="ctr"/>
                </a:tc>
                <a:tc>
                  <a:txBody>
                    <a:bodyPr/>
                    <a:lstStyle/>
                    <a:p>
                      <a:pPr algn="r"/>
                      <a:r>
                        <a:rPr lang="en-US" sz="1200" dirty="0">
                          <a:latin typeface="Verdana" pitchFamily="34" charset="0"/>
                          <a:ea typeface="Verdana" pitchFamily="34" charset="0"/>
                          <a:cs typeface="Verdana" pitchFamily="34" charset="0"/>
                        </a:rPr>
                        <a:t>1.000</a:t>
                      </a:r>
                    </a:p>
                  </a:txBody>
                  <a:tcPr anchor="ctr"/>
                </a:tc>
                <a:tc>
                  <a:txBody>
                    <a:bodyPr/>
                    <a:lstStyle/>
                    <a:p>
                      <a:pPr algn="r"/>
                      <a:r>
                        <a:rPr lang="en-US" sz="1200" dirty="0">
                          <a:latin typeface="Verdana" pitchFamily="34" charset="0"/>
                          <a:ea typeface="Verdana" pitchFamily="34" charset="0"/>
                          <a:cs typeface="Verdana" pitchFamily="34" charset="0"/>
                        </a:rPr>
                        <a:t>1.000</a:t>
                      </a:r>
                    </a:p>
                  </a:txBody>
                  <a:tcPr anchor="ctr"/>
                </a:tc>
                <a:extLst>
                  <a:ext uri="{0D108BD9-81ED-4DB2-BD59-A6C34878D82A}">
                    <a16:rowId xmlns:a16="http://schemas.microsoft.com/office/drawing/2014/main" val="10005"/>
                  </a:ext>
                </a:extLst>
              </a:tr>
              <a:tr h="291845">
                <a:tc>
                  <a:txBody>
                    <a:bodyPr/>
                    <a:lstStyle/>
                    <a:p>
                      <a:pPr marL="0" indent="111125"/>
                      <a:r>
                        <a:rPr lang="en-US" sz="1200" dirty="0" err="1">
                          <a:latin typeface="Verdana" pitchFamily="34" charset="0"/>
                          <a:ea typeface="Verdana" pitchFamily="34" charset="0"/>
                          <a:cs typeface="Verdana" pitchFamily="34" charset="0"/>
                        </a:rPr>
                        <a:t>Somdett</a:t>
                      </a:r>
                      <a:endParaRPr lang="en-US" sz="1200" dirty="0">
                        <a:latin typeface="Verdana" pitchFamily="34" charset="0"/>
                        <a:ea typeface="Verdana" pitchFamily="34" charset="0"/>
                        <a:cs typeface="Verdana" pitchFamily="34" charset="0"/>
                      </a:endParaRPr>
                    </a:p>
                  </a:txBody>
                  <a:tcPr anchor="ctr"/>
                </a:tc>
                <a:tc>
                  <a:txBody>
                    <a:bodyPr/>
                    <a:lstStyle/>
                    <a:p>
                      <a:pPr algn="r"/>
                      <a:r>
                        <a:rPr lang="en-US" sz="1200" dirty="0">
                          <a:latin typeface="Verdana" pitchFamily="34" charset="0"/>
                          <a:ea typeface="Verdana" pitchFamily="34" charset="0"/>
                          <a:cs typeface="Verdana" pitchFamily="34" charset="0"/>
                        </a:rPr>
                        <a:t>0.068</a:t>
                      </a:r>
                    </a:p>
                  </a:txBody>
                  <a:tcPr anchor="ctr"/>
                </a:tc>
                <a:tc>
                  <a:txBody>
                    <a:bodyPr/>
                    <a:lstStyle/>
                    <a:p>
                      <a:pPr algn="r"/>
                      <a:r>
                        <a:rPr lang="en-US" sz="1200" dirty="0">
                          <a:latin typeface="Verdana" pitchFamily="34" charset="0"/>
                          <a:ea typeface="Verdana" pitchFamily="34" charset="0"/>
                          <a:cs typeface="Verdana" pitchFamily="34" charset="0"/>
                        </a:rPr>
                        <a:t>0.6</a:t>
                      </a:r>
                    </a:p>
                  </a:txBody>
                  <a:tcPr anchor="ctr"/>
                </a:tc>
                <a:tc>
                  <a:txBody>
                    <a:bodyPr/>
                    <a:lstStyle/>
                    <a:p>
                      <a:pPr algn="r"/>
                      <a:r>
                        <a:rPr lang="en-US" sz="1200" dirty="0">
                          <a:latin typeface="Verdana" pitchFamily="34" charset="0"/>
                          <a:ea typeface="Verdana" pitchFamily="34" charset="0"/>
                          <a:cs typeface="Verdana" pitchFamily="34" charset="0"/>
                        </a:rPr>
                        <a:t>0.680</a:t>
                      </a:r>
                    </a:p>
                  </a:txBody>
                  <a:tcPr anchor="ctr"/>
                </a:tc>
                <a:tc>
                  <a:txBody>
                    <a:bodyPr/>
                    <a:lstStyle/>
                    <a:p>
                      <a:pPr algn="r"/>
                      <a:r>
                        <a:rPr lang="en-US" sz="1200" dirty="0">
                          <a:latin typeface="Verdana" pitchFamily="34" charset="0"/>
                          <a:ea typeface="Verdana" pitchFamily="34" charset="0"/>
                          <a:cs typeface="Verdana" pitchFamily="34" charset="0"/>
                        </a:rPr>
                        <a:t>0.1000</a:t>
                      </a:r>
                    </a:p>
                  </a:txBody>
                  <a:tcPr anchor="ctr"/>
                </a:tc>
                <a:tc>
                  <a:txBody>
                    <a:bodyPr/>
                    <a:lstStyle/>
                    <a:p>
                      <a:pPr algn="r"/>
                      <a:r>
                        <a:rPr lang="en-US" sz="1200" dirty="0">
                          <a:latin typeface="Verdana" pitchFamily="34" charset="0"/>
                          <a:ea typeface="Verdana" pitchFamily="34" charset="0"/>
                          <a:cs typeface="Verdana" pitchFamily="34" charset="0"/>
                        </a:rPr>
                        <a:t>1.000</a:t>
                      </a:r>
                    </a:p>
                  </a:txBody>
                  <a:tcPr anchor="ctr"/>
                </a:tc>
                <a:tc>
                  <a:txBody>
                    <a:bodyPr/>
                    <a:lstStyle/>
                    <a:p>
                      <a:pPr algn="r"/>
                      <a:r>
                        <a:rPr lang="en-US" sz="1200" dirty="0">
                          <a:latin typeface="Verdana" pitchFamily="34" charset="0"/>
                          <a:ea typeface="Verdana" pitchFamily="34" charset="0"/>
                          <a:cs typeface="Verdana" pitchFamily="34" charset="0"/>
                        </a:rPr>
                        <a:t>1.667</a:t>
                      </a:r>
                    </a:p>
                  </a:txBody>
                  <a:tcPr anchor="ctr"/>
                </a:tc>
                <a:tc>
                  <a:txBody>
                    <a:bodyPr/>
                    <a:lstStyle/>
                    <a:p>
                      <a:pPr algn="r"/>
                      <a:r>
                        <a:rPr lang="en-US" sz="1200" dirty="0">
                          <a:latin typeface="Verdana" pitchFamily="34" charset="0"/>
                          <a:ea typeface="Verdana" pitchFamily="34" charset="0"/>
                          <a:cs typeface="Verdana" pitchFamily="34" charset="0"/>
                        </a:rPr>
                        <a:t>1.134</a:t>
                      </a:r>
                    </a:p>
                  </a:txBody>
                  <a:tcPr anchor="ctr"/>
                </a:tc>
                <a:extLst>
                  <a:ext uri="{0D108BD9-81ED-4DB2-BD59-A6C34878D82A}">
                    <a16:rowId xmlns:a16="http://schemas.microsoft.com/office/drawing/2014/main" val="10006"/>
                  </a:ext>
                </a:extLst>
              </a:tr>
              <a:tr h="291845">
                <a:tc>
                  <a:txBody>
                    <a:bodyPr/>
                    <a:lstStyle/>
                    <a:p>
                      <a:r>
                        <a:rPr lang="en-US" sz="1200" dirty="0">
                          <a:latin typeface="Verdana" pitchFamily="34" charset="0"/>
                          <a:ea typeface="Verdana" pitchFamily="34" charset="0"/>
                          <a:cs typeface="Verdana" pitchFamily="34" charset="0"/>
                        </a:rPr>
                        <a:t>Good</a:t>
                      </a:r>
                      <a:r>
                        <a:rPr lang="en-US" sz="1200" baseline="0" dirty="0">
                          <a:latin typeface="Verdana" pitchFamily="34" charset="0"/>
                          <a:ea typeface="Verdana" pitchFamily="34" charset="0"/>
                          <a:cs typeface="Verdana" pitchFamily="34" charset="0"/>
                        </a:rPr>
                        <a:t> </a:t>
                      </a:r>
                      <a:r>
                        <a:rPr lang="en-US" sz="1200" dirty="0">
                          <a:latin typeface="Verdana" pitchFamily="34" charset="0"/>
                          <a:ea typeface="Verdana" pitchFamily="34" charset="0"/>
                          <a:cs typeface="Verdana" pitchFamily="34" charset="0"/>
                        </a:rPr>
                        <a:t>year</a:t>
                      </a:r>
                    </a:p>
                  </a:txBody>
                  <a:tcPr anchor="ctr"/>
                </a:tc>
                <a:tc>
                  <a:txBody>
                    <a:bodyPr/>
                    <a:lstStyle/>
                    <a:p>
                      <a:pPr algn="r"/>
                      <a:endParaRPr lang="en-US" sz="1200" dirty="0">
                        <a:latin typeface="Verdana" pitchFamily="34" charset="0"/>
                        <a:ea typeface="Verdana" pitchFamily="34" charset="0"/>
                        <a:cs typeface="Verdana" pitchFamily="34" charset="0"/>
                      </a:endParaRPr>
                    </a:p>
                  </a:txBody>
                  <a:tcPr anchor="ctr"/>
                </a:tc>
                <a:tc>
                  <a:txBody>
                    <a:bodyPr/>
                    <a:lstStyle/>
                    <a:p>
                      <a:pPr algn="r"/>
                      <a:endParaRPr lang="en-US" sz="1200" dirty="0">
                        <a:latin typeface="Verdana" pitchFamily="34" charset="0"/>
                        <a:ea typeface="Verdana" pitchFamily="34" charset="0"/>
                        <a:cs typeface="Verdana" pitchFamily="34" charset="0"/>
                      </a:endParaRPr>
                    </a:p>
                  </a:txBody>
                  <a:tcPr anchor="ctr"/>
                </a:tc>
                <a:tc>
                  <a:txBody>
                    <a:bodyPr/>
                    <a:lstStyle/>
                    <a:p>
                      <a:pPr algn="r"/>
                      <a:endParaRPr lang="en-US" sz="1200" dirty="0">
                        <a:latin typeface="Verdana" pitchFamily="34" charset="0"/>
                        <a:ea typeface="Verdana" pitchFamily="34" charset="0"/>
                        <a:cs typeface="Verdana" pitchFamily="34" charset="0"/>
                      </a:endParaRPr>
                    </a:p>
                  </a:txBody>
                  <a:tcPr anchor="ctr"/>
                </a:tc>
                <a:tc>
                  <a:txBody>
                    <a:bodyPr/>
                    <a:lstStyle/>
                    <a:p>
                      <a:pPr algn="r"/>
                      <a:endParaRPr lang="en-US" sz="1200" dirty="0">
                        <a:latin typeface="Verdana" pitchFamily="34" charset="0"/>
                        <a:ea typeface="Verdana" pitchFamily="34" charset="0"/>
                        <a:cs typeface="Verdana" pitchFamily="34" charset="0"/>
                      </a:endParaRPr>
                    </a:p>
                  </a:txBody>
                  <a:tcPr anchor="ctr"/>
                </a:tc>
                <a:tc>
                  <a:txBody>
                    <a:bodyPr/>
                    <a:lstStyle/>
                    <a:p>
                      <a:pPr algn="r"/>
                      <a:endParaRPr lang="en-US" sz="1200" dirty="0">
                        <a:latin typeface="Verdana" pitchFamily="34" charset="0"/>
                        <a:ea typeface="Verdana" pitchFamily="34" charset="0"/>
                        <a:cs typeface="Verdana" pitchFamily="34" charset="0"/>
                      </a:endParaRPr>
                    </a:p>
                  </a:txBody>
                  <a:tcPr anchor="ctr"/>
                </a:tc>
                <a:tc>
                  <a:txBody>
                    <a:bodyPr/>
                    <a:lstStyle/>
                    <a:p>
                      <a:pPr algn="r"/>
                      <a:endParaRPr lang="en-US" sz="1200" dirty="0">
                        <a:latin typeface="Verdana" pitchFamily="34" charset="0"/>
                        <a:ea typeface="Verdana" pitchFamily="34" charset="0"/>
                        <a:cs typeface="Verdana" pitchFamily="34" charset="0"/>
                      </a:endParaRPr>
                    </a:p>
                  </a:txBody>
                  <a:tcPr anchor="ctr"/>
                </a:tc>
                <a:tc>
                  <a:txBody>
                    <a:bodyPr/>
                    <a:lstStyle/>
                    <a:p>
                      <a:pPr algn="r"/>
                      <a:endParaRPr lang="en-US" sz="1200" dirty="0">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7"/>
                  </a:ext>
                </a:extLst>
              </a:tr>
              <a:tr h="291845">
                <a:tc>
                  <a:txBody>
                    <a:bodyPr/>
                    <a:lstStyle/>
                    <a:p>
                      <a:pPr marL="0" indent="111125"/>
                      <a:r>
                        <a:rPr lang="en-US" sz="1200" dirty="0" err="1">
                          <a:latin typeface="Verdana" pitchFamily="34" charset="0"/>
                          <a:ea typeface="Verdana" pitchFamily="34" charset="0"/>
                          <a:cs typeface="Verdana" pitchFamily="34" charset="0"/>
                        </a:rPr>
                        <a:t>Nodett</a:t>
                      </a:r>
                      <a:endParaRPr lang="en-US" sz="1200" dirty="0">
                        <a:latin typeface="Verdana" pitchFamily="34" charset="0"/>
                        <a:ea typeface="Verdana" pitchFamily="34" charset="0"/>
                        <a:cs typeface="Verdana" pitchFamily="34" charset="0"/>
                      </a:endParaRPr>
                    </a:p>
                  </a:txBody>
                  <a:tcPr anchor="ctr"/>
                </a:tc>
                <a:tc>
                  <a:txBody>
                    <a:bodyPr/>
                    <a:lstStyle/>
                    <a:p>
                      <a:pPr algn="r"/>
                      <a:r>
                        <a:rPr lang="en-US" sz="1200" dirty="0">
                          <a:latin typeface="Verdana" pitchFamily="34" charset="0"/>
                          <a:ea typeface="Verdana" pitchFamily="34" charset="0"/>
                          <a:cs typeface="Verdana" pitchFamily="34" charset="0"/>
                        </a:rPr>
                        <a:t>0.090</a:t>
                      </a:r>
                    </a:p>
                  </a:txBody>
                  <a:tcPr anchor="ctr"/>
                </a:tc>
                <a:tc>
                  <a:txBody>
                    <a:bodyPr/>
                    <a:lstStyle/>
                    <a:p>
                      <a:pPr algn="r"/>
                      <a:r>
                        <a:rPr lang="en-US" sz="1200" dirty="0">
                          <a:latin typeface="Verdana" pitchFamily="34" charset="0"/>
                          <a:ea typeface="Verdana" pitchFamily="34" charset="0"/>
                          <a:cs typeface="Verdana" pitchFamily="34" charset="0"/>
                        </a:rPr>
                        <a:t>0.6</a:t>
                      </a:r>
                    </a:p>
                  </a:txBody>
                  <a:tcPr anchor="ctr"/>
                </a:tc>
                <a:tc>
                  <a:txBody>
                    <a:bodyPr/>
                    <a:lstStyle/>
                    <a:p>
                      <a:pPr algn="r"/>
                      <a:r>
                        <a:rPr lang="en-US" sz="1200" dirty="0">
                          <a:latin typeface="Verdana" pitchFamily="34" charset="0"/>
                          <a:ea typeface="Verdana" pitchFamily="34" charset="0"/>
                          <a:cs typeface="Verdana" pitchFamily="34" charset="0"/>
                        </a:rPr>
                        <a:t>1.000</a:t>
                      </a:r>
                    </a:p>
                  </a:txBody>
                  <a:tcPr anchor="ctr"/>
                </a:tc>
                <a:tc>
                  <a:txBody>
                    <a:bodyPr/>
                    <a:lstStyle/>
                    <a:p>
                      <a:pPr algn="r"/>
                      <a:r>
                        <a:rPr lang="en-US" sz="1200" dirty="0">
                          <a:latin typeface="Verdana" pitchFamily="34" charset="0"/>
                          <a:ea typeface="Verdana" pitchFamily="34" charset="0"/>
                          <a:cs typeface="Verdana" pitchFamily="34" charset="0"/>
                        </a:rPr>
                        <a:t>0.1250</a:t>
                      </a:r>
                    </a:p>
                  </a:txBody>
                  <a:tcPr anchor="ctr"/>
                </a:tc>
                <a:tc>
                  <a:txBody>
                    <a:bodyPr/>
                    <a:lstStyle/>
                    <a:p>
                      <a:pPr algn="r"/>
                      <a:r>
                        <a:rPr lang="en-US" sz="1200" dirty="0">
                          <a:latin typeface="Verdana" pitchFamily="34" charset="0"/>
                          <a:ea typeface="Verdana" pitchFamily="34" charset="0"/>
                          <a:cs typeface="Verdana" pitchFamily="34" charset="0"/>
                        </a:rPr>
                        <a:t>1.200</a:t>
                      </a:r>
                    </a:p>
                  </a:txBody>
                  <a:tcPr anchor="ctr"/>
                </a:tc>
                <a:tc>
                  <a:txBody>
                    <a:bodyPr/>
                    <a:lstStyle/>
                    <a:p>
                      <a:pPr algn="r"/>
                      <a:r>
                        <a:rPr lang="en-US" sz="1200" dirty="0">
                          <a:latin typeface="Verdana" pitchFamily="34" charset="0"/>
                          <a:ea typeface="Verdana" pitchFamily="34" charset="0"/>
                          <a:cs typeface="Verdana" pitchFamily="34" charset="0"/>
                        </a:rPr>
                        <a:t>1.000</a:t>
                      </a:r>
                    </a:p>
                  </a:txBody>
                  <a:tcPr anchor="ctr"/>
                </a:tc>
                <a:tc>
                  <a:txBody>
                    <a:bodyPr/>
                    <a:lstStyle/>
                    <a:p>
                      <a:pPr algn="r"/>
                      <a:r>
                        <a:rPr lang="en-US" sz="1200" dirty="0">
                          <a:latin typeface="Verdana" pitchFamily="34" charset="0"/>
                          <a:ea typeface="Verdana" pitchFamily="34" charset="0"/>
                          <a:cs typeface="Verdana" pitchFamily="34" charset="0"/>
                        </a:rPr>
                        <a:t>1.000</a:t>
                      </a:r>
                    </a:p>
                  </a:txBody>
                  <a:tcPr anchor="ctr"/>
                </a:tc>
                <a:extLst>
                  <a:ext uri="{0D108BD9-81ED-4DB2-BD59-A6C34878D82A}">
                    <a16:rowId xmlns:a16="http://schemas.microsoft.com/office/drawing/2014/main" val="10008"/>
                  </a:ext>
                </a:extLst>
              </a:tr>
              <a:tr h="0">
                <a:tc>
                  <a:txBody>
                    <a:bodyPr/>
                    <a:lstStyle/>
                    <a:p>
                      <a:pPr marL="0" indent="111125"/>
                      <a:r>
                        <a:rPr lang="en-US" sz="1200" dirty="0" err="1">
                          <a:latin typeface="Verdana" pitchFamily="34" charset="0"/>
                          <a:ea typeface="Verdana" pitchFamily="34" charset="0"/>
                          <a:cs typeface="Verdana" pitchFamily="34" charset="0"/>
                        </a:rPr>
                        <a:t>Somdett</a:t>
                      </a:r>
                      <a:endParaRPr lang="en-US" sz="1200" dirty="0">
                        <a:latin typeface="Verdana" pitchFamily="34" charset="0"/>
                        <a:ea typeface="Verdana" pitchFamily="34" charset="0"/>
                        <a:cs typeface="Verdana" pitchFamily="34" charset="0"/>
                      </a:endParaRPr>
                    </a:p>
                  </a:txBody>
                  <a:tcPr anchor="ctr"/>
                </a:tc>
                <a:tc>
                  <a:txBody>
                    <a:bodyPr/>
                    <a:lstStyle/>
                    <a:p>
                      <a:pPr algn="r"/>
                      <a:r>
                        <a:rPr lang="en-US" sz="1200" dirty="0">
                          <a:latin typeface="Verdana" pitchFamily="34" charset="0"/>
                          <a:ea typeface="Verdana" pitchFamily="34" charset="0"/>
                          <a:cs typeface="Verdana" pitchFamily="34" charset="0"/>
                        </a:rPr>
                        <a:t>0.118</a:t>
                      </a:r>
                    </a:p>
                  </a:txBody>
                  <a:tcPr anchor="ctr"/>
                </a:tc>
                <a:tc>
                  <a:txBody>
                    <a:bodyPr/>
                    <a:lstStyle/>
                    <a:p>
                      <a:pPr algn="r"/>
                      <a:r>
                        <a:rPr lang="en-US" sz="1200" dirty="0">
                          <a:latin typeface="Verdana" pitchFamily="34" charset="0"/>
                          <a:ea typeface="Verdana" pitchFamily="34" charset="0"/>
                          <a:cs typeface="Verdana" pitchFamily="34" charset="0"/>
                        </a:rPr>
                        <a:t>0.6</a:t>
                      </a:r>
                    </a:p>
                  </a:txBody>
                  <a:tcPr anchor="ctr"/>
                </a:tc>
                <a:tc>
                  <a:txBody>
                    <a:bodyPr/>
                    <a:lstStyle/>
                    <a:p>
                      <a:pPr algn="r"/>
                      <a:r>
                        <a:rPr lang="en-US" sz="1200" dirty="0">
                          <a:latin typeface="Verdana" pitchFamily="34" charset="0"/>
                          <a:ea typeface="Verdana" pitchFamily="34" charset="0"/>
                          <a:cs typeface="Verdana" pitchFamily="34" charset="0"/>
                        </a:rPr>
                        <a:t>0.787</a:t>
                      </a:r>
                    </a:p>
                  </a:txBody>
                  <a:tcPr anchor="ctr"/>
                </a:tc>
                <a:tc>
                  <a:txBody>
                    <a:bodyPr/>
                    <a:lstStyle/>
                    <a:p>
                      <a:pPr algn="r"/>
                      <a:r>
                        <a:rPr lang="en-US" sz="1200" dirty="0">
                          <a:latin typeface="Verdana" pitchFamily="34" charset="0"/>
                          <a:ea typeface="Verdana" pitchFamily="34" charset="0"/>
                          <a:cs typeface="Verdana" pitchFamily="34" charset="0"/>
                        </a:rPr>
                        <a:t>0.1250</a:t>
                      </a:r>
                    </a:p>
                  </a:txBody>
                  <a:tcPr anchor="ctr"/>
                </a:tc>
                <a:tc>
                  <a:txBody>
                    <a:bodyPr/>
                    <a:lstStyle/>
                    <a:p>
                      <a:pPr algn="r"/>
                      <a:r>
                        <a:rPr lang="en-US" sz="1200" dirty="0">
                          <a:latin typeface="Verdana" pitchFamily="34" charset="0"/>
                          <a:ea typeface="Verdana" pitchFamily="34" charset="0"/>
                          <a:cs typeface="Verdana" pitchFamily="34" charset="0"/>
                        </a:rPr>
                        <a:t>1.200</a:t>
                      </a:r>
                    </a:p>
                  </a:txBody>
                  <a:tcPr anchor="ctr"/>
                </a:tc>
                <a:tc>
                  <a:txBody>
                    <a:bodyPr/>
                    <a:lstStyle/>
                    <a:p>
                      <a:pPr algn="r"/>
                      <a:r>
                        <a:rPr lang="en-US" sz="1200" dirty="0">
                          <a:latin typeface="Verdana" pitchFamily="34" charset="0"/>
                          <a:ea typeface="Verdana" pitchFamily="34" charset="0"/>
                          <a:cs typeface="Verdana" pitchFamily="34" charset="0"/>
                        </a:rPr>
                        <a:t>1.667</a:t>
                      </a:r>
                    </a:p>
                  </a:txBody>
                  <a:tcPr anchor="ctr"/>
                </a:tc>
                <a:tc>
                  <a:txBody>
                    <a:bodyPr/>
                    <a:lstStyle/>
                    <a:p>
                      <a:pPr algn="r"/>
                      <a:r>
                        <a:rPr lang="en-US" sz="1200" dirty="0">
                          <a:latin typeface="Verdana" pitchFamily="34" charset="0"/>
                          <a:ea typeface="Verdana" pitchFamily="34" charset="0"/>
                          <a:cs typeface="Verdana" pitchFamily="34" charset="0"/>
                        </a:rPr>
                        <a:t>1.311</a:t>
                      </a:r>
                    </a:p>
                  </a:txBody>
                  <a:tcPr anchor="ctr"/>
                </a:tc>
                <a:extLst>
                  <a:ext uri="{0D108BD9-81ED-4DB2-BD59-A6C34878D82A}">
                    <a16:rowId xmlns:a16="http://schemas.microsoft.com/office/drawing/2014/main" val="10009"/>
                  </a:ext>
                </a:extLst>
              </a:tr>
            </a:tbl>
          </a:graphicData>
        </a:graphic>
      </p:graphicFrame>
      <p:sp>
        <p:nvSpPr>
          <p:cNvPr id="3" name="Content Placeholder 2"/>
          <p:cNvSpPr>
            <a:spLocks noGrp="1"/>
          </p:cNvSpPr>
          <p:nvPr>
            <p:ph sz="quarter" idx="10"/>
          </p:nvPr>
        </p:nvSpPr>
        <p:spPr>
          <a:xfrm>
            <a:off x="381000" y="5390388"/>
            <a:ext cx="7848600" cy="324612"/>
          </a:xfrm>
        </p:spPr>
        <p:txBody>
          <a:bodyPr/>
          <a:lstStyle/>
          <a:p>
            <a:pPr>
              <a:buNone/>
            </a:pPr>
            <a:r>
              <a:rPr lang="en-US" altLang="en-US" sz="1800" b="1" dirty="0"/>
              <a:t>Table 19.7 </a:t>
            </a:r>
            <a:r>
              <a:rPr lang="en-US" altLang="en-US" sz="1800" dirty="0"/>
              <a:t>Ratio decomposition analysis for </a:t>
            </a:r>
            <a:r>
              <a:rPr lang="en-US" altLang="en-US" sz="1800" dirty="0" err="1"/>
              <a:t>Nodett</a:t>
            </a:r>
            <a:r>
              <a:rPr lang="en-US" altLang="en-US" sz="1800" dirty="0"/>
              <a:t> and </a:t>
            </a:r>
            <a:r>
              <a:rPr lang="en-US" altLang="en-US" sz="1800" dirty="0" err="1"/>
              <a:t>Somdett</a:t>
            </a:r>
            <a:endParaRPr lang="en-US" altLang="en-US" sz="1800" dirty="0"/>
          </a:p>
        </p:txBody>
      </p:sp>
    </p:spTree>
    <p:extLst>
      <p:ext uri="{BB962C8B-B14F-4D97-AF65-F5344CB8AC3E}">
        <p14:creationId xmlns:p14="http://schemas.microsoft.com/office/powerpoint/2010/main" val="36571398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dirty="0"/>
              <a:t>Choosing a Benchmark</a:t>
            </a:r>
            <a:endParaRPr lang="en-US" dirty="0"/>
          </a:p>
        </p:txBody>
      </p:sp>
      <p:sp>
        <p:nvSpPr>
          <p:cNvPr id="3" name="Content Placeholder 2"/>
          <p:cNvSpPr>
            <a:spLocks noGrp="1"/>
          </p:cNvSpPr>
          <p:nvPr>
            <p:ph sz="quarter" idx="10"/>
          </p:nvPr>
        </p:nvSpPr>
        <p:spPr>
          <a:xfrm>
            <a:off x="533400" y="1828800"/>
            <a:ext cx="8077200" cy="3886200"/>
          </a:xfrm>
        </p:spPr>
        <p:txBody>
          <a:bodyPr/>
          <a:lstStyle/>
          <a:p>
            <a:pPr>
              <a:spcBef>
                <a:spcPts val="600"/>
              </a:spcBef>
            </a:pPr>
            <a:r>
              <a:rPr lang="en-US" altLang="en-US" dirty="0"/>
              <a:t>Compare the company’s ratios across time</a:t>
            </a:r>
          </a:p>
          <a:p>
            <a:pPr>
              <a:spcBef>
                <a:spcPts val="600"/>
              </a:spcBef>
            </a:pPr>
            <a:r>
              <a:rPr lang="en-US" altLang="en-US" dirty="0"/>
              <a:t>Compare ratios of firms in the same industry</a:t>
            </a:r>
          </a:p>
          <a:p>
            <a:pPr>
              <a:spcBef>
                <a:spcPts val="600"/>
              </a:spcBef>
            </a:pPr>
            <a:r>
              <a:rPr lang="en-US" altLang="en-US" dirty="0"/>
              <a:t>Cross-industry comparisons can be misleading</a:t>
            </a:r>
          </a:p>
        </p:txBody>
      </p:sp>
    </p:spTree>
    <p:extLst>
      <p:ext uri="{BB962C8B-B14F-4D97-AF65-F5344CB8AC3E}">
        <p14:creationId xmlns:p14="http://schemas.microsoft.com/office/powerpoint/2010/main" val="36571398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864" y="76200"/>
            <a:ext cx="8835736" cy="1066800"/>
          </a:xfrm>
        </p:spPr>
        <p:txBody>
          <a:bodyPr>
            <a:noAutofit/>
          </a:bodyPr>
          <a:lstStyle/>
          <a:p>
            <a:r>
              <a:rPr lang="en-US" altLang="en-US" dirty="0"/>
              <a:t>Differences between Profit Margin and Asset Turnover across Industries </a:t>
            </a:r>
            <a:endParaRPr lang="en-US" dirty="0"/>
          </a:p>
        </p:txBody>
      </p:sp>
      <p:pic>
        <p:nvPicPr>
          <p:cNvPr id="13317" name="Picture 5" descr="Graph illustrates how return on assets is downward sloping for most industries. Operating profit margin (percent) is on the vertical axis, and asset turnover is on the horizontal. Graph plots 45 data points along a downward sloping curve, but only computer peripherals (0.5, 30) and food stores (3.0, 2) are identified. ROA equals 3 percent slopes from (0.4, 10) to (3.2, 2). ROA equals 10 percent slopes from (0.4, 34) to (3.2, 4.5). All but four data points are between these curves. All values are approximate. "/>
          <p:cNvPicPr>
            <a:picLocks noChangeAspect="1" noChangeArrowheads="1"/>
          </p:cNvPicPr>
          <p:nvPr/>
        </p:nvPicPr>
        <p:blipFill>
          <a:blip r:embed="rId3" cstate="print"/>
          <a:srcRect/>
          <a:stretch>
            <a:fillRect/>
          </a:stretch>
        </p:blipFill>
        <p:spPr bwMode="auto">
          <a:xfrm>
            <a:off x="2434793" y="1524000"/>
            <a:ext cx="4122014" cy="2499132"/>
          </a:xfrm>
          <a:prstGeom prst="rect">
            <a:avLst/>
          </a:prstGeom>
          <a:noFill/>
          <a:ln w="9525">
            <a:noFill/>
            <a:miter lim="800000"/>
            <a:headEnd/>
            <a:tailEnd/>
          </a:ln>
        </p:spPr>
      </p:pic>
      <p:sp>
        <p:nvSpPr>
          <p:cNvPr id="3" name="Content Placeholder 2"/>
          <p:cNvSpPr>
            <a:spLocks noGrp="1"/>
          </p:cNvSpPr>
          <p:nvPr>
            <p:ph sz="quarter" idx="10"/>
          </p:nvPr>
        </p:nvSpPr>
        <p:spPr>
          <a:xfrm>
            <a:off x="381000" y="4114800"/>
            <a:ext cx="8686800" cy="1676400"/>
          </a:xfrm>
        </p:spPr>
        <p:txBody>
          <a:bodyPr/>
          <a:lstStyle/>
          <a:p>
            <a:pPr marL="0" indent="0">
              <a:buNone/>
            </a:pPr>
            <a:r>
              <a:rPr lang="en-US" altLang="en-US" sz="1800" b="1" dirty="0"/>
              <a:t>Figure 19.2 </a:t>
            </a:r>
            <a:r>
              <a:rPr lang="en-US" altLang="en-US" sz="1800" dirty="0"/>
              <a:t>Operating profit margin, and assets turnover of 45 industries, 2015</a:t>
            </a:r>
          </a:p>
          <a:p>
            <a:pPr marL="0" indent="0">
              <a:buNone/>
            </a:pPr>
            <a:r>
              <a:rPr lang="en-US" altLang="en-US" sz="1400" dirty="0"/>
              <a:t>Source: U.S. Census Bureau, </a:t>
            </a:r>
            <a:r>
              <a:rPr lang="en-US" altLang="en-US" sz="1400" i="1" dirty="0"/>
              <a:t>Quarterly Report for Manufacturing and Trade Corporations, Second Quarter 2015</a:t>
            </a:r>
            <a:r>
              <a:rPr lang="en-US" altLang="en-US" sz="1400" dirty="0"/>
              <a:t> </a:t>
            </a:r>
            <a:r>
              <a:rPr lang="en-US" altLang="en-US" sz="1400" b="1" dirty="0"/>
              <a:t>(www.census.gov/econ/qfr)</a:t>
            </a:r>
            <a:r>
              <a:rPr lang="en-US" altLang="en-US" sz="1400" dirty="0"/>
              <a:t>. This is an updated version of a figure that first appeared in Thomas I. Selling and Clyde P. Stickney, “The Effects of Business Environments and Strategy on a Firm’s Rate of Return on Assets,” </a:t>
            </a:r>
            <a:r>
              <a:rPr lang="en-US" altLang="en-US" sz="1400" i="1" dirty="0"/>
              <a:t>Financial Analysts Journal,</a:t>
            </a:r>
            <a:r>
              <a:rPr lang="en-US" altLang="en-US" sz="1400" dirty="0"/>
              <a:t> January-February 1989, pp.43-52</a:t>
            </a:r>
          </a:p>
        </p:txBody>
      </p:sp>
    </p:spTree>
    <p:extLst>
      <p:ext uri="{BB962C8B-B14F-4D97-AF65-F5344CB8AC3E}">
        <p14:creationId xmlns:p14="http://schemas.microsoft.com/office/powerpoint/2010/main" val="36571398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02336" cy="1371600"/>
          </a:xfrm>
        </p:spPr>
        <p:txBody>
          <a:bodyPr>
            <a:noAutofit/>
          </a:bodyPr>
          <a:lstStyle/>
          <a:p>
            <a:r>
              <a:rPr lang="en-US" altLang="en-US" dirty="0"/>
              <a:t>Summary of Key Financial Ratios (1 of 5)</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488376833"/>
              </p:ext>
            </p:extLst>
          </p:nvPr>
        </p:nvGraphicFramePr>
        <p:xfrm>
          <a:off x="471884" y="2419826"/>
          <a:ext cx="8198644" cy="2339975"/>
        </p:xfrm>
        <a:graphic>
          <a:graphicData uri="http://schemas.openxmlformats.org/presentationml/2006/ole">
            <mc:AlternateContent xmlns:mc="http://schemas.openxmlformats.org/markup-compatibility/2006">
              <mc:Choice xmlns:v="urn:schemas-microsoft-com:vml" Requires="v">
                <p:oleObj spid="_x0000_s14411" name="Equation" r:id="rId4" imgW="5600520" imgH="1600200" progId="Equation.3">
                  <p:embed/>
                </p:oleObj>
              </mc:Choice>
              <mc:Fallback>
                <p:oleObj name="Equation" r:id="rId4" imgW="5600520" imgH="1600200" progId="Equation.3">
                  <p:embed/>
                  <p:pic>
                    <p:nvPicPr>
                      <p:cNvPr id="0" name=""/>
                      <p:cNvPicPr/>
                      <p:nvPr/>
                    </p:nvPicPr>
                    <p:blipFill>
                      <a:blip r:embed="rId5"/>
                      <a:stretch>
                        <a:fillRect/>
                      </a:stretch>
                    </p:blipFill>
                    <p:spPr>
                      <a:xfrm>
                        <a:off x="471884" y="2419826"/>
                        <a:ext cx="8198644" cy="2339975"/>
                      </a:xfrm>
                      <a:prstGeom prst="rect">
                        <a:avLst/>
                      </a:prstGeom>
                    </p:spPr>
                  </p:pic>
                </p:oleObj>
              </mc:Fallback>
            </mc:AlternateContent>
          </a:graphicData>
        </a:graphic>
      </p:graphicFrame>
    </p:spTree>
    <p:extLst>
      <p:ext uri="{BB962C8B-B14F-4D97-AF65-F5344CB8AC3E}">
        <p14:creationId xmlns:p14="http://schemas.microsoft.com/office/powerpoint/2010/main" val="36571398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30522" cy="1295400"/>
          </a:xfrm>
        </p:spPr>
        <p:txBody>
          <a:bodyPr>
            <a:noAutofit/>
          </a:bodyPr>
          <a:lstStyle/>
          <a:p>
            <a:r>
              <a:rPr lang="en-US" altLang="en-US" dirty="0"/>
              <a:t>Summary of Key Financial Ratios (2 of 5)</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979027004"/>
              </p:ext>
            </p:extLst>
          </p:nvPr>
        </p:nvGraphicFramePr>
        <p:xfrm>
          <a:off x="317556" y="2171604"/>
          <a:ext cx="8707327" cy="3238596"/>
        </p:xfrm>
        <a:graphic>
          <a:graphicData uri="http://schemas.openxmlformats.org/presentationml/2006/ole">
            <mc:AlternateContent xmlns:mc="http://schemas.openxmlformats.org/markup-compatibility/2006">
              <mc:Choice xmlns:v="urn:schemas-microsoft-com:vml" Requires="v">
                <p:oleObj spid="_x0000_s15435" name="Equation" r:id="rId4" imgW="4914720" imgH="1828800" progId="Equation.3">
                  <p:embed/>
                </p:oleObj>
              </mc:Choice>
              <mc:Fallback>
                <p:oleObj name="Equation" r:id="rId4" imgW="4914720" imgH="1828800" progId="Equation.3">
                  <p:embed/>
                  <p:pic>
                    <p:nvPicPr>
                      <p:cNvPr id="0" name="Object 3"/>
                      <p:cNvPicPr>
                        <a:picLocks noChangeAspect="1" noChangeArrowheads="1"/>
                      </p:cNvPicPr>
                      <p:nvPr/>
                    </p:nvPicPr>
                    <p:blipFill>
                      <a:blip r:embed="rId5"/>
                      <a:srcRect/>
                      <a:stretch>
                        <a:fillRect/>
                      </a:stretch>
                    </p:blipFill>
                    <p:spPr bwMode="auto">
                      <a:xfrm>
                        <a:off x="317556" y="2171604"/>
                        <a:ext cx="8707327" cy="3238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571398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85175" cy="1219200"/>
          </a:xfrm>
        </p:spPr>
        <p:txBody>
          <a:bodyPr>
            <a:noAutofit/>
          </a:bodyPr>
          <a:lstStyle/>
          <a:p>
            <a:r>
              <a:rPr lang="en-US" altLang="en-US" dirty="0"/>
              <a:t>Summary of Key Financial Ratios (3 of 5)</a:t>
            </a:r>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2668572563"/>
              </p:ext>
            </p:extLst>
          </p:nvPr>
        </p:nvGraphicFramePr>
        <p:xfrm>
          <a:off x="585740" y="2335697"/>
          <a:ext cx="8078153" cy="2565241"/>
        </p:xfrm>
        <a:graphic>
          <a:graphicData uri="http://schemas.openxmlformats.org/presentationml/2006/ole">
            <mc:AlternateContent xmlns:mc="http://schemas.openxmlformats.org/markup-compatibility/2006">
              <mc:Choice xmlns:v="urn:schemas-microsoft-com:vml" Requires="v">
                <p:oleObj spid="_x0000_s16459" name="Equation" r:id="rId4" imgW="4559040" imgH="1447560" progId="Equation.3">
                  <p:embed/>
                </p:oleObj>
              </mc:Choice>
              <mc:Fallback>
                <p:oleObj name="Equation" r:id="rId4" imgW="4559040" imgH="1447560" progId="Equation.3">
                  <p:embed/>
                  <p:pic>
                    <p:nvPicPr>
                      <p:cNvPr id="0" name=""/>
                      <p:cNvPicPr/>
                      <p:nvPr/>
                    </p:nvPicPr>
                    <p:blipFill>
                      <a:blip r:embed="rId5"/>
                      <a:stretch>
                        <a:fillRect/>
                      </a:stretch>
                    </p:blipFill>
                    <p:spPr>
                      <a:xfrm>
                        <a:off x="585740" y="2335697"/>
                        <a:ext cx="8078153" cy="2565241"/>
                      </a:xfrm>
                      <a:prstGeom prst="rect">
                        <a:avLst/>
                      </a:prstGeom>
                    </p:spPr>
                  </p:pic>
                </p:oleObj>
              </mc:Fallback>
            </mc:AlternateContent>
          </a:graphicData>
        </a:graphic>
      </p:graphicFrame>
    </p:spTree>
    <p:extLst>
      <p:ext uri="{BB962C8B-B14F-4D97-AF65-F5344CB8AC3E}">
        <p14:creationId xmlns:p14="http://schemas.microsoft.com/office/powerpoint/2010/main" val="36571398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82000" cy="1295400"/>
          </a:xfrm>
        </p:spPr>
        <p:txBody>
          <a:bodyPr>
            <a:noAutofit/>
          </a:bodyPr>
          <a:lstStyle/>
          <a:p>
            <a:r>
              <a:rPr lang="en-US" altLang="en-US" dirty="0"/>
              <a:t>Summary of Key Financial Ratios (4 of 5)</a:t>
            </a:r>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679136155"/>
              </p:ext>
            </p:extLst>
          </p:nvPr>
        </p:nvGraphicFramePr>
        <p:xfrm>
          <a:off x="325120" y="2488280"/>
          <a:ext cx="8437880" cy="2521585"/>
        </p:xfrm>
        <a:graphic>
          <a:graphicData uri="http://schemas.openxmlformats.org/presentationml/2006/ole">
            <mc:AlternateContent xmlns:mc="http://schemas.openxmlformats.org/markup-compatibility/2006">
              <mc:Choice xmlns:v="urn:schemas-microsoft-com:vml" Requires="v">
                <p:oleObj spid="_x0000_s17483" name="Equation" r:id="rId4" imgW="4762440" imgH="1422360" progId="Equation.3">
                  <p:embed/>
                </p:oleObj>
              </mc:Choice>
              <mc:Fallback>
                <p:oleObj name="Equation" r:id="rId4" imgW="4762440" imgH="1422360" progId="Equation.3">
                  <p:embed/>
                  <p:pic>
                    <p:nvPicPr>
                      <p:cNvPr id="0" name="Object 5"/>
                      <p:cNvPicPr>
                        <a:picLocks noChangeAspect="1" noChangeArrowheads="1"/>
                      </p:cNvPicPr>
                      <p:nvPr/>
                    </p:nvPicPr>
                    <p:blipFill>
                      <a:blip r:embed="rId5"/>
                      <a:srcRect/>
                      <a:stretch>
                        <a:fillRect/>
                      </a:stretch>
                    </p:blipFill>
                    <p:spPr bwMode="auto">
                      <a:xfrm>
                        <a:off x="325120" y="2488280"/>
                        <a:ext cx="8437880" cy="2521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571398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025" y="152400"/>
            <a:ext cx="7963215" cy="1143000"/>
          </a:xfrm>
        </p:spPr>
        <p:txBody>
          <a:bodyPr>
            <a:noAutofit/>
          </a:bodyPr>
          <a:lstStyle/>
          <a:p>
            <a:r>
              <a:rPr lang="en-US" altLang="en-US" dirty="0"/>
              <a:t>Summary of Key Financial Ratios (5 of 5)</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4001320071"/>
              </p:ext>
            </p:extLst>
          </p:nvPr>
        </p:nvGraphicFramePr>
        <p:xfrm>
          <a:off x="1217454" y="2198585"/>
          <a:ext cx="6707346" cy="2823687"/>
        </p:xfrm>
        <a:graphic>
          <a:graphicData uri="http://schemas.openxmlformats.org/presentationml/2006/ole">
            <mc:AlternateContent xmlns:mc="http://schemas.openxmlformats.org/markup-compatibility/2006">
              <mc:Choice xmlns:v="urn:schemas-microsoft-com:vml" Requires="v">
                <p:oleObj spid="_x0000_s18505" name="Equation" r:id="rId4" imgW="3441600" imgH="1447560" progId="Equation.3">
                  <p:embed/>
                </p:oleObj>
              </mc:Choice>
              <mc:Fallback>
                <p:oleObj name="Equation" r:id="rId4" imgW="3441600" imgH="1447560" progId="Equation.3">
                  <p:embed/>
                  <p:pic>
                    <p:nvPicPr>
                      <p:cNvPr id="0" name="Object 5"/>
                      <p:cNvPicPr>
                        <a:picLocks noChangeAspect="1" noChangeArrowheads="1"/>
                      </p:cNvPicPr>
                      <p:nvPr/>
                    </p:nvPicPr>
                    <p:blipFill>
                      <a:blip r:embed="rId5"/>
                      <a:srcRect/>
                      <a:stretch>
                        <a:fillRect/>
                      </a:stretch>
                    </p:blipFill>
                    <p:spPr bwMode="auto">
                      <a:xfrm>
                        <a:off x="1217454" y="2198585"/>
                        <a:ext cx="6707346" cy="282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571398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dirty="0"/>
              <a:t>Comparability Problems</a:t>
            </a:r>
            <a:endParaRPr lang="en-US" dirty="0"/>
          </a:p>
        </p:txBody>
      </p:sp>
      <p:sp>
        <p:nvSpPr>
          <p:cNvPr id="3" name="Content Placeholder 2"/>
          <p:cNvSpPr>
            <a:spLocks noGrp="1"/>
          </p:cNvSpPr>
          <p:nvPr>
            <p:ph sz="quarter" idx="10"/>
          </p:nvPr>
        </p:nvSpPr>
        <p:spPr>
          <a:xfrm>
            <a:off x="533400" y="1524000"/>
            <a:ext cx="8077200" cy="3886200"/>
          </a:xfrm>
        </p:spPr>
        <p:txBody>
          <a:bodyPr/>
          <a:lstStyle/>
          <a:p>
            <a:pPr>
              <a:spcBef>
                <a:spcPts val="600"/>
              </a:spcBef>
            </a:pPr>
            <a:r>
              <a:rPr lang="en-US" altLang="en-US" dirty="0"/>
              <a:t>Accounting Differences</a:t>
            </a:r>
          </a:p>
          <a:p>
            <a:pPr lvl="1">
              <a:spcBef>
                <a:spcPts val="600"/>
              </a:spcBef>
            </a:pPr>
            <a:r>
              <a:rPr lang="en-US" altLang="en-US" dirty="0"/>
              <a:t>Inventory Valuation</a:t>
            </a:r>
          </a:p>
          <a:p>
            <a:pPr lvl="1">
              <a:spcBef>
                <a:spcPts val="600"/>
              </a:spcBef>
            </a:pPr>
            <a:r>
              <a:rPr lang="en-US" altLang="en-US" dirty="0"/>
              <a:t>Depreciation</a:t>
            </a:r>
          </a:p>
          <a:p>
            <a:pPr>
              <a:spcBef>
                <a:spcPts val="600"/>
              </a:spcBef>
            </a:pPr>
            <a:r>
              <a:rPr lang="en-US" altLang="en-US" dirty="0"/>
              <a:t>Inflation and Interest Expense</a:t>
            </a:r>
          </a:p>
          <a:p>
            <a:pPr>
              <a:spcBef>
                <a:spcPts val="600"/>
              </a:spcBef>
            </a:pPr>
            <a:r>
              <a:rPr lang="en-US" altLang="en-US" dirty="0"/>
              <a:t>Fair Value Accounting</a:t>
            </a:r>
          </a:p>
          <a:p>
            <a:pPr>
              <a:spcBef>
                <a:spcPts val="600"/>
              </a:spcBef>
            </a:pPr>
            <a:r>
              <a:rPr lang="en-US" altLang="en-US" dirty="0"/>
              <a:t>Quality of Earnings</a:t>
            </a:r>
          </a:p>
          <a:p>
            <a:pPr>
              <a:spcBef>
                <a:spcPts val="600"/>
              </a:spcBef>
            </a:pPr>
            <a:r>
              <a:rPr lang="en-US" altLang="en-US" dirty="0"/>
              <a:t>International Accounting Conventions</a:t>
            </a:r>
          </a:p>
        </p:txBody>
      </p:sp>
    </p:spTree>
    <p:extLst>
      <p:ext uri="{BB962C8B-B14F-4D97-AF65-F5344CB8AC3E}">
        <p14:creationId xmlns:p14="http://schemas.microsoft.com/office/powerpoint/2010/main" val="36571398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dirty="0"/>
              <a:t>International Accounting Differences</a:t>
            </a:r>
            <a:endParaRPr lang="en-US" dirty="0"/>
          </a:p>
        </p:txBody>
      </p:sp>
      <p:sp>
        <p:nvSpPr>
          <p:cNvPr id="3" name="Content Placeholder 2"/>
          <p:cNvSpPr>
            <a:spLocks noGrp="1"/>
          </p:cNvSpPr>
          <p:nvPr>
            <p:ph sz="quarter" idx="10"/>
          </p:nvPr>
        </p:nvSpPr>
        <p:spPr>
          <a:xfrm>
            <a:off x="533400" y="1676400"/>
            <a:ext cx="8077200" cy="3886200"/>
          </a:xfrm>
        </p:spPr>
        <p:txBody>
          <a:bodyPr/>
          <a:lstStyle/>
          <a:p>
            <a:r>
              <a:rPr lang="en-US" altLang="en-US" dirty="0"/>
              <a:t>Reserves — many other countries allow more flexibility in use of reserves</a:t>
            </a:r>
          </a:p>
          <a:p>
            <a:r>
              <a:rPr lang="en-US" altLang="en-US" dirty="0"/>
              <a:t>Depreciation — US allows separate tax and reporting presentations</a:t>
            </a:r>
          </a:p>
          <a:p>
            <a:r>
              <a:rPr lang="en-US" altLang="en-US" dirty="0"/>
              <a:t>Intangibles — treatment varies widely</a:t>
            </a:r>
          </a:p>
        </p:txBody>
      </p:sp>
    </p:spTree>
    <p:extLst>
      <p:ext uri="{BB962C8B-B14F-4D97-AF65-F5344CB8AC3E}">
        <p14:creationId xmlns:p14="http://schemas.microsoft.com/office/powerpoint/2010/main" val="3657139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522" y="152400"/>
            <a:ext cx="8759536" cy="1143000"/>
          </a:xfrm>
        </p:spPr>
        <p:txBody>
          <a:bodyPr>
            <a:normAutofit/>
          </a:bodyPr>
          <a:lstStyle/>
          <a:p>
            <a:r>
              <a:rPr lang="en-US" altLang="en-US" dirty="0"/>
              <a:t>Financial Statements</a:t>
            </a:r>
            <a:endParaRPr lang="en-US" dirty="0"/>
          </a:p>
        </p:txBody>
      </p:sp>
      <p:sp>
        <p:nvSpPr>
          <p:cNvPr id="3" name="Content Placeholder 2"/>
          <p:cNvSpPr>
            <a:spLocks noGrp="1"/>
          </p:cNvSpPr>
          <p:nvPr>
            <p:ph sz="quarter" idx="10"/>
          </p:nvPr>
        </p:nvSpPr>
        <p:spPr>
          <a:xfrm>
            <a:off x="457200" y="1447800"/>
            <a:ext cx="8382000" cy="4114800"/>
          </a:xfrm>
        </p:spPr>
        <p:txBody>
          <a:bodyPr/>
          <a:lstStyle/>
          <a:p>
            <a:pPr>
              <a:spcBef>
                <a:spcPts val="600"/>
              </a:spcBef>
            </a:pPr>
            <a:r>
              <a:rPr lang="en-US" altLang="en-US" dirty="0"/>
              <a:t>Income Statement: </a:t>
            </a:r>
          </a:p>
          <a:p>
            <a:pPr lvl="1">
              <a:spcBef>
                <a:spcPts val="600"/>
              </a:spcBef>
            </a:pPr>
            <a:r>
              <a:rPr lang="en-US" altLang="en-US" dirty="0"/>
              <a:t>Profitability over time</a:t>
            </a:r>
          </a:p>
          <a:p>
            <a:pPr>
              <a:spcBef>
                <a:spcPts val="600"/>
              </a:spcBef>
            </a:pPr>
            <a:r>
              <a:rPr lang="en-US" altLang="en-US" dirty="0"/>
              <a:t>Balance Sheet: </a:t>
            </a:r>
          </a:p>
          <a:p>
            <a:pPr lvl="1">
              <a:spcBef>
                <a:spcPts val="600"/>
              </a:spcBef>
            </a:pPr>
            <a:r>
              <a:rPr lang="en-US" altLang="en-US" dirty="0"/>
              <a:t>Financial condition at a point in time</a:t>
            </a:r>
          </a:p>
          <a:p>
            <a:pPr>
              <a:spcBef>
                <a:spcPts val="600"/>
              </a:spcBef>
            </a:pPr>
            <a:r>
              <a:rPr lang="en-US" altLang="en-US" dirty="0"/>
              <a:t>Statement of Cash Flows: </a:t>
            </a:r>
          </a:p>
          <a:p>
            <a:pPr lvl="1">
              <a:spcBef>
                <a:spcPts val="600"/>
              </a:spcBef>
            </a:pPr>
            <a:r>
              <a:rPr lang="en-US" altLang="en-US" dirty="0"/>
              <a:t>Tracks the cash implications of transactions</a:t>
            </a:r>
          </a:p>
        </p:txBody>
      </p:sp>
    </p:spTree>
    <p:extLst>
      <p:ext uri="{BB962C8B-B14F-4D97-AF65-F5344CB8AC3E}">
        <p14:creationId xmlns:p14="http://schemas.microsoft.com/office/powerpoint/2010/main" val="26327474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Figure 19.4 </a:t>
            </a:r>
            <a:r>
              <a:rPr lang="en-US" altLang="en-US" dirty="0"/>
              <a:t>Adjusted Versus Reported Price-Earnings Ratios</a:t>
            </a:r>
            <a:endParaRPr lang="en-US" dirty="0"/>
          </a:p>
        </p:txBody>
      </p:sp>
      <p:pic>
        <p:nvPicPr>
          <p:cNvPr id="19458" name="Picture 2" descr="Reproduced Figure 19.4 from the text. Bar graph illustrates reported and adjusted price to earning ratios for six countries."/>
          <p:cNvPicPr>
            <a:picLocks noChangeAspect="1" noChangeArrowheads="1"/>
          </p:cNvPicPr>
          <p:nvPr/>
        </p:nvPicPr>
        <p:blipFill>
          <a:blip r:embed="rId3" cstate="print"/>
          <a:srcRect/>
          <a:stretch>
            <a:fillRect/>
          </a:stretch>
        </p:blipFill>
        <p:spPr bwMode="auto">
          <a:xfrm>
            <a:off x="1571606" y="1600200"/>
            <a:ext cx="5982645" cy="2420687"/>
          </a:xfrm>
          <a:prstGeom prst="rect">
            <a:avLst/>
          </a:prstGeom>
          <a:noFill/>
          <a:ln w="9525">
            <a:noFill/>
            <a:miter lim="800000"/>
            <a:headEnd/>
            <a:tailEnd/>
          </a:ln>
        </p:spPr>
      </p:pic>
      <p:sp>
        <p:nvSpPr>
          <p:cNvPr id="6" name="Content Placeholder 5"/>
          <p:cNvSpPr>
            <a:spLocks noGrp="1"/>
          </p:cNvSpPr>
          <p:nvPr>
            <p:ph sz="quarter" idx="10"/>
          </p:nvPr>
        </p:nvSpPr>
        <p:spPr>
          <a:xfrm>
            <a:off x="381000" y="4191000"/>
            <a:ext cx="8458200" cy="1600200"/>
          </a:xfrm>
        </p:spPr>
        <p:txBody>
          <a:bodyPr/>
          <a:lstStyle/>
          <a:p>
            <a:pPr marL="0" indent="0">
              <a:buNone/>
            </a:pPr>
            <a:r>
              <a:rPr lang="en-US" sz="1400" dirty="0"/>
              <a:t>Source: “Figure J: Adjusted versus Reported Price/Earning Ratio” from Lawrence S. </a:t>
            </a:r>
            <a:r>
              <a:rPr lang="en-US" sz="1400" dirty="0" err="1"/>
              <a:t>Speidell</a:t>
            </a:r>
            <a:r>
              <a:rPr lang="en-US" sz="1400" dirty="0"/>
              <a:t> and </a:t>
            </a:r>
            <a:r>
              <a:rPr lang="en-US" sz="1400" dirty="0" err="1"/>
              <a:t>Vinod</a:t>
            </a:r>
            <a:r>
              <a:rPr lang="en-US" sz="1400" dirty="0"/>
              <a:t> </a:t>
            </a:r>
            <a:r>
              <a:rPr lang="en-US" sz="1400" dirty="0" err="1"/>
              <a:t>Bavishi</a:t>
            </a:r>
            <a:r>
              <a:rPr lang="en-US" sz="1400" dirty="0"/>
              <a:t>, “GAAP Arbitrage: Valuation Opportunities in International Accounting Standards,” </a:t>
            </a:r>
            <a:r>
              <a:rPr lang="en-US" sz="1400" i="1" dirty="0"/>
              <a:t>Financial Analysts Journal</a:t>
            </a:r>
            <a:r>
              <a:rPr lang="en-US" sz="1400" dirty="0"/>
              <a:t>, November-December 1992, pp. 58-66. Copyright 1992, CFA Institute. Reproduced from the </a:t>
            </a:r>
            <a:r>
              <a:rPr lang="en-US" sz="1400" i="1" dirty="0"/>
              <a:t>Financial Analysts Journal</a:t>
            </a:r>
            <a:r>
              <a:rPr lang="en-US" sz="1400" dirty="0"/>
              <a:t> with permission from the CFA Institute.</a:t>
            </a:r>
          </a:p>
        </p:txBody>
      </p:sp>
    </p:spTree>
    <p:extLst>
      <p:ext uri="{BB962C8B-B14F-4D97-AF65-F5344CB8AC3E}">
        <p14:creationId xmlns:p14="http://schemas.microsoft.com/office/powerpoint/2010/main" val="36571398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152400"/>
            <a:ext cx="8759536" cy="990600"/>
          </a:xfrm>
        </p:spPr>
        <p:txBody>
          <a:bodyPr/>
          <a:lstStyle/>
          <a:p>
            <a:r>
              <a:rPr lang="en-US" altLang="en-US" dirty="0"/>
              <a:t>The Graham Technique</a:t>
            </a:r>
            <a:endParaRPr lang="en-US" dirty="0"/>
          </a:p>
        </p:txBody>
      </p:sp>
      <p:sp>
        <p:nvSpPr>
          <p:cNvPr id="8" name="Content Placeholder 7"/>
          <p:cNvSpPr>
            <a:spLocks noGrp="1"/>
          </p:cNvSpPr>
          <p:nvPr>
            <p:ph sz="quarter" idx="10"/>
          </p:nvPr>
        </p:nvSpPr>
        <p:spPr>
          <a:xfrm>
            <a:off x="457200" y="1143000"/>
            <a:ext cx="8382000" cy="4419600"/>
          </a:xfrm>
        </p:spPr>
        <p:txBody>
          <a:bodyPr/>
          <a:lstStyle/>
          <a:p>
            <a:r>
              <a:rPr lang="en-US" altLang="en-US" dirty="0"/>
              <a:t>Rules for stock selection:</a:t>
            </a:r>
          </a:p>
          <a:p>
            <a:pPr lvl="1"/>
            <a:r>
              <a:rPr lang="en-US" altLang="en-US" dirty="0"/>
              <a:t>Purchase common stocks at less than their working-capital value</a:t>
            </a:r>
          </a:p>
          <a:p>
            <a:pPr lvl="1"/>
            <a:r>
              <a:rPr lang="en-US" altLang="en-US" dirty="0"/>
              <a:t>Give no weight to plant or other fixed assets</a:t>
            </a:r>
          </a:p>
          <a:p>
            <a:pPr lvl="1"/>
            <a:r>
              <a:rPr lang="en-US" altLang="en-US" dirty="0"/>
              <a:t>Deduct all liabilities in full from assets</a:t>
            </a:r>
            <a:endParaRPr lang="en-US" dirty="0"/>
          </a:p>
        </p:txBody>
      </p:sp>
    </p:spTree>
    <p:extLst>
      <p:ext uri="{BB962C8B-B14F-4D97-AF65-F5344CB8AC3E}">
        <p14:creationId xmlns:p14="http://schemas.microsoft.com/office/powerpoint/2010/main" val="3179602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914400" y="2590800"/>
            <a:ext cx="7620000" cy="1143000"/>
          </a:xfrm>
        </p:spPr>
        <p:txBody>
          <a:bodyPr>
            <a:normAutofit/>
          </a:bodyPr>
          <a:lstStyle/>
          <a:p>
            <a:r>
              <a:rPr lang="en-US" sz="3600" dirty="0"/>
              <a:t>End of Presentation</a:t>
            </a:r>
          </a:p>
        </p:txBody>
      </p:sp>
    </p:spTree>
    <p:extLst>
      <p:ext uri="{BB962C8B-B14F-4D97-AF65-F5344CB8AC3E}">
        <p14:creationId xmlns:p14="http://schemas.microsoft.com/office/powerpoint/2010/main" val="2481858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692" y="76200"/>
            <a:ext cx="8959108" cy="1066800"/>
          </a:xfrm>
        </p:spPr>
        <p:txBody>
          <a:bodyPr>
            <a:noAutofit/>
          </a:bodyPr>
          <a:lstStyle/>
          <a:p>
            <a:r>
              <a:rPr lang="en-US" altLang="en-US" dirty="0"/>
              <a:t>Accounting Versus Economic Earnings</a:t>
            </a:r>
            <a:endParaRPr lang="en-US" dirty="0"/>
          </a:p>
        </p:txBody>
      </p:sp>
      <p:sp>
        <p:nvSpPr>
          <p:cNvPr id="3" name="Content Placeholder 2"/>
          <p:cNvSpPr>
            <a:spLocks noGrp="1"/>
          </p:cNvSpPr>
          <p:nvPr>
            <p:ph sz="quarter" idx="10"/>
          </p:nvPr>
        </p:nvSpPr>
        <p:spPr>
          <a:xfrm>
            <a:off x="457200" y="1295400"/>
            <a:ext cx="8458200" cy="4267200"/>
          </a:xfrm>
        </p:spPr>
        <p:txBody>
          <a:bodyPr/>
          <a:lstStyle/>
          <a:p>
            <a:pPr>
              <a:spcBef>
                <a:spcPts val="600"/>
              </a:spcBef>
            </a:pPr>
            <a:r>
              <a:rPr lang="en-US" altLang="en-US" dirty="0"/>
              <a:t>Economic earnings</a:t>
            </a:r>
          </a:p>
          <a:p>
            <a:pPr lvl="1">
              <a:spcBef>
                <a:spcPts val="600"/>
              </a:spcBef>
            </a:pPr>
            <a:r>
              <a:rPr lang="en-US" altLang="en-US" dirty="0"/>
              <a:t>Sustainable cash flow that can be paid to stockholders without impairing productive capacity of the firm</a:t>
            </a:r>
          </a:p>
          <a:p>
            <a:pPr>
              <a:spcBef>
                <a:spcPts val="600"/>
              </a:spcBef>
            </a:pPr>
            <a:r>
              <a:rPr lang="en-US" altLang="en-US" dirty="0"/>
              <a:t>Accounting earnings</a:t>
            </a:r>
          </a:p>
          <a:p>
            <a:pPr lvl="1">
              <a:spcBef>
                <a:spcPts val="600"/>
              </a:spcBef>
            </a:pPr>
            <a:r>
              <a:rPr lang="en-US" altLang="en-US" dirty="0"/>
              <a:t>Affected by conventions regarding the valuation of assets</a:t>
            </a:r>
          </a:p>
        </p:txBody>
      </p:sp>
    </p:spTree>
    <p:extLst>
      <p:ext uri="{BB962C8B-B14F-4D97-AF65-F5344CB8AC3E}">
        <p14:creationId xmlns:p14="http://schemas.microsoft.com/office/powerpoint/2010/main" val="3657139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59536" cy="1143000"/>
          </a:xfrm>
        </p:spPr>
        <p:txBody>
          <a:bodyPr>
            <a:noAutofit/>
          </a:bodyPr>
          <a:lstStyle/>
          <a:p>
            <a:r>
              <a:rPr lang="en-US" altLang="en-US" dirty="0"/>
              <a:t>Consolidated Statement of Income for Home Depot, 2016</a:t>
            </a:r>
            <a:endParaRPr lang="en-US" dirty="0"/>
          </a:p>
        </p:txBody>
      </p:sp>
      <p:sp>
        <p:nvSpPr>
          <p:cNvPr id="4" name="Content Placeholder 3"/>
          <p:cNvSpPr>
            <a:spLocks noGrp="1"/>
          </p:cNvSpPr>
          <p:nvPr>
            <p:ph sz="quarter" idx="12"/>
          </p:nvPr>
        </p:nvSpPr>
        <p:spPr>
          <a:xfrm>
            <a:off x="381000" y="1371600"/>
            <a:ext cx="8534400" cy="488058"/>
          </a:xfrm>
        </p:spPr>
        <p:txBody>
          <a:bodyPr/>
          <a:lstStyle/>
          <a:p>
            <a:pPr marL="0" indent="0">
              <a:buNone/>
            </a:pPr>
            <a:r>
              <a:rPr lang="en-US" sz="2000" b="1" dirty="0"/>
              <a:t>Table 19.1 </a:t>
            </a:r>
            <a:r>
              <a:rPr lang="en-US" sz="2000" dirty="0"/>
              <a:t>Consolidated statement of Income for Home Depot</a:t>
            </a:r>
          </a:p>
        </p:txBody>
      </p:sp>
      <p:pic>
        <p:nvPicPr>
          <p:cNvPr id="19458" name="Picture 2" descr="Reproduced Table 19.1 from the tex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24930" y="2057400"/>
            <a:ext cx="4494140" cy="3019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ontent Placeholder 3"/>
          <p:cNvSpPr>
            <a:spLocks noGrp="1"/>
          </p:cNvSpPr>
          <p:nvPr>
            <p:ph sz="quarter" idx="12"/>
          </p:nvPr>
        </p:nvSpPr>
        <p:spPr>
          <a:xfrm>
            <a:off x="609600" y="5181600"/>
            <a:ext cx="8382000" cy="609600"/>
          </a:xfrm>
        </p:spPr>
        <p:txBody>
          <a:bodyPr/>
          <a:lstStyle/>
          <a:p>
            <a:pPr marL="0" indent="0">
              <a:buNone/>
            </a:pPr>
            <a:r>
              <a:rPr lang="en-US" sz="1800" dirty="0"/>
              <a:t>Note: Sums subject to rounding error.</a:t>
            </a:r>
          </a:p>
          <a:p>
            <a:pPr marL="0" indent="0">
              <a:buNone/>
            </a:pPr>
            <a:r>
              <a:rPr lang="en-US" sz="1400" dirty="0"/>
              <a:t>Source: Home Depot </a:t>
            </a:r>
            <a:r>
              <a:rPr lang="en-US" sz="1400" i="1" dirty="0"/>
              <a:t>Annual Report</a:t>
            </a:r>
            <a:r>
              <a:rPr lang="en-US" sz="1400" dirty="0"/>
              <a:t>, year ending January 2016.</a:t>
            </a:r>
          </a:p>
        </p:txBody>
      </p:sp>
    </p:spTree>
    <p:extLst>
      <p:ext uri="{BB962C8B-B14F-4D97-AF65-F5344CB8AC3E}">
        <p14:creationId xmlns:p14="http://schemas.microsoft.com/office/powerpoint/2010/main" val="602070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dirty="0"/>
              <a:t>Consolidated Balance Sheet for Home Depot, 2016</a:t>
            </a:r>
            <a:endParaRPr lang="en-US" dirty="0"/>
          </a:p>
        </p:txBody>
      </p:sp>
      <p:pic>
        <p:nvPicPr>
          <p:cNvPr id="2050" name="Picture 2" descr="Reproduced Table 19.2 from the text"/>
          <p:cNvPicPr>
            <a:picLocks noChangeAspect="1" noChangeArrowheads="1"/>
          </p:cNvPicPr>
          <p:nvPr/>
        </p:nvPicPr>
        <p:blipFill>
          <a:blip r:embed="rId3" cstate="print"/>
          <a:srcRect/>
          <a:stretch>
            <a:fillRect/>
          </a:stretch>
        </p:blipFill>
        <p:spPr bwMode="auto">
          <a:xfrm>
            <a:off x="538163" y="1571625"/>
            <a:ext cx="8067675" cy="3000375"/>
          </a:xfrm>
          <a:prstGeom prst="rect">
            <a:avLst/>
          </a:prstGeom>
          <a:noFill/>
          <a:ln w="9525">
            <a:noFill/>
            <a:miter lim="800000"/>
            <a:headEnd/>
            <a:tailEnd/>
          </a:ln>
        </p:spPr>
      </p:pic>
      <p:sp>
        <p:nvSpPr>
          <p:cNvPr id="4" name="Content Placeholder 3"/>
          <p:cNvSpPr>
            <a:spLocks noGrp="1"/>
          </p:cNvSpPr>
          <p:nvPr>
            <p:ph sz="quarter" idx="12"/>
          </p:nvPr>
        </p:nvSpPr>
        <p:spPr>
          <a:xfrm>
            <a:off x="457200" y="4724400"/>
            <a:ext cx="8458200" cy="1066800"/>
          </a:xfrm>
        </p:spPr>
        <p:txBody>
          <a:bodyPr/>
          <a:lstStyle/>
          <a:p>
            <a:pPr marL="0" indent="0">
              <a:buNone/>
            </a:pPr>
            <a:r>
              <a:rPr lang="en-US" sz="1600" b="1" dirty="0"/>
              <a:t>Table 19.2 </a:t>
            </a:r>
            <a:r>
              <a:rPr lang="en-US" sz="1600" dirty="0"/>
              <a:t>Consolidated Balance sheet for Home Depot</a:t>
            </a:r>
          </a:p>
          <a:p>
            <a:pPr marL="0" indent="0">
              <a:buNone/>
            </a:pPr>
            <a:r>
              <a:rPr lang="en-US" sz="1600" dirty="0"/>
              <a:t>Note: Column sums subject to rounding error.</a:t>
            </a:r>
          </a:p>
          <a:p>
            <a:pPr marL="0" indent="0">
              <a:buNone/>
            </a:pPr>
            <a:r>
              <a:rPr lang="en-US" sz="1400" dirty="0"/>
              <a:t>Source: Home Depot </a:t>
            </a:r>
            <a:r>
              <a:rPr lang="en-US" sz="1400" i="1" dirty="0"/>
              <a:t>Annual Report</a:t>
            </a:r>
            <a:r>
              <a:rPr lang="en-US" sz="1400" dirty="0"/>
              <a:t>, year ending January 2016.</a:t>
            </a:r>
          </a:p>
        </p:txBody>
      </p:sp>
    </p:spTree>
    <p:extLst>
      <p:ext uri="{BB962C8B-B14F-4D97-AF65-F5344CB8AC3E}">
        <p14:creationId xmlns:p14="http://schemas.microsoft.com/office/powerpoint/2010/main" val="602070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88136" cy="990600"/>
          </a:xfrm>
        </p:spPr>
        <p:txBody>
          <a:bodyPr>
            <a:noAutofit/>
          </a:bodyPr>
          <a:lstStyle/>
          <a:p>
            <a:r>
              <a:rPr lang="en-US" altLang="en-US" dirty="0"/>
              <a:t> Statement of Cash Flows for Home Depot, 2016</a:t>
            </a:r>
            <a:endParaRPr lang="en-US" dirty="0"/>
          </a:p>
        </p:txBody>
      </p:sp>
      <p:sp>
        <p:nvSpPr>
          <p:cNvPr id="6" name="Content Placeholder 3"/>
          <p:cNvSpPr>
            <a:spLocks noGrp="1"/>
          </p:cNvSpPr>
          <p:nvPr>
            <p:ph sz="quarter" idx="12"/>
          </p:nvPr>
        </p:nvSpPr>
        <p:spPr>
          <a:xfrm>
            <a:off x="685800" y="1524000"/>
            <a:ext cx="8153400" cy="381000"/>
          </a:xfrm>
        </p:spPr>
        <p:txBody>
          <a:bodyPr/>
          <a:lstStyle/>
          <a:p>
            <a:pPr marL="0" indent="0">
              <a:buNone/>
            </a:pPr>
            <a:r>
              <a:rPr lang="en-US" sz="2000" b="1" dirty="0"/>
              <a:t>Table 19.3 </a:t>
            </a:r>
            <a:r>
              <a:rPr lang="en-US" sz="2000" dirty="0"/>
              <a:t>Statement of Cash Flows for Home Depot</a:t>
            </a:r>
          </a:p>
        </p:txBody>
      </p:sp>
      <p:pic>
        <p:nvPicPr>
          <p:cNvPr id="3074" name="Picture 2" descr="Reproduced Table 19.3 from the text"/>
          <p:cNvPicPr>
            <a:picLocks noChangeAspect="1" noChangeArrowheads="1"/>
          </p:cNvPicPr>
          <p:nvPr/>
        </p:nvPicPr>
        <p:blipFill>
          <a:blip r:embed="rId3" cstate="print"/>
          <a:srcRect/>
          <a:stretch>
            <a:fillRect/>
          </a:stretch>
        </p:blipFill>
        <p:spPr bwMode="auto">
          <a:xfrm>
            <a:off x="2686365" y="2057400"/>
            <a:ext cx="3562035" cy="3117691"/>
          </a:xfrm>
          <a:prstGeom prst="rect">
            <a:avLst/>
          </a:prstGeom>
          <a:noFill/>
          <a:ln w="9525">
            <a:noFill/>
            <a:miter lim="800000"/>
            <a:headEnd/>
            <a:tailEnd/>
          </a:ln>
        </p:spPr>
      </p:pic>
      <p:sp>
        <p:nvSpPr>
          <p:cNvPr id="4" name="Content Placeholder 3"/>
          <p:cNvSpPr>
            <a:spLocks noGrp="1"/>
          </p:cNvSpPr>
          <p:nvPr>
            <p:ph sz="quarter" idx="12"/>
          </p:nvPr>
        </p:nvSpPr>
        <p:spPr>
          <a:xfrm>
            <a:off x="914400" y="5334000"/>
            <a:ext cx="7899400" cy="457200"/>
          </a:xfrm>
        </p:spPr>
        <p:txBody>
          <a:bodyPr/>
          <a:lstStyle/>
          <a:p>
            <a:pPr marL="0" indent="0">
              <a:buNone/>
            </a:pPr>
            <a:r>
              <a:rPr lang="en-US" sz="1400" dirty="0"/>
              <a:t>Source: Home Depot </a:t>
            </a:r>
            <a:r>
              <a:rPr lang="en-US" sz="1400" i="1" dirty="0"/>
              <a:t>Annual Report</a:t>
            </a:r>
            <a:r>
              <a:rPr lang="en-US" sz="1400" dirty="0"/>
              <a:t>, year ending January 2016.</a:t>
            </a:r>
          </a:p>
        </p:txBody>
      </p:sp>
    </p:spTree>
    <p:extLst>
      <p:ext uri="{BB962C8B-B14F-4D97-AF65-F5344CB8AC3E}">
        <p14:creationId xmlns:p14="http://schemas.microsoft.com/office/powerpoint/2010/main" val="602070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15400" cy="1143000"/>
          </a:xfrm>
        </p:spPr>
        <p:txBody>
          <a:bodyPr>
            <a:noAutofit/>
          </a:bodyPr>
          <a:lstStyle/>
          <a:p>
            <a:r>
              <a:rPr lang="en-US" altLang="en-US" dirty="0"/>
              <a:t>Measuring Firm Performance (1 of 4)</a:t>
            </a:r>
            <a:endParaRPr lang="en-US" dirty="0"/>
          </a:p>
        </p:txBody>
      </p:sp>
      <p:sp>
        <p:nvSpPr>
          <p:cNvPr id="3" name="Content Placeholder 2"/>
          <p:cNvSpPr>
            <a:spLocks noGrp="1"/>
          </p:cNvSpPr>
          <p:nvPr>
            <p:ph sz="quarter" idx="10"/>
          </p:nvPr>
        </p:nvSpPr>
        <p:spPr>
          <a:xfrm>
            <a:off x="457200" y="1447800"/>
            <a:ext cx="8534400" cy="2209800"/>
          </a:xfrm>
        </p:spPr>
        <p:txBody>
          <a:bodyPr/>
          <a:lstStyle/>
          <a:p>
            <a:pPr>
              <a:spcBef>
                <a:spcPts val="600"/>
              </a:spcBef>
            </a:pPr>
            <a:r>
              <a:rPr lang="en-US" altLang="en-US" dirty="0"/>
              <a:t>Manager responsibilities:</a:t>
            </a:r>
          </a:p>
          <a:p>
            <a:pPr marL="971550" lvl="1" indent="-514350">
              <a:spcBef>
                <a:spcPts val="600"/>
              </a:spcBef>
              <a:buFont typeface="+mj-lt"/>
              <a:buAutoNum type="arabicPeriod"/>
            </a:pPr>
            <a:r>
              <a:rPr lang="en-US" altLang="en-US" dirty="0"/>
              <a:t>Investment decisions</a:t>
            </a:r>
          </a:p>
          <a:p>
            <a:pPr marL="971550" lvl="1" indent="-514350">
              <a:spcBef>
                <a:spcPts val="600"/>
              </a:spcBef>
              <a:buFont typeface="+mj-lt"/>
              <a:buAutoNum type="arabicPeriod"/>
            </a:pPr>
            <a:r>
              <a:rPr lang="en-US" altLang="en-US" dirty="0"/>
              <a:t>Financing decisions</a:t>
            </a:r>
          </a:p>
          <a:p>
            <a:pPr>
              <a:spcBef>
                <a:spcPts val="600"/>
              </a:spcBef>
            </a:pPr>
            <a:r>
              <a:rPr lang="en-US" altLang="en-US" dirty="0"/>
              <a:t>Ratios show efficiency/profitability of these decisions:</a:t>
            </a:r>
            <a:endParaRPr lang="en-US" altLang="en-US" sz="2200" dirty="0"/>
          </a:p>
        </p:txBody>
      </p:sp>
      <p:graphicFrame>
        <p:nvGraphicFramePr>
          <p:cNvPr id="4" name="Object 3"/>
          <p:cNvGraphicFramePr>
            <a:graphicFrameLocks noChangeAspect="1"/>
          </p:cNvGraphicFramePr>
          <p:nvPr>
            <p:extLst>
              <p:ext uri="{D42A27DB-BD31-4B8C-83A1-F6EECF244321}">
                <p14:modId xmlns:p14="http://schemas.microsoft.com/office/powerpoint/2010/main" val="1913211629"/>
              </p:ext>
            </p:extLst>
          </p:nvPr>
        </p:nvGraphicFramePr>
        <p:xfrm>
          <a:off x="914400" y="3702050"/>
          <a:ext cx="3856038" cy="2089150"/>
        </p:xfrm>
        <a:graphic>
          <a:graphicData uri="http://schemas.openxmlformats.org/presentationml/2006/ole">
            <mc:AlternateContent xmlns:mc="http://schemas.openxmlformats.org/markup-compatibility/2006">
              <mc:Choice xmlns:v="urn:schemas-microsoft-com:vml" Requires="v">
                <p:oleObj spid="_x0000_s4169" name="Equation" r:id="rId4" imgW="2412720" imgH="1307880" progId="Equation.3">
                  <p:embed/>
                </p:oleObj>
              </mc:Choice>
              <mc:Fallback>
                <p:oleObj name="Equation" r:id="rId4" imgW="2412720" imgH="1307880" progId="Equation.3">
                  <p:embed/>
                  <p:pic>
                    <p:nvPicPr>
                      <p:cNvPr id="0" name="Picture 2"/>
                      <p:cNvPicPr>
                        <a:picLocks noChangeAspect="1" noChangeArrowheads="1"/>
                      </p:cNvPicPr>
                      <p:nvPr/>
                    </p:nvPicPr>
                    <p:blipFill>
                      <a:blip r:embed="rId5"/>
                      <a:srcRect/>
                      <a:stretch>
                        <a:fillRect/>
                      </a:stretch>
                    </p:blipFill>
                    <p:spPr bwMode="auto">
                      <a:xfrm>
                        <a:off x="914400" y="3702050"/>
                        <a:ext cx="3856038" cy="2089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657139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892" y="152400"/>
            <a:ext cx="8759536" cy="1143000"/>
          </a:xfrm>
        </p:spPr>
        <p:txBody>
          <a:bodyPr>
            <a:noAutofit/>
          </a:bodyPr>
          <a:lstStyle/>
          <a:p>
            <a:r>
              <a:rPr lang="en-US" altLang="en-US" dirty="0"/>
              <a:t>Measuring Firm Performance (2 of 4)</a:t>
            </a:r>
            <a:endParaRPr lang="en-US" dirty="0"/>
          </a:p>
        </p:txBody>
      </p:sp>
      <p:sp>
        <p:nvSpPr>
          <p:cNvPr id="3" name="Content Placeholder 2"/>
          <p:cNvSpPr>
            <a:spLocks noGrp="1"/>
          </p:cNvSpPr>
          <p:nvPr>
            <p:ph sz="quarter" idx="10"/>
          </p:nvPr>
        </p:nvSpPr>
        <p:spPr>
          <a:xfrm>
            <a:off x="457200" y="1447800"/>
            <a:ext cx="8305800" cy="4191000"/>
          </a:xfrm>
        </p:spPr>
        <p:txBody>
          <a:bodyPr/>
          <a:lstStyle/>
          <a:p>
            <a:pPr>
              <a:spcBef>
                <a:spcPts val="600"/>
              </a:spcBef>
            </a:pPr>
            <a:r>
              <a:rPr lang="en-US" altLang="en-US" dirty="0"/>
              <a:t>ROE is a key determinant of earnings growth</a:t>
            </a:r>
          </a:p>
          <a:p>
            <a:pPr>
              <a:spcBef>
                <a:spcPts val="600"/>
              </a:spcBef>
            </a:pPr>
            <a:r>
              <a:rPr lang="en-US" altLang="en-US" dirty="0"/>
              <a:t>Past profitability does not guarantee future profitability</a:t>
            </a:r>
          </a:p>
          <a:p>
            <a:pPr>
              <a:spcBef>
                <a:spcPts val="600"/>
              </a:spcBef>
            </a:pPr>
            <a:r>
              <a:rPr lang="en-US" altLang="en-US" dirty="0"/>
              <a:t>Security values are based on future profits</a:t>
            </a:r>
          </a:p>
          <a:p>
            <a:pPr>
              <a:spcBef>
                <a:spcPts val="600"/>
              </a:spcBef>
            </a:pPr>
            <a:r>
              <a:rPr lang="en-US" altLang="en-US" dirty="0"/>
              <a:t>Expectations of </a:t>
            </a:r>
            <a:r>
              <a:rPr lang="en-US" altLang="en-US" u="sng" dirty="0"/>
              <a:t>future</a:t>
            </a:r>
            <a:r>
              <a:rPr lang="en-US" altLang="en-US" dirty="0"/>
              <a:t> dividends determine </a:t>
            </a:r>
            <a:r>
              <a:rPr lang="en-US" altLang="en-US" u="sng" dirty="0"/>
              <a:t>today’s</a:t>
            </a:r>
            <a:r>
              <a:rPr lang="en-US" altLang="en-US" dirty="0"/>
              <a:t> stock value</a:t>
            </a:r>
          </a:p>
        </p:txBody>
      </p:sp>
    </p:spTree>
    <p:extLst>
      <p:ext uri="{BB962C8B-B14F-4D97-AF65-F5344CB8AC3E}">
        <p14:creationId xmlns:p14="http://schemas.microsoft.com/office/powerpoint/2010/main" val="36571398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659</TotalTime>
  <Words>1250</Words>
  <Application>Microsoft Office PowerPoint</Application>
  <PresentationFormat>On-screen Show (4:3)</PresentationFormat>
  <Paragraphs>252</Paragraphs>
  <Slides>32</Slides>
  <Notes>28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0" baseType="lpstr">
      <vt:lpstr>Arial</vt:lpstr>
      <vt:lpstr>Calibri</vt:lpstr>
      <vt:lpstr>Calibri (body)</vt:lpstr>
      <vt:lpstr>Courier New</vt:lpstr>
      <vt:lpstr>Verdana</vt:lpstr>
      <vt:lpstr>Wingdings</vt:lpstr>
      <vt:lpstr>Office Theme</vt:lpstr>
      <vt:lpstr>Equation</vt:lpstr>
      <vt:lpstr>Chapter 19</vt:lpstr>
      <vt:lpstr>Financial Statement Analysis</vt:lpstr>
      <vt:lpstr>Financial Statements</vt:lpstr>
      <vt:lpstr>Accounting Versus Economic Earnings</vt:lpstr>
      <vt:lpstr>Consolidated Statement of Income for Home Depot, 2016</vt:lpstr>
      <vt:lpstr>Consolidated Balance Sheet for Home Depot, 2016</vt:lpstr>
      <vt:lpstr> Statement of Cash Flows for Home Depot, 2016</vt:lpstr>
      <vt:lpstr>Measuring Firm Performance (1 of 4)</vt:lpstr>
      <vt:lpstr>Measuring Firm Performance (2 of 4)</vt:lpstr>
      <vt:lpstr>Measuring Firm Performance (3 of 4)</vt:lpstr>
      <vt:lpstr>Measuring Firm Performance (4 of 4)</vt:lpstr>
      <vt:lpstr>Financial Leverage and ROE (1 of 2)</vt:lpstr>
      <vt:lpstr>Financial Leverage and ROE (2 of 2)</vt:lpstr>
      <vt:lpstr>Impact of Financial Leverage on ROE</vt:lpstr>
      <vt:lpstr>Economic Value Added</vt:lpstr>
      <vt:lpstr>Example: Home Depot</vt:lpstr>
      <vt:lpstr>Decomposition of ROE DuPont Method</vt:lpstr>
      <vt:lpstr>Decomposition of ROE (1 of 2)</vt:lpstr>
      <vt:lpstr>Decomposition of ROE (2 of 2)</vt:lpstr>
      <vt:lpstr>Ratio Decomposition Analysis for Nodett and Somdett </vt:lpstr>
      <vt:lpstr>Choosing a Benchmark</vt:lpstr>
      <vt:lpstr>Differences between Profit Margin and Asset Turnover across Industries </vt:lpstr>
      <vt:lpstr>Summary of Key Financial Ratios (1 of 5)</vt:lpstr>
      <vt:lpstr>Summary of Key Financial Ratios (2 of 5)</vt:lpstr>
      <vt:lpstr>Summary of Key Financial Ratios (3 of 5)</vt:lpstr>
      <vt:lpstr>Summary of Key Financial Ratios (4 of 5)</vt:lpstr>
      <vt:lpstr>Summary of Key Financial Ratios (5 of 5)</vt:lpstr>
      <vt:lpstr>Comparability Problems</vt:lpstr>
      <vt:lpstr>International Accounting Differences</vt:lpstr>
      <vt:lpstr>Figure 19.4 Adjusted Versus Reported Price-Earnings Ratios</vt:lpstr>
      <vt:lpstr>The Graham Technique</vt:lpstr>
      <vt:lpstr>End of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19 Financial Statement Analysis</dc:title>
  <dc:creator>Bodie</dc:creator>
  <cp:lastModifiedBy>Malvine Litten</cp:lastModifiedBy>
  <cp:revision>199</cp:revision>
  <dcterms:created xsi:type="dcterms:W3CDTF">2017-03-16T02:07:36Z</dcterms:created>
  <dcterms:modified xsi:type="dcterms:W3CDTF">2017-07-31T21:32:25Z</dcterms:modified>
</cp:coreProperties>
</file>