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sldIdLst>
    <p:sldId id="257" r:id="rId2"/>
    <p:sldId id="281" r:id="rId3"/>
    <p:sldId id="282" r:id="rId4"/>
    <p:sldId id="283" r:id="rId5"/>
    <p:sldId id="284" r:id="rId6"/>
    <p:sldId id="285" r:id="rId7"/>
    <p:sldId id="286" r:id="rId8"/>
    <p:sldId id="287" r:id="rId9"/>
    <p:sldId id="288" r:id="rId10"/>
    <p:sldId id="289" r:id="rId11"/>
    <p:sldId id="290" r:id="rId12"/>
    <p:sldId id="291" r:id="rId13"/>
    <p:sldId id="292" r:id="rId14"/>
    <p:sldId id="294" r:id="rId15"/>
    <p:sldId id="293" r:id="rId16"/>
    <p:sldId id="295" r:id="rId17"/>
    <p:sldId id="296" r:id="rId18"/>
    <p:sldId id="297" r:id="rId19"/>
    <p:sldId id="298" r:id="rId20"/>
    <p:sldId id="299" r:id="rId21"/>
    <p:sldId id="300" r:id="rId22"/>
    <p:sldId id="302" r:id="rId23"/>
    <p:sldId id="303" r:id="rId24"/>
    <p:sldId id="304" r:id="rId25"/>
    <p:sldId id="331" r:id="rId26"/>
    <p:sldId id="305" r:id="rId27"/>
    <p:sldId id="306" r:id="rId28"/>
    <p:sldId id="307" r:id="rId29"/>
    <p:sldId id="308" r:id="rId30"/>
    <p:sldId id="309" r:id="rId31"/>
    <p:sldId id="310" r:id="rId32"/>
    <p:sldId id="312" r:id="rId33"/>
    <p:sldId id="313" r:id="rId34"/>
    <p:sldId id="314" r:id="rId35"/>
    <p:sldId id="315" r:id="rId36"/>
    <p:sldId id="316" r:id="rId37"/>
    <p:sldId id="317" r:id="rId38"/>
    <p:sldId id="318" r:id="rId39"/>
    <p:sldId id="319" r:id="rId40"/>
    <p:sldId id="320" r:id="rId41"/>
    <p:sldId id="321" r:id="rId42"/>
    <p:sldId id="322" r:id="rId43"/>
    <p:sldId id="323" r:id="rId44"/>
    <p:sldId id="324" r:id="rId45"/>
    <p:sldId id="325" r:id="rId46"/>
    <p:sldId id="326" r:id="rId47"/>
    <p:sldId id="327" r:id="rId48"/>
    <p:sldId id="328" r:id="rId49"/>
    <p:sldId id="329" r:id="rId50"/>
    <p:sldId id="330" r:id="rId51"/>
    <p:sldId id="332"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29EA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623" autoAdjust="0"/>
    <p:restoredTop sz="86323" autoAdjust="0"/>
  </p:normalViewPr>
  <p:slideViewPr>
    <p:cSldViewPr>
      <p:cViewPr varScale="1">
        <p:scale>
          <a:sx n="99" d="100"/>
          <a:sy n="99" d="100"/>
        </p:scale>
        <p:origin x="882"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58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18.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26.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image" Target="../media/image29.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4B63CB-2437-45D4-A29C-57DA44189347}" type="datetimeFigureOut">
              <a:rPr lang="en-US" smtClean="0"/>
              <a:t>7/31/2017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2959D0-5CC1-4DE4-924D-931C70B4B452}" type="slidenum">
              <a:rPr lang="en-US" smtClean="0"/>
              <a:t>‹#›</a:t>
            </a:fld>
            <a:endParaRPr lang="en-US"/>
          </a:p>
        </p:txBody>
      </p:sp>
    </p:spTree>
    <p:extLst>
      <p:ext uri="{BB962C8B-B14F-4D97-AF65-F5344CB8AC3E}">
        <p14:creationId xmlns:p14="http://schemas.microsoft.com/office/powerpoint/2010/main" val="18251083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Liquidation</a:t>
            </a:r>
            <a:r>
              <a:rPr lang="en-US" baseline="0" dirty="0"/>
              <a:t> Value: Amount of Money that could be realized by breaking up the firm, selling its assets, repaying its debt, and distributing the remainder to the shareholders</a:t>
            </a:r>
          </a:p>
          <a:p>
            <a:r>
              <a:rPr lang="en-US" baseline="0"/>
              <a:t>Replacement Cost: Reproduction cost of Assets minus Liabilities</a:t>
            </a:r>
            <a:endParaRPr lang="en-US"/>
          </a:p>
        </p:txBody>
      </p:sp>
      <p:sp>
        <p:nvSpPr>
          <p:cNvPr id="4" name="Slide Number Placeholder 3"/>
          <p:cNvSpPr>
            <a:spLocks noGrp="1"/>
          </p:cNvSpPr>
          <p:nvPr>
            <p:ph type="sldNum" sz="quarter" idx="10"/>
          </p:nvPr>
        </p:nvSpPr>
        <p:spPr/>
        <p:txBody>
          <a:bodyPr/>
          <a:lstStyle/>
          <a:p>
            <a:fld id="{1A2959D0-5CC1-4DE4-924D-931C70B4B452}" type="slidenum">
              <a:rPr lang="en-US" smtClean="0"/>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 Content">
    <p:spTree>
      <p:nvGrpSpPr>
        <p:cNvPr id="1" name=""/>
        <p:cNvGrpSpPr/>
        <p:nvPr/>
      </p:nvGrpSpPr>
      <p:grpSpPr>
        <a:xfrm>
          <a:off x="0" y="0"/>
          <a:ext cx="0" cy="0"/>
          <a:chOff x="0" y="0"/>
          <a:chExt cx="0" cy="0"/>
        </a:xfrm>
      </p:grpSpPr>
      <p:sp>
        <p:nvSpPr>
          <p:cNvPr id="2" name="Title 1"/>
          <p:cNvSpPr>
            <a:spLocks noGrp="1"/>
          </p:cNvSpPr>
          <p:nvPr>
            <p:ph type="title"/>
          </p:nvPr>
        </p:nvSpPr>
        <p:spPr>
          <a:xfrm>
            <a:off x="155864" y="152400"/>
            <a:ext cx="8759536" cy="1143000"/>
          </a:xfrm>
        </p:spPr>
        <p:txBody>
          <a:bodyPr>
            <a:normAutofit/>
          </a:bodyPr>
          <a:lstStyle>
            <a:lvl1pPr>
              <a:defRPr sz="360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7" name="Content Placeholder 6"/>
          <p:cNvSpPr>
            <a:spLocks noGrp="1"/>
          </p:cNvSpPr>
          <p:nvPr>
            <p:ph sz="quarter" idx="10"/>
          </p:nvPr>
        </p:nvSpPr>
        <p:spPr>
          <a:xfrm>
            <a:off x="914400" y="1524000"/>
            <a:ext cx="7315200" cy="1143000"/>
          </a:xfrm>
        </p:spPr>
        <p:txBody>
          <a:bodyPr>
            <a:noAutofit/>
          </a:bodyPr>
          <a:lstStyle>
            <a:lvl1pPr>
              <a:defRPr sz="2600">
                <a:latin typeface="Verdana" panose="020B0604030504040204" pitchFamily="34" charset="0"/>
                <a:ea typeface="Verdana" panose="020B0604030504040204" pitchFamily="34" charset="0"/>
                <a:cs typeface="Verdana" panose="020B0604030504040204" pitchFamily="34" charset="0"/>
              </a:defRPr>
            </a:lvl1pPr>
            <a:lvl2pPr marL="806450" indent="-349250">
              <a:defRPr lang="en-US" sz="2400" kern="1200" dirty="0" smtClean="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263650" indent="-349250">
              <a:buFont typeface="Wingdings" panose="05000000000000000000" pitchFamily="2" charset="2"/>
              <a:buChar char="§"/>
              <a:defRPr sz="2200">
                <a:latin typeface="Verdana" panose="020B0604030504040204" pitchFamily="34" charset="0"/>
                <a:ea typeface="Verdana" panose="020B0604030504040204" pitchFamily="34" charset="0"/>
                <a:cs typeface="Verdana" panose="020B0604030504040204" pitchFamily="34" charset="0"/>
              </a:defRPr>
            </a:lvl3pPr>
            <a:lvl4pPr marL="1720850" indent="-349250">
              <a:buFont typeface="Courier New" panose="02070309020205020404" pitchFamily="49" charset="0"/>
              <a:buChar char="o"/>
              <a:defRPr sz="2000">
                <a:latin typeface="Verdana" panose="020B0604030504040204" pitchFamily="34" charset="0"/>
                <a:ea typeface="Verdana" panose="020B0604030504040204" pitchFamily="34" charset="0"/>
                <a:cs typeface="Verdana" panose="020B0604030504040204" pitchFamily="34" charset="0"/>
              </a:defRPr>
            </a:lvl4pPr>
            <a:lvl5pPr marL="2178050" indent="-349250">
              <a:buFont typeface="Wingdings" panose="05000000000000000000" pitchFamily="2" charset="2"/>
              <a:buChar char="Ø"/>
              <a:defRPr sz="1800">
                <a:latin typeface="Verdana" panose="020B0604030504040204" pitchFamily="34" charset="0"/>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1"/>
          </p:nvPr>
        </p:nvSpPr>
        <p:spPr>
          <a:xfrm>
            <a:off x="914400" y="2971800"/>
            <a:ext cx="7315200" cy="1371600"/>
          </a:xfrm>
        </p:spPr>
        <p:txBody>
          <a:bodyPr vert="horz" lIns="91440" tIns="45720" rIns="91440" bIns="45720" rtlCol="0">
            <a:noAutofit/>
          </a:bodyPr>
          <a:lstStyle>
            <a:lvl1pPr>
              <a:defRPr lang="en-US" sz="2600" dirty="0" smtClean="0">
                <a:latin typeface="Verdana" panose="020B0604030504040204" pitchFamily="34" charset="0"/>
                <a:ea typeface="Verdana" panose="020B0604030504040204" pitchFamily="34" charset="0"/>
                <a:cs typeface="Verdana" panose="020B0604030504040204" pitchFamily="34" charset="0"/>
              </a:defRPr>
            </a:lvl1pPr>
            <a:lvl2pPr>
              <a:defRPr lang="en-US" sz="2400" dirty="0" smtClean="0">
                <a:latin typeface="Verdana" panose="020B0604030504040204" pitchFamily="34" charset="0"/>
                <a:ea typeface="Verdana" panose="020B0604030504040204" pitchFamily="34" charset="0"/>
                <a:cs typeface="Verdana" panose="020B0604030504040204" pitchFamily="34" charset="0"/>
              </a:defRPr>
            </a:lvl2pPr>
            <a:lvl3pPr>
              <a:defRPr lang="en-US" sz="2200" dirty="0" smtClean="0">
                <a:latin typeface="Verdana" panose="020B0604030504040204" pitchFamily="34" charset="0"/>
                <a:ea typeface="Verdana" panose="020B0604030504040204" pitchFamily="34" charset="0"/>
                <a:cs typeface="Verdana" panose="020B0604030504040204" pitchFamily="34" charset="0"/>
              </a:defRPr>
            </a:lvl3pPr>
            <a:lvl4pPr>
              <a:defRPr lang="en-US" dirty="0" smtClean="0">
                <a:latin typeface="Verdana" panose="020B0604030504040204" pitchFamily="34" charset="0"/>
                <a:ea typeface="Verdana" panose="020B0604030504040204" pitchFamily="34" charset="0"/>
                <a:cs typeface="Verdana" panose="020B0604030504040204" pitchFamily="34" charset="0"/>
              </a:defRPr>
            </a:lvl4pPr>
            <a:lvl5pPr>
              <a:defRPr lang="en-US" sz="1800" dirty="0">
                <a:latin typeface="Verdana" panose="020B0604030504040204" pitchFamily="34" charset="0"/>
                <a:ea typeface="Verdana" panose="020B0604030504040204" pitchFamily="34" charset="0"/>
                <a:cs typeface="Verdana" panose="020B0604030504040204" pitchFamily="34" charset="0"/>
              </a:defRPr>
            </a:lvl5pPr>
          </a:lstStyle>
          <a:p>
            <a:pPr lvl="0"/>
            <a:r>
              <a:rPr lang="en-US" dirty="0"/>
              <a:t>Click to edit Master text styles</a:t>
            </a:r>
          </a:p>
          <a:p>
            <a:pPr marL="806450" lvl="1" indent="-349250"/>
            <a:r>
              <a:rPr lang="en-US" dirty="0"/>
              <a:t>Second level</a:t>
            </a:r>
          </a:p>
          <a:p>
            <a:pPr marL="1263650" lvl="2" indent="-349250">
              <a:buFont typeface="Wingdings" panose="05000000000000000000" pitchFamily="2" charset="2"/>
              <a:buChar char="§"/>
            </a:pPr>
            <a:r>
              <a:rPr lang="en-US" dirty="0"/>
              <a:t>Third level</a:t>
            </a:r>
          </a:p>
          <a:p>
            <a:pPr marL="1720850" lvl="3" indent="-349250">
              <a:buFont typeface="Courier New" panose="02070309020205020404" pitchFamily="49" charset="0"/>
              <a:buChar char="o"/>
            </a:pPr>
            <a:r>
              <a:rPr lang="en-US" dirty="0"/>
              <a:t>Fourth level</a:t>
            </a:r>
          </a:p>
          <a:p>
            <a:pPr marL="2178050" lvl="4" indent="-349250">
              <a:buFont typeface="Wingdings" panose="05000000000000000000" pitchFamily="2" charset="2"/>
              <a:buChar char="Ø"/>
            </a:pPr>
            <a:r>
              <a:rPr lang="en-US" dirty="0"/>
              <a:t>Fifth level</a:t>
            </a:r>
          </a:p>
        </p:txBody>
      </p:sp>
      <p:sp>
        <p:nvSpPr>
          <p:cNvPr id="10" name="Slide Number Placeholder 5"/>
          <p:cNvSpPr txBox="1">
            <a:spLocks/>
          </p:cNvSpPr>
          <p:nvPr userDrawn="1"/>
        </p:nvSpPr>
        <p:spPr>
          <a:xfrm>
            <a:off x="8229600" y="6400800"/>
            <a:ext cx="914400" cy="457200"/>
          </a:xfrm>
          <a:prstGeom prst="rect">
            <a:avLst/>
          </a:prstGeom>
        </p:spPr>
        <p:txBody>
          <a:bodyPr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defRPr/>
            </a:pPr>
            <a:r>
              <a:rPr 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18-</a:t>
            </a:r>
            <a:fld id="{6F94BB01-2447-4377-8194-F82F4D072C18}" type="slidenum">
              <a:rPr lang="en-US" sz="1200" smtClean="0">
                <a:solidFill>
                  <a:prstClr val="black"/>
                </a:solidFill>
                <a:latin typeface="Verdana" panose="020B0604030504040204" pitchFamily="34" charset="0"/>
                <a:ea typeface="Verdana" panose="020B0604030504040204" pitchFamily="34" charset="0"/>
                <a:cs typeface="Verdana" panose="020B0604030504040204" pitchFamily="34" charset="0"/>
              </a:rPr>
              <a:pPr algn="ctr">
                <a:defRPr/>
              </a:pPr>
              <a:t>‹#›</a:t>
            </a:fld>
            <a:endParaRPr 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11" name="Text Placeholder 3"/>
          <p:cNvSpPr txBox="1">
            <a:spLocks/>
          </p:cNvSpPr>
          <p:nvPr userDrawn="1"/>
        </p:nvSpPr>
        <p:spPr>
          <a:xfrm>
            <a:off x="863600" y="6400800"/>
            <a:ext cx="7404100" cy="457200"/>
          </a:xfrm>
          <a:prstGeom prst="rect">
            <a:avLst/>
          </a:prstGeom>
        </p:spPr>
        <p:txBody>
          <a:bodyPr anchor="ctr"/>
          <a:lstStyle>
            <a:lvl1pPr marL="0" indent="0" algn="l" defTabSz="914400" rtl="0" eaLnBrk="1" latinLnBrk="0" hangingPunct="1">
              <a:spcBef>
                <a:spcPct val="20000"/>
              </a:spcBef>
              <a:buFont typeface="Arial" pitchFamily="34" charset="0"/>
              <a:buNone/>
              <a:defRPr sz="1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dirty="0">
                <a:solidFill>
                  <a:prstClr val="black"/>
                </a:solidFill>
              </a:rPr>
              <a:t>© McGraw-Hill Education.</a:t>
            </a:r>
          </a:p>
        </p:txBody>
      </p:sp>
      <p:sp>
        <p:nvSpPr>
          <p:cNvPr id="13" name="Content Placeholder 12"/>
          <p:cNvSpPr>
            <a:spLocks noGrp="1"/>
          </p:cNvSpPr>
          <p:nvPr>
            <p:ph sz="quarter" idx="12"/>
          </p:nvPr>
        </p:nvSpPr>
        <p:spPr>
          <a:xfrm>
            <a:off x="863600" y="4648200"/>
            <a:ext cx="7404100" cy="838200"/>
          </a:xfrm>
        </p:spPr>
        <p:txBody>
          <a:bodyPr vert="horz" lIns="91440" tIns="45720" rIns="91440" bIns="45720" rtlCol="0">
            <a:noAutofit/>
          </a:bodyPr>
          <a:lstStyle>
            <a:lvl1pPr>
              <a:defRPr lang="en-US" sz="2600" smtClean="0">
                <a:latin typeface="Verdana" panose="020B0604030504040204" pitchFamily="34" charset="0"/>
                <a:ea typeface="Verdana" panose="020B0604030504040204" pitchFamily="34" charset="0"/>
                <a:cs typeface="Verdana" panose="020B0604030504040204" pitchFamily="34" charset="0"/>
              </a:defRPr>
            </a:lvl1pPr>
            <a:lvl2pPr>
              <a:defRPr lang="en-US" sz="2400" smtClean="0">
                <a:latin typeface="Verdana" panose="020B0604030504040204" pitchFamily="34" charset="0"/>
                <a:ea typeface="Verdana" panose="020B0604030504040204" pitchFamily="34" charset="0"/>
                <a:cs typeface="Verdana" panose="020B0604030504040204" pitchFamily="34" charset="0"/>
              </a:defRPr>
            </a:lvl2pPr>
            <a:lvl3pPr>
              <a:defRPr lang="en-US" sz="2200" smtClean="0">
                <a:latin typeface="Verdana" panose="020B0604030504040204" pitchFamily="34" charset="0"/>
                <a:ea typeface="Verdana" panose="020B0604030504040204" pitchFamily="34" charset="0"/>
                <a:cs typeface="Verdana" panose="020B0604030504040204" pitchFamily="34" charset="0"/>
              </a:defRPr>
            </a:lvl3pPr>
            <a:lvl4pPr>
              <a:defRPr lang="en-US" smtClean="0">
                <a:latin typeface="Verdana" panose="020B0604030504040204" pitchFamily="34" charset="0"/>
                <a:ea typeface="Verdana" panose="020B0604030504040204" pitchFamily="34" charset="0"/>
                <a:cs typeface="Verdana" panose="020B0604030504040204" pitchFamily="34" charset="0"/>
              </a:defRPr>
            </a:lvl4pPr>
            <a:lvl5pPr>
              <a:defRPr lang="en-US" sz="1800">
                <a:latin typeface="Verdana" panose="020B0604030504040204" pitchFamily="34" charset="0"/>
                <a:ea typeface="Verdana" panose="020B0604030504040204" pitchFamily="34" charset="0"/>
                <a:cs typeface="Verdana" panose="020B0604030504040204" pitchFamily="34" charset="0"/>
              </a:defRPr>
            </a:lvl5pPr>
          </a:lstStyle>
          <a:p>
            <a:pPr lvl="0"/>
            <a:r>
              <a:rPr lang="en-US" dirty="0"/>
              <a:t>Click to edit Master text styles</a:t>
            </a:r>
          </a:p>
          <a:p>
            <a:pPr marL="806450" lvl="1" indent="-349250"/>
            <a:r>
              <a:rPr lang="en-US" dirty="0"/>
              <a:t>Second level</a:t>
            </a:r>
          </a:p>
          <a:p>
            <a:pPr marL="1263650" lvl="2" indent="-349250">
              <a:buFont typeface="Wingdings" panose="05000000000000000000" pitchFamily="2" charset="2"/>
              <a:buChar char="§"/>
            </a:pPr>
            <a:r>
              <a:rPr lang="en-US" dirty="0"/>
              <a:t>Third level</a:t>
            </a:r>
          </a:p>
          <a:p>
            <a:pPr marL="1720850" lvl="3" indent="-349250">
              <a:buFont typeface="Courier New" panose="02070309020205020404" pitchFamily="49" charset="0"/>
              <a:buChar char="o"/>
            </a:pPr>
            <a:r>
              <a:rPr lang="en-US" dirty="0"/>
              <a:t>Fourth level</a:t>
            </a:r>
          </a:p>
          <a:p>
            <a:pPr marL="2178050" lvl="4" indent="-349250">
              <a:buFont typeface="Wingdings" panose="05000000000000000000" pitchFamily="2" charset="2"/>
              <a:buChar char="Ø"/>
            </a:pPr>
            <a:r>
              <a:rPr lang="en-US" dirty="0"/>
              <a:t>Fifth level</a:t>
            </a:r>
          </a:p>
        </p:txBody>
      </p:sp>
      <p:sp>
        <p:nvSpPr>
          <p:cNvPr id="12" name="Rectangle 3"/>
          <p:cNvSpPr>
            <a:spLocks noChangeArrowheads="1"/>
          </p:cNvSpPr>
          <p:nvPr userDrawn="1"/>
        </p:nvSpPr>
        <p:spPr bwMode="auto">
          <a:xfrm>
            <a:off x="533400" y="5917168"/>
            <a:ext cx="8610600" cy="407432"/>
          </a:xfrm>
          <a:prstGeom prst="rect">
            <a:avLst/>
          </a:prstGeom>
          <a:solidFill>
            <a:srgbClr val="911E3C"/>
          </a:solidFill>
          <a:ln w="9525">
            <a:solidFill>
              <a:schemeClr val="accent2">
                <a:lumMod val="50000"/>
              </a:schemeClr>
            </a:solidFill>
            <a:miter lim="800000"/>
            <a:headEnd/>
            <a:tailEnd/>
          </a:ln>
          <a:effectLst/>
        </p:spPr>
        <p:txBody>
          <a:bodyPr wrap="none" anchor="ctr"/>
          <a:lstStyle/>
          <a:p>
            <a:endParaRPr lang="en-US" dirty="0">
              <a:solidFill>
                <a:schemeClr val="tx2">
                  <a:lumMod val="20000"/>
                  <a:lumOff val="80000"/>
                </a:schemeClr>
              </a:solidFill>
            </a:endParaRPr>
          </a:p>
        </p:txBody>
      </p:sp>
      <p:sp>
        <p:nvSpPr>
          <p:cNvPr id="14" name="Text Placeholder 3"/>
          <p:cNvSpPr txBox="1">
            <a:spLocks/>
          </p:cNvSpPr>
          <p:nvPr userDrawn="1"/>
        </p:nvSpPr>
        <p:spPr>
          <a:xfrm>
            <a:off x="4094923" y="5943600"/>
            <a:ext cx="5049078" cy="381000"/>
          </a:xfrm>
          <a:prstGeom prst="rect">
            <a:avLst/>
          </a:prstGeom>
        </p:spPr>
        <p:txBody>
          <a:bodyPr anchor="ctr"/>
          <a:lstStyle>
            <a:lvl1pPr marL="0" indent="0" algn="l" defTabSz="914400" rtl="0" eaLnBrk="1" latinLnBrk="0" hangingPunct="1">
              <a:spcBef>
                <a:spcPct val="20000"/>
              </a:spcBef>
              <a:buFont typeface="Arial" pitchFamily="34" charset="0"/>
              <a:buNone/>
              <a:defRPr sz="1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ct val="50000"/>
              </a:spcBef>
            </a:pPr>
            <a:r>
              <a:rPr lang="en-US" sz="1600" b="1" dirty="0">
                <a:solidFill>
                  <a:schemeClr val="bg1"/>
                </a:solidFill>
                <a:latin typeface="Verdana" panose="020B0604030504040204" pitchFamily="34" charset="0"/>
                <a:ea typeface="Verdana" panose="020B0604030504040204" pitchFamily="34" charset="0"/>
                <a:cs typeface="Verdana" panose="020B0604030504040204" pitchFamily="34" charset="0"/>
              </a:rPr>
              <a:t>INVESTMENTS | BODIE, KANE, MARCUS</a:t>
            </a:r>
          </a:p>
        </p:txBody>
      </p:sp>
    </p:spTree>
    <p:extLst>
      <p:ext uri="{BB962C8B-B14F-4D97-AF65-F5344CB8AC3E}">
        <p14:creationId xmlns:p14="http://schemas.microsoft.com/office/powerpoint/2010/main" val="4203928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igure + Caption">
    <p:spTree>
      <p:nvGrpSpPr>
        <p:cNvPr id="1" name=""/>
        <p:cNvGrpSpPr/>
        <p:nvPr/>
      </p:nvGrpSpPr>
      <p:grpSpPr>
        <a:xfrm>
          <a:off x="0" y="0"/>
          <a:ext cx="0" cy="0"/>
          <a:chOff x="0" y="0"/>
          <a:chExt cx="0" cy="0"/>
        </a:xfrm>
      </p:grpSpPr>
      <p:sp>
        <p:nvSpPr>
          <p:cNvPr id="7" name="Content Placeholder 6"/>
          <p:cNvSpPr>
            <a:spLocks noGrp="1"/>
          </p:cNvSpPr>
          <p:nvPr>
            <p:ph sz="quarter" idx="10"/>
          </p:nvPr>
        </p:nvSpPr>
        <p:spPr>
          <a:xfrm>
            <a:off x="914400" y="1524000"/>
            <a:ext cx="7315200" cy="1143000"/>
          </a:xfrm>
        </p:spPr>
        <p:txBody>
          <a:bodyPr>
            <a:noAutofit/>
          </a:bodyPr>
          <a:lstStyle>
            <a:lvl1pPr>
              <a:defRPr sz="2600">
                <a:latin typeface="Verdana" panose="020B0604030504040204" pitchFamily="34" charset="0"/>
                <a:ea typeface="Verdana" panose="020B0604030504040204" pitchFamily="34" charset="0"/>
                <a:cs typeface="Verdana" panose="020B0604030504040204" pitchFamily="34" charset="0"/>
              </a:defRPr>
            </a:lvl1pPr>
            <a:lvl2pPr marL="806450" indent="-349250">
              <a:defRPr sz="2400">
                <a:latin typeface="Verdana" panose="020B0604030504040204" pitchFamily="34" charset="0"/>
                <a:ea typeface="Verdana" panose="020B0604030504040204" pitchFamily="34" charset="0"/>
                <a:cs typeface="Verdana" panose="020B0604030504040204" pitchFamily="34" charset="0"/>
              </a:defRPr>
            </a:lvl2pPr>
            <a:lvl3pPr marL="1263650" indent="-349250">
              <a:buFont typeface="Wingdings" panose="05000000000000000000" pitchFamily="2" charset="2"/>
              <a:buChar char="§"/>
              <a:defRPr sz="2200">
                <a:latin typeface="Verdana" panose="020B0604030504040204" pitchFamily="34" charset="0"/>
                <a:ea typeface="Verdana" panose="020B0604030504040204" pitchFamily="34" charset="0"/>
                <a:cs typeface="Verdana" panose="020B0604030504040204" pitchFamily="34" charset="0"/>
              </a:defRPr>
            </a:lvl3pPr>
            <a:lvl4pPr marL="1720850" indent="-349250">
              <a:buFont typeface="Courier New" panose="02070309020205020404" pitchFamily="49" charset="0"/>
              <a:buChar char="o"/>
              <a:defRPr sz="2000">
                <a:latin typeface="Verdana" panose="020B0604030504040204" pitchFamily="34" charset="0"/>
                <a:ea typeface="Verdana" panose="020B0604030504040204" pitchFamily="34" charset="0"/>
                <a:cs typeface="Verdana" panose="020B0604030504040204" pitchFamily="34" charset="0"/>
              </a:defRPr>
            </a:lvl4pPr>
            <a:lvl5pPr marL="2178050" indent="-349250">
              <a:buFont typeface="Wingdings" panose="05000000000000000000" pitchFamily="2" charset="2"/>
              <a:buChar char="Ø"/>
              <a:defRPr sz="1800">
                <a:latin typeface="Verdana" panose="020B0604030504040204" pitchFamily="34" charset="0"/>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5"/>
          <p:cNvSpPr txBox="1">
            <a:spLocks/>
          </p:cNvSpPr>
          <p:nvPr userDrawn="1"/>
        </p:nvSpPr>
        <p:spPr>
          <a:xfrm>
            <a:off x="8229600" y="6400800"/>
            <a:ext cx="914400" cy="457200"/>
          </a:xfrm>
          <a:prstGeom prst="rect">
            <a:avLst/>
          </a:prstGeom>
        </p:spPr>
        <p:txBody>
          <a:bodyPr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defRPr/>
            </a:pPr>
            <a:r>
              <a:rPr 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18-</a:t>
            </a:r>
            <a:fld id="{6F94BB01-2447-4377-8194-F82F4D072C18}" type="slidenum">
              <a:rPr lang="en-US" sz="1200" smtClean="0">
                <a:solidFill>
                  <a:prstClr val="black"/>
                </a:solidFill>
                <a:latin typeface="Verdana" panose="020B0604030504040204" pitchFamily="34" charset="0"/>
                <a:ea typeface="Verdana" panose="020B0604030504040204" pitchFamily="34" charset="0"/>
                <a:cs typeface="Verdana" panose="020B0604030504040204" pitchFamily="34" charset="0"/>
              </a:rPr>
              <a:pPr algn="ctr">
                <a:defRPr/>
              </a:pPr>
              <a:t>‹#›</a:t>
            </a:fld>
            <a:endParaRPr 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11" name="Text Placeholder 3"/>
          <p:cNvSpPr txBox="1">
            <a:spLocks/>
          </p:cNvSpPr>
          <p:nvPr userDrawn="1"/>
        </p:nvSpPr>
        <p:spPr>
          <a:xfrm>
            <a:off x="863600" y="6400800"/>
            <a:ext cx="7404100" cy="457200"/>
          </a:xfrm>
          <a:prstGeom prst="rect">
            <a:avLst/>
          </a:prstGeom>
        </p:spPr>
        <p:txBody>
          <a:bodyPr anchor="ctr"/>
          <a:lstStyle>
            <a:lvl1pPr marL="0" indent="0" algn="l" defTabSz="914400" rtl="0" eaLnBrk="1" latinLnBrk="0" hangingPunct="1">
              <a:spcBef>
                <a:spcPct val="20000"/>
              </a:spcBef>
              <a:buFont typeface="Arial" pitchFamily="34" charset="0"/>
              <a:buNone/>
              <a:defRPr sz="1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dirty="0">
                <a:solidFill>
                  <a:prstClr val="black"/>
                </a:solidFill>
              </a:rPr>
              <a:t>© McGraw-Hill Education.</a:t>
            </a:r>
          </a:p>
        </p:txBody>
      </p:sp>
      <p:sp>
        <p:nvSpPr>
          <p:cNvPr id="9" name="Title 1"/>
          <p:cNvSpPr>
            <a:spLocks noGrp="1"/>
          </p:cNvSpPr>
          <p:nvPr>
            <p:ph type="title"/>
          </p:nvPr>
        </p:nvSpPr>
        <p:spPr>
          <a:xfrm>
            <a:off x="155864" y="152400"/>
            <a:ext cx="8759536" cy="1143000"/>
          </a:xfrm>
        </p:spPr>
        <p:txBody>
          <a:bodyPr>
            <a:normAutofit/>
          </a:bodyPr>
          <a:lstStyle>
            <a:lvl1pPr>
              <a:defRPr sz="360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13" name="Content Placeholder 12"/>
          <p:cNvSpPr>
            <a:spLocks noGrp="1"/>
          </p:cNvSpPr>
          <p:nvPr>
            <p:ph sz="quarter" idx="12"/>
          </p:nvPr>
        </p:nvSpPr>
        <p:spPr>
          <a:xfrm>
            <a:off x="863600" y="4648200"/>
            <a:ext cx="7404100" cy="990600"/>
          </a:xfrm>
        </p:spPr>
        <p:txBody>
          <a:bodyPr vert="horz" lIns="91440" tIns="45720" rIns="91440" bIns="45720" rtlCol="0">
            <a:noAutofit/>
          </a:bodyPr>
          <a:lstStyle>
            <a:lvl1pPr>
              <a:defRPr lang="en-US" sz="2600" smtClean="0">
                <a:latin typeface="Verdana" panose="020B0604030504040204" pitchFamily="34" charset="0"/>
                <a:ea typeface="Verdana" panose="020B0604030504040204" pitchFamily="34" charset="0"/>
                <a:cs typeface="Verdana" panose="020B0604030504040204" pitchFamily="34" charset="0"/>
              </a:defRPr>
            </a:lvl1pPr>
            <a:lvl2pPr>
              <a:defRPr lang="en-US" sz="2400" smtClean="0">
                <a:latin typeface="Verdana" panose="020B0604030504040204" pitchFamily="34" charset="0"/>
                <a:ea typeface="Verdana" panose="020B0604030504040204" pitchFamily="34" charset="0"/>
                <a:cs typeface="Verdana" panose="020B0604030504040204" pitchFamily="34" charset="0"/>
              </a:defRPr>
            </a:lvl2pPr>
            <a:lvl3pPr>
              <a:defRPr lang="en-US" sz="2200" smtClean="0">
                <a:latin typeface="Verdana" panose="020B0604030504040204" pitchFamily="34" charset="0"/>
                <a:ea typeface="Verdana" panose="020B0604030504040204" pitchFamily="34" charset="0"/>
                <a:cs typeface="Verdana" panose="020B0604030504040204" pitchFamily="34" charset="0"/>
              </a:defRPr>
            </a:lvl3pPr>
            <a:lvl4pPr>
              <a:defRPr lang="en-US" smtClean="0">
                <a:latin typeface="Verdana" panose="020B0604030504040204" pitchFamily="34" charset="0"/>
                <a:ea typeface="Verdana" panose="020B0604030504040204" pitchFamily="34" charset="0"/>
                <a:cs typeface="Verdana" panose="020B0604030504040204" pitchFamily="34" charset="0"/>
              </a:defRPr>
            </a:lvl4pPr>
            <a:lvl5pPr>
              <a:defRPr lang="en-US" sz="1800">
                <a:latin typeface="Verdana" panose="020B0604030504040204" pitchFamily="34" charset="0"/>
                <a:ea typeface="Verdana" panose="020B0604030504040204" pitchFamily="34" charset="0"/>
                <a:cs typeface="Verdana" panose="020B0604030504040204" pitchFamily="34" charset="0"/>
              </a:defRPr>
            </a:lvl5pPr>
          </a:lstStyle>
          <a:p>
            <a:pPr lvl="0"/>
            <a:r>
              <a:rPr lang="en-US" dirty="0"/>
              <a:t>Click to edit Master text styles</a:t>
            </a:r>
          </a:p>
          <a:p>
            <a:pPr marL="806450" lvl="1" indent="-349250"/>
            <a:r>
              <a:rPr lang="en-US" dirty="0"/>
              <a:t>Second level</a:t>
            </a:r>
          </a:p>
          <a:p>
            <a:pPr marL="1263650" lvl="2" indent="-349250">
              <a:buFont typeface="Wingdings" panose="05000000000000000000" pitchFamily="2" charset="2"/>
              <a:buChar char="§"/>
            </a:pPr>
            <a:r>
              <a:rPr lang="en-US" dirty="0"/>
              <a:t>Third level</a:t>
            </a:r>
          </a:p>
          <a:p>
            <a:pPr marL="1720850" lvl="3" indent="-349250">
              <a:buFont typeface="Courier New" panose="02070309020205020404" pitchFamily="49" charset="0"/>
              <a:buChar char="o"/>
            </a:pPr>
            <a:r>
              <a:rPr lang="en-US" dirty="0"/>
              <a:t>Fourth level</a:t>
            </a:r>
          </a:p>
          <a:p>
            <a:pPr marL="2178050" lvl="4" indent="-349250">
              <a:buFont typeface="Wingdings" panose="05000000000000000000" pitchFamily="2" charset="2"/>
              <a:buChar char="Ø"/>
            </a:pPr>
            <a:r>
              <a:rPr lang="en-US" dirty="0"/>
              <a:t>Fifth level</a:t>
            </a:r>
          </a:p>
        </p:txBody>
      </p:sp>
      <p:sp>
        <p:nvSpPr>
          <p:cNvPr id="14" name="Picture Placeholder 7"/>
          <p:cNvSpPr>
            <a:spLocks noGrp="1"/>
          </p:cNvSpPr>
          <p:nvPr>
            <p:ph type="pic" sz="quarter" idx="13"/>
          </p:nvPr>
        </p:nvSpPr>
        <p:spPr>
          <a:xfrm>
            <a:off x="863600" y="2971800"/>
            <a:ext cx="2413000" cy="1371600"/>
          </a:xfrm>
        </p:spPr>
        <p:txBody>
          <a:bodyPr/>
          <a:lstStyle/>
          <a:p>
            <a:endParaRPr lang="en-US"/>
          </a:p>
        </p:txBody>
      </p:sp>
      <p:sp>
        <p:nvSpPr>
          <p:cNvPr id="15" name="Picture Placeholder 13"/>
          <p:cNvSpPr>
            <a:spLocks noGrp="1"/>
          </p:cNvSpPr>
          <p:nvPr>
            <p:ph type="pic" sz="quarter" idx="14"/>
          </p:nvPr>
        </p:nvSpPr>
        <p:spPr>
          <a:xfrm>
            <a:off x="5562600" y="2971800"/>
            <a:ext cx="2438400" cy="1371600"/>
          </a:xfrm>
        </p:spPr>
        <p:txBody>
          <a:bodyPr/>
          <a:lstStyle/>
          <a:p>
            <a:endParaRPr lang="en-US"/>
          </a:p>
        </p:txBody>
      </p:sp>
      <p:sp>
        <p:nvSpPr>
          <p:cNvPr id="12" name="Rectangle 3"/>
          <p:cNvSpPr>
            <a:spLocks noChangeArrowheads="1"/>
          </p:cNvSpPr>
          <p:nvPr userDrawn="1"/>
        </p:nvSpPr>
        <p:spPr bwMode="auto">
          <a:xfrm>
            <a:off x="533400" y="5917168"/>
            <a:ext cx="8610600" cy="407432"/>
          </a:xfrm>
          <a:prstGeom prst="rect">
            <a:avLst/>
          </a:prstGeom>
          <a:solidFill>
            <a:srgbClr val="911E3C"/>
          </a:solidFill>
          <a:ln w="9525">
            <a:solidFill>
              <a:schemeClr val="accent2">
                <a:lumMod val="50000"/>
              </a:schemeClr>
            </a:solidFill>
            <a:miter lim="800000"/>
            <a:headEnd/>
            <a:tailEnd/>
          </a:ln>
          <a:effectLst/>
        </p:spPr>
        <p:txBody>
          <a:bodyPr wrap="none" anchor="ctr"/>
          <a:lstStyle/>
          <a:p>
            <a:endParaRPr lang="en-US" dirty="0">
              <a:solidFill>
                <a:schemeClr val="tx2">
                  <a:lumMod val="20000"/>
                  <a:lumOff val="80000"/>
                </a:schemeClr>
              </a:solidFill>
            </a:endParaRPr>
          </a:p>
        </p:txBody>
      </p:sp>
      <p:sp>
        <p:nvSpPr>
          <p:cNvPr id="16" name="Text Placeholder 3"/>
          <p:cNvSpPr txBox="1">
            <a:spLocks/>
          </p:cNvSpPr>
          <p:nvPr userDrawn="1"/>
        </p:nvSpPr>
        <p:spPr>
          <a:xfrm>
            <a:off x="4095575" y="5943600"/>
            <a:ext cx="5048425" cy="381000"/>
          </a:xfrm>
          <a:prstGeom prst="rect">
            <a:avLst/>
          </a:prstGeom>
        </p:spPr>
        <p:txBody>
          <a:bodyPr anchor="ctr"/>
          <a:lstStyle>
            <a:lvl1pPr marL="0" indent="0" algn="l" defTabSz="914400" rtl="0" eaLnBrk="1" latinLnBrk="0" hangingPunct="1">
              <a:spcBef>
                <a:spcPct val="20000"/>
              </a:spcBef>
              <a:buFont typeface="Arial" pitchFamily="34" charset="0"/>
              <a:buNone/>
              <a:defRPr sz="1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ct val="50000"/>
              </a:spcBef>
            </a:pPr>
            <a:r>
              <a:rPr lang="en-US" sz="1600" b="1" dirty="0">
                <a:solidFill>
                  <a:schemeClr val="bg1"/>
                </a:solidFill>
                <a:latin typeface="Verdana" panose="020B0604030504040204" pitchFamily="34" charset="0"/>
                <a:ea typeface="Verdana" panose="020B0604030504040204" pitchFamily="34" charset="0"/>
                <a:cs typeface="Verdana" panose="020B0604030504040204" pitchFamily="34" charset="0"/>
              </a:rPr>
              <a:t>INVESTMENTS | BODIE, KANE, MARCUS</a:t>
            </a:r>
          </a:p>
        </p:txBody>
      </p:sp>
    </p:spTree>
    <p:extLst>
      <p:ext uri="{BB962C8B-B14F-4D97-AF65-F5344CB8AC3E}">
        <p14:creationId xmlns:p14="http://schemas.microsoft.com/office/powerpoint/2010/main" val="2269403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1219199"/>
            <a:ext cx="9144000" cy="1524000"/>
          </a:xfrm>
          <a:prstGeom prst="rect">
            <a:avLst/>
          </a:prstGeom>
          <a:solidFill>
            <a:schemeClr val="tx2">
              <a:lumMod val="75000"/>
            </a:schemeClr>
          </a:solidFill>
          <a:ln w="9525">
            <a:solidFill>
              <a:schemeClr val="tx2"/>
            </a:solidFill>
            <a:miter lim="800000"/>
            <a:headEnd/>
            <a:tailEnd/>
          </a:ln>
          <a:effectLst/>
        </p:spPr>
        <p:txBody>
          <a:bodyPr wrap="none" anchor="ctr"/>
          <a:lstStyle/>
          <a:p>
            <a:endParaRPr lang="en-US" dirty="0"/>
          </a:p>
        </p:txBody>
      </p:sp>
      <p:sp>
        <p:nvSpPr>
          <p:cNvPr id="5" name="Rectangle 3"/>
          <p:cNvSpPr>
            <a:spLocks noChangeArrowheads="1"/>
          </p:cNvSpPr>
          <p:nvPr userDrawn="1"/>
        </p:nvSpPr>
        <p:spPr bwMode="auto">
          <a:xfrm>
            <a:off x="533400" y="5917168"/>
            <a:ext cx="8610600" cy="407432"/>
          </a:xfrm>
          <a:prstGeom prst="rect">
            <a:avLst/>
          </a:prstGeom>
          <a:solidFill>
            <a:srgbClr val="911E3C"/>
          </a:solidFill>
          <a:ln w="9525">
            <a:solidFill>
              <a:schemeClr val="accent2">
                <a:lumMod val="50000"/>
              </a:schemeClr>
            </a:solidFill>
            <a:miter lim="800000"/>
            <a:headEnd/>
            <a:tailEnd/>
          </a:ln>
          <a:effectLst/>
        </p:spPr>
        <p:txBody>
          <a:bodyPr wrap="none" anchor="ctr"/>
          <a:lstStyle/>
          <a:p>
            <a:endParaRPr lang="en-US" dirty="0">
              <a:solidFill>
                <a:schemeClr val="tx2">
                  <a:lumMod val="20000"/>
                  <a:lumOff val="80000"/>
                </a:schemeClr>
              </a:solidFill>
            </a:endParaRPr>
          </a:p>
        </p:txBody>
      </p:sp>
      <p:sp>
        <p:nvSpPr>
          <p:cNvPr id="2" name="Title 1"/>
          <p:cNvSpPr>
            <a:spLocks noGrp="1"/>
          </p:cNvSpPr>
          <p:nvPr>
            <p:ph type="ctrTitle"/>
          </p:nvPr>
        </p:nvSpPr>
        <p:spPr>
          <a:xfrm>
            <a:off x="914400" y="1447800"/>
            <a:ext cx="7315200" cy="990600"/>
          </a:xfrm>
        </p:spPr>
        <p:txBody>
          <a:bodyPr>
            <a:noAutofit/>
          </a:bodyPr>
          <a:lstStyle>
            <a:lvl1pPr>
              <a:defRPr sz="4400" b="1">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914400" y="3124200"/>
            <a:ext cx="7315200" cy="1905000"/>
          </a:xfrm>
        </p:spPr>
        <p:txBody>
          <a:bodyPr anchor="ctr"/>
          <a:lstStyle>
            <a:lvl1pPr marL="0" indent="0" algn="ctr">
              <a:buNone/>
              <a:defRPr sz="4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Text Placeholder 5"/>
          <p:cNvSpPr>
            <a:spLocks noGrp="1"/>
          </p:cNvSpPr>
          <p:nvPr>
            <p:ph type="body" sz="quarter" idx="12"/>
          </p:nvPr>
        </p:nvSpPr>
        <p:spPr>
          <a:xfrm>
            <a:off x="4114800" y="5916613"/>
            <a:ext cx="5029200" cy="40798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6"/>
          <p:cNvSpPr>
            <a:spLocks noGrp="1"/>
          </p:cNvSpPr>
          <p:nvPr>
            <p:ph type="body" sz="quarter" idx="11"/>
          </p:nvPr>
        </p:nvSpPr>
        <p:spPr>
          <a:xfrm>
            <a:off x="0" y="6629400"/>
            <a:ext cx="9144000" cy="228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20157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nd_Slide">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2971800"/>
            <a:ext cx="7315200" cy="990600"/>
          </a:xfrm>
        </p:spPr>
        <p:txBody>
          <a:bodyPr>
            <a:normAutofit/>
          </a:bodyPr>
          <a:lstStyle>
            <a:lvl1pPr>
              <a:defRPr sz="4000" b="0"/>
            </a:lvl1pPr>
          </a:lstStyle>
          <a:p>
            <a:r>
              <a:rPr lang="en-US" dirty="0"/>
              <a:t>Click to edit Master title style</a:t>
            </a:r>
          </a:p>
        </p:txBody>
      </p:sp>
      <p:sp>
        <p:nvSpPr>
          <p:cNvPr id="6" name="Text Placeholder 3"/>
          <p:cNvSpPr txBox="1">
            <a:spLocks/>
          </p:cNvSpPr>
          <p:nvPr userDrawn="1"/>
        </p:nvSpPr>
        <p:spPr>
          <a:xfrm>
            <a:off x="0" y="6400800"/>
            <a:ext cx="8280400" cy="457200"/>
          </a:xfrm>
          <a:prstGeom prst="rect">
            <a:avLst/>
          </a:prstGeom>
        </p:spPr>
        <p:txBody>
          <a:bodyPr anchor="ctr"/>
          <a:lstStyle>
            <a:lvl1pPr marL="0" indent="0" algn="l" defTabSz="914400" rtl="0" eaLnBrk="1" latinLnBrk="0" hangingPunct="1">
              <a:spcBef>
                <a:spcPct val="20000"/>
              </a:spcBef>
              <a:buFont typeface="Arial" pitchFamily="34" charset="0"/>
              <a:buNone/>
              <a:defRPr sz="1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dirty="0">
                <a:solidFill>
                  <a:prstClr val="black"/>
                </a:solidFill>
              </a:rPr>
              <a:t>© McGraw-Hill Education. All rights reserved. Authorized only for instructor use in the classroom. No reproduction or further distribution permitted without the prior written consent of McGraw-Hill Education.</a:t>
            </a:r>
          </a:p>
        </p:txBody>
      </p:sp>
      <p:sp>
        <p:nvSpPr>
          <p:cNvPr id="4" name="Slide Number Placeholder 5"/>
          <p:cNvSpPr txBox="1">
            <a:spLocks/>
          </p:cNvSpPr>
          <p:nvPr userDrawn="1"/>
        </p:nvSpPr>
        <p:spPr>
          <a:xfrm>
            <a:off x="8229600" y="6400800"/>
            <a:ext cx="914400" cy="457200"/>
          </a:xfrm>
          <a:prstGeom prst="rect">
            <a:avLst/>
          </a:prstGeom>
        </p:spPr>
        <p:txBody>
          <a:bodyPr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defRPr/>
            </a:pPr>
            <a:r>
              <a:rPr 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18-</a:t>
            </a:r>
            <a:fld id="{6F94BB01-2447-4377-8194-F82F4D072C18}" type="slidenum">
              <a:rPr lang="en-US" sz="1200" smtClean="0">
                <a:solidFill>
                  <a:prstClr val="black"/>
                </a:solidFill>
                <a:latin typeface="Verdana" panose="020B0604030504040204" pitchFamily="34" charset="0"/>
                <a:ea typeface="Verdana" panose="020B0604030504040204" pitchFamily="34" charset="0"/>
                <a:cs typeface="Verdana" panose="020B0604030504040204" pitchFamily="34" charset="0"/>
              </a:rPr>
              <a:pPr algn="ctr">
                <a:defRPr/>
              </a:pPr>
              <a:t>‹#›</a:t>
            </a:fld>
            <a:endParaRPr 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5" name="Rectangle 3"/>
          <p:cNvSpPr>
            <a:spLocks noChangeArrowheads="1"/>
          </p:cNvSpPr>
          <p:nvPr userDrawn="1"/>
        </p:nvSpPr>
        <p:spPr bwMode="auto">
          <a:xfrm>
            <a:off x="533400" y="5917168"/>
            <a:ext cx="8610600" cy="407432"/>
          </a:xfrm>
          <a:prstGeom prst="rect">
            <a:avLst/>
          </a:prstGeom>
          <a:solidFill>
            <a:srgbClr val="911E3C"/>
          </a:solidFill>
          <a:ln w="9525">
            <a:solidFill>
              <a:schemeClr val="accent2">
                <a:lumMod val="50000"/>
              </a:schemeClr>
            </a:solidFill>
            <a:miter lim="800000"/>
            <a:headEnd/>
            <a:tailEnd/>
          </a:ln>
          <a:effectLst/>
        </p:spPr>
        <p:txBody>
          <a:bodyPr wrap="none" anchor="ctr"/>
          <a:lstStyle/>
          <a:p>
            <a:endParaRPr lang="en-US" dirty="0">
              <a:solidFill>
                <a:schemeClr val="tx2">
                  <a:lumMod val="20000"/>
                  <a:lumOff val="80000"/>
                </a:schemeClr>
              </a:solidFill>
            </a:endParaRPr>
          </a:p>
        </p:txBody>
      </p:sp>
      <p:sp>
        <p:nvSpPr>
          <p:cNvPr id="7" name="Text Placeholder 3"/>
          <p:cNvSpPr txBox="1">
            <a:spLocks/>
          </p:cNvSpPr>
          <p:nvPr userDrawn="1"/>
        </p:nvSpPr>
        <p:spPr>
          <a:xfrm>
            <a:off x="4095575" y="5943600"/>
            <a:ext cx="5048425" cy="381000"/>
          </a:xfrm>
          <a:prstGeom prst="rect">
            <a:avLst/>
          </a:prstGeom>
        </p:spPr>
        <p:txBody>
          <a:bodyPr anchor="ctr"/>
          <a:lstStyle>
            <a:lvl1pPr marL="0" indent="0" algn="l" defTabSz="914400" rtl="0" eaLnBrk="1" latinLnBrk="0" hangingPunct="1">
              <a:spcBef>
                <a:spcPct val="20000"/>
              </a:spcBef>
              <a:buFont typeface="Arial" pitchFamily="34" charset="0"/>
              <a:buNone/>
              <a:defRPr sz="1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ct val="50000"/>
              </a:spcBef>
            </a:pPr>
            <a:r>
              <a:rPr lang="en-US" sz="1600" b="1" dirty="0">
                <a:solidFill>
                  <a:schemeClr val="bg1"/>
                </a:solidFill>
                <a:latin typeface="Verdana" panose="020B0604030504040204" pitchFamily="34" charset="0"/>
                <a:ea typeface="Verdana" panose="020B0604030504040204" pitchFamily="34" charset="0"/>
                <a:cs typeface="Verdana" panose="020B0604030504040204" pitchFamily="34" charset="0"/>
              </a:rPr>
              <a:t>INVESTMENTS | BODIE, KANE, MARCUS</a:t>
            </a:r>
          </a:p>
        </p:txBody>
      </p:sp>
    </p:spTree>
    <p:extLst>
      <p:ext uri="{BB962C8B-B14F-4D97-AF65-F5344CB8AC3E}">
        <p14:creationId xmlns:p14="http://schemas.microsoft.com/office/powerpoint/2010/main" val="25596082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Autofit/>
          </a:bodyPr>
          <a:lstStyle/>
          <a:p>
            <a:pPr lvl="0"/>
            <a:r>
              <a:rPr lang="en-US" dirty="0"/>
              <a:t>Click to edit Master text styles</a:t>
            </a:r>
          </a:p>
          <a:p>
            <a:pPr marL="806450" lvl="1" indent="-349250"/>
            <a:r>
              <a:rPr lang="en-US" dirty="0"/>
              <a:t>Second level</a:t>
            </a:r>
          </a:p>
          <a:p>
            <a:pPr marL="1263650" lvl="2" indent="-349250">
              <a:buFont typeface="Wingdings" panose="05000000000000000000" pitchFamily="2" charset="2"/>
              <a:buChar char="§"/>
            </a:pPr>
            <a:r>
              <a:rPr lang="en-US" dirty="0"/>
              <a:t>Third level</a:t>
            </a:r>
          </a:p>
          <a:p>
            <a:pPr marL="1720850" lvl="3" indent="-349250">
              <a:buFont typeface="Courier New" panose="02070309020205020404" pitchFamily="49" charset="0"/>
              <a:buChar char="o"/>
            </a:pPr>
            <a:r>
              <a:rPr lang="en-US" dirty="0"/>
              <a:t>Fourth level</a:t>
            </a:r>
          </a:p>
          <a:p>
            <a:pPr marL="2178050" lvl="4" indent="-349250">
              <a:buFont typeface="Wingdings" panose="05000000000000000000" pitchFamily="2" charset="2"/>
              <a:buChar char="Ø"/>
            </a:pPr>
            <a:r>
              <a:rPr lang="en-US" dirty="0"/>
              <a:t>Fifth level</a:t>
            </a:r>
          </a:p>
        </p:txBody>
      </p:sp>
    </p:spTree>
    <p:extLst>
      <p:ext uri="{BB962C8B-B14F-4D97-AF65-F5344CB8AC3E}">
        <p14:creationId xmlns:p14="http://schemas.microsoft.com/office/powerpoint/2010/main" val="1910662630"/>
      </p:ext>
    </p:extLst>
  </p:cSld>
  <p:clrMap bg1="lt1" tx1="dk1" bg2="lt2" tx2="dk2" accent1="accent1" accent2="accent2" accent3="accent3" accent4="accent4" accent5="accent5" accent6="accent6" hlink="hlink" folHlink="folHlink"/>
  <p:sldLayoutIdLst>
    <p:sldLayoutId id="2147483650" r:id="rId1"/>
    <p:sldLayoutId id="2147483654" r:id="rId2"/>
    <p:sldLayoutId id="2147483659" r:id="rId3"/>
    <p:sldLayoutId id="2147483660" r:id="rId4"/>
  </p:sldLayoutIdLst>
  <p:txStyles>
    <p:titleStyle>
      <a:lvl1pPr algn="ctr" defTabSz="914400" rtl="0" eaLnBrk="1" latinLnBrk="0" hangingPunct="1">
        <a:spcBef>
          <a:spcPct val="0"/>
        </a:spcBef>
        <a:buNone/>
        <a:defRPr sz="36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p:titleStyle>
    <p:bodyStyle>
      <a:lvl1pPr marL="342900" indent="-342900" algn="l" defTabSz="914400" rtl="0" eaLnBrk="1" latinLnBrk="0" hangingPunct="1">
        <a:spcBef>
          <a:spcPct val="20000"/>
        </a:spcBef>
        <a:buClr>
          <a:schemeClr val="tx1"/>
        </a:buClr>
        <a:buFont typeface="Arial" panose="020B0604020202020204" pitchFamily="34" charset="0"/>
        <a:buChar char="•"/>
        <a:defRPr lang="en-US" sz="2600" kern="1200" smtClean="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Clr>
          <a:schemeClr val="tx1"/>
        </a:buClr>
        <a:buFont typeface="Arial" panose="020B0604020202020204" pitchFamily="34" charset="0"/>
        <a:buChar char="–"/>
        <a:defRPr lang="en-US" sz="2400" kern="1200" smtClean="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spcBef>
          <a:spcPct val="20000"/>
        </a:spcBef>
        <a:buClr>
          <a:schemeClr val="tx1"/>
        </a:buClr>
        <a:buFont typeface="Arial" panose="020B0604020202020204" pitchFamily="34" charset="0"/>
        <a:buChar char="•"/>
        <a:defRPr lang="en-US" sz="2200" kern="1200" smtClean="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spcBef>
          <a:spcPct val="20000"/>
        </a:spcBef>
        <a:buClr>
          <a:schemeClr val="tx1"/>
        </a:buClr>
        <a:buFont typeface="Arial" panose="020B0604020202020204" pitchFamily="34" charset="0"/>
        <a:buChar char="–"/>
        <a:defRPr lang="en-US" sz="2000" kern="1200" smtClean="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spcBef>
          <a:spcPct val="20000"/>
        </a:spcBef>
        <a:buClr>
          <a:schemeClr val="tx1"/>
        </a:buClr>
        <a:buFont typeface="Arial" panose="020B0604020202020204" pitchFamily="34" charset="0"/>
        <a:buChar char="»"/>
        <a:defRPr lang="en-US" sz="18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3.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vmlDrawing" Target="../drawings/vmlDrawing4.vml"/><Relationship Id="rId4" Type="http://schemas.openxmlformats.org/officeDocument/2006/relationships/image" Target="../media/image4.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vmlDrawing" Target="../drawings/vmlDrawing5.vml"/><Relationship Id="rId4" Type="http://schemas.openxmlformats.org/officeDocument/2006/relationships/image" Target="../media/image5.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xml"/><Relationship Id="rId1" Type="http://schemas.openxmlformats.org/officeDocument/2006/relationships/vmlDrawing" Target="../drawings/vmlDrawing6.vml"/><Relationship Id="rId4" Type="http://schemas.openxmlformats.org/officeDocument/2006/relationships/image" Target="../media/image6.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xml"/><Relationship Id="rId1" Type="http://schemas.openxmlformats.org/officeDocument/2006/relationships/vmlDrawing" Target="../drawings/vmlDrawing7.vml"/><Relationship Id="rId4" Type="http://schemas.openxmlformats.org/officeDocument/2006/relationships/image" Target="../media/image7.wmf"/></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1.xml"/><Relationship Id="rId1" Type="http://schemas.openxmlformats.org/officeDocument/2006/relationships/vmlDrawing" Target="../drawings/vmlDrawing8.vml"/><Relationship Id="rId4" Type="http://schemas.openxmlformats.org/officeDocument/2006/relationships/image" Target="../media/image9.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1.xml"/><Relationship Id="rId1" Type="http://schemas.openxmlformats.org/officeDocument/2006/relationships/vmlDrawing" Target="../drawings/vmlDrawing9.vml"/><Relationship Id="rId4" Type="http://schemas.openxmlformats.org/officeDocument/2006/relationships/image" Target="../media/image10.w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1.xml"/><Relationship Id="rId1" Type="http://schemas.openxmlformats.org/officeDocument/2006/relationships/vmlDrawing" Target="../drawings/vmlDrawing10.vml"/><Relationship Id="rId6" Type="http://schemas.openxmlformats.org/officeDocument/2006/relationships/image" Target="../media/image12.wmf"/><Relationship Id="rId5" Type="http://schemas.openxmlformats.org/officeDocument/2006/relationships/oleObject" Target="../embeddings/oleObject11.bin"/><Relationship Id="rId4" Type="http://schemas.openxmlformats.org/officeDocument/2006/relationships/image" Target="../media/image11.w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13.wmf"/></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1.xml"/><Relationship Id="rId1" Type="http://schemas.openxmlformats.org/officeDocument/2006/relationships/vmlDrawing" Target="../drawings/vmlDrawing12.vml"/><Relationship Id="rId6" Type="http://schemas.openxmlformats.org/officeDocument/2006/relationships/image" Target="../media/image15.wmf"/><Relationship Id="rId5" Type="http://schemas.openxmlformats.org/officeDocument/2006/relationships/oleObject" Target="../embeddings/oleObject14.bin"/><Relationship Id="rId4" Type="http://schemas.openxmlformats.org/officeDocument/2006/relationships/image" Target="../media/image14.wmf"/></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1.xml"/><Relationship Id="rId1" Type="http://schemas.openxmlformats.org/officeDocument/2006/relationships/vmlDrawing" Target="../drawings/vmlDrawing13.vml"/><Relationship Id="rId4" Type="http://schemas.openxmlformats.org/officeDocument/2006/relationships/image" Target="../media/image16.wmf"/></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1.xml"/><Relationship Id="rId1" Type="http://schemas.openxmlformats.org/officeDocument/2006/relationships/vmlDrawing" Target="../drawings/vmlDrawing14.vml"/><Relationship Id="rId4" Type="http://schemas.openxmlformats.org/officeDocument/2006/relationships/image" Target="../media/image17.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1.xml"/><Relationship Id="rId1" Type="http://schemas.openxmlformats.org/officeDocument/2006/relationships/vmlDrawing" Target="../drawings/vmlDrawing15.vml"/><Relationship Id="rId4" Type="http://schemas.openxmlformats.org/officeDocument/2006/relationships/image" Target="../media/image18.wmf"/></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1.xml"/><Relationship Id="rId1" Type="http://schemas.openxmlformats.org/officeDocument/2006/relationships/vmlDrawing" Target="../drawings/vmlDrawing16.vml"/><Relationship Id="rId4" Type="http://schemas.openxmlformats.org/officeDocument/2006/relationships/image" Target="../media/image19.wmf"/></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1.xml"/><Relationship Id="rId1" Type="http://schemas.openxmlformats.org/officeDocument/2006/relationships/vmlDrawing" Target="../drawings/vmlDrawing17.vml"/><Relationship Id="rId4" Type="http://schemas.openxmlformats.org/officeDocument/2006/relationships/image" Target="../media/image25.wmf"/></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1.xml"/><Relationship Id="rId1" Type="http://schemas.openxmlformats.org/officeDocument/2006/relationships/vmlDrawing" Target="../drawings/vmlDrawing18.vml"/><Relationship Id="rId6" Type="http://schemas.openxmlformats.org/officeDocument/2006/relationships/image" Target="../media/image27.wmf"/><Relationship Id="rId5" Type="http://schemas.openxmlformats.org/officeDocument/2006/relationships/oleObject" Target="../embeddings/oleObject21.bin"/><Relationship Id="rId4" Type="http://schemas.openxmlformats.org/officeDocument/2006/relationships/image" Target="../media/image26.wmf"/></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1.xml"/><Relationship Id="rId1" Type="http://schemas.openxmlformats.org/officeDocument/2006/relationships/vmlDrawing" Target="../drawings/vmlDrawing19.vml"/><Relationship Id="rId4" Type="http://schemas.openxmlformats.org/officeDocument/2006/relationships/image" Target="../media/image28.wmf"/></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1.xml"/><Relationship Id="rId1" Type="http://schemas.openxmlformats.org/officeDocument/2006/relationships/vmlDrawing" Target="../drawings/vmlDrawing20.vml"/><Relationship Id="rId6" Type="http://schemas.openxmlformats.org/officeDocument/2006/relationships/image" Target="../media/image30.wmf"/><Relationship Id="rId5" Type="http://schemas.openxmlformats.org/officeDocument/2006/relationships/oleObject" Target="../embeddings/oleObject24.bin"/><Relationship Id="rId4" Type="http://schemas.openxmlformats.org/officeDocument/2006/relationships/image" Target="../media/image29.wmf"/></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7"/>
          <p:cNvSpPr>
            <a:spLocks noGrp="1"/>
          </p:cNvSpPr>
          <p:nvPr>
            <p:ph type="ctrTitle"/>
          </p:nvPr>
        </p:nvSpPr>
        <p:spPr/>
        <p:txBody>
          <a:bodyPr/>
          <a:lstStyle/>
          <a:p>
            <a:r>
              <a:rPr lang="en-US" dirty="0"/>
              <a:t>Chapter 18</a:t>
            </a:r>
          </a:p>
        </p:txBody>
      </p:sp>
      <p:sp>
        <p:nvSpPr>
          <p:cNvPr id="20" name="Subtitle 19"/>
          <p:cNvSpPr>
            <a:spLocks noGrp="1"/>
          </p:cNvSpPr>
          <p:nvPr>
            <p:ph type="subTitle" idx="1"/>
          </p:nvPr>
        </p:nvSpPr>
        <p:spPr>
          <a:xfrm>
            <a:off x="609599" y="3200400"/>
            <a:ext cx="7924801" cy="1371600"/>
          </a:xfrm>
        </p:spPr>
        <p:txBody>
          <a:bodyPr/>
          <a:lstStyle/>
          <a:p>
            <a:r>
              <a:rPr lang="en-US" dirty="0"/>
              <a:t>Equity Valuation Models</a:t>
            </a:r>
          </a:p>
        </p:txBody>
      </p:sp>
      <p:sp>
        <p:nvSpPr>
          <p:cNvPr id="2" name="Text Placeholder 1"/>
          <p:cNvSpPr>
            <a:spLocks noGrp="1"/>
          </p:cNvSpPr>
          <p:nvPr>
            <p:ph type="body" sz="quarter" idx="12"/>
          </p:nvPr>
        </p:nvSpPr>
        <p:spPr>
          <a:xfrm>
            <a:off x="4267200" y="5916613"/>
            <a:ext cx="4876800" cy="407987"/>
          </a:xfrm>
        </p:spPr>
        <p:txBody>
          <a:bodyPr anchor="ctr"/>
          <a:lstStyle/>
          <a:p>
            <a:pPr marL="0" indent="0">
              <a:buNone/>
            </a:pPr>
            <a:r>
              <a:rPr lang="en-US" sz="1600" b="1" dirty="0">
                <a:solidFill>
                  <a:schemeClr val="bg1"/>
                </a:solidFill>
              </a:rPr>
              <a:t>INVESTMENTS | BODIE, KANE, MARCUS</a:t>
            </a:r>
          </a:p>
        </p:txBody>
      </p:sp>
      <p:sp>
        <p:nvSpPr>
          <p:cNvPr id="22" name="Text Placeholder 21"/>
          <p:cNvSpPr>
            <a:spLocks noGrp="1"/>
          </p:cNvSpPr>
          <p:nvPr>
            <p:ph type="body" sz="quarter" idx="11"/>
          </p:nvPr>
        </p:nvSpPr>
        <p:spPr>
          <a:xfrm>
            <a:off x="381000" y="6400800"/>
            <a:ext cx="8312727" cy="457200"/>
          </a:xfrm>
        </p:spPr>
        <p:txBody>
          <a:bodyPr anchor="ctr"/>
          <a:lstStyle/>
          <a:p>
            <a:pPr marL="0" indent="0" algn="ctr">
              <a:buNone/>
            </a:pPr>
            <a:r>
              <a:rPr lang="en-US" sz="1200" dirty="0">
                <a:solidFill>
                  <a:prstClr val="black"/>
                </a:solidFill>
              </a:rPr>
              <a:t>© McGraw-Hill Education. All rights reserved. Authorized only for instructor use in the classroom. No reproduction or further distribution permitted without the prior written consent of McGraw-Hill Education.</a:t>
            </a:r>
          </a:p>
        </p:txBody>
      </p:sp>
    </p:spTree>
    <p:extLst>
      <p:ext uri="{BB962C8B-B14F-4D97-AF65-F5344CB8AC3E}">
        <p14:creationId xmlns:p14="http://schemas.microsoft.com/office/powerpoint/2010/main" val="21032986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5864" y="124326"/>
            <a:ext cx="8759536" cy="990600"/>
          </a:xfrm>
        </p:spPr>
        <p:txBody>
          <a:bodyPr/>
          <a:lstStyle/>
          <a:p>
            <a:r>
              <a:rPr lang="en-US" altLang="en-US" dirty="0"/>
              <a:t>Required Return</a:t>
            </a:r>
            <a:endParaRPr lang="en-US" dirty="0"/>
          </a:p>
        </p:txBody>
      </p:sp>
      <p:sp>
        <p:nvSpPr>
          <p:cNvPr id="8" name="Content Placeholder 7"/>
          <p:cNvSpPr>
            <a:spLocks noGrp="1"/>
          </p:cNvSpPr>
          <p:nvPr>
            <p:ph sz="quarter" idx="10"/>
          </p:nvPr>
        </p:nvSpPr>
        <p:spPr>
          <a:xfrm>
            <a:off x="304800" y="1343526"/>
            <a:ext cx="8458200" cy="533400"/>
          </a:xfrm>
        </p:spPr>
        <p:txBody>
          <a:bodyPr/>
          <a:lstStyle/>
          <a:p>
            <a:pPr marL="465138" indent="-465138">
              <a:buClr>
                <a:srgbClr val="000000"/>
              </a:buClr>
            </a:pPr>
            <a:r>
              <a:rPr lang="en-US" altLang="en-US" dirty="0"/>
              <a:t>CAPM gives the required return, </a:t>
            </a:r>
            <a:r>
              <a:rPr lang="en-US" altLang="en-US" i="1" dirty="0"/>
              <a:t>k</a:t>
            </a:r>
            <a:r>
              <a:rPr lang="en-US" altLang="en-US" dirty="0"/>
              <a:t>:</a:t>
            </a:r>
          </a:p>
        </p:txBody>
      </p:sp>
      <p:graphicFrame>
        <p:nvGraphicFramePr>
          <p:cNvPr id="6" name="Object 5"/>
          <p:cNvGraphicFramePr>
            <a:graphicFrameLocks noChangeAspect="1"/>
          </p:cNvGraphicFramePr>
          <p:nvPr>
            <p:extLst>
              <p:ext uri="{D42A27DB-BD31-4B8C-83A1-F6EECF244321}">
                <p14:modId xmlns:p14="http://schemas.microsoft.com/office/powerpoint/2010/main" val="2311332880"/>
              </p:ext>
            </p:extLst>
          </p:nvPr>
        </p:nvGraphicFramePr>
        <p:xfrm>
          <a:off x="2315411" y="2133600"/>
          <a:ext cx="3636216" cy="781795"/>
        </p:xfrm>
        <a:graphic>
          <a:graphicData uri="http://schemas.openxmlformats.org/presentationml/2006/ole">
            <mc:AlternateContent xmlns:mc="http://schemas.openxmlformats.org/markup-compatibility/2006">
              <mc:Choice xmlns:v="urn:schemas-microsoft-com:vml" Requires="v">
                <p:oleObj spid="_x0000_s2208" name="Equation" r:id="rId3" imgW="1892160" imgH="406080" progId="Equation.3">
                  <p:embed/>
                </p:oleObj>
              </mc:Choice>
              <mc:Fallback>
                <p:oleObj name="Equation" r:id="rId3" imgW="1892160" imgH="406080" progId="Equation.3">
                  <p:embed/>
                  <p:pic>
                    <p:nvPicPr>
                      <p:cNvPr id="0" name="Picture 22"/>
                      <p:cNvPicPr>
                        <a:picLocks noChangeAspect="1" noChangeArrowheads="1"/>
                      </p:cNvPicPr>
                      <p:nvPr/>
                    </p:nvPicPr>
                    <p:blipFill>
                      <a:blip r:embed="rId4"/>
                      <a:srcRect/>
                      <a:stretch>
                        <a:fillRect/>
                      </a:stretch>
                    </p:blipFill>
                    <p:spPr bwMode="auto">
                      <a:xfrm>
                        <a:off x="2315411" y="2133600"/>
                        <a:ext cx="3636216" cy="78179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Content Placeholder 9"/>
          <p:cNvSpPr>
            <a:spLocks noGrp="1"/>
          </p:cNvSpPr>
          <p:nvPr>
            <p:ph sz="quarter" idx="12"/>
          </p:nvPr>
        </p:nvSpPr>
        <p:spPr>
          <a:xfrm>
            <a:off x="304800" y="3200400"/>
            <a:ext cx="8382000" cy="1371600"/>
          </a:xfrm>
        </p:spPr>
        <p:txBody>
          <a:bodyPr/>
          <a:lstStyle/>
          <a:p>
            <a:pPr marL="465138" indent="-465138">
              <a:buClr>
                <a:srgbClr val="000000"/>
              </a:buClr>
            </a:pPr>
            <a:r>
              <a:rPr lang="en-US" altLang="en-US" dirty="0"/>
              <a:t>If the stock is priced correctly, </a:t>
            </a:r>
            <a:r>
              <a:rPr lang="en-US" altLang="en-US" i="1" dirty="0"/>
              <a:t>k</a:t>
            </a:r>
            <a:r>
              <a:rPr lang="en-US" altLang="en-US" dirty="0"/>
              <a:t> = expected return</a:t>
            </a:r>
          </a:p>
          <a:p>
            <a:pPr marL="465138" indent="-465138">
              <a:buClr>
                <a:srgbClr val="000000"/>
              </a:buClr>
            </a:pPr>
            <a:r>
              <a:rPr lang="en-US" altLang="en-US" i="1" dirty="0"/>
              <a:t>k</a:t>
            </a:r>
            <a:r>
              <a:rPr lang="en-US" altLang="en-US" dirty="0"/>
              <a:t> is the market capitalization rate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5864" y="159344"/>
            <a:ext cx="8759536" cy="944628"/>
          </a:xfrm>
        </p:spPr>
        <p:txBody>
          <a:bodyPr/>
          <a:lstStyle/>
          <a:p>
            <a:r>
              <a:rPr lang="en-US" altLang="en-US" dirty="0"/>
              <a:t>Intrinsic Value and Market Price</a:t>
            </a:r>
            <a:endParaRPr lang="en-US" dirty="0"/>
          </a:p>
        </p:txBody>
      </p:sp>
      <p:sp>
        <p:nvSpPr>
          <p:cNvPr id="8" name="Content Placeholder 7"/>
          <p:cNvSpPr>
            <a:spLocks noGrp="1"/>
          </p:cNvSpPr>
          <p:nvPr>
            <p:ph sz="quarter" idx="10"/>
          </p:nvPr>
        </p:nvSpPr>
        <p:spPr>
          <a:xfrm>
            <a:off x="304800" y="1355558"/>
            <a:ext cx="8382000" cy="4419600"/>
          </a:xfrm>
        </p:spPr>
        <p:txBody>
          <a:bodyPr/>
          <a:lstStyle/>
          <a:p>
            <a:pPr marL="465138" indent="-465138"/>
            <a:r>
              <a:rPr lang="en-US" altLang="en-US" dirty="0"/>
              <a:t>The intrinsic value (IV) is the “true” value, according to a model</a:t>
            </a:r>
          </a:p>
          <a:p>
            <a:pPr marL="465138" indent="-465138"/>
            <a:r>
              <a:rPr lang="en-US" altLang="en-US" dirty="0"/>
              <a:t>The market value (MV) is the consensus value of all market participants</a:t>
            </a:r>
          </a:p>
          <a:p>
            <a:pPr marL="0" indent="0">
              <a:buNone/>
            </a:pPr>
            <a:r>
              <a:rPr lang="en-US" altLang="en-US" dirty="0"/>
              <a:t>Trading Signal:</a:t>
            </a:r>
          </a:p>
          <a:p>
            <a:pPr marL="457200" lvl="1" indent="0">
              <a:buNone/>
            </a:pPr>
            <a:r>
              <a:rPr lang="en-US" altLang="en-US" dirty="0"/>
              <a:t>IV &gt; MV Buy</a:t>
            </a:r>
          </a:p>
          <a:p>
            <a:pPr marL="457200" lvl="1" indent="0">
              <a:buNone/>
            </a:pPr>
            <a:r>
              <a:rPr lang="en-US" altLang="en-US" dirty="0"/>
              <a:t>IV &lt; MV Sell or Short Sell</a:t>
            </a:r>
          </a:p>
          <a:p>
            <a:pPr marL="457200" lvl="1" indent="0">
              <a:buNone/>
            </a:pPr>
            <a:r>
              <a:rPr lang="en-US" altLang="en-US" dirty="0"/>
              <a:t>IV = MV Hold or Fairly Priced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5864" y="136358"/>
            <a:ext cx="8759536" cy="990600"/>
          </a:xfrm>
        </p:spPr>
        <p:txBody>
          <a:bodyPr/>
          <a:lstStyle/>
          <a:p>
            <a:r>
              <a:rPr lang="en-US" altLang="en-US" dirty="0"/>
              <a:t>Dividend Discount Models (DDM)</a:t>
            </a:r>
            <a:endParaRPr lang="en-US" dirty="0"/>
          </a:p>
        </p:txBody>
      </p:sp>
      <p:graphicFrame>
        <p:nvGraphicFramePr>
          <p:cNvPr id="2" name="Object 1"/>
          <p:cNvGraphicFramePr>
            <a:graphicFrameLocks noChangeAspect="1"/>
          </p:cNvGraphicFramePr>
          <p:nvPr>
            <p:extLst>
              <p:ext uri="{D42A27DB-BD31-4B8C-83A1-F6EECF244321}">
                <p14:modId xmlns:p14="http://schemas.microsoft.com/office/powerpoint/2010/main" val="1938627098"/>
              </p:ext>
            </p:extLst>
          </p:nvPr>
        </p:nvGraphicFramePr>
        <p:xfrm>
          <a:off x="2005013" y="1371600"/>
          <a:ext cx="5099050" cy="890588"/>
        </p:xfrm>
        <a:graphic>
          <a:graphicData uri="http://schemas.openxmlformats.org/presentationml/2006/ole">
            <mc:AlternateContent xmlns:mc="http://schemas.openxmlformats.org/markup-compatibility/2006">
              <mc:Choice xmlns:v="urn:schemas-microsoft-com:vml" Requires="v">
                <p:oleObj spid="_x0000_s16543" name="Equation" r:id="rId3" imgW="2616120" imgH="457200" progId="Equation.3">
                  <p:embed/>
                </p:oleObj>
              </mc:Choice>
              <mc:Fallback>
                <p:oleObj name="Equation" r:id="rId3" imgW="2616120" imgH="457200" progId="Equation.3">
                  <p:embed/>
                  <p:pic>
                    <p:nvPicPr>
                      <p:cNvPr id="0" name=""/>
                      <p:cNvPicPr/>
                      <p:nvPr/>
                    </p:nvPicPr>
                    <p:blipFill>
                      <a:blip r:embed="rId4"/>
                      <a:stretch>
                        <a:fillRect/>
                      </a:stretch>
                    </p:blipFill>
                    <p:spPr>
                      <a:xfrm>
                        <a:off x="2005013" y="1371600"/>
                        <a:ext cx="5099050" cy="890588"/>
                      </a:xfrm>
                      <a:prstGeom prst="rect">
                        <a:avLst/>
                      </a:prstGeom>
                    </p:spPr>
                  </p:pic>
                </p:oleObj>
              </mc:Fallback>
            </mc:AlternateContent>
          </a:graphicData>
        </a:graphic>
      </p:graphicFrame>
      <p:sp>
        <p:nvSpPr>
          <p:cNvPr id="13" name="Content Placeholder 12"/>
          <p:cNvSpPr>
            <a:spLocks noGrp="1"/>
          </p:cNvSpPr>
          <p:nvPr>
            <p:ph sz="quarter" idx="12"/>
          </p:nvPr>
        </p:nvSpPr>
        <p:spPr>
          <a:xfrm>
            <a:off x="305602" y="2530642"/>
            <a:ext cx="8457398" cy="2590800"/>
          </a:xfrm>
        </p:spPr>
        <p:txBody>
          <a:bodyPr/>
          <a:lstStyle/>
          <a:p>
            <a:pPr marL="465138" indent="-465138"/>
            <a:r>
              <a:rPr lang="en-US" altLang="en-US" dirty="0"/>
              <a:t>V</a:t>
            </a:r>
            <a:r>
              <a:rPr lang="en-US" altLang="en-US" baseline="-25000" dirty="0"/>
              <a:t>0</a:t>
            </a:r>
            <a:r>
              <a:rPr lang="en-US" altLang="en-US" dirty="0"/>
              <a:t> = current value</a:t>
            </a:r>
          </a:p>
          <a:p>
            <a:pPr marL="465138" indent="-465138"/>
            <a:r>
              <a:rPr lang="en-US" altLang="en-US" dirty="0" err="1"/>
              <a:t>D</a:t>
            </a:r>
            <a:r>
              <a:rPr lang="en-US" altLang="en-US" baseline="-25000" dirty="0" err="1"/>
              <a:t>t</a:t>
            </a:r>
            <a:r>
              <a:rPr lang="en-US" altLang="en-US" baseline="-25000" dirty="0"/>
              <a:t> </a:t>
            </a:r>
            <a:r>
              <a:rPr lang="en-US" altLang="en-US" dirty="0"/>
              <a:t>= dividend at time t</a:t>
            </a:r>
          </a:p>
          <a:p>
            <a:pPr marL="465138" indent="-465138"/>
            <a:r>
              <a:rPr lang="en-US" altLang="en-US" dirty="0"/>
              <a:t>k = required rate of return</a:t>
            </a:r>
          </a:p>
          <a:p>
            <a:pPr marL="465138" indent="-465138"/>
            <a:r>
              <a:rPr lang="en-US" altLang="en-US" dirty="0"/>
              <a:t>DDM says V</a:t>
            </a:r>
            <a:r>
              <a:rPr lang="en-US" altLang="en-US" baseline="-25000" dirty="0"/>
              <a:t>0</a:t>
            </a:r>
            <a:r>
              <a:rPr lang="en-US" altLang="en-US" dirty="0"/>
              <a:t> = the present value of all expected future dividends into perpetuity</a:t>
            </a:r>
            <a:endParaRPr lang="en-US" alt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5864" y="144197"/>
            <a:ext cx="8759536" cy="1039091"/>
          </a:xfrm>
        </p:spPr>
        <p:txBody>
          <a:bodyPr>
            <a:noAutofit/>
          </a:bodyPr>
          <a:lstStyle/>
          <a:p>
            <a:r>
              <a:rPr lang="en-US" altLang="en-US" dirty="0"/>
              <a:t>Constant Growth DDM (1 of 2)</a:t>
            </a:r>
          </a:p>
        </p:txBody>
      </p:sp>
      <p:sp>
        <p:nvSpPr>
          <p:cNvPr id="10" name="Content Placeholder 9"/>
          <p:cNvSpPr>
            <a:spLocks noGrp="1"/>
          </p:cNvSpPr>
          <p:nvPr>
            <p:ph sz="quarter" idx="12"/>
          </p:nvPr>
        </p:nvSpPr>
        <p:spPr>
          <a:xfrm>
            <a:off x="304800" y="2667000"/>
            <a:ext cx="8458200" cy="2133600"/>
          </a:xfrm>
        </p:spPr>
        <p:txBody>
          <a:bodyPr/>
          <a:lstStyle/>
          <a:p>
            <a:r>
              <a:rPr lang="en-US" altLang="en-US" dirty="0"/>
              <a:t>V</a:t>
            </a:r>
            <a:r>
              <a:rPr lang="en-US" altLang="en-US" baseline="-25000" dirty="0"/>
              <a:t>0</a:t>
            </a:r>
            <a:r>
              <a:rPr lang="en-US" altLang="en-US" dirty="0"/>
              <a:t> = current value</a:t>
            </a:r>
          </a:p>
          <a:p>
            <a:r>
              <a:rPr lang="en-US" altLang="en-US" dirty="0" err="1"/>
              <a:t>D</a:t>
            </a:r>
            <a:r>
              <a:rPr lang="en-US" altLang="en-US" baseline="-25000" dirty="0" err="1"/>
              <a:t>t</a:t>
            </a:r>
            <a:r>
              <a:rPr lang="en-US" altLang="en-US" baseline="-25000" dirty="0"/>
              <a:t> </a:t>
            </a:r>
            <a:r>
              <a:rPr lang="en-US" altLang="en-US" dirty="0"/>
              <a:t>= dividend at time t</a:t>
            </a:r>
          </a:p>
          <a:p>
            <a:r>
              <a:rPr lang="en-US" dirty="0"/>
              <a:t>k = appropriate risk-adjusted interest rate</a:t>
            </a:r>
          </a:p>
          <a:p>
            <a:r>
              <a:rPr lang="en-US" dirty="0"/>
              <a:t>g = dividend growth rate</a:t>
            </a:r>
          </a:p>
        </p:txBody>
      </p:sp>
      <p:graphicFrame>
        <p:nvGraphicFramePr>
          <p:cNvPr id="2" name="Object 1"/>
          <p:cNvGraphicFramePr>
            <a:graphicFrameLocks noChangeAspect="1"/>
          </p:cNvGraphicFramePr>
          <p:nvPr>
            <p:extLst>
              <p:ext uri="{D42A27DB-BD31-4B8C-83A1-F6EECF244321}">
                <p14:modId xmlns:p14="http://schemas.microsoft.com/office/powerpoint/2010/main" val="2307270622"/>
              </p:ext>
            </p:extLst>
          </p:nvPr>
        </p:nvGraphicFramePr>
        <p:xfrm>
          <a:off x="2813240" y="1564306"/>
          <a:ext cx="3511360" cy="925862"/>
        </p:xfrm>
        <a:graphic>
          <a:graphicData uri="http://schemas.openxmlformats.org/presentationml/2006/ole">
            <mc:AlternateContent xmlns:mc="http://schemas.openxmlformats.org/markup-compatibility/2006">
              <mc:Choice xmlns:v="urn:schemas-microsoft-com:vml" Requires="v">
                <p:oleObj spid="_x0000_s17567" name="Equation" r:id="rId3" imgW="1638000" imgH="431640" progId="Equation.3">
                  <p:embed/>
                </p:oleObj>
              </mc:Choice>
              <mc:Fallback>
                <p:oleObj name="Equation" r:id="rId3" imgW="1638000" imgH="431640" progId="Equation.3">
                  <p:embed/>
                  <p:pic>
                    <p:nvPicPr>
                      <p:cNvPr id="0" name=""/>
                      <p:cNvPicPr/>
                      <p:nvPr/>
                    </p:nvPicPr>
                    <p:blipFill>
                      <a:blip r:embed="rId4"/>
                      <a:stretch>
                        <a:fillRect/>
                      </a:stretch>
                    </p:blipFill>
                    <p:spPr>
                      <a:xfrm>
                        <a:off x="2813240" y="1564306"/>
                        <a:ext cx="3511360" cy="925862"/>
                      </a:xfrm>
                      <a:prstGeom prst="rect">
                        <a:avLst/>
                      </a:prstGeom>
                    </p:spPr>
                  </p:pic>
                </p:oleObj>
              </mc:Fallback>
            </mc:AlternateContent>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5864" y="92242"/>
            <a:ext cx="8759536" cy="1143000"/>
          </a:xfrm>
        </p:spPr>
        <p:txBody>
          <a:bodyPr>
            <a:noAutofit/>
          </a:bodyPr>
          <a:lstStyle/>
          <a:p>
            <a:r>
              <a:rPr lang="en-US" altLang="en-US" dirty="0"/>
              <a:t>Constant Growth DDM (2 of 2)</a:t>
            </a:r>
          </a:p>
        </p:txBody>
      </p:sp>
      <p:sp>
        <p:nvSpPr>
          <p:cNvPr id="8" name="Content Placeholder 7"/>
          <p:cNvSpPr>
            <a:spLocks noGrp="1"/>
          </p:cNvSpPr>
          <p:nvPr>
            <p:ph sz="quarter" idx="10"/>
          </p:nvPr>
        </p:nvSpPr>
        <p:spPr>
          <a:xfrm>
            <a:off x="304800" y="1380664"/>
            <a:ext cx="8458200" cy="2397252"/>
          </a:xfrm>
        </p:spPr>
        <p:txBody>
          <a:bodyPr/>
          <a:lstStyle/>
          <a:p>
            <a:pPr marL="460375" indent="-460375"/>
            <a:r>
              <a:rPr lang="en-US" altLang="en-US" dirty="0"/>
              <a:t>A stock just paid an annual dividend of $3/share</a:t>
            </a:r>
          </a:p>
          <a:p>
            <a:pPr marL="460375" indent="-460375"/>
            <a:r>
              <a:rPr lang="en-US" altLang="en-US" dirty="0"/>
              <a:t>Dividend is expected to grow at 8% indefinitely</a:t>
            </a:r>
          </a:p>
          <a:p>
            <a:pPr marL="460375" indent="-460375"/>
            <a:r>
              <a:rPr lang="en-US" altLang="en-US" dirty="0"/>
              <a:t>Market capitalization rate is 14%</a:t>
            </a:r>
          </a:p>
        </p:txBody>
      </p:sp>
      <p:graphicFrame>
        <p:nvGraphicFramePr>
          <p:cNvPr id="11" name="Object 10"/>
          <p:cNvGraphicFramePr>
            <a:graphicFrameLocks noChangeAspect="1"/>
          </p:cNvGraphicFramePr>
          <p:nvPr>
            <p:extLst>
              <p:ext uri="{D42A27DB-BD31-4B8C-83A1-F6EECF244321}">
                <p14:modId xmlns:p14="http://schemas.microsoft.com/office/powerpoint/2010/main" val="2293220774"/>
              </p:ext>
            </p:extLst>
          </p:nvPr>
        </p:nvGraphicFramePr>
        <p:xfrm>
          <a:off x="2405795" y="3962400"/>
          <a:ext cx="4299805" cy="910547"/>
        </p:xfrm>
        <a:graphic>
          <a:graphicData uri="http://schemas.openxmlformats.org/presentationml/2006/ole">
            <mc:AlternateContent xmlns:mc="http://schemas.openxmlformats.org/markup-compatibility/2006">
              <mc:Choice xmlns:v="urn:schemas-microsoft-com:vml" Requires="v">
                <p:oleObj spid="_x0000_s19615" name="Equation" r:id="rId3" imgW="2133360" imgH="431640" progId="Equation.3">
                  <p:embed/>
                </p:oleObj>
              </mc:Choice>
              <mc:Fallback>
                <p:oleObj name="Equation" r:id="rId3" imgW="2133360" imgH="431640" progId="Equation.3">
                  <p:embed/>
                  <p:pic>
                    <p:nvPicPr>
                      <p:cNvPr id="0" name="Picture 21"/>
                      <p:cNvPicPr>
                        <a:picLocks noChangeAspect="1" noChangeArrowheads="1"/>
                      </p:cNvPicPr>
                      <p:nvPr/>
                    </p:nvPicPr>
                    <p:blipFill>
                      <a:blip r:embed="rId4"/>
                      <a:srcRect/>
                      <a:stretch>
                        <a:fillRect/>
                      </a:stretch>
                    </p:blipFill>
                    <p:spPr bwMode="auto">
                      <a:xfrm>
                        <a:off x="2405795" y="3962400"/>
                        <a:ext cx="4299805" cy="910547"/>
                      </a:xfrm>
                      <a:prstGeom prst="rect">
                        <a:avLst/>
                      </a:prstGeom>
                      <a:noFill/>
                      <a:extLst/>
                    </p:spPr>
                  </p:pic>
                </p:oleObj>
              </mc:Fallback>
            </mc:AlternateContent>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5864" y="166288"/>
            <a:ext cx="8759536" cy="944628"/>
          </a:xfrm>
        </p:spPr>
        <p:txBody>
          <a:bodyPr/>
          <a:lstStyle/>
          <a:p>
            <a:r>
              <a:rPr lang="en-US" altLang="en-US" dirty="0"/>
              <a:t>Preferred Stock and the DDM</a:t>
            </a:r>
            <a:endParaRPr lang="en-US" dirty="0"/>
          </a:p>
        </p:txBody>
      </p:sp>
      <p:sp>
        <p:nvSpPr>
          <p:cNvPr id="8" name="Content Placeholder 7"/>
          <p:cNvSpPr>
            <a:spLocks noGrp="1"/>
          </p:cNvSpPr>
          <p:nvPr>
            <p:ph sz="quarter" idx="10"/>
          </p:nvPr>
        </p:nvSpPr>
        <p:spPr>
          <a:xfrm>
            <a:off x="304800" y="1355358"/>
            <a:ext cx="8458200" cy="1464042"/>
          </a:xfrm>
        </p:spPr>
        <p:txBody>
          <a:bodyPr/>
          <a:lstStyle/>
          <a:p>
            <a:pPr marL="465138" indent="-465138">
              <a:spcBef>
                <a:spcPts val="600"/>
              </a:spcBef>
            </a:pPr>
            <a:r>
              <a:rPr lang="en-US" altLang="en-US" dirty="0">
                <a:latin typeface="Calibri (body)"/>
              </a:rPr>
              <a:t>No growth case (fixed dividends)</a:t>
            </a:r>
          </a:p>
          <a:p>
            <a:pPr marL="465138" indent="-465138">
              <a:spcBef>
                <a:spcPts val="600"/>
              </a:spcBef>
            </a:pPr>
            <a:r>
              <a:rPr lang="en-US" altLang="en-US" dirty="0">
                <a:latin typeface="Calibri (body)"/>
              </a:rPr>
              <a:t>Value a preferred stock paying a fixed dividend of $2 per share when the discount rate is 8%:</a:t>
            </a:r>
          </a:p>
        </p:txBody>
      </p:sp>
      <p:graphicFrame>
        <p:nvGraphicFramePr>
          <p:cNvPr id="11" name="Object 10"/>
          <p:cNvGraphicFramePr>
            <a:graphicFrameLocks noChangeAspect="1"/>
          </p:cNvGraphicFramePr>
          <p:nvPr>
            <p:extLst>
              <p:ext uri="{D42A27DB-BD31-4B8C-83A1-F6EECF244321}">
                <p14:modId xmlns:p14="http://schemas.microsoft.com/office/powerpoint/2010/main" val="1973631107"/>
              </p:ext>
            </p:extLst>
          </p:nvPr>
        </p:nvGraphicFramePr>
        <p:xfrm>
          <a:off x="2660722" y="2971800"/>
          <a:ext cx="3663878" cy="878992"/>
        </p:xfrm>
        <a:graphic>
          <a:graphicData uri="http://schemas.openxmlformats.org/presentationml/2006/ole">
            <mc:AlternateContent xmlns:mc="http://schemas.openxmlformats.org/markup-compatibility/2006">
              <mc:Choice xmlns:v="urn:schemas-microsoft-com:vml" Requires="v">
                <p:oleObj spid="_x0000_s18591" name="Equation" r:id="rId3" imgW="1523880" imgH="406080" progId="Equation.3">
                  <p:embed/>
                </p:oleObj>
              </mc:Choice>
              <mc:Fallback>
                <p:oleObj name="Equation" r:id="rId3" imgW="1523880" imgH="406080" progId="Equation.3">
                  <p:embed/>
                  <p:pic>
                    <p:nvPicPr>
                      <p:cNvPr id="0" name="Picture 21"/>
                      <p:cNvPicPr>
                        <a:picLocks noChangeAspect="1" noChangeArrowheads="1"/>
                      </p:cNvPicPr>
                      <p:nvPr/>
                    </p:nvPicPr>
                    <p:blipFill>
                      <a:blip r:embed="rId4"/>
                      <a:srcRect/>
                      <a:stretch>
                        <a:fillRect/>
                      </a:stretch>
                    </p:blipFill>
                    <p:spPr bwMode="auto">
                      <a:xfrm>
                        <a:off x="2660722" y="2971800"/>
                        <a:ext cx="3663878" cy="87899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5864" y="92242"/>
            <a:ext cx="8759536" cy="1066800"/>
          </a:xfrm>
        </p:spPr>
        <p:txBody>
          <a:bodyPr/>
          <a:lstStyle/>
          <a:p>
            <a:r>
              <a:rPr lang="en-US" altLang="en-US" dirty="0"/>
              <a:t>DDM Implications</a:t>
            </a:r>
            <a:endParaRPr lang="en-US" dirty="0"/>
          </a:p>
        </p:txBody>
      </p:sp>
      <p:sp>
        <p:nvSpPr>
          <p:cNvPr id="8" name="Content Placeholder 7"/>
          <p:cNvSpPr>
            <a:spLocks noGrp="1"/>
          </p:cNvSpPr>
          <p:nvPr>
            <p:ph sz="quarter" idx="10"/>
          </p:nvPr>
        </p:nvSpPr>
        <p:spPr>
          <a:xfrm>
            <a:off x="304800" y="1355558"/>
            <a:ext cx="8382000" cy="4191000"/>
          </a:xfrm>
        </p:spPr>
        <p:txBody>
          <a:bodyPr/>
          <a:lstStyle/>
          <a:p>
            <a:pPr marL="465138" indent="-465138">
              <a:spcBef>
                <a:spcPts val="600"/>
              </a:spcBef>
            </a:pPr>
            <a:r>
              <a:rPr lang="en-US" altLang="en-US" dirty="0"/>
              <a:t>The constant-growth rate DDM implies that a stock’s value will be greater:</a:t>
            </a:r>
          </a:p>
          <a:p>
            <a:pPr marL="914400" lvl="1" indent="-457200">
              <a:spcBef>
                <a:spcPts val="600"/>
              </a:spcBef>
              <a:buFont typeface="+mj-lt"/>
              <a:buAutoNum type="arabicPeriod"/>
            </a:pPr>
            <a:r>
              <a:rPr lang="en-US" altLang="en-US" dirty="0"/>
              <a:t>The larger its expected dividend per share</a:t>
            </a:r>
          </a:p>
          <a:p>
            <a:pPr marL="914400" lvl="1" indent="-457200">
              <a:spcBef>
                <a:spcPts val="600"/>
              </a:spcBef>
              <a:buFont typeface="+mj-lt"/>
              <a:buAutoNum type="arabicPeriod"/>
            </a:pPr>
            <a:r>
              <a:rPr lang="en-US" altLang="en-US" dirty="0"/>
              <a:t>The lower the market capitalization rate, </a:t>
            </a:r>
            <a:r>
              <a:rPr lang="en-US" altLang="en-US" i="1" dirty="0"/>
              <a:t>k</a:t>
            </a:r>
          </a:p>
          <a:p>
            <a:pPr marL="914400" lvl="1" indent="-457200">
              <a:spcBef>
                <a:spcPts val="600"/>
              </a:spcBef>
              <a:buFont typeface="+mj-lt"/>
              <a:buAutoNum type="arabicPeriod"/>
            </a:pPr>
            <a:r>
              <a:rPr lang="en-US" altLang="en-US" dirty="0"/>
              <a:t>The higher the expected growth rate of dividends</a:t>
            </a:r>
          </a:p>
          <a:p>
            <a:pPr marL="465138" indent="-465138">
              <a:spcBef>
                <a:spcPts val="600"/>
              </a:spcBef>
            </a:pPr>
            <a:r>
              <a:rPr lang="en-US" altLang="en-US" dirty="0"/>
              <a:t>The stock price is expected to grow at the same rate as dividends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5864" y="184484"/>
            <a:ext cx="8759536" cy="944628"/>
          </a:xfrm>
        </p:spPr>
        <p:txBody>
          <a:bodyPr/>
          <a:lstStyle/>
          <a:p>
            <a:r>
              <a:rPr lang="en-US" altLang="en-US" dirty="0"/>
              <a:t>Estimating Dividend Growth Rates</a:t>
            </a:r>
            <a:endParaRPr lang="en-US" dirty="0"/>
          </a:p>
        </p:txBody>
      </p:sp>
      <p:graphicFrame>
        <p:nvGraphicFramePr>
          <p:cNvPr id="11" name="Object 10"/>
          <p:cNvGraphicFramePr>
            <a:graphicFrameLocks noChangeAspect="1"/>
          </p:cNvGraphicFramePr>
          <p:nvPr>
            <p:extLst>
              <p:ext uri="{D42A27DB-BD31-4B8C-83A1-F6EECF244321}">
                <p14:modId xmlns:p14="http://schemas.microsoft.com/office/powerpoint/2010/main" val="809937445"/>
              </p:ext>
            </p:extLst>
          </p:nvPr>
        </p:nvGraphicFramePr>
        <p:xfrm>
          <a:off x="3388747" y="1371600"/>
          <a:ext cx="2242945" cy="514362"/>
        </p:xfrm>
        <a:graphic>
          <a:graphicData uri="http://schemas.openxmlformats.org/presentationml/2006/ole">
            <mc:AlternateContent xmlns:mc="http://schemas.openxmlformats.org/markup-compatibility/2006">
              <mc:Choice xmlns:v="urn:schemas-microsoft-com:vml" Requires="v">
                <p:oleObj spid="_x0000_s20639" name="Equation" r:id="rId3" imgW="939600" imgH="215640" progId="Equation.3">
                  <p:embed/>
                </p:oleObj>
              </mc:Choice>
              <mc:Fallback>
                <p:oleObj name="Equation" r:id="rId3" imgW="939600" imgH="215640" progId="Equation.3">
                  <p:embed/>
                  <p:pic>
                    <p:nvPicPr>
                      <p:cNvPr id="0" name="Picture 21"/>
                      <p:cNvPicPr>
                        <a:picLocks noChangeAspect="1" noChangeArrowheads="1"/>
                      </p:cNvPicPr>
                      <p:nvPr/>
                    </p:nvPicPr>
                    <p:blipFill>
                      <a:blip r:embed="rId4"/>
                      <a:srcRect/>
                      <a:stretch>
                        <a:fillRect/>
                      </a:stretch>
                    </p:blipFill>
                    <p:spPr bwMode="auto">
                      <a:xfrm>
                        <a:off x="3388747" y="1371600"/>
                        <a:ext cx="2242945" cy="5143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Content Placeholder 7"/>
          <p:cNvSpPr>
            <a:spLocks noGrp="1"/>
          </p:cNvSpPr>
          <p:nvPr>
            <p:ph sz="quarter" idx="10"/>
          </p:nvPr>
        </p:nvSpPr>
        <p:spPr>
          <a:xfrm>
            <a:off x="288758" y="2209800"/>
            <a:ext cx="8458200" cy="2057400"/>
          </a:xfrm>
        </p:spPr>
        <p:txBody>
          <a:bodyPr/>
          <a:lstStyle/>
          <a:p>
            <a:pPr marL="465138" indent="-465138"/>
            <a:r>
              <a:rPr lang="en-US" altLang="en-US" sz="2800" i="1" dirty="0">
                <a:latin typeface="Calibri (body)"/>
              </a:rPr>
              <a:t>g</a:t>
            </a:r>
            <a:r>
              <a:rPr lang="en-US" altLang="en-US" sz="2800" dirty="0">
                <a:latin typeface="Calibri (body)"/>
              </a:rPr>
              <a:t> = growth rate in dividends</a:t>
            </a:r>
          </a:p>
          <a:p>
            <a:pPr marL="465138" indent="-465138"/>
            <a:r>
              <a:rPr lang="en-US" altLang="en-US" sz="2800" i="1" dirty="0">
                <a:latin typeface="Calibri (body)"/>
              </a:rPr>
              <a:t>ROE</a:t>
            </a:r>
            <a:r>
              <a:rPr lang="en-US" altLang="en-US" sz="2800" dirty="0">
                <a:latin typeface="Calibri (body)"/>
              </a:rPr>
              <a:t> = Return on Equity </a:t>
            </a:r>
          </a:p>
          <a:p>
            <a:pPr marL="465138" indent="-465138"/>
            <a:r>
              <a:rPr lang="en-US" altLang="en-US" sz="2800" i="1" dirty="0">
                <a:latin typeface="Calibri (body)"/>
              </a:rPr>
              <a:t>b</a:t>
            </a:r>
            <a:r>
              <a:rPr lang="en-US" altLang="en-US" sz="2800" dirty="0">
                <a:latin typeface="Calibri (body)"/>
              </a:rPr>
              <a:t> = plowback or retention rate (1 - dividend payout rate)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5864" y="92242"/>
            <a:ext cx="8759536" cy="1143000"/>
          </a:xfrm>
        </p:spPr>
        <p:txBody>
          <a:bodyPr>
            <a:noAutofit/>
          </a:bodyPr>
          <a:lstStyle/>
          <a:p>
            <a:r>
              <a:rPr lang="en-US" altLang="en-US" dirty="0"/>
              <a:t>Dividend Growth for Two Earnings Reinvestment Policies</a:t>
            </a:r>
            <a:endParaRPr lang="en-US" dirty="0"/>
          </a:p>
        </p:txBody>
      </p:sp>
      <p:pic>
        <p:nvPicPr>
          <p:cNvPr id="21506" name="Picture 2" descr="Dividends per share ($) is on the vertical axis, and year is on the horizontal. High reinvestment slopes from (0, 2) to (30, 10). Low reinvestment slopes from (0, 3.8) to (30, 5). "/>
          <p:cNvPicPr>
            <a:picLocks noChangeAspect="1" noChangeArrowheads="1"/>
          </p:cNvPicPr>
          <p:nvPr/>
        </p:nvPicPr>
        <p:blipFill>
          <a:blip r:embed="rId2" cstate="print"/>
          <a:srcRect/>
          <a:stretch>
            <a:fillRect/>
          </a:stretch>
        </p:blipFill>
        <p:spPr bwMode="auto">
          <a:xfrm>
            <a:off x="1937084" y="1469858"/>
            <a:ext cx="5229225" cy="3238500"/>
          </a:xfrm>
          <a:prstGeom prst="rect">
            <a:avLst/>
          </a:prstGeom>
          <a:noFill/>
          <a:ln w="9525">
            <a:noFill/>
            <a:miter lim="800000"/>
            <a:headEnd/>
            <a:tailEnd/>
          </a:ln>
        </p:spPr>
      </p:pic>
      <p:sp>
        <p:nvSpPr>
          <p:cNvPr id="4" name="Content Placeholder 3"/>
          <p:cNvSpPr>
            <a:spLocks noGrp="1"/>
          </p:cNvSpPr>
          <p:nvPr>
            <p:ph sz="quarter" idx="12"/>
          </p:nvPr>
        </p:nvSpPr>
        <p:spPr>
          <a:xfrm>
            <a:off x="457200" y="4800600"/>
            <a:ext cx="8229600" cy="838200"/>
          </a:xfrm>
        </p:spPr>
        <p:txBody>
          <a:bodyPr/>
          <a:lstStyle/>
          <a:p>
            <a:pPr marL="0" indent="0">
              <a:buNone/>
            </a:pPr>
            <a:r>
              <a:rPr lang="en-US" sz="2400" b="1" dirty="0"/>
              <a:t>Figure 18.1 </a:t>
            </a:r>
            <a:r>
              <a:rPr lang="en-US" sz="2400" dirty="0"/>
              <a:t>Dividend growth for two earnings reinvestment policies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5864" y="108284"/>
            <a:ext cx="8759536" cy="1143000"/>
          </a:xfrm>
        </p:spPr>
        <p:txBody>
          <a:bodyPr>
            <a:noAutofit/>
          </a:bodyPr>
          <a:lstStyle/>
          <a:p>
            <a:r>
              <a:rPr lang="en-US" altLang="en-US" dirty="0"/>
              <a:t>Present Value of Growth Opportunities (1 of 2)</a:t>
            </a:r>
            <a:endParaRPr lang="en-US" dirty="0"/>
          </a:p>
        </p:txBody>
      </p:sp>
      <p:sp>
        <p:nvSpPr>
          <p:cNvPr id="7" name="Content Placeholder 6"/>
          <p:cNvSpPr>
            <a:spLocks noGrp="1"/>
          </p:cNvSpPr>
          <p:nvPr>
            <p:ph sz="quarter" idx="10"/>
          </p:nvPr>
        </p:nvSpPr>
        <p:spPr>
          <a:xfrm>
            <a:off x="304800" y="1355558"/>
            <a:ext cx="8382000" cy="3962400"/>
          </a:xfrm>
        </p:spPr>
        <p:txBody>
          <a:bodyPr/>
          <a:lstStyle/>
          <a:p>
            <a:pPr marL="465138" indent="-465138">
              <a:spcBef>
                <a:spcPts val="600"/>
              </a:spcBef>
            </a:pPr>
            <a:r>
              <a:rPr lang="en-US" altLang="en-US" dirty="0"/>
              <a:t>The value of the firm equals:</a:t>
            </a:r>
          </a:p>
          <a:p>
            <a:pPr marL="914400" lvl="1" indent="-457200">
              <a:spcBef>
                <a:spcPts val="600"/>
              </a:spcBef>
            </a:pPr>
            <a:r>
              <a:rPr lang="en-US" altLang="en-US" dirty="0"/>
              <a:t>The value of the assets already in place</a:t>
            </a:r>
          </a:p>
          <a:p>
            <a:pPr marL="1379538" lvl="2" indent="-465138">
              <a:spcBef>
                <a:spcPts val="600"/>
              </a:spcBef>
              <a:tabLst>
                <a:tab pos="1320800" algn="l"/>
              </a:tabLst>
            </a:pPr>
            <a:r>
              <a:rPr lang="en-US" altLang="en-US" dirty="0"/>
              <a:t>No-growth value of the firm</a:t>
            </a:r>
          </a:p>
          <a:p>
            <a:pPr marL="914400" lvl="1" indent="-457200">
              <a:spcBef>
                <a:spcPts val="600"/>
              </a:spcBef>
            </a:pPr>
            <a:r>
              <a:rPr lang="en-US" altLang="en-US" dirty="0"/>
              <a:t>Plus the NPV of its future investments</a:t>
            </a:r>
          </a:p>
          <a:p>
            <a:pPr marL="1379538" lvl="2" indent="-465138">
              <a:spcBef>
                <a:spcPts val="600"/>
              </a:spcBef>
            </a:pPr>
            <a:r>
              <a:rPr lang="en-US" altLang="en-US" dirty="0"/>
              <a:t>Present value of growth opportunities or PVGO</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5864" y="152400"/>
            <a:ext cx="8759536" cy="944628"/>
          </a:xfrm>
        </p:spPr>
        <p:txBody>
          <a:bodyPr/>
          <a:lstStyle/>
          <a:p>
            <a:r>
              <a:rPr lang="en-US" altLang="en-US" dirty="0"/>
              <a:t>Valuation: Fundamental Analysis</a:t>
            </a:r>
            <a:endParaRPr lang="en-US" dirty="0"/>
          </a:p>
        </p:txBody>
      </p:sp>
      <p:sp>
        <p:nvSpPr>
          <p:cNvPr id="7" name="Content Placeholder 6"/>
          <p:cNvSpPr>
            <a:spLocks noGrp="1"/>
          </p:cNvSpPr>
          <p:nvPr>
            <p:ph sz="quarter" idx="10"/>
          </p:nvPr>
        </p:nvSpPr>
        <p:spPr>
          <a:xfrm>
            <a:off x="304800" y="1355558"/>
            <a:ext cx="8458200" cy="4038600"/>
          </a:xfrm>
        </p:spPr>
        <p:txBody>
          <a:bodyPr/>
          <a:lstStyle/>
          <a:p>
            <a:pPr marL="465138" indent="-465138"/>
            <a:r>
              <a:rPr lang="en-US" altLang="en-US" dirty="0"/>
              <a:t>Fundamental analysis models base value on current and future profitability</a:t>
            </a:r>
          </a:p>
          <a:p>
            <a:pPr marL="465138" indent="-465138"/>
            <a:r>
              <a:rPr lang="en-US" altLang="en-US" dirty="0"/>
              <a:t>It identifies mispriced stocks relative to some measure of “true” value derived from financial data</a:t>
            </a:r>
          </a:p>
        </p:txBody>
      </p:sp>
    </p:spTree>
    <p:extLst>
      <p:ext uri="{BB962C8B-B14F-4D97-AF65-F5344CB8AC3E}">
        <p14:creationId xmlns:p14="http://schemas.microsoft.com/office/powerpoint/2010/main" val="32219305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5864" y="108284"/>
            <a:ext cx="8759536" cy="1143000"/>
          </a:xfrm>
        </p:spPr>
        <p:txBody>
          <a:bodyPr>
            <a:noAutofit/>
          </a:bodyPr>
          <a:lstStyle/>
          <a:p>
            <a:r>
              <a:rPr lang="en-US" altLang="en-US" dirty="0"/>
              <a:t>Present Value of Growth Opportunities (2 of 2)</a:t>
            </a:r>
            <a:endParaRPr lang="en-US" dirty="0"/>
          </a:p>
        </p:txBody>
      </p:sp>
      <p:sp>
        <p:nvSpPr>
          <p:cNvPr id="2" name="Content Placeholder 1"/>
          <p:cNvSpPr>
            <a:spLocks noGrp="1"/>
          </p:cNvSpPr>
          <p:nvPr>
            <p:ph sz="quarter" idx="10"/>
          </p:nvPr>
        </p:nvSpPr>
        <p:spPr>
          <a:xfrm>
            <a:off x="288758" y="1488405"/>
            <a:ext cx="8398042" cy="645195"/>
          </a:xfrm>
        </p:spPr>
        <p:txBody>
          <a:bodyPr/>
          <a:lstStyle/>
          <a:p>
            <a:pPr marL="465138" indent="-465138"/>
            <a:r>
              <a:rPr lang="en-US" altLang="en-US" dirty="0"/>
              <a:t>Price = No-growth value per share + PVGO</a:t>
            </a:r>
          </a:p>
        </p:txBody>
      </p:sp>
      <p:graphicFrame>
        <p:nvGraphicFramePr>
          <p:cNvPr id="9" name="Object 8"/>
          <p:cNvGraphicFramePr>
            <a:graphicFrameLocks noChangeAspect="1"/>
          </p:cNvGraphicFramePr>
          <p:nvPr>
            <p:extLst>
              <p:ext uri="{D42A27DB-BD31-4B8C-83A1-F6EECF244321}">
                <p14:modId xmlns:p14="http://schemas.microsoft.com/office/powerpoint/2010/main" val="3016357878"/>
              </p:ext>
            </p:extLst>
          </p:nvPr>
        </p:nvGraphicFramePr>
        <p:xfrm>
          <a:off x="2667000" y="2286000"/>
          <a:ext cx="3564568" cy="908575"/>
        </p:xfrm>
        <a:graphic>
          <a:graphicData uri="http://schemas.openxmlformats.org/presentationml/2006/ole">
            <mc:AlternateContent xmlns:mc="http://schemas.openxmlformats.org/markup-compatibility/2006">
              <mc:Choice xmlns:v="urn:schemas-microsoft-com:vml" Requires="v">
                <p:oleObj spid="_x0000_s22687" name="Equation" r:id="rId3" imgW="1218960" imgH="406080" progId="Equation.3">
                  <p:embed/>
                </p:oleObj>
              </mc:Choice>
              <mc:Fallback>
                <p:oleObj name="Equation" r:id="rId3" imgW="1218960" imgH="406080" progId="Equation.3">
                  <p:embed/>
                  <p:pic>
                    <p:nvPicPr>
                      <p:cNvPr id="0" name="Picture 21"/>
                      <p:cNvPicPr>
                        <a:picLocks noChangeAspect="1" noChangeArrowheads="1"/>
                      </p:cNvPicPr>
                      <p:nvPr/>
                    </p:nvPicPr>
                    <p:blipFill>
                      <a:blip r:embed="rId4"/>
                      <a:srcRect/>
                      <a:stretch>
                        <a:fillRect/>
                      </a:stretch>
                    </p:blipFill>
                    <p:spPr bwMode="auto">
                      <a:xfrm>
                        <a:off x="2667000" y="2286000"/>
                        <a:ext cx="3564568" cy="908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1906" y="76200"/>
            <a:ext cx="8759536" cy="1143000"/>
          </a:xfrm>
        </p:spPr>
        <p:txBody>
          <a:bodyPr>
            <a:noAutofit/>
          </a:bodyPr>
          <a:lstStyle/>
          <a:p>
            <a:r>
              <a:rPr lang="en-US" altLang="en-US" dirty="0"/>
              <a:t>Growth Opportunities</a:t>
            </a:r>
            <a:br>
              <a:rPr lang="en-US" altLang="en-US" dirty="0"/>
            </a:br>
            <a:r>
              <a:rPr lang="en-US" altLang="en-US" dirty="0"/>
              <a:t>(1 of 2)</a:t>
            </a:r>
          </a:p>
        </p:txBody>
      </p:sp>
      <p:sp>
        <p:nvSpPr>
          <p:cNvPr id="7" name="Content Placeholder 6"/>
          <p:cNvSpPr>
            <a:spLocks noGrp="1"/>
          </p:cNvSpPr>
          <p:nvPr>
            <p:ph sz="quarter" idx="10"/>
          </p:nvPr>
        </p:nvSpPr>
        <p:spPr>
          <a:xfrm>
            <a:off x="304800" y="1379220"/>
            <a:ext cx="8458200" cy="2895600"/>
          </a:xfrm>
        </p:spPr>
        <p:txBody>
          <a:bodyPr/>
          <a:lstStyle/>
          <a:p>
            <a:pPr marL="465138" indent="-465138"/>
            <a:r>
              <a:rPr lang="en-US" altLang="en-US" dirty="0"/>
              <a:t>Firm reinvests 60% of its earnings</a:t>
            </a:r>
          </a:p>
          <a:p>
            <a:pPr marL="465138" indent="-465138"/>
            <a:r>
              <a:rPr lang="en-US" altLang="en-US" dirty="0"/>
              <a:t>Projects generate ROE of 10%</a:t>
            </a:r>
          </a:p>
          <a:p>
            <a:pPr marL="465138" indent="-465138"/>
            <a:r>
              <a:rPr lang="en-US" altLang="en-US" dirty="0"/>
              <a:t>Capitalization rate is 15%</a:t>
            </a:r>
          </a:p>
          <a:p>
            <a:pPr marL="465138" indent="-465138"/>
            <a:r>
              <a:rPr lang="en-US" altLang="en-US" dirty="0"/>
              <a:t>Expected year-end dividend is $2/share</a:t>
            </a:r>
          </a:p>
          <a:p>
            <a:pPr marL="465138" indent="-465138"/>
            <a:r>
              <a:rPr lang="en-US" altLang="en-US" dirty="0"/>
              <a:t>Earnings of $5/share</a:t>
            </a:r>
          </a:p>
          <a:p>
            <a:pPr marL="465138" indent="-465138"/>
            <a:r>
              <a:rPr lang="en-US" altLang="en-US" dirty="0"/>
              <a:t>g = ROE × b = 10% × .6 = 6%</a:t>
            </a:r>
          </a:p>
        </p:txBody>
      </p:sp>
      <p:graphicFrame>
        <p:nvGraphicFramePr>
          <p:cNvPr id="10" name="Object 9"/>
          <p:cNvGraphicFramePr>
            <a:graphicFrameLocks noChangeAspect="1"/>
          </p:cNvGraphicFramePr>
          <p:nvPr>
            <p:extLst>
              <p:ext uri="{D42A27DB-BD31-4B8C-83A1-F6EECF244321}">
                <p14:modId xmlns:p14="http://schemas.microsoft.com/office/powerpoint/2010/main" val="4100051075"/>
              </p:ext>
            </p:extLst>
          </p:nvPr>
        </p:nvGraphicFramePr>
        <p:xfrm>
          <a:off x="2301287" y="4508472"/>
          <a:ext cx="4540671" cy="928077"/>
        </p:xfrm>
        <a:graphic>
          <a:graphicData uri="http://schemas.openxmlformats.org/presentationml/2006/ole">
            <mc:AlternateContent xmlns:mc="http://schemas.openxmlformats.org/markup-compatibility/2006">
              <mc:Choice xmlns:v="urn:schemas-microsoft-com:vml" Requires="v">
                <p:oleObj spid="_x0000_s23711" name="Equation" r:id="rId3" imgW="1803240" imgH="406080" progId="Equation.3">
                  <p:embed/>
                </p:oleObj>
              </mc:Choice>
              <mc:Fallback>
                <p:oleObj name="Equation" r:id="rId3" imgW="1803240" imgH="406080" progId="Equation.3">
                  <p:embed/>
                  <p:pic>
                    <p:nvPicPr>
                      <p:cNvPr id="0" name="Picture 21"/>
                      <p:cNvPicPr>
                        <a:picLocks noChangeAspect="1" noChangeArrowheads="1"/>
                      </p:cNvPicPr>
                      <p:nvPr/>
                    </p:nvPicPr>
                    <p:blipFill>
                      <a:blip r:embed="rId4"/>
                      <a:srcRect/>
                      <a:stretch>
                        <a:fillRect/>
                      </a:stretch>
                    </p:blipFill>
                    <p:spPr bwMode="auto">
                      <a:xfrm>
                        <a:off x="2301287" y="4508472"/>
                        <a:ext cx="4540671" cy="92807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67896" y="76200"/>
            <a:ext cx="8759536" cy="1143000"/>
          </a:xfrm>
        </p:spPr>
        <p:txBody>
          <a:bodyPr>
            <a:noAutofit/>
          </a:bodyPr>
          <a:lstStyle/>
          <a:p>
            <a:r>
              <a:rPr lang="en-US" altLang="en-US" dirty="0"/>
              <a:t>Growth Opportunities</a:t>
            </a:r>
            <a:br>
              <a:rPr lang="en-US" altLang="en-US" dirty="0"/>
            </a:br>
            <a:r>
              <a:rPr lang="en-US" altLang="en-US" dirty="0"/>
              <a:t>(2 of 2)</a:t>
            </a:r>
            <a:endParaRPr lang="en-US" dirty="0"/>
          </a:p>
        </p:txBody>
      </p:sp>
      <p:graphicFrame>
        <p:nvGraphicFramePr>
          <p:cNvPr id="11" name="Object 10"/>
          <p:cNvGraphicFramePr>
            <a:graphicFrameLocks noChangeAspect="1"/>
          </p:cNvGraphicFramePr>
          <p:nvPr>
            <p:extLst>
              <p:ext uri="{D42A27DB-BD31-4B8C-83A1-F6EECF244321}">
                <p14:modId xmlns:p14="http://schemas.microsoft.com/office/powerpoint/2010/main" val="1428671523"/>
              </p:ext>
            </p:extLst>
          </p:nvPr>
        </p:nvGraphicFramePr>
        <p:xfrm>
          <a:off x="2667000" y="1524000"/>
          <a:ext cx="3617392" cy="821942"/>
        </p:xfrm>
        <a:graphic>
          <a:graphicData uri="http://schemas.openxmlformats.org/presentationml/2006/ole">
            <mc:AlternateContent xmlns:mc="http://schemas.openxmlformats.org/markup-compatibility/2006">
              <mc:Choice xmlns:v="urn:schemas-microsoft-com:vml" Requires="v">
                <p:oleObj spid="_x0000_s25916" name="Equation" r:id="rId3" imgW="1790640" imgH="406080" progId="Equation.3">
                  <p:embed/>
                </p:oleObj>
              </mc:Choice>
              <mc:Fallback>
                <p:oleObj name="Equation" r:id="rId3" imgW="1790640" imgH="406080" progId="Equation.3">
                  <p:embed/>
                  <p:pic>
                    <p:nvPicPr>
                      <p:cNvPr id="0" name="Picture 40"/>
                      <p:cNvPicPr>
                        <a:picLocks noChangeAspect="1" noChangeArrowheads="1"/>
                      </p:cNvPicPr>
                      <p:nvPr/>
                    </p:nvPicPr>
                    <p:blipFill>
                      <a:blip r:embed="rId4"/>
                      <a:srcRect/>
                      <a:stretch>
                        <a:fillRect/>
                      </a:stretch>
                    </p:blipFill>
                    <p:spPr bwMode="auto">
                      <a:xfrm>
                        <a:off x="2667000" y="1524000"/>
                        <a:ext cx="3617392" cy="82194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Content Placeholder 8"/>
          <p:cNvSpPr>
            <a:spLocks noGrp="1"/>
          </p:cNvSpPr>
          <p:nvPr>
            <p:ph sz="quarter" idx="11"/>
          </p:nvPr>
        </p:nvSpPr>
        <p:spPr>
          <a:xfrm>
            <a:off x="304800" y="2590800"/>
            <a:ext cx="8382000" cy="990600"/>
          </a:xfrm>
        </p:spPr>
        <p:txBody>
          <a:bodyPr/>
          <a:lstStyle/>
          <a:p>
            <a:pPr marL="465138" indent="-465138"/>
            <a:r>
              <a:rPr lang="en-US" altLang="en-US" dirty="0"/>
              <a:t>PVGO = Price per share - no-growth value per share</a:t>
            </a:r>
          </a:p>
        </p:txBody>
      </p:sp>
      <p:graphicFrame>
        <p:nvGraphicFramePr>
          <p:cNvPr id="12" name="Object 11"/>
          <p:cNvGraphicFramePr>
            <a:graphicFrameLocks noChangeAspect="1"/>
          </p:cNvGraphicFramePr>
          <p:nvPr>
            <p:extLst>
              <p:ext uri="{D42A27DB-BD31-4B8C-83A1-F6EECF244321}">
                <p14:modId xmlns:p14="http://schemas.microsoft.com/office/powerpoint/2010/main" val="363373689"/>
              </p:ext>
            </p:extLst>
          </p:nvPr>
        </p:nvGraphicFramePr>
        <p:xfrm>
          <a:off x="2007815" y="3733800"/>
          <a:ext cx="5104289" cy="693262"/>
        </p:xfrm>
        <a:graphic>
          <a:graphicData uri="http://schemas.openxmlformats.org/presentationml/2006/ole">
            <mc:AlternateContent xmlns:mc="http://schemas.openxmlformats.org/markup-compatibility/2006">
              <mc:Choice xmlns:v="urn:schemas-microsoft-com:vml" Requires="v">
                <p:oleObj spid="_x0000_s25917" name="Equation" r:id="rId5" imgW="2831760" imgH="419040" progId="Equation.3">
                  <p:embed/>
                </p:oleObj>
              </mc:Choice>
              <mc:Fallback>
                <p:oleObj name="Equation" r:id="rId5" imgW="2831760" imgH="419040" progId="Equation.3">
                  <p:embed/>
                  <p:pic>
                    <p:nvPicPr>
                      <p:cNvPr id="0" name="Picture 41"/>
                      <p:cNvPicPr>
                        <a:picLocks noChangeAspect="1" noChangeArrowheads="1"/>
                      </p:cNvPicPr>
                      <p:nvPr/>
                    </p:nvPicPr>
                    <p:blipFill>
                      <a:blip r:embed="rId6"/>
                      <a:srcRect/>
                      <a:stretch>
                        <a:fillRect/>
                      </a:stretch>
                    </p:blipFill>
                    <p:spPr bwMode="auto">
                      <a:xfrm>
                        <a:off x="2007815" y="3733800"/>
                        <a:ext cx="5104289" cy="6932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5864" y="92242"/>
            <a:ext cx="8759536" cy="1143000"/>
          </a:xfrm>
        </p:spPr>
        <p:txBody>
          <a:bodyPr>
            <a:noAutofit/>
          </a:bodyPr>
          <a:lstStyle/>
          <a:p>
            <a:r>
              <a:rPr lang="en-US" altLang="en-US" dirty="0"/>
              <a:t>Life Cycles and Multistage Growth Models (1 of 3)</a:t>
            </a:r>
            <a:endParaRPr lang="en-US" dirty="0"/>
          </a:p>
        </p:txBody>
      </p:sp>
      <p:sp>
        <p:nvSpPr>
          <p:cNvPr id="10" name="Content Placeholder 9"/>
          <p:cNvSpPr>
            <a:spLocks noGrp="1"/>
          </p:cNvSpPr>
          <p:nvPr>
            <p:ph sz="quarter" idx="10"/>
          </p:nvPr>
        </p:nvSpPr>
        <p:spPr>
          <a:xfrm>
            <a:off x="152400" y="1447800"/>
            <a:ext cx="8104909" cy="533400"/>
          </a:xfrm>
        </p:spPr>
        <p:txBody>
          <a:bodyPr/>
          <a:lstStyle/>
          <a:p>
            <a:pPr>
              <a:buNone/>
            </a:pPr>
            <a:r>
              <a:rPr lang="en-US" altLang="en-US" dirty="0"/>
              <a:t>Firms typically pass through life cycles</a:t>
            </a:r>
          </a:p>
        </p:txBody>
      </p:sp>
      <p:graphicFrame>
        <p:nvGraphicFramePr>
          <p:cNvPr id="15" name="Table 14"/>
          <p:cNvGraphicFramePr>
            <a:graphicFrameLocks noGrp="1"/>
          </p:cNvGraphicFramePr>
          <p:nvPr>
            <p:extLst>
              <p:ext uri="{D42A27DB-BD31-4B8C-83A1-F6EECF244321}">
                <p14:modId xmlns:p14="http://schemas.microsoft.com/office/powerpoint/2010/main" val="4222439589"/>
              </p:ext>
            </p:extLst>
          </p:nvPr>
        </p:nvGraphicFramePr>
        <p:xfrm>
          <a:off x="288758" y="2133600"/>
          <a:ext cx="8610600" cy="2947162"/>
        </p:xfrm>
        <a:graphic>
          <a:graphicData uri="http://schemas.openxmlformats.org/drawingml/2006/table">
            <a:tbl>
              <a:tblPr firstRow="1" bandRow="1">
                <a:tableStyleId>{5940675A-B579-460E-94D1-54222C63F5DA}</a:tableStyleId>
              </a:tblPr>
              <a:tblGrid>
                <a:gridCol w="4114800">
                  <a:extLst>
                    <a:ext uri="{9D8B030D-6E8A-4147-A177-3AD203B41FA5}">
                      <a16:colId xmlns:a16="http://schemas.microsoft.com/office/drawing/2014/main" val="20000"/>
                    </a:ext>
                  </a:extLst>
                </a:gridCol>
                <a:gridCol w="4495800">
                  <a:extLst>
                    <a:ext uri="{9D8B030D-6E8A-4147-A177-3AD203B41FA5}">
                      <a16:colId xmlns:a16="http://schemas.microsoft.com/office/drawing/2014/main" val="20001"/>
                    </a:ext>
                  </a:extLst>
                </a:gridCol>
              </a:tblGrid>
              <a:tr h="32337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kern="1200" dirty="0">
                          <a:solidFill>
                            <a:schemeClr val="tx1"/>
                          </a:solidFill>
                          <a:latin typeface="Verdana" pitchFamily="34" charset="0"/>
                          <a:ea typeface="Verdana" pitchFamily="34" charset="0"/>
                          <a:cs typeface="Verdana" pitchFamily="34" charset="0"/>
                        </a:rPr>
                        <a:t>Early Years</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kern="1200" dirty="0">
                          <a:solidFill>
                            <a:schemeClr val="tx1"/>
                          </a:solidFill>
                          <a:latin typeface="Verdana" pitchFamily="34" charset="0"/>
                          <a:ea typeface="Verdana" pitchFamily="34" charset="0"/>
                          <a:cs typeface="Verdana" pitchFamily="34" charset="0"/>
                        </a:rPr>
                        <a:t>Later Years</a:t>
                      </a:r>
                    </a:p>
                  </a:txBody>
                  <a:tcPr anchor="ctr"/>
                </a:tc>
                <a:extLst>
                  <a:ext uri="{0D108BD9-81ED-4DB2-BD59-A6C34878D82A}">
                    <a16:rowId xmlns:a16="http://schemas.microsoft.com/office/drawing/2014/main" val="10000"/>
                  </a:ext>
                </a:extLst>
              </a:tr>
              <a:tr h="548640">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b="0" kern="1200" dirty="0">
                          <a:solidFill>
                            <a:schemeClr val="tx1"/>
                          </a:solidFill>
                          <a:latin typeface="Verdana" pitchFamily="34" charset="0"/>
                          <a:ea typeface="Verdana" pitchFamily="34" charset="0"/>
                          <a:cs typeface="Verdana" pitchFamily="34" charset="0"/>
                        </a:rPr>
                        <a:t>Ample opportunities for profitable reinvestment in the company</a:t>
                      </a:r>
                    </a:p>
                  </a:txBody>
                  <a:tcPr anchor="ctr"/>
                </a:tc>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b="0" kern="1200" dirty="0">
                          <a:solidFill>
                            <a:schemeClr val="tx1"/>
                          </a:solidFill>
                          <a:latin typeface="Verdana" pitchFamily="34" charset="0"/>
                          <a:ea typeface="Verdana" pitchFamily="34" charset="0"/>
                          <a:cs typeface="Verdana" pitchFamily="34" charset="0"/>
                        </a:rPr>
                        <a:t>Attractive opportunities for reinvestment may become harder to find.</a:t>
                      </a:r>
                    </a:p>
                  </a:txBody>
                  <a:tcPr anchor="ctr"/>
                </a:tc>
                <a:extLst>
                  <a:ext uri="{0D108BD9-81ED-4DB2-BD59-A6C34878D82A}">
                    <a16:rowId xmlns:a16="http://schemas.microsoft.com/office/drawing/2014/main" val="10001"/>
                  </a:ext>
                </a:extLst>
              </a:tr>
              <a:tr h="565902">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b="0" kern="1200" dirty="0">
                          <a:solidFill>
                            <a:schemeClr val="tx1"/>
                          </a:solidFill>
                          <a:latin typeface="Verdana" pitchFamily="34" charset="0"/>
                          <a:ea typeface="Verdana" pitchFamily="34" charset="0"/>
                          <a:cs typeface="Verdana" pitchFamily="34" charset="0"/>
                        </a:rPr>
                        <a:t>Competitors may have not entered the market.</a:t>
                      </a:r>
                    </a:p>
                  </a:txBody>
                  <a:tcPr anchor="ctr"/>
                </a:tc>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b="0" kern="1200" dirty="0">
                          <a:solidFill>
                            <a:schemeClr val="tx1"/>
                          </a:solidFill>
                          <a:latin typeface="Verdana" pitchFamily="34" charset="0"/>
                          <a:ea typeface="Verdana" pitchFamily="34" charset="0"/>
                          <a:cs typeface="Verdana" pitchFamily="34" charset="0"/>
                        </a:rPr>
                        <a:t>Competitors enter the market</a:t>
                      </a:r>
                    </a:p>
                  </a:txBody>
                  <a:tcPr anchor="ctr"/>
                </a:tc>
                <a:extLst>
                  <a:ext uri="{0D108BD9-81ED-4DB2-BD59-A6C34878D82A}">
                    <a16:rowId xmlns:a16="http://schemas.microsoft.com/office/drawing/2014/main" val="10002"/>
                  </a:ext>
                </a:extLst>
              </a:tr>
              <a:tr h="323372">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b="0" kern="1200" dirty="0">
                          <a:solidFill>
                            <a:schemeClr val="tx1"/>
                          </a:solidFill>
                          <a:latin typeface="Verdana" pitchFamily="34" charset="0"/>
                          <a:ea typeface="Verdana" pitchFamily="34" charset="0"/>
                          <a:cs typeface="Verdana" pitchFamily="34" charset="0"/>
                        </a:rPr>
                        <a:t>Payout ratios are low</a:t>
                      </a:r>
                    </a:p>
                  </a:txBody>
                  <a:tcPr anchor="ctr"/>
                </a:tc>
                <a:tc>
                  <a:txBody>
                    <a:bodyPr/>
                    <a:lstStyle/>
                    <a:p>
                      <a:pPr marL="285750" indent="-285750">
                        <a:buClrTx/>
                        <a:buFont typeface="Arial" panose="020B0604020202020204" pitchFamily="34" charset="0"/>
                        <a:buChar char="•"/>
                      </a:pPr>
                      <a:r>
                        <a:rPr lang="en-US" sz="1600" b="0" kern="1200" dirty="0">
                          <a:solidFill>
                            <a:schemeClr val="tx1"/>
                          </a:solidFill>
                          <a:latin typeface="Verdana" pitchFamily="34" charset="0"/>
                          <a:ea typeface="Verdana" pitchFamily="34" charset="0"/>
                          <a:cs typeface="Verdana" pitchFamily="34" charset="0"/>
                        </a:rPr>
                        <a:t>Payout ratios are high</a:t>
                      </a:r>
                    </a:p>
                  </a:txBody>
                  <a:tcPr anchor="ctr"/>
                </a:tc>
                <a:extLst>
                  <a:ext uri="{0D108BD9-81ED-4DB2-BD59-A6C34878D82A}">
                    <a16:rowId xmlns:a16="http://schemas.microsoft.com/office/drawing/2014/main" val="10003"/>
                  </a:ext>
                </a:extLst>
              </a:tr>
              <a:tr h="874522">
                <a:tc>
                  <a:txBody>
                    <a:bodyPr/>
                    <a:lstStyle/>
                    <a:p>
                      <a:pPr marL="285750" indent="-285750">
                        <a:buClrTx/>
                        <a:buFont typeface="Arial" panose="020B0604020202020204" pitchFamily="34" charset="0"/>
                        <a:buChar char="•"/>
                      </a:pPr>
                      <a:r>
                        <a:rPr lang="en-US" sz="1600" b="0" kern="1200" dirty="0">
                          <a:solidFill>
                            <a:schemeClr val="tx1"/>
                          </a:solidFill>
                          <a:latin typeface="Verdana" pitchFamily="34" charset="0"/>
                          <a:ea typeface="Verdana" pitchFamily="34" charset="0"/>
                          <a:cs typeface="Verdana" pitchFamily="34" charset="0"/>
                        </a:rPr>
                        <a:t>Growth is correspondingly</a:t>
                      </a:r>
                    </a:p>
                    <a:p>
                      <a:pPr marL="285750" indent="-285750">
                        <a:buClrTx/>
                        <a:buFont typeface="Arial" panose="020B0604020202020204" pitchFamily="34" charset="0"/>
                        <a:buChar char="•"/>
                      </a:pPr>
                      <a:r>
                        <a:rPr lang="en-US" sz="1600" b="0" kern="1200" dirty="0">
                          <a:solidFill>
                            <a:schemeClr val="tx1"/>
                          </a:solidFill>
                          <a:latin typeface="Verdana" pitchFamily="34" charset="0"/>
                          <a:ea typeface="Verdana" pitchFamily="34" charset="0"/>
                          <a:cs typeface="Verdana" pitchFamily="34" charset="0"/>
                        </a:rPr>
                        <a:t>rapid.</a:t>
                      </a:r>
                    </a:p>
                  </a:txBody>
                  <a:tcPr anchor="ctr"/>
                </a:tc>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b="0" kern="1200" dirty="0">
                          <a:solidFill>
                            <a:schemeClr val="tx1"/>
                          </a:solidFill>
                          <a:latin typeface="Verdana" pitchFamily="34" charset="0"/>
                          <a:ea typeface="Verdana" pitchFamily="34" charset="0"/>
                          <a:cs typeface="Verdana" pitchFamily="34" charset="0"/>
                        </a:rPr>
                        <a:t>Dividend growth slows because the company has fewer investment opportunities.</a:t>
                      </a:r>
                    </a:p>
                  </a:txBody>
                  <a:tcPr anchor="ctr"/>
                </a:tc>
                <a:extLst>
                  <a:ext uri="{0D108BD9-81ED-4DB2-BD59-A6C34878D82A}">
                    <a16:rowId xmlns:a16="http://schemas.microsoft.com/office/drawing/2014/main" val="10004"/>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5864" y="92242"/>
            <a:ext cx="8759536" cy="1143000"/>
          </a:xfrm>
        </p:spPr>
        <p:txBody>
          <a:bodyPr>
            <a:noAutofit/>
          </a:bodyPr>
          <a:lstStyle/>
          <a:p>
            <a:r>
              <a:rPr lang="en-US" altLang="en-US" dirty="0"/>
              <a:t>Life Cycles and Multistage Growth Models (2 of 3)</a:t>
            </a:r>
            <a:endParaRPr lang="en-US" b="1" dirty="0"/>
          </a:p>
        </p:txBody>
      </p:sp>
      <p:sp>
        <p:nvSpPr>
          <p:cNvPr id="2" name="Content Placeholder 1"/>
          <p:cNvSpPr>
            <a:spLocks noGrp="1"/>
          </p:cNvSpPr>
          <p:nvPr>
            <p:ph sz="quarter" idx="10"/>
          </p:nvPr>
        </p:nvSpPr>
        <p:spPr>
          <a:xfrm>
            <a:off x="333828" y="1364341"/>
            <a:ext cx="8382000" cy="503802"/>
          </a:xfrm>
        </p:spPr>
        <p:txBody>
          <a:bodyPr/>
          <a:lstStyle/>
          <a:p>
            <a:pPr marL="0" indent="0">
              <a:buNone/>
            </a:pPr>
            <a:r>
              <a:rPr lang="en-US" sz="2400" b="1" dirty="0"/>
              <a:t>Table 18.2 </a:t>
            </a:r>
            <a:r>
              <a:rPr lang="en-US" sz="2400" dirty="0"/>
              <a:t>Financial ratios in two industries</a:t>
            </a:r>
          </a:p>
        </p:txBody>
      </p:sp>
      <p:graphicFrame>
        <p:nvGraphicFramePr>
          <p:cNvPr id="8" name="Table 7"/>
          <p:cNvGraphicFramePr>
            <a:graphicFrameLocks noGrp="1"/>
          </p:cNvGraphicFramePr>
          <p:nvPr>
            <p:extLst>
              <p:ext uri="{D42A27DB-BD31-4B8C-83A1-F6EECF244321}">
                <p14:modId xmlns:p14="http://schemas.microsoft.com/office/powerpoint/2010/main" val="1455923944"/>
              </p:ext>
            </p:extLst>
          </p:nvPr>
        </p:nvGraphicFramePr>
        <p:xfrm>
          <a:off x="457200" y="2042160"/>
          <a:ext cx="8229599" cy="3749040"/>
        </p:xfrm>
        <a:graphic>
          <a:graphicData uri="http://schemas.openxmlformats.org/drawingml/2006/table">
            <a:tbl>
              <a:tblPr firstRow="1" bandRow="1">
                <a:tableStyleId>{5940675A-B579-460E-94D1-54222C63F5DA}</a:tableStyleId>
              </a:tblPr>
              <a:tblGrid>
                <a:gridCol w="1904999">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1981200">
                  <a:extLst>
                    <a:ext uri="{9D8B030D-6E8A-4147-A177-3AD203B41FA5}">
                      <a16:colId xmlns:a16="http://schemas.microsoft.com/office/drawing/2014/main" val="20002"/>
                    </a:ext>
                  </a:extLst>
                </a:gridCol>
                <a:gridCol w="1600200">
                  <a:extLst>
                    <a:ext uri="{9D8B030D-6E8A-4147-A177-3AD203B41FA5}">
                      <a16:colId xmlns:a16="http://schemas.microsoft.com/office/drawing/2014/main" val="20003"/>
                    </a:ext>
                  </a:extLst>
                </a:gridCol>
                <a:gridCol w="1905000">
                  <a:extLst>
                    <a:ext uri="{9D8B030D-6E8A-4147-A177-3AD203B41FA5}">
                      <a16:colId xmlns:a16="http://schemas.microsoft.com/office/drawing/2014/main" val="20004"/>
                    </a:ext>
                  </a:extLst>
                </a:gridCol>
              </a:tblGrid>
              <a:tr h="381000">
                <a:tc>
                  <a:txBody>
                    <a:bodyPr/>
                    <a:lstStyle/>
                    <a:p>
                      <a:pPr algn="ctr"/>
                      <a:endParaRPr lang="en-US" sz="1200" b="1" dirty="0">
                        <a:latin typeface="Verdana" pitchFamily="34" charset="0"/>
                        <a:ea typeface="Verdana" pitchFamily="34" charset="0"/>
                        <a:cs typeface="Verdana" pitchFamily="34" charset="0"/>
                      </a:endParaRPr>
                    </a:p>
                  </a:txBody>
                  <a:tcPr anchor="ctr"/>
                </a:tc>
                <a:tc>
                  <a:txBody>
                    <a:bodyPr/>
                    <a:lstStyle/>
                    <a:p>
                      <a:pPr algn="ctr"/>
                      <a:r>
                        <a:rPr lang="en-US" sz="1200" b="1" dirty="0">
                          <a:latin typeface="Verdana" pitchFamily="34" charset="0"/>
                          <a:ea typeface="Verdana" pitchFamily="34" charset="0"/>
                          <a:cs typeface="Verdana" pitchFamily="34" charset="0"/>
                        </a:rPr>
                        <a:t>Ticker</a:t>
                      </a:r>
                    </a:p>
                  </a:txBody>
                  <a:tcPr anchor="ctr"/>
                </a:tc>
                <a:tc>
                  <a:txBody>
                    <a:bodyPr/>
                    <a:lstStyle/>
                    <a:p>
                      <a:pPr algn="ctr"/>
                      <a:r>
                        <a:rPr lang="en-US" sz="1200" b="1" dirty="0">
                          <a:latin typeface="Verdana" pitchFamily="34" charset="0"/>
                          <a:ea typeface="Verdana" pitchFamily="34" charset="0"/>
                          <a:cs typeface="Verdana" pitchFamily="34" charset="0"/>
                        </a:rPr>
                        <a:t>Return</a:t>
                      </a:r>
                      <a:r>
                        <a:rPr lang="en-US" sz="1200" b="1" baseline="0" dirty="0">
                          <a:latin typeface="Verdana" pitchFamily="34" charset="0"/>
                          <a:ea typeface="Verdana" pitchFamily="34" charset="0"/>
                          <a:cs typeface="Verdana" pitchFamily="34" charset="0"/>
                        </a:rPr>
                        <a:t> on capital (%)</a:t>
                      </a:r>
                      <a:endParaRPr lang="en-US" sz="1200" b="1" dirty="0">
                        <a:latin typeface="Verdana" pitchFamily="34" charset="0"/>
                        <a:ea typeface="Verdana" pitchFamily="34" charset="0"/>
                        <a:cs typeface="Verdana"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a:latin typeface="Verdana" pitchFamily="34" charset="0"/>
                          <a:ea typeface="Verdana" pitchFamily="34" charset="0"/>
                          <a:cs typeface="Verdana" pitchFamily="34" charset="0"/>
                        </a:rPr>
                        <a:t>Payout Ratio </a:t>
                      </a:r>
                      <a:r>
                        <a:rPr lang="en-US" sz="1200" b="1" baseline="0" dirty="0">
                          <a:latin typeface="Verdana" pitchFamily="34" charset="0"/>
                          <a:ea typeface="Verdana" pitchFamily="34" charset="0"/>
                          <a:cs typeface="Verdana" pitchFamily="34" charset="0"/>
                        </a:rPr>
                        <a:t>(%)</a:t>
                      </a:r>
                      <a:endParaRPr lang="en-US" sz="1200" b="1" dirty="0">
                        <a:latin typeface="Verdana" pitchFamily="34" charset="0"/>
                        <a:ea typeface="Verdana" pitchFamily="34" charset="0"/>
                        <a:cs typeface="Verdana" pitchFamily="34" charset="0"/>
                      </a:endParaRPr>
                    </a:p>
                  </a:txBody>
                  <a:tcPr anchor="ctr"/>
                </a:tc>
                <a:tc>
                  <a:txBody>
                    <a:bodyPr/>
                    <a:lstStyle/>
                    <a:p>
                      <a:pPr algn="ctr"/>
                      <a:r>
                        <a:rPr lang="en-US" sz="1200" b="1" dirty="0">
                          <a:latin typeface="Verdana" pitchFamily="34" charset="0"/>
                          <a:ea typeface="Verdana" pitchFamily="34" charset="0"/>
                          <a:cs typeface="Verdana" pitchFamily="34" charset="0"/>
                        </a:rPr>
                        <a:t>Growth Rate 2017-2020</a:t>
                      </a:r>
                    </a:p>
                  </a:txBody>
                  <a:tcPr anchor="ctr"/>
                </a:tc>
                <a:extLst>
                  <a:ext uri="{0D108BD9-81ED-4DB2-BD59-A6C34878D82A}">
                    <a16:rowId xmlns:a16="http://schemas.microsoft.com/office/drawing/2014/main" val="10000"/>
                  </a:ext>
                </a:extLst>
              </a:tr>
              <a:tr h="259080">
                <a:tc>
                  <a:txBody>
                    <a:bodyPr/>
                    <a:lstStyle/>
                    <a:p>
                      <a:r>
                        <a:rPr lang="en-US" sz="1200" b="1" dirty="0">
                          <a:latin typeface="Verdana" pitchFamily="34" charset="0"/>
                          <a:ea typeface="Verdana" pitchFamily="34" charset="0"/>
                          <a:cs typeface="Verdana" pitchFamily="34" charset="0"/>
                        </a:rPr>
                        <a:t>Computer</a:t>
                      </a:r>
                      <a:r>
                        <a:rPr lang="en-US" sz="1200" b="1" baseline="0" dirty="0">
                          <a:latin typeface="Verdana" pitchFamily="34" charset="0"/>
                          <a:ea typeface="Verdana" pitchFamily="34" charset="0"/>
                          <a:cs typeface="Verdana" pitchFamily="34" charset="0"/>
                        </a:rPr>
                        <a:t> software</a:t>
                      </a:r>
                      <a:endParaRPr lang="en-US" sz="1200" b="1" dirty="0">
                        <a:latin typeface="Verdana" pitchFamily="34" charset="0"/>
                        <a:ea typeface="Verdana" pitchFamily="34" charset="0"/>
                        <a:cs typeface="Verdana" pitchFamily="34" charset="0"/>
                      </a:endParaRPr>
                    </a:p>
                  </a:txBody>
                  <a:tcPr anchor="ctr"/>
                </a:tc>
                <a:tc>
                  <a:txBody>
                    <a:bodyPr/>
                    <a:lstStyle/>
                    <a:p>
                      <a:endParaRPr lang="en-US" sz="1200" b="1" dirty="0">
                        <a:latin typeface="Verdana" pitchFamily="34" charset="0"/>
                        <a:ea typeface="Verdana" pitchFamily="34" charset="0"/>
                        <a:cs typeface="Verdana" pitchFamily="34" charset="0"/>
                      </a:endParaRPr>
                    </a:p>
                  </a:txBody>
                  <a:tcPr anchor="ctr"/>
                </a:tc>
                <a:tc>
                  <a:txBody>
                    <a:bodyPr/>
                    <a:lstStyle/>
                    <a:p>
                      <a:endParaRPr lang="en-US" sz="1200" b="1" dirty="0">
                        <a:latin typeface="Verdana" pitchFamily="34" charset="0"/>
                        <a:ea typeface="Verdana" pitchFamily="34" charset="0"/>
                        <a:cs typeface="Verdana" pitchFamily="34" charset="0"/>
                      </a:endParaRPr>
                    </a:p>
                  </a:txBody>
                  <a:tcPr anchor="ctr"/>
                </a:tc>
                <a:tc>
                  <a:txBody>
                    <a:bodyPr/>
                    <a:lstStyle/>
                    <a:p>
                      <a:endParaRPr lang="en-US" sz="1200" b="1" dirty="0">
                        <a:latin typeface="Verdana" pitchFamily="34" charset="0"/>
                        <a:ea typeface="Verdana" pitchFamily="34" charset="0"/>
                        <a:cs typeface="Verdana" pitchFamily="34" charset="0"/>
                      </a:endParaRPr>
                    </a:p>
                  </a:txBody>
                  <a:tcPr anchor="ctr"/>
                </a:tc>
                <a:tc>
                  <a:txBody>
                    <a:bodyPr/>
                    <a:lstStyle/>
                    <a:p>
                      <a:endParaRPr lang="en-US" sz="1200" b="1" dirty="0">
                        <a:latin typeface="Verdana" pitchFamily="34" charset="0"/>
                        <a:ea typeface="Verdana" pitchFamily="34" charset="0"/>
                        <a:cs typeface="Verdana" pitchFamily="34" charset="0"/>
                      </a:endParaRPr>
                    </a:p>
                  </a:txBody>
                  <a:tcPr anchor="ctr"/>
                </a:tc>
                <a:extLst>
                  <a:ext uri="{0D108BD9-81ED-4DB2-BD59-A6C34878D82A}">
                    <a16:rowId xmlns:a16="http://schemas.microsoft.com/office/drawing/2014/main" val="10001"/>
                  </a:ext>
                </a:extLst>
              </a:tr>
              <a:tr h="152400">
                <a:tc>
                  <a:txBody>
                    <a:bodyPr/>
                    <a:lstStyle/>
                    <a:p>
                      <a:r>
                        <a:rPr lang="en-US" sz="1200" dirty="0">
                          <a:latin typeface="Verdana" pitchFamily="34" charset="0"/>
                          <a:ea typeface="Verdana" pitchFamily="34" charset="0"/>
                          <a:cs typeface="Verdana" pitchFamily="34" charset="0"/>
                        </a:rPr>
                        <a:t>Adobe systems</a:t>
                      </a:r>
                    </a:p>
                  </a:txBody>
                  <a:tcPr anchor="ctr"/>
                </a:tc>
                <a:tc>
                  <a:txBody>
                    <a:bodyPr/>
                    <a:lstStyle/>
                    <a:p>
                      <a:r>
                        <a:rPr lang="en-US" sz="1200" dirty="0">
                          <a:latin typeface="Verdana" pitchFamily="34" charset="0"/>
                          <a:ea typeface="Verdana" pitchFamily="34" charset="0"/>
                          <a:cs typeface="Verdana" pitchFamily="34" charset="0"/>
                        </a:rPr>
                        <a:t>ADBE</a:t>
                      </a:r>
                    </a:p>
                  </a:txBody>
                  <a:tcPr anchor="ctr"/>
                </a:tc>
                <a:tc>
                  <a:txBody>
                    <a:bodyPr/>
                    <a:lstStyle/>
                    <a:p>
                      <a:pPr algn="r"/>
                      <a:r>
                        <a:rPr lang="en-US" sz="1200" dirty="0">
                          <a:latin typeface="Verdana" pitchFamily="34" charset="0"/>
                          <a:ea typeface="Verdana" pitchFamily="34" charset="0"/>
                          <a:cs typeface="Verdana" pitchFamily="34" charset="0"/>
                        </a:rPr>
                        <a:t>14.5%</a:t>
                      </a:r>
                    </a:p>
                  </a:txBody>
                  <a:tcPr anchor="ctr"/>
                </a:tc>
                <a:tc>
                  <a:txBody>
                    <a:bodyPr/>
                    <a:lstStyle/>
                    <a:p>
                      <a:pPr algn="r"/>
                      <a:r>
                        <a:rPr lang="en-US" sz="1200" dirty="0">
                          <a:latin typeface="Verdana" pitchFamily="34" charset="0"/>
                          <a:ea typeface="Verdana" pitchFamily="34" charset="0"/>
                          <a:cs typeface="Verdana" pitchFamily="34" charset="0"/>
                        </a:rPr>
                        <a:t>0.0%</a:t>
                      </a:r>
                    </a:p>
                  </a:txBody>
                  <a:tcPr anchor="ctr"/>
                </a:tc>
                <a:tc>
                  <a:txBody>
                    <a:bodyPr/>
                    <a:lstStyle/>
                    <a:p>
                      <a:pPr algn="r"/>
                      <a:r>
                        <a:rPr lang="en-US" sz="1200" dirty="0">
                          <a:latin typeface="Verdana" pitchFamily="34" charset="0"/>
                          <a:ea typeface="Verdana" pitchFamily="34" charset="0"/>
                          <a:cs typeface="Verdana" pitchFamily="34" charset="0"/>
                        </a:rPr>
                        <a:t>20.4%</a:t>
                      </a:r>
                    </a:p>
                  </a:txBody>
                  <a:tcPr anchor="ctr"/>
                </a:tc>
                <a:extLst>
                  <a:ext uri="{0D108BD9-81ED-4DB2-BD59-A6C34878D82A}">
                    <a16:rowId xmlns:a16="http://schemas.microsoft.com/office/drawing/2014/main" val="10002"/>
                  </a:ext>
                </a:extLst>
              </a:tr>
              <a:tr h="121920">
                <a:tc>
                  <a:txBody>
                    <a:bodyPr/>
                    <a:lstStyle/>
                    <a:p>
                      <a:r>
                        <a:rPr lang="en-US" sz="1200" dirty="0">
                          <a:latin typeface="Verdana" pitchFamily="34" charset="0"/>
                          <a:ea typeface="Verdana" pitchFamily="34" charset="0"/>
                          <a:cs typeface="Verdana" pitchFamily="34" charset="0"/>
                        </a:rPr>
                        <a:t>Citrix</a:t>
                      </a:r>
                    </a:p>
                  </a:txBody>
                  <a:tcPr anchor="ctr"/>
                </a:tc>
                <a:tc>
                  <a:txBody>
                    <a:bodyPr/>
                    <a:lstStyle/>
                    <a:p>
                      <a:r>
                        <a:rPr lang="en-US" sz="1200" dirty="0">
                          <a:latin typeface="Verdana" pitchFamily="34" charset="0"/>
                          <a:ea typeface="Verdana" pitchFamily="34" charset="0"/>
                          <a:cs typeface="Verdana" pitchFamily="34" charset="0"/>
                        </a:rPr>
                        <a:t>CTXS</a:t>
                      </a:r>
                    </a:p>
                  </a:txBody>
                  <a:tcPr anchor="ctr"/>
                </a:tc>
                <a:tc>
                  <a:txBody>
                    <a:bodyPr/>
                    <a:lstStyle/>
                    <a:p>
                      <a:pPr algn="r"/>
                      <a:r>
                        <a:rPr lang="en-US" sz="1200" dirty="0">
                          <a:latin typeface="Verdana" pitchFamily="34" charset="0"/>
                          <a:ea typeface="Verdana" pitchFamily="34" charset="0"/>
                          <a:cs typeface="Verdana" pitchFamily="34" charset="0"/>
                        </a:rPr>
                        <a:t>20.0</a:t>
                      </a:r>
                    </a:p>
                  </a:txBody>
                  <a:tcPr anchor="ctr"/>
                </a:tc>
                <a:tc>
                  <a:txBody>
                    <a:bodyPr/>
                    <a:lstStyle/>
                    <a:p>
                      <a:pPr algn="r"/>
                      <a:r>
                        <a:rPr lang="en-US" sz="1200" dirty="0">
                          <a:latin typeface="Verdana" pitchFamily="34" charset="0"/>
                          <a:ea typeface="Verdana" pitchFamily="34" charset="0"/>
                          <a:cs typeface="Verdana" pitchFamily="34" charset="0"/>
                        </a:rPr>
                        <a:t>0.0</a:t>
                      </a:r>
                    </a:p>
                  </a:txBody>
                  <a:tcPr anchor="ctr"/>
                </a:tc>
                <a:tc>
                  <a:txBody>
                    <a:bodyPr/>
                    <a:lstStyle/>
                    <a:p>
                      <a:pPr algn="r"/>
                      <a:r>
                        <a:rPr lang="en-US" sz="1200" dirty="0">
                          <a:latin typeface="Verdana" pitchFamily="34" charset="0"/>
                          <a:ea typeface="Verdana" pitchFamily="34" charset="0"/>
                          <a:cs typeface="Verdana" pitchFamily="34" charset="0"/>
                        </a:rPr>
                        <a:t>7.2</a:t>
                      </a:r>
                    </a:p>
                  </a:txBody>
                  <a:tcPr anchor="ctr"/>
                </a:tc>
                <a:extLst>
                  <a:ext uri="{0D108BD9-81ED-4DB2-BD59-A6C34878D82A}">
                    <a16:rowId xmlns:a16="http://schemas.microsoft.com/office/drawing/2014/main" val="10003"/>
                  </a:ext>
                </a:extLst>
              </a:tr>
              <a:tr h="167640">
                <a:tc>
                  <a:txBody>
                    <a:bodyPr/>
                    <a:lstStyle/>
                    <a:p>
                      <a:r>
                        <a:rPr lang="en-US" sz="1200" dirty="0">
                          <a:latin typeface="Verdana" pitchFamily="34" charset="0"/>
                          <a:ea typeface="Verdana" pitchFamily="34" charset="0"/>
                          <a:cs typeface="Verdana" pitchFamily="34" charset="0"/>
                        </a:rPr>
                        <a:t>Cognizant</a:t>
                      </a:r>
                    </a:p>
                  </a:txBody>
                  <a:tcPr anchor="ctr"/>
                </a:tc>
                <a:tc>
                  <a:txBody>
                    <a:bodyPr/>
                    <a:lstStyle/>
                    <a:p>
                      <a:r>
                        <a:rPr lang="en-US" sz="1200" dirty="0">
                          <a:latin typeface="Verdana" pitchFamily="34" charset="0"/>
                          <a:ea typeface="Verdana" pitchFamily="34" charset="0"/>
                          <a:cs typeface="Verdana" pitchFamily="34" charset="0"/>
                        </a:rPr>
                        <a:t>CTSH</a:t>
                      </a:r>
                    </a:p>
                  </a:txBody>
                  <a:tcPr anchor="ctr"/>
                </a:tc>
                <a:tc>
                  <a:txBody>
                    <a:bodyPr/>
                    <a:lstStyle/>
                    <a:p>
                      <a:pPr algn="r"/>
                      <a:r>
                        <a:rPr lang="en-US" sz="1200" dirty="0">
                          <a:latin typeface="Verdana" pitchFamily="34" charset="0"/>
                          <a:ea typeface="Verdana" pitchFamily="34" charset="0"/>
                          <a:cs typeface="Verdana" pitchFamily="34" charset="0"/>
                        </a:rPr>
                        <a:t>18.5</a:t>
                      </a:r>
                    </a:p>
                  </a:txBody>
                  <a:tcPr anchor="ctr"/>
                </a:tc>
                <a:tc>
                  <a:txBody>
                    <a:bodyPr/>
                    <a:lstStyle/>
                    <a:p>
                      <a:pPr algn="r"/>
                      <a:r>
                        <a:rPr lang="en-US" sz="1200" dirty="0">
                          <a:latin typeface="Verdana" pitchFamily="34" charset="0"/>
                          <a:ea typeface="Verdana" pitchFamily="34" charset="0"/>
                          <a:cs typeface="Verdana" pitchFamily="34" charset="0"/>
                        </a:rPr>
                        <a:t>0.0</a:t>
                      </a:r>
                    </a:p>
                  </a:txBody>
                  <a:tcPr anchor="ctr"/>
                </a:tc>
                <a:tc>
                  <a:txBody>
                    <a:bodyPr/>
                    <a:lstStyle/>
                    <a:p>
                      <a:pPr algn="r"/>
                      <a:r>
                        <a:rPr lang="en-US" sz="1200" dirty="0">
                          <a:latin typeface="Verdana" pitchFamily="34" charset="0"/>
                          <a:ea typeface="Verdana" pitchFamily="34" charset="0"/>
                          <a:cs typeface="Verdana" pitchFamily="34" charset="0"/>
                        </a:rPr>
                        <a:t>22.2</a:t>
                      </a:r>
                    </a:p>
                  </a:txBody>
                  <a:tcPr anchor="ctr"/>
                </a:tc>
                <a:extLst>
                  <a:ext uri="{0D108BD9-81ED-4DB2-BD59-A6C34878D82A}">
                    <a16:rowId xmlns:a16="http://schemas.microsoft.com/office/drawing/2014/main" val="10004"/>
                  </a:ext>
                </a:extLst>
              </a:tr>
              <a:tr h="137160">
                <a:tc>
                  <a:txBody>
                    <a:bodyPr/>
                    <a:lstStyle/>
                    <a:p>
                      <a:r>
                        <a:rPr lang="en-US" sz="1200" dirty="0">
                          <a:latin typeface="Verdana" pitchFamily="34" charset="0"/>
                          <a:ea typeface="Verdana" pitchFamily="34" charset="0"/>
                          <a:cs typeface="Verdana" pitchFamily="34" charset="0"/>
                        </a:rPr>
                        <a:t>Computer Associates</a:t>
                      </a:r>
                    </a:p>
                  </a:txBody>
                  <a:tcPr anchor="ctr"/>
                </a:tc>
                <a:tc>
                  <a:txBody>
                    <a:bodyPr/>
                    <a:lstStyle/>
                    <a:p>
                      <a:r>
                        <a:rPr lang="en-US" sz="1200" dirty="0">
                          <a:latin typeface="Verdana" pitchFamily="34" charset="0"/>
                          <a:ea typeface="Verdana" pitchFamily="34" charset="0"/>
                          <a:cs typeface="Verdana" pitchFamily="34" charset="0"/>
                        </a:rPr>
                        <a:t>CA</a:t>
                      </a:r>
                    </a:p>
                  </a:txBody>
                  <a:tcPr anchor="ctr"/>
                </a:tc>
                <a:tc>
                  <a:txBody>
                    <a:bodyPr/>
                    <a:lstStyle/>
                    <a:p>
                      <a:pPr algn="r"/>
                      <a:r>
                        <a:rPr lang="en-US" sz="1200" dirty="0">
                          <a:latin typeface="Verdana" pitchFamily="34" charset="0"/>
                          <a:ea typeface="Verdana" pitchFamily="34" charset="0"/>
                          <a:cs typeface="Verdana" pitchFamily="34" charset="0"/>
                        </a:rPr>
                        <a:t>13.0</a:t>
                      </a:r>
                    </a:p>
                  </a:txBody>
                  <a:tcPr anchor="ctr"/>
                </a:tc>
                <a:tc>
                  <a:txBody>
                    <a:bodyPr/>
                    <a:lstStyle/>
                    <a:p>
                      <a:pPr algn="r"/>
                      <a:r>
                        <a:rPr lang="en-US" sz="1200" dirty="0">
                          <a:latin typeface="Verdana" pitchFamily="34" charset="0"/>
                          <a:ea typeface="Verdana" pitchFamily="34" charset="0"/>
                          <a:cs typeface="Verdana" pitchFamily="34" charset="0"/>
                        </a:rPr>
                        <a:t>38.0</a:t>
                      </a:r>
                    </a:p>
                  </a:txBody>
                  <a:tcPr anchor="ctr"/>
                </a:tc>
                <a:tc>
                  <a:txBody>
                    <a:bodyPr/>
                    <a:lstStyle/>
                    <a:p>
                      <a:pPr algn="r"/>
                      <a:r>
                        <a:rPr lang="en-US" sz="1200" dirty="0">
                          <a:latin typeface="Verdana" pitchFamily="34" charset="0"/>
                          <a:ea typeface="Verdana" pitchFamily="34" charset="0"/>
                          <a:cs typeface="Verdana" pitchFamily="34" charset="0"/>
                        </a:rPr>
                        <a:t>12.4</a:t>
                      </a:r>
                    </a:p>
                  </a:txBody>
                  <a:tcPr anchor="ctr"/>
                </a:tc>
                <a:extLst>
                  <a:ext uri="{0D108BD9-81ED-4DB2-BD59-A6C34878D82A}">
                    <a16:rowId xmlns:a16="http://schemas.microsoft.com/office/drawing/2014/main" val="10005"/>
                  </a:ext>
                </a:extLst>
              </a:tr>
              <a:tr h="182880">
                <a:tc>
                  <a:txBody>
                    <a:bodyPr/>
                    <a:lstStyle/>
                    <a:p>
                      <a:r>
                        <a:rPr lang="en-US" sz="1200" dirty="0">
                          <a:latin typeface="Verdana" pitchFamily="34" charset="0"/>
                          <a:ea typeface="Verdana" pitchFamily="34" charset="0"/>
                          <a:cs typeface="Verdana" pitchFamily="34" charset="0"/>
                        </a:rPr>
                        <a:t>Intuit</a:t>
                      </a:r>
                    </a:p>
                  </a:txBody>
                  <a:tcPr anchor="ctr"/>
                </a:tc>
                <a:tc>
                  <a:txBody>
                    <a:bodyPr/>
                    <a:lstStyle/>
                    <a:p>
                      <a:r>
                        <a:rPr lang="en-US" sz="1200" dirty="0">
                          <a:latin typeface="Verdana" pitchFamily="34" charset="0"/>
                          <a:ea typeface="Verdana" pitchFamily="34" charset="0"/>
                          <a:cs typeface="Verdana" pitchFamily="34" charset="0"/>
                        </a:rPr>
                        <a:t>INTU</a:t>
                      </a:r>
                    </a:p>
                  </a:txBody>
                  <a:tcPr anchor="ctr"/>
                </a:tc>
                <a:tc>
                  <a:txBody>
                    <a:bodyPr/>
                    <a:lstStyle/>
                    <a:p>
                      <a:pPr algn="r"/>
                      <a:r>
                        <a:rPr lang="en-US" sz="1200" dirty="0">
                          <a:latin typeface="Verdana" pitchFamily="34" charset="0"/>
                          <a:ea typeface="Verdana" pitchFamily="34" charset="0"/>
                          <a:cs typeface="Verdana" pitchFamily="34" charset="0"/>
                        </a:rPr>
                        <a:t>30.5</a:t>
                      </a:r>
                    </a:p>
                  </a:txBody>
                  <a:tcPr anchor="ctr"/>
                </a:tc>
                <a:tc>
                  <a:txBody>
                    <a:bodyPr/>
                    <a:lstStyle/>
                    <a:p>
                      <a:pPr algn="r"/>
                      <a:r>
                        <a:rPr lang="en-US" sz="1200" dirty="0">
                          <a:latin typeface="Verdana" pitchFamily="34" charset="0"/>
                          <a:ea typeface="Verdana" pitchFamily="34" charset="0"/>
                          <a:cs typeface="Verdana" pitchFamily="34" charset="0"/>
                        </a:rPr>
                        <a:t>24.0</a:t>
                      </a:r>
                    </a:p>
                  </a:txBody>
                  <a:tcPr anchor="ctr"/>
                </a:tc>
                <a:tc>
                  <a:txBody>
                    <a:bodyPr/>
                    <a:lstStyle/>
                    <a:p>
                      <a:pPr algn="r"/>
                      <a:r>
                        <a:rPr lang="en-US" sz="1200" dirty="0">
                          <a:latin typeface="Verdana" pitchFamily="34" charset="0"/>
                          <a:ea typeface="Verdana" pitchFamily="34" charset="0"/>
                          <a:cs typeface="Verdana" pitchFamily="34" charset="0"/>
                        </a:rPr>
                        <a:t>14.3</a:t>
                      </a:r>
                    </a:p>
                  </a:txBody>
                  <a:tcPr anchor="ctr"/>
                </a:tc>
                <a:extLst>
                  <a:ext uri="{0D108BD9-81ED-4DB2-BD59-A6C34878D82A}">
                    <a16:rowId xmlns:a16="http://schemas.microsoft.com/office/drawing/2014/main" val="10006"/>
                  </a:ext>
                </a:extLst>
              </a:tr>
              <a:tr h="228600">
                <a:tc>
                  <a:txBody>
                    <a:bodyPr/>
                    <a:lstStyle/>
                    <a:p>
                      <a:r>
                        <a:rPr lang="en-US" sz="1200" dirty="0">
                          <a:latin typeface="Verdana" pitchFamily="34" charset="0"/>
                          <a:ea typeface="Verdana" pitchFamily="34" charset="0"/>
                          <a:cs typeface="Verdana" pitchFamily="34" charset="0"/>
                        </a:rPr>
                        <a:t>Microsoft</a:t>
                      </a:r>
                    </a:p>
                  </a:txBody>
                  <a:tcPr anchor="ctr"/>
                </a:tc>
                <a:tc>
                  <a:txBody>
                    <a:bodyPr/>
                    <a:lstStyle/>
                    <a:p>
                      <a:r>
                        <a:rPr lang="en-US" sz="1200" dirty="0">
                          <a:latin typeface="Verdana" pitchFamily="34" charset="0"/>
                          <a:ea typeface="Verdana" pitchFamily="34" charset="0"/>
                          <a:cs typeface="Verdana" pitchFamily="34" charset="0"/>
                        </a:rPr>
                        <a:t>MSFT</a:t>
                      </a:r>
                    </a:p>
                  </a:txBody>
                  <a:tcPr anchor="ctr"/>
                </a:tc>
                <a:tc>
                  <a:txBody>
                    <a:bodyPr/>
                    <a:lstStyle/>
                    <a:p>
                      <a:pPr algn="r"/>
                      <a:r>
                        <a:rPr lang="en-US" sz="1200" dirty="0">
                          <a:latin typeface="Verdana" pitchFamily="34" charset="0"/>
                          <a:ea typeface="Verdana" pitchFamily="34" charset="0"/>
                          <a:cs typeface="Verdana" pitchFamily="34" charset="0"/>
                        </a:rPr>
                        <a:t>23.0</a:t>
                      </a:r>
                    </a:p>
                  </a:txBody>
                  <a:tcPr anchor="ctr"/>
                </a:tc>
                <a:tc>
                  <a:txBody>
                    <a:bodyPr/>
                    <a:lstStyle/>
                    <a:p>
                      <a:pPr algn="r"/>
                      <a:r>
                        <a:rPr lang="en-US" sz="1200" dirty="0">
                          <a:latin typeface="Verdana" pitchFamily="34" charset="0"/>
                          <a:ea typeface="Verdana" pitchFamily="34" charset="0"/>
                          <a:cs typeface="Verdana" pitchFamily="34" charset="0"/>
                        </a:rPr>
                        <a:t>52.0</a:t>
                      </a:r>
                    </a:p>
                  </a:txBody>
                  <a:tcPr anchor="ctr"/>
                </a:tc>
                <a:tc>
                  <a:txBody>
                    <a:bodyPr/>
                    <a:lstStyle/>
                    <a:p>
                      <a:pPr algn="r"/>
                      <a:r>
                        <a:rPr lang="en-US" sz="1200" dirty="0">
                          <a:latin typeface="Verdana" pitchFamily="34" charset="0"/>
                          <a:ea typeface="Verdana" pitchFamily="34" charset="0"/>
                          <a:cs typeface="Verdana" pitchFamily="34" charset="0"/>
                        </a:rPr>
                        <a:t>11.5</a:t>
                      </a:r>
                    </a:p>
                  </a:txBody>
                  <a:tcPr anchor="ctr"/>
                </a:tc>
                <a:extLst>
                  <a:ext uri="{0D108BD9-81ED-4DB2-BD59-A6C34878D82A}">
                    <a16:rowId xmlns:a16="http://schemas.microsoft.com/office/drawing/2014/main" val="10007"/>
                  </a:ext>
                </a:extLst>
              </a:tr>
              <a:tr h="198120">
                <a:tc>
                  <a:txBody>
                    <a:bodyPr/>
                    <a:lstStyle/>
                    <a:p>
                      <a:r>
                        <a:rPr lang="en-US" sz="1200" dirty="0">
                          <a:latin typeface="Verdana" pitchFamily="34" charset="0"/>
                          <a:ea typeface="Verdana" pitchFamily="34" charset="0"/>
                          <a:cs typeface="Verdana" pitchFamily="34" charset="0"/>
                        </a:rPr>
                        <a:t>Oracle</a:t>
                      </a:r>
                    </a:p>
                  </a:txBody>
                  <a:tcPr anchor="ctr"/>
                </a:tc>
                <a:tc>
                  <a:txBody>
                    <a:bodyPr/>
                    <a:lstStyle/>
                    <a:p>
                      <a:r>
                        <a:rPr lang="en-US" sz="1200" dirty="0">
                          <a:latin typeface="Verdana" pitchFamily="34" charset="0"/>
                          <a:ea typeface="Verdana" pitchFamily="34" charset="0"/>
                          <a:cs typeface="Verdana" pitchFamily="34" charset="0"/>
                        </a:rPr>
                        <a:t>ORCL</a:t>
                      </a:r>
                    </a:p>
                  </a:txBody>
                  <a:tcPr anchor="ctr"/>
                </a:tc>
                <a:tc>
                  <a:txBody>
                    <a:bodyPr/>
                    <a:lstStyle/>
                    <a:p>
                      <a:pPr algn="r"/>
                      <a:r>
                        <a:rPr lang="en-US" sz="1200" dirty="0">
                          <a:latin typeface="Verdana" pitchFamily="34" charset="0"/>
                          <a:ea typeface="Verdana" pitchFamily="34" charset="0"/>
                          <a:cs typeface="Verdana" pitchFamily="34" charset="0"/>
                        </a:rPr>
                        <a:t>15.0</a:t>
                      </a:r>
                    </a:p>
                  </a:txBody>
                  <a:tcPr anchor="ctr"/>
                </a:tc>
                <a:tc>
                  <a:txBody>
                    <a:bodyPr/>
                    <a:lstStyle/>
                    <a:p>
                      <a:pPr algn="r"/>
                      <a:r>
                        <a:rPr lang="en-US" sz="1200" dirty="0">
                          <a:latin typeface="Verdana" pitchFamily="34" charset="0"/>
                          <a:ea typeface="Verdana" pitchFamily="34" charset="0"/>
                          <a:cs typeface="Verdana" pitchFamily="34" charset="0"/>
                        </a:rPr>
                        <a:t>20.0</a:t>
                      </a:r>
                    </a:p>
                  </a:txBody>
                  <a:tcPr anchor="ctr"/>
                </a:tc>
                <a:tc>
                  <a:txBody>
                    <a:bodyPr/>
                    <a:lstStyle/>
                    <a:p>
                      <a:pPr algn="r"/>
                      <a:r>
                        <a:rPr lang="en-US" sz="1200" dirty="0">
                          <a:latin typeface="Verdana" pitchFamily="34" charset="0"/>
                          <a:ea typeface="Verdana" pitchFamily="34" charset="0"/>
                          <a:cs typeface="Verdana" pitchFamily="34" charset="0"/>
                        </a:rPr>
                        <a:t>8.4</a:t>
                      </a:r>
                    </a:p>
                  </a:txBody>
                  <a:tcPr anchor="ctr"/>
                </a:tc>
                <a:extLst>
                  <a:ext uri="{0D108BD9-81ED-4DB2-BD59-A6C34878D82A}">
                    <a16:rowId xmlns:a16="http://schemas.microsoft.com/office/drawing/2014/main" val="10008"/>
                  </a:ext>
                </a:extLst>
              </a:tr>
              <a:tr h="167640">
                <a:tc>
                  <a:txBody>
                    <a:bodyPr/>
                    <a:lstStyle/>
                    <a:p>
                      <a:r>
                        <a:rPr lang="en-US" sz="1200" dirty="0">
                          <a:latin typeface="Verdana" pitchFamily="34" charset="0"/>
                          <a:ea typeface="Verdana" pitchFamily="34" charset="0"/>
                          <a:cs typeface="Verdana" pitchFamily="34" charset="0"/>
                        </a:rPr>
                        <a:t>Red Hat</a:t>
                      </a:r>
                    </a:p>
                  </a:txBody>
                  <a:tcPr anchor="ctr"/>
                </a:tc>
                <a:tc>
                  <a:txBody>
                    <a:bodyPr/>
                    <a:lstStyle/>
                    <a:p>
                      <a:r>
                        <a:rPr lang="en-US" sz="1200" dirty="0">
                          <a:latin typeface="Verdana" pitchFamily="34" charset="0"/>
                          <a:ea typeface="Verdana" pitchFamily="34" charset="0"/>
                          <a:cs typeface="Verdana" pitchFamily="34" charset="0"/>
                        </a:rPr>
                        <a:t>RHT</a:t>
                      </a:r>
                    </a:p>
                  </a:txBody>
                  <a:tcPr anchor="ctr"/>
                </a:tc>
                <a:tc>
                  <a:txBody>
                    <a:bodyPr/>
                    <a:lstStyle/>
                    <a:p>
                      <a:pPr algn="r"/>
                      <a:r>
                        <a:rPr lang="en-US" sz="1200" dirty="0">
                          <a:latin typeface="Verdana" pitchFamily="34" charset="0"/>
                          <a:ea typeface="Verdana" pitchFamily="34" charset="0"/>
                          <a:cs typeface="Verdana" pitchFamily="34" charset="0"/>
                        </a:rPr>
                        <a:t>14.5</a:t>
                      </a:r>
                    </a:p>
                  </a:txBody>
                  <a:tcPr anchor="ctr"/>
                </a:tc>
                <a:tc>
                  <a:txBody>
                    <a:bodyPr/>
                    <a:lstStyle/>
                    <a:p>
                      <a:pPr algn="r"/>
                      <a:r>
                        <a:rPr lang="en-US" sz="1200" dirty="0">
                          <a:latin typeface="Verdana" pitchFamily="34" charset="0"/>
                          <a:ea typeface="Verdana" pitchFamily="34" charset="0"/>
                          <a:cs typeface="Verdana" pitchFamily="34" charset="0"/>
                        </a:rPr>
                        <a:t>0.0</a:t>
                      </a:r>
                    </a:p>
                  </a:txBody>
                  <a:tcPr anchor="ctr"/>
                </a:tc>
                <a:tc>
                  <a:txBody>
                    <a:bodyPr/>
                    <a:lstStyle/>
                    <a:p>
                      <a:pPr algn="r"/>
                      <a:r>
                        <a:rPr lang="en-US" sz="1200" dirty="0">
                          <a:latin typeface="Verdana" pitchFamily="34" charset="0"/>
                          <a:ea typeface="Verdana" pitchFamily="34" charset="0"/>
                          <a:cs typeface="Verdana" pitchFamily="34" charset="0"/>
                        </a:rPr>
                        <a:t>15.3</a:t>
                      </a:r>
                    </a:p>
                  </a:txBody>
                  <a:tcPr anchor="ctr"/>
                </a:tc>
                <a:extLst>
                  <a:ext uri="{0D108BD9-81ED-4DB2-BD59-A6C34878D82A}">
                    <a16:rowId xmlns:a16="http://schemas.microsoft.com/office/drawing/2014/main" val="10009"/>
                  </a:ext>
                </a:extLst>
              </a:tr>
              <a:tr h="137160">
                <a:tc>
                  <a:txBody>
                    <a:bodyPr/>
                    <a:lstStyle/>
                    <a:p>
                      <a:r>
                        <a:rPr lang="en-US" sz="1200" dirty="0">
                          <a:latin typeface="Verdana" pitchFamily="34" charset="0"/>
                          <a:ea typeface="Verdana" pitchFamily="34" charset="0"/>
                          <a:cs typeface="Verdana" pitchFamily="34" charset="0"/>
                        </a:rPr>
                        <a:t>Symantec</a:t>
                      </a:r>
                    </a:p>
                  </a:txBody>
                  <a:tcPr anchor="ctr"/>
                </a:tc>
                <a:tc>
                  <a:txBody>
                    <a:bodyPr/>
                    <a:lstStyle/>
                    <a:p>
                      <a:r>
                        <a:rPr lang="en-US" sz="1200" dirty="0">
                          <a:latin typeface="Verdana" pitchFamily="34" charset="0"/>
                          <a:ea typeface="Verdana" pitchFamily="34" charset="0"/>
                          <a:cs typeface="Verdana" pitchFamily="34" charset="0"/>
                        </a:rPr>
                        <a:t>SYMC</a:t>
                      </a:r>
                    </a:p>
                  </a:txBody>
                  <a:tcPr anchor="ctr"/>
                </a:tc>
                <a:tc>
                  <a:txBody>
                    <a:bodyPr/>
                    <a:lstStyle/>
                    <a:p>
                      <a:pPr algn="r"/>
                      <a:r>
                        <a:rPr lang="en-US" sz="1200" dirty="0">
                          <a:latin typeface="Verdana" pitchFamily="34" charset="0"/>
                          <a:ea typeface="Verdana" pitchFamily="34" charset="0"/>
                          <a:cs typeface="Verdana" pitchFamily="34" charset="0"/>
                        </a:rPr>
                        <a:t>13.5</a:t>
                      </a:r>
                    </a:p>
                  </a:txBody>
                  <a:tcPr anchor="ctr"/>
                </a:tc>
                <a:tc>
                  <a:txBody>
                    <a:bodyPr/>
                    <a:lstStyle/>
                    <a:p>
                      <a:pPr algn="r"/>
                      <a:r>
                        <a:rPr lang="en-US" sz="1200" dirty="0">
                          <a:latin typeface="Verdana" pitchFamily="34" charset="0"/>
                          <a:ea typeface="Verdana" pitchFamily="34" charset="0"/>
                          <a:cs typeface="Verdana" pitchFamily="34" charset="0"/>
                        </a:rPr>
                        <a:t>25.0</a:t>
                      </a:r>
                    </a:p>
                  </a:txBody>
                  <a:tcPr anchor="ctr"/>
                </a:tc>
                <a:tc>
                  <a:txBody>
                    <a:bodyPr/>
                    <a:lstStyle/>
                    <a:p>
                      <a:pPr algn="r"/>
                      <a:r>
                        <a:rPr lang="en-US" sz="1200" dirty="0">
                          <a:latin typeface="Verdana" pitchFamily="34" charset="0"/>
                          <a:ea typeface="Verdana" pitchFamily="34" charset="0"/>
                          <a:cs typeface="Verdana" pitchFamily="34" charset="0"/>
                        </a:rPr>
                        <a:t>9.0</a:t>
                      </a:r>
                    </a:p>
                  </a:txBody>
                  <a:tcPr anchor="ctr"/>
                </a:tc>
                <a:extLst>
                  <a:ext uri="{0D108BD9-81ED-4DB2-BD59-A6C34878D82A}">
                    <a16:rowId xmlns:a16="http://schemas.microsoft.com/office/drawing/2014/main" val="10010"/>
                  </a:ext>
                </a:extLst>
              </a:tr>
              <a:tr h="259080">
                <a:tc>
                  <a:txBody>
                    <a:bodyPr/>
                    <a:lstStyle/>
                    <a:p>
                      <a:r>
                        <a:rPr lang="en-US" sz="1200" dirty="0">
                          <a:latin typeface="Verdana" pitchFamily="34" charset="0"/>
                          <a:ea typeface="Verdana" pitchFamily="34" charset="0"/>
                          <a:cs typeface="Verdana" pitchFamily="34" charset="0"/>
                        </a:rPr>
                        <a:t>SAP</a:t>
                      </a:r>
                    </a:p>
                  </a:txBody>
                  <a:tcPr anchor="ctr"/>
                </a:tc>
                <a:tc>
                  <a:txBody>
                    <a:bodyPr/>
                    <a:lstStyle/>
                    <a:p>
                      <a:r>
                        <a:rPr lang="en-US" sz="1200" dirty="0">
                          <a:latin typeface="Verdana" pitchFamily="34" charset="0"/>
                          <a:ea typeface="Verdana" pitchFamily="34" charset="0"/>
                          <a:cs typeface="Verdana" pitchFamily="34" charset="0"/>
                        </a:rPr>
                        <a:t>SAP</a:t>
                      </a:r>
                    </a:p>
                  </a:txBody>
                  <a:tcPr anchor="ctr"/>
                </a:tc>
                <a:tc>
                  <a:txBody>
                    <a:bodyPr/>
                    <a:lstStyle/>
                    <a:p>
                      <a:pPr algn="r"/>
                      <a:r>
                        <a:rPr lang="en-US" sz="1200" u="sng" dirty="0">
                          <a:latin typeface="Verdana" pitchFamily="34" charset="0"/>
                          <a:ea typeface="Verdana" pitchFamily="34" charset="0"/>
                          <a:cs typeface="Verdana" pitchFamily="34" charset="0"/>
                        </a:rPr>
                        <a:t>13.5</a:t>
                      </a:r>
                    </a:p>
                  </a:txBody>
                  <a:tcPr anchor="ctr"/>
                </a:tc>
                <a:tc>
                  <a:txBody>
                    <a:bodyPr/>
                    <a:lstStyle/>
                    <a:p>
                      <a:pPr algn="r"/>
                      <a:r>
                        <a:rPr lang="en-US" sz="1200" u="sng" dirty="0">
                          <a:latin typeface="Verdana" pitchFamily="34" charset="0"/>
                          <a:ea typeface="Verdana" pitchFamily="34" charset="0"/>
                          <a:cs typeface="Verdana" pitchFamily="34" charset="0"/>
                        </a:rPr>
                        <a:t>36.0</a:t>
                      </a:r>
                    </a:p>
                  </a:txBody>
                  <a:tcPr anchor="ctr"/>
                </a:tc>
                <a:tc>
                  <a:txBody>
                    <a:bodyPr/>
                    <a:lstStyle/>
                    <a:p>
                      <a:pPr algn="r"/>
                      <a:r>
                        <a:rPr lang="en-US" sz="1200" u="sng" dirty="0">
                          <a:latin typeface="Verdana" pitchFamily="34" charset="0"/>
                          <a:ea typeface="Verdana" pitchFamily="34" charset="0"/>
                          <a:cs typeface="Verdana" pitchFamily="34" charset="0"/>
                        </a:rPr>
                        <a:t>7.3</a:t>
                      </a:r>
                    </a:p>
                  </a:txBody>
                  <a:tcPr anchor="ctr"/>
                </a:tc>
                <a:extLst>
                  <a:ext uri="{0D108BD9-81ED-4DB2-BD59-A6C34878D82A}">
                    <a16:rowId xmlns:a16="http://schemas.microsoft.com/office/drawing/2014/main" val="10011"/>
                  </a:ext>
                </a:extLst>
              </a:tr>
              <a:tr h="228600">
                <a:tc>
                  <a:txBody>
                    <a:bodyPr/>
                    <a:lstStyle/>
                    <a:p>
                      <a:pPr marL="231775" indent="0"/>
                      <a:r>
                        <a:rPr lang="en-US" sz="1200" dirty="0">
                          <a:latin typeface="Verdana" pitchFamily="34" charset="0"/>
                          <a:ea typeface="Verdana" pitchFamily="34" charset="0"/>
                          <a:cs typeface="Verdana" pitchFamily="34" charset="0"/>
                        </a:rPr>
                        <a:t>Median</a:t>
                      </a:r>
                    </a:p>
                  </a:txBody>
                  <a:tcPr anchor="ctr"/>
                </a:tc>
                <a:tc>
                  <a:txBody>
                    <a:bodyPr/>
                    <a:lstStyle/>
                    <a:p>
                      <a:endParaRPr lang="en-US" sz="1200" dirty="0">
                        <a:latin typeface="Verdana" pitchFamily="34" charset="0"/>
                        <a:ea typeface="Verdana" pitchFamily="34" charset="0"/>
                        <a:cs typeface="Verdana" pitchFamily="34" charset="0"/>
                      </a:endParaRPr>
                    </a:p>
                  </a:txBody>
                  <a:tcPr anchor="ctr"/>
                </a:tc>
                <a:tc>
                  <a:txBody>
                    <a:bodyPr/>
                    <a:lstStyle/>
                    <a:p>
                      <a:pPr algn="r"/>
                      <a:r>
                        <a:rPr lang="en-US" sz="1200" dirty="0">
                          <a:latin typeface="Verdana" pitchFamily="34" charset="0"/>
                          <a:ea typeface="Verdana" pitchFamily="34" charset="0"/>
                          <a:cs typeface="Verdana" pitchFamily="34" charset="0"/>
                        </a:rPr>
                        <a:t>14.8%</a:t>
                      </a:r>
                    </a:p>
                  </a:txBody>
                  <a:tcPr anchor="ctr"/>
                </a:tc>
                <a:tc>
                  <a:txBody>
                    <a:bodyPr/>
                    <a:lstStyle/>
                    <a:p>
                      <a:pPr algn="r"/>
                      <a:r>
                        <a:rPr lang="en-US" sz="1200" dirty="0">
                          <a:latin typeface="Verdana" pitchFamily="34" charset="0"/>
                          <a:ea typeface="Verdana" pitchFamily="34" charset="0"/>
                          <a:cs typeface="Verdana" pitchFamily="34" charset="0"/>
                        </a:rPr>
                        <a:t>22.0%</a:t>
                      </a:r>
                    </a:p>
                  </a:txBody>
                  <a:tcPr anchor="ctr"/>
                </a:tc>
                <a:tc>
                  <a:txBody>
                    <a:bodyPr/>
                    <a:lstStyle/>
                    <a:p>
                      <a:pPr algn="r"/>
                      <a:r>
                        <a:rPr lang="en-US" sz="1200" dirty="0">
                          <a:latin typeface="Verdana" pitchFamily="34" charset="0"/>
                          <a:ea typeface="Verdana" pitchFamily="34" charset="0"/>
                          <a:cs typeface="Verdana" pitchFamily="34" charset="0"/>
                        </a:rPr>
                        <a:t>12.0%</a:t>
                      </a:r>
                    </a:p>
                  </a:txBody>
                  <a:tcPr anchor="ctr"/>
                </a:tc>
                <a:extLst>
                  <a:ext uri="{0D108BD9-81ED-4DB2-BD59-A6C34878D82A}">
                    <a16:rowId xmlns:a16="http://schemas.microsoft.com/office/drawing/2014/main" val="10012"/>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55864" y="113498"/>
            <a:ext cx="8759536" cy="1089660"/>
          </a:xfrm>
        </p:spPr>
        <p:txBody>
          <a:bodyPr>
            <a:noAutofit/>
          </a:bodyPr>
          <a:lstStyle/>
          <a:p>
            <a:r>
              <a:rPr lang="en-US" altLang="en-US" dirty="0"/>
              <a:t>Life Cycles and Multistage Growth Models (3 of 3)</a:t>
            </a: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952721568"/>
              </p:ext>
            </p:extLst>
          </p:nvPr>
        </p:nvGraphicFramePr>
        <p:xfrm>
          <a:off x="228601" y="1371600"/>
          <a:ext cx="8686799" cy="3642580"/>
        </p:xfrm>
        <a:graphic>
          <a:graphicData uri="http://schemas.openxmlformats.org/drawingml/2006/table">
            <a:tbl>
              <a:tblPr firstRow="1" bandRow="1">
                <a:tableStyleId>{5940675A-B579-460E-94D1-54222C63F5DA}</a:tableStyleId>
              </a:tblPr>
              <a:tblGrid>
                <a:gridCol w="2708154">
                  <a:extLst>
                    <a:ext uri="{9D8B030D-6E8A-4147-A177-3AD203B41FA5}">
                      <a16:colId xmlns:a16="http://schemas.microsoft.com/office/drawing/2014/main" val="20000"/>
                    </a:ext>
                  </a:extLst>
                </a:gridCol>
                <a:gridCol w="765751">
                  <a:extLst>
                    <a:ext uri="{9D8B030D-6E8A-4147-A177-3AD203B41FA5}">
                      <a16:colId xmlns:a16="http://schemas.microsoft.com/office/drawing/2014/main" val="20001"/>
                    </a:ext>
                  </a:extLst>
                </a:gridCol>
                <a:gridCol w="1906533">
                  <a:extLst>
                    <a:ext uri="{9D8B030D-6E8A-4147-A177-3AD203B41FA5}">
                      <a16:colId xmlns:a16="http://schemas.microsoft.com/office/drawing/2014/main" val="20002"/>
                    </a:ext>
                  </a:extLst>
                </a:gridCol>
                <a:gridCol w="1755368">
                  <a:extLst>
                    <a:ext uri="{9D8B030D-6E8A-4147-A177-3AD203B41FA5}">
                      <a16:colId xmlns:a16="http://schemas.microsoft.com/office/drawing/2014/main" val="20003"/>
                    </a:ext>
                  </a:extLst>
                </a:gridCol>
                <a:gridCol w="1550993">
                  <a:extLst>
                    <a:ext uri="{9D8B030D-6E8A-4147-A177-3AD203B41FA5}">
                      <a16:colId xmlns:a16="http://schemas.microsoft.com/office/drawing/2014/main" val="20004"/>
                    </a:ext>
                  </a:extLst>
                </a:gridCol>
              </a:tblGrid>
              <a:tr h="430124">
                <a:tc>
                  <a:txBody>
                    <a:bodyPr/>
                    <a:lstStyle/>
                    <a:p>
                      <a:pPr algn="ctr"/>
                      <a:endParaRPr lang="en-US" sz="1100" b="1" dirty="0">
                        <a:latin typeface="Verdana" pitchFamily="34" charset="0"/>
                        <a:ea typeface="Verdana" pitchFamily="34" charset="0"/>
                        <a:cs typeface="Verdana" pitchFamily="34" charset="0"/>
                      </a:endParaRPr>
                    </a:p>
                  </a:txBody>
                  <a:tcPr anchor="ctr"/>
                </a:tc>
                <a:tc>
                  <a:txBody>
                    <a:bodyPr/>
                    <a:lstStyle/>
                    <a:p>
                      <a:pPr algn="ctr"/>
                      <a:r>
                        <a:rPr lang="en-US" sz="1100" b="1" dirty="0">
                          <a:latin typeface="Verdana" pitchFamily="34" charset="0"/>
                          <a:ea typeface="Verdana" pitchFamily="34" charset="0"/>
                          <a:cs typeface="Verdana" pitchFamily="34" charset="0"/>
                        </a:rPr>
                        <a:t>Ticker</a:t>
                      </a:r>
                    </a:p>
                  </a:txBody>
                  <a:tcPr anchor="ctr"/>
                </a:tc>
                <a:tc>
                  <a:txBody>
                    <a:bodyPr/>
                    <a:lstStyle/>
                    <a:p>
                      <a:pPr algn="ctr"/>
                      <a:r>
                        <a:rPr lang="en-US" sz="1100" b="1" dirty="0">
                          <a:latin typeface="Verdana" pitchFamily="34" charset="0"/>
                          <a:ea typeface="Verdana" pitchFamily="34" charset="0"/>
                          <a:cs typeface="Verdana" pitchFamily="34" charset="0"/>
                        </a:rPr>
                        <a:t>Return</a:t>
                      </a:r>
                      <a:r>
                        <a:rPr lang="en-US" sz="1100" b="1" baseline="0" dirty="0">
                          <a:latin typeface="Verdana" pitchFamily="34" charset="0"/>
                          <a:ea typeface="Verdana" pitchFamily="34" charset="0"/>
                          <a:cs typeface="Verdana" pitchFamily="34" charset="0"/>
                        </a:rPr>
                        <a:t> on capital (%)</a:t>
                      </a:r>
                      <a:endParaRPr lang="en-US" sz="1100" b="1" dirty="0">
                        <a:latin typeface="Verdana" pitchFamily="34" charset="0"/>
                        <a:ea typeface="Verdana" pitchFamily="34" charset="0"/>
                        <a:cs typeface="Verdana"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1" dirty="0">
                          <a:latin typeface="Verdana" pitchFamily="34" charset="0"/>
                          <a:ea typeface="Verdana" pitchFamily="34" charset="0"/>
                          <a:cs typeface="Verdana" pitchFamily="34" charset="0"/>
                        </a:rPr>
                        <a:t>Payout Ratio </a:t>
                      </a:r>
                      <a:r>
                        <a:rPr lang="en-US" sz="1100" b="1" baseline="0" dirty="0">
                          <a:latin typeface="Verdana" pitchFamily="34" charset="0"/>
                          <a:ea typeface="Verdana" pitchFamily="34" charset="0"/>
                          <a:cs typeface="Verdana" pitchFamily="34" charset="0"/>
                        </a:rPr>
                        <a:t>(%)</a:t>
                      </a:r>
                      <a:endParaRPr lang="en-US" sz="1100" b="1" dirty="0">
                        <a:latin typeface="Verdana" pitchFamily="34" charset="0"/>
                        <a:ea typeface="Verdana" pitchFamily="34" charset="0"/>
                        <a:cs typeface="Verdana" pitchFamily="34" charset="0"/>
                      </a:endParaRPr>
                    </a:p>
                  </a:txBody>
                  <a:tcPr anchor="ctr"/>
                </a:tc>
                <a:tc>
                  <a:txBody>
                    <a:bodyPr/>
                    <a:lstStyle/>
                    <a:p>
                      <a:pPr algn="ctr"/>
                      <a:r>
                        <a:rPr lang="en-US" sz="1100" b="1" dirty="0">
                          <a:latin typeface="Verdana" pitchFamily="34" charset="0"/>
                          <a:ea typeface="Verdana" pitchFamily="34" charset="0"/>
                          <a:cs typeface="Verdana" pitchFamily="34" charset="0"/>
                        </a:rPr>
                        <a:t>Growth Rate 2017-2020</a:t>
                      </a:r>
                    </a:p>
                  </a:txBody>
                  <a:tcPr anchor="ctr"/>
                </a:tc>
                <a:extLst>
                  <a:ext uri="{0D108BD9-81ED-4DB2-BD59-A6C34878D82A}">
                    <a16:rowId xmlns:a16="http://schemas.microsoft.com/office/drawing/2014/main" val="10000"/>
                  </a:ext>
                </a:extLst>
              </a:tr>
              <a:tr h="362576">
                <a:tc>
                  <a:txBody>
                    <a:bodyPr/>
                    <a:lstStyle/>
                    <a:p>
                      <a:r>
                        <a:rPr lang="en-US" sz="1100" b="1" dirty="0">
                          <a:latin typeface="Verdana" pitchFamily="34" charset="0"/>
                          <a:ea typeface="Verdana" pitchFamily="34" charset="0"/>
                          <a:cs typeface="Verdana" pitchFamily="34" charset="0"/>
                        </a:rPr>
                        <a:t>Electric utilities (East Coast)</a:t>
                      </a:r>
                    </a:p>
                  </a:txBody>
                  <a:tcPr anchor="ctr"/>
                </a:tc>
                <a:tc>
                  <a:txBody>
                    <a:bodyPr/>
                    <a:lstStyle/>
                    <a:p>
                      <a:endParaRPr lang="en-US" sz="1100" dirty="0">
                        <a:latin typeface="Verdana" pitchFamily="34" charset="0"/>
                        <a:ea typeface="Verdana" pitchFamily="34" charset="0"/>
                        <a:cs typeface="Verdana" pitchFamily="34" charset="0"/>
                      </a:endParaRPr>
                    </a:p>
                  </a:txBody>
                  <a:tcPr anchor="ctr"/>
                </a:tc>
                <a:tc>
                  <a:txBody>
                    <a:bodyPr/>
                    <a:lstStyle/>
                    <a:p>
                      <a:endParaRPr lang="en-US" sz="1100" b="1" dirty="0">
                        <a:latin typeface="Verdana" pitchFamily="34" charset="0"/>
                        <a:ea typeface="Verdana" pitchFamily="34" charset="0"/>
                        <a:cs typeface="Verdana" pitchFamily="34" charset="0"/>
                      </a:endParaRPr>
                    </a:p>
                  </a:txBody>
                  <a:tcPr anchor="ctr"/>
                </a:tc>
                <a:tc>
                  <a:txBody>
                    <a:bodyPr/>
                    <a:lstStyle/>
                    <a:p>
                      <a:endParaRPr lang="en-US" sz="1100" b="1" dirty="0">
                        <a:latin typeface="Verdana" pitchFamily="34" charset="0"/>
                        <a:ea typeface="Verdana" pitchFamily="34" charset="0"/>
                        <a:cs typeface="Verdana" pitchFamily="34" charset="0"/>
                      </a:endParaRPr>
                    </a:p>
                  </a:txBody>
                  <a:tcPr anchor="ctr"/>
                </a:tc>
                <a:tc>
                  <a:txBody>
                    <a:bodyPr/>
                    <a:lstStyle/>
                    <a:p>
                      <a:endParaRPr lang="en-US" sz="1100" b="1" dirty="0">
                        <a:latin typeface="Verdana" pitchFamily="34" charset="0"/>
                        <a:ea typeface="Verdana" pitchFamily="34" charset="0"/>
                        <a:cs typeface="Verdana" pitchFamily="34" charset="0"/>
                      </a:endParaRPr>
                    </a:p>
                  </a:txBody>
                  <a:tcPr anchor="ctr"/>
                </a:tc>
                <a:extLst>
                  <a:ext uri="{0D108BD9-81ED-4DB2-BD59-A6C34878D82A}">
                    <a16:rowId xmlns:a16="http://schemas.microsoft.com/office/drawing/2014/main" val="10001"/>
                  </a:ext>
                </a:extLst>
              </a:tr>
              <a:tr h="258075">
                <a:tc>
                  <a:txBody>
                    <a:bodyPr/>
                    <a:lstStyle/>
                    <a:p>
                      <a:r>
                        <a:rPr lang="en-US" sz="1100" dirty="0">
                          <a:latin typeface="Verdana" pitchFamily="34" charset="0"/>
                          <a:ea typeface="Verdana" pitchFamily="34" charset="0"/>
                          <a:cs typeface="Verdana" pitchFamily="34" charset="0"/>
                        </a:rPr>
                        <a:t>Dominion Resources</a:t>
                      </a:r>
                    </a:p>
                  </a:txBody>
                  <a:tcPr anchor="ctr"/>
                </a:tc>
                <a:tc>
                  <a:txBody>
                    <a:bodyPr/>
                    <a:lstStyle/>
                    <a:p>
                      <a:r>
                        <a:rPr lang="en-US" sz="1100" b="0" dirty="0">
                          <a:latin typeface="Verdana" pitchFamily="34" charset="0"/>
                          <a:ea typeface="Verdana" pitchFamily="34" charset="0"/>
                          <a:cs typeface="Verdana" pitchFamily="34" charset="0"/>
                        </a:rPr>
                        <a:t>D</a:t>
                      </a:r>
                    </a:p>
                  </a:txBody>
                  <a:tcPr anchor="ctr"/>
                </a:tc>
                <a:tc>
                  <a:txBody>
                    <a:bodyPr/>
                    <a:lstStyle/>
                    <a:p>
                      <a:pPr algn="r"/>
                      <a:r>
                        <a:rPr lang="en-US" sz="1100" dirty="0">
                          <a:latin typeface="Verdana" pitchFamily="34" charset="0"/>
                          <a:ea typeface="Verdana" pitchFamily="34" charset="0"/>
                          <a:cs typeface="Verdana" pitchFamily="34" charset="0"/>
                        </a:rPr>
                        <a:t>8.5%</a:t>
                      </a:r>
                    </a:p>
                  </a:txBody>
                  <a:tcPr anchor="ctr"/>
                </a:tc>
                <a:tc>
                  <a:txBody>
                    <a:bodyPr/>
                    <a:lstStyle/>
                    <a:p>
                      <a:pPr algn="r"/>
                      <a:r>
                        <a:rPr lang="en-US" sz="1100" dirty="0">
                          <a:latin typeface="Verdana" pitchFamily="34" charset="0"/>
                          <a:ea typeface="Verdana" pitchFamily="34" charset="0"/>
                          <a:cs typeface="Verdana" pitchFamily="34" charset="0"/>
                        </a:rPr>
                        <a:t>73.0%</a:t>
                      </a:r>
                    </a:p>
                  </a:txBody>
                  <a:tcPr anchor="ctr"/>
                </a:tc>
                <a:tc>
                  <a:txBody>
                    <a:bodyPr/>
                    <a:lstStyle/>
                    <a:p>
                      <a:pPr algn="r"/>
                      <a:r>
                        <a:rPr lang="en-US" sz="1100" dirty="0">
                          <a:latin typeface="Verdana" pitchFamily="34" charset="0"/>
                          <a:ea typeface="Verdana" pitchFamily="34" charset="0"/>
                          <a:cs typeface="Verdana" pitchFamily="34" charset="0"/>
                        </a:rPr>
                        <a:t>10.1%</a:t>
                      </a:r>
                    </a:p>
                  </a:txBody>
                  <a:tcPr anchor="ctr"/>
                </a:tc>
                <a:extLst>
                  <a:ext uri="{0D108BD9-81ED-4DB2-BD59-A6C34878D82A}">
                    <a16:rowId xmlns:a16="http://schemas.microsoft.com/office/drawing/2014/main" val="10002"/>
                  </a:ext>
                </a:extLst>
              </a:tr>
              <a:tr h="258075">
                <a:tc>
                  <a:txBody>
                    <a:bodyPr/>
                    <a:lstStyle/>
                    <a:p>
                      <a:r>
                        <a:rPr lang="en-US" sz="1100" dirty="0">
                          <a:latin typeface="Verdana" pitchFamily="34" charset="0"/>
                          <a:ea typeface="Verdana" pitchFamily="34" charset="0"/>
                          <a:cs typeface="Verdana" pitchFamily="34" charset="0"/>
                        </a:rPr>
                        <a:t>Consolidated Edison</a:t>
                      </a:r>
                    </a:p>
                  </a:txBody>
                  <a:tcPr anchor="ctr"/>
                </a:tc>
                <a:tc>
                  <a:txBody>
                    <a:bodyPr/>
                    <a:lstStyle/>
                    <a:p>
                      <a:r>
                        <a:rPr lang="en-US" sz="1100" b="0" dirty="0">
                          <a:latin typeface="Verdana" pitchFamily="34" charset="0"/>
                          <a:ea typeface="Verdana" pitchFamily="34" charset="0"/>
                          <a:cs typeface="Verdana" pitchFamily="34" charset="0"/>
                        </a:rPr>
                        <a:t>ED</a:t>
                      </a:r>
                    </a:p>
                  </a:txBody>
                  <a:tcPr anchor="ctr"/>
                </a:tc>
                <a:tc>
                  <a:txBody>
                    <a:bodyPr/>
                    <a:lstStyle/>
                    <a:p>
                      <a:pPr algn="r"/>
                      <a:r>
                        <a:rPr lang="en-US" sz="1100" dirty="0">
                          <a:latin typeface="Verdana" pitchFamily="34" charset="0"/>
                          <a:ea typeface="Verdana" pitchFamily="34" charset="0"/>
                          <a:cs typeface="Verdana" pitchFamily="34" charset="0"/>
                        </a:rPr>
                        <a:t>5.5</a:t>
                      </a:r>
                    </a:p>
                  </a:txBody>
                  <a:tcPr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100" dirty="0">
                          <a:latin typeface="Verdana" pitchFamily="34" charset="0"/>
                          <a:ea typeface="Verdana" pitchFamily="34" charset="0"/>
                          <a:cs typeface="Verdana" pitchFamily="34" charset="0"/>
                        </a:rPr>
                        <a:t>69.0</a:t>
                      </a:r>
                    </a:p>
                  </a:txBody>
                  <a:tcPr anchor="ctr"/>
                </a:tc>
                <a:tc>
                  <a:txBody>
                    <a:bodyPr/>
                    <a:lstStyle/>
                    <a:p>
                      <a:pPr algn="r"/>
                      <a:r>
                        <a:rPr lang="en-US" sz="1100" dirty="0">
                          <a:latin typeface="Verdana" pitchFamily="34" charset="0"/>
                          <a:ea typeface="Verdana" pitchFamily="34" charset="0"/>
                          <a:cs typeface="Verdana" pitchFamily="34" charset="0"/>
                        </a:rPr>
                        <a:t>1.6</a:t>
                      </a:r>
                    </a:p>
                  </a:txBody>
                  <a:tcPr anchor="ctr"/>
                </a:tc>
                <a:extLst>
                  <a:ext uri="{0D108BD9-81ED-4DB2-BD59-A6C34878D82A}">
                    <a16:rowId xmlns:a16="http://schemas.microsoft.com/office/drawing/2014/main" val="10003"/>
                  </a:ext>
                </a:extLst>
              </a:tr>
              <a:tr h="258075">
                <a:tc>
                  <a:txBody>
                    <a:bodyPr/>
                    <a:lstStyle/>
                    <a:p>
                      <a:r>
                        <a:rPr lang="en-US" sz="1100" dirty="0">
                          <a:latin typeface="Verdana" pitchFamily="34" charset="0"/>
                          <a:ea typeface="Verdana" pitchFamily="34" charset="0"/>
                          <a:cs typeface="Verdana" pitchFamily="34" charset="0"/>
                        </a:rPr>
                        <a:t>Duke Energy</a:t>
                      </a:r>
                    </a:p>
                  </a:txBody>
                  <a:tcPr anchor="ctr"/>
                </a:tc>
                <a:tc>
                  <a:txBody>
                    <a:bodyPr/>
                    <a:lstStyle/>
                    <a:p>
                      <a:r>
                        <a:rPr lang="en-US" sz="1100" dirty="0">
                          <a:latin typeface="Verdana" pitchFamily="34" charset="0"/>
                          <a:ea typeface="Verdana" pitchFamily="34" charset="0"/>
                          <a:cs typeface="Verdana" pitchFamily="34" charset="0"/>
                        </a:rPr>
                        <a:t>DUK</a:t>
                      </a:r>
                    </a:p>
                  </a:txBody>
                  <a:tcPr anchor="ctr"/>
                </a:tc>
                <a:tc>
                  <a:txBody>
                    <a:bodyPr/>
                    <a:lstStyle/>
                    <a:p>
                      <a:pPr algn="r"/>
                      <a:r>
                        <a:rPr lang="en-US" sz="1100" dirty="0">
                          <a:latin typeface="Verdana" pitchFamily="34" charset="0"/>
                          <a:ea typeface="Verdana" pitchFamily="34" charset="0"/>
                          <a:cs typeface="Verdana" pitchFamily="34" charset="0"/>
                        </a:rPr>
                        <a:t>5.0</a:t>
                      </a:r>
                    </a:p>
                  </a:txBody>
                  <a:tcPr anchor="ctr"/>
                </a:tc>
                <a:tc>
                  <a:txBody>
                    <a:bodyPr/>
                    <a:lstStyle/>
                    <a:p>
                      <a:pPr algn="r"/>
                      <a:r>
                        <a:rPr lang="en-US" sz="1100" dirty="0">
                          <a:latin typeface="Verdana" pitchFamily="34" charset="0"/>
                          <a:ea typeface="Verdana" pitchFamily="34" charset="0"/>
                          <a:cs typeface="Verdana" pitchFamily="34" charset="0"/>
                        </a:rPr>
                        <a:t>75.0</a:t>
                      </a:r>
                    </a:p>
                  </a:txBody>
                  <a:tcPr anchor="ctr"/>
                </a:tc>
                <a:tc>
                  <a:txBody>
                    <a:bodyPr/>
                    <a:lstStyle/>
                    <a:p>
                      <a:pPr algn="r"/>
                      <a:r>
                        <a:rPr lang="en-US" sz="1100" dirty="0">
                          <a:latin typeface="Verdana" pitchFamily="34" charset="0"/>
                          <a:ea typeface="Verdana" pitchFamily="34" charset="0"/>
                          <a:cs typeface="Verdana" pitchFamily="34" charset="0"/>
                        </a:rPr>
                        <a:t>3.8</a:t>
                      </a:r>
                    </a:p>
                  </a:txBody>
                  <a:tcPr anchor="ctr"/>
                </a:tc>
                <a:extLst>
                  <a:ext uri="{0D108BD9-81ED-4DB2-BD59-A6C34878D82A}">
                    <a16:rowId xmlns:a16="http://schemas.microsoft.com/office/drawing/2014/main" val="10004"/>
                  </a:ext>
                </a:extLst>
              </a:tr>
              <a:tr h="258075">
                <a:tc>
                  <a:txBody>
                    <a:bodyPr/>
                    <a:lstStyle/>
                    <a:p>
                      <a:r>
                        <a:rPr lang="en-US" sz="1100" dirty="0">
                          <a:latin typeface="Verdana" pitchFamily="34" charset="0"/>
                          <a:ea typeface="Verdana" pitchFamily="34" charset="0"/>
                          <a:cs typeface="Verdana" pitchFamily="34" charset="0"/>
                        </a:rPr>
                        <a:t>Eversource</a:t>
                      </a:r>
                    </a:p>
                  </a:txBody>
                  <a:tcPr anchor="ctr"/>
                </a:tc>
                <a:tc>
                  <a:txBody>
                    <a:bodyPr/>
                    <a:lstStyle/>
                    <a:p>
                      <a:r>
                        <a:rPr lang="en-US" sz="1100" dirty="0">
                          <a:latin typeface="Verdana" pitchFamily="34" charset="0"/>
                          <a:ea typeface="Verdana" pitchFamily="34" charset="0"/>
                          <a:cs typeface="Verdana" pitchFamily="34" charset="0"/>
                        </a:rPr>
                        <a:t>ES</a:t>
                      </a:r>
                    </a:p>
                  </a:txBody>
                  <a:tcPr anchor="ctr"/>
                </a:tc>
                <a:tc>
                  <a:txBody>
                    <a:bodyPr/>
                    <a:lstStyle/>
                    <a:p>
                      <a:pPr algn="r"/>
                      <a:r>
                        <a:rPr lang="en-US" sz="1100" dirty="0">
                          <a:latin typeface="Verdana" pitchFamily="34" charset="0"/>
                          <a:ea typeface="Verdana" pitchFamily="34" charset="0"/>
                          <a:cs typeface="Verdana" pitchFamily="34" charset="0"/>
                        </a:rPr>
                        <a:t>6.0</a:t>
                      </a:r>
                    </a:p>
                  </a:txBody>
                  <a:tcPr anchor="ctr"/>
                </a:tc>
                <a:tc>
                  <a:txBody>
                    <a:bodyPr/>
                    <a:lstStyle/>
                    <a:p>
                      <a:pPr algn="r"/>
                      <a:r>
                        <a:rPr lang="en-US" sz="1100" dirty="0">
                          <a:latin typeface="Verdana" pitchFamily="34" charset="0"/>
                          <a:ea typeface="Verdana" pitchFamily="34" charset="0"/>
                          <a:cs typeface="Verdana" pitchFamily="34" charset="0"/>
                        </a:rPr>
                        <a:t>58.0</a:t>
                      </a:r>
                    </a:p>
                  </a:txBody>
                  <a:tcPr anchor="ctr"/>
                </a:tc>
                <a:tc>
                  <a:txBody>
                    <a:bodyPr/>
                    <a:lstStyle/>
                    <a:p>
                      <a:pPr algn="r"/>
                      <a:r>
                        <a:rPr lang="en-US" sz="1100" dirty="0">
                          <a:latin typeface="Verdana" pitchFamily="34" charset="0"/>
                          <a:ea typeface="Verdana" pitchFamily="34" charset="0"/>
                          <a:cs typeface="Verdana" pitchFamily="34" charset="0"/>
                        </a:rPr>
                        <a:t>6.0</a:t>
                      </a:r>
                    </a:p>
                  </a:txBody>
                  <a:tcPr anchor="ctr"/>
                </a:tc>
                <a:extLst>
                  <a:ext uri="{0D108BD9-81ED-4DB2-BD59-A6C34878D82A}">
                    <a16:rowId xmlns:a16="http://schemas.microsoft.com/office/drawing/2014/main" val="10005"/>
                  </a:ext>
                </a:extLst>
              </a:tr>
              <a:tr h="258075">
                <a:tc>
                  <a:txBody>
                    <a:bodyPr/>
                    <a:lstStyle/>
                    <a:p>
                      <a:r>
                        <a:rPr lang="en-US" sz="1100" dirty="0">
                          <a:latin typeface="Verdana" pitchFamily="34" charset="0"/>
                          <a:ea typeface="Verdana" pitchFamily="34" charset="0"/>
                          <a:cs typeface="Verdana" pitchFamily="34" charset="0"/>
                        </a:rPr>
                        <a:t>FirstEnergy</a:t>
                      </a:r>
                    </a:p>
                  </a:txBody>
                  <a:tcPr anchor="ctr"/>
                </a:tc>
                <a:tc>
                  <a:txBody>
                    <a:bodyPr/>
                    <a:lstStyle/>
                    <a:p>
                      <a:r>
                        <a:rPr lang="en-US" sz="1100" dirty="0">
                          <a:latin typeface="Verdana" pitchFamily="34" charset="0"/>
                          <a:ea typeface="Verdana" pitchFamily="34" charset="0"/>
                          <a:cs typeface="Verdana" pitchFamily="34" charset="0"/>
                        </a:rPr>
                        <a:t>FE</a:t>
                      </a:r>
                    </a:p>
                  </a:txBody>
                  <a:tcPr anchor="ctr"/>
                </a:tc>
                <a:tc>
                  <a:txBody>
                    <a:bodyPr/>
                    <a:lstStyle/>
                    <a:p>
                      <a:pPr algn="r"/>
                      <a:r>
                        <a:rPr lang="en-US" sz="1100" dirty="0">
                          <a:latin typeface="Verdana" pitchFamily="34" charset="0"/>
                          <a:ea typeface="Verdana" pitchFamily="34" charset="0"/>
                          <a:cs typeface="Verdana" pitchFamily="34" charset="0"/>
                        </a:rPr>
                        <a:t>5.5</a:t>
                      </a:r>
                    </a:p>
                  </a:txBody>
                  <a:tcPr anchor="ctr"/>
                </a:tc>
                <a:tc>
                  <a:txBody>
                    <a:bodyPr/>
                    <a:lstStyle/>
                    <a:p>
                      <a:pPr algn="r"/>
                      <a:r>
                        <a:rPr lang="en-US" sz="1100" dirty="0">
                          <a:latin typeface="Verdana" pitchFamily="34" charset="0"/>
                          <a:ea typeface="Verdana" pitchFamily="34" charset="0"/>
                          <a:cs typeface="Verdana" pitchFamily="34" charset="0"/>
                        </a:rPr>
                        <a:t>48.0</a:t>
                      </a:r>
                    </a:p>
                  </a:txBody>
                  <a:tcPr anchor="ctr"/>
                </a:tc>
                <a:tc>
                  <a:txBody>
                    <a:bodyPr/>
                    <a:lstStyle/>
                    <a:p>
                      <a:pPr algn="r"/>
                      <a:r>
                        <a:rPr lang="en-US" sz="1100" dirty="0">
                          <a:latin typeface="Verdana" pitchFamily="34" charset="0"/>
                          <a:ea typeface="Verdana" pitchFamily="34" charset="0"/>
                          <a:cs typeface="Verdana" pitchFamily="34" charset="0"/>
                        </a:rPr>
                        <a:t>4.5</a:t>
                      </a:r>
                    </a:p>
                  </a:txBody>
                  <a:tcPr anchor="ctr"/>
                </a:tc>
                <a:extLst>
                  <a:ext uri="{0D108BD9-81ED-4DB2-BD59-A6C34878D82A}">
                    <a16:rowId xmlns:a16="http://schemas.microsoft.com/office/drawing/2014/main" val="10006"/>
                  </a:ext>
                </a:extLst>
              </a:tr>
              <a:tr h="258075">
                <a:tc>
                  <a:txBody>
                    <a:bodyPr/>
                    <a:lstStyle/>
                    <a:p>
                      <a:r>
                        <a:rPr lang="en-US" sz="1100" dirty="0">
                          <a:latin typeface="Verdana" pitchFamily="34" charset="0"/>
                          <a:ea typeface="Verdana" pitchFamily="34" charset="0"/>
                          <a:cs typeface="Verdana" pitchFamily="34" charset="0"/>
                        </a:rPr>
                        <a:t>Nextera Energy</a:t>
                      </a:r>
                    </a:p>
                  </a:txBody>
                  <a:tcPr anchor="ctr"/>
                </a:tc>
                <a:tc>
                  <a:txBody>
                    <a:bodyPr/>
                    <a:lstStyle/>
                    <a:p>
                      <a:r>
                        <a:rPr lang="en-US" sz="1100" dirty="0">
                          <a:latin typeface="Verdana" pitchFamily="34" charset="0"/>
                          <a:ea typeface="Verdana" pitchFamily="34" charset="0"/>
                          <a:cs typeface="Verdana" pitchFamily="34" charset="0"/>
                        </a:rPr>
                        <a:t>NEE</a:t>
                      </a:r>
                    </a:p>
                  </a:txBody>
                  <a:tcPr anchor="ctr"/>
                </a:tc>
                <a:tc>
                  <a:txBody>
                    <a:bodyPr/>
                    <a:lstStyle/>
                    <a:p>
                      <a:pPr algn="r"/>
                      <a:r>
                        <a:rPr lang="en-US" sz="1100" dirty="0">
                          <a:latin typeface="Verdana" pitchFamily="34" charset="0"/>
                          <a:ea typeface="Verdana" pitchFamily="34" charset="0"/>
                          <a:cs typeface="Verdana" pitchFamily="34" charset="0"/>
                        </a:rPr>
                        <a:t>7.5</a:t>
                      </a:r>
                    </a:p>
                  </a:txBody>
                  <a:tcPr anchor="ctr"/>
                </a:tc>
                <a:tc>
                  <a:txBody>
                    <a:bodyPr/>
                    <a:lstStyle/>
                    <a:p>
                      <a:pPr algn="r"/>
                      <a:r>
                        <a:rPr lang="en-US" sz="1100" dirty="0">
                          <a:latin typeface="Verdana" pitchFamily="34" charset="0"/>
                          <a:ea typeface="Verdana" pitchFamily="34" charset="0"/>
                          <a:cs typeface="Verdana" pitchFamily="34" charset="0"/>
                        </a:rPr>
                        <a:t>69.0</a:t>
                      </a:r>
                    </a:p>
                  </a:txBody>
                  <a:tcPr anchor="ctr"/>
                </a:tc>
                <a:tc>
                  <a:txBody>
                    <a:bodyPr/>
                    <a:lstStyle/>
                    <a:p>
                      <a:pPr algn="r"/>
                      <a:r>
                        <a:rPr lang="en-US" sz="1100" dirty="0">
                          <a:latin typeface="Verdana" pitchFamily="34" charset="0"/>
                          <a:ea typeface="Verdana" pitchFamily="34" charset="0"/>
                          <a:cs typeface="Verdana" pitchFamily="34" charset="0"/>
                        </a:rPr>
                        <a:t>6.3</a:t>
                      </a:r>
                    </a:p>
                  </a:txBody>
                  <a:tcPr anchor="ctr"/>
                </a:tc>
                <a:extLst>
                  <a:ext uri="{0D108BD9-81ED-4DB2-BD59-A6C34878D82A}">
                    <a16:rowId xmlns:a16="http://schemas.microsoft.com/office/drawing/2014/main" val="10007"/>
                  </a:ext>
                </a:extLst>
              </a:tr>
              <a:tr h="258075">
                <a:tc>
                  <a:txBody>
                    <a:bodyPr/>
                    <a:lstStyle/>
                    <a:p>
                      <a:r>
                        <a:rPr lang="en-US" sz="1100" dirty="0">
                          <a:latin typeface="Verdana" pitchFamily="34" charset="0"/>
                          <a:ea typeface="Verdana" pitchFamily="34" charset="0"/>
                          <a:cs typeface="Verdana" pitchFamily="34" charset="0"/>
                        </a:rPr>
                        <a:t>Public service Enterprise</a:t>
                      </a:r>
                    </a:p>
                  </a:txBody>
                  <a:tcPr anchor="ctr"/>
                </a:tc>
                <a:tc>
                  <a:txBody>
                    <a:bodyPr/>
                    <a:lstStyle/>
                    <a:p>
                      <a:r>
                        <a:rPr lang="en-US" sz="1100" dirty="0">
                          <a:latin typeface="Verdana" pitchFamily="34" charset="0"/>
                          <a:ea typeface="Verdana" pitchFamily="34" charset="0"/>
                          <a:cs typeface="Verdana" pitchFamily="34" charset="0"/>
                        </a:rPr>
                        <a:t>PEG</a:t>
                      </a:r>
                    </a:p>
                  </a:txBody>
                  <a:tcPr anchor="ctr"/>
                </a:tc>
                <a:tc>
                  <a:txBody>
                    <a:bodyPr/>
                    <a:lstStyle/>
                    <a:p>
                      <a:pPr algn="r"/>
                      <a:r>
                        <a:rPr lang="en-US" sz="1100" dirty="0">
                          <a:latin typeface="Verdana" pitchFamily="34" charset="0"/>
                          <a:ea typeface="Verdana" pitchFamily="34" charset="0"/>
                          <a:cs typeface="Verdana" pitchFamily="34" charset="0"/>
                        </a:rPr>
                        <a:t>7.0</a:t>
                      </a:r>
                    </a:p>
                  </a:txBody>
                  <a:tcPr anchor="ctr"/>
                </a:tc>
                <a:tc>
                  <a:txBody>
                    <a:bodyPr/>
                    <a:lstStyle/>
                    <a:p>
                      <a:pPr algn="r"/>
                      <a:r>
                        <a:rPr lang="en-US" sz="1100" dirty="0">
                          <a:latin typeface="Verdana" pitchFamily="34" charset="0"/>
                          <a:ea typeface="Verdana" pitchFamily="34" charset="0"/>
                          <a:cs typeface="Verdana" pitchFamily="34" charset="0"/>
                        </a:rPr>
                        <a:t>56.0</a:t>
                      </a:r>
                    </a:p>
                  </a:txBody>
                  <a:tcPr anchor="ctr"/>
                </a:tc>
                <a:tc>
                  <a:txBody>
                    <a:bodyPr/>
                    <a:lstStyle/>
                    <a:p>
                      <a:pPr algn="r"/>
                      <a:r>
                        <a:rPr lang="en-US" sz="1100" dirty="0">
                          <a:latin typeface="Verdana" pitchFamily="34" charset="0"/>
                          <a:ea typeface="Verdana" pitchFamily="34" charset="0"/>
                          <a:cs typeface="Verdana" pitchFamily="34" charset="0"/>
                        </a:rPr>
                        <a:t>6.3</a:t>
                      </a:r>
                    </a:p>
                  </a:txBody>
                  <a:tcPr anchor="ctr"/>
                </a:tc>
                <a:extLst>
                  <a:ext uri="{0D108BD9-81ED-4DB2-BD59-A6C34878D82A}">
                    <a16:rowId xmlns:a16="http://schemas.microsoft.com/office/drawing/2014/main" val="10008"/>
                  </a:ext>
                </a:extLst>
              </a:tr>
              <a:tr h="258075">
                <a:tc>
                  <a:txBody>
                    <a:bodyPr/>
                    <a:lstStyle/>
                    <a:p>
                      <a:r>
                        <a:rPr lang="en-US" sz="1100" dirty="0">
                          <a:latin typeface="Verdana" pitchFamily="34" charset="0"/>
                          <a:ea typeface="Verdana" pitchFamily="34" charset="0"/>
                          <a:cs typeface="Verdana" pitchFamily="34" charset="0"/>
                        </a:rPr>
                        <a:t>South Carolina E &amp; G</a:t>
                      </a:r>
                    </a:p>
                  </a:txBody>
                  <a:tcPr anchor="ctr"/>
                </a:tc>
                <a:tc>
                  <a:txBody>
                    <a:bodyPr/>
                    <a:lstStyle/>
                    <a:p>
                      <a:r>
                        <a:rPr lang="en-US" sz="1100" dirty="0">
                          <a:latin typeface="Verdana" pitchFamily="34" charset="0"/>
                          <a:ea typeface="Verdana" pitchFamily="34" charset="0"/>
                          <a:cs typeface="Verdana" pitchFamily="34" charset="0"/>
                        </a:rPr>
                        <a:t>SCG</a:t>
                      </a:r>
                    </a:p>
                  </a:txBody>
                  <a:tcPr anchor="ctr"/>
                </a:tc>
                <a:tc>
                  <a:txBody>
                    <a:bodyPr/>
                    <a:lstStyle/>
                    <a:p>
                      <a:pPr algn="r"/>
                      <a:r>
                        <a:rPr lang="en-US" sz="1100" dirty="0">
                          <a:latin typeface="Verdana" pitchFamily="34" charset="0"/>
                          <a:ea typeface="Verdana" pitchFamily="34" charset="0"/>
                          <a:cs typeface="Verdana" pitchFamily="34" charset="0"/>
                        </a:rPr>
                        <a:t>6.0</a:t>
                      </a:r>
                    </a:p>
                  </a:txBody>
                  <a:tcPr anchor="ctr"/>
                </a:tc>
                <a:tc>
                  <a:txBody>
                    <a:bodyPr/>
                    <a:lstStyle/>
                    <a:p>
                      <a:pPr algn="r"/>
                      <a:r>
                        <a:rPr lang="en-US" sz="1100" dirty="0">
                          <a:latin typeface="Verdana" pitchFamily="34" charset="0"/>
                          <a:ea typeface="Verdana" pitchFamily="34" charset="0"/>
                          <a:cs typeface="Verdana" pitchFamily="34" charset="0"/>
                        </a:rPr>
                        <a:t>60.0</a:t>
                      </a:r>
                    </a:p>
                  </a:txBody>
                  <a:tcPr anchor="ctr"/>
                </a:tc>
                <a:tc>
                  <a:txBody>
                    <a:bodyPr/>
                    <a:lstStyle/>
                    <a:p>
                      <a:pPr algn="r"/>
                      <a:r>
                        <a:rPr lang="en-US" sz="1100" dirty="0">
                          <a:latin typeface="Verdana" pitchFamily="34" charset="0"/>
                          <a:ea typeface="Verdana" pitchFamily="34" charset="0"/>
                          <a:cs typeface="Verdana" pitchFamily="34" charset="0"/>
                        </a:rPr>
                        <a:t>4.7</a:t>
                      </a:r>
                    </a:p>
                  </a:txBody>
                  <a:tcPr anchor="ctr"/>
                </a:tc>
                <a:extLst>
                  <a:ext uri="{0D108BD9-81ED-4DB2-BD59-A6C34878D82A}">
                    <a16:rowId xmlns:a16="http://schemas.microsoft.com/office/drawing/2014/main" val="10009"/>
                  </a:ext>
                </a:extLst>
              </a:tr>
              <a:tr h="258075">
                <a:tc>
                  <a:txBody>
                    <a:bodyPr/>
                    <a:lstStyle/>
                    <a:p>
                      <a:r>
                        <a:rPr lang="en-US" sz="1100" dirty="0">
                          <a:latin typeface="Verdana" pitchFamily="34" charset="0"/>
                          <a:ea typeface="Verdana" pitchFamily="34" charset="0"/>
                          <a:cs typeface="Verdana" pitchFamily="34" charset="0"/>
                        </a:rPr>
                        <a:t>Southern Company</a:t>
                      </a:r>
                    </a:p>
                  </a:txBody>
                  <a:tcPr anchor="ctr"/>
                </a:tc>
                <a:tc>
                  <a:txBody>
                    <a:bodyPr/>
                    <a:lstStyle/>
                    <a:p>
                      <a:r>
                        <a:rPr lang="en-US" sz="1100" dirty="0">
                          <a:latin typeface="Verdana" pitchFamily="34" charset="0"/>
                          <a:ea typeface="Verdana" pitchFamily="34" charset="0"/>
                          <a:cs typeface="Verdana" pitchFamily="34" charset="0"/>
                        </a:rPr>
                        <a:t>SO</a:t>
                      </a:r>
                    </a:p>
                  </a:txBody>
                  <a:tcPr anchor="ctr"/>
                </a:tc>
                <a:tc>
                  <a:txBody>
                    <a:bodyPr/>
                    <a:lstStyle/>
                    <a:p>
                      <a:pPr algn="r"/>
                      <a:r>
                        <a:rPr lang="en-US" sz="1100" dirty="0">
                          <a:latin typeface="Verdana" pitchFamily="34" charset="0"/>
                          <a:ea typeface="Verdana" pitchFamily="34" charset="0"/>
                          <a:cs typeface="Verdana" pitchFamily="34" charset="0"/>
                        </a:rPr>
                        <a:t>6.5</a:t>
                      </a:r>
                    </a:p>
                  </a:txBody>
                  <a:tcPr anchor="ctr"/>
                </a:tc>
                <a:tc>
                  <a:txBody>
                    <a:bodyPr/>
                    <a:lstStyle/>
                    <a:p>
                      <a:pPr algn="r"/>
                      <a:r>
                        <a:rPr lang="en-US" sz="1100" dirty="0">
                          <a:latin typeface="Verdana" pitchFamily="34" charset="0"/>
                          <a:ea typeface="Verdana" pitchFamily="34" charset="0"/>
                          <a:cs typeface="Verdana" pitchFamily="34" charset="0"/>
                        </a:rPr>
                        <a:t>75.0</a:t>
                      </a:r>
                    </a:p>
                  </a:txBody>
                  <a:tcPr anchor="ctr"/>
                </a:tc>
                <a:tc>
                  <a:txBody>
                    <a:bodyPr/>
                    <a:lstStyle/>
                    <a:p>
                      <a:pPr algn="r"/>
                      <a:r>
                        <a:rPr lang="en-US" sz="1100" dirty="0">
                          <a:latin typeface="Verdana" pitchFamily="34" charset="0"/>
                          <a:ea typeface="Verdana" pitchFamily="34" charset="0"/>
                          <a:cs typeface="Verdana" pitchFamily="34" charset="0"/>
                        </a:rPr>
                        <a:t>4.6</a:t>
                      </a:r>
                    </a:p>
                  </a:txBody>
                  <a:tcPr anchor="ctr"/>
                </a:tc>
                <a:extLst>
                  <a:ext uri="{0D108BD9-81ED-4DB2-BD59-A6C34878D82A}">
                    <a16:rowId xmlns:a16="http://schemas.microsoft.com/office/drawing/2014/main" val="10010"/>
                  </a:ext>
                </a:extLst>
              </a:tr>
              <a:tr h="258075">
                <a:tc>
                  <a:txBody>
                    <a:bodyPr/>
                    <a:lstStyle/>
                    <a:p>
                      <a:r>
                        <a:rPr lang="en-US" sz="1100" dirty="0">
                          <a:latin typeface="Verdana" pitchFamily="34" charset="0"/>
                          <a:ea typeface="Verdana" pitchFamily="34" charset="0"/>
                          <a:cs typeface="Verdana" pitchFamily="34" charset="0"/>
                        </a:rPr>
                        <a:t>Tampa</a:t>
                      </a:r>
                      <a:r>
                        <a:rPr lang="en-US" sz="1100" baseline="0" dirty="0">
                          <a:latin typeface="Verdana" pitchFamily="34" charset="0"/>
                          <a:ea typeface="Verdana" pitchFamily="34" charset="0"/>
                          <a:cs typeface="Verdana" pitchFamily="34" charset="0"/>
                        </a:rPr>
                        <a:t> Electric</a:t>
                      </a:r>
                      <a:endParaRPr lang="en-US" sz="1100" dirty="0">
                        <a:latin typeface="Verdana" pitchFamily="34" charset="0"/>
                        <a:ea typeface="Verdana" pitchFamily="34" charset="0"/>
                        <a:cs typeface="Verdana" pitchFamily="34" charset="0"/>
                      </a:endParaRPr>
                    </a:p>
                  </a:txBody>
                  <a:tcPr anchor="ctr"/>
                </a:tc>
                <a:tc>
                  <a:txBody>
                    <a:bodyPr/>
                    <a:lstStyle/>
                    <a:p>
                      <a:r>
                        <a:rPr lang="en-US" sz="1100" dirty="0">
                          <a:latin typeface="Verdana" pitchFamily="34" charset="0"/>
                          <a:ea typeface="Verdana" pitchFamily="34" charset="0"/>
                          <a:cs typeface="Verdana" pitchFamily="34" charset="0"/>
                        </a:rPr>
                        <a:t>TE</a:t>
                      </a:r>
                    </a:p>
                  </a:txBody>
                  <a:tcPr anchor="ctr"/>
                </a:tc>
                <a:tc>
                  <a:txBody>
                    <a:bodyPr/>
                    <a:lstStyle/>
                    <a:p>
                      <a:pPr algn="r"/>
                      <a:r>
                        <a:rPr lang="en-US" sz="1100" u="sng" dirty="0">
                          <a:latin typeface="Verdana" pitchFamily="34" charset="0"/>
                          <a:ea typeface="Verdana" pitchFamily="34" charset="0"/>
                          <a:cs typeface="Verdana" pitchFamily="34" charset="0"/>
                        </a:rPr>
                        <a:t>6.5</a:t>
                      </a:r>
                    </a:p>
                  </a:txBody>
                  <a:tcPr anchor="ctr"/>
                </a:tc>
                <a:tc>
                  <a:txBody>
                    <a:bodyPr/>
                    <a:lstStyle/>
                    <a:p>
                      <a:pPr algn="r"/>
                      <a:r>
                        <a:rPr lang="en-US" sz="1100" u="sng" dirty="0">
                          <a:latin typeface="Verdana" pitchFamily="34" charset="0"/>
                          <a:ea typeface="Verdana" pitchFamily="34" charset="0"/>
                          <a:cs typeface="Verdana" pitchFamily="34" charset="0"/>
                        </a:rPr>
                        <a:t>66.0</a:t>
                      </a:r>
                    </a:p>
                  </a:txBody>
                  <a:tcPr anchor="ctr"/>
                </a:tc>
                <a:tc>
                  <a:txBody>
                    <a:bodyPr/>
                    <a:lstStyle/>
                    <a:p>
                      <a:pPr algn="r"/>
                      <a:r>
                        <a:rPr lang="en-US" sz="1100" u="sng" dirty="0">
                          <a:latin typeface="Verdana" pitchFamily="34" charset="0"/>
                          <a:ea typeface="Verdana" pitchFamily="34" charset="0"/>
                          <a:cs typeface="Verdana" pitchFamily="34" charset="0"/>
                        </a:rPr>
                        <a:t>3.9</a:t>
                      </a:r>
                    </a:p>
                  </a:txBody>
                  <a:tcPr anchor="ctr"/>
                </a:tc>
                <a:extLst>
                  <a:ext uri="{0D108BD9-81ED-4DB2-BD59-A6C34878D82A}">
                    <a16:rowId xmlns:a16="http://schemas.microsoft.com/office/drawing/2014/main" val="10011"/>
                  </a:ext>
                </a:extLst>
              </a:tr>
              <a:tr h="258075">
                <a:tc>
                  <a:txBody>
                    <a:bodyPr/>
                    <a:lstStyle/>
                    <a:p>
                      <a:r>
                        <a:rPr lang="en-US" sz="1100" dirty="0">
                          <a:latin typeface="Verdana" pitchFamily="34" charset="0"/>
                          <a:ea typeface="Verdana" pitchFamily="34" charset="0"/>
                          <a:cs typeface="Verdana" pitchFamily="34" charset="0"/>
                        </a:rPr>
                        <a:t>Median</a:t>
                      </a:r>
                    </a:p>
                  </a:txBody>
                  <a:tcPr anchor="ctr"/>
                </a:tc>
                <a:tc>
                  <a:txBody>
                    <a:bodyPr/>
                    <a:lstStyle/>
                    <a:p>
                      <a:endParaRPr lang="en-US" sz="1100" dirty="0">
                        <a:latin typeface="Verdana" pitchFamily="34" charset="0"/>
                        <a:ea typeface="Verdana" pitchFamily="34" charset="0"/>
                        <a:cs typeface="Verdana" pitchFamily="34" charset="0"/>
                      </a:endParaRPr>
                    </a:p>
                  </a:txBody>
                  <a:tcPr anchor="ctr"/>
                </a:tc>
                <a:tc>
                  <a:txBody>
                    <a:bodyPr/>
                    <a:lstStyle/>
                    <a:p>
                      <a:pPr algn="r"/>
                      <a:r>
                        <a:rPr lang="en-US" sz="1100" u="none" dirty="0">
                          <a:latin typeface="Verdana" pitchFamily="34" charset="0"/>
                          <a:ea typeface="Verdana" pitchFamily="34" charset="0"/>
                          <a:cs typeface="Verdana" pitchFamily="34" charset="0"/>
                        </a:rPr>
                        <a:t>6.3%</a:t>
                      </a:r>
                    </a:p>
                  </a:txBody>
                  <a:tcPr anchor="ctr"/>
                </a:tc>
                <a:tc>
                  <a:txBody>
                    <a:bodyPr/>
                    <a:lstStyle/>
                    <a:p>
                      <a:pPr algn="r"/>
                      <a:r>
                        <a:rPr lang="en-US" sz="1100" u="none" dirty="0">
                          <a:latin typeface="Verdana" pitchFamily="34" charset="0"/>
                          <a:ea typeface="Verdana" pitchFamily="34" charset="0"/>
                          <a:cs typeface="Verdana" pitchFamily="34" charset="0"/>
                        </a:rPr>
                        <a:t>67.5%</a:t>
                      </a:r>
                    </a:p>
                  </a:txBody>
                  <a:tcPr anchor="ctr"/>
                </a:tc>
                <a:tc>
                  <a:txBody>
                    <a:bodyPr/>
                    <a:lstStyle/>
                    <a:p>
                      <a:pPr algn="r"/>
                      <a:r>
                        <a:rPr lang="en-US" sz="1100" dirty="0">
                          <a:latin typeface="Verdana" pitchFamily="34" charset="0"/>
                          <a:ea typeface="Verdana" pitchFamily="34" charset="0"/>
                          <a:cs typeface="Verdana" pitchFamily="34" charset="0"/>
                        </a:rPr>
                        <a:t>4.6%</a:t>
                      </a:r>
                    </a:p>
                  </a:txBody>
                  <a:tcPr anchor="ctr"/>
                </a:tc>
                <a:extLst>
                  <a:ext uri="{0D108BD9-81ED-4DB2-BD59-A6C34878D82A}">
                    <a16:rowId xmlns:a16="http://schemas.microsoft.com/office/drawing/2014/main" val="10012"/>
                  </a:ext>
                </a:extLst>
              </a:tr>
            </a:tbl>
          </a:graphicData>
        </a:graphic>
      </p:graphicFrame>
      <p:sp>
        <p:nvSpPr>
          <p:cNvPr id="9" name="Content Placeholder 8"/>
          <p:cNvSpPr>
            <a:spLocks noGrp="1"/>
          </p:cNvSpPr>
          <p:nvPr>
            <p:ph sz="quarter" idx="12"/>
          </p:nvPr>
        </p:nvSpPr>
        <p:spPr>
          <a:xfrm>
            <a:off x="228600" y="5131268"/>
            <a:ext cx="8686800" cy="754380"/>
          </a:xfrm>
        </p:spPr>
        <p:txBody>
          <a:bodyPr/>
          <a:lstStyle/>
          <a:p>
            <a:pPr marL="0" indent="0">
              <a:buNone/>
            </a:pPr>
            <a:r>
              <a:rPr lang="en-US" sz="1400" dirty="0"/>
              <a:t>Source: </a:t>
            </a:r>
            <a:r>
              <a:rPr lang="en-US" sz="1400" i="1" dirty="0"/>
              <a:t>Value Line investment Survey, </a:t>
            </a:r>
            <a:r>
              <a:rPr lang="en-US" sz="1400" dirty="0"/>
              <a:t>April 2016, Reprinted with permission of Value Line investment survey.</a:t>
            </a:r>
          </a:p>
          <a:p>
            <a:pPr marL="0" indent="0">
              <a:buNone/>
            </a:pPr>
            <a:r>
              <a:rPr lang="en-US" sz="1400" i="1" dirty="0"/>
              <a:t>© </a:t>
            </a:r>
            <a:r>
              <a:rPr lang="en-US" sz="1400" dirty="0"/>
              <a:t>2016 Value Line Publishing. Inc. All rights reserved.</a:t>
            </a:r>
          </a:p>
        </p:txBody>
      </p:sp>
    </p:spTree>
    <p:extLst>
      <p:ext uri="{BB962C8B-B14F-4D97-AF65-F5344CB8AC3E}">
        <p14:creationId xmlns:p14="http://schemas.microsoft.com/office/powerpoint/2010/main" val="32703148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1906" y="136358"/>
            <a:ext cx="8759536" cy="944628"/>
          </a:xfrm>
        </p:spPr>
        <p:txBody>
          <a:bodyPr>
            <a:noAutofit/>
          </a:bodyPr>
          <a:lstStyle/>
          <a:p>
            <a:r>
              <a:rPr lang="en-US" altLang="en-US" dirty="0"/>
              <a:t>GE Example (1 of 3)</a:t>
            </a:r>
          </a:p>
        </p:txBody>
      </p:sp>
      <p:sp>
        <p:nvSpPr>
          <p:cNvPr id="2" name="Content Placeholder 1"/>
          <p:cNvSpPr>
            <a:spLocks noGrp="1"/>
          </p:cNvSpPr>
          <p:nvPr>
            <p:ph sz="quarter" idx="10"/>
          </p:nvPr>
        </p:nvSpPr>
        <p:spPr>
          <a:xfrm>
            <a:off x="304800" y="1355558"/>
            <a:ext cx="8382000" cy="533400"/>
          </a:xfrm>
        </p:spPr>
        <p:txBody>
          <a:bodyPr/>
          <a:lstStyle/>
          <a:p>
            <a:pPr marL="465138" indent="-465138">
              <a:tabLst>
                <a:tab pos="465138" algn="l"/>
              </a:tabLst>
            </a:pPr>
            <a:r>
              <a:rPr lang="en-US" altLang="en-US" dirty="0"/>
              <a:t>Expected dividends for GE:</a:t>
            </a:r>
          </a:p>
        </p:txBody>
      </p:sp>
      <p:graphicFrame>
        <p:nvGraphicFramePr>
          <p:cNvPr id="7" name="Table 6"/>
          <p:cNvGraphicFramePr>
            <a:graphicFrameLocks noGrp="1"/>
          </p:cNvGraphicFramePr>
          <p:nvPr>
            <p:extLst>
              <p:ext uri="{D42A27DB-BD31-4B8C-83A1-F6EECF244321}">
                <p14:modId xmlns:p14="http://schemas.microsoft.com/office/powerpoint/2010/main" val="513577317"/>
              </p:ext>
            </p:extLst>
          </p:nvPr>
        </p:nvGraphicFramePr>
        <p:xfrm>
          <a:off x="2269958" y="2029326"/>
          <a:ext cx="4572000" cy="990600"/>
        </p:xfrm>
        <a:graphic>
          <a:graphicData uri="http://schemas.openxmlformats.org/drawingml/2006/table">
            <a:tbl>
              <a:tblPr firstRow="1" bandRow="1">
                <a:tableStyleId>{5940675A-B579-460E-94D1-54222C63F5DA}</a:tableStyleId>
              </a:tblPr>
              <a:tblGrid>
                <a:gridCol w="10668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tblGrid>
              <a:tr h="482092">
                <a:tc>
                  <a:txBody>
                    <a:bodyPr/>
                    <a:lstStyle/>
                    <a:p>
                      <a:r>
                        <a:rPr lang="en-US" dirty="0">
                          <a:latin typeface="Verdana" pitchFamily="34" charset="0"/>
                          <a:ea typeface="Verdana" pitchFamily="34" charset="0"/>
                          <a:cs typeface="Verdana" pitchFamily="34" charset="0"/>
                        </a:rPr>
                        <a:t>2017</a:t>
                      </a:r>
                    </a:p>
                  </a:txBody>
                  <a:tcPr anchor="ctr"/>
                </a:tc>
                <a:tc>
                  <a:txBody>
                    <a:bodyPr/>
                    <a:lstStyle/>
                    <a:p>
                      <a:r>
                        <a:rPr lang="en-US" dirty="0">
                          <a:latin typeface="Verdana" pitchFamily="34" charset="0"/>
                          <a:ea typeface="Verdana" pitchFamily="34" charset="0"/>
                          <a:cs typeface="Verdana" pitchFamily="34" charset="0"/>
                        </a:rPr>
                        <a:t>$1.04</a:t>
                      </a:r>
                    </a:p>
                  </a:txBody>
                  <a:tcPr anchor="ctr"/>
                </a:tc>
                <a:tc>
                  <a:txBody>
                    <a:bodyPr/>
                    <a:lstStyle/>
                    <a:p>
                      <a:r>
                        <a:rPr lang="en-US" dirty="0">
                          <a:latin typeface="Verdana" pitchFamily="34" charset="0"/>
                          <a:ea typeface="Verdana" pitchFamily="34" charset="0"/>
                          <a:cs typeface="Verdana" pitchFamily="34" charset="0"/>
                        </a:rPr>
                        <a:t>2019</a:t>
                      </a:r>
                    </a:p>
                  </a:txBody>
                  <a:tcPr anchor="ctr"/>
                </a:tc>
                <a:tc>
                  <a:txBody>
                    <a:bodyPr/>
                    <a:lstStyle/>
                    <a:p>
                      <a:r>
                        <a:rPr lang="en-US" dirty="0">
                          <a:latin typeface="Verdana" pitchFamily="34" charset="0"/>
                          <a:ea typeface="Verdana" pitchFamily="34" charset="0"/>
                          <a:cs typeface="Verdana" pitchFamily="34" charset="0"/>
                        </a:rPr>
                        <a:t>$1.41</a:t>
                      </a:r>
                    </a:p>
                  </a:txBody>
                  <a:tcPr anchor="ctr"/>
                </a:tc>
                <a:extLst>
                  <a:ext uri="{0D108BD9-81ED-4DB2-BD59-A6C34878D82A}">
                    <a16:rowId xmlns:a16="http://schemas.microsoft.com/office/drawing/2014/main" val="10000"/>
                  </a:ext>
                </a:extLst>
              </a:tr>
              <a:tr h="508508">
                <a:tc>
                  <a:txBody>
                    <a:bodyPr/>
                    <a:lstStyle/>
                    <a:p>
                      <a:r>
                        <a:rPr lang="en-US" dirty="0">
                          <a:latin typeface="Verdana" pitchFamily="34" charset="0"/>
                          <a:ea typeface="Verdana" pitchFamily="34" charset="0"/>
                          <a:cs typeface="Verdana" pitchFamily="34" charset="0"/>
                        </a:rPr>
                        <a:t>2018</a:t>
                      </a:r>
                    </a:p>
                  </a:txBody>
                  <a:tcPr anchor="ctr"/>
                </a:tc>
                <a:tc>
                  <a:txBody>
                    <a:bodyPr/>
                    <a:lstStyle/>
                    <a:p>
                      <a:r>
                        <a:rPr lang="en-US" dirty="0">
                          <a:latin typeface="Verdana" pitchFamily="34" charset="0"/>
                          <a:ea typeface="Verdana" pitchFamily="34" charset="0"/>
                          <a:cs typeface="Verdana" pitchFamily="34" charset="0"/>
                        </a:rPr>
                        <a:t>$1.22</a:t>
                      </a:r>
                    </a:p>
                  </a:txBody>
                  <a:tcPr anchor="ctr"/>
                </a:tc>
                <a:tc>
                  <a:txBody>
                    <a:bodyPr/>
                    <a:lstStyle/>
                    <a:p>
                      <a:r>
                        <a:rPr lang="en-US" dirty="0">
                          <a:latin typeface="Verdana" pitchFamily="34" charset="0"/>
                          <a:ea typeface="Verdana" pitchFamily="34" charset="0"/>
                          <a:cs typeface="Verdana" pitchFamily="34" charset="0"/>
                        </a:rPr>
                        <a:t>2020</a:t>
                      </a:r>
                    </a:p>
                  </a:txBody>
                  <a:tcPr anchor="ctr"/>
                </a:tc>
                <a:tc>
                  <a:txBody>
                    <a:bodyPr/>
                    <a:lstStyle/>
                    <a:p>
                      <a:r>
                        <a:rPr lang="en-US" dirty="0">
                          <a:latin typeface="Verdana" pitchFamily="34" charset="0"/>
                          <a:ea typeface="Verdana" pitchFamily="34" charset="0"/>
                          <a:cs typeface="Verdana" pitchFamily="34" charset="0"/>
                        </a:rPr>
                        <a:t>$1.60</a:t>
                      </a:r>
                    </a:p>
                  </a:txBody>
                  <a:tcPr anchor="ctr"/>
                </a:tc>
                <a:extLst>
                  <a:ext uri="{0D108BD9-81ED-4DB2-BD59-A6C34878D82A}">
                    <a16:rowId xmlns:a16="http://schemas.microsoft.com/office/drawing/2014/main" val="10001"/>
                  </a:ext>
                </a:extLst>
              </a:tr>
            </a:tbl>
          </a:graphicData>
        </a:graphic>
      </p:graphicFrame>
      <p:sp>
        <p:nvSpPr>
          <p:cNvPr id="4" name="Content Placeholder 3"/>
          <p:cNvSpPr>
            <a:spLocks noGrp="1"/>
          </p:cNvSpPr>
          <p:nvPr>
            <p:ph sz="quarter" idx="12"/>
          </p:nvPr>
        </p:nvSpPr>
        <p:spPr>
          <a:xfrm>
            <a:off x="313690" y="3200400"/>
            <a:ext cx="8144510" cy="990600"/>
          </a:xfrm>
        </p:spPr>
        <p:txBody>
          <a:bodyPr/>
          <a:lstStyle/>
          <a:p>
            <a:pPr marL="465138" indent="-465138"/>
            <a:r>
              <a:rPr lang="en-US" altLang="en-US" dirty="0"/>
              <a:t>Dividend payout ratio = 53% </a:t>
            </a:r>
          </a:p>
          <a:p>
            <a:pPr marL="465138" indent="-465138"/>
            <a:r>
              <a:rPr lang="en-US" altLang="en-US" dirty="0"/>
              <a:t>ROE = 19.5%</a:t>
            </a:r>
          </a:p>
        </p:txBody>
      </p:sp>
      <p:graphicFrame>
        <p:nvGraphicFramePr>
          <p:cNvPr id="8" name="Object 7"/>
          <p:cNvGraphicFramePr>
            <a:graphicFrameLocks noChangeAspect="1"/>
          </p:cNvGraphicFramePr>
          <p:nvPr>
            <p:extLst>
              <p:ext uri="{D42A27DB-BD31-4B8C-83A1-F6EECF244321}">
                <p14:modId xmlns:p14="http://schemas.microsoft.com/office/powerpoint/2010/main" val="3545225605"/>
              </p:ext>
            </p:extLst>
          </p:nvPr>
        </p:nvGraphicFramePr>
        <p:xfrm>
          <a:off x="1701482" y="4419282"/>
          <a:ext cx="5766118" cy="457518"/>
        </p:xfrm>
        <a:graphic>
          <a:graphicData uri="http://schemas.openxmlformats.org/presentationml/2006/ole">
            <mc:AlternateContent xmlns:mc="http://schemas.openxmlformats.org/markup-compatibility/2006">
              <mc:Choice xmlns:v="urn:schemas-microsoft-com:vml" Requires="v">
                <p:oleObj spid="_x0000_s26783" name="Equation" r:id="rId3" imgW="2730240" imgH="215640" progId="Equation.3">
                  <p:embed/>
                </p:oleObj>
              </mc:Choice>
              <mc:Fallback>
                <p:oleObj name="Equation" r:id="rId3" imgW="2730240" imgH="215640" progId="Equation.3">
                  <p:embed/>
                  <p:pic>
                    <p:nvPicPr>
                      <p:cNvPr id="0" name="Picture 21"/>
                      <p:cNvPicPr>
                        <a:picLocks noChangeAspect="1" noChangeArrowheads="1"/>
                      </p:cNvPicPr>
                      <p:nvPr/>
                    </p:nvPicPr>
                    <p:blipFill>
                      <a:blip r:embed="rId4"/>
                      <a:srcRect/>
                      <a:stretch>
                        <a:fillRect/>
                      </a:stretch>
                    </p:blipFill>
                    <p:spPr bwMode="auto">
                      <a:xfrm>
                        <a:off x="1701482" y="4419282"/>
                        <a:ext cx="5766118" cy="45751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1906" y="44116"/>
            <a:ext cx="8759536" cy="1143000"/>
          </a:xfrm>
        </p:spPr>
        <p:txBody>
          <a:bodyPr>
            <a:noAutofit/>
          </a:bodyPr>
          <a:lstStyle/>
          <a:p>
            <a:r>
              <a:rPr lang="en-US" altLang="en-US" dirty="0"/>
              <a:t>GE Example (2 of 3)</a:t>
            </a:r>
          </a:p>
        </p:txBody>
      </p:sp>
      <p:sp>
        <p:nvSpPr>
          <p:cNvPr id="7" name="Content Placeholder 6"/>
          <p:cNvSpPr>
            <a:spLocks noGrp="1"/>
          </p:cNvSpPr>
          <p:nvPr>
            <p:ph sz="quarter" idx="10"/>
          </p:nvPr>
        </p:nvSpPr>
        <p:spPr>
          <a:xfrm>
            <a:off x="304800" y="1262279"/>
            <a:ext cx="8382000" cy="1447800"/>
          </a:xfrm>
        </p:spPr>
        <p:txBody>
          <a:bodyPr/>
          <a:lstStyle/>
          <a:p>
            <a:r>
              <a:rPr lang="en-US" altLang="en-US" dirty="0"/>
              <a:t>GE’s </a:t>
            </a:r>
            <a:r>
              <a:rPr lang="el-GR" altLang="en-US" dirty="0"/>
              <a:t>β</a:t>
            </a:r>
            <a:r>
              <a:rPr lang="en-US" altLang="en-US" dirty="0"/>
              <a:t> = 1.10</a:t>
            </a:r>
          </a:p>
          <a:p>
            <a:r>
              <a:rPr lang="en-US" altLang="en-US" dirty="0" err="1"/>
              <a:t>r</a:t>
            </a:r>
            <a:r>
              <a:rPr lang="en-US" altLang="en-US" baseline="-25000" dirty="0" err="1"/>
              <a:t>f</a:t>
            </a:r>
            <a:r>
              <a:rPr lang="en-US" altLang="en-US" dirty="0"/>
              <a:t> = 2.5%</a:t>
            </a:r>
          </a:p>
          <a:p>
            <a:r>
              <a:rPr lang="en-US" altLang="en-US" dirty="0"/>
              <a:t>Market risk premium = 8%, then k is:</a:t>
            </a:r>
          </a:p>
        </p:txBody>
      </p:sp>
      <p:graphicFrame>
        <p:nvGraphicFramePr>
          <p:cNvPr id="10" name="Object 9"/>
          <p:cNvGraphicFramePr>
            <a:graphicFrameLocks noChangeAspect="1"/>
          </p:cNvGraphicFramePr>
          <p:nvPr>
            <p:extLst>
              <p:ext uri="{D42A27DB-BD31-4B8C-83A1-F6EECF244321}">
                <p14:modId xmlns:p14="http://schemas.microsoft.com/office/powerpoint/2010/main" val="1966402267"/>
              </p:ext>
            </p:extLst>
          </p:nvPr>
        </p:nvGraphicFramePr>
        <p:xfrm>
          <a:off x="1363663" y="2979738"/>
          <a:ext cx="6359525" cy="449262"/>
        </p:xfrm>
        <a:graphic>
          <a:graphicData uri="http://schemas.openxmlformats.org/presentationml/2006/ole">
            <mc:AlternateContent xmlns:mc="http://schemas.openxmlformats.org/markup-compatibility/2006">
              <mc:Choice xmlns:v="urn:schemas-microsoft-com:vml" Requires="v">
                <p:oleObj spid="_x0000_s27964" name="Equation" r:id="rId3" imgW="3238200" imgH="228600" progId="Equation.3">
                  <p:embed/>
                </p:oleObj>
              </mc:Choice>
              <mc:Fallback>
                <p:oleObj name="Equation" r:id="rId3" imgW="3238200" imgH="228600" progId="Equation.3">
                  <p:embed/>
                  <p:pic>
                    <p:nvPicPr>
                      <p:cNvPr id="0" name="Picture 40"/>
                      <p:cNvPicPr>
                        <a:picLocks noChangeAspect="1" noChangeArrowheads="1"/>
                      </p:cNvPicPr>
                      <p:nvPr/>
                    </p:nvPicPr>
                    <p:blipFill>
                      <a:blip r:embed="rId4"/>
                      <a:srcRect/>
                      <a:stretch>
                        <a:fillRect/>
                      </a:stretch>
                    </p:blipFill>
                    <p:spPr bwMode="auto">
                      <a:xfrm>
                        <a:off x="1363663" y="2979738"/>
                        <a:ext cx="6359525" cy="4492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Content Placeholder 8"/>
          <p:cNvSpPr>
            <a:spLocks noGrp="1"/>
          </p:cNvSpPr>
          <p:nvPr>
            <p:ph sz="quarter" idx="12"/>
          </p:nvPr>
        </p:nvSpPr>
        <p:spPr>
          <a:xfrm>
            <a:off x="313690" y="3717758"/>
            <a:ext cx="8144510" cy="533400"/>
          </a:xfrm>
        </p:spPr>
        <p:txBody>
          <a:bodyPr/>
          <a:lstStyle/>
          <a:p>
            <a:r>
              <a:rPr lang="en-US" altLang="en-US" dirty="0"/>
              <a:t>Therefore:</a:t>
            </a:r>
          </a:p>
        </p:txBody>
      </p:sp>
      <p:graphicFrame>
        <p:nvGraphicFramePr>
          <p:cNvPr id="11" name="Object 10"/>
          <p:cNvGraphicFramePr>
            <a:graphicFrameLocks noChangeAspect="1"/>
          </p:cNvGraphicFramePr>
          <p:nvPr>
            <p:extLst>
              <p:ext uri="{D42A27DB-BD31-4B8C-83A1-F6EECF244321}">
                <p14:modId xmlns:p14="http://schemas.microsoft.com/office/powerpoint/2010/main" val="2171253614"/>
              </p:ext>
            </p:extLst>
          </p:nvPr>
        </p:nvGraphicFramePr>
        <p:xfrm>
          <a:off x="1295400" y="4419600"/>
          <a:ext cx="6207884" cy="851524"/>
        </p:xfrm>
        <a:graphic>
          <a:graphicData uri="http://schemas.openxmlformats.org/presentationml/2006/ole">
            <mc:AlternateContent xmlns:mc="http://schemas.openxmlformats.org/markup-compatibility/2006">
              <mc:Choice xmlns:v="urn:schemas-microsoft-com:vml" Requires="v">
                <p:oleObj spid="_x0000_s27965" name="Equation" r:id="rId5" imgW="3149280" imgH="431640" progId="Equation.3">
                  <p:embed/>
                </p:oleObj>
              </mc:Choice>
              <mc:Fallback>
                <p:oleObj name="Equation" r:id="rId5" imgW="3149280" imgH="431640" progId="Equation.3">
                  <p:embed/>
                  <p:pic>
                    <p:nvPicPr>
                      <p:cNvPr id="0" name="Picture 41"/>
                      <p:cNvPicPr>
                        <a:picLocks noChangeAspect="1" noChangeArrowheads="1"/>
                      </p:cNvPicPr>
                      <p:nvPr/>
                    </p:nvPicPr>
                    <p:blipFill>
                      <a:blip r:embed="rId6"/>
                      <a:srcRect/>
                      <a:stretch>
                        <a:fillRect/>
                      </a:stretch>
                    </p:blipFill>
                    <p:spPr bwMode="auto">
                      <a:xfrm>
                        <a:off x="1295400" y="4419600"/>
                        <a:ext cx="6207884" cy="85152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1906" y="143302"/>
            <a:ext cx="8759536" cy="944628"/>
          </a:xfrm>
        </p:spPr>
        <p:txBody>
          <a:bodyPr>
            <a:noAutofit/>
          </a:bodyPr>
          <a:lstStyle/>
          <a:p>
            <a:r>
              <a:rPr lang="en-US" altLang="en-US" dirty="0"/>
              <a:t>GE Example (3 of 3)</a:t>
            </a:r>
            <a:endParaRPr lang="en-US" dirty="0"/>
          </a:p>
        </p:txBody>
      </p:sp>
      <p:sp>
        <p:nvSpPr>
          <p:cNvPr id="7" name="Content Placeholder 6"/>
          <p:cNvSpPr>
            <a:spLocks noGrp="1"/>
          </p:cNvSpPr>
          <p:nvPr>
            <p:ph sz="quarter" idx="10"/>
          </p:nvPr>
        </p:nvSpPr>
        <p:spPr>
          <a:xfrm>
            <a:off x="304800" y="1355558"/>
            <a:ext cx="8382000" cy="457200"/>
          </a:xfrm>
        </p:spPr>
        <p:txBody>
          <a:bodyPr/>
          <a:lstStyle/>
          <a:p>
            <a:pPr marL="465138" indent="-465138"/>
            <a:r>
              <a:rPr lang="en-US" altLang="en-US" dirty="0"/>
              <a:t>Finally,</a:t>
            </a:r>
          </a:p>
        </p:txBody>
      </p:sp>
      <p:graphicFrame>
        <p:nvGraphicFramePr>
          <p:cNvPr id="10" name="Object 9"/>
          <p:cNvGraphicFramePr>
            <a:graphicFrameLocks noChangeAspect="1"/>
          </p:cNvGraphicFramePr>
          <p:nvPr>
            <p:extLst>
              <p:ext uri="{D42A27DB-BD31-4B8C-83A1-F6EECF244321}">
                <p14:modId xmlns:p14="http://schemas.microsoft.com/office/powerpoint/2010/main" val="3426165638"/>
              </p:ext>
            </p:extLst>
          </p:nvPr>
        </p:nvGraphicFramePr>
        <p:xfrm>
          <a:off x="693500" y="2197100"/>
          <a:ext cx="7828438" cy="698500"/>
        </p:xfrm>
        <a:graphic>
          <a:graphicData uri="http://schemas.openxmlformats.org/presentationml/2006/ole">
            <mc:AlternateContent xmlns:mc="http://schemas.openxmlformats.org/markup-compatibility/2006">
              <mc:Choice xmlns:v="urn:schemas-microsoft-com:vml" Requires="v">
                <p:oleObj spid="_x0000_s28831" name="Equation" r:id="rId3" imgW="4711680" imgH="406080" progId="Equation.3">
                  <p:embed/>
                </p:oleObj>
              </mc:Choice>
              <mc:Fallback>
                <p:oleObj name="Equation" r:id="rId3" imgW="4711680" imgH="406080" progId="Equation.3">
                  <p:embed/>
                  <p:pic>
                    <p:nvPicPr>
                      <p:cNvPr id="0" name="Picture 21"/>
                      <p:cNvPicPr>
                        <a:picLocks noChangeAspect="1" noChangeArrowheads="1"/>
                      </p:cNvPicPr>
                      <p:nvPr/>
                    </p:nvPicPr>
                    <p:blipFill>
                      <a:blip r:embed="rId4"/>
                      <a:srcRect/>
                      <a:stretch>
                        <a:fillRect/>
                      </a:stretch>
                    </p:blipFill>
                    <p:spPr bwMode="auto">
                      <a:xfrm>
                        <a:off x="693500" y="2197100"/>
                        <a:ext cx="7828438" cy="698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Content Placeholder 8"/>
          <p:cNvSpPr>
            <a:spLocks noGrp="1"/>
          </p:cNvSpPr>
          <p:nvPr>
            <p:ph sz="quarter" idx="12"/>
          </p:nvPr>
        </p:nvSpPr>
        <p:spPr>
          <a:xfrm>
            <a:off x="313690" y="3200400"/>
            <a:ext cx="8373110" cy="838200"/>
          </a:xfrm>
        </p:spPr>
        <p:txBody>
          <a:bodyPr/>
          <a:lstStyle/>
          <a:p>
            <a:pPr marL="460375" indent="-460375"/>
            <a:r>
              <a:rPr lang="en-US" altLang="en-US" dirty="0"/>
              <a:t>In 2016, one share of GE Stock was worth $53.40</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5864" y="76200"/>
            <a:ext cx="8759536" cy="1143000"/>
          </a:xfrm>
        </p:spPr>
        <p:txBody>
          <a:bodyPr>
            <a:noAutofit/>
          </a:bodyPr>
          <a:lstStyle/>
          <a:p>
            <a:r>
              <a:rPr lang="en-US" altLang="en-US" dirty="0"/>
              <a:t>Price-Earnings Ratio and Growth</a:t>
            </a:r>
            <a:br>
              <a:rPr lang="en-US" altLang="en-US" dirty="0"/>
            </a:br>
            <a:r>
              <a:rPr lang="en-US" altLang="en-US" dirty="0"/>
              <a:t>(1 of 3)</a:t>
            </a:r>
            <a:endParaRPr lang="en-US" dirty="0"/>
          </a:p>
        </p:txBody>
      </p:sp>
      <p:sp>
        <p:nvSpPr>
          <p:cNvPr id="8" name="Content Placeholder 7"/>
          <p:cNvSpPr>
            <a:spLocks noGrp="1"/>
          </p:cNvSpPr>
          <p:nvPr>
            <p:ph sz="quarter" idx="10"/>
          </p:nvPr>
        </p:nvSpPr>
        <p:spPr>
          <a:xfrm>
            <a:off x="304800" y="1411706"/>
            <a:ext cx="8610600" cy="1524000"/>
          </a:xfrm>
        </p:spPr>
        <p:txBody>
          <a:bodyPr/>
          <a:lstStyle/>
          <a:p>
            <a:pPr>
              <a:spcBef>
                <a:spcPts val="600"/>
              </a:spcBef>
            </a:pPr>
            <a:r>
              <a:rPr lang="en-US" altLang="en-US" dirty="0"/>
              <a:t>The ratio of PVGO to E/k is the ratio of firm value due to growth opportunities to value due to assets already in place (no-growth)</a:t>
            </a:r>
          </a:p>
        </p:txBody>
      </p:sp>
      <p:graphicFrame>
        <p:nvGraphicFramePr>
          <p:cNvPr id="11" name="Object 10"/>
          <p:cNvGraphicFramePr>
            <a:graphicFrameLocks noChangeAspect="1"/>
          </p:cNvGraphicFramePr>
          <p:nvPr>
            <p:extLst>
              <p:ext uri="{D42A27DB-BD31-4B8C-83A1-F6EECF244321}">
                <p14:modId xmlns:p14="http://schemas.microsoft.com/office/powerpoint/2010/main" val="2025352755"/>
              </p:ext>
            </p:extLst>
          </p:nvPr>
        </p:nvGraphicFramePr>
        <p:xfrm>
          <a:off x="2863516" y="3048000"/>
          <a:ext cx="3388424" cy="1183259"/>
        </p:xfrm>
        <a:graphic>
          <a:graphicData uri="http://schemas.openxmlformats.org/presentationml/2006/ole">
            <mc:AlternateContent xmlns:mc="http://schemas.openxmlformats.org/markup-compatibility/2006">
              <mc:Choice xmlns:v="urn:schemas-microsoft-com:vml" Requires="v">
                <p:oleObj spid="_x0000_s29855" name="Equation" r:id="rId3" imgW="1587240" imgH="685800" progId="Equation.3">
                  <p:embed/>
                </p:oleObj>
              </mc:Choice>
              <mc:Fallback>
                <p:oleObj name="Equation" r:id="rId3" imgW="1587240" imgH="685800" progId="Equation.3">
                  <p:embed/>
                  <p:pic>
                    <p:nvPicPr>
                      <p:cNvPr id="0" name="Picture 21"/>
                      <p:cNvPicPr>
                        <a:picLocks noChangeAspect="1" noChangeArrowheads="1"/>
                      </p:cNvPicPr>
                      <p:nvPr/>
                    </p:nvPicPr>
                    <p:blipFill>
                      <a:blip r:embed="rId4"/>
                      <a:srcRect/>
                      <a:stretch>
                        <a:fillRect/>
                      </a:stretch>
                    </p:blipFill>
                    <p:spPr bwMode="auto">
                      <a:xfrm>
                        <a:off x="2863516" y="3048000"/>
                        <a:ext cx="3388424" cy="118325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5864" y="200526"/>
            <a:ext cx="8759536" cy="858753"/>
          </a:xfrm>
        </p:spPr>
        <p:txBody>
          <a:bodyPr/>
          <a:lstStyle/>
          <a:p>
            <a:r>
              <a:rPr lang="en-US" altLang="en-US" dirty="0"/>
              <a:t>Models of Equity Valuation</a:t>
            </a:r>
            <a:endParaRPr lang="en-US" dirty="0"/>
          </a:p>
        </p:txBody>
      </p:sp>
      <p:sp>
        <p:nvSpPr>
          <p:cNvPr id="12" name="Content Placeholder 11"/>
          <p:cNvSpPr>
            <a:spLocks noGrp="1"/>
          </p:cNvSpPr>
          <p:nvPr>
            <p:ph sz="quarter" idx="10"/>
          </p:nvPr>
        </p:nvSpPr>
        <p:spPr>
          <a:xfrm>
            <a:off x="304800" y="1355558"/>
            <a:ext cx="8382000" cy="4038600"/>
          </a:xfrm>
        </p:spPr>
        <p:txBody>
          <a:bodyPr/>
          <a:lstStyle/>
          <a:p>
            <a:pPr marL="465138" indent="-465138"/>
            <a:r>
              <a:rPr lang="en-US" altLang="en-US" dirty="0"/>
              <a:t>Balance Sheet Models</a:t>
            </a:r>
          </a:p>
          <a:p>
            <a:pPr marL="465138" indent="-465138"/>
            <a:r>
              <a:rPr lang="en-US" altLang="en-US" dirty="0"/>
              <a:t>Dividend Discount Models (DDM)</a:t>
            </a:r>
          </a:p>
          <a:p>
            <a:pPr marL="465138" indent="-465138"/>
            <a:r>
              <a:rPr lang="en-US" altLang="en-US" dirty="0"/>
              <a:t>Price/Earnings Ratios</a:t>
            </a:r>
          </a:p>
          <a:p>
            <a:pPr marL="465138" indent="-465138"/>
            <a:r>
              <a:rPr lang="en-US" altLang="en-US" dirty="0"/>
              <a:t>Free Cash Flow Models</a:t>
            </a:r>
          </a:p>
        </p:txBody>
      </p:sp>
    </p:spTree>
    <p:extLst>
      <p:ext uri="{BB962C8B-B14F-4D97-AF65-F5344CB8AC3E}">
        <p14:creationId xmlns:p14="http://schemas.microsoft.com/office/powerpoint/2010/main" val="34449077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155864" y="76200"/>
            <a:ext cx="8759536" cy="1143000"/>
          </a:xfrm>
        </p:spPr>
        <p:txBody>
          <a:bodyPr>
            <a:noAutofit/>
          </a:bodyPr>
          <a:lstStyle/>
          <a:p>
            <a:r>
              <a:rPr lang="en-US" altLang="en-US" dirty="0"/>
              <a:t>Price-Earnings Ratio and Growth</a:t>
            </a:r>
            <a:br>
              <a:rPr lang="en-US" altLang="en-US" dirty="0"/>
            </a:br>
            <a:r>
              <a:rPr lang="en-US" altLang="en-US" dirty="0"/>
              <a:t>(2 of 3)</a:t>
            </a:r>
            <a:endParaRPr lang="en-US" dirty="0"/>
          </a:p>
        </p:txBody>
      </p:sp>
      <p:sp>
        <p:nvSpPr>
          <p:cNvPr id="13" name="Content Placeholder 12"/>
          <p:cNvSpPr>
            <a:spLocks noGrp="1"/>
          </p:cNvSpPr>
          <p:nvPr>
            <p:ph sz="quarter" idx="10"/>
          </p:nvPr>
        </p:nvSpPr>
        <p:spPr>
          <a:xfrm>
            <a:off x="304800" y="1363580"/>
            <a:ext cx="8465820" cy="4038600"/>
          </a:xfrm>
        </p:spPr>
        <p:txBody>
          <a:bodyPr/>
          <a:lstStyle/>
          <a:p>
            <a:pPr marL="465138" indent="-465138">
              <a:spcBef>
                <a:spcPts val="600"/>
              </a:spcBef>
            </a:pPr>
            <a:r>
              <a:rPr lang="en-US" altLang="en-US" dirty="0"/>
              <a:t>When PVGO = 0, P</a:t>
            </a:r>
            <a:r>
              <a:rPr lang="en-US" altLang="en-US" baseline="-25000" dirty="0"/>
              <a:t>0 </a:t>
            </a:r>
            <a:r>
              <a:rPr lang="en-US" altLang="en-US" dirty="0"/>
              <a:t>= E</a:t>
            </a:r>
            <a:r>
              <a:rPr lang="en-US" altLang="en-US" baseline="-25000" dirty="0"/>
              <a:t>1</a:t>
            </a:r>
            <a:r>
              <a:rPr lang="en-US" altLang="en-US" dirty="0"/>
              <a:t>/k. The stock is valued like a nongrowing perpetuity</a:t>
            </a:r>
          </a:p>
          <a:p>
            <a:pPr marL="465138" indent="-465138">
              <a:spcBef>
                <a:spcPts val="600"/>
              </a:spcBef>
            </a:pPr>
            <a:r>
              <a:rPr lang="en-US" altLang="en-US" dirty="0"/>
              <a:t>P/E rises dramatically with PVGO</a:t>
            </a:r>
          </a:p>
          <a:p>
            <a:pPr marL="465138" indent="-465138">
              <a:spcBef>
                <a:spcPts val="600"/>
              </a:spcBef>
            </a:pPr>
            <a:r>
              <a:rPr lang="en-US" altLang="en-US" dirty="0"/>
              <a:t>High P/E indicates that the firm has ample growth opportunities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5864" y="76200"/>
            <a:ext cx="8759536" cy="1143000"/>
          </a:xfrm>
        </p:spPr>
        <p:txBody>
          <a:bodyPr>
            <a:noAutofit/>
          </a:bodyPr>
          <a:lstStyle/>
          <a:p>
            <a:r>
              <a:rPr lang="en-US" altLang="en-US" dirty="0"/>
              <a:t>Price-Earnings Ratio and Growth</a:t>
            </a:r>
            <a:br>
              <a:rPr lang="en-US" altLang="en-US" dirty="0"/>
            </a:br>
            <a:r>
              <a:rPr lang="en-US" altLang="en-US" dirty="0"/>
              <a:t>(3 of 3)</a:t>
            </a:r>
            <a:endParaRPr lang="en-US" dirty="0"/>
          </a:p>
        </p:txBody>
      </p:sp>
      <p:sp>
        <p:nvSpPr>
          <p:cNvPr id="8" name="Content Placeholder 7"/>
          <p:cNvSpPr>
            <a:spLocks noGrp="1"/>
          </p:cNvSpPr>
          <p:nvPr>
            <p:ph sz="quarter" idx="10"/>
          </p:nvPr>
        </p:nvSpPr>
        <p:spPr>
          <a:xfrm>
            <a:off x="304800" y="1409644"/>
            <a:ext cx="8382000" cy="2209800"/>
          </a:xfrm>
        </p:spPr>
        <p:txBody>
          <a:bodyPr/>
          <a:lstStyle/>
          <a:p>
            <a:pPr marL="465138" indent="-465138"/>
            <a:r>
              <a:rPr lang="en-US" altLang="en-US" dirty="0"/>
              <a:t>P/E increases:</a:t>
            </a:r>
          </a:p>
          <a:p>
            <a:pPr marL="914400" lvl="1" indent="-457200"/>
            <a:r>
              <a:rPr lang="en-US" altLang="en-US" dirty="0"/>
              <a:t>As ROE increases</a:t>
            </a:r>
          </a:p>
          <a:p>
            <a:pPr marL="914400" lvl="1" indent="-457200"/>
            <a:r>
              <a:rPr lang="en-US" altLang="en-US" dirty="0"/>
              <a:t>As plowback increases, if ROE &gt; k</a:t>
            </a:r>
          </a:p>
          <a:p>
            <a:pPr marL="914400" lvl="1" indent="-457200"/>
            <a:r>
              <a:rPr lang="en-US" altLang="en-US" dirty="0"/>
              <a:t>As plowback decreases, if ROE &lt; k</a:t>
            </a:r>
          </a:p>
          <a:p>
            <a:pPr marL="914400" lvl="1" indent="-457200"/>
            <a:r>
              <a:rPr lang="en-US" altLang="en-US" dirty="0"/>
              <a:t>As k decreases</a:t>
            </a:r>
          </a:p>
        </p:txBody>
      </p:sp>
      <p:graphicFrame>
        <p:nvGraphicFramePr>
          <p:cNvPr id="11" name="Object 10"/>
          <p:cNvGraphicFramePr>
            <a:graphicFrameLocks noChangeAspect="1"/>
          </p:cNvGraphicFramePr>
          <p:nvPr>
            <p:extLst>
              <p:ext uri="{D42A27DB-BD31-4B8C-83A1-F6EECF244321}">
                <p14:modId xmlns:p14="http://schemas.microsoft.com/office/powerpoint/2010/main" val="228762046"/>
              </p:ext>
            </p:extLst>
          </p:nvPr>
        </p:nvGraphicFramePr>
        <p:xfrm>
          <a:off x="2551224" y="3864086"/>
          <a:ext cx="4001976" cy="936514"/>
        </p:xfrm>
        <a:graphic>
          <a:graphicData uri="http://schemas.openxmlformats.org/presentationml/2006/ole">
            <mc:AlternateContent xmlns:mc="http://schemas.openxmlformats.org/markup-compatibility/2006">
              <mc:Choice xmlns:v="urn:schemas-microsoft-com:vml" Requires="v">
                <p:oleObj spid="_x0000_s30879" name="Equation" r:id="rId3" imgW="1346040" imgH="444240" progId="Equation.3">
                  <p:embed/>
                </p:oleObj>
              </mc:Choice>
              <mc:Fallback>
                <p:oleObj name="Equation" r:id="rId3" imgW="1346040" imgH="444240" progId="Equation.3">
                  <p:embed/>
                  <p:pic>
                    <p:nvPicPr>
                      <p:cNvPr id="0" name="Picture 21"/>
                      <p:cNvPicPr>
                        <a:picLocks noChangeAspect="1" noChangeArrowheads="1"/>
                      </p:cNvPicPr>
                      <p:nvPr/>
                    </p:nvPicPr>
                    <p:blipFill>
                      <a:blip r:embed="rId4"/>
                      <a:srcRect/>
                      <a:stretch>
                        <a:fillRect/>
                      </a:stretch>
                    </p:blipFill>
                    <p:spPr bwMode="auto">
                      <a:xfrm>
                        <a:off x="2551224" y="3864086"/>
                        <a:ext cx="4001976" cy="93651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5864" y="92242"/>
            <a:ext cx="8759536" cy="1143000"/>
          </a:xfrm>
        </p:spPr>
        <p:txBody>
          <a:bodyPr>
            <a:noAutofit/>
          </a:bodyPr>
          <a:lstStyle/>
          <a:p>
            <a:r>
              <a:rPr lang="en-US" altLang="en-US" dirty="0"/>
              <a:t>Effect of ROE and Plowback on Growth and the P/E Ratio</a:t>
            </a:r>
            <a:endParaRPr lang="en-US" dirty="0"/>
          </a:p>
        </p:txBody>
      </p:sp>
      <p:sp>
        <p:nvSpPr>
          <p:cNvPr id="2" name="Content Placeholder 1"/>
          <p:cNvSpPr>
            <a:spLocks noGrp="1"/>
          </p:cNvSpPr>
          <p:nvPr>
            <p:ph sz="quarter" idx="10"/>
          </p:nvPr>
        </p:nvSpPr>
        <p:spPr>
          <a:xfrm>
            <a:off x="212558" y="1403684"/>
            <a:ext cx="8686800" cy="762000"/>
          </a:xfrm>
        </p:spPr>
        <p:txBody>
          <a:bodyPr/>
          <a:lstStyle/>
          <a:p>
            <a:pPr marL="0" indent="0">
              <a:buNone/>
            </a:pPr>
            <a:r>
              <a:rPr lang="en-US" sz="2400" b="1" dirty="0"/>
              <a:t>Table 18.3 </a:t>
            </a:r>
            <a:r>
              <a:rPr lang="en-US" sz="2400" dirty="0"/>
              <a:t>Effect of ROE and plowback on growth and the P/E ratio</a:t>
            </a:r>
          </a:p>
        </p:txBody>
      </p:sp>
      <p:graphicFrame>
        <p:nvGraphicFramePr>
          <p:cNvPr id="12" name="Table 6"/>
          <p:cNvGraphicFramePr>
            <a:graphicFrameLocks/>
          </p:cNvGraphicFramePr>
          <p:nvPr>
            <p:extLst>
              <p:ext uri="{D42A27DB-BD31-4B8C-83A1-F6EECF244321}">
                <p14:modId xmlns:p14="http://schemas.microsoft.com/office/powerpoint/2010/main" val="2146196614"/>
              </p:ext>
            </p:extLst>
          </p:nvPr>
        </p:nvGraphicFramePr>
        <p:xfrm>
          <a:off x="304800" y="2404774"/>
          <a:ext cx="8686800" cy="2751761"/>
        </p:xfrm>
        <a:graphic>
          <a:graphicData uri="http://schemas.openxmlformats.org/drawingml/2006/table">
            <a:tbl>
              <a:tblPr firstRow="1" bandRow="1">
                <a:tableStyleId>{5940675A-B579-460E-94D1-54222C63F5DA}</a:tableStyleId>
              </a:tblPr>
              <a:tblGrid>
                <a:gridCol w="748862">
                  <a:extLst>
                    <a:ext uri="{9D8B030D-6E8A-4147-A177-3AD203B41FA5}">
                      <a16:colId xmlns:a16="http://schemas.microsoft.com/office/drawing/2014/main" val="20000"/>
                    </a:ext>
                  </a:extLst>
                </a:gridCol>
                <a:gridCol w="1911960">
                  <a:extLst>
                    <a:ext uri="{9D8B030D-6E8A-4147-A177-3AD203B41FA5}">
                      <a16:colId xmlns:a16="http://schemas.microsoft.com/office/drawing/2014/main" val="20001"/>
                    </a:ext>
                  </a:extLst>
                </a:gridCol>
                <a:gridCol w="1956487">
                  <a:extLst>
                    <a:ext uri="{9D8B030D-6E8A-4147-A177-3AD203B41FA5}">
                      <a16:colId xmlns:a16="http://schemas.microsoft.com/office/drawing/2014/main" val="20002"/>
                    </a:ext>
                  </a:extLst>
                </a:gridCol>
                <a:gridCol w="2122450">
                  <a:extLst>
                    <a:ext uri="{9D8B030D-6E8A-4147-A177-3AD203B41FA5}">
                      <a16:colId xmlns:a16="http://schemas.microsoft.com/office/drawing/2014/main" val="20003"/>
                    </a:ext>
                  </a:extLst>
                </a:gridCol>
                <a:gridCol w="1947041">
                  <a:extLst>
                    <a:ext uri="{9D8B030D-6E8A-4147-A177-3AD203B41FA5}">
                      <a16:colId xmlns:a16="http://schemas.microsoft.com/office/drawing/2014/main" val="20004"/>
                    </a:ext>
                  </a:extLst>
                </a:gridCol>
              </a:tblGrid>
              <a:tr h="267827">
                <a:tc>
                  <a:txBody>
                    <a:bodyPr/>
                    <a:lstStyle/>
                    <a:p>
                      <a:pPr algn="ctr"/>
                      <a:endParaRPr lang="en-US" sz="1200" b="1" i="1" dirty="0">
                        <a:latin typeface="Verdana" pitchFamily="34" charset="0"/>
                        <a:ea typeface="Verdana" pitchFamily="34" charset="0"/>
                        <a:cs typeface="Verdana"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a:latin typeface="Verdana" pitchFamily="34" charset="0"/>
                          <a:ea typeface="Verdana" pitchFamily="34" charset="0"/>
                          <a:cs typeface="Verdana" pitchFamily="34" charset="0"/>
                        </a:rPr>
                        <a:t>Plowback Ratio</a:t>
                      </a:r>
                      <a:r>
                        <a:rPr lang="en-US" sz="1200" b="1" baseline="0" dirty="0">
                          <a:latin typeface="Verdana" pitchFamily="34" charset="0"/>
                          <a:ea typeface="Verdana" pitchFamily="34" charset="0"/>
                          <a:cs typeface="Verdana" pitchFamily="34" charset="0"/>
                        </a:rPr>
                        <a:t> </a:t>
                      </a:r>
                      <a:r>
                        <a:rPr lang="en-US" sz="1200" b="1" i="1" dirty="0">
                          <a:latin typeface="Verdana" pitchFamily="34" charset="0"/>
                          <a:ea typeface="Verdana" pitchFamily="34" charset="0"/>
                          <a:cs typeface="Verdana" pitchFamily="34" charset="0"/>
                        </a:rPr>
                        <a:t>(b)</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a:latin typeface="Verdana" pitchFamily="34" charset="0"/>
                          <a:ea typeface="Verdana" pitchFamily="34" charset="0"/>
                          <a:cs typeface="Verdana" pitchFamily="34" charset="0"/>
                        </a:rPr>
                        <a:t>Plowback Ratio </a:t>
                      </a:r>
                      <a:r>
                        <a:rPr lang="en-US" sz="1200" b="1" i="1" dirty="0">
                          <a:latin typeface="Verdana" pitchFamily="34" charset="0"/>
                          <a:ea typeface="Verdana" pitchFamily="34" charset="0"/>
                          <a:cs typeface="Verdana" pitchFamily="34" charset="0"/>
                        </a:rPr>
                        <a:t>(b)</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a:latin typeface="Verdana" pitchFamily="34" charset="0"/>
                          <a:ea typeface="Verdana" pitchFamily="34" charset="0"/>
                          <a:cs typeface="Verdana" pitchFamily="34" charset="0"/>
                        </a:rPr>
                        <a:t>Plowback Ratio </a:t>
                      </a:r>
                      <a:r>
                        <a:rPr lang="en-US" sz="1200" b="1" i="1" dirty="0">
                          <a:latin typeface="Verdana" pitchFamily="34" charset="0"/>
                          <a:ea typeface="Verdana" pitchFamily="34" charset="0"/>
                          <a:cs typeface="Verdana" pitchFamily="34" charset="0"/>
                        </a:rPr>
                        <a:t>(b)</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a:latin typeface="Verdana" pitchFamily="34" charset="0"/>
                          <a:ea typeface="Verdana" pitchFamily="34" charset="0"/>
                          <a:cs typeface="Verdana" pitchFamily="34" charset="0"/>
                        </a:rPr>
                        <a:t>Plowback Ratio </a:t>
                      </a:r>
                      <a:r>
                        <a:rPr lang="en-US" sz="1200" b="1" i="1" dirty="0">
                          <a:latin typeface="Verdana" pitchFamily="34" charset="0"/>
                          <a:ea typeface="Verdana" pitchFamily="34" charset="0"/>
                          <a:cs typeface="Verdana" pitchFamily="34" charset="0"/>
                        </a:rPr>
                        <a:t>(b)</a:t>
                      </a:r>
                    </a:p>
                  </a:txBody>
                  <a:tcPr anchor="ctr"/>
                </a:tc>
                <a:extLst>
                  <a:ext uri="{0D108BD9-81ED-4DB2-BD59-A6C34878D82A}">
                    <a16:rowId xmlns:a16="http://schemas.microsoft.com/office/drawing/2014/main" val="10000"/>
                  </a:ext>
                </a:extLst>
              </a:tr>
              <a:tr h="251878">
                <a:tc>
                  <a:txBody>
                    <a:bodyPr/>
                    <a:lstStyle/>
                    <a:p>
                      <a:endParaRPr lang="en-US" sz="1200" b="1">
                        <a:latin typeface="Verdana" pitchFamily="34" charset="0"/>
                        <a:ea typeface="Verdana" pitchFamily="34" charset="0"/>
                        <a:cs typeface="Verdana" pitchFamily="34" charset="0"/>
                      </a:endParaRPr>
                    </a:p>
                  </a:txBody>
                  <a:tcPr anchor="ctr"/>
                </a:tc>
                <a:tc>
                  <a:txBody>
                    <a:bodyPr/>
                    <a:lstStyle/>
                    <a:p>
                      <a:r>
                        <a:rPr lang="en-US" sz="1200" b="1" dirty="0">
                          <a:latin typeface="Verdana" pitchFamily="34" charset="0"/>
                          <a:ea typeface="Verdana" pitchFamily="34" charset="0"/>
                          <a:cs typeface="Verdana" pitchFamily="34" charset="0"/>
                        </a:rPr>
                        <a:t>0</a:t>
                      </a:r>
                    </a:p>
                  </a:txBody>
                  <a:tcPr anchor="ctr"/>
                </a:tc>
                <a:tc>
                  <a:txBody>
                    <a:bodyPr/>
                    <a:lstStyle/>
                    <a:p>
                      <a:pPr algn="r"/>
                      <a:r>
                        <a:rPr lang="en-US" sz="1200" b="1" dirty="0">
                          <a:latin typeface="Verdana" pitchFamily="34" charset="0"/>
                          <a:ea typeface="Verdana" pitchFamily="34" charset="0"/>
                          <a:cs typeface="Verdana" pitchFamily="34" charset="0"/>
                        </a:rPr>
                        <a:t>0.25</a:t>
                      </a:r>
                    </a:p>
                  </a:txBody>
                  <a:tcPr anchor="ctr"/>
                </a:tc>
                <a:tc>
                  <a:txBody>
                    <a:bodyPr/>
                    <a:lstStyle/>
                    <a:p>
                      <a:pPr algn="r"/>
                      <a:r>
                        <a:rPr lang="en-US" sz="1200" b="1" dirty="0">
                          <a:latin typeface="Verdana" pitchFamily="34" charset="0"/>
                          <a:ea typeface="Verdana" pitchFamily="34" charset="0"/>
                          <a:cs typeface="Verdana" pitchFamily="34" charset="0"/>
                        </a:rPr>
                        <a:t>0.50</a:t>
                      </a:r>
                    </a:p>
                  </a:txBody>
                  <a:tcPr anchor="ctr"/>
                </a:tc>
                <a:tc>
                  <a:txBody>
                    <a:bodyPr/>
                    <a:lstStyle/>
                    <a:p>
                      <a:pPr algn="r"/>
                      <a:r>
                        <a:rPr lang="en-US" sz="1200" b="1" dirty="0">
                          <a:latin typeface="Verdana" pitchFamily="34" charset="0"/>
                          <a:ea typeface="Verdana" pitchFamily="34" charset="0"/>
                          <a:cs typeface="Verdana" pitchFamily="34" charset="0"/>
                        </a:rPr>
                        <a:t>0.75</a:t>
                      </a:r>
                    </a:p>
                  </a:txBody>
                  <a:tcPr anchor="ctr"/>
                </a:tc>
                <a:extLst>
                  <a:ext uri="{0D108BD9-81ED-4DB2-BD59-A6C34878D82A}">
                    <a16:rowId xmlns:a16="http://schemas.microsoft.com/office/drawing/2014/main" val="10001"/>
                  </a:ext>
                </a:extLst>
              </a:tr>
              <a:tr h="251878">
                <a:tc>
                  <a:txBody>
                    <a:bodyPr/>
                    <a:lstStyle/>
                    <a:p>
                      <a:pPr algn="ctr"/>
                      <a:r>
                        <a:rPr lang="en-US" sz="1200" b="1" dirty="0">
                          <a:latin typeface="Verdana" pitchFamily="34" charset="0"/>
                          <a:ea typeface="Verdana" pitchFamily="34" charset="0"/>
                          <a:cs typeface="Verdana" pitchFamily="34" charset="0"/>
                        </a:rPr>
                        <a:t>ROE</a:t>
                      </a:r>
                    </a:p>
                  </a:txBody>
                  <a:tcPr anchor="ctr"/>
                </a:tc>
                <a:tc>
                  <a:txBody>
                    <a:bodyPr/>
                    <a:lstStyle/>
                    <a:p>
                      <a:pPr algn="ctr"/>
                      <a:endParaRPr lang="en-US" sz="1200" b="1" dirty="0">
                        <a:latin typeface="Verdana" pitchFamily="34" charset="0"/>
                        <a:ea typeface="Verdana" pitchFamily="34" charset="0"/>
                        <a:cs typeface="Verdana" pitchFamily="34" charset="0"/>
                      </a:endParaRPr>
                    </a:p>
                  </a:txBody>
                  <a:tcPr anchor="ctr"/>
                </a:tc>
                <a:tc>
                  <a:txBody>
                    <a:bodyPr/>
                    <a:lstStyle/>
                    <a:p>
                      <a:pPr algn="ctr"/>
                      <a:r>
                        <a:rPr lang="en-US" sz="1200" b="1" dirty="0">
                          <a:latin typeface="Verdana" pitchFamily="34" charset="0"/>
                          <a:ea typeface="Verdana" pitchFamily="34" charset="0"/>
                          <a:cs typeface="Verdana" pitchFamily="34" charset="0"/>
                        </a:rPr>
                        <a:t>A. Growth Rate</a:t>
                      </a:r>
                      <a:r>
                        <a:rPr lang="en-US" sz="1200" b="1" baseline="0" dirty="0">
                          <a:latin typeface="Verdana" pitchFamily="34" charset="0"/>
                          <a:ea typeface="Verdana" pitchFamily="34" charset="0"/>
                          <a:cs typeface="Verdana" pitchFamily="34" charset="0"/>
                        </a:rPr>
                        <a:t>, </a:t>
                      </a:r>
                      <a:r>
                        <a:rPr lang="en-US" sz="1200" b="1" i="1" baseline="0" dirty="0">
                          <a:latin typeface="Verdana" pitchFamily="34" charset="0"/>
                          <a:ea typeface="Verdana" pitchFamily="34" charset="0"/>
                          <a:cs typeface="Verdana" pitchFamily="34" charset="0"/>
                        </a:rPr>
                        <a:t>g</a:t>
                      </a:r>
                      <a:endParaRPr lang="en-US" sz="1200" b="1" i="1" dirty="0">
                        <a:latin typeface="Verdana" pitchFamily="34" charset="0"/>
                        <a:ea typeface="Verdana" pitchFamily="34" charset="0"/>
                        <a:cs typeface="Verdana"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a:latin typeface="Verdana" pitchFamily="34" charset="0"/>
                          <a:ea typeface="Verdana" pitchFamily="34" charset="0"/>
                          <a:cs typeface="Verdana" pitchFamily="34" charset="0"/>
                        </a:rPr>
                        <a:t>A. Growth Rate</a:t>
                      </a:r>
                      <a:r>
                        <a:rPr lang="en-US" sz="1200" b="1" baseline="0" dirty="0">
                          <a:latin typeface="Verdana" pitchFamily="34" charset="0"/>
                          <a:ea typeface="Verdana" pitchFamily="34" charset="0"/>
                          <a:cs typeface="Verdana" pitchFamily="34" charset="0"/>
                        </a:rPr>
                        <a:t>, </a:t>
                      </a:r>
                      <a:r>
                        <a:rPr lang="en-US" sz="1200" b="1" i="1" baseline="0" dirty="0">
                          <a:latin typeface="Verdana" pitchFamily="34" charset="0"/>
                          <a:ea typeface="Verdana" pitchFamily="34" charset="0"/>
                          <a:cs typeface="Verdana" pitchFamily="34" charset="0"/>
                        </a:rPr>
                        <a:t>g</a:t>
                      </a:r>
                      <a:endParaRPr lang="en-US" sz="1200" b="1" i="1" dirty="0">
                        <a:latin typeface="Verdana" pitchFamily="34" charset="0"/>
                        <a:ea typeface="Verdana" pitchFamily="34" charset="0"/>
                        <a:cs typeface="Verdana"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a:latin typeface="Verdana" pitchFamily="34" charset="0"/>
                          <a:ea typeface="Verdana" pitchFamily="34" charset="0"/>
                          <a:cs typeface="Verdana" pitchFamily="34" charset="0"/>
                        </a:rPr>
                        <a:t>A. Growth Rate</a:t>
                      </a:r>
                      <a:r>
                        <a:rPr lang="en-US" sz="1200" b="1" baseline="0" dirty="0">
                          <a:latin typeface="Verdana" pitchFamily="34" charset="0"/>
                          <a:ea typeface="Verdana" pitchFamily="34" charset="0"/>
                          <a:cs typeface="Verdana" pitchFamily="34" charset="0"/>
                        </a:rPr>
                        <a:t>, </a:t>
                      </a:r>
                      <a:r>
                        <a:rPr lang="en-US" sz="1200" b="1" i="1" baseline="0" dirty="0">
                          <a:latin typeface="Verdana" pitchFamily="34" charset="0"/>
                          <a:ea typeface="Verdana" pitchFamily="34" charset="0"/>
                          <a:cs typeface="Verdana" pitchFamily="34" charset="0"/>
                        </a:rPr>
                        <a:t>g</a:t>
                      </a:r>
                      <a:endParaRPr lang="en-US" sz="1200" b="1" i="1" dirty="0">
                        <a:latin typeface="Verdana" pitchFamily="34" charset="0"/>
                        <a:ea typeface="Verdana" pitchFamily="34" charset="0"/>
                        <a:cs typeface="Verdana" pitchFamily="34" charset="0"/>
                      </a:endParaRPr>
                    </a:p>
                  </a:txBody>
                  <a:tcPr anchor="ctr"/>
                </a:tc>
                <a:extLst>
                  <a:ext uri="{0D108BD9-81ED-4DB2-BD59-A6C34878D82A}">
                    <a16:rowId xmlns:a16="http://schemas.microsoft.com/office/drawing/2014/main" val="10002"/>
                  </a:ext>
                </a:extLst>
              </a:tr>
              <a:tr h="282881">
                <a:tc>
                  <a:txBody>
                    <a:bodyPr/>
                    <a:lstStyle/>
                    <a:p>
                      <a:r>
                        <a:rPr lang="en-US" sz="1200" dirty="0">
                          <a:latin typeface="Verdana" pitchFamily="34" charset="0"/>
                          <a:ea typeface="Verdana" pitchFamily="34" charset="0"/>
                          <a:cs typeface="Verdana" pitchFamily="34" charset="0"/>
                        </a:rPr>
                        <a:t>10%</a:t>
                      </a:r>
                    </a:p>
                  </a:txBody>
                  <a:tcPr anchor="ctr"/>
                </a:tc>
                <a:tc>
                  <a:txBody>
                    <a:bodyPr/>
                    <a:lstStyle/>
                    <a:p>
                      <a:r>
                        <a:rPr lang="en-US" sz="1200" dirty="0">
                          <a:latin typeface="Verdana" pitchFamily="34" charset="0"/>
                          <a:ea typeface="Verdana" pitchFamily="34" charset="0"/>
                          <a:cs typeface="Verdana" pitchFamily="34" charset="0"/>
                        </a:rPr>
                        <a:t>0</a:t>
                      </a:r>
                    </a:p>
                  </a:txBody>
                  <a:tcPr anchor="ctr"/>
                </a:tc>
                <a:tc>
                  <a:txBody>
                    <a:bodyPr/>
                    <a:lstStyle/>
                    <a:p>
                      <a:pPr algn="r"/>
                      <a:r>
                        <a:rPr lang="en-US" sz="1200" dirty="0">
                          <a:latin typeface="Verdana" pitchFamily="34" charset="0"/>
                          <a:ea typeface="Verdana" pitchFamily="34" charset="0"/>
                          <a:cs typeface="Verdana" pitchFamily="34" charset="0"/>
                        </a:rPr>
                        <a:t>2.5%</a:t>
                      </a:r>
                    </a:p>
                  </a:txBody>
                  <a:tcPr anchor="ctr"/>
                </a:tc>
                <a:tc>
                  <a:txBody>
                    <a:bodyPr/>
                    <a:lstStyle/>
                    <a:p>
                      <a:pPr algn="r"/>
                      <a:r>
                        <a:rPr lang="en-US" sz="1200" dirty="0">
                          <a:latin typeface="Verdana" pitchFamily="34" charset="0"/>
                          <a:ea typeface="Verdana" pitchFamily="34" charset="0"/>
                          <a:cs typeface="Verdana" pitchFamily="34" charset="0"/>
                        </a:rPr>
                        <a:t>5.0%</a:t>
                      </a:r>
                    </a:p>
                  </a:txBody>
                  <a:tcPr anchor="ctr"/>
                </a:tc>
                <a:tc>
                  <a:txBody>
                    <a:bodyPr/>
                    <a:lstStyle/>
                    <a:p>
                      <a:pPr algn="r"/>
                      <a:r>
                        <a:rPr lang="en-US" sz="1200" dirty="0">
                          <a:latin typeface="Verdana" pitchFamily="34" charset="0"/>
                          <a:ea typeface="Verdana" pitchFamily="34" charset="0"/>
                          <a:cs typeface="Verdana" pitchFamily="34" charset="0"/>
                        </a:rPr>
                        <a:t>7.5%</a:t>
                      </a:r>
                    </a:p>
                  </a:txBody>
                  <a:tcPr anchor="ctr"/>
                </a:tc>
                <a:extLst>
                  <a:ext uri="{0D108BD9-81ED-4DB2-BD59-A6C34878D82A}">
                    <a16:rowId xmlns:a16="http://schemas.microsoft.com/office/drawing/2014/main" val="10003"/>
                  </a:ext>
                </a:extLst>
              </a:tr>
              <a:tr h="251878">
                <a:tc>
                  <a:txBody>
                    <a:bodyPr/>
                    <a:lstStyle/>
                    <a:p>
                      <a:r>
                        <a:rPr lang="en-US" sz="1200" dirty="0">
                          <a:latin typeface="Verdana" pitchFamily="34" charset="0"/>
                          <a:ea typeface="Verdana" pitchFamily="34" charset="0"/>
                          <a:cs typeface="Verdana" pitchFamily="34" charset="0"/>
                        </a:rPr>
                        <a:t>12</a:t>
                      </a:r>
                    </a:p>
                  </a:txBody>
                  <a:tcPr anchor="ctr"/>
                </a:tc>
                <a:tc>
                  <a:txBody>
                    <a:bodyPr/>
                    <a:lstStyle/>
                    <a:p>
                      <a:r>
                        <a:rPr lang="en-US" sz="1200" dirty="0">
                          <a:latin typeface="Verdana" pitchFamily="34" charset="0"/>
                          <a:ea typeface="Verdana" pitchFamily="34" charset="0"/>
                          <a:cs typeface="Verdana" pitchFamily="34" charset="0"/>
                        </a:rPr>
                        <a:t>0</a:t>
                      </a:r>
                    </a:p>
                  </a:txBody>
                  <a:tcPr anchor="ctr"/>
                </a:tc>
                <a:tc>
                  <a:txBody>
                    <a:bodyPr/>
                    <a:lstStyle/>
                    <a:p>
                      <a:pPr algn="r"/>
                      <a:r>
                        <a:rPr lang="en-US" sz="1200" dirty="0">
                          <a:latin typeface="Verdana" pitchFamily="34" charset="0"/>
                          <a:ea typeface="Verdana" pitchFamily="34" charset="0"/>
                          <a:cs typeface="Verdana" pitchFamily="34" charset="0"/>
                        </a:rPr>
                        <a:t>3.0</a:t>
                      </a:r>
                    </a:p>
                  </a:txBody>
                  <a:tcPr anchor="ctr"/>
                </a:tc>
                <a:tc>
                  <a:txBody>
                    <a:bodyPr/>
                    <a:lstStyle/>
                    <a:p>
                      <a:pPr algn="r"/>
                      <a:r>
                        <a:rPr lang="en-US" sz="1200" dirty="0">
                          <a:latin typeface="Verdana" pitchFamily="34" charset="0"/>
                          <a:ea typeface="Verdana" pitchFamily="34" charset="0"/>
                          <a:cs typeface="Verdana" pitchFamily="34" charset="0"/>
                        </a:rPr>
                        <a:t>6.0</a:t>
                      </a:r>
                    </a:p>
                  </a:txBody>
                  <a:tcPr anchor="ctr"/>
                </a:tc>
                <a:tc>
                  <a:txBody>
                    <a:bodyPr/>
                    <a:lstStyle/>
                    <a:p>
                      <a:pPr algn="r"/>
                      <a:r>
                        <a:rPr lang="en-US" sz="1200" dirty="0">
                          <a:latin typeface="Verdana" pitchFamily="34" charset="0"/>
                          <a:ea typeface="Verdana" pitchFamily="34" charset="0"/>
                          <a:cs typeface="Verdana" pitchFamily="34" charset="0"/>
                        </a:rPr>
                        <a:t>9.0</a:t>
                      </a:r>
                    </a:p>
                  </a:txBody>
                  <a:tcPr anchor="ctr"/>
                </a:tc>
                <a:extLst>
                  <a:ext uri="{0D108BD9-81ED-4DB2-BD59-A6C34878D82A}">
                    <a16:rowId xmlns:a16="http://schemas.microsoft.com/office/drawing/2014/main" val="10004"/>
                  </a:ext>
                </a:extLst>
              </a:tr>
              <a:tr h="251878">
                <a:tc>
                  <a:txBody>
                    <a:bodyPr/>
                    <a:lstStyle/>
                    <a:p>
                      <a:r>
                        <a:rPr lang="en-US" sz="1200" dirty="0">
                          <a:latin typeface="Verdana" pitchFamily="34" charset="0"/>
                          <a:ea typeface="Verdana" pitchFamily="34" charset="0"/>
                          <a:cs typeface="Verdana" pitchFamily="34" charset="0"/>
                        </a:rPr>
                        <a:t>14</a:t>
                      </a:r>
                    </a:p>
                  </a:txBody>
                  <a:tcPr anchor="ctr"/>
                </a:tc>
                <a:tc>
                  <a:txBody>
                    <a:bodyPr/>
                    <a:lstStyle/>
                    <a:p>
                      <a:r>
                        <a:rPr lang="en-US" sz="1200" dirty="0">
                          <a:latin typeface="Verdana" pitchFamily="34" charset="0"/>
                          <a:ea typeface="Verdana" pitchFamily="34" charset="0"/>
                          <a:cs typeface="Verdana" pitchFamily="34" charset="0"/>
                        </a:rPr>
                        <a:t>0</a:t>
                      </a:r>
                    </a:p>
                  </a:txBody>
                  <a:tcPr anchor="ctr"/>
                </a:tc>
                <a:tc>
                  <a:txBody>
                    <a:bodyPr/>
                    <a:lstStyle/>
                    <a:p>
                      <a:pPr algn="r"/>
                      <a:r>
                        <a:rPr lang="en-US" sz="1200" dirty="0">
                          <a:latin typeface="Verdana" pitchFamily="34" charset="0"/>
                          <a:ea typeface="Verdana" pitchFamily="34" charset="0"/>
                          <a:cs typeface="Verdana" pitchFamily="34" charset="0"/>
                        </a:rPr>
                        <a:t>3.5</a:t>
                      </a:r>
                    </a:p>
                  </a:txBody>
                  <a:tcPr anchor="ctr"/>
                </a:tc>
                <a:tc>
                  <a:txBody>
                    <a:bodyPr/>
                    <a:lstStyle/>
                    <a:p>
                      <a:pPr algn="r"/>
                      <a:r>
                        <a:rPr lang="en-US" sz="1200" dirty="0">
                          <a:latin typeface="Verdana" pitchFamily="34" charset="0"/>
                          <a:ea typeface="Verdana" pitchFamily="34" charset="0"/>
                          <a:cs typeface="Verdana" pitchFamily="34" charset="0"/>
                        </a:rPr>
                        <a:t>7.0</a:t>
                      </a:r>
                    </a:p>
                  </a:txBody>
                  <a:tcPr anchor="ctr"/>
                </a:tc>
                <a:tc>
                  <a:txBody>
                    <a:bodyPr/>
                    <a:lstStyle/>
                    <a:p>
                      <a:pPr algn="r"/>
                      <a:r>
                        <a:rPr lang="en-US" sz="1200" dirty="0">
                          <a:latin typeface="Verdana" pitchFamily="34" charset="0"/>
                          <a:ea typeface="Verdana" pitchFamily="34" charset="0"/>
                          <a:cs typeface="Verdana" pitchFamily="34" charset="0"/>
                        </a:rPr>
                        <a:t>10.5</a:t>
                      </a:r>
                    </a:p>
                  </a:txBody>
                  <a:tcPr anchor="ctr"/>
                </a:tc>
                <a:extLst>
                  <a:ext uri="{0D108BD9-81ED-4DB2-BD59-A6C34878D82A}">
                    <a16:rowId xmlns:a16="http://schemas.microsoft.com/office/drawing/2014/main" val="10005"/>
                  </a:ext>
                </a:extLst>
              </a:tr>
              <a:tr h="25187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a:latin typeface="Verdana" pitchFamily="34" charset="0"/>
                          <a:ea typeface="Verdana" pitchFamily="34" charset="0"/>
                          <a:cs typeface="Verdana" pitchFamily="34" charset="0"/>
                        </a:rPr>
                        <a:t>ROE</a:t>
                      </a:r>
                    </a:p>
                  </a:txBody>
                  <a:tcPr anchor="ctr"/>
                </a:tc>
                <a:tc>
                  <a:txBody>
                    <a:bodyPr/>
                    <a:lstStyle/>
                    <a:p>
                      <a:pPr algn="ctr"/>
                      <a:endParaRPr lang="en-US" sz="1200" b="1" dirty="0">
                        <a:latin typeface="Verdana" pitchFamily="34" charset="0"/>
                        <a:ea typeface="Verdana" pitchFamily="34" charset="0"/>
                        <a:cs typeface="Verdana" pitchFamily="34" charset="0"/>
                      </a:endParaRPr>
                    </a:p>
                  </a:txBody>
                  <a:tcPr anchor="ctr"/>
                </a:tc>
                <a:tc>
                  <a:txBody>
                    <a:bodyPr/>
                    <a:lstStyle/>
                    <a:p>
                      <a:pPr algn="ctr"/>
                      <a:r>
                        <a:rPr lang="en-US" sz="1200" b="1" dirty="0">
                          <a:latin typeface="Verdana" pitchFamily="34" charset="0"/>
                          <a:ea typeface="Verdana" pitchFamily="34" charset="0"/>
                          <a:cs typeface="Verdana" pitchFamily="34" charset="0"/>
                        </a:rPr>
                        <a:t>B.</a:t>
                      </a:r>
                      <a:r>
                        <a:rPr lang="en-US" sz="1200" b="1" baseline="0" dirty="0">
                          <a:latin typeface="Verdana" pitchFamily="34" charset="0"/>
                          <a:ea typeface="Verdana" pitchFamily="34" charset="0"/>
                          <a:cs typeface="Verdana" pitchFamily="34" charset="0"/>
                        </a:rPr>
                        <a:t> P/E Ratio</a:t>
                      </a:r>
                      <a:endParaRPr lang="en-US" sz="1200" b="1" dirty="0">
                        <a:latin typeface="Verdana" pitchFamily="34" charset="0"/>
                        <a:ea typeface="Verdana" pitchFamily="34" charset="0"/>
                        <a:cs typeface="Verdana"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a:latin typeface="Verdana" pitchFamily="34" charset="0"/>
                          <a:ea typeface="Verdana" pitchFamily="34" charset="0"/>
                          <a:cs typeface="Verdana" pitchFamily="34" charset="0"/>
                        </a:rPr>
                        <a:t>B.</a:t>
                      </a:r>
                      <a:r>
                        <a:rPr lang="en-US" sz="1200" b="1" baseline="0" dirty="0">
                          <a:latin typeface="Verdana" pitchFamily="34" charset="0"/>
                          <a:ea typeface="Verdana" pitchFamily="34" charset="0"/>
                          <a:cs typeface="Verdana" pitchFamily="34" charset="0"/>
                        </a:rPr>
                        <a:t> P/E Ratio</a:t>
                      </a:r>
                      <a:endParaRPr lang="en-US" sz="1200" b="1" dirty="0">
                        <a:latin typeface="Verdana" pitchFamily="34" charset="0"/>
                        <a:ea typeface="Verdana" pitchFamily="34" charset="0"/>
                        <a:cs typeface="Verdana"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a:latin typeface="Verdana" pitchFamily="34" charset="0"/>
                          <a:ea typeface="Verdana" pitchFamily="34" charset="0"/>
                          <a:cs typeface="Verdana" pitchFamily="34" charset="0"/>
                        </a:rPr>
                        <a:t>B.</a:t>
                      </a:r>
                      <a:r>
                        <a:rPr lang="en-US" sz="1200" b="1" baseline="0" dirty="0">
                          <a:latin typeface="Verdana" pitchFamily="34" charset="0"/>
                          <a:ea typeface="Verdana" pitchFamily="34" charset="0"/>
                          <a:cs typeface="Verdana" pitchFamily="34" charset="0"/>
                        </a:rPr>
                        <a:t> P/E Ratio</a:t>
                      </a:r>
                      <a:endParaRPr lang="en-US" sz="1200" b="1" dirty="0">
                        <a:latin typeface="Verdana" pitchFamily="34" charset="0"/>
                        <a:ea typeface="Verdana" pitchFamily="34" charset="0"/>
                        <a:cs typeface="Verdana" pitchFamily="34" charset="0"/>
                      </a:endParaRPr>
                    </a:p>
                  </a:txBody>
                  <a:tcPr anchor="ctr"/>
                </a:tc>
                <a:extLst>
                  <a:ext uri="{0D108BD9-81ED-4DB2-BD59-A6C34878D82A}">
                    <a16:rowId xmlns:a16="http://schemas.microsoft.com/office/drawing/2014/main" val="10006"/>
                  </a:ext>
                </a:extLst>
              </a:tr>
              <a:tr h="251878">
                <a:tc>
                  <a:txBody>
                    <a:bodyPr/>
                    <a:lstStyle/>
                    <a:p>
                      <a:r>
                        <a:rPr lang="en-US" sz="1200" dirty="0">
                          <a:latin typeface="Verdana" pitchFamily="34" charset="0"/>
                          <a:ea typeface="Verdana" pitchFamily="34" charset="0"/>
                          <a:cs typeface="Verdana" pitchFamily="34" charset="0"/>
                        </a:rPr>
                        <a:t>10%</a:t>
                      </a:r>
                    </a:p>
                  </a:txBody>
                  <a:tcPr anchor="ctr"/>
                </a:tc>
                <a:tc>
                  <a:txBody>
                    <a:bodyPr/>
                    <a:lstStyle/>
                    <a:p>
                      <a:r>
                        <a:rPr lang="en-US" sz="1200" dirty="0">
                          <a:latin typeface="Verdana" pitchFamily="34" charset="0"/>
                          <a:ea typeface="Verdana" pitchFamily="34" charset="0"/>
                          <a:cs typeface="Verdana" pitchFamily="34" charset="0"/>
                        </a:rPr>
                        <a:t>8.33</a:t>
                      </a:r>
                    </a:p>
                  </a:txBody>
                  <a:tcPr anchor="ctr"/>
                </a:tc>
                <a:tc>
                  <a:txBody>
                    <a:bodyPr/>
                    <a:lstStyle/>
                    <a:p>
                      <a:pPr algn="r"/>
                      <a:r>
                        <a:rPr lang="en-US" sz="1200" dirty="0">
                          <a:latin typeface="Verdana" pitchFamily="34" charset="0"/>
                          <a:ea typeface="Verdana" pitchFamily="34" charset="0"/>
                          <a:cs typeface="Verdana" pitchFamily="34" charset="0"/>
                        </a:rPr>
                        <a:t>7.89</a:t>
                      </a:r>
                    </a:p>
                  </a:txBody>
                  <a:tcPr anchor="ctr"/>
                </a:tc>
                <a:tc>
                  <a:txBody>
                    <a:bodyPr/>
                    <a:lstStyle/>
                    <a:p>
                      <a:pPr algn="r"/>
                      <a:r>
                        <a:rPr lang="en-US" sz="1200" dirty="0">
                          <a:latin typeface="Verdana" pitchFamily="34" charset="0"/>
                          <a:ea typeface="Verdana" pitchFamily="34" charset="0"/>
                          <a:cs typeface="Verdana" pitchFamily="34" charset="0"/>
                        </a:rPr>
                        <a:t>7.14</a:t>
                      </a:r>
                    </a:p>
                  </a:txBody>
                  <a:tcPr anchor="ctr"/>
                </a:tc>
                <a:tc>
                  <a:txBody>
                    <a:bodyPr/>
                    <a:lstStyle/>
                    <a:p>
                      <a:pPr algn="r"/>
                      <a:r>
                        <a:rPr lang="en-US" sz="1200" dirty="0">
                          <a:latin typeface="Verdana" pitchFamily="34" charset="0"/>
                          <a:ea typeface="Verdana" pitchFamily="34" charset="0"/>
                          <a:cs typeface="Verdana" pitchFamily="34" charset="0"/>
                        </a:rPr>
                        <a:t>5.56</a:t>
                      </a:r>
                    </a:p>
                  </a:txBody>
                  <a:tcPr anchor="ctr"/>
                </a:tc>
                <a:extLst>
                  <a:ext uri="{0D108BD9-81ED-4DB2-BD59-A6C34878D82A}">
                    <a16:rowId xmlns:a16="http://schemas.microsoft.com/office/drawing/2014/main" val="10007"/>
                  </a:ext>
                </a:extLst>
              </a:tr>
              <a:tr h="251878">
                <a:tc>
                  <a:txBody>
                    <a:bodyPr/>
                    <a:lstStyle/>
                    <a:p>
                      <a:r>
                        <a:rPr lang="en-US" sz="1200" dirty="0">
                          <a:latin typeface="Verdana" pitchFamily="34" charset="0"/>
                          <a:ea typeface="Verdana" pitchFamily="34" charset="0"/>
                          <a:cs typeface="Verdana" pitchFamily="34" charset="0"/>
                        </a:rPr>
                        <a:t>12</a:t>
                      </a:r>
                    </a:p>
                  </a:txBody>
                  <a:tcPr anchor="ctr"/>
                </a:tc>
                <a:tc>
                  <a:txBody>
                    <a:bodyPr/>
                    <a:lstStyle/>
                    <a:p>
                      <a:r>
                        <a:rPr lang="en-US" sz="1200" dirty="0">
                          <a:latin typeface="Verdana" pitchFamily="34" charset="0"/>
                          <a:ea typeface="Verdana" pitchFamily="34" charset="0"/>
                          <a:cs typeface="Verdana" pitchFamily="34" charset="0"/>
                        </a:rPr>
                        <a:t>8.33</a:t>
                      </a:r>
                    </a:p>
                  </a:txBody>
                  <a:tcPr anchor="ctr"/>
                </a:tc>
                <a:tc>
                  <a:txBody>
                    <a:bodyPr/>
                    <a:lstStyle/>
                    <a:p>
                      <a:pPr algn="r"/>
                      <a:r>
                        <a:rPr lang="en-US" sz="1200" dirty="0">
                          <a:latin typeface="Verdana" pitchFamily="34" charset="0"/>
                          <a:ea typeface="Verdana" pitchFamily="34" charset="0"/>
                          <a:cs typeface="Verdana" pitchFamily="34" charset="0"/>
                        </a:rPr>
                        <a:t>8.33</a:t>
                      </a:r>
                    </a:p>
                  </a:txBody>
                  <a:tcPr anchor="ctr"/>
                </a:tc>
                <a:tc>
                  <a:txBody>
                    <a:bodyPr/>
                    <a:lstStyle/>
                    <a:p>
                      <a:pPr algn="r"/>
                      <a:r>
                        <a:rPr lang="en-US" sz="1200" dirty="0">
                          <a:latin typeface="Verdana" pitchFamily="34" charset="0"/>
                          <a:ea typeface="Verdana" pitchFamily="34" charset="0"/>
                          <a:cs typeface="Verdana" pitchFamily="34" charset="0"/>
                        </a:rPr>
                        <a:t>8.33</a:t>
                      </a:r>
                    </a:p>
                  </a:txBody>
                  <a:tcPr anchor="ctr"/>
                </a:tc>
                <a:tc>
                  <a:txBody>
                    <a:bodyPr/>
                    <a:lstStyle/>
                    <a:p>
                      <a:pPr algn="r"/>
                      <a:r>
                        <a:rPr lang="en-US" sz="1200" dirty="0">
                          <a:latin typeface="Verdana" pitchFamily="34" charset="0"/>
                          <a:ea typeface="Verdana" pitchFamily="34" charset="0"/>
                          <a:cs typeface="Verdana" pitchFamily="34" charset="0"/>
                        </a:rPr>
                        <a:t>8.33</a:t>
                      </a:r>
                    </a:p>
                  </a:txBody>
                  <a:tcPr anchor="ctr"/>
                </a:tc>
                <a:extLst>
                  <a:ext uri="{0D108BD9-81ED-4DB2-BD59-A6C34878D82A}">
                    <a16:rowId xmlns:a16="http://schemas.microsoft.com/office/drawing/2014/main" val="10008"/>
                  </a:ext>
                </a:extLst>
              </a:tr>
              <a:tr h="251878">
                <a:tc>
                  <a:txBody>
                    <a:bodyPr/>
                    <a:lstStyle/>
                    <a:p>
                      <a:r>
                        <a:rPr lang="en-US" sz="1200" dirty="0">
                          <a:latin typeface="Verdana" pitchFamily="34" charset="0"/>
                          <a:ea typeface="Verdana" pitchFamily="34" charset="0"/>
                          <a:cs typeface="Verdana" pitchFamily="34" charset="0"/>
                        </a:rPr>
                        <a:t>14</a:t>
                      </a:r>
                    </a:p>
                  </a:txBody>
                  <a:tcPr anchor="ctr"/>
                </a:tc>
                <a:tc>
                  <a:txBody>
                    <a:bodyPr/>
                    <a:lstStyle/>
                    <a:p>
                      <a:r>
                        <a:rPr lang="en-US" sz="1200" dirty="0">
                          <a:latin typeface="Verdana" pitchFamily="34" charset="0"/>
                          <a:ea typeface="Verdana" pitchFamily="34" charset="0"/>
                          <a:cs typeface="Verdana" pitchFamily="34" charset="0"/>
                        </a:rPr>
                        <a:t>8.33</a:t>
                      </a:r>
                    </a:p>
                  </a:txBody>
                  <a:tcPr anchor="ctr"/>
                </a:tc>
                <a:tc>
                  <a:txBody>
                    <a:bodyPr/>
                    <a:lstStyle/>
                    <a:p>
                      <a:pPr algn="r"/>
                      <a:r>
                        <a:rPr lang="en-US" sz="1200" dirty="0">
                          <a:latin typeface="Verdana" pitchFamily="34" charset="0"/>
                          <a:ea typeface="Verdana" pitchFamily="34" charset="0"/>
                          <a:cs typeface="Verdana" pitchFamily="34" charset="0"/>
                        </a:rPr>
                        <a:t>8.82</a:t>
                      </a:r>
                    </a:p>
                  </a:txBody>
                  <a:tcPr anchor="ctr"/>
                </a:tc>
                <a:tc>
                  <a:txBody>
                    <a:bodyPr/>
                    <a:lstStyle/>
                    <a:p>
                      <a:pPr algn="r"/>
                      <a:r>
                        <a:rPr lang="en-US" sz="1200" dirty="0">
                          <a:latin typeface="Verdana" pitchFamily="34" charset="0"/>
                          <a:ea typeface="Verdana" pitchFamily="34" charset="0"/>
                          <a:cs typeface="Verdana" pitchFamily="34" charset="0"/>
                        </a:rPr>
                        <a:t>10.00</a:t>
                      </a:r>
                    </a:p>
                  </a:txBody>
                  <a:tcPr anchor="ctr"/>
                </a:tc>
                <a:tc>
                  <a:txBody>
                    <a:bodyPr/>
                    <a:lstStyle/>
                    <a:p>
                      <a:pPr algn="r"/>
                      <a:r>
                        <a:rPr lang="en-US" sz="1200" dirty="0">
                          <a:latin typeface="Verdana" pitchFamily="34" charset="0"/>
                          <a:ea typeface="Verdana" pitchFamily="34" charset="0"/>
                          <a:cs typeface="Verdana" pitchFamily="34" charset="0"/>
                        </a:rPr>
                        <a:t>16.67</a:t>
                      </a:r>
                    </a:p>
                  </a:txBody>
                  <a:tcPr anchor="ctr"/>
                </a:tc>
                <a:extLst>
                  <a:ext uri="{0D108BD9-81ED-4DB2-BD59-A6C34878D82A}">
                    <a16:rowId xmlns:a16="http://schemas.microsoft.com/office/drawing/2014/main" val="10009"/>
                  </a:ext>
                </a:extLst>
              </a:tr>
            </a:tbl>
          </a:graphicData>
        </a:graphic>
      </p:graphicFrame>
      <p:sp>
        <p:nvSpPr>
          <p:cNvPr id="11" name="Content Placeholder 10"/>
          <p:cNvSpPr>
            <a:spLocks noGrp="1"/>
          </p:cNvSpPr>
          <p:nvPr>
            <p:ph sz="quarter" idx="12"/>
          </p:nvPr>
        </p:nvSpPr>
        <p:spPr>
          <a:xfrm>
            <a:off x="312420" y="5334000"/>
            <a:ext cx="8679180" cy="457200"/>
          </a:xfrm>
        </p:spPr>
        <p:txBody>
          <a:bodyPr/>
          <a:lstStyle/>
          <a:p>
            <a:pPr>
              <a:buNone/>
            </a:pPr>
            <a:r>
              <a:rPr lang="en-US" sz="2400" dirty="0"/>
              <a:t>Assumption: </a:t>
            </a:r>
            <a:r>
              <a:rPr lang="en-US" sz="2400" i="1" dirty="0"/>
              <a:t>k</a:t>
            </a:r>
            <a:r>
              <a:rPr lang="en-US" sz="2400" dirty="0"/>
              <a:t>= 12% per year.</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5864" y="152400"/>
            <a:ext cx="8759536" cy="914400"/>
          </a:xfrm>
        </p:spPr>
        <p:txBody>
          <a:bodyPr/>
          <a:lstStyle/>
          <a:p>
            <a:r>
              <a:rPr lang="en-US" altLang="en-US" dirty="0"/>
              <a:t>P/E and Growth Rate</a:t>
            </a:r>
            <a:endParaRPr lang="en-US" dirty="0"/>
          </a:p>
        </p:txBody>
      </p:sp>
      <p:sp>
        <p:nvSpPr>
          <p:cNvPr id="9" name="Content Placeholder 8"/>
          <p:cNvSpPr>
            <a:spLocks noGrp="1"/>
          </p:cNvSpPr>
          <p:nvPr>
            <p:ph sz="quarter" idx="12"/>
          </p:nvPr>
        </p:nvSpPr>
        <p:spPr>
          <a:xfrm>
            <a:off x="315428" y="1347536"/>
            <a:ext cx="8447572" cy="4267200"/>
          </a:xfrm>
        </p:spPr>
        <p:txBody>
          <a:bodyPr/>
          <a:lstStyle/>
          <a:p>
            <a:pPr marL="465138" indent="-465138">
              <a:spcBef>
                <a:spcPts val="600"/>
              </a:spcBef>
            </a:pPr>
            <a:r>
              <a:rPr lang="en-US" altLang="en-US" dirty="0"/>
              <a:t>Wall Street: The growth rate is roughly equal to the P/E ratio</a:t>
            </a:r>
            <a:endParaRPr lang="en-US" altLang="en-US" sz="2400" dirty="0"/>
          </a:p>
          <a:p>
            <a:pPr marL="465138" indent="-465138">
              <a:spcBef>
                <a:spcPts val="600"/>
              </a:spcBef>
            </a:pPr>
            <a:r>
              <a:rPr lang="en-US" altLang="en-US" dirty="0"/>
              <a:t>“If the P/E ratio of Coca Cola is 15, you’d expect the company to be growing at about 15% per year, etc. But if the P/E ratio is less than the growth rate, you may have found yourself a bargain.”</a:t>
            </a:r>
          </a:p>
          <a:p>
            <a:pPr marL="0" indent="0">
              <a:spcBef>
                <a:spcPts val="600"/>
              </a:spcBef>
              <a:buNone/>
            </a:pPr>
            <a:r>
              <a:rPr lang="en-US" altLang="en-US" sz="2400" dirty="0"/>
              <a:t>Quote from Peter Lynch in One Up on Wall Street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5864" y="212558"/>
            <a:ext cx="8759536" cy="858753"/>
          </a:xfrm>
        </p:spPr>
        <p:txBody>
          <a:bodyPr/>
          <a:lstStyle/>
          <a:p>
            <a:r>
              <a:rPr lang="en-US" altLang="en-US" dirty="0"/>
              <a:t>P/E Ratios and Stock Risk</a:t>
            </a:r>
            <a:endParaRPr lang="en-US" dirty="0"/>
          </a:p>
        </p:txBody>
      </p:sp>
      <p:sp>
        <p:nvSpPr>
          <p:cNvPr id="8" name="Content Placeholder 7"/>
          <p:cNvSpPr>
            <a:spLocks noGrp="1"/>
          </p:cNvSpPr>
          <p:nvPr>
            <p:ph sz="quarter" idx="10"/>
          </p:nvPr>
        </p:nvSpPr>
        <p:spPr>
          <a:xfrm>
            <a:off x="304800" y="1355558"/>
            <a:ext cx="8458200" cy="1006642"/>
          </a:xfrm>
        </p:spPr>
        <p:txBody>
          <a:bodyPr/>
          <a:lstStyle/>
          <a:p>
            <a:pPr marL="465138" indent="-465138"/>
            <a:r>
              <a:rPr lang="en-US" altLang="en-US" dirty="0"/>
              <a:t>When risk is higher, k is higher; therefore, P/E is lower</a:t>
            </a:r>
          </a:p>
        </p:txBody>
      </p:sp>
      <p:graphicFrame>
        <p:nvGraphicFramePr>
          <p:cNvPr id="11" name="Object 10"/>
          <p:cNvGraphicFramePr>
            <a:graphicFrameLocks noChangeAspect="1"/>
          </p:cNvGraphicFramePr>
          <p:nvPr>
            <p:extLst>
              <p:ext uri="{D42A27DB-BD31-4B8C-83A1-F6EECF244321}">
                <p14:modId xmlns:p14="http://schemas.microsoft.com/office/powerpoint/2010/main" val="1519479215"/>
              </p:ext>
            </p:extLst>
          </p:nvPr>
        </p:nvGraphicFramePr>
        <p:xfrm>
          <a:off x="3385860" y="2469741"/>
          <a:ext cx="2329140" cy="1035459"/>
        </p:xfrm>
        <a:graphic>
          <a:graphicData uri="http://schemas.openxmlformats.org/presentationml/2006/ole">
            <mc:AlternateContent xmlns:mc="http://schemas.openxmlformats.org/markup-compatibility/2006">
              <mc:Choice xmlns:v="urn:schemas-microsoft-com:vml" Requires="v">
                <p:oleObj spid="_x0000_s31903" name="Equation" r:id="rId3" imgW="761760" imgH="431640" progId="Equation.3">
                  <p:embed/>
                </p:oleObj>
              </mc:Choice>
              <mc:Fallback>
                <p:oleObj name="Equation" r:id="rId3" imgW="761760" imgH="431640" progId="Equation.3">
                  <p:embed/>
                  <p:pic>
                    <p:nvPicPr>
                      <p:cNvPr id="0" name="Picture 21"/>
                      <p:cNvPicPr>
                        <a:picLocks noChangeAspect="1" noChangeArrowheads="1"/>
                      </p:cNvPicPr>
                      <p:nvPr/>
                    </p:nvPicPr>
                    <p:blipFill>
                      <a:blip r:embed="rId4"/>
                      <a:srcRect/>
                      <a:stretch>
                        <a:fillRect/>
                      </a:stretch>
                    </p:blipFill>
                    <p:spPr bwMode="auto">
                      <a:xfrm>
                        <a:off x="3385860" y="2469741"/>
                        <a:ext cx="2329140" cy="103545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5864" y="182330"/>
            <a:ext cx="8759536" cy="944628"/>
          </a:xfrm>
        </p:spPr>
        <p:txBody>
          <a:bodyPr/>
          <a:lstStyle/>
          <a:p>
            <a:r>
              <a:rPr lang="en-US" altLang="en-US" dirty="0"/>
              <a:t>Pitfalls in P/E Analysis</a:t>
            </a:r>
            <a:endParaRPr lang="en-US" dirty="0"/>
          </a:p>
        </p:txBody>
      </p:sp>
      <p:sp>
        <p:nvSpPr>
          <p:cNvPr id="8" name="Content Placeholder 7"/>
          <p:cNvSpPr>
            <a:spLocks noGrp="1"/>
          </p:cNvSpPr>
          <p:nvPr>
            <p:ph sz="quarter" idx="10"/>
          </p:nvPr>
        </p:nvSpPr>
        <p:spPr>
          <a:xfrm>
            <a:off x="304800" y="1355558"/>
            <a:ext cx="8382000" cy="4114800"/>
          </a:xfrm>
        </p:spPr>
        <p:txBody>
          <a:bodyPr/>
          <a:lstStyle/>
          <a:p>
            <a:pPr marL="465138" indent="-465138">
              <a:spcBef>
                <a:spcPts val="600"/>
              </a:spcBef>
            </a:pPr>
            <a:r>
              <a:rPr lang="en-US" altLang="en-US" dirty="0"/>
              <a:t>Use of accounting earnings</a:t>
            </a:r>
          </a:p>
          <a:p>
            <a:pPr lvl="1">
              <a:spcBef>
                <a:spcPts val="600"/>
              </a:spcBef>
            </a:pPr>
            <a:r>
              <a:rPr lang="en-US" altLang="en-US" dirty="0"/>
              <a:t>Earnings Management</a:t>
            </a:r>
          </a:p>
          <a:p>
            <a:pPr lvl="1">
              <a:spcBef>
                <a:spcPts val="600"/>
              </a:spcBef>
            </a:pPr>
            <a:r>
              <a:rPr lang="en-US" altLang="en-US" dirty="0"/>
              <a:t>Choices on GAAP</a:t>
            </a:r>
          </a:p>
          <a:p>
            <a:pPr marL="465138" indent="-465138">
              <a:spcBef>
                <a:spcPts val="600"/>
              </a:spcBef>
            </a:pPr>
            <a:r>
              <a:rPr lang="en-US" altLang="en-US" dirty="0"/>
              <a:t>Inflation</a:t>
            </a:r>
          </a:p>
          <a:p>
            <a:pPr marL="465138" indent="-465138">
              <a:spcBef>
                <a:spcPts val="600"/>
              </a:spcBef>
            </a:pPr>
            <a:r>
              <a:rPr lang="en-US" altLang="en-US" dirty="0"/>
              <a:t>Reported earnings fluctuate around the business cycle</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5864" y="76200"/>
            <a:ext cx="8759536" cy="1143000"/>
          </a:xfrm>
        </p:spPr>
        <p:txBody>
          <a:bodyPr>
            <a:noAutofit/>
          </a:bodyPr>
          <a:lstStyle/>
          <a:p>
            <a:r>
              <a:rPr lang="en-US" altLang="en-US" dirty="0"/>
              <a:t>P/E Ratios of the </a:t>
            </a:r>
            <a:br>
              <a:rPr lang="en-US" altLang="en-US" dirty="0"/>
            </a:br>
            <a:r>
              <a:rPr lang="en-US" altLang="en-US" dirty="0"/>
              <a:t>S&amp;P 500 Index and Inflation</a:t>
            </a:r>
            <a:endParaRPr lang="en-US" dirty="0"/>
          </a:p>
        </p:txBody>
      </p:sp>
      <p:pic>
        <p:nvPicPr>
          <p:cNvPr id="32770" name="Picture 2" descr="The graph compares the increase in the P/E ratio to the relatively stable inflation rate over the same period. Percent is on the vertical axis (unlabeled), and the years 1955 to 2015 are on the horizontal. From 1955 to 1970, the P/E ratio trends between 10 and 20; after 1970, it drops below 10 until 1982. After 1982, it trends upward to 30 in 1998 and 32 in 2002, drops to 30 in 2006, and peaks at 50 in 2009. It drops back to 12 in 2012 and increases to 20 in 2015. The inflation rate trends below 5 percent except for the period from 1973 to 1982; during this period, it trends higher, peaking above 10 percent in 1974 and again in 1979. All values are approximations."/>
          <p:cNvPicPr>
            <a:picLocks noChangeAspect="1" noChangeArrowheads="1"/>
          </p:cNvPicPr>
          <p:nvPr/>
        </p:nvPicPr>
        <p:blipFill>
          <a:blip r:embed="rId2" cstate="print"/>
          <a:srcRect/>
          <a:stretch>
            <a:fillRect/>
          </a:stretch>
        </p:blipFill>
        <p:spPr bwMode="auto">
          <a:xfrm>
            <a:off x="1066800" y="1447800"/>
            <a:ext cx="6962775" cy="3552825"/>
          </a:xfrm>
          <a:prstGeom prst="rect">
            <a:avLst/>
          </a:prstGeom>
          <a:noFill/>
          <a:ln w="9525">
            <a:noFill/>
            <a:miter lim="800000"/>
            <a:headEnd/>
            <a:tailEnd/>
          </a:ln>
        </p:spPr>
      </p:pic>
      <p:sp>
        <p:nvSpPr>
          <p:cNvPr id="4" name="Content Placeholder 3"/>
          <p:cNvSpPr>
            <a:spLocks noGrp="1"/>
          </p:cNvSpPr>
          <p:nvPr>
            <p:ph sz="quarter" idx="12"/>
          </p:nvPr>
        </p:nvSpPr>
        <p:spPr>
          <a:xfrm>
            <a:off x="381000" y="5181600"/>
            <a:ext cx="8686800" cy="533400"/>
          </a:xfrm>
        </p:spPr>
        <p:txBody>
          <a:bodyPr/>
          <a:lstStyle/>
          <a:p>
            <a:pPr marL="0" indent="0">
              <a:buNone/>
            </a:pPr>
            <a:r>
              <a:rPr lang="en-US" sz="2400" b="1" dirty="0"/>
              <a:t>Figure 18.3 </a:t>
            </a:r>
            <a:r>
              <a:rPr lang="en-US" sz="2400" dirty="0"/>
              <a:t>P/E ratios of the S&amp;P 500 index inflation</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175386"/>
            <a:ext cx="8759536" cy="944628"/>
          </a:xfrm>
        </p:spPr>
        <p:txBody>
          <a:bodyPr/>
          <a:lstStyle/>
          <a:p>
            <a:r>
              <a:rPr lang="en-US" altLang="en-US" dirty="0"/>
              <a:t>Earnings Growth for Two Companies</a:t>
            </a:r>
            <a:endParaRPr lang="en-US" dirty="0"/>
          </a:p>
        </p:txBody>
      </p:sp>
      <p:pic>
        <p:nvPicPr>
          <p:cNvPr id="33794" name="Picture 2" descr="Graph shows FedEx’s higher earnings per share compared to Con Ed. Earnings per share (1996 = 1.0) is on the vertical axis, and the years 1996 to 2016 are on the horizontal. FedEx trends upward from (1996, 1.0) to (2007, 5.0), drops to 3.0 in 2008, and climbs to 8.0 by 2016. Con Ed trends almost horizontally at 1.0 over the same period. All values are approximations."/>
          <p:cNvPicPr>
            <a:picLocks noChangeAspect="1" noChangeArrowheads="1"/>
          </p:cNvPicPr>
          <p:nvPr/>
        </p:nvPicPr>
        <p:blipFill>
          <a:blip r:embed="rId2" cstate="print"/>
          <a:srcRect/>
          <a:stretch>
            <a:fillRect/>
          </a:stretch>
        </p:blipFill>
        <p:spPr bwMode="auto">
          <a:xfrm>
            <a:off x="1098884" y="1447800"/>
            <a:ext cx="6924675" cy="3619500"/>
          </a:xfrm>
          <a:prstGeom prst="rect">
            <a:avLst/>
          </a:prstGeom>
          <a:noFill/>
          <a:ln w="9525">
            <a:noFill/>
            <a:miter lim="800000"/>
            <a:headEnd/>
            <a:tailEnd/>
          </a:ln>
        </p:spPr>
      </p:pic>
      <p:sp>
        <p:nvSpPr>
          <p:cNvPr id="4" name="Content Placeholder 3"/>
          <p:cNvSpPr>
            <a:spLocks noGrp="1"/>
          </p:cNvSpPr>
          <p:nvPr>
            <p:ph sz="quarter" idx="12"/>
          </p:nvPr>
        </p:nvSpPr>
        <p:spPr>
          <a:xfrm>
            <a:off x="685800" y="5295900"/>
            <a:ext cx="7772400" cy="457200"/>
          </a:xfrm>
        </p:spPr>
        <p:txBody>
          <a:bodyPr/>
          <a:lstStyle/>
          <a:p>
            <a:pPr marL="0" indent="0">
              <a:buNone/>
            </a:pPr>
            <a:r>
              <a:rPr lang="en-US" sz="2400" b="1" dirty="0"/>
              <a:t>Figure 18.4 </a:t>
            </a:r>
            <a:r>
              <a:rPr lang="en-US" sz="2400" dirty="0"/>
              <a:t>Earnings growth for two companies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5864" y="168442"/>
            <a:ext cx="8759536" cy="914400"/>
          </a:xfrm>
        </p:spPr>
        <p:txBody>
          <a:bodyPr/>
          <a:lstStyle/>
          <a:p>
            <a:r>
              <a:rPr lang="en-US" altLang="en-US" dirty="0"/>
              <a:t>P/E Ratios for Two Companies</a:t>
            </a:r>
            <a:endParaRPr lang="en-US" dirty="0"/>
          </a:p>
        </p:txBody>
      </p:sp>
      <p:pic>
        <p:nvPicPr>
          <p:cNvPr id="34818" name="Picture 2" descr="Graph shows FedEx’s P/E ratio consistently higher than Con Ed’s except for a brief period in 2012. Price to earnings ratio is on the vertical axis, and the years 1996 to 2016 are on the horizontal. The price to earnings ratio for FedEx trends between 14 and 21 over the period, while Con Ed is between 10 and 20, with most of the line less than 15. Con Ed is 2 above FedEx in 2012, but fall back below it. All values are approximations."/>
          <p:cNvPicPr>
            <a:picLocks noChangeAspect="1" noChangeArrowheads="1"/>
          </p:cNvPicPr>
          <p:nvPr/>
        </p:nvPicPr>
        <p:blipFill>
          <a:blip r:embed="rId2" cstate="print"/>
          <a:srcRect/>
          <a:stretch>
            <a:fillRect/>
          </a:stretch>
        </p:blipFill>
        <p:spPr bwMode="auto">
          <a:xfrm>
            <a:off x="1110916" y="1295400"/>
            <a:ext cx="6934200" cy="3562350"/>
          </a:xfrm>
          <a:prstGeom prst="rect">
            <a:avLst/>
          </a:prstGeom>
          <a:noFill/>
          <a:ln w="9525">
            <a:noFill/>
            <a:miter lim="800000"/>
            <a:headEnd/>
            <a:tailEnd/>
          </a:ln>
        </p:spPr>
      </p:pic>
      <p:sp>
        <p:nvSpPr>
          <p:cNvPr id="4" name="Content Placeholder 3"/>
          <p:cNvSpPr>
            <a:spLocks noGrp="1"/>
          </p:cNvSpPr>
          <p:nvPr>
            <p:ph sz="quarter" idx="12"/>
          </p:nvPr>
        </p:nvSpPr>
        <p:spPr>
          <a:xfrm>
            <a:off x="787400" y="5105400"/>
            <a:ext cx="7823200" cy="457200"/>
          </a:xfrm>
        </p:spPr>
        <p:txBody>
          <a:bodyPr/>
          <a:lstStyle/>
          <a:p>
            <a:pPr>
              <a:buNone/>
            </a:pPr>
            <a:r>
              <a:rPr lang="en-US" sz="2400" b="1" dirty="0"/>
              <a:t>Figure 18.5 </a:t>
            </a:r>
            <a:r>
              <a:rPr lang="en-US" sz="2400" dirty="0"/>
              <a:t>Price-earnings ratios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84484" y="128155"/>
            <a:ext cx="8759536" cy="1039091"/>
          </a:xfrm>
        </p:spPr>
        <p:txBody>
          <a:bodyPr>
            <a:noAutofit/>
          </a:bodyPr>
          <a:lstStyle/>
          <a:p>
            <a:r>
              <a:rPr lang="en-US" altLang="en-US" dirty="0"/>
              <a:t>P/E Ratios for Different Industries, 2016</a:t>
            </a:r>
            <a:endParaRPr lang="en-US" dirty="0"/>
          </a:p>
        </p:txBody>
      </p:sp>
      <p:pic>
        <p:nvPicPr>
          <p:cNvPr id="35842" name="Picture 2" descr="Reproduced Figure 18.6 from the text. Bar graph provides price to earning ratios for twenty industries."/>
          <p:cNvPicPr>
            <a:picLocks noChangeAspect="1" noChangeArrowheads="1"/>
          </p:cNvPicPr>
          <p:nvPr/>
        </p:nvPicPr>
        <p:blipFill>
          <a:blip r:embed="rId2" cstate="print"/>
          <a:srcRect/>
          <a:stretch>
            <a:fillRect/>
          </a:stretch>
        </p:blipFill>
        <p:spPr bwMode="auto">
          <a:xfrm>
            <a:off x="2102278" y="1371600"/>
            <a:ext cx="4993295" cy="3532909"/>
          </a:xfrm>
          <a:prstGeom prst="rect">
            <a:avLst/>
          </a:prstGeom>
          <a:noFill/>
          <a:ln w="9525">
            <a:noFill/>
            <a:miter lim="800000"/>
            <a:headEnd/>
            <a:tailEnd/>
          </a:ln>
        </p:spPr>
      </p:pic>
      <p:sp>
        <p:nvSpPr>
          <p:cNvPr id="4" name="Content Placeholder 3"/>
          <p:cNvSpPr>
            <a:spLocks noGrp="1"/>
          </p:cNvSpPr>
          <p:nvPr>
            <p:ph sz="quarter" idx="12"/>
          </p:nvPr>
        </p:nvSpPr>
        <p:spPr>
          <a:xfrm>
            <a:off x="609600" y="5105400"/>
            <a:ext cx="7966364" cy="762000"/>
          </a:xfrm>
        </p:spPr>
        <p:txBody>
          <a:bodyPr/>
          <a:lstStyle/>
          <a:p>
            <a:pPr>
              <a:buNone/>
            </a:pPr>
            <a:r>
              <a:rPr lang="en-US" sz="2400" b="1" dirty="0"/>
              <a:t>Figure 18.6 </a:t>
            </a:r>
            <a:r>
              <a:rPr lang="en-US" sz="2400" dirty="0"/>
              <a:t>P/E ratios for different industries</a:t>
            </a:r>
          </a:p>
          <a:p>
            <a:pPr>
              <a:buNone/>
            </a:pPr>
            <a:r>
              <a:rPr lang="en-US" sz="1800" dirty="0"/>
              <a:t>Source: Yahoo! Finance, </a:t>
            </a:r>
            <a:r>
              <a:rPr lang="en-US" sz="1800" b="1" dirty="0"/>
              <a:t>finance.yahoo.com, </a:t>
            </a:r>
            <a:r>
              <a:rPr lang="en-US" sz="1800" dirty="0"/>
              <a:t>June 4, 2016.</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5864" y="228600"/>
            <a:ext cx="8759536" cy="780685"/>
          </a:xfrm>
        </p:spPr>
        <p:txBody>
          <a:bodyPr/>
          <a:lstStyle/>
          <a:p>
            <a:r>
              <a:rPr lang="en-US" altLang="en-US" dirty="0"/>
              <a:t>Valuation by Comparables</a:t>
            </a:r>
            <a:endParaRPr lang="en-US" dirty="0"/>
          </a:p>
        </p:txBody>
      </p:sp>
      <p:sp>
        <p:nvSpPr>
          <p:cNvPr id="8" name="Content Placeholder 7"/>
          <p:cNvSpPr>
            <a:spLocks noGrp="1"/>
          </p:cNvSpPr>
          <p:nvPr>
            <p:ph sz="quarter" idx="10"/>
          </p:nvPr>
        </p:nvSpPr>
        <p:spPr>
          <a:xfrm>
            <a:off x="312420" y="1355558"/>
            <a:ext cx="8450580" cy="4114800"/>
          </a:xfrm>
        </p:spPr>
        <p:txBody>
          <a:bodyPr/>
          <a:lstStyle/>
          <a:p>
            <a:pPr marL="465138" indent="-465138">
              <a:tabLst>
                <a:tab pos="465138" algn="l"/>
              </a:tabLst>
            </a:pPr>
            <a:r>
              <a:rPr lang="en-US" altLang="en-US" dirty="0"/>
              <a:t>Compare valuation ratios of firm to industry averages</a:t>
            </a:r>
          </a:p>
          <a:p>
            <a:pPr marL="465138" indent="-465138">
              <a:tabLst>
                <a:tab pos="465138" algn="l"/>
              </a:tabLst>
            </a:pPr>
            <a:r>
              <a:rPr lang="en-US" altLang="en-US" dirty="0"/>
              <a:t>Ratios like price/sales are useful for valuing start-ups that have yet to generate positive earnings</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5864" y="92242"/>
            <a:ext cx="8759536" cy="1108364"/>
          </a:xfrm>
        </p:spPr>
        <p:txBody>
          <a:bodyPr>
            <a:noAutofit/>
          </a:bodyPr>
          <a:lstStyle/>
          <a:p>
            <a:r>
              <a:rPr lang="en-US" altLang="en-US" dirty="0"/>
              <a:t>Other Comparative Value Approaches</a:t>
            </a:r>
            <a:endParaRPr lang="en-US" dirty="0"/>
          </a:p>
        </p:txBody>
      </p:sp>
      <p:sp>
        <p:nvSpPr>
          <p:cNvPr id="7" name="Content Placeholder 6"/>
          <p:cNvSpPr>
            <a:spLocks noGrp="1"/>
          </p:cNvSpPr>
          <p:nvPr>
            <p:ph sz="quarter" idx="10"/>
          </p:nvPr>
        </p:nvSpPr>
        <p:spPr>
          <a:xfrm>
            <a:off x="304800" y="1371600"/>
            <a:ext cx="8382000" cy="3962400"/>
          </a:xfrm>
        </p:spPr>
        <p:txBody>
          <a:bodyPr/>
          <a:lstStyle/>
          <a:p>
            <a:pPr marL="465138" indent="-465138">
              <a:spcBef>
                <a:spcPts val="600"/>
              </a:spcBef>
            </a:pPr>
            <a:r>
              <a:rPr lang="en-US" altLang="en-US" dirty="0"/>
              <a:t>Price-to-book ratio</a:t>
            </a:r>
          </a:p>
          <a:p>
            <a:pPr marL="465138" indent="-465138">
              <a:spcBef>
                <a:spcPts val="600"/>
              </a:spcBef>
            </a:pPr>
            <a:r>
              <a:rPr lang="en-US" altLang="en-US" dirty="0"/>
              <a:t>Price-to-cash-flow ratio</a:t>
            </a:r>
          </a:p>
          <a:p>
            <a:pPr marL="465138" indent="-465138">
              <a:spcBef>
                <a:spcPts val="600"/>
              </a:spcBef>
            </a:pPr>
            <a:r>
              <a:rPr lang="en-US" altLang="en-US" dirty="0"/>
              <a:t>Price-to-sales ratio</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5864" y="152400"/>
            <a:ext cx="8759536" cy="914400"/>
          </a:xfrm>
        </p:spPr>
        <p:txBody>
          <a:bodyPr/>
          <a:lstStyle/>
          <a:p>
            <a:r>
              <a:rPr lang="en-US" altLang="en-US" dirty="0"/>
              <a:t>Market Valuation Statistics </a:t>
            </a:r>
            <a:endParaRPr lang="en-US" dirty="0"/>
          </a:p>
        </p:txBody>
      </p:sp>
      <p:pic>
        <p:nvPicPr>
          <p:cNvPr id="36866" name="Picture 2" descr="Graph shows the fluctuations in three market ratios from 1955 to 2005. Percent (unlabeled) is on the vertical axis, and the years 1955 to 2005 are on the horizontal. Price to sales ratio trends consistently around 1, almost horizontal. Price to cash flow and price to earnings follow the same trend pattern, with the later five points higher than the former. The trend is around 15 until the mid-1970s, where is drops to around 10, then increases unsteadily throughout the 1980s and 1990s, with price to earnings peaking in 2003 at 35. By 2005, both lines are about 15 points higher than where they began. All values are approximations."/>
          <p:cNvPicPr>
            <a:picLocks noChangeAspect="1" noChangeArrowheads="1"/>
          </p:cNvPicPr>
          <p:nvPr/>
        </p:nvPicPr>
        <p:blipFill>
          <a:blip r:embed="rId2" cstate="print"/>
          <a:srcRect/>
          <a:stretch>
            <a:fillRect/>
          </a:stretch>
        </p:blipFill>
        <p:spPr bwMode="auto">
          <a:xfrm>
            <a:off x="1447800" y="1349188"/>
            <a:ext cx="6096000" cy="3451412"/>
          </a:xfrm>
          <a:prstGeom prst="rect">
            <a:avLst/>
          </a:prstGeom>
          <a:noFill/>
          <a:ln w="9525">
            <a:noFill/>
            <a:miter lim="800000"/>
            <a:headEnd/>
            <a:tailEnd/>
          </a:ln>
        </p:spPr>
      </p:pic>
      <p:sp>
        <p:nvSpPr>
          <p:cNvPr id="4" name="Content Placeholder 3"/>
          <p:cNvSpPr>
            <a:spLocks noGrp="1"/>
          </p:cNvSpPr>
          <p:nvPr>
            <p:ph sz="quarter" idx="12"/>
          </p:nvPr>
        </p:nvSpPr>
        <p:spPr>
          <a:xfrm>
            <a:off x="914400" y="5105400"/>
            <a:ext cx="7481455" cy="533400"/>
          </a:xfrm>
        </p:spPr>
        <p:txBody>
          <a:bodyPr/>
          <a:lstStyle/>
          <a:p>
            <a:pPr>
              <a:buNone/>
            </a:pPr>
            <a:r>
              <a:rPr lang="en-US" sz="2400" b="1" dirty="0"/>
              <a:t>Figure 18.7 </a:t>
            </a:r>
            <a:r>
              <a:rPr lang="en-US" sz="2400" dirty="0"/>
              <a:t>Market valuation statistics</a:t>
            </a:r>
            <a:endParaRPr lang="en-US" sz="2400" b="1"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5864" y="108284"/>
            <a:ext cx="8759536" cy="1143000"/>
          </a:xfrm>
        </p:spPr>
        <p:txBody>
          <a:bodyPr>
            <a:noAutofit/>
          </a:bodyPr>
          <a:lstStyle/>
          <a:p>
            <a:r>
              <a:rPr lang="en-US" altLang="en-US" dirty="0"/>
              <a:t>Free Cash Flow To the Firm Approach</a:t>
            </a:r>
            <a:br>
              <a:rPr lang="en-US" altLang="en-US" dirty="0"/>
            </a:br>
            <a:r>
              <a:rPr lang="en-US" altLang="en-US" dirty="0"/>
              <a:t>(1 of 2)</a:t>
            </a:r>
            <a:endParaRPr lang="en-US" dirty="0"/>
          </a:p>
        </p:txBody>
      </p:sp>
      <p:sp>
        <p:nvSpPr>
          <p:cNvPr id="7" name="Content Placeholder 6"/>
          <p:cNvSpPr>
            <a:spLocks noGrp="1"/>
          </p:cNvSpPr>
          <p:nvPr>
            <p:ph sz="quarter" idx="10"/>
          </p:nvPr>
        </p:nvSpPr>
        <p:spPr>
          <a:xfrm>
            <a:off x="304800" y="1355558"/>
            <a:ext cx="8458200" cy="3276600"/>
          </a:xfrm>
        </p:spPr>
        <p:txBody>
          <a:bodyPr/>
          <a:lstStyle/>
          <a:p>
            <a:pPr marL="465138" indent="-465138"/>
            <a:r>
              <a:rPr lang="en-US" altLang="en-US" dirty="0"/>
              <a:t>Value the firm by discounting free cash flow at WACC</a:t>
            </a:r>
          </a:p>
          <a:p>
            <a:pPr marL="465138" indent="-465138"/>
            <a:r>
              <a:rPr lang="en-US" altLang="en-US" dirty="0"/>
              <a:t>Free cash flow to the firm, FCFF, equals:</a:t>
            </a:r>
          </a:p>
          <a:p>
            <a:pPr marL="914400" lvl="1" indent="-457200"/>
            <a:r>
              <a:rPr lang="en-US" altLang="en-US" dirty="0"/>
              <a:t>After tax EBIT</a:t>
            </a:r>
          </a:p>
          <a:p>
            <a:pPr marL="914400" lvl="1" indent="-457200"/>
            <a:r>
              <a:rPr lang="en-US" altLang="en-US" dirty="0"/>
              <a:t>Plus depreciation</a:t>
            </a:r>
          </a:p>
          <a:p>
            <a:pPr marL="914400" lvl="1" indent="-457200"/>
            <a:r>
              <a:rPr lang="en-US" altLang="en-US" dirty="0"/>
              <a:t>Minus capital expenditures</a:t>
            </a:r>
          </a:p>
          <a:p>
            <a:pPr marL="914400" lvl="1" indent="-457200"/>
            <a:r>
              <a:rPr lang="en-US" altLang="en-US" dirty="0"/>
              <a:t>Minus increase in net working capital</a:t>
            </a:r>
          </a:p>
        </p:txBody>
      </p:sp>
      <p:graphicFrame>
        <p:nvGraphicFramePr>
          <p:cNvPr id="10" name="Object 9"/>
          <p:cNvGraphicFramePr>
            <a:graphicFrameLocks noChangeAspect="1"/>
          </p:cNvGraphicFramePr>
          <p:nvPr>
            <p:extLst>
              <p:ext uri="{D42A27DB-BD31-4B8C-83A1-F6EECF244321}">
                <p14:modId xmlns:p14="http://schemas.microsoft.com/office/powerpoint/2010/main" val="3600858920"/>
              </p:ext>
            </p:extLst>
          </p:nvPr>
        </p:nvGraphicFramePr>
        <p:xfrm>
          <a:off x="457200" y="4800600"/>
          <a:ext cx="8143875" cy="384175"/>
        </p:xfrm>
        <a:graphic>
          <a:graphicData uri="http://schemas.openxmlformats.org/presentationml/2006/ole">
            <mc:AlternateContent xmlns:mc="http://schemas.openxmlformats.org/markup-compatibility/2006">
              <mc:Choice xmlns:v="urn:schemas-microsoft-com:vml" Requires="v">
                <p:oleObj spid="_x0000_s38047" name="Equation" r:id="rId3" imgW="4800600" imgH="228600" progId="Equation.3">
                  <p:embed/>
                </p:oleObj>
              </mc:Choice>
              <mc:Fallback>
                <p:oleObj name="Equation" r:id="rId3" imgW="4800600" imgH="228600" progId="Equation.3">
                  <p:embed/>
                  <p:pic>
                    <p:nvPicPr>
                      <p:cNvPr id="0" name="Picture 21"/>
                      <p:cNvPicPr>
                        <a:picLocks noChangeAspect="1" noChangeArrowheads="1"/>
                      </p:cNvPicPr>
                      <p:nvPr/>
                    </p:nvPicPr>
                    <p:blipFill>
                      <a:blip r:embed="rId4"/>
                      <a:srcRect/>
                      <a:stretch>
                        <a:fillRect/>
                      </a:stretch>
                    </p:blipFill>
                    <p:spPr bwMode="auto">
                      <a:xfrm>
                        <a:off x="457200" y="4800600"/>
                        <a:ext cx="8143875" cy="384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5864" y="160239"/>
            <a:ext cx="8759536" cy="1039091"/>
          </a:xfrm>
        </p:spPr>
        <p:txBody>
          <a:bodyPr>
            <a:noAutofit/>
          </a:bodyPr>
          <a:lstStyle/>
          <a:p>
            <a:r>
              <a:rPr lang="en-US" altLang="en-US" dirty="0"/>
              <a:t>Free Cash Flow To the Firm Approach</a:t>
            </a:r>
            <a:br>
              <a:rPr lang="en-US" altLang="en-US" dirty="0"/>
            </a:br>
            <a:r>
              <a:rPr lang="en-US" altLang="en-US" dirty="0"/>
              <a:t>(2 of 2)</a:t>
            </a:r>
            <a:endParaRPr lang="en-US" dirty="0"/>
          </a:p>
        </p:txBody>
      </p:sp>
      <p:sp>
        <p:nvSpPr>
          <p:cNvPr id="7" name="Content Placeholder 6"/>
          <p:cNvSpPr>
            <a:spLocks noGrp="1"/>
          </p:cNvSpPr>
          <p:nvPr>
            <p:ph sz="quarter" idx="10"/>
          </p:nvPr>
        </p:nvSpPr>
        <p:spPr>
          <a:xfrm>
            <a:off x="304800" y="1423730"/>
            <a:ext cx="8305800" cy="457200"/>
          </a:xfrm>
        </p:spPr>
        <p:txBody>
          <a:bodyPr/>
          <a:lstStyle/>
          <a:p>
            <a:pPr marL="471488" indent="-471488"/>
            <a:r>
              <a:rPr lang="en-US" altLang="en-US" dirty="0"/>
              <a:t>Value of the Firm:</a:t>
            </a:r>
          </a:p>
        </p:txBody>
      </p:sp>
      <p:graphicFrame>
        <p:nvGraphicFramePr>
          <p:cNvPr id="10" name="Object 9"/>
          <p:cNvGraphicFramePr>
            <a:graphicFrameLocks noChangeAspect="1"/>
          </p:cNvGraphicFramePr>
          <p:nvPr>
            <p:extLst>
              <p:ext uri="{D42A27DB-BD31-4B8C-83A1-F6EECF244321}">
                <p14:modId xmlns:p14="http://schemas.microsoft.com/office/powerpoint/2010/main" val="411408966"/>
              </p:ext>
            </p:extLst>
          </p:nvPr>
        </p:nvGraphicFramePr>
        <p:xfrm>
          <a:off x="1268193" y="2148425"/>
          <a:ext cx="6504207" cy="820696"/>
        </p:xfrm>
        <a:graphic>
          <a:graphicData uri="http://schemas.openxmlformats.org/presentationml/2006/ole">
            <mc:AlternateContent xmlns:mc="http://schemas.openxmlformats.org/markup-compatibility/2006">
              <mc:Choice xmlns:v="urn:schemas-microsoft-com:vml" Requires="v">
                <p:oleObj spid="_x0000_s39228" name="Equation" r:id="rId3" imgW="3251160" imgH="457200" progId="Equation.3">
                  <p:embed/>
                </p:oleObj>
              </mc:Choice>
              <mc:Fallback>
                <p:oleObj name="Equation" r:id="rId3" imgW="3251160" imgH="457200" progId="Equation.3">
                  <p:embed/>
                  <p:pic>
                    <p:nvPicPr>
                      <p:cNvPr id="0" name="Picture 40"/>
                      <p:cNvPicPr>
                        <a:picLocks noChangeAspect="1" noChangeArrowheads="1"/>
                      </p:cNvPicPr>
                      <p:nvPr/>
                    </p:nvPicPr>
                    <p:blipFill>
                      <a:blip r:embed="rId4"/>
                      <a:srcRect/>
                      <a:stretch>
                        <a:fillRect/>
                      </a:stretch>
                    </p:blipFill>
                    <p:spPr bwMode="auto">
                      <a:xfrm>
                        <a:off x="1268193" y="2148425"/>
                        <a:ext cx="6504207" cy="82069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Content Placeholder 7"/>
          <p:cNvSpPr>
            <a:spLocks noGrp="1"/>
          </p:cNvSpPr>
          <p:nvPr>
            <p:ph sz="quarter" idx="11"/>
          </p:nvPr>
        </p:nvSpPr>
        <p:spPr>
          <a:xfrm>
            <a:off x="307206" y="3252530"/>
            <a:ext cx="8379594" cy="457200"/>
          </a:xfrm>
        </p:spPr>
        <p:txBody>
          <a:bodyPr/>
          <a:lstStyle/>
          <a:p>
            <a:pPr marL="465138" indent="-465138"/>
            <a:r>
              <a:rPr lang="en-US" altLang="en-US" dirty="0"/>
              <a:t>Where</a:t>
            </a:r>
          </a:p>
        </p:txBody>
      </p:sp>
      <p:graphicFrame>
        <p:nvGraphicFramePr>
          <p:cNvPr id="11" name="Object 10"/>
          <p:cNvGraphicFramePr>
            <a:graphicFrameLocks noChangeAspect="1"/>
          </p:cNvGraphicFramePr>
          <p:nvPr>
            <p:extLst>
              <p:ext uri="{D42A27DB-BD31-4B8C-83A1-F6EECF244321}">
                <p14:modId xmlns:p14="http://schemas.microsoft.com/office/powerpoint/2010/main" val="249715845"/>
              </p:ext>
            </p:extLst>
          </p:nvPr>
        </p:nvGraphicFramePr>
        <p:xfrm>
          <a:off x="3216442" y="3903191"/>
          <a:ext cx="2694236" cy="821209"/>
        </p:xfrm>
        <a:graphic>
          <a:graphicData uri="http://schemas.openxmlformats.org/presentationml/2006/ole">
            <mc:AlternateContent xmlns:mc="http://schemas.openxmlformats.org/markup-compatibility/2006">
              <mc:Choice xmlns:v="urn:schemas-microsoft-com:vml" Requires="v">
                <p:oleObj spid="_x0000_s39229" name="Equation" r:id="rId5" imgW="1168200" imgH="431640" progId="Equation.3">
                  <p:embed/>
                </p:oleObj>
              </mc:Choice>
              <mc:Fallback>
                <p:oleObj name="Equation" r:id="rId5" imgW="1168200" imgH="431640" progId="Equation.3">
                  <p:embed/>
                  <p:pic>
                    <p:nvPicPr>
                      <p:cNvPr id="0" name="Picture 41"/>
                      <p:cNvPicPr>
                        <a:picLocks noChangeAspect="1" noChangeArrowheads="1"/>
                      </p:cNvPicPr>
                      <p:nvPr/>
                    </p:nvPicPr>
                    <p:blipFill>
                      <a:blip r:embed="rId6"/>
                      <a:srcRect/>
                      <a:stretch>
                        <a:fillRect/>
                      </a:stretch>
                    </p:blipFill>
                    <p:spPr bwMode="auto">
                      <a:xfrm>
                        <a:off x="3216442" y="3903191"/>
                        <a:ext cx="2694236" cy="82120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5864" y="60158"/>
            <a:ext cx="8759536" cy="1177636"/>
          </a:xfrm>
        </p:spPr>
        <p:txBody>
          <a:bodyPr>
            <a:noAutofit/>
          </a:bodyPr>
          <a:lstStyle/>
          <a:p>
            <a:r>
              <a:rPr lang="en-US" altLang="en-US" dirty="0"/>
              <a:t>Free Cash Flow to Equity Approach</a:t>
            </a:r>
            <a:br>
              <a:rPr lang="en-US" altLang="en-US" dirty="0"/>
            </a:br>
            <a:r>
              <a:rPr lang="en-US" altLang="en-US" dirty="0"/>
              <a:t>(1 of 2)</a:t>
            </a:r>
            <a:endParaRPr lang="en-US" dirty="0"/>
          </a:p>
        </p:txBody>
      </p:sp>
      <p:sp>
        <p:nvSpPr>
          <p:cNvPr id="7" name="Content Placeholder 6"/>
          <p:cNvSpPr>
            <a:spLocks noGrp="1"/>
          </p:cNvSpPr>
          <p:nvPr>
            <p:ph sz="quarter" idx="10"/>
          </p:nvPr>
        </p:nvSpPr>
        <p:spPr>
          <a:xfrm>
            <a:off x="304800" y="1506682"/>
            <a:ext cx="8458200" cy="1828800"/>
          </a:xfrm>
        </p:spPr>
        <p:txBody>
          <a:bodyPr/>
          <a:lstStyle/>
          <a:p>
            <a:pPr marL="465138" indent="-465138"/>
            <a:r>
              <a:rPr lang="en-US" altLang="en-US" dirty="0"/>
              <a:t>Free cash flow to equity, FCFE, equals:</a:t>
            </a:r>
          </a:p>
          <a:p>
            <a:pPr marL="914400" lvl="1" indent="-457200"/>
            <a:r>
              <a:rPr lang="en-US" altLang="en-US" dirty="0"/>
              <a:t>FCFF</a:t>
            </a:r>
          </a:p>
          <a:p>
            <a:pPr marL="914400" lvl="1" indent="-457200"/>
            <a:r>
              <a:rPr lang="en-US" altLang="en-US" dirty="0"/>
              <a:t>Minus after tax interest </a:t>
            </a:r>
          </a:p>
          <a:p>
            <a:pPr marL="914400" lvl="1" indent="-457200"/>
            <a:r>
              <a:rPr lang="en-US" altLang="en-US" dirty="0"/>
              <a:t>Plus increase in debt</a:t>
            </a:r>
          </a:p>
        </p:txBody>
      </p:sp>
      <p:graphicFrame>
        <p:nvGraphicFramePr>
          <p:cNvPr id="10" name="Object 9"/>
          <p:cNvGraphicFramePr>
            <a:graphicFrameLocks noChangeAspect="1"/>
          </p:cNvGraphicFramePr>
          <p:nvPr>
            <p:extLst>
              <p:ext uri="{D42A27DB-BD31-4B8C-83A1-F6EECF244321}">
                <p14:modId xmlns:p14="http://schemas.microsoft.com/office/powerpoint/2010/main" val="261606445"/>
              </p:ext>
            </p:extLst>
          </p:nvPr>
        </p:nvGraphicFramePr>
        <p:xfrm>
          <a:off x="1495425" y="3564082"/>
          <a:ext cx="6048375" cy="398318"/>
        </p:xfrm>
        <a:graphic>
          <a:graphicData uri="http://schemas.openxmlformats.org/presentationml/2006/ole">
            <mc:AlternateContent xmlns:mc="http://schemas.openxmlformats.org/markup-compatibility/2006">
              <mc:Choice xmlns:v="urn:schemas-microsoft-com:vml" Requires="v">
                <p:oleObj spid="_x0000_s40095" name="Equation" r:id="rId3" imgW="3466800" imgH="228600" progId="Equation.3">
                  <p:embed/>
                </p:oleObj>
              </mc:Choice>
              <mc:Fallback>
                <p:oleObj name="Equation" r:id="rId3" imgW="3466800" imgH="228600" progId="Equation.3">
                  <p:embed/>
                  <p:pic>
                    <p:nvPicPr>
                      <p:cNvPr id="0" name="Picture 21"/>
                      <p:cNvPicPr>
                        <a:picLocks noChangeAspect="1" noChangeArrowheads="1"/>
                      </p:cNvPicPr>
                      <p:nvPr/>
                    </p:nvPicPr>
                    <p:blipFill>
                      <a:blip r:embed="rId4"/>
                      <a:srcRect/>
                      <a:stretch>
                        <a:fillRect/>
                      </a:stretch>
                    </p:blipFill>
                    <p:spPr bwMode="auto">
                      <a:xfrm>
                        <a:off x="1495425" y="3564082"/>
                        <a:ext cx="6048375" cy="39831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5864" y="76200"/>
            <a:ext cx="8759536" cy="1143000"/>
          </a:xfrm>
        </p:spPr>
        <p:txBody>
          <a:bodyPr>
            <a:noAutofit/>
          </a:bodyPr>
          <a:lstStyle/>
          <a:p>
            <a:r>
              <a:rPr lang="en-US" altLang="en-US" dirty="0"/>
              <a:t>Free Cash Flow to Equity Approach</a:t>
            </a:r>
            <a:br>
              <a:rPr lang="en-US" altLang="en-US" dirty="0"/>
            </a:br>
            <a:r>
              <a:rPr lang="en-US" altLang="en-US" dirty="0"/>
              <a:t>(2 of 2)</a:t>
            </a:r>
            <a:endParaRPr lang="en-US" dirty="0"/>
          </a:p>
        </p:txBody>
      </p:sp>
      <p:sp>
        <p:nvSpPr>
          <p:cNvPr id="8" name="Content Placeholder 7"/>
          <p:cNvSpPr>
            <a:spLocks noGrp="1"/>
          </p:cNvSpPr>
          <p:nvPr>
            <p:ph sz="quarter" idx="10"/>
          </p:nvPr>
        </p:nvSpPr>
        <p:spPr>
          <a:xfrm>
            <a:off x="303196" y="1371600"/>
            <a:ext cx="8383604" cy="533400"/>
          </a:xfrm>
        </p:spPr>
        <p:txBody>
          <a:bodyPr/>
          <a:lstStyle/>
          <a:p>
            <a:pPr marL="465138" indent="-465138"/>
            <a:r>
              <a:rPr lang="en-US" altLang="en-US" dirty="0"/>
              <a:t>Intrinsic Value of Equity:</a:t>
            </a:r>
          </a:p>
        </p:txBody>
      </p:sp>
      <p:graphicFrame>
        <p:nvGraphicFramePr>
          <p:cNvPr id="11" name="Object 10"/>
          <p:cNvGraphicFramePr>
            <a:graphicFrameLocks noChangeAspect="1"/>
          </p:cNvGraphicFramePr>
          <p:nvPr>
            <p:extLst>
              <p:ext uri="{D42A27DB-BD31-4B8C-83A1-F6EECF244321}">
                <p14:modId xmlns:p14="http://schemas.microsoft.com/office/powerpoint/2010/main" val="3433725680"/>
              </p:ext>
            </p:extLst>
          </p:nvPr>
        </p:nvGraphicFramePr>
        <p:xfrm>
          <a:off x="1182675" y="2139292"/>
          <a:ext cx="6626250" cy="832508"/>
        </p:xfrm>
        <a:graphic>
          <a:graphicData uri="http://schemas.openxmlformats.org/presentationml/2006/ole">
            <mc:AlternateContent xmlns:mc="http://schemas.openxmlformats.org/markup-compatibility/2006">
              <mc:Choice xmlns:v="urn:schemas-microsoft-com:vml" Requires="v">
                <p:oleObj spid="_x0000_s41276" name="Equation" r:id="rId3" imgW="3733560" imgH="469800" progId="Equation.3">
                  <p:embed/>
                </p:oleObj>
              </mc:Choice>
              <mc:Fallback>
                <p:oleObj name="Equation" r:id="rId3" imgW="3733560" imgH="469800" progId="Equation.3">
                  <p:embed/>
                  <p:pic>
                    <p:nvPicPr>
                      <p:cNvPr id="0" name="Picture 40"/>
                      <p:cNvPicPr>
                        <a:picLocks noChangeAspect="1" noChangeArrowheads="1"/>
                      </p:cNvPicPr>
                      <p:nvPr/>
                    </p:nvPicPr>
                    <p:blipFill>
                      <a:blip r:embed="rId4"/>
                      <a:srcRect/>
                      <a:stretch>
                        <a:fillRect/>
                      </a:stretch>
                    </p:blipFill>
                    <p:spPr bwMode="auto">
                      <a:xfrm>
                        <a:off x="1182675" y="2139292"/>
                        <a:ext cx="6626250" cy="83250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Content Placeholder 8"/>
          <p:cNvSpPr>
            <a:spLocks noGrp="1"/>
          </p:cNvSpPr>
          <p:nvPr>
            <p:ph sz="quarter" idx="11"/>
          </p:nvPr>
        </p:nvSpPr>
        <p:spPr>
          <a:xfrm>
            <a:off x="304800" y="3200400"/>
            <a:ext cx="8382000" cy="457200"/>
          </a:xfrm>
        </p:spPr>
        <p:txBody>
          <a:bodyPr/>
          <a:lstStyle/>
          <a:p>
            <a:pPr marL="465138" indent="-465138"/>
            <a:r>
              <a:rPr lang="en-US" altLang="en-US" dirty="0"/>
              <a:t>Where</a:t>
            </a:r>
          </a:p>
        </p:txBody>
      </p:sp>
      <p:graphicFrame>
        <p:nvGraphicFramePr>
          <p:cNvPr id="12" name="Object 11"/>
          <p:cNvGraphicFramePr>
            <a:graphicFrameLocks noChangeAspect="1"/>
          </p:cNvGraphicFramePr>
          <p:nvPr>
            <p:extLst>
              <p:ext uri="{D42A27DB-BD31-4B8C-83A1-F6EECF244321}">
                <p14:modId xmlns:p14="http://schemas.microsoft.com/office/powerpoint/2010/main" val="496546842"/>
              </p:ext>
            </p:extLst>
          </p:nvPr>
        </p:nvGraphicFramePr>
        <p:xfrm>
          <a:off x="3489896" y="3999953"/>
          <a:ext cx="2191718" cy="751061"/>
        </p:xfrm>
        <a:graphic>
          <a:graphicData uri="http://schemas.openxmlformats.org/presentationml/2006/ole">
            <mc:AlternateContent xmlns:mc="http://schemas.openxmlformats.org/markup-compatibility/2006">
              <mc:Choice xmlns:v="urn:schemas-microsoft-com:vml" Requires="v">
                <p:oleObj spid="_x0000_s41277" name="Equation" r:id="rId5" imgW="1143000" imgH="457200" progId="Equation.3">
                  <p:embed/>
                </p:oleObj>
              </mc:Choice>
              <mc:Fallback>
                <p:oleObj name="Equation" r:id="rId5" imgW="1143000" imgH="457200" progId="Equation.3">
                  <p:embed/>
                  <p:pic>
                    <p:nvPicPr>
                      <p:cNvPr id="0" name="Picture 41"/>
                      <p:cNvPicPr>
                        <a:picLocks noChangeAspect="1" noChangeArrowheads="1"/>
                      </p:cNvPicPr>
                      <p:nvPr/>
                    </p:nvPicPr>
                    <p:blipFill>
                      <a:blip r:embed="rId6"/>
                      <a:srcRect/>
                      <a:stretch>
                        <a:fillRect/>
                      </a:stretch>
                    </p:blipFill>
                    <p:spPr bwMode="auto">
                      <a:xfrm>
                        <a:off x="3489896" y="3999953"/>
                        <a:ext cx="2191718" cy="75106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5864" y="128155"/>
            <a:ext cx="8759536" cy="1039091"/>
          </a:xfrm>
        </p:spPr>
        <p:txBody>
          <a:bodyPr/>
          <a:lstStyle/>
          <a:p>
            <a:r>
              <a:rPr lang="en-US" altLang="en-US" dirty="0"/>
              <a:t>Comparing the Valuation Models</a:t>
            </a:r>
            <a:endParaRPr lang="en-US" dirty="0"/>
          </a:p>
        </p:txBody>
      </p:sp>
      <p:sp>
        <p:nvSpPr>
          <p:cNvPr id="8" name="Content Placeholder 7"/>
          <p:cNvSpPr>
            <a:spLocks noGrp="1"/>
          </p:cNvSpPr>
          <p:nvPr>
            <p:ph sz="quarter" idx="10"/>
          </p:nvPr>
        </p:nvSpPr>
        <p:spPr>
          <a:xfrm>
            <a:off x="303196" y="1367590"/>
            <a:ext cx="8459804" cy="4038600"/>
          </a:xfrm>
        </p:spPr>
        <p:txBody>
          <a:bodyPr/>
          <a:lstStyle/>
          <a:p>
            <a:pPr marL="465138" indent="-465138"/>
            <a:r>
              <a:rPr lang="en-US" altLang="en-US" dirty="0"/>
              <a:t>In practice</a:t>
            </a:r>
          </a:p>
          <a:p>
            <a:pPr marL="914400" lvl="1" indent="-457200"/>
            <a:r>
              <a:rPr lang="en-US" altLang="en-US" dirty="0"/>
              <a:t>Values from these models may differ</a:t>
            </a:r>
          </a:p>
          <a:p>
            <a:pPr marL="914400" lvl="1" indent="-457200"/>
            <a:r>
              <a:rPr lang="en-US" altLang="en-US" dirty="0"/>
              <a:t>Analysts are always forced to make simplifying assumptions</a:t>
            </a:r>
          </a:p>
          <a:p>
            <a:pPr marL="465138" indent="-465138"/>
            <a:r>
              <a:rPr lang="en-US" altLang="en-US" dirty="0"/>
              <a:t>Problems with DCF</a:t>
            </a:r>
          </a:p>
          <a:p>
            <a:pPr marL="914400" lvl="1" indent="-457200"/>
            <a:r>
              <a:rPr lang="en-US" altLang="en-US" dirty="0"/>
              <a:t>Calculations are sensitive to small changes in inputs</a:t>
            </a:r>
          </a:p>
          <a:p>
            <a:pPr marL="914400" lvl="1" indent="-457200"/>
            <a:r>
              <a:rPr lang="en-US" altLang="en-US" dirty="0"/>
              <a:t>Growth opportunities and growth rates are hard to pin down</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5864" y="137286"/>
            <a:ext cx="8759536" cy="944628"/>
          </a:xfrm>
        </p:spPr>
        <p:txBody>
          <a:bodyPr/>
          <a:lstStyle/>
          <a:p>
            <a:r>
              <a:rPr lang="en-US" altLang="en-US" dirty="0"/>
              <a:t>Comparing the Valuation Models, GE</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382100856"/>
              </p:ext>
            </p:extLst>
          </p:nvPr>
        </p:nvGraphicFramePr>
        <p:xfrm>
          <a:off x="609600" y="1295400"/>
          <a:ext cx="7848600" cy="2508072"/>
        </p:xfrm>
        <a:graphic>
          <a:graphicData uri="http://schemas.openxmlformats.org/drawingml/2006/table">
            <a:tbl>
              <a:tblPr firstRow="1" bandRow="1">
                <a:tableStyleId>{5940675A-B579-460E-94D1-54222C63F5DA}</a:tableStyleId>
              </a:tblPr>
              <a:tblGrid>
                <a:gridCol w="5337048">
                  <a:extLst>
                    <a:ext uri="{9D8B030D-6E8A-4147-A177-3AD203B41FA5}">
                      <a16:colId xmlns:a16="http://schemas.microsoft.com/office/drawing/2014/main" val="20000"/>
                    </a:ext>
                  </a:extLst>
                </a:gridCol>
                <a:gridCol w="2511552">
                  <a:extLst>
                    <a:ext uri="{9D8B030D-6E8A-4147-A177-3AD203B41FA5}">
                      <a16:colId xmlns:a16="http://schemas.microsoft.com/office/drawing/2014/main" val="20001"/>
                    </a:ext>
                  </a:extLst>
                </a:gridCol>
              </a:tblGrid>
              <a:tr h="351013">
                <a:tc>
                  <a:txBody>
                    <a:bodyPr/>
                    <a:lstStyle/>
                    <a:p>
                      <a:pPr algn="ctr"/>
                      <a:r>
                        <a:rPr lang="en-US" sz="1600" b="1" dirty="0">
                          <a:latin typeface="Verdana" pitchFamily="34" charset="0"/>
                          <a:ea typeface="Verdana" pitchFamily="34" charset="0"/>
                          <a:cs typeface="Verdana" pitchFamily="34" charset="0"/>
                        </a:rPr>
                        <a:t>Model</a:t>
                      </a:r>
                    </a:p>
                  </a:txBody>
                  <a:tcPr anchor="ctr"/>
                </a:tc>
                <a:tc>
                  <a:txBody>
                    <a:bodyPr/>
                    <a:lstStyle/>
                    <a:p>
                      <a:pPr algn="ctr"/>
                      <a:r>
                        <a:rPr lang="en-US" sz="1600" b="1" dirty="0">
                          <a:latin typeface="Verdana" pitchFamily="34" charset="0"/>
                          <a:ea typeface="Verdana" pitchFamily="34" charset="0"/>
                          <a:cs typeface="Verdana" pitchFamily="34" charset="0"/>
                        </a:rPr>
                        <a:t>Intrinsic</a:t>
                      </a:r>
                      <a:r>
                        <a:rPr lang="en-US" sz="1600" b="1" baseline="0" dirty="0">
                          <a:latin typeface="Verdana" pitchFamily="34" charset="0"/>
                          <a:ea typeface="Verdana" pitchFamily="34" charset="0"/>
                          <a:cs typeface="Verdana" pitchFamily="34" charset="0"/>
                        </a:rPr>
                        <a:t> Value</a:t>
                      </a:r>
                      <a:endParaRPr lang="en-US" sz="1600" b="1" dirty="0">
                        <a:latin typeface="Verdana" pitchFamily="34" charset="0"/>
                        <a:ea typeface="Verdana" pitchFamily="34" charset="0"/>
                        <a:cs typeface="Verdana" pitchFamily="34" charset="0"/>
                      </a:endParaRPr>
                    </a:p>
                  </a:txBody>
                  <a:tcPr anchor="ctr"/>
                </a:tc>
                <a:extLst>
                  <a:ext uri="{0D108BD9-81ED-4DB2-BD59-A6C34878D82A}">
                    <a16:rowId xmlns:a16="http://schemas.microsoft.com/office/drawing/2014/main" val="10000"/>
                  </a:ext>
                </a:extLst>
              </a:tr>
              <a:tr h="350192">
                <a:tc>
                  <a:txBody>
                    <a:bodyPr/>
                    <a:lstStyle/>
                    <a:p>
                      <a:r>
                        <a:rPr lang="en-US" sz="1600" dirty="0">
                          <a:latin typeface="Verdana" pitchFamily="34" charset="0"/>
                          <a:ea typeface="Verdana" pitchFamily="34" charset="0"/>
                          <a:cs typeface="Verdana" pitchFamily="34" charset="0"/>
                        </a:rPr>
                        <a:t>Two-stage</a:t>
                      </a:r>
                      <a:r>
                        <a:rPr lang="en-US" sz="1600" baseline="0" dirty="0">
                          <a:latin typeface="Verdana" pitchFamily="34" charset="0"/>
                          <a:ea typeface="Verdana" pitchFamily="34" charset="0"/>
                          <a:cs typeface="Verdana" pitchFamily="34" charset="0"/>
                        </a:rPr>
                        <a:t> dividend discount model</a:t>
                      </a:r>
                      <a:endParaRPr lang="en-US" sz="1600" dirty="0">
                        <a:latin typeface="Verdana" pitchFamily="34" charset="0"/>
                        <a:ea typeface="Verdana" pitchFamily="34" charset="0"/>
                        <a:cs typeface="Verdana" pitchFamily="34" charset="0"/>
                      </a:endParaRPr>
                    </a:p>
                  </a:txBody>
                  <a:tcPr anchor="ctr"/>
                </a:tc>
                <a:tc>
                  <a:txBody>
                    <a:bodyPr/>
                    <a:lstStyle/>
                    <a:p>
                      <a:pPr algn="r"/>
                      <a:r>
                        <a:rPr lang="en-US" sz="1600" dirty="0">
                          <a:latin typeface="Verdana" pitchFamily="34" charset="0"/>
                          <a:ea typeface="Verdana" pitchFamily="34" charset="0"/>
                          <a:cs typeface="Verdana" pitchFamily="34" charset="0"/>
                        </a:rPr>
                        <a:t>$53.40</a:t>
                      </a:r>
                    </a:p>
                  </a:txBody>
                  <a:tcPr anchor="ctr"/>
                </a:tc>
                <a:extLst>
                  <a:ext uri="{0D108BD9-81ED-4DB2-BD59-A6C34878D82A}">
                    <a16:rowId xmlns:a16="http://schemas.microsoft.com/office/drawing/2014/main" val="10001"/>
                  </a:ext>
                </a:extLst>
              </a:tr>
              <a:tr h="348111">
                <a:tc>
                  <a:txBody>
                    <a:bodyPr/>
                    <a:lstStyle/>
                    <a:p>
                      <a:r>
                        <a:rPr lang="en-US" sz="1600" dirty="0">
                          <a:latin typeface="Verdana" pitchFamily="34" charset="0"/>
                          <a:ea typeface="Verdana" pitchFamily="34" charset="0"/>
                          <a:cs typeface="Verdana" pitchFamily="34" charset="0"/>
                        </a:rPr>
                        <a:t>DDM with earnings multiple terminal value</a:t>
                      </a:r>
                    </a:p>
                  </a:txBody>
                  <a:tcPr anchor="ctr"/>
                </a:tc>
                <a:tc>
                  <a:txBody>
                    <a:bodyPr/>
                    <a:lstStyle/>
                    <a:p>
                      <a:pPr algn="r"/>
                      <a:r>
                        <a:rPr lang="en-US" sz="1600" dirty="0">
                          <a:latin typeface="Verdana" pitchFamily="34" charset="0"/>
                          <a:ea typeface="Verdana" pitchFamily="34" charset="0"/>
                          <a:cs typeface="Verdana" pitchFamily="34" charset="0"/>
                        </a:rPr>
                        <a:t>33.31</a:t>
                      </a:r>
                    </a:p>
                  </a:txBody>
                  <a:tcPr anchor="ctr"/>
                </a:tc>
                <a:extLst>
                  <a:ext uri="{0D108BD9-81ED-4DB2-BD59-A6C34878D82A}">
                    <a16:rowId xmlns:a16="http://schemas.microsoft.com/office/drawing/2014/main" val="10002"/>
                  </a:ext>
                </a:extLst>
              </a:tr>
              <a:tr h="351013">
                <a:tc>
                  <a:txBody>
                    <a:bodyPr/>
                    <a:lstStyle/>
                    <a:p>
                      <a:r>
                        <a:rPr lang="en-US" sz="1600" dirty="0">
                          <a:latin typeface="Verdana" pitchFamily="34" charset="0"/>
                          <a:ea typeface="Verdana" pitchFamily="34" charset="0"/>
                          <a:cs typeface="Verdana" pitchFamily="34" charset="0"/>
                        </a:rPr>
                        <a:t>Three-stage</a:t>
                      </a:r>
                      <a:r>
                        <a:rPr lang="en-US" sz="1600" baseline="0" dirty="0">
                          <a:latin typeface="Verdana" pitchFamily="34" charset="0"/>
                          <a:ea typeface="Verdana" pitchFamily="34" charset="0"/>
                          <a:cs typeface="Verdana" pitchFamily="34" charset="0"/>
                        </a:rPr>
                        <a:t> DDM</a:t>
                      </a:r>
                      <a:endParaRPr lang="en-US" sz="1600" dirty="0">
                        <a:latin typeface="Verdana" pitchFamily="34" charset="0"/>
                        <a:ea typeface="Verdana" pitchFamily="34" charset="0"/>
                        <a:cs typeface="Verdana" pitchFamily="34" charset="0"/>
                      </a:endParaRPr>
                    </a:p>
                  </a:txBody>
                  <a:tcPr anchor="ctr"/>
                </a:tc>
                <a:tc>
                  <a:txBody>
                    <a:bodyPr/>
                    <a:lstStyle/>
                    <a:p>
                      <a:pPr algn="r"/>
                      <a:r>
                        <a:rPr lang="en-US" sz="1600" dirty="0">
                          <a:latin typeface="Verdana" pitchFamily="34" charset="0"/>
                          <a:ea typeface="Verdana" pitchFamily="34" charset="0"/>
                          <a:cs typeface="Verdana" pitchFamily="34" charset="0"/>
                        </a:rPr>
                        <a:t>35.70</a:t>
                      </a:r>
                    </a:p>
                  </a:txBody>
                  <a:tcPr anchor="ctr"/>
                </a:tc>
                <a:extLst>
                  <a:ext uri="{0D108BD9-81ED-4DB2-BD59-A6C34878D82A}">
                    <a16:rowId xmlns:a16="http://schemas.microsoft.com/office/drawing/2014/main" val="10003"/>
                  </a:ext>
                </a:extLst>
              </a:tr>
              <a:tr h="3510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latin typeface="Verdana" pitchFamily="34" charset="0"/>
                          <a:ea typeface="Verdana" pitchFamily="34" charset="0"/>
                          <a:cs typeface="Verdana" pitchFamily="34" charset="0"/>
                        </a:rPr>
                        <a:t>Free</a:t>
                      </a:r>
                      <a:r>
                        <a:rPr lang="en-US" sz="1600" baseline="0" dirty="0">
                          <a:latin typeface="Verdana" pitchFamily="34" charset="0"/>
                          <a:ea typeface="Verdana" pitchFamily="34" charset="0"/>
                          <a:cs typeface="Verdana" pitchFamily="34" charset="0"/>
                        </a:rPr>
                        <a:t> cash flow to firm</a:t>
                      </a:r>
                      <a:endParaRPr lang="en-US" sz="1600" dirty="0">
                        <a:latin typeface="Verdana" pitchFamily="34" charset="0"/>
                        <a:ea typeface="Verdana" pitchFamily="34" charset="0"/>
                        <a:cs typeface="Verdana" pitchFamily="34" charset="0"/>
                      </a:endParaRPr>
                    </a:p>
                  </a:txBody>
                  <a:tcPr anchor="ctr"/>
                </a:tc>
                <a:tc>
                  <a:txBody>
                    <a:bodyPr/>
                    <a:lstStyle/>
                    <a:p>
                      <a:pPr algn="r"/>
                      <a:r>
                        <a:rPr lang="en-US" sz="1600" dirty="0">
                          <a:latin typeface="Verdana" pitchFamily="34" charset="0"/>
                          <a:ea typeface="Verdana" pitchFamily="34" charset="0"/>
                          <a:cs typeface="Verdana" pitchFamily="34" charset="0"/>
                        </a:rPr>
                        <a:t>24.82</a:t>
                      </a:r>
                    </a:p>
                  </a:txBody>
                  <a:tcPr anchor="ctr"/>
                </a:tc>
                <a:extLst>
                  <a:ext uri="{0D108BD9-81ED-4DB2-BD59-A6C34878D82A}">
                    <a16:rowId xmlns:a16="http://schemas.microsoft.com/office/drawing/2014/main" val="10004"/>
                  </a:ext>
                </a:extLst>
              </a:tr>
              <a:tr h="3510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latin typeface="Verdana" pitchFamily="34" charset="0"/>
                          <a:ea typeface="Verdana" pitchFamily="34" charset="0"/>
                          <a:cs typeface="Verdana" pitchFamily="34" charset="0"/>
                        </a:rPr>
                        <a:t>Free</a:t>
                      </a:r>
                      <a:r>
                        <a:rPr lang="en-US" sz="1600" baseline="0" dirty="0">
                          <a:latin typeface="Verdana" pitchFamily="34" charset="0"/>
                          <a:ea typeface="Verdana" pitchFamily="34" charset="0"/>
                          <a:cs typeface="Verdana" pitchFamily="34" charset="0"/>
                        </a:rPr>
                        <a:t> cash flow to equity </a:t>
                      </a:r>
                      <a:endParaRPr lang="en-US" sz="1600" dirty="0">
                        <a:latin typeface="Verdana" pitchFamily="34" charset="0"/>
                        <a:ea typeface="Verdana" pitchFamily="34" charset="0"/>
                        <a:cs typeface="Verdana" pitchFamily="34" charset="0"/>
                      </a:endParaRPr>
                    </a:p>
                  </a:txBody>
                  <a:tcPr anchor="ctr"/>
                </a:tc>
                <a:tc>
                  <a:txBody>
                    <a:bodyPr/>
                    <a:lstStyle/>
                    <a:p>
                      <a:pPr algn="r"/>
                      <a:r>
                        <a:rPr lang="en-US" sz="1600" dirty="0">
                          <a:latin typeface="Verdana" pitchFamily="34" charset="0"/>
                          <a:ea typeface="Verdana" pitchFamily="34" charset="0"/>
                          <a:cs typeface="Verdana" pitchFamily="34" charset="0"/>
                        </a:rPr>
                        <a:t>27.52</a:t>
                      </a:r>
                    </a:p>
                  </a:txBody>
                  <a:tcPr anchor="ctr"/>
                </a:tc>
                <a:extLst>
                  <a:ext uri="{0D108BD9-81ED-4DB2-BD59-A6C34878D82A}">
                    <a16:rowId xmlns:a16="http://schemas.microsoft.com/office/drawing/2014/main" val="10005"/>
                  </a:ext>
                </a:extLst>
              </a:tr>
              <a:tr h="4057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latin typeface="Verdana" pitchFamily="34" charset="0"/>
                          <a:ea typeface="Verdana" pitchFamily="34" charset="0"/>
                          <a:cs typeface="Verdana" pitchFamily="34" charset="0"/>
                        </a:rPr>
                        <a:t>Market price (from Value Line)</a:t>
                      </a:r>
                    </a:p>
                  </a:txBody>
                  <a:tcPr anchor="ctr"/>
                </a:tc>
                <a:tc>
                  <a:txBody>
                    <a:bodyPr/>
                    <a:lstStyle/>
                    <a:p>
                      <a:pPr algn="r"/>
                      <a:r>
                        <a:rPr lang="en-US" sz="1600" dirty="0">
                          <a:latin typeface="Verdana" pitchFamily="34" charset="0"/>
                          <a:ea typeface="Verdana" pitchFamily="34" charset="0"/>
                          <a:cs typeface="Verdana" pitchFamily="34" charset="0"/>
                        </a:rPr>
                        <a:t>30.98</a:t>
                      </a:r>
                    </a:p>
                  </a:txBody>
                  <a:tcPr anchor="ctr"/>
                </a:tc>
                <a:extLst>
                  <a:ext uri="{0D108BD9-81ED-4DB2-BD59-A6C34878D82A}">
                    <a16:rowId xmlns:a16="http://schemas.microsoft.com/office/drawing/2014/main" val="10006"/>
                  </a:ext>
                </a:extLst>
              </a:tr>
            </a:tbl>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5864" y="228600"/>
            <a:ext cx="8759536" cy="858753"/>
          </a:xfrm>
        </p:spPr>
        <p:txBody>
          <a:bodyPr/>
          <a:lstStyle/>
          <a:p>
            <a:r>
              <a:rPr lang="en-US" altLang="en-US" dirty="0"/>
              <a:t>The Aggregate Stock Market</a:t>
            </a:r>
            <a:endParaRPr lang="en-US" dirty="0"/>
          </a:p>
        </p:txBody>
      </p:sp>
      <p:sp>
        <p:nvSpPr>
          <p:cNvPr id="8" name="Content Placeholder 7"/>
          <p:cNvSpPr>
            <a:spLocks noGrp="1"/>
          </p:cNvSpPr>
          <p:nvPr>
            <p:ph sz="quarter" idx="10"/>
          </p:nvPr>
        </p:nvSpPr>
        <p:spPr>
          <a:xfrm>
            <a:off x="304800" y="1371600"/>
            <a:ext cx="8382000" cy="3962400"/>
          </a:xfrm>
        </p:spPr>
        <p:txBody>
          <a:bodyPr/>
          <a:lstStyle/>
          <a:p>
            <a:pPr marL="465138" indent="-465138"/>
            <a:r>
              <a:rPr lang="en-US" altLang="en-US" dirty="0"/>
              <a:t>Use of earnings multiplier approach at aggregate level</a:t>
            </a:r>
          </a:p>
          <a:p>
            <a:pPr marL="465138" indent="-465138"/>
            <a:r>
              <a:rPr lang="en-US" altLang="en-US" dirty="0"/>
              <a:t>Some analysts use aggregate version of DDM</a:t>
            </a:r>
          </a:p>
          <a:p>
            <a:pPr marL="465138" indent="-465138"/>
            <a:r>
              <a:rPr lang="en-US" altLang="en-US" dirty="0"/>
              <a:t>S&amp;P 500 taken as leading economic indicator</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5864" y="128155"/>
            <a:ext cx="8759536" cy="1039091"/>
          </a:xfrm>
        </p:spPr>
        <p:txBody>
          <a:bodyPr>
            <a:noAutofit/>
          </a:bodyPr>
          <a:lstStyle/>
          <a:p>
            <a:r>
              <a:rPr lang="en-US" altLang="en-US" dirty="0"/>
              <a:t>Earnings Yield,</a:t>
            </a:r>
            <a:br>
              <a:rPr lang="en-US" altLang="en-US" dirty="0"/>
            </a:br>
            <a:r>
              <a:rPr lang="en-US" altLang="en-US" dirty="0"/>
              <a:t>S&amp;P 500 vs. 10-Year Treasury Bond</a:t>
            </a:r>
            <a:endParaRPr lang="en-US" dirty="0"/>
          </a:p>
        </p:txBody>
      </p:sp>
      <p:pic>
        <p:nvPicPr>
          <p:cNvPr id="41986" name="Picture 2" descr="Graph shows the increase and decline in S&amp;P earnings and Treasury yields between 1955 and 2015. Yield (percent) is on the vertical axis, and the years 1955 to 2015 are on the horizontal. Treasury yield trends upward from 2.5 percent in 1955 to peak at 14 percent in 1981, dropping unsteadily to 2 percent in 2015. Earnings yield starts at 8 percent in 1955, trends between 5 and 6 percent until 1973, after which it peaks to 12 percent in 1974 and 13 percent in 1979. It drops unsteadily to 2 percent in 2009, climbs back to 6.5 percent in 2011, and ends at 5 percent in 2015. All values are approximatio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8283" y="1524000"/>
            <a:ext cx="5627434" cy="29405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Content Placeholder 3"/>
          <p:cNvSpPr>
            <a:spLocks noGrp="1"/>
          </p:cNvSpPr>
          <p:nvPr>
            <p:ph sz="quarter" idx="12"/>
          </p:nvPr>
        </p:nvSpPr>
        <p:spPr>
          <a:xfrm>
            <a:off x="457200" y="4953000"/>
            <a:ext cx="8382000" cy="914400"/>
          </a:xfrm>
        </p:spPr>
        <p:txBody>
          <a:bodyPr/>
          <a:lstStyle/>
          <a:p>
            <a:pPr marL="0" indent="0">
              <a:buNone/>
            </a:pPr>
            <a:r>
              <a:rPr lang="en-US" sz="2400" b="1" dirty="0"/>
              <a:t>Figure 18.8 </a:t>
            </a:r>
            <a:r>
              <a:rPr lang="en-US" sz="2400" dirty="0"/>
              <a:t>Earnings yield of S&amp;P 500 versus 10-year Treasury-bond yield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5864" y="192004"/>
            <a:ext cx="8759536" cy="858754"/>
          </a:xfrm>
        </p:spPr>
        <p:txBody>
          <a:bodyPr/>
          <a:lstStyle/>
          <a:p>
            <a:r>
              <a:rPr lang="en-US" altLang="en-US" dirty="0"/>
              <a:t>Limitations of Book Value</a:t>
            </a:r>
            <a:endParaRPr lang="en-US" dirty="0"/>
          </a:p>
        </p:txBody>
      </p:sp>
      <p:sp>
        <p:nvSpPr>
          <p:cNvPr id="8" name="Content Placeholder 7"/>
          <p:cNvSpPr>
            <a:spLocks noGrp="1"/>
          </p:cNvSpPr>
          <p:nvPr>
            <p:ph sz="quarter" idx="10"/>
          </p:nvPr>
        </p:nvSpPr>
        <p:spPr>
          <a:xfrm>
            <a:off x="304800" y="1355558"/>
            <a:ext cx="8382000" cy="4267200"/>
          </a:xfrm>
        </p:spPr>
        <p:txBody>
          <a:bodyPr/>
          <a:lstStyle/>
          <a:p>
            <a:pPr marL="465138" indent="-465138"/>
            <a:r>
              <a:rPr lang="en-US" altLang="en-US" dirty="0"/>
              <a:t>Book values are based on historical cost, not actual market values</a:t>
            </a:r>
          </a:p>
          <a:p>
            <a:pPr marL="465138" indent="-465138"/>
            <a:r>
              <a:rPr lang="en-US" altLang="en-US" dirty="0"/>
              <a:t>It is possible, but uncommon, for market value to be less than book value</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5864" y="128155"/>
            <a:ext cx="8759536" cy="1039091"/>
          </a:xfrm>
        </p:spPr>
        <p:txBody>
          <a:bodyPr>
            <a:noAutofit/>
          </a:bodyPr>
          <a:lstStyle/>
          <a:p>
            <a:r>
              <a:rPr lang="en-US" altLang="en-US" dirty="0"/>
              <a:t>S&amp;P 500 Price Forecasts Under Various Scenarios</a:t>
            </a:r>
            <a:endParaRPr lang="en-US" dirty="0"/>
          </a:p>
        </p:txBody>
      </p:sp>
      <p:sp>
        <p:nvSpPr>
          <p:cNvPr id="2" name="Content Placeholder 1"/>
          <p:cNvSpPr>
            <a:spLocks noGrp="1"/>
          </p:cNvSpPr>
          <p:nvPr>
            <p:ph sz="quarter" idx="10"/>
          </p:nvPr>
        </p:nvSpPr>
        <p:spPr>
          <a:xfrm>
            <a:off x="381000" y="1371600"/>
            <a:ext cx="8382000" cy="838200"/>
          </a:xfrm>
        </p:spPr>
        <p:txBody>
          <a:bodyPr/>
          <a:lstStyle/>
          <a:p>
            <a:pPr marL="0" indent="0">
              <a:buNone/>
            </a:pPr>
            <a:r>
              <a:rPr lang="en-US" sz="2400" b="1" dirty="0"/>
              <a:t>Table 18.4 </a:t>
            </a:r>
            <a:r>
              <a:rPr lang="en-US" sz="2400" dirty="0"/>
              <a:t>S&amp;P 500 index forecasts under various interest-rate scenarios</a:t>
            </a:r>
          </a:p>
        </p:txBody>
      </p:sp>
      <p:graphicFrame>
        <p:nvGraphicFramePr>
          <p:cNvPr id="7" name="Table 6"/>
          <p:cNvGraphicFramePr>
            <a:graphicFrameLocks noGrp="1"/>
          </p:cNvGraphicFramePr>
          <p:nvPr>
            <p:extLst>
              <p:ext uri="{D42A27DB-BD31-4B8C-83A1-F6EECF244321}">
                <p14:modId xmlns:p14="http://schemas.microsoft.com/office/powerpoint/2010/main" val="3310588419"/>
              </p:ext>
            </p:extLst>
          </p:nvPr>
        </p:nvGraphicFramePr>
        <p:xfrm>
          <a:off x="381000" y="2362200"/>
          <a:ext cx="8382000" cy="2042160"/>
        </p:xfrm>
        <a:graphic>
          <a:graphicData uri="http://schemas.openxmlformats.org/drawingml/2006/table">
            <a:tbl>
              <a:tblPr firstRow="1" bandRow="1">
                <a:tableStyleId>{5940675A-B579-460E-94D1-54222C63F5DA}</a:tableStyleId>
              </a:tblPr>
              <a:tblGrid>
                <a:gridCol w="2286000">
                  <a:extLst>
                    <a:ext uri="{9D8B030D-6E8A-4147-A177-3AD203B41FA5}">
                      <a16:colId xmlns:a16="http://schemas.microsoft.com/office/drawing/2014/main" val="20000"/>
                    </a:ext>
                  </a:extLst>
                </a:gridCol>
                <a:gridCol w="1676400">
                  <a:extLst>
                    <a:ext uri="{9D8B030D-6E8A-4147-A177-3AD203B41FA5}">
                      <a16:colId xmlns:a16="http://schemas.microsoft.com/office/drawing/2014/main" val="20001"/>
                    </a:ext>
                  </a:extLst>
                </a:gridCol>
                <a:gridCol w="1981200">
                  <a:extLst>
                    <a:ext uri="{9D8B030D-6E8A-4147-A177-3AD203B41FA5}">
                      <a16:colId xmlns:a16="http://schemas.microsoft.com/office/drawing/2014/main" val="20002"/>
                    </a:ext>
                  </a:extLst>
                </a:gridCol>
                <a:gridCol w="2438400">
                  <a:extLst>
                    <a:ext uri="{9D8B030D-6E8A-4147-A177-3AD203B41FA5}">
                      <a16:colId xmlns:a16="http://schemas.microsoft.com/office/drawing/2014/main" val="20003"/>
                    </a:ext>
                  </a:extLst>
                </a:gridCol>
              </a:tblGrid>
              <a:tr h="381000">
                <a:tc>
                  <a:txBody>
                    <a:bodyPr/>
                    <a:lstStyle/>
                    <a:p>
                      <a:pPr algn="ctr"/>
                      <a:endParaRPr lang="en-US" sz="1400" b="1" dirty="0">
                        <a:latin typeface="Verdana" pitchFamily="34" charset="0"/>
                        <a:ea typeface="Verdana" pitchFamily="34" charset="0"/>
                        <a:cs typeface="Verdana" pitchFamily="34" charset="0"/>
                      </a:endParaRPr>
                    </a:p>
                  </a:txBody>
                  <a:tcPr anchor="ctr"/>
                </a:tc>
                <a:tc>
                  <a:txBody>
                    <a:bodyPr/>
                    <a:lstStyle/>
                    <a:p>
                      <a:pPr algn="ctr"/>
                      <a:r>
                        <a:rPr lang="en-US" sz="1400" b="1" dirty="0">
                          <a:latin typeface="Verdana" pitchFamily="34" charset="0"/>
                          <a:ea typeface="Verdana" pitchFamily="34" charset="0"/>
                          <a:cs typeface="Verdana" pitchFamily="34" charset="0"/>
                        </a:rPr>
                        <a:t>Pessimistic Scenario</a:t>
                      </a:r>
                    </a:p>
                  </a:txBody>
                  <a:tcPr anchor="ctr"/>
                </a:tc>
                <a:tc>
                  <a:txBody>
                    <a:bodyPr/>
                    <a:lstStyle/>
                    <a:p>
                      <a:pPr algn="ctr"/>
                      <a:r>
                        <a:rPr lang="en-US" sz="1400" b="1" dirty="0">
                          <a:latin typeface="Verdana" pitchFamily="34" charset="0"/>
                          <a:ea typeface="Verdana" pitchFamily="34" charset="0"/>
                          <a:cs typeface="Verdana" pitchFamily="34" charset="0"/>
                        </a:rPr>
                        <a:t>Most likely</a:t>
                      </a:r>
                    </a:p>
                    <a:p>
                      <a:pPr algn="ctr"/>
                      <a:r>
                        <a:rPr lang="en-US" sz="1400" b="1" dirty="0">
                          <a:latin typeface="Verdana" pitchFamily="34" charset="0"/>
                          <a:ea typeface="Verdana" pitchFamily="34" charset="0"/>
                          <a:cs typeface="Verdana" pitchFamily="34" charset="0"/>
                        </a:rPr>
                        <a:t>Scenario</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a:latin typeface="Verdana" pitchFamily="34" charset="0"/>
                          <a:ea typeface="Verdana" pitchFamily="34" charset="0"/>
                          <a:cs typeface="Verdana" pitchFamily="34" charset="0"/>
                        </a:rPr>
                        <a:t>Optimistic Scenario</a:t>
                      </a:r>
                    </a:p>
                  </a:txBody>
                  <a:tcPr anchor="ctr"/>
                </a:tc>
                <a:extLst>
                  <a:ext uri="{0D108BD9-81ED-4DB2-BD59-A6C34878D82A}">
                    <a16:rowId xmlns:a16="http://schemas.microsoft.com/office/drawing/2014/main" val="10000"/>
                  </a:ext>
                </a:extLst>
              </a:tr>
              <a:tr h="294640">
                <a:tc>
                  <a:txBody>
                    <a:bodyPr/>
                    <a:lstStyle/>
                    <a:p>
                      <a:r>
                        <a:rPr lang="en-US" sz="1400" dirty="0">
                          <a:latin typeface="Verdana" pitchFamily="34" charset="0"/>
                          <a:ea typeface="Verdana" pitchFamily="34" charset="0"/>
                          <a:cs typeface="Verdana" pitchFamily="34" charset="0"/>
                        </a:rPr>
                        <a:t>Treasury bond yield</a:t>
                      </a:r>
                    </a:p>
                  </a:txBody>
                  <a:tcPr anchor="ctr"/>
                </a:tc>
                <a:tc>
                  <a:txBody>
                    <a:bodyPr/>
                    <a:lstStyle/>
                    <a:p>
                      <a:pPr algn="r"/>
                      <a:r>
                        <a:rPr lang="en-US" sz="1400" dirty="0">
                          <a:latin typeface="Verdana" pitchFamily="34" charset="0"/>
                          <a:ea typeface="Verdana" pitchFamily="34" charset="0"/>
                          <a:cs typeface="Verdana" pitchFamily="34" charset="0"/>
                        </a:rPr>
                        <a:t>3.0%</a:t>
                      </a:r>
                    </a:p>
                  </a:txBody>
                  <a:tcPr anchor="ctr"/>
                </a:tc>
                <a:tc>
                  <a:txBody>
                    <a:bodyPr/>
                    <a:lstStyle/>
                    <a:p>
                      <a:pPr algn="r"/>
                      <a:r>
                        <a:rPr lang="en-US" sz="1400" dirty="0">
                          <a:latin typeface="Verdana" pitchFamily="34" charset="0"/>
                          <a:ea typeface="Verdana" pitchFamily="34" charset="0"/>
                          <a:cs typeface="Verdana" pitchFamily="34" charset="0"/>
                        </a:rPr>
                        <a:t>2.5%</a:t>
                      </a:r>
                    </a:p>
                  </a:txBody>
                  <a:tcPr anchor="ctr"/>
                </a:tc>
                <a:tc>
                  <a:txBody>
                    <a:bodyPr/>
                    <a:lstStyle/>
                    <a:p>
                      <a:pPr algn="r"/>
                      <a:r>
                        <a:rPr lang="en-US" sz="1400" dirty="0">
                          <a:latin typeface="Verdana" pitchFamily="34" charset="0"/>
                          <a:ea typeface="Verdana" pitchFamily="34" charset="0"/>
                          <a:cs typeface="Verdana" pitchFamily="34" charset="0"/>
                        </a:rPr>
                        <a:t>2.0%</a:t>
                      </a:r>
                    </a:p>
                  </a:txBody>
                  <a:tcPr anchor="ctr"/>
                </a:tc>
                <a:extLst>
                  <a:ext uri="{0D108BD9-81ED-4DB2-BD59-A6C34878D82A}">
                    <a16:rowId xmlns:a16="http://schemas.microsoft.com/office/drawing/2014/main" val="10001"/>
                  </a:ext>
                </a:extLst>
              </a:tr>
              <a:tr h="294640">
                <a:tc>
                  <a:txBody>
                    <a:bodyPr/>
                    <a:lstStyle/>
                    <a:p>
                      <a:r>
                        <a:rPr lang="en-US" sz="1400" dirty="0">
                          <a:latin typeface="Verdana" pitchFamily="34" charset="0"/>
                          <a:ea typeface="Verdana" pitchFamily="34" charset="0"/>
                          <a:cs typeface="Verdana" pitchFamily="34" charset="0"/>
                        </a:rPr>
                        <a:t>Earnings yield</a:t>
                      </a:r>
                    </a:p>
                  </a:txBody>
                  <a:tcPr anchor="ctr"/>
                </a:tc>
                <a:tc>
                  <a:txBody>
                    <a:bodyPr/>
                    <a:lstStyle/>
                    <a:p>
                      <a:pPr algn="r"/>
                      <a:r>
                        <a:rPr lang="en-US" sz="1400" dirty="0">
                          <a:latin typeface="Verdana" pitchFamily="34" charset="0"/>
                          <a:ea typeface="Verdana" pitchFamily="34" charset="0"/>
                          <a:cs typeface="Verdana" pitchFamily="34" charset="0"/>
                        </a:rPr>
                        <a:t>5.6%</a:t>
                      </a:r>
                    </a:p>
                  </a:txBody>
                  <a:tcPr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a:latin typeface="Verdana" pitchFamily="34" charset="0"/>
                          <a:ea typeface="Verdana" pitchFamily="34" charset="0"/>
                          <a:cs typeface="Verdana" pitchFamily="34" charset="0"/>
                        </a:rPr>
                        <a:t>5.1%</a:t>
                      </a:r>
                    </a:p>
                  </a:txBody>
                  <a:tcPr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a:latin typeface="Verdana" pitchFamily="34" charset="0"/>
                          <a:ea typeface="Verdana" pitchFamily="34" charset="0"/>
                          <a:cs typeface="Verdana" pitchFamily="34" charset="0"/>
                        </a:rPr>
                        <a:t>4.6%</a:t>
                      </a:r>
                    </a:p>
                  </a:txBody>
                  <a:tcPr anchor="ctr"/>
                </a:tc>
                <a:extLst>
                  <a:ext uri="{0D108BD9-81ED-4DB2-BD59-A6C34878D82A}">
                    <a16:rowId xmlns:a16="http://schemas.microsoft.com/office/drawing/2014/main" val="10002"/>
                  </a:ext>
                </a:extLst>
              </a:tr>
              <a:tr h="294640">
                <a:tc>
                  <a:txBody>
                    <a:bodyPr/>
                    <a:lstStyle/>
                    <a:p>
                      <a:r>
                        <a:rPr lang="en-US" sz="1400" dirty="0">
                          <a:latin typeface="Verdana" pitchFamily="34" charset="0"/>
                          <a:ea typeface="Verdana" pitchFamily="34" charset="0"/>
                          <a:cs typeface="Verdana" pitchFamily="34" charset="0"/>
                        </a:rPr>
                        <a:t>Resulting P/E ratio</a:t>
                      </a:r>
                    </a:p>
                  </a:txBody>
                  <a:tcPr anchor="ctr"/>
                </a:tc>
                <a:tc>
                  <a:txBody>
                    <a:bodyPr/>
                    <a:lstStyle/>
                    <a:p>
                      <a:pPr algn="r"/>
                      <a:r>
                        <a:rPr lang="en-US" sz="1400" dirty="0">
                          <a:latin typeface="Verdana" pitchFamily="34" charset="0"/>
                          <a:ea typeface="Verdana" pitchFamily="34" charset="0"/>
                          <a:cs typeface="Verdana" pitchFamily="34" charset="0"/>
                        </a:rPr>
                        <a:t>17.86</a:t>
                      </a:r>
                    </a:p>
                  </a:txBody>
                  <a:tcPr anchor="ctr"/>
                </a:tc>
                <a:tc>
                  <a:txBody>
                    <a:bodyPr/>
                    <a:lstStyle/>
                    <a:p>
                      <a:pPr algn="r"/>
                      <a:r>
                        <a:rPr lang="en-US" sz="1400" dirty="0">
                          <a:latin typeface="Verdana" pitchFamily="34" charset="0"/>
                          <a:ea typeface="Verdana" pitchFamily="34" charset="0"/>
                          <a:cs typeface="Verdana" pitchFamily="34" charset="0"/>
                        </a:rPr>
                        <a:t>19.61</a:t>
                      </a:r>
                    </a:p>
                  </a:txBody>
                  <a:tcPr anchor="ctr"/>
                </a:tc>
                <a:tc>
                  <a:txBody>
                    <a:bodyPr/>
                    <a:lstStyle/>
                    <a:p>
                      <a:pPr algn="r"/>
                      <a:r>
                        <a:rPr lang="en-US" sz="1400" dirty="0">
                          <a:latin typeface="Verdana" pitchFamily="34" charset="0"/>
                          <a:ea typeface="Verdana" pitchFamily="34" charset="0"/>
                          <a:cs typeface="Verdana" pitchFamily="34" charset="0"/>
                        </a:rPr>
                        <a:t>21.74</a:t>
                      </a:r>
                    </a:p>
                  </a:txBody>
                  <a:tcPr anchor="ctr"/>
                </a:tc>
                <a:extLst>
                  <a:ext uri="{0D108BD9-81ED-4DB2-BD59-A6C34878D82A}">
                    <a16:rowId xmlns:a16="http://schemas.microsoft.com/office/drawing/2014/main" val="10003"/>
                  </a:ext>
                </a:extLst>
              </a:tr>
              <a:tr h="294640">
                <a:tc>
                  <a:txBody>
                    <a:bodyPr/>
                    <a:lstStyle/>
                    <a:p>
                      <a:r>
                        <a:rPr lang="en-US" sz="1400" dirty="0">
                          <a:latin typeface="Verdana" pitchFamily="34" charset="0"/>
                          <a:ea typeface="Verdana" pitchFamily="34" charset="0"/>
                          <a:cs typeface="Verdana" pitchFamily="34" charset="0"/>
                        </a:rPr>
                        <a:t>EPS forecast</a:t>
                      </a:r>
                    </a:p>
                  </a:txBody>
                  <a:tcPr anchor="ctr"/>
                </a:tc>
                <a:tc>
                  <a:txBody>
                    <a:bodyPr/>
                    <a:lstStyle/>
                    <a:p>
                      <a:pPr algn="r"/>
                      <a:r>
                        <a:rPr lang="en-US" sz="1400" dirty="0">
                          <a:latin typeface="Verdana" pitchFamily="34" charset="0"/>
                          <a:ea typeface="Verdana" pitchFamily="34" charset="0"/>
                          <a:cs typeface="Verdana" pitchFamily="34" charset="0"/>
                        </a:rPr>
                        <a:t>118</a:t>
                      </a:r>
                    </a:p>
                  </a:txBody>
                  <a:tcPr anchor="ctr"/>
                </a:tc>
                <a:tc>
                  <a:txBody>
                    <a:bodyPr/>
                    <a:lstStyle/>
                    <a:p>
                      <a:pPr algn="r"/>
                      <a:r>
                        <a:rPr lang="en-US" sz="1400" dirty="0">
                          <a:latin typeface="Verdana" pitchFamily="34" charset="0"/>
                          <a:ea typeface="Verdana" pitchFamily="34" charset="0"/>
                          <a:cs typeface="Verdana" pitchFamily="34" charset="0"/>
                        </a:rPr>
                        <a:t>118</a:t>
                      </a:r>
                    </a:p>
                  </a:txBody>
                  <a:tcPr anchor="ctr"/>
                </a:tc>
                <a:tc>
                  <a:txBody>
                    <a:bodyPr/>
                    <a:lstStyle/>
                    <a:p>
                      <a:pPr algn="r"/>
                      <a:r>
                        <a:rPr lang="en-US" sz="1400" dirty="0">
                          <a:latin typeface="Verdana" pitchFamily="34" charset="0"/>
                          <a:ea typeface="Verdana" pitchFamily="34" charset="0"/>
                          <a:cs typeface="Verdana" pitchFamily="34" charset="0"/>
                        </a:rPr>
                        <a:t>118</a:t>
                      </a:r>
                    </a:p>
                  </a:txBody>
                  <a:tcPr anchor="ctr"/>
                </a:tc>
                <a:extLst>
                  <a:ext uri="{0D108BD9-81ED-4DB2-BD59-A6C34878D82A}">
                    <a16:rowId xmlns:a16="http://schemas.microsoft.com/office/drawing/2014/main" val="10004"/>
                  </a:ext>
                </a:extLst>
              </a:tr>
              <a:tr h="294640">
                <a:tc>
                  <a:txBody>
                    <a:bodyPr/>
                    <a:lstStyle/>
                    <a:p>
                      <a:r>
                        <a:rPr lang="en-US" sz="1400" dirty="0">
                          <a:latin typeface="Verdana" pitchFamily="34" charset="0"/>
                          <a:ea typeface="Verdana" pitchFamily="34" charset="0"/>
                          <a:cs typeface="Verdana" pitchFamily="34" charset="0"/>
                        </a:rPr>
                        <a:t>Forecast for</a:t>
                      </a:r>
                      <a:r>
                        <a:rPr lang="en-US" sz="1400" baseline="0" dirty="0">
                          <a:latin typeface="Verdana" pitchFamily="34" charset="0"/>
                          <a:ea typeface="Verdana" pitchFamily="34" charset="0"/>
                          <a:cs typeface="Verdana" pitchFamily="34" charset="0"/>
                        </a:rPr>
                        <a:t> S&amp;P 500</a:t>
                      </a:r>
                      <a:endParaRPr lang="en-US" sz="1400" dirty="0">
                        <a:latin typeface="Verdana" pitchFamily="34" charset="0"/>
                        <a:ea typeface="Verdana" pitchFamily="34" charset="0"/>
                        <a:cs typeface="Verdana" pitchFamily="34" charset="0"/>
                      </a:endParaRPr>
                    </a:p>
                  </a:txBody>
                  <a:tcPr anchor="ctr"/>
                </a:tc>
                <a:tc>
                  <a:txBody>
                    <a:bodyPr/>
                    <a:lstStyle/>
                    <a:p>
                      <a:pPr algn="r"/>
                      <a:r>
                        <a:rPr lang="en-US" sz="1400" dirty="0">
                          <a:latin typeface="Verdana" pitchFamily="34" charset="0"/>
                          <a:ea typeface="Verdana" pitchFamily="34" charset="0"/>
                          <a:cs typeface="Verdana" pitchFamily="34" charset="0"/>
                        </a:rPr>
                        <a:t>2,107</a:t>
                      </a:r>
                    </a:p>
                  </a:txBody>
                  <a:tcPr anchor="ctr"/>
                </a:tc>
                <a:tc>
                  <a:txBody>
                    <a:bodyPr/>
                    <a:lstStyle/>
                    <a:p>
                      <a:pPr algn="r"/>
                      <a:r>
                        <a:rPr lang="en-US" sz="1400" dirty="0">
                          <a:latin typeface="Verdana" pitchFamily="34" charset="0"/>
                          <a:ea typeface="Verdana" pitchFamily="34" charset="0"/>
                          <a:cs typeface="Verdana" pitchFamily="34" charset="0"/>
                        </a:rPr>
                        <a:t>2,314</a:t>
                      </a:r>
                    </a:p>
                  </a:txBody>
                  <a:tcPr anchor="ctr"/>
                </a:tc>
                <a:tc>
                  <a:txBody>
                    <a:bodyPr/>
                    <a:lstStyle/>
                    <a:p>
                      <a:pPr algn="r"/>
                      <a:r>
                        <a:rPr lang="en-US" sz="1400" dirty="0">
                          <a:latin typeface="Verdana" pitchFamily="34" charset="0"/>
                          <a:ea typeface="Verdana" pitchFamily="34" charset="0"/>
                          <a:cs typeface="Verdana" pitchFamily="34" charset="0"/>
                        </a:rPr>
                        <a:t>2,565</a:t>
                      </a:r>
                    </a:p>
                  </a:txBody>
                  <a:tcPr anchor="ctr"/>
                </a:tc>
                <a:extLst>
                  <a:ext uri="{0D108BD9-81ED-4DB2-BD59-A6C34878D82A}">
                    <a16:rowId xmlns:a16="http://schemas.microsoft.com/office/drawing/2014/main" val="10005"/>
                  </a:ext>
                </a:extLst>
              </a:tr>
            </a:tbl>
          </a:graphicData>
        </a:graphic>
      </p:graphicFrame>
      <p:sp>
        <p:nvSpPr>
          <p:cNvPr id="4" name="Content Placeholder 3"/>
          <p:cNvSpPr>
            <a:spLocks noGrp="1"/>
          </p:cNvSpPr>
          <p:nvPr>
            <p:ph sz="quarter" idx="12"/>
          </p:nvPr>
        </p:nvSpPr>
        <p:spPr>
          <a:xfrm>
            <a:off x="304800" y="4591050"/>
            <a:ext cx="8534400" cy="1257300"/>
          </a:xfrm>
        </p:spPr>
        <p:txBody>
          <a:bodyPr/>
          <a:lstStyle/>
          <a:p>
            <a:pPr marL="0" indent="0">
              <a:spcBef>
                <a:spcPts val="600"/>
              </a:spcBef>
              <a:buNone/>
            </a:pPr>
            <a:r>
              <a:rPr lang="en-US" sz="2400" dirty="0"/>
              <a:t>Forecast for the earnings yield on the S&amp;P 500 equals Treasury bond yield plus 2.6%. The P/E ratio is the reciprocal of the forecast earnings yield.</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1066800" y="2590800"/>
            <a:ext cx="7315200" cy="990600"/>
          </a:xfrm>
        </p:spPr>
        <p:txBody>
          <a:bodyPr/>
          <a:lstStyle/>
          <a:p>
            <a:r>
              <a:rPr lang="en-US" dirty="0"/>
              <a:t>End of Presentation</a:t>
            </a:r>
          </a:p>
        </p:txBody>
      </p:sp>
    </p:spTree>
    <p:extLst>
      <p:ext uri="{BB962C8B-B14F-4D97-AF65-F5344CB8AC3E}">
        <p14:creationId xmlns:p14="http://schemas.microsoft.com/office/powerpoint/2010/main" val="2556915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5864" y="152400"/>
            <a:ext cx="8759536" cy="914400"/>
          </a:xfrm>
        </p:spPr>
        <p:txBody>
          <a:bodyPr/>
          <a:lstStyle/>
          <a:p>
            <a:r>
              <a:rPr lang="en-US" altLang="en-US" dirty="0"/>
              <a:t>Liquidation Value and Tobin’s Q</a:t>
            </a:r>
            <a:endParaRPr lang="en-US" dirty="0"/>
          </a:p>
        </p:txBody>
      </p:sp>
      <p:sp>
        <p:nvSpPr>
          <p:cNvPr id="7" name="Content Placeholder 6"/>
          <p:cNvSpPr>
            <a:spLocks noGrp="1"/>
          </p:cNvSpPr>
          <p:nvPr>
            <p:ph sz="quarter" idx="10"/>
          </p:nvPr>
        </p:nvSpPr>
        <p:spPr>
          <a:xfrm>
            <a:off x="311618" y="1343526"/>
            <a:ext cx="8451382" cy="4114800"/>
          </a:xfrm>
        </p:spPr>
        <p:txBody>
          <a:bodyPr/>
          <a:lstStyle/>
          <a:p>
            <a:pPr marL="465138" indent="-465138"/>
            <a:r>
              <a:rPr lang="en-US" altLang="en-US" dirty="0"/>
              <a:t>Liquidation Value:</a:t>
            </a:r>
          </a:p>
          <a:p>
            <a:pPr marL="914400" lvl="1" indent="-457200"/>
            <a:r>
              <a:rPr lang="en-US" altLang="en-US" dirty="0"/>
              <a:t>“Floor” or minimum value is the liquidation value per share</a:t>
            </a:r>
          </a:p>
          <a:p>
            <a:pPr marL="465138" indent="-465138"/>
            <a:r>
              <a:rPr lang="en-US" altLang="en-US" dirty="0"/>
              <a:t>Replacement Cost:</a:t>
            </a:r>
          </a:p>
          <a:p>
            <a:pPr marL="914400" lvl="1" indent="-457200"/>
            <a:r>
              <a:rPr lang="en-US" altLang="en-US" dirty="0"/>
              <a:t>Tobin’s q: ratio of market price to replacement cost</a:t>
            </a:r>
          </a:p>
          <a:p>
            <a:pPr marL="914400" lvl="1" indent="-457200"/>
            <a:r>
              <a:rPr lang="en-US" altLang="en-US" dirty="0"/>
              <a:t>Tobin’s q trends towards 1</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76200"/>
            <a:ext cx="8001000" cy="1143000"/>
          </a:xfrm>
        </p:spPr>
        <p:txBody>
          <a:bodyPr>
            <a:noAutofit/>
          </a:bodyPr>
          <a:lstStyle/>
          <a:p>
            <a:r>
              <a:rPr lang="en-US" altLang="en-US" dirty="0"/>
              <a:t>Financial Highlights of Microsoft (1 of 2)</a:t>
            </a: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63733314"/>
              </p:ext>
            </p:extLst>
          </p:nvPr>
        </p:nvGraphicFramePr>
        <p:xfrm>
          <a:off x="838200" y="1540042"/>
          <a:ext cx="7391400" cy="2682614"/>
        </p:xfrm>
        <a:graphic>
          <a:graphicData uri="http://schemas.openxmlformats.org/drawingml/2006/table">
            <a:tbl>
              <a:tblPr firstRow="1" bandRow="1">
                <a:tableStyleId>{5940675A-B579-460E-94D1-54222C63F5DA}</a:tableStyleId>
              </a:tblPr>
              <a:tblGrid>
                <a:gridCol w="5748867">
                  <a:extLst>
                    <a:ext uri="{9D8B030D-6E8A-4147-A177-3AD203B41FA5}">
                      <a16:colId xmlns:a16="http://schemas.microsoft.com/office/drawing/2014/main" val="20000"/>
                    </a:ext>
                  </a:extLst>
                </a:gridCol>
                <a:gridCol w="1642533">
                  <a:extLst>
                    <a:ext uri="{9D8B030D-6E8A-4147-A177-3AD203B41FA5}">
                      <a16:colId xmlns:a16="http://schemas.microsoft.com/office/drawing/2014/main" val="20001"/>
                    </a:ext>
                  </a:extLst>
                </a:gridCol>
              </a:tblGrid>
              <a:tr h="333049">
                <a:tc>
                  <a:txBody>
                    <a:bodyPr/>
                    <a:lstStyle/>
                    <a:p>
                      <a:r>
                        <a:rPr lang="en-US" sz="1600" dirty="0">
                          <a:latin typeface="Verdana" pitchFamily="34" charset="0"/>
                          <a:ea typeface="Verdana" pitchFamily="34" charset="0"/>
                          <a:cs typeface="Verdana" pitchFamily="34" charset="0"/>
                        </a:rPr>
                        <a:t>Price per share</a:t>
                      </a:r>
                    </a:p>
                  </a:txBody>
                  <a:tcPr anchor="ctr"/>
                </a:tc>
                <a:tc>
                  <a:txBody>
                    <a:bodyPr/>
                    <a:lstStyle/>
                    <a:p>
                      <a:pPr algn="r"/>
                      <a:r>
                        <a:rPr lang="en-US" sz="1600" dirty="0">
                          <a:latin typeface="Verdana" pitchFamily="34" charset="0"/>
                          <a:ea typeface="Verdana" pitchFamily="34" charset="0"/>
                          <a:cs typeface="Verdana" pitchFamily="34" charset="0"/>
                        </a:rPr>
                        <a:t>$ 49.71</a:t>
                      </a:r>
                    </a:p>
                  </a:txBody>
                  <a:tcPr anchor="ctr"/>
                </a:tc>
                <a:extLst>
                  <a:ext uri="{0D108BD9-81ED-4DB2-BD59-A6C34878D82A}">
                    <a16:rowId xmlns:a16="http://schemas.microsoft.com/office/drawing/2014/main" val="10000"/>
                  </a:ext>
                </a:extLst>
              </a:tr>
              <a:tr h="333049">
                <a:tc>
                  <a:txBody>
                    <a:bodyPr/>
                    <a:lstStyle/>
                    <a:p>
                      <a:r>
                        <a:rPr lang="en-US" sz="1600" dirty="0">
                          <a:latin typeface="Verdana" pitchFamily="34" charset="0"/>
                          <a:ea typeface="Verdana" pitchFamily="34" charset="0"/>
                          <a:cs typeface="Verdana" pitchFamily="34" charset="0"/>
                        </a:rPr>
                        <a:t>Common shares outstanding (billion)</a:t>
                      </a:r>
                    </a:p>
                  </a:txBody>
                  <a:tcPr anchor="ctr"/>
                </a:tc>
                <a:tc>
                  <a:txBody>
                    <a:bodyPr/>
                    <a:lstStyle/>
                    <a:p>
                      <a:pPr algn="r"/>
                      <a:r>
                        <a:rPr lang="en-US" sz="1600" dirty="0">
                          <a:latin typeface="Verdana" pitchFamily="34" charset="0"/>
                          <a:ea typeface="Verdana" pitchFamily="34" charset="0"/>
                          <a:cs typeface="Verdana" pitchFamily="34" charset="0"/>
                        </a:rPr>
                        <a:t>7.86</a:t>
                      </a:r>
                    </a:p>
                  </a:txBody>
                  <a:tcPr anchor="ctr"/>
                </a:tc>
                <a:extLst>
                  <a:ext uri="{0D108BD9-81ED-4DB2-BD59-A6C34878D82A}">
                    <a16:rowId xmlns:a16="http://schemas.microsoft.com/office/drawing/2014/main" val="10001"/>
                  </a:ext>
                </a:extLst>
              </a:tr>
              <a:tr h="335654">
                <a:tc>
                  <a:txBody>
                    <a:bodyPr/>
                    <a:lstStyle/>
                    <a:p>
                      <a:r>
                        <a:rPr lang="en-US" sz="1600" dirty="0">
                          <a:latin typeface="Verdana" pitchFamily="34" charset="0"/>
                          <a:ea typeface="Verdana" pitchFamily="34" charset="0"/>
                          <a:cs typeface="Verdana" pitchFamily="34" charset="0"/>
                        </a:rPr>
                        <a:t>Market capitalization  ($ billion)</a:t>
                      </a:r>
                    </a:p>
                  </a:txBody>
                  <a:tcPr anchor="ctr"/>
                </a:tc>
                <a:tc>
                  <a:txBody>
                    <a:bodyPr/>
                    <a:lstStyle/>
                    <a:p>
                      <a:pPr algn="r"/>
                      <a:r>
                        <a:rPr lang="en-US" sz="1600" dirty="0">
                          <a:latin typeface="Verdana" pitchFamily="34" charset="0"/>
                          <a:ea typeface="Verdana" pitchFamily="34" charset="0"/>
                          <a:cs typeface="Verdana" pitchFamily="34" charset="0"/>
                        </a:rPr>
                        <a:t>$</a:t>
                      </a:r>
                      <a:r>
                        <a:rPr lang="en-US" sz="1600" baseline="0" dirty="0">
                          <a:latin typeface="Verdana" pitchFamily="34" charset="0"/>
                          <a:ea typeface="Verdana" pitchFamily="34" charset="0"/>
                          <a:cs typeface="Verdana" pitchFamily="34" charset="0"/>
                        </a:rPr>
                        <a:t> 391</a:t>
                      </a:r>
                      <a:endParaRPr lang="en-US" sz="1600" dirty="0">
                        <a:latin typeface="Verdana" pitchFamily="34" charset="0"/>
                        <a:ea typeface="Verdana" pitchFamily="34" charset="0"/>
                        <a:cs typeface="Verdana" pitchFamily="34" charset="0"/>
                      </a:endParaRPr>
                    </a:p>
                  </a:txBody>
                  <a:tcPr anchor="ctr"/>
                </a:tc>
                <a:extLst>
                  <a:ext uri="{0D108BD9-81ED-4DB2-BD59-A6C34878D82A}">
                    <a16:rowId xmlns:a16="http://schemas.microsoft.com/office/drawing/2014/main" val="10002"/>
                  </a:ext>
                </a:extLst>
              </a:tr>
              <a:tr h="333049">
                <a:tc>
                  <a:txBody>
                    <a:bodyPr/>
                    <a:lstStyle/>
                    <a:p>
                      <a:r>
                        <a:rPr lang="en-US" sz="1600" b="1" dirty="0">
                          <a:latin typeface="Verdana" pitchFamily="34" charset="0"/>
                          <a:ea typeface="Verdana" pitchFamily="34" charset="0"/>
                          <a:cs typeface="Verdana" pitchFamily="34" charset="0"/>
                        </a:rPr>
                        <a:t>Latest 12 months</a:t>
                      </a:r>
                    </a:p>
                  </a:txBody>
                  <a:tcPr anchor="ctr"/>
                </a:tc>
                <a:tc>
                  <a:txBody>
                    <a:bodyPr/>
                    <a:lstStyle/>
                    <a:p>
                      <a:pPr algn="r"/>
                      <a:endParaRPr lang="en-US" sz="1600" b="1" dirty="0">
                        <a:latin typeface="Verdana" pitchFamily="34" charset="0"/>
                        <a:ea typeface="Verdana" pitchFamily="34" charset="0"/>
                        <a:cs typeface="Verdana" pitchFamily="34" charset="0"/>
                      </a:endParaRPr>
                    </a:p>
                  </a:txBody>
                  <a:tcPr anchor="ctr"/>
                </a:tc>
                <a:extLst>
                  <a:ext uri="{0D108BD9-81ED-4DB2-BD59-A6C34878D82A}">
                    <a16:rowId xmlns:a16="http://schemas.microsoft.com/office/drawing/2014/main" val="10003"/>
                  </a:ext>
                </a:extLst>
              </a:tr>
              <a:tr h="333049">
                <a:tc>
                  <a:txBody>
                    <a:bodyPr/>
                    <a:lstStyle/>
                    <a:p>
                      <a:r>
                        <a:rPr lang="en-US" sz="1600" dirty="0">
                          <a:latin typeface="Verdana" pitchFamily="34" charset="0"/>
                          <a:ea typeface="Verdana" pitchFamily="34" charset="0"/>
                          <a:cs typeface="Verdana" pitchFamily="34" charset="0"/>
                        </a:rPr>
                        <a:t>Sales</a:t>
                      </a:r>
                      <a:r>
                        <a:rPr lang="en-US" sz="1600" baseline="0" dirty="0">
                          <a:latin typeface="Verdana" pitchFamily="34" charset="0"/>
                          <a:ea typeface="Verdana" pitchFamily="34" charset="0"/>
                          <a:cs typeface="Verdana" pitchFamily="34" charset="0"/>
                        </a:rPr>
                        <a:t> ($ billion)</a:t>
                      </a:r>
                      <a:endParaRPr lang="en-US" sz="1600" dirty="0">
                        <a:latin typeface="Verdana" pitchFamily="34" charset="0"/>
                        <a:ea typeface="Verdana" pitchFamily="34" charset="0"/>
                        <a:cs typeface="Verdana" pitchFamily="34" charset="0"/>
                      </a:endParaRPr>
                    </a:p>
                  </a:txBody>
                  <a:tcPr anchor="ctr"/>
                </a:tc>
                <a:tc>
                  <a:txBody>
                    <a:bodyPr/>
                    <a:lstStyle/>
                    <a:p>
                      <a:pPr algn="r"/>
                      <a:r>
                        <a:rPr lang="en-US" sz="1600" dirty="0">
                          <a:latin typeface="Verdana" pitchFamily="34" charset="0"/>
                          <a:ea typeface="Verdana" pitchFamily="34" charset="0"/>
                          <a:cs typeface="Verdana" pitchFamily="34" charset="0"/>
                        </a:rPr>
                        <a:t>$ 86.90</a:t>
                      </a:r>
                    </a:p>
                  </a:txBody>
                  <a:tcPr anchor="ctr"/>
                </a:tc>
                <a:extLst>
                  <a:ext uri="{0D108BD9-81ED-4DB2-BD59-A6C34878D82A}">
                    <a16:rowId xmlns:a16="http://schemas.microsoft.com/office/drawing/2014/main" val="10004"/>
                  </a:ext>
                </a:extLst>
              </a:tr>
              <a:tr h="333049">
                <a:tc>
                  <a:txBody>
                    <a:bodyPr/>
                    <a:lstStyle/>
                    <a:p>
                      <a:r>
                        <a:rPr lang="en-US" sz="1600" dirty="0">
                          <a:latin typeface="Verdana" pitchFamily="34" charset="0"/>
                          <a:ea typeface="Verdana" pitchFamily="34" charset="0"/>
                          <a:cs typeface="Verdana" pitchFamily="34" charset="0"/>
                        </a:rPr>
                        <a:t>EBITDA</a:t>
                      </a:r>
                      <a:r>
                        <a:rPr lang="en-US" sz="1600" baseline="0" dirty="0">
                          <a:latin typeface="Verdana" pitchFamily="34" charset="0"/>
                          <a:ea typeface="Verdana" pitchFamily="34" charset="0"/>
                          <a:cs typeface="Verdana" pitchFamily="34" charset="0"/>
                        </a:rPr>
                        <a:t> ($ billion)</a:t>
                      </a:r>
                      <a:endParaRPr lang="en-US" sz="1600" dirty="0">
                        <a:latin typeface="Verdana" pitchFamily="34" charset="0"/>
                        <a:ea typeface="Verdana" pitchFamily="34" charset="0"/>
                        <a:cs typeface="Verdana" pitchFamily="34" charset="0"/>
                      </a:endParaRPr>
                    </a:p>
                  </a:txBody>
                  <a:tcPr anchor="ctr"/>
                </a:tc>
                <a:tc>
                  <a:txBody>
                    <a:bodyPr/>
                    <a:lstStyle/>
                    <a:p>
                      <a:pPr algn="r"/>
                      <a:r>
                        <a:rPr lang="en-US" sz="1600" dirty="0">
                          <a:latin typeface="Verdana" pitchFamily="34" charset="0"/>
                          <a:ea typeface="Verdana" pitchFamily="34" charset="0"/>
                          <a:cs typeface="Verdana" pitchFamily="34" charset="0"/>
                        </a:rPr>
                        <a:t>$</a:t>
                      </a:r>
                      <a:r>
                        <a:rPr lang="en-US" sz="1600" baseline="0" dirty="0">
                          <a:latin typeface="Verdana" pitchFamily="34" charset="0"/>
                          <a:ea typeface="Verdana" pitchFamily="34" charset="0"/>
                          <a:cs typeface="Verdana" pitchFamily="34" charset="0"/>
                        </a:rPr>
                        <a:t> </a:t>
                      </a:r>
                      <a:r>
                        <a:rPr lang="en-US" sz="1600" dirty="0">
                          <a:latin typeface="Verdana" pitchFamily="34" charset="0"/>
                          <a:ea typeface="Verdana" pitchFamily="34" charset="0"/>
                          <a:cs typeface="Verdana" pitchFamily="34" charset="0"/>
                        </a:rPr>
                        <a:t>29.20</a:t>
                      </a:r>
                    </a:p>
                  </a:txBody>
                  <a:tcPr anchor="ctr"/>
                </a:tc>
                <a:extLst>
                  <a:ext uri="{0D108BD9-81ED-4DB2-BD59-A6C34878D82A}">
                    <a16:rowId xmlns:a16="http://schemas.microsoft.com/office/drawing/2014/main" val="10005"/>
                  </a:ext>
                </a:extLst>
              </a:tr>
              <a:tr h="333049">
                <a:tc>
                  <a:txBody>
                    <a:bodyPr/>
                    <a:lstStyle/>
                    <a:p>
                      <a:r>
                        <a:rPr lang="en-US" sz="1600" dirty="0">
                          <a:latin typeface="Verdana" pitchFamily="34" charset="0"/>
                          <a:ea typeface="Verdana" pitchFamily="34" charset="0"/>
                          <a:cs typeface="Verdana" pitchFamily="34" charset="0"/>
                        </a:rPr>
                        <a:t>Net income ($ billion)</a:t>
                      </a:r>
                    </a:p>
                  </a:txBody>
                  <a:tcPr anchor="ctr"/>
                </a:tc>
                <a:tc>
                  <a:txBody>
                    <a:bodyPr/>
                    <a:lstStyle/>
                    <a:p>
                      <a:pPr algn="r"/>
                      <a:r>
                        <a:rPr lang="en-US" sz="1600" dirty="0">
                          <a:latin typeface="Verdana" pitchFamily="34" charset="0"/>
                          <a:ea typeface="Verdana" pitchFamily="34" charset="0"/>
                          <a:cs typeface="Verdana" pitchFamily="34" charset="0"/>
                        </a:rPr>
                        <a:t>$</a:t>
                      </a:r>
                      <a:r>
                        <a:rPr lang="en-US" sz="1600" baseline="0" dirty="0">
                          <a:latin typeface="Verdana" pitchFamily="34" charset="0"/>
                          <a:ea typeface="Verdana" pitchFamily="34" charset="0"/>
                          <a:cs typeface="Verdana" pitchFamily="34" charset="0"/>
                        </a:rPr>
                        <a:t> </a:t>
                      </a:r>
                      <a:r>
                        <a:rPr lang="en-US" sz="1600" dirty="0">
                          <a:latin typeface="Verdana" pitchFamily="34" charset="0"/>
                          <a:ea typeface="Verdana" pitchFamily="34" charset="0"/>
                          <a:cs typeface="Verdana" pitchFamily="34" charset="0"/>
                        </a:rPr>
                        <a:t>10.50</a:t>
                      </a:r>
                    </a:p>
                  </a:txBody>
                  <a:tcPr anchor="ctr"/>
                </a:tc>
                <a:extLst>
                  <a:ext uri="{0D108BD9-81ED-4DB2-BD59-A6C34878D82A}">
                    <a16:rowId xmlns:a16="http://schemas.microsoft.com/office/drawing/2014/main" val="10006"/>
                  </a:ext>
                </a:extLst>
              </a:tr>
              <a:tr h="3330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latin typeface="Verdana" pitchFamily="34" charset="0"/>
                          <a:ea typeface="Verdana" pitchFamily="34" charset="0"/>
                          <a:cs typeface="Verdana" pitchFamily="34" charset="0"/>
                        </a:rPr>
                        <a:t>Earnings</a:t>
                      </a:r>
                      <a:r>
                        <a:rPr lang="en-US" sz="1600" baseline="0" dirty="0">
                          <a:latin typeface="Verdana" pitchFamily="34" charset="0"/>
                          <a:ea typeface="Verdana" pitchFamily="34" charset="0"/>
                          <a:cs typeface="Verdana" pitchFamily="34" charset="0"/>
                        </a:rPr>
                        <a:t> per share</a:t>
                      </a:r>
                      <a:endParaRPr lang="en-US" sz="1600" dirty="0">
                        <a:latin typeface="Verdana" pitchFamily="34" charset="0"/>
                        <a:ea typeface="Verdana" pitchFamily="34" charset="0"/>
                        <a:cs typeface="Verdana" pitchFamily="34" charset="0"/>
                      </a:endParaRPr>
                    </a:p>
                  </a:txBody>
                  <a:tcPr anchor="ctr"/>
                </a:tc>
                <a:tc>
                  <a:txBody>
                    <a:bodyPr/>
                    <a:lstStyle/>
                    <a:p>
                      <a:pPr algn="r"/>
                      <a:r>
                        <a:rPr lang="en-US" sz="1600" dirty="0">
                          <a:latin typeface="Verdana" pitchFamily="34" charset="0"/>
                          <a:ea typeface="Verdana" pitchFamily="34" charset="0"/>
                          <a:cs typeface="Verdana" pitchFamily="34" charset="0"/>
                        </a:rPr>
                        <a:t>$ 1.33</a:t>
                      </a:r>
                    </a:p>
                  </a:txBody>
                  <a:tcPr anchor="ctr"/>
                </a:tc>
                <a:extLst>
                  <a:ext uri="{0D108BD9-81ED-4DB2-BD59-A6C34878D82A}">
                    <a16:rowId xmlns:a16="http://schemas.microsoft.com/office/drawing/2014/main" val="10007"/>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10126" y="143376"/>
            <a:ext cx="7620000" cy="1143000"/>
          </a:xfrm>
        </p:spPr>
        <p:txBody>
          <a:bodyPr>
            <a:noAutofit/>
          </a:bodyPr>
          <a:lstStyle/>
          <a:p>
            <a:r>
              <a:rPr lang="en-US" altLang="en-US" dirty="0"/>
              <a:t>Financial Highlights of Microsoft (2 of 2)</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912801269"/>
              </p:ext>
            </p:extLst>
          </p:nvPr>
        </p:nvGraphicFramePr>
        <p:xfrm>
          <a:off x="685799" y="1524000"/>
          <a:ext cx="7620001" cy="3048000"/>
        </p:xfrm>
        <a:graphic>
          <a:graphicData uri="http://schemas.openxmlformats.org/drawingml/2006/table">
            <a:tbl>
              <a:tblPr firstRow="1" bandRow="1">
                <a:tableStyleId>{5940675A-B579-460E-94D1-54222C63F5DA}</a:tableStyleId>
              </a:tblPr>
              <a:tblGrid>
                <a:gridCol w="3745168">
                  <a:extLst>
                    <a:ext uri="{9D8B030D-6E8A-4147-A177-3AD203B41FA5}">
                      <a16:colId xmlns:a16="http://schemas.microsoft.com/office/drawing/2014/main" val="20000"/>
                    </a:ext>
                  </a:extLst>
                </a:gridCol>
                <a:gridCol w="1412022">
                  <a:extLst>
                    <a:ext uri="{9D8B030D-6E8A-4147-A177-3AD203B41FA5}">
                      <a16:colId xmlns:a16="http://schemas.microsoft.com/office/drawing/2014/main" val="20001"/>
                    </a:ext>
                  </a:extLst>
                </a:gridCol>
                <a:gridCol w="2462811">
                  <a:extLst>
                    <a:ext uri="{9D8B030D-6E8A-4147-A177-3AD203B41FA5}">
                      <a16:colId xmlns:a16="http://schemas.microsoft.com/office/drawing/2014/main" val="20002"/>
                    </a:ext>
                  </a:extLst>
                </a:gridCol>
              </a:tblGrid>
              <a:tr h="304800">
                <a:tc>
                  <a:txBody>
                    <a:bodyPr/>
                    <a:lstStyle/>
                    <a:p>
                      <a:r>
                        <a:rPr lang="en-US" sz="1400" b="1" dirty="0">
                          <a:latin typeface="Verdana" pitchFamily="34" charset="0"/>
                          <a:ea typeface="Verdana" pitchFamily="34" charset="0"/>
                          <a:cs typeface="Verdana" pitchFamily="34" charset="0"/>
                        </a:rPr>
                        <a:t>Valuation</a:t>
                      </a:r>
                      <a:r>
                        <a:rPr lang="en-US" sz="1400" b="1" baseline="0" dirty="0">
                          <a:latin typeface="Verdana" pitchFamily="34" charset="0"/>
                          <a:ea typeface="Verdana" pitchFamily="34" charset="0"/>
                          <a:cs typeface="Verdana" pitchFamily="34" charset="0"/>
                        </a:rPr>
                        <a:t> </a:t>
                      </a:r>
                      <a:endParaRPr lang="en-US" sz="1400" b="1" dirty="0">
                        <a:latin typeface="Verdana" pitchFamily="34" charset="0"/>
                        <a:ea typeface="Verdana" pitchFamily="34" charset="0"/>
                        <a:cs typeface="Verdana" pitchFamily="34" charset="0"/>
                      </a:endParaRPr>
                    </a:p>
                  </a:txBody>
                  <a:tcPr anchor="ctr"/>
                </a:tc>
                <a:tc>
                  <a:txBody>
                    <a:bodyPr/>
                    <a:lstStyle/>
                    <a:p>
                      <a:r>
                        <a:rPr lang="en-US" sz="1400" b="1" dirty="0">
                          <a:latin typeface="Verdana" pitchFamily="34" charset="0"/>
                          <a:ea typeface="Verdana" pitchFamily="34" charset="0"/>
                          <a:cs typeface="Verdana" pitchFamily="34" charset="0"/>
                        </a:rPr>
                        <a:t>Microsoft</a:t>
                      </a:r>
                    </a:p>
                  </a:txBody>
                  <a:tcPr anchor="ctr"/>
                </a:tc>
                <a:tc>
                  <a:txBody>
                    <a:bodyPr/>
                    <a:lstStyle/>
                    <a:p>
                      <a:r>
                        <a:rPr lang="en-US" sz="1400" b="1" dirty="0">
                          <a:latin typeface="Verdana" pitchFamily="34" charset="0"/>
                          <a:ea typeface="Verdana" pitchFamily="34" charset="0"/>
                          <a:cs typeface="Verdana" pitchFamily="34" charset="0"/>
                        </a:rPr>
                        <a:t>Industry</a:t>
                      </a:r>
                      <a:r>
                        <a:rPr lang="en-US" sz="1400" b="1" baseline="0" dirty="0">
                          <a:latin typeface="Verdana" pitchFamily="34" charset="0"/>
                          <a:ea typeface="Verdana" pitchFamily="34" charset="0"/>
                          <a:cs typeface="Verdana" pitchFamily="34" charset="0"/>
                        </a:rPr>
                        <a:t> Average</a:t>
                      </a:r>
                      <a:endParaRPr lang="en-US" sz="1400" b="1" dirty="0">
                        <a:latin typeface="Verdana" pitchFamily="34" charset="0"/>
                        <a:ea typeface="Verdana" pitchFamily="34" charset="0"/>
                        <a:cs typeface="Verdana" pitchFamily="34" charset="0"/>
                      </a:endParaRPr>
                    </a:p>
                  </a:txBody>
                  <a:tcPr anchor="ctr"/>
                </a:tc>
                <a:extLst>
                  <a:ext uri="{0D108BD9-81ED-4DB2-BD59-A6C34878D82A}">
                    <a16:rowId xmlns:a16="http://schemas.microsoft.com/office/drawing/2014/main" val="10000"/>
                  </a:ext>
                </a:extLst>
              </a:tr>
              <a:tr h="304800">
                <a:tc>
                  <a:txBody>
                    <a:bodyPr/>
                    <a:lstStyle/>
                    <a:p>
                      <a:r>
                        <a:rPr lang="en-US" sz="1400" dirty="0">
                          <a:latin typeface="Verdana" pitchFamily="34" charset="0"/>
                          <a:ea typeface="Verdana" pitchFamily="34" charset="0"/>
                          <a:cs typeface="Verdana" pitchFamily="34" charset="0"/>
                        </a:rPr>
                        <a:t>Price/Earnings</a:t>
                      </a:r>
                    </a:p>
                  </a:txBody>
                  <a:tcPr anchor="ctr"/>
                </a:tc>
                <a:tc>
                  <a:txBody>
                    <a:bodyPr/>
                    <a:lstStyle/>
                    <a:p>
                      <a:pPr algn="r"/>
                      <a:r>
                        <a:rPr lang="en-US" sz="1400" dirty="0">
                          <a:latin typeface="Verdana" pitchFamily="34" charset="0"/>
                          <a:ea typeface="Verdana" pitchFamily="34" charset="0"/>
                          <a:cs typeface="Verdana" pitchFamily="34" charset="0"/>
                        </a:rPr>
                        <a:t>17.2</a:t>
                      </a:r>
                    </a:p>
                  </a:txBody>
                  <a:tcPr anchor="ctr"/>
                </a:tc>
                <a:tc>
                  <a:txBody>
                    <a:bodyPr/>
                    <a:lstStyle/>
                    <a:p>
                      <a:pPr algn="r"/>
                      <a:r>
                        <a:rPr lang="en-US" sz="1400" dirty="0">
                          <a:latin typeface="Verdana" pitchFamily="34" charset="0"/>
                          <a:ea typeface="Verdana" pitchFamily="34" charset="0"/>
                          <a:cs typeface="Verdana" pitchFamily="34" charset="0"/>
                        </a:rPr>
                        <a:t>29.1</a:t>
                      </a:r>
                    </a:p>
                  </a:txBody>
                  <a:tcPr anchor="ctr"/>
                </a:tc>
                <a:extLst>
                  <a:ext uri="{0D108BD9-81ED-4DB2-BD59-A6C34878D82A}">
                    <a16:rowId xmlns:a16="http://schemas.microsoft.com/office/drawing/2014/main" val="10001"/>
                  </a:ext>
                </a:extLst>
              </a:tr>
              <a:tr h="304800">
                <a:tc>
                  <a:txBody>
                    <a:bodyPr/>
                    <a:lstStyle/>
                    <a:p>
                      <a:r>
                        <a:rPr lang="en-US" sz="1400" dirty="0">
                          <a:latin typeface="Verdana" pitchFamily="34" charset="0"/>
                          <a:ea typeface="Verdana" pitchFamily="34" charset="0"/>
                          <a:cs typeface="Verdana" pitchFamily="34" charset="0"/>
                        </a:rPr>
                        <a:t>Price/Book</a:t>
                      </a:r>
                    </a:p>
                  </a:txBody>
                  <a:tcPr anchor="ctr"/>
                </a:tc>
                <a:tc>
                  <a:txBody>
                    <a:bodyPr/>
                    <a:lstStyle/>
                    <a:p>
                      <a:pPr algn="r"/>
                      <a:r>
                        <a:rPr lang="en-US" sz="1400" dirty="0">
                          <a:latin typeface="Verdana" pitchFamily="34" charset="0"/>
                          <a:ea typeface="Verdana" pitchFamily="34" charset="0"/>
                          <a:cs typeface="Verdana" pitchFamily="34" charset="0"/>
                        </a:rPr>
                        <a:t>5.3</a:t>
                      </a:r>
                    </a:p>
                  </a:txBody>
                  <a:tcPr anchor="ctr"/>
                </a:tc>
                <a:tc>
                  <a:txBody>
                    <a:bodyPr/>
                    <a:lstStyle/>
                    <a:p>
                      <a:pPr algn="r"/>
                      <a:r>
                        <a:rPr lang="en-US" sz="1400" dirty="0">
                          <a:latin typeface="Verdana" pitchFamily="34" charset="0"/>
                          <a:ea typeface="Verdana" pitchFamily="34" charset="0"/>
                          <a:cs typeface="Verdana" pitchFamily="34" charset="0"/>
                        </a:rPr>
                        <a:t>8.7</a:t>
                      </a:r>
                    </a:p>
                  </a:txBody>
                  <a:tcPr anchor="ctr"/>
                </a:tc>
                <a:extLst>
                  <a:ext uri="{0D108BD9-81ED-4DB2-BD59-A6C34878D82A}">
                    <a16:rowId xmlns:a16="http://schemas.microsoft.com/office/drawing/2014/main" val="10002"/>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Verdana" pitchFamily="34" charset="0"/>
                          <a:ea typeface="Verdana" pitchFamily="34" charset="0"/>
                          <a:cs typeface="Verdana" pitchFamily="34" charset="0"/>
                        </a:rPr>
                        <a:t>Price/Sales</a:t>
                      </a:r>
                    </a:p>
                  </a:txBody>
                  <a:tcPr anchor="ctr"/>
                </a:tc>
                <a:tc>
                  <a:txBody>
                    <a:bodyPr/>
                    <a:lstStyle/>
                    <a:p>
                      <a:pPr algn="r"/>
                      <a:r>
                        <a:rPr lang="en-US" sz="1400" dirty="0">
                          <a:latin typeface="Verdana" pitchFamily="34" charset="0"/>
                          <a:ea typeface="Verdana" pitchFamily="34" charset="0"/>
                          <a:cs typeface="Verdana" pitchFamily="34" charset="0"/>
                        </a:rPr>
                        <a:t>4.5</a:t>
                      </a:r>
                    </a:p>
                  </a:txBody>
                  <a:tcPr anchor="ctr"/>
                </a:tc>
                <a:tc>
                  <a:txBody>
                    <a:bodyPr/>
                    <a:lstStyle/>
                    <a:p>
                      <a:pPr algn="r"/>
                      <a:endParaRPr lang="en-US" sz="1400" dirty="0">
                        <a:latin typeface="Verdana" pitchFamily="34" charset="0"/>
                        <a:ea typeface="Verdana" pitchFamily="34" charset="0"/>
                        <a:cs typeface="Verdana" pitchFamily="34" charset="0"/>
                      </a:endParaRPr>
                    </a:p>
                  </a:txBody>
                  <a:tcPr anchor="ctr"/>
                </a:tc>
                <a:extLst>
                  <a:ext uri="{0D108BD9-81ED-4DB2-BD59-A6C34878D82A}">
                    <a16:rowId xmlns:a16="http://schemas.microsoft.com/office/drawing/2014/main" val="10003"/>
                  </a:ext>
                </a:extLst>
              </a:tr>
              <a:tr h="304800">
                <a:tc>
                  <a:txBody>
                    <a:bodyPr/>
                    <a:lstStyle/>
                    <a:p>
                      <a:r>
                        <a:rPr lang="en-US" sz="1400" dirty="0">
                          <a:latin typeface="Verdana" pitchFamily="34" charset="0"/>
                          <a:ea typeface="Verdana" pitchFamily="34" charset="0"/>
                          <a:cs typeface="Verdana" pitchFamily="34" charset="0"/>
                        </a:rPr>
                        <a:t>PEG</a:t>
                      </a:r>
                    </a:p>
                  </a:txBody>
                  <a:tcPr anchor="ctr"/>
                </a:tc>
                <a:tc>
                  <a:txBody>
                    <a:bodyPr/>
                    <a:lstStyle/>
                    <a:p>
                      <a:pPr algn="r"/>
                      <a:r>
                        <a:rPr lang="en-US" sz="1400" dirty="0">
                          <a:latin typeface="Verdana" pitchFamily="34" charset="0"/>
                          <a:ea typeface="Verdana" pitchFamily="34" charset="0"/>
                          <a:cs typeface="Verdana" pitchFamily="34" charset="0"/>
                        </a:rPr>
                        <a:t>2.3</a:t>
                      </a:r>
                    </a:p>
                  </a:txBody>
                  <a:tcPr anchor="ctr"/>
                </a:tc>
                <a:tc>
                  <a:txBody>
                    <a:bodyPr/>
                    <a:lstStyle/>
                    <a:p>
                      <a:pPr algn="r"/>
                      <a:r>
                        <a:rPr lang="en-US" sz="1400" dirty="0">
                          <a:latin typeface="Verdana" pitchFamily="34" charset="0"/>
                          <a:ea typeface="Verdana" pitchFamily="34" charset="0"/>
                          <a:cs typeface="Verdana" pitchFamily="34" charset="0"/>
                        </a:rPr>
                        <a:t>1.5</a:t>
                      </a:r>
                    </a:p>
                  </a:txBody>
                  <a:tcPr anchor="ctr"/>
                </a:tc>
                <a:extLst>
                  <a:ext uri="{0D108BD9-81ED-4DB2-BD59-A6C34878D82A}">
                    <a16:rowId xmlns:a16="http://schemas.microsoft.com/office/drawing/2014/main" val="10004"/>
                  </a:ext>
                </a:extLst>
              </a:tr>
              <a:tr h="304800">
                <a:tc>
                  <a:txBody>
                    <a:bodyPr/>
                    <a:lstStyle/>
                    <a:p>
                      <a:r>
                        <a:rPr lang="en-US" sz="1400" b="1" dirty="0">
                          <a:latin typeface="Verdana" pitchFamily="34" charset="0"/>
                          <a:ea typeface="Verdana" pitchFamily="34" charset="0"/>
                          <a:cs typeface="Verdana" pitchFamily="34" charset="0"/>
                        </a:rPr>
                        <a:t>Profitability</a:t>
                      </a:r>
                    </a:p>
                  </a:txBody>
                  <a:tcPr anchor="ctr"/>
                </a:tc>
                <a:tc>
                  <a:txBody>
                    <a:bodyPr/>
                    <a:lstStyle/>
                    <a:p>
                      <a:pPr algn="r"/>
                      <a:endParaRPr lang="en-US" sz="1400" b="1" dirty="0">
                        <a:latin typeface="Verdana" pitchFamily="34" charset="0"/>
                        <a:ea typeface="Verdana" pitchFamily="34" charset="0"/>
                        <a:cs typeface="Verdana" pitchFamily="34" charset="0"/>
                      </a:endParaRPr>
                    </a:p>
                  </a:txBody>
                  <a:tcPr anchor="ctr"/>
                </a:tc>
                <a:tc>
                  <a:txBody>
                    <a:bodyPr/>
                    <a:lstStyle/>
                    <a:p>
                      <a:pPr algn="r"/>
                      <a:endParaRPr lang="en-US" sz="1400" b="1" dirty="0">
                        <a:latin typeface="Verdana" pitchFamily="34" charset="0"/>
                        <a:ea typeface="Verdana" pitchFamily="34" charset="0"/>
                        <a:cs typeface="Verdana" pitchFamily="34" charset="0"/>
                      </a:endParaRPr>
                    </a:p>
                  </a:txBody>
                  <a:tcPr anchor="ctr"/>
                </a:tc>
                <a:extLst>
                  <a:ext uri="{0D108BD9-81ED-4DB2-BD59-A6C34878D82A}">
                    <a16:rowId xmlns:a16="http://schemas.microsoft.com/office/drawing/2014/main" val="10005"/>
                  </a:ext>
                </a:extLst>
              </a:tr>
              <a:tr h="304800">
                <a:tc>
                  <a:txBody>
                    <a:bodyPr/>
                    <a:lstStyle/>
                    <a:p>
                      <a:r>
                        <a:rPr lang="en-US" sz="1400" dirty="0">
                          <a:latin typeface="Verdana" pitchFamily="34" charset="0"/>
                          <a:ea typeface="Verdana" pitchFamily="34" charset="0"/>
                          <a:cs typeface="Verdana" pitchFamily="34" charset="0"/>
                        </a:rPr>
                        <a:t>ROE (%)</a:t>
                      </a:r>
                    </a:p>
                  </a:txBody>
                  <a:tcPr anchor="ctr"/>
                </a:tc>
                <a:tc>
                  <a:txBody>
                    <a:bodyPr/>
                    <a:lstStyle/>
                    <a:p>
                      <a:pPr algn="r"/>
                      <a:r>
                        <a:rPr lang="en-US" sz="1400" dirty="0">
                          <a:latin typeface="Verdana" pitchFamily="34" charset="0"/>
                          <a:ea typeface="Verdana" pitchFamily="34" charset="0"/>
                          <a:cs typeface="Verdana" pitchFamily="34" charset="0"/>
                        </a:rPr>
                        <a:t>12.7</a:t>
                      </a:r>
                    </a:p>
                  </a:txBody>
                  <a:tcPr anchor="ctr"/>
                </a:tc>
                <a:tc>
                  <a:txBody>
                    <a:bodyPr/>
                    <a:lstStyle/>
                    <a:p>
                      <a:pPr algn="r"/>
                      <a:r>
                        <a:rPr lang="en-US" sz="1400" dirty="0">
                          <a:latin typeface="Verdana" pitchFamily="34" charset="0"/>
                          <a:ea typeface="Verdana" pitchFamily="34" charset="0"/>
                          <a:cs typeface="Verdana" pitchFamily="34" charset="0"/>
                        </a:rPr>
                        <a:t>16.1</a:t>
                      </a:r>
                    </a:p>
                  </a:txBody>
                  <a:tcPr anchor="ctr"/>
                </a:tc>
                <a:extLst>
                  <a:ext uri="{0D108BD9-81ED-4DB2-BD59-A6C34878D82A}">
                    <a16:rowId xmlns:a16="http://schemas.microsoft.com/office/drawing/2014/main" val="10006"/>
                  </a:ext>
                </a:extLst>
              </a:tr>
              <a:tr h="304800">
                <a:tc>
                  <a:txBody>
                    <a:bodyPr/>
                    <a:lstStyle/>
                    <a:p>
                      <a:r>
                        <a:rPr lang="en-US" sz="1400" dirty="0">
                          <a:latin typeface="Verdana" pitchFamily="34" charset="0"/>
                          <a:ea typeface="Verdana" pitchFamily="34" charset="0"/>
                          <a:cs typeface="Verdana" pitchFamily="34" charset="0"/>
                        </a:rPr>
                        <a:t>ROA (%)</a:t>
                      </a:r>
                    </a:p>
                  </a:txBody>
                  <a:tcPr anchor="ctr"/>
                </a:tc>
                <a:tc>
                  <a:txBody>
                    <a:bodyPr/>
                    <a:lstStyle/>
                    <a:p>
                      <a:pPr algn="r"/>
                      <a:r>
                        <a:rPr lang="en-US" sz="1400" dirty="0">
                          <a:latin typeface="Verdana" pitchFamily="34" charset="0"/>
                          <a:ea typeface="Verdana" pitchFamily="34" charset="0"/>
                          <a:cs typeface="Verdana" pitchFamily="34" charset="0"/>
                        </a:rPr>
                        <a:t>8.2</a:t>
                      </a:r>
                    </a:p>
                  </a:txBody>
                  <a:tcPr anchor="ctr"/>
                </a:tc>
                <a:tc>
                  <a:txBody>
                    <a:bodyPr/>
                    <a:lstStyle/>
                    <a:p>
                      <a:pPr algn="r"/>
                      <a:endParaRPr lang="en-US" sz="1400" dirty="0">
                        <a:latin typeface="Verdana" pitchFamily="34" charset="0"/>
                        <a:ea typeface="Verdana" pitchFamily="34" charset="0"/>
                        <a:cs typeface="Verdana" pitchFamily="34" charset="0"/>
                      </a:endParaRPr>
                    </a:p>
                  </a:txBody>
                  <a:tcPr anchor="ctr"/>
                </a:tc>
                <a:extLst>
                  <a:ext uri="{0D108BD9-81ED-4DB2-BD59-A6C34878D82A}">
                    <a16:rowId xmlns:a16="http://schemas.microsoft.com/office/drawing/2014/main" val="10007"/>
                  </a:ext>
                </a:extLst>
              </a:tr>
              <a:tr h="304800">
                <a:tc>
                  <a:txBody>
                    <a:bodyPr/>
                    <a:lstStyle/>
                    <a:p>
                      <a:r>
                        <a:rPr lang="en-US" sz="1400" dirty="0">
                          <a:latin typeface="Verdana" pitchFamily="34" charset="0"/>
                          <a:ea typeface="Verdana" pitchFamily="34" charset="0"/>
                          <a:cs typeface="Verdana" pitchFamily="34" charset="0"/>
                        </a:rPr>
                        <a:t>Operating</a:t>
                      </a:r>
                      <a:r>
                        <a:rPr lang="en-US" sz="1400" baseline="0" dirty="0">
                          <a:latin typeface="Verdana" pitchFamily="34" charset="0"/>
                          <a:ea typeface="Verdana" pitchFamily="34" charset="0"/>
                          <a:cs typeface="Verdana" pitchFamily="34" charset="0"/>
                        </a:rPr>
                        <a:t> profit margin (%)</a:t>
                      </a:r>
                      <a:endParaRPr lang="en-US" sz="1400" dirty="0">
                        <a:latin typeface="Verdana" pitchFamily="34" charset="0"/>
                        <a:ea typeface="Verdana" pitchFamily="34" charset="0"/>
                        <a:cs typeface="Verdana" pitchFamily="34" charset="0"/>
                      </a:endParaRPr>
                    </a:p>
                  </a:txBody>
                  <a:tcPr anchor="ctr"/>
                </a:tc>
                <a:tc>
                  <a:txBody>
                    <a:bodyPr/>
                    <a:lstStyle/>
                    <a:p>
                      <a:pPr algn="r"/>
                      <a:r>
                        <a:rPr lang="en-US" sz="1400" dirty="0">
                          <a:latin typeface="Verdana" pitchFamily="34" charset="0"/>
                          <a:ea typeface="Verdana" pitchFamily="34" charset="0"/>
                          <a:cs typeface="Verdana" pitchFamily="34" charset="0"/>
                        </a:rPr>
                        <a:t>27.0</a:t>
                      </a:r>
                    </a:p>
                  </a:txBody>
                  <a:tcPr anchor="ctr"/>
                </a:tc>
                <a:tc>
                  <a:txBody>
                    <a:bodyPr/>
                    <a:lstStyle/>
                    <a:p>
                      <a:pPr algn="r"/>
                      <a:r>
                        <a:rPr lang="en-US" sz="1400" dirty="0">
                          <a:latin typeface="Verdana" pitchFamily="34" charset="0"/>
                          <a:ea typeface="Verdana" pitchFamily="34" charset="0"/>
                          <a:cs typeface="Verdana" pitchFamily="34" charset="0"/>
                        </a:rPr>
                        <a:t>23.5</a:t>
                      </a:r>
                    </a:p>
                  </a:txBody>
                  <a:tcPr anchor="ctr"/>
                </a:tc>
                <a:extLst>
                  <a:ext uri="{0D108BD9-81ED-4DB2-BD59-A6C34878D82A}">
                    <a16:rowId xmlns:a16="http://schemas.microsoft.com/office/drawing/2014/main" val="10008"/>
                  </a:ext>
                </a:extLst>
              </a:tr>
              <a:tr h="304800">
                <a:tc>
                  <a:txBody>
                    <a:bodyPr/>
                    <a:lstStyle/>
                    <a:p>
                      <a:r>
                        <a:rPr lang="en-US" sz="1400" dirty="0">
                          <a:latin typeface="Verdana" pitchFamily="34" charset="0"/>
                          <a:ea typeface="Verdana" pitchFamily="34" charset="0"/>
                          <a:cs typeface="Verdana" pitchFamily="34" charset="0"/>
                        </a:rPr>
                        <a:t>Net profit margin (%)</a:t>
                      </a:r>
                    </a:p>
                  </a:txBody>
                  <a:tcPr anchor="ctr"/>
                </a:tc>
                <a:tc>
                  <a:txBody>
                    <a:bodyPr/>
                    <a:lstStyle/>
                    <a:p>
                      <a:pPr algn="r"/>
                      <a:r>
                        <a:rPr lang="en-US" sz="1400" dirty="0">
                          <a:latin typeface="Verdana" pitchFamily="34" charset="0"/>
                          <a:ea typeface="Verdana" pitchFamily="34" charset="0"/>
                          <a:cs typeface="Verdana" pitchFamily="34" charset="0"/>
                        </a:rPr>
                        <a:t>12.1</a:t>
                      </a:r>
                    </a:p>
                  </a:txBody>
                  <a:tcPr anchor="ctr"/>
                </a:tc>
                <a:tc>
                  <a:txBody>
                    <a:bodyPr/>
                    <a:lstStyle/>
                    <a:p>
                      <a:pPr algn="r"/>
                      <a:r>
                        <a:rPr lang="en-US" sz="1400" dirty="0">
                          <a:latin typeface="Verdana" pitchFamily="34" charset="0"/>
                          <a:ea typeface="Verdana" pitchFamily="34" charset="0"/>
                          <a:cs typeface="Verdana" pitchFamily="34" charset="0"/>
                        </a:rPr>
                        <a:t>13.8</a:t>
                      </a:r>
                    </a:p>
                  </a:txBody>
                  <a:tcPr anchor="ctr"/>
                </a:tc>
                <a:extLst>
                  <a:ext uri="{0D108BD9-81ED-4DB2-BD59-A6C34878D82A}">
                    <a16:rowId xmlns:a16="http://schemas.microsoft.com/office/drawing/2014/main" val="10009"/>
                  </a:ext>
                </a:extLst>
              </a:tr>
            </a:tbl>
          </a:graphicData>
        </a:graphic>
      </p:graphicFrame>
      <p:sp>
        <p:nvSpPr>
          <p:cNvPr id="9" name="Content Placeholder 8"/>
          <p:cNvSpPr>
            <a:spLocks noGrp="1"/>
          </p:cNvSpPr>
          <p:nvPr>
            <p:ph sz="quarter" idx="12"/>
          </p:nvPr>
        </p:nvSpPr>
        <p:spPr>
          <a:xfrm>
            <a:off x="381000" y="4735342"/>
            <a:ext cx="8382000" cy="446258"/>
          </a:xfrm>
        </p:spPr>
        <p:txBody>
          <a:bodyPr/>
          <a:lstStyle/>
          <a:p>
            <a:pPr marL="58738" indent="-58738">
              <a:buNone/>
            </a:pPr>
            <a:r>
              <a:rPr lang="en-US" sz="1600" dirty="0"/>
              <a:t>Source: Complied from data available at </a:t>
            </a:r>
            <a:r>
              <a:rPr lang="en-US" sz="1600" b="1" dirty="0"/>
              <a:t>finance.yahoo.com, </a:t>
            </a:r>
            <a:r>
              <a:rPr lang="en-US" sz="1600" dirty="0"/>
              <a:t>June 14, 2016.</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5864" y="200526"/>
            <a:ext cx="8759536" cy="838200"/>
          </a:xfrm>
        </p:spPr>
        <p:txBody>
          <a:bodyPr/>
          <a:lstStyle/>
          <a:p>
            <a:r>
              <a:rPr lang="en-US" altLang="en-US" dirty="0"/>
              <a:t>Intrinsic Value vs. Market Price</a:t>
            </a:r>
            <a:endParaRPr lang="en-US" dirty="0"/>
          </a:p>
        </p:txBody>
      </p:sp>
      <p:sp>
        <p:nvSpPr>
          <p:cNvPr id="7" name="Content Placeholder 6"/>
          <p:cNvSpPr>
            <a:spLocks noGrp="1"/>
          </p:cNvSpPr>
          <p:nvPr>
            <p:ph sz="quarter" idx="10"/>
          </p:nvPr>
        </p:nvSpPr>
        <p:spPr>
          <a:xfrm>
            <a:off x="304800" y="1347536"/>
            <a:ext cx="8534400" cy="914400"/>
          </a:xfrm>
        </p:spPr>
        <p:txBody>
          <a:bodyPr/>
          <a:lstStyle/>
          <a:p>
            <a:pPr marL="465138" indent="-465138"/>
            <a:r>
              <a:rPr lang="en-US" altLang="en-US" dirty="0"/>
              <a:t>The return on a stock is composed of dividends and capital gains or losses</a:t>
            </a:r>
          </a:p>
        </p:txBody>
      </p:sp>
      <p:graphicFrame>
        <p:nvGraphicFramePr>
          <p:cNvPr id="2" name="Object 1"/>
          <p:cNvGraphicFramePr>
            <a:graphicFrameLocks noChangeAspect="1"/>
          </p:cNvGraphicFramePr>
          <p:nvPr>
            <p:extLst>
              <p:ext uri="{D42A27DB-BD31-4B8C-83A1-F6EECF244321}">
                <p14:modId xmlns:p14="http://schemas.microsoft.com/office/powerpoint/2010/main" val="2629888632"/>
              </p:ext>
            </p:extLst>
          </p:nvPr>
        </p:nvGraphicFramePr>
        <p:xfrm>
          <a:off x="1688956" y="2514600"/>
          <a:ext cx="5626244" cy="787559"/>
        </p:xfrm>
        <a:graphic>
          <a:graphicData uri="http://schemas.openxmlformats.org/presentationml/2006/ole">
            <mc:AlternateContent xmlns:mc="http://schemas.openxmlformats.org/markup-compatibility/2006">
              <mc:Choice xmlns:v="urn:schemas-microsoft-com:vml" Requires="v">
                <p:oleObj spid="_x0000_s1183" name="Equation" r:id="rId3" imgW="3174840" imgH="444240" progId="Equation.3">
                  <p:embed/>
                </p:oleObj>
              </mc:Choice>
              <mc:Fallback>
                <p:oleObj name="Equation" r:id="rId3" imgW="3174840" imgH="444240" progId="Equation.3">
                  <p:embed/>
                  <p:pic>
                    <p:nvPicPr>
                      <p:cNvPr id="0" name=""/>
                      <p:cNvPicPr/>
                      <p:nvPr/>
                    </p:nvPicPr>
                    <p:blipFill>
                      <a:blip r:embed="rId4"/>
                      <a:stretch>
                        <a:fillRect/>
                      </a:stretch>
                    </p:blipFill>
                    <p:spPr>
                      <a:xfrm>
                        <a:off x="1688956" y="2514600"/>
                        <a:ext cx="5626244" cy="787559"/>
                      </a:xfrm>
                      <a:prstGeom prst="rect">
                        <a:avLst/>
                      </a:prstGeom>
                    </p:spPr>
                  </p:pic>
                </p:oleObj>
              </mc:Fallback>
            </mc:AlternateContent>
          </a:graphicData>
        </a:graphic>
      </p:graphicFrame>
      <p:sp>
        <p:nvSpPr>
          <p:cNvPr id="11" name="Content Placeholder 10"/>
          <p:cNvSpPr>
            <a:spLocks noGrp="1"/>
          </p:cNvSpPr>
          <p:nvPr>
            <p:ph sz="quarter" idx="12"/>
          </p:nvPr>
        </p:nvSpPr>
        <p:spPr>
          <a:xfrm>
            <a:off x="304800" y="3505200"/>
            <a:ext cx="8458200" cy="1371600"/>
          </a:xfrm>
        </p:spPr>
        <p:txBody>
          <a:bodyPr/>
          <a:lstStyle/>
          <a:p>
            <a:r>
              <a:rPr lang="en-US" altLang="en-US" dirty="0"/>
              <a:t>The expected HPR may be more or less than the required rate of return</a:t>
            </a:r>
          </a:p>
          <a:p>
            <a:pPr marL="914400" lvl="1" indent="-457200"/>
            <a:r>
              <a:rPr lang="en-US" altLang="en-US" dirty="0"/>
              <a:t>Variation based on the stock’s risk</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962</TotalTime>
  <Words>2001</Words>
  <Application>Microsoft Office PowerPoint</Application>
  <PresentationFormat>On-screen Show (4:3)</PresentationFormat>
  <Paragraphs>450</Paragraphs>
  <Slides>51</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59" baseType="lpstr">
      <vt:lpstr>Arial</vt:lpstr>
      <vt:lpstr>Calibri</vt:lpstr>
      <vt:lpstr>Calibri (body)</vt:lpstr>
      <vt:lpstr>Courier New</vt:lpstr>
      <vt:lpstr>Verdana</vt:lpstr>
      <vt:lpstr>Wingdings</vt:lpstr>
      <vt:lpstr>Office Theme</vt:lpstr>
      <vt:lpstr>Equation</vt:lpstr>
      <vt:lpstr>Chapter 18</vt:lpstr>
      <vt:lpstr>Valuation: Fundamental Analysis</vt:lpstr>
      <vt:lpstr>Models of Equity Valuation</vt:lpstr>
      <vt:lpstr>Valuation by Comparables</vt:lpstr>
      <vt:lpstr>Limitations of Book Value</vt:lpstr>
      <vt:lpstr>Liquidation Value and Tobin’s Q</vt:lpstr>
      <vt:lpstr>Financial Highlights of Microsoft (1 of 2)</vt:lpstr>
      <vt:lpstr>Financial Highlights of Microsoft (2 of 2)</vt:lpstr>
      <vt:lpstr>Intrinsic Value vs. Market Price</vt:lpstr>
      <vt:lpstr>Required Return</vt:lpstr>
      <vt:lpstr>Intrinsic Value and Market Price</vt:lpstr>
      <vt:lpstr>Dividend Discount Models (DDM)</vt:lpstr>
      <vt:lpstr>Constant Growth DDM (1 of 2)</vt:lpstr>
      <vt:lpstr>Constant Growth DDM (2 of 2)</vt:lpstr>
      <vt:lpstr>Preferred Stock and the DDM</vt:lpstr>
      <vt:lpstr>DDM Implications</vt:lpstr>
      <vt:lpstr>Estimating Dividend Growth Rates</vt:lpstr>
      <vt:lpstr>Dividend Growth for Two Earnings Reinvestment Policies</vt:lpstr>
      <vt:lpstr>Present Value of Growth Opportunities (1 of 2)</vt:lpstr>
      <vt:lpstr>Present Value of Growth Opportunities (2 of 2)</vt:lpstr>
      <vt:lpstr>Growth Opportunities (1 of 2)</vt:lpstr>
      <vt:lpstr>Growth Opportunities (2 of 2)</vt:lpstr>
      <vt:lpstr>Life Cycles and Multistage Growth Models (1 of 3)</vt:lpstr>
      <vt:lpstr>Life Cycles and Multistage Growth Models (2 of 3)</vt:lpstr>
      <vt:lpstr>Life Cycles and Multistage Growth Models (3 of 3)</vt:lpstr>
      <vt:lpstr>GE Example (1 of 3)</vt:lpstr>
      <vt:lpstr>GE Example (2 of 3)</vt:lpstr>
      <vt:lpstr>GE Example (3 of 3)</vt:lpstr>
      <vt:lpstr>Price-Earnings Ratio and Growth (1 of 3)</vt:lpstr>
      <vt:lpstr>Price-Earnings Ratio and Growth (2 of 3)</vt:lpstr>
      <vt:lpstr>Price-Earnings Ratio and Growth (3 of 3)</vt:lpstr>
      <vt:lpstr>Effect of ROE and Plowback on Growth and the P/E Ratio</vt:lpstr>
      <vt:lpstr>P/E and Growth Rate</vt:lpstr>
      <vt:lpstr>P/E Ratios and Stock Risk</vt:lpstr>
      <vt:lpstr>Pitfalls in P/E Analysis</vt:lpstr>
      <vt:lpstr>P/E Ratios of the  S&amp;P 500 Index and Inflation</vt:lpstr>
      <vt:lpstr>Earnings Growth for Two Companies</vt:lpstr>
      <vt:lpstr>P/E Ratios for Two Companies</vt:lpstr>
      <vt:lpstr>P/E Ratios for Different Industries, 2016</vt:lpstr>
      <vt:lpstr>Other Comparative Value Approaches</vt:lpstr>
      <vt:lpstr>Market Valuation Statistics </vt:lpstr>
      <vt:lpstr>Free Cash Flow To the Firm Approach (1 of 2)</vt:lpstr>
      <vt:lpstr>Free Cash Flow To the Firm Approach (2 of 2)</vt:lpstr>
      <vt:lpstr>Free Cash Flow to Equity Approach (1 of 2)</vt:lpstr>
      <vt:lpstr>Free Cash Flow to Equity Approach (2 of 2)</vt:lpstr>
      <vt:lpstr>Comparing the Valuation Models</vt:lpstr>
      <vt:lpstr>Comparing the Valuation Models, GE</vt:lpstr>
      <vt:lpstr>The Aggregate Stock Market</vt:lpstr>
      <vt:lpstr>Earnings Yield, S&amp;P 500 vs. 10-Year Treasury Bond</vt:lpstr>
      <vt:lpstr>S&amp;P 500 Price Forecasts Under Various Scenarios</vt:lpstr>
      <vt:lpstr>End of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18 Equity Valuation Models</dc:title>
  <dc:creator>Bodie</dc:creator>
  <cp:lastModifiedBy>Malvine Litten</cp:lastModifiedBy>
  <cp:revision>220</cp:revision>
  <dcterms:created xsi:type="dcterms:W3CDTF">2017-03-16T02:07:36Z</dcterms:created>
  <dcterms:modified xsi:type="dcterms:W3CDTF">2017-07-31T21:29:37Z</dcterms:modified>
</cp:coreProperties>
</file>